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56">
          <p15:clr>
            <a:srgbClr val="000000"/>
          </p15:clr>
        </p15:guide>
        <p15:guide id="2" pos="5328">
          <p15:clr>
            <a:srgbClr val="000000"/>
          </p15:clr>
        </p15:guide>
        <p15:guide id="3" orient="horz" pos="606">
          <p15:clr>
            <a:srgbClr val="9AA0A6"/>
          </p15:clr>
        </p15:guide>
        <p15:guide id="4" orient="horz" pos="5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756"/>
        <p:guide pos="5328"/>
        <p:guide orient="horz" pos="606"/>
        <p:guide orient="horz" pos="5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3c23f15c91_0_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13c23f15c9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3c23f15c91_0_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13c23f15c9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c23f15c91_1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13c23f15c91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c2900d6e9_0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13c2900d6e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c23f15c91_1_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13c23f15c91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3c23f15c9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13c23f15c9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3c23f15c91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g13c23f15c9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c23f15c91_0_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13c23f15c9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c23f15c91_0_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g13c23f15c9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1289873"/>
            <a:ext cx="9144000" cy="385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8700" y="3975750"/>
            <a:ext cx="9161400" cy="11676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0033" y="1729550"/>
            <a:ext cx="1698487" cy="305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11700" y="1014602"/>
            <a:ext cx="8520600" cy="263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218975" y="189731"/>
            <a:ext cx="75342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  <a:defRPr sz="1800" b="1" i="1" u="none" strike="noStrike" cap="none">
                <a:solidFill>
                  <a:srgbClr val="00266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8C3D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248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34442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4"/>
          </p:nvPr>
        </p:nvSpPr>
        <p:spPr>
          <a:xfrm>
            <a:off x="4645027" y="1631157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313" cy="35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7" y="4500562"/>
            <a:ext cx="9140825" cy="642938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32537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4500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974550" y="4528550"/>
            <a:ext cx="1093248" cy="6149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tion508.gov/buy/accessibility-requirements-too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tion508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ction508.gov/buy/#six-steps" TargetMode="External"/><Relationship Id="rId13" Type="http://schemas.openxmlformats.org/officeDocument/2006/relationships/hyperlink" Target="https://www.whitehouse.gov/briefing-room/presidential-actions/2021/06/25/executive-order-on-diversity-equity-inclusion-and-accessibility-in-the-federal-workforce/" TargetMode="External"/><Relationship Id="rId3" Type="http://schemas.openxmlformats.org/officeDocument/2006/relationships/hyperlink" Target="https://www.access-board.gov/guidelines-and-standards/communications-and-it/about-the-ict-refresh" TargetMode="External"/><Relationship Id="rId7" Type="http://schemas.openxmlformats.org/officeDocument/2006/relationships/hyperlink" Target="https://www.section508.gov/create" TargetMode="External"/><Relationship Id="rId12" Type="http://schemas.openxmlformats.org/officeDocument/2006/relationships/hyperlink" Target="https://www.congress.gov/bill/115th-congress/house-bill/5759/tex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ection508.gov/sell/" TargetMode="External"/><Relationship Id="rId11" Type="http://schemas.openxmlformats.org/officeDocument/2006/relationships/hyperlink" Target="https://www.itic.org/policy/accessibility/vpat" TargetMode="External"/><Relationship Id="rId5" Type="http://schemas.openxmlformats.org/officeDocument/2006/relationships/hyperlink" Target="https://www.section508.gov/buy" TargetMode="External"/><Relationship Id="rId10" Type="http://schemas.openxmlformats.org/officeDocument/2006/relationships/hyperlink" Target="https://www.section508.gov/buy/request-accessibility-information" TargetMode="External"/><Relationship Id="rId4" Type="http://schemas.openxmlformats.org/officeDocument/2006/relationships/hyperlink" Target="https://www.section508.gov" TargetMode="External"/><Relationship Id="rId9" Type="http://schemas.openxmlformats.org/officeDocument/2006/relationships/hyperlink" Target="https://app.buyaccessible.gov/hom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 descr="GSA logo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600" y="311500"/>
            <a:ext cx="698675" cy="6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1459250" y="687500"/>
            <a:ext cx="709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>
                <a:solidFill>
                  <a:schemeClr val="lt2"/>
                </a:solidFill>
              </a:rPr>
              <a:t>U.S. General Services Administration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 idx="4294967295"/>
          </p:nvPr>
        </p:nvSpPr>
        <p:spPr>
          <a:xfrm>
            <a:off x="2571750" y="2091875"/>
            <a:ext cx="6039000" cy="1262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0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59A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Small Business Works 2022: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Navigating Equity in Procurement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59A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4" descr="Small Business Works&#10;Image of a storefront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2425" y="4100925"/>
            <a:ext cx="1782400" cy="100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Best Practices (cont.)</a:t>
            </a:r>
          </a:p>
        </p:txBody>
      </p:sp>
      <p:sp>
        <p:nvSpPr>
          <p:cNvPr id="138" name="Google Shape;138;p23"/>
          <p:cNvSpPr txBox="1">
            <a:spLocks noGrp="1"/>
          </p:cNvSpPr>
          <p:nvPr>
            <p:ph type="sldNum" idx="12"/>
          </p:nvPr>
        </p:nvSpPr>
        <p:spPr>
          <a:xfrm>
            <a:off x="60960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39" name="Google Shape;139;p23"/>
          <p:cNvSpPr/>
          <p:nvPr/>
        </p:nvSpPr>
        <p:spPr>
          <a:xfrm>
            <a:off x="684225" y="1133475"/>
            <a:ext cx="7772400" cy="31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Determine if accessible solutions are available by reviewing Accessibility Conformance Reports, visiting developer/reseller websites, and by collaborating with colleagues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Inform vendors that government will evaluate proposals for Section 508 compliance</a:t>
            </a:r>
            <a:endParaRPr sz="1800">
              <a:solidFill>
                <a:schemeClr val="dk1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Review Accessibility Conformance Reports (ACR) to determine how well product conforms to Revised 508 Standards</a:t>
            </a:r>
            <a:endParaRPr sz="1800">
              <a:solidFill>
                <a:schemeClr val="dk1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Outline how contractor compliance will be validated by government throughout the life of the contract (e.g., in Quality Assurance and Surveillance Plans)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Takeaways</a:t>
            </a:r>
          </a:p>
        </p:txBody>
      </p:sp>
      <p:sp>
        <p:nvSpPr>
          <p:cNvPr id="145" name="Google Shape;145;p24"/>
          <p:cNvSpPr txBox="1">
            <a:spLocks noGrp="1"/>
          </p:cNvSpPr>
          <p:nvPr>
            <p:ph type="sldNum" idx="12"/>
          </p:nvPr>
        </p:nvSpPr>
        <p:spPr>
          <a:xfrm>
            <a:off x="60960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46" name="Google Shape;146;p24"/>
          <p:cNvSpPr/>
          <p:nvPr/>
        </p:nvSpPr>
        <p:spPr>
          <a:xfrm>
            <a:off x="684225" y="1133475"/>
            <a:ext cx="7844100" cy="31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Collaboration among Section 508 Program Managers, acquisition officials, customers, and industry yields solutions that are responsive to individual needs, and drives accessibility and innovation for everyone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Identifying accessibility requirements early in the acquisition lifecycle results in quality work, and prevents costly rework 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Use Best-In-Class or existing contract vehicles which have built-in processes for ensuring inclusion of accessibility requirements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When developing solicitations, use the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Accessibility Requirements Tool</a:t>
            </a:r>
            <a:r>
              <a:rPr lang="en-US" sz="1800">
                <a:solidFill>
                  <a:schemeClr val="dk1"/>
                </a:solidFill>
              </a:rPr>
              <a:t> (ART) and Section 508 checklists where possible to help identify requirements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Accessibility in Small and Disadvantaged Businesses</a:t>
            </a:r>
          </a:p>
        </p:txBody>
      </p:sp>
      <p:sp>
        <p:nvSpPr>
          <p:cNvPr id="152" name="Google Shape;152;p25"/>
          <p:cNvSpPr/>
          <p:nvPr/>
        </p:nvSpPr>
        <p:spPr>
          <a:xfrm>
            <a:off x="684225" y="1436075"/>
            <a:ext cx="7772400" cy="27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Federal agencies are still required to ensure accessibility of the products and services we acquire through our small and disadvantaged business partners</a:t>
            </a:r>
            <a:endParaRPr sz="200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Small and disadvantaged businesses can provide accessible products services - resources available on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Section508.gov</a:t>
            </a:r>
            <a:endParaRPr sz="200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Encourage small and disadvantaged businesses to use accessibility as a competitive advantage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53" name="Google Shape;153;p25"/>
          <p:cNvSpPr txBox="1">
            <a:spLocks noGrp="1"/>
          </p:cNvSpPr>
          <p:nvPr>
            <p:ph type="sldNum" idx="12"/>
          </p:nvPr>
        </p:nvSpPr>
        <p:spPr>
          <a:xfrm>
            <a:off x="60960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Make Solicitation Documents Accessible</a:t>
            </a:r>
          </a:p>
        </p:txBody>
      </p:sp>
      <p:sp>
        <p:nvSpPr>
          <p:cNvPr id="159" name="Google Shape;159;p26"/>
          <p:cNvSpPr txBox="1">
            <a:spLocks noGrp="1"/>
          </p:cNvSpPr>
          <p:nvPr>
            <p:ph type="sldNum" idx="12"/>
          </p:nvPr>
        </p:nvSpPr>
        <p:spPr>
          <a:xfrm>
            <a:off x="60960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60" name="Google Shape;160;p26"/>
          <p:cNvSpPr/>
          <p:nvPr/>
        </p:nvSpPr>
        <p:spPr>
          <a:xfrm>
            <a:off x="682563" y="1125100"/>
            <a:ext cx="77724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Inaccessible documents can not be read by people with vision disabilities, or marketplace search engines. To ensure that your documents are accessible:</a:t>
            </a:r>
            <a:endParaRPr sz="2000">
              <a:solidFill>
                <a:schemeClr val="dk1"/>
              </a:solidFill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lang="en-US" sz="2000">
                <a:solidFill>
                  <a:schemeClr val="dk1"/>
                </a:solidFill>
              </a:rPr>
              <a:t>Use built-in styles of </a:t>
            </a:r>
            <a:r>
              <a:rPr lang="en-US" sz="2000" b="1">
                <a:solidFill>
                  <a:schemeClr val="dk1"/>
                </a:solidFill>
              </a:rPr>
              <a:t>Headings</a:t>
            </a:r>
            <a:r>
              <a:rPr lang="en-US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Use built-in </a:t>
            </a:r>
            <a:r>
              <a:rPr lang="en-US" sz="2000" b="1">
                <a:solidFill>
                  <a:schemeClr val="dk1"/>
                </a:solidFill>
              </a:rPr>
              <a:t>lists</a:t>
            </a:r>
            <a:endParaRPr sz="2000" b="1">
              <a:solidFill>
                <a:schemeClr val="dk1"/>
              </a:solidFill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Use built-in </a:t>
            </a:r>
            <a:r>
              <a:rPr lang="en-US" sz="2000" b="1">
                <a:solidFill>
                  <a:schemeClr val="dk1"/>
                </a:solidFill>
              </a:rPr>
              <a:t>tables</a:t>
            </a:r>
            <a:endParaRPr sz="2000" b="1">
              <a:solidFill>
                <a:schemeClr val="dk1"/>
              </a:solidFill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Use alternative text to describe </a:t>
            </a:r>
            <a:r>
              <a:rPr lang="en-US" sz="2000" b="1">
                <a:solidFill>
                  <a:schemeClr val="dk1"/>
                </a:solidFill>
              </a:rPr>
              <a:t>images</a:t>
            </a:r>
            <a:endParaRPr sz="2000" b="1">
              <a:solidFill>
                <a:schemeClr val="dk1"/>
              </a:solidFill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Avoid </a:t>
            </a:r>
            <a:r>
              <a:rPr lang="en-US" sz="2000" b="1">
                <a:solidFill>
                  <a:schemeClr val="dk1"/>
                </a:solidFill>
              </a:rPr>
              <a:t>scanning</a:t>
            </a:r>
            <a:r>
              <a:rPr lang="en-US" sz="2000">
                <a:solidFill>
                  <a:schemeClr val="dk1"/>
                </a:solidFill>
              </a:rPr>
              <a:t> document into a PDF</a:t>
            </a:r>
            <a:endParaRPr sz="2000">
              <a:solidFill>
                <a:schemeClr val="dk1"/>
              </a:solidFill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Use digital</a:t>
            </a:r>
            <a:r>
              <a:rPr lang="en-US" sz="2000" b="1">
                <a:solidFill>
                  <a:schemeClr val="dk1"/>
                </a:solidFill>
              </a:rPr>
              <a:t> signatures</a:t>
            </a:r>
            <a:endParaRPr sz="2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Resources for Creating Accessible Content/Products</a:t>
            </a:r>
          </a:p>
        </p:txBody>
      </p:sp>
      <p:sp>
        <p:nvSpPr>
          <p:cNvPr id="166" name="Google Shape;166;p27"/>
          <p:cNvSpPr/>
          <p:nvPr/>
        </p:nvSpPr>
        <p:spPr>
          <a:xfrm>
            <a:off x="684213" y="1285875"/>
            <a:ext cx="77724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Char char="●"/>
            </a:pPr>
            <a:r>
              <a:rPr lang="en-US" sz="1900" u="sng">
                <a:solidFill>
                  <a:schemeClr val="hlink"/>
                </a:solidFill>
                <a:hlinkClick r:id="rId3"/>
              </a:rPr>
              <a:t>About the ICT Accessibility 508 Standards</a:t>
            </a:r>
            <a:r>
              <a:rPr lang="en-US" sz="1900">
                <a:solidFill>
                  <a:schemeClr val="dk1"/>
                </a:solidFill>
              </a:rPr>
              <a:t>, U.S. Access Board</a:t>
            </a:r>
            <a:endParaRPr sz="1900">
              <a:solidFill>
                <a:schemeClr val="dk1"/>
              </a:solidFill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 u="sng">
                <a:solidFill>
                  <a:schemeClr val="hlink"/>
                </a:solidFill>
                <a:hlinkClick r:id="rId4"/>
              </a:rPr>
              <a:t>Section508.gov</a:t>
            </a:r>
            <a:r>
              <a:rPr lang="en-US" sz="1900">
                <a:solidFill>
                  <a:schemeClr val="dk1"/>
                </a:solidFill>
              </a:rPr>
              <a:t> - Info on </a:t>
            </a:r>
            <a:r>
              <a:rPr lang="en-US" sz="1900" u="sng">
                <a:solidFill>
                  <a:schemeClr val="hlink"/>
                </a:solidFill>
                <a:hlinkClick r:id="rId5"/>
              </a:rPr>
              <a:t>buying</a:t>
            </a:r>
            <a:r>
              <a:rPr lang="en-US" sz="1900">
                <a:solidFill>
                  <a:schemeClr val="dk1"/>
                </a:solidFill>
              </a:rPr>
              <a:t>, </a:t>
            </a:r>
            <a:r>
              <a:rPr lang="en-US" sz="1900" u="sng">
                <a:solidFill>
                  <a:schemeClr val="hlink"/>
                </a:solidFill>
                <a:hlinkClick r:id="rId6"/>
              </a:rPr>
              <a:t>selling</a:t>
            </a:r>
            <a:r>
              <a:rPr lang="en-US" sz="1900">
                <a:solidFill>
                  <a:schemeClr val="dk1"/>
                </a:solidFill>
              </a:rPr>
              <a:t>, </a:t>
            </a:r>
            <a:r>
              <a:rPr lang="en-US" sz="1900" u="sng">
                <a:solidFill>
                  <a:schemeClr val="hlink"/>
                </a:solidFill>
                <a:hlinkClick r:id="rId7"/>
              </a:rPr>
              <a:t>creating</a:t>
            </a:r>
            <a:r>
              <a:rPr lang="en-US" sz="1900">
                <a:solidFill>
                  <a:schemeClr val="dk1"/>
                </a:solidFill>
              </a:rPr>
              <a:t> accessible IT</a:t>
            </a:r>
            <a:endParaRPr sz="1900">
              <a:solidFill>
                <a:schemeClr val="dk1"/>
              </a:solidFill>
            </a:endParaRPr>
          </a:p>
          <a:p>
            <a:pPr marL="914400" lvl="1" indent="-349250" algn="l" rtl="0">
              <a:spcBef>
                <a:spcPts val="600"/>
              </a:spcBef>
              <a:spcAft>
                <a:spcPts val="0"/>
              </a:spcAft>
              <a:buSzPts val="1900"/>
              <a:buChar char="○"/>
            </a:pPr>
            <a:r>
              <a:rPr lang="en-US" sz="1900" u="sng">
                <a:solidFill>
                  <a:schemeClr val="hlink"/>
                </a:solidFill>
                <a:hlinkClick r:id="rId8"/>
              </a:rPr>
              <a:t>Six Steps for Managing ICT Accessibility in Acquisition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600"/>
              </a:spcBef>
              <a:spcAft>
                <a:spcPts val="0"/>
              </a:spcAft>
              <a:buSzPts val="1900"/>
              <a:buChar char="●"/>
            </a:pPr>
            <a:r>
              <a:rPr lang="en-US" sz="1900" u="sng">
                <a:solidFill>
                  <a:schemeClr val="hlink"/>
                </a:solidFill>
                <a:hlinkClick r:id="rId9"/>
              </a:rPr>
              <a:t>Accessibility Requirements Tool (ART)</a:t>
            </a:r>
            <a:r>
              <a:rPr lang="en-US" sz="1900">
                <a:solidFill>
                  <a:schemeClr val="dk1"/>
                </a:solidFill>
              </a:rPr>
              <a:t> 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600"/>
              </a:spcBef>
              <a:spcAft>
                <a:spcPts val="0"/>
              </a:spcAft>
              <a:buSzPts val="1900"/>
              <a:buChar char="●"/>
            </a:pPr>
            <a:r>
              <a:rPr lang="en-US" sz="1900" u="sng">
                <a:solidFill>
                  <a:schemeClr val="hlink"/>
                </a:solidFill>
                <a:hlinkClick r:id="rId10"/>
              </a:rPr>
              <a:t>Request an Accessibility Conformance Report (ACR)</a:t>
            </a:r>
            <a:r>
              <a:rPr lang="en-US" sz="1900">
                <a:solidFill>
                  <a:schemeClr val="dk1"/>
                </a:solidFill>
              </a:rPr>
              <a:t> </a:t>
            </a:r>
            <a:endParaRPr sz="1900">
              <a:solidFill>
                <a:schemeClr val="dk1"/>
              </a:solidFill>
            </a:endParaRPr>
          </a:p>
          <a:p>
            <a:pPr marL="914400" lvl="1" indent="-3492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1900" u="sng">
                <a:solidFill>
                  <a:schemeClr val="hlink"/>
                </a:solidFill>
                <a:hlinkClick r:id="rId11"/>
              </a:rPr>
              <a:t>Voluntary Accessibility Template</a:t>
            </a:r>
            <a:r>
              <a:rPr lang="en-US" sz="1900">
                <a:solidFill>
                  <a:schemeClr val="dk1"/>
                </a:solidFill>
              </a:rPr>
              <a:t> (VPAT</a:t>
            </a:r>
            <a:r>
              <a:rPr lang="en-US" sz="1900" baseline="30000">
                <a:solidFill>
                  <a:schemeClr val="dk1"/>
                </a:solidFill>
              </a:rPr>
              <a:t>®</a:t>
            </a:r>
            <a:r>
              <a:rPr lang="en-US" sz="1900">
                <a:solidFill>
                  <a:schemeClr val="dk1"/>
                </a:solidFill>
              </a:rPr>
              <a:t>)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600"/>
              </a:spcBef>
              <a:spcAft>
                <a:spcPts val="0"/>
              </a:spcAft>
              <a:buSzPts val="1900"/>
              <a:buChar char="●"/>
            </a:pPr>
            <a:r>
              <a:rPr lang="en-US" sz="1900" u="sng">
                <a:solidFill>
                  <a:schemeClr val="hlink"/>
                </a:solidFill>
                <a:hlinkClick r:id="rId12"/>
              </a:rPr>
              <a:t>21st Century Integrated Digital Experience Act - Congress.gov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 u="sng">
                <a:solidFill>
                  <a:schemeClr val="hlink"/>
                </a:solidFill>
                <a:hlinkClick r:id="rId13"/>
              </a:rPr>
              <a:t>Executive Order on Diversity, Equity, Inclusion, and Accessibility in the Federal Workforce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167" name="Google Shape;167;p27"/>
          <p:cNvSpPr txBox="1">
            <a:spLocks noGrp="1"/>
          </p:cNvSpPr>
          <p:nvPr>
            <p:ph type="sldNum" idx="12"/>
          </p:nvPr>
        </p:nvSpPr>
        <p:spPr>
          <a:xfrm>
            <a:off x="60960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 idx="4294967295"/>
          </p:nvPr>
        </p:nvSpPr>
        <p:spPr>
          <a:xfrm>
            <a:off x="0" y="1840320"/>
            <a:ext cx="91440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8"/>
          <p:cNvSpPr txBox="1">
            <a:spLocks noGrp="1"/>
          </p:cNvSpPr>
          <p:nvPr>
            <p:ph type="sldNum" idx="12"/>
          </p:nvPr>
        </p:nvSpPr>
        <p:spPr>
          <a:xfrm>
            <a:off x="60960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225" cy="642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Educational Session Title</a:t>
            </a:r>
          </a:p>
        </p:txBody>
      </p:sp>
      <p:pic>
        <p:nvPicPr>
          <p:cNvPr id="79" name="Google Shape;79;p15" descr="Photo of Andrew Niels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524625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2266300" y="1410325"/>
            <a:ext cx="63003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Andrew Nielson</a:t>
            </a:r>
            <a:endParaRPr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Director, Government-wide IT Accessibility Program U.S. General Services Administration</a:t>
            </a:r>
            <a:endParaRPr sz="2000">
              <a:solidFill>
                <a:srgbClr val="3864B2"/>
              </a:solidFill>
            </a:endParaRPr>
          </a:p>
        </p:txBody>
      </p:sp>
      <p:pic>
        <p:nvPicPr>
          <p:cNvPr id="81" name="Google Shape;81;p15" descr="Photo of Michael Hort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2896225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2266300" y="2781925"/>
            <a:ext cx="63003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Michael Horton</a:t>
            </a:r>
            <a:endParaRPr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Senior ICT Accessibility Specialist </a:t>
            </a:r>
            <a:endParaRPr sz="20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U.S. General Services Administration</a:t>
            </a:r>
            <a:endParaRPr sz="2000">
              <a:solidFill>
                <a:srgbClr val="3864B2"/>
              </a:solidFill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60960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60960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341725" y="1840325"/>
            <a:ext cx="8458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864B2"/>
                </a:solidFill>
              </a:rPr>
              <a:t>“As the Nation’s largest employer, the Federal Government </a:t>
            </a:r>
            <a:r>
              <a:rPr lang="en-US" sz="3000" b="1">
                <a:solidFill>
                  <a:srgbClr val="3864B2"/>
                </a:solidFill>
              </a:rPr>
              <a:t>must be a model</a:t>
            </a:r>
            <a:r>
              <a:rPr lang="en-US" sz="3000">
                <a:solidFill>
                  <a:srgbClr val="3864B2"/>
                </a:solidFill>
              </a:rPr>
              <a:t> for diversity, equity, inclusion, and </a:t>
            </a:r>
            <a:r>
              <a:rPr lang="en-US" sz="3000" i="1">
                <a:solidFill>
                  <a:srgbClr val="3864B2"/>
                </a:solidFill>
              </a:rPr>
              <a:t>accessibility</a:t>
            </a:r>
            <a:r>
              <a:rPr lang="en-US" sz="3000">
                <a:solidFill>
                  <a:srgbClr val="3864B2"/>
                </a:solidFill>
              </a:rPr>
              <a:t>, where all employees are treated with dignity and respect.”</a:t>
            </a:r>
            <a:endParaRPr sz="3000">
              <a:solidFill>
                <a:srgbClr val="3864B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864B2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864B2"/>
                </a:solidFill>
              </a:rPr>
              <a:t>– Executive Order on Diversity, Equity, Inclusion, </a:t>
            </a:r>
            <a:endParaRPr sz="1600">
              <a:solidFill>
                <a:srgbClr val="3864B2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864B2"/>
                </a:solidFill>
              </a:rPr>
              <a:t>and Accessibility in the Federal Workforce</a:t>
            </a:r>
            <a:endParaRPr sz="1600">
              <a:solidFill>
                <a:srgbClr val="3864B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AA808-CED1-1776-99A7-096C6B888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9200" y="4232672"/>
            <a:ext cx="8229600" cy="857250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Slide title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Agenda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864B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684213" y="121801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</a:rPr>
              <a:t>Overview of Accessibility Requirements in Acquisition</a:t>
            </a:r>
            <a:endParaRPr sz="2200">
              <a:solidFill>
                <a:schemeClr val="dk1"/>
              </a:solidFill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</a:rPr>
              <a:t>Ensuring Accessibility in Acquisition</a:t>
            </a:r>
            <a:endParaRPr sz="2200">
              <a:solidFill>
                <a:schemeClr val="dk1"/>
              </a:solidFill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</a:rPr>
              <a:t>Accessibility in Small and Disadvantaged Businesses</a:t>
            </a:r>
            <a:endParaRPr sz="2200">
              <a:solidFill>
                <a:schemeClr val="dk1"/>
              </a:solidFill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</a:rPr>
              <a:t>Resources for Creating Accessible Content/Products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60960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225" cy="642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Overview of Accessibility Requirements in Procurement</a:t>
            </a:r>
          </a:p>
        </p:txBody>
      </p:sp>
      <p:sp>
        <p:nvSpPr>
          <p:cNvPr id="103" name="Google Shape;103;p18"/>
          <p:cNvSpPr/>
          <p:nvPr/>
        </p:nvSpPr>
        <p:spPr>
          <a:xfrm>
            <a:off x="684225" y="1285875"/>
            <a:ext cx="7772400" cy="31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Section 508 of the Rehabilitation Act of 1973 amended in 1998 to address Information and Communication Technology (ICT)</a:t>
            </a:r>
            <a:endParaRPr sz="1800">
              <a:solidFill>
                <a:schemeClr val="dk1"/>
              </a:solidFill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Requires that Federal agencies make technology accessible to employees and members of the public who have disabilities in a comparable manner to those without disabilities</a:t>
            </a:r>
            <a:endParaRPr sz="1800">
              <a:solidFill>
                <a:schemeClr val="dk1"/>
              </a:solidFill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Applies to ICT that is "procured, developed, maintained, or used" by agencies of the Federal government</a:t>
            </a:r>
            <a:endParaRPr sz="1800">
              <a:solidFill>
                <a:schemeClr val="dk1"/>
              </a:solidFill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Section 508 technical standards address all ICT including hardware, software, electronic content, documents, and help desk services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60960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Acquisition Overview</a:t>
            </a:r>
          </a:p>
        </p:txBody>
      </p:sp>
      <p:sp>
        <p:nvSpPr>
          <p:cNvPr id="110" name="Google Shape;110;p19"/>
          <p:cNvSpPr/>
          <p:nvPr/>
        </p:nvSpPr>
        <p:spPr>
          <a:xfrm>
            <a:off x="684225" y="1133475"/>
            <a:ext cx="7772400" cy="31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Establishing accessibility requirements in acquisitions differs based on:</a:t>
            </a:r>
            <a:endParaRPr sz="1800" b="1">
              <a:solidFill>
                <a:schemeClr val="dk1"/>
              </a:solidFill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What is being procured: COTS, custom software development, IT support services, etc.</a:t>
            </a:r>
            <a:endParaRPr sz="1800">
              <a:solidFill>
                <a:schemeClr val="dk1"/>
              </a:solidFill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How it’s being procured: open competition request for proposals, Government-wide Acquisition Vehicles (GWAC), small and micro purchases</a:t>
            </a:r>
            <a:endParaRPr sz="1800">
              <a:solidFill>
                <a:schemeClr val="dk1"/>
              </a:solidFill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Where ICT is being deployed: on premise, cloud-hosted, IaaS, PaaS, AaaS, SaaS, etc.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chemeClr val="dk1"/>
                </a:solidFill>
              </a:rPr>
              <a:t>One Size does not fit all</a:t>
            </a:r>
            <a:endParaRPr sz="1800" b="1" i="1">
              <a:solidFill>
                <a:schemeClr val="dk1"/>
              </a:solidFill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60960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Ensuring Accessibility in Acquisition </a:t>
            </a:r>
          </a:p>
        </p:txBody>
      </p:sp>
      <p:sp>
        <p:nvSpPr>
          <p:cNvPr id="117" name="Google Shape;117;p20"/>
          <p:cNvSpPr/>
          <p:nvPr/>
        </p:nvSpPr>
        <p:spPr>
          <a:xfrm>
            <a:off x="684225" y="1133475"/>
            <a:ext cx="7772400" cy="31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44174"/>
                </a:solidFill>
              </a:rPr>
              <a:t>Step 1: Determine accessibility requirements</a:t>
            </a:r>
            <a:endParaRPr sz="1800" b="1">
              <a:solidFill>
                <a:srgbClr val="244174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Will differ depending on type of ICT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244174"/>
                </a:solidFill>
              </a:rPr>
              <a:t>Step 2: Conduct market research</a:t>
            </a:r>
            <a:endParaRPr sz="1800" b="1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Understand the degree of accessible products or service capability available within the market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244174"/>
                </a:solidFill>
              </a:rPr>
              <a:t>Step 3: Develop solicitation language</a:t>
            </a:r>
            <a:endParaRPr sz="1800" b="1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Include accessibility requirements, contract terms and conditions for testing and validation, and expectations throughout the contract period of performance (PoP) if applicable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18" name="Google Shape;118;p20"/>
          <p:cNvSpPr txBox="1">
            <a:spLocks noGrp="1"/>
          </p:cNvSpPr>
          <p:nvPr>
            <p:ph type="sldNum" idx="12"/>
          </p:nvPr>
        </p:nvSpPr>
        <p:spPr>
          <a:xfrm>
            <a:off x="60960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Ensuring Accessibility in Acquisition (cont.)</a:t>
            </a:r>
          </a:p>
        </p:txBody>
      </p:sp>
      <p:sp>
        <p:nvSpPr>
          <p:cNvPr id="124" name="Google Shape;124;p21"/>
          <p:cNvSpPr/>
          <p:nvPr/>
        </p:nvSpPr>
        <p:spPr>
          <a:xfrm>
            <a:off x="684225" y="1133475"/>
            <a:ext cx="7772400" cy="31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44174"/>
                </a:solidFill>
              </a:rPr>
              <a:t>Step 4:  Evaluate Each Proposal To Validate Vendor Claims Against Your Stated Accessibility Requirements</a:t>
            </a:r>
            <a:endParaRPr sz="1800" b="1">
              <a:solidFill>
                <a:srgbClr val="005087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Trust but verify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Test for accessibility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44174"/>
                </a:solidFill>
              </a:rPr>
              <a:t>Step 5: Validate Compliance Over Time (If an Ongoing Contract)</a:t>
            </a:r>
            <a:endParaRPr sz="1800" b="1">
              <a:solidFill>
                <a:srgbClr val="005087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ICT must remain accessible throughout the contract period of performance 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As products and software are updated/modified, re-test each new version and/or product against the terms and conditions originally established in the contract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60960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Best Practices </a:t>
            </a:r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60960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32" name="Google Shape;132;p22"/>
          <p:cNvSpPr/>
          <p:nvPr/>
        </p:nvSpPr>
        <p:spPr>
          <a:xfrm>
            <a:off x="684225" y="1133475"/>
            <a:ext cx="7772400" cy="31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Include all appropriate Section 508 requirements in solicitations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Use Government-wide Acquisition Contracts (GWACs) or other existing government Best-In-Class contract solutions which facilitate obtaining Accessibility Conformance Reports (ACR), which is a completed Voluntary Accessibility Report Template (VPAT</a:t>
            </a:r>
            <a:r>
              <a:rPr lang="en-US" sz="1800" baseline="30000">
                <a:solidFill>
                  <a:schemeClr val="dk1"/>
                </a:solidFill>
              </a:rPr>
              <a:t>®</a:t>
            </a:r>
            <a:r>
              <a:rPr lang="en-US" sz="1800">
                <a:solidFill>
                  <a:schemeClr val="dk1"/>
                </a:solidFill>
              </a:rPr>
              <a:t>)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As products and software are updated/modified, re-test each new version and/or product against the terms and conditions originally established in the contract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893</Words>
  <Application>Microsoft Office PowerPoint</Application>
  <PresentationFormat>On-screen Show (16:9)</PresentationFormat>
  <Paragraphs>95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Open Sans</vt:lpstr>
      <vt:lpstr>Arial</vt:lpstr>
      <vt:lpstr>Roboto</vt:lpstr>
      <vt:lpstr>Calibri</vt:lpstr>
      <vt:lpstr>Blank Presentation</vt:lpstr>
      <vt:lpstr>Small Business Works 2022: Navigating Equity in Procurement</vt:lpstr>
      <vt:lpstr>Educational Session Title</vt:lpstr>
      <vt:lpstr>Slide title</vt:lpstr>
      <vt:lpstr>Agenda</vt:lpstr>
      <vt:lpstr>Overview of Accessibility Requirements in Procurement</vt:lpstr>
      <vt:lpstr>Acquisition Overview</vt:lpstr>
      <vt:lpstr>Ensuring Accessibility in Acquisition </vt:lpstr>
      <vt:lpstr>Ensuring Accessibility in Acquisition (cont.)</vt:lpstr>
      <vt:lpstr>Best Practices </vt:lpstr>
      <vt:lpstr>Best Practices (cont.)</vt:lpstr>
      <vt:lpstr>Takeaways</vt:lpstr>
      <vt:lpstr>Accessibility in Small and Disadvantaged Businesses</vt:lpstr>
      <vt:lpstr>Make Solicitation Documents Accessible</vt:lpstr>
      <vt:lpstr>Resources for Creating Accessible Content/Products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Business Works 2022: Navigating Equity in Procurement</dc:title>
  <cp:lastModifiedBy>YolandaGJohnson</cp:lastModifiedBy>
  <cp:revision>1</cp:revision>
  <dcterms:modified xsi:type="dcterms:W3CDTF">2022-07-27T02:27:14Z</dcterms:modified>
</cp:coreProperties>
</file>