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5143500" type="screen16x9"/>
  <p:notesSz cx="6858000" cy="9144000"/>
  <p:embeddedFontLst>
    <p:embeddedFont>
      <p:font typeface="Calibri" panose="020F0502020204030204" pitchFamily="34" charset="0"/>
      <p:regular r:id="rId23"/>
      <p:bold r:id="rId24"/>
      <p:italic r:id="rId25"/>
      <p:boldItalic r:id="rId26"/>
    </p:embeddedFont>
    <p:embeddedFont>
      <p:font typeface="Open Sans" panose="020B0606030504020204" pitchFamily="34" charset="0"/>
      <p:regular r:id="rId27"/>
      <p:bold r:id="rId28"/>
      <p:italic r:id="rId29"/>
      <p:boldItalic r:id="rId30"/>
    </p:embeddedFont>
    <p:embeddedFont>
      <p:font typeface="Roboto" panose="02000000000000000000" pitchFamily="2"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756">
          <p15:clr>
            <a:srgbClr val="000000"/>
          </p15:clr>
        </p15:guide>
        <p15:guide id="2" pos="5328">
          <p15:clr>
            <a:srgbClr val="000000"/>
          </p15:clr>
        </p15:guide>
        <p15:guide id="3" orient="horz" pos="606">
          <p15:clr>
            <a:srgbClr val="9AA0A6"/>
          </p15:clr>
        </p15:guide>
        <p15:guide id="4" orient="horz" pos="54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5417" autoAdjust="0"/>
  </p:normalViewPr>
  <p:slideViewPr>
    <p:cSldViewPr snapToGrid="0">
      <p:cViewPr varScale="1">
        <p:scale>
          <a:sx n="143" d="100"/>
          <a:sy n="143" d="100"/>
        </p:scale>
        <p:origin x="684" y="126"/>
      </p:cViewPr>
      <p:guideLst>
        <p:guide orient="horz" pos="756"/>
        <p:guide pos="5328"/>
        <p:guide orient="horz" pos="606"/>
        <p:guide orient="horz" pos="5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21" Type="http://schemas.openxmlformats.org/officeDocument/2006/relationships/slide" Target="slides/slide20.xml"/><Relationship Id="rId34"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6200"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6800"/>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24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mailto:subcontracting@sba.gov"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sba.gov/federal-contracting/counseling-help/commercial-market-representatives"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eweb1.sba.gov/subnet/client/dsp_Landing.cfm"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eb.sba.gov/pro-net/search/dsp_dsbs.cfm"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business.defense.gov/Acquisition/DoD-Regional-Councils/" TargetMode="External"/><Relationship Id="rId2" Type="http://schemas.openxmlformats.org/officeDocument/2006/relationships/slide" Target="../slides/slide15.xml"/><Relationship Id="rId1" Type="http://schemas.openxmlformats.org/officeDocument/2006/relationships/notesMaster" Target="../notesMasters/notesMaster1.xml"/><Relationship Id="rId6" Type="http://schemas.openxmlformats.org/officeDocument/2006/relationships/hyperlink" Target="https://www.aptac-us.org/" TargetMode="External"/><Relationship Id="rId5" Type="http://schemas.openxmlformats.org/officeDocument/2006/relationships/hyperlink" Target="https://www.ndia.org/divisions/small-business/triad" TargetMode="External"/><Relationship Id="rId4" Type="http://schemas.openxmlformats.org/officeDocument/2006/relationships/hyperlink" Target="https://www.dodneregional.org/" TargetMode="Externa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nasa.gov/osbp/nasa-vendor-database"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sba.gov/federal-contracting/counseling-help/contracting-area-director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1:notes"/>
          <p:cNvSpPr txBox="1">
            <a:spLocks noGrp="1"/>
          </p:cNvSpPr>
          <p:nvPr>
            <p:ph type="sldNum" idx="12"/>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
        <p:nvSpPr>
          <p:cNvPr id="67" name="Google Shape;6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68" name="Google Shape;68;p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13689e52ea3_0_16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rtl="0">
              <a:spcBef>
                <a:spcPts val="360"/>
              </a:spcBef>
              <a:spcAft>
                <a:spcPts val="0"/>
              </a:spcAft>
            </a:pPr>
            <a:r>
              <a:rPr lang="en-US" sz="1800" b="0" i="0" u="none" strike="noStrike" dirty="0">
                <a:solidFill>
                  <a:srgbClr val="000000"/>
                </a:solidFill>
                <a:effectLst/>
                <a:latin typeface="Arial" panose="020B0604020202020204" pitchFamily="34" charset="0"/>
              </a:rPr>
              <a:t>SBA Commercial Market Representatives (CMR)</a:t>
            </a:r>
            <a:endParaRPr lang="en-US" b="0" dirty="0">
              <a:effectLst/>
            </a:endParaRPr>
          </a:p>
          <a:p>
            <a:pPr rtl="0" fontAlgn="base">
              <a:spcBef>
                <a:spcPts val="36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Assist in questions related to SBA Subcontracting Program</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General questions may be sent to email: </a:t>
            </a:r>
            <a:r>
              <a:rPr lang="en-US" sz="1800" b="0" i="0" u="sng" strike="noStrike" dirty="0">
                <a:solidFill>
                  <a:srgbClr val="009999"/>
                </a:solidFill>
                <a:effectLst/>
                <a:latin typeface="Arial" panose="020B0604020202020204" pitchFamily="34" charset="0"/>
                <a:hlinkClick r:id="rId3"/>
              </a:rPr>
              <a:t>subcontracting@sba.gov</a:t>
            </a:r>
            <a:r>
              <a:rPr lang="en-US" sz="1800" b="0" i="0" u="none" strike="noStrike" dirty="0">
                <a:solidFill>
                  <a:srgbClr val="000000"/>
                </a:solidFill>
                <a:effectLst/>
                <a:latin typeface="Arial" panose="020B0604020202020204" pitchFamily="34" charset="0"/>
              </a:rPr>
              <a:t> </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List of SBA CMRs: </a:t>
            </a:r>
            <a:r>
              <a:rPr lang="en-US" sz="1800" b="0" i="0" u="sng" strike="noStrike" dirty="0">
                <a:solidFill>
                  <a:srgbClr val="009999"/>
                </a:solidFill>
                <a:effectLst/>
                <a:latin typeface="Arial" panose="020B0604020202020204" pitchFamily="34" charset="0"/>
                <a:hlinkClick r:id="rId4"/>
              </a:rPr>
              <a:t>https://www.sba.gov/federal-contracting/counseling-help/commercial-market-representatives</a:t>
            </a:r>
            <a:r>
              <a:rPr lang="en-US" sz="1800" b="0" i="0" u="none" strike="noStrike" dirty="0">
                <a:solidFill>
                  <a:srgbClr val="000000"/>
                </a:solidFill>
                <a:effectLst/>
                <a:latin typeface="Arial" panose="020B0604020202020204" pitchFamily="34" charset="0"/>
              </a:rPr>
              <a:t> </a:t>
            </a:r>
          </a:p>
          <a:p>
            <a:br>
              <a:rPr lang="en-US" b="0" dirty="0">
                <a:effectLst/>
              </a:rPr>
            </a:br>
            <a:endParaRPr dirty="0"/>
          </a:p>
        </p:txBody>
      </p:sp>
      <p:sp>
        <p:nvSpPr>
          <p:cNvPr id="148" name="Google Shape;148;g13689e52ea3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3689e52ea3_0_19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rtl="0">
              <a:spcBef>
                <a:spcPts val="360"/>
              </a:spcBef>
              <a:spcAft>
                <a:spcPts val="0"/>
              </a:spcAft>
            </a:pPr>
            <a:r>
              <a:rPr lang="en-US" sz="1800" b="0" i="0" u="none" strike="noStrike" dirty="0">
                <a:solidFill>
                  <a:srgbClr val="000000"/>
                </a:solidFill>
                <a:effectLst/>
                <a:latin typeface="Arial" panose="020B0604020202020204" pitchFamily="34" charset="0"/>
              </a:rPr>
              <a:t>Outreach / Networking Events</a:t>
            </a:r>
            <a:endParaRPr lang="en-US" b="0" dirty="0">
              <a:effectLst/>
            </a:endParaRPr>
          </a:p>
          <a:p>
            <a:pPr rtl="0" fontAlgn="base">
              <a:spcBef>
                <a:spcPts val="36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Traditional method</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FAR 19.705-7 recognizes outreach/matchmaking event participation as an indicator of good faith effort</a:t>
            </a:r>
          </a:p>
          <a:p>
            <a:pPr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Can be tougher to network in a virtual environment</a:t>
            </a:r>
          </a:p>
          <a:p>
            <a:br>
              <a:rPr lang="en-US" b="0" dirty="0">
                <a:effectLst/>
              </a:rPr>
            </a:br>
            <a:endParaRPr dirty="0"/>
          </a:p>
        </p:txBody>
      </p:sp>
      <p:sp>
        <p:nvSpPr>
          <p:cNvPr id="158" name="Google Shape;158;g13689e52ea3_0_1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13689e52ea3_0_90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rtl="0" fontAlgn="base">
              <a:spcBef>
                <a:spcPts val="0"/>
              </a:spcBef>
              <a:spcAft>
                <a:spcPts val="0"/>
              </a:spcAft>
              <a:buFont typeface="Arial" panose="020B0604020202020204" pitchFamily="34" charset="0"/>
              <a:buChar char="•"/>
            </a:pPr>
            <a:r>
              <a:rPr lang="en-US" sz="1200" b="0" i="0" u="none" strike="noStrike" dirty="0">
                <a:solidFill>
                  <a:srgbClr val="222222"/>
                </a:solidFill>
                <a:effectLst/>
                <a:latin typeface="Arial" panose="020B0604020202020204" pitchFamily="34" charset="0"/>
              </a:rPr>
              <a:t>Many of the large prime contractors have their own small business program office also known as the supplier diversity office. Small Business Liaison Officers often time leads this offices and are the first stop for small businesses looking to become subcontracting partners with these companies</a:t>
            </a:r>
          </a:p>
          <a:p>
            <a:pPr rtl="0" fontAlgn="base">
              <a:spcBef>
                <a:spcPts val="0"/>
              </a:spcBef>
              <a:spcAft>
                <a:spcPts val="0"/>
              </a:spcAft>
              <a:buFont typeface="Arial" panose="020B0604020202020204" pitchFamily="34" charset="0"/>
              <a:buChar char="•"/>
            </a:pPr>
            <a:r>
              <a:rPr lang="en-US" sz="1200" b="0" i="0" u="none" strike="noStrike" dirty="0">
                <a:solidFill>
                  <a:srgbClr val="222222"/>
                </a:solidFill>
                <a:effectLst/>
                <a:latin typeface="Arial" panose="020B0604020202020204" pitchFamily="34" charset="0"/>
              </a:rPr>
              <a:t>Several large business primes use an internal small business database. These databases have a robust amount of small businesses that include information about their capabilities, past performance, primary NAICS codes, and any other relevant information.</a:t>
            </a:r>
          </a:p>
          <a:p>
            <a:pPr rtl="0" fontAlgn="base">
              <a:spcBef>
                <a:spcPts val="0"/>
              </a:spcBef>
              <a:spcAft>
                <a:spcPts val="0"/>
              </a:spcAft>
              <a:buFont typeface="Arial" panose="020B0604020202020204" pitchFamily="34" charset="0"/>
              <a:buChar char="•"/>
            </a:pPr>
            <a:r>
              <a:rPr lang="en-US" sz="1200" b="0" i="0" u="none" strike="noStrike" dirty="0">
                <a:solidFill>
                  <a:srgbClr val="222222"/>
                </a:solidFill>
                <a:effectLst/>
                <a:latin typeface="Arial" panose="020B0604020202020204" pitchFamily="34" charset="0"/>
              </a:rPr>
              <a:t>All of the prime program managers and capture managers have access to this internal and can use it to identify partners for subcontracting opportunities</a:t>
            </a:r>
          </a:p>
          <a:p>
            <a:pPr rtl="0" fontAlgn="base">
              <a:spcBef>
                <a:spcPts val="0"/>
              </a:spcBef>
              <a:spcAft>
                <a:spcPts val="0"/>
              </a:spcAft>
              <a:buFont typeface="Arial" panose="020B0604020202020204" pitchFamily="34" charset="0"/>
              <a:buChar char="•"/>
            </a:pPr>
            <a:r>
              <a:rPr lang="en-US" sz="1200" b="0" i="0" u="none" strike="noStrike" dirty="0">
                <a:solidFill>
                  <a:srgbClr val="222222"/>
                </a:solidFill>
                <a:effectLst/>
                <a:latin typeface="Arial" panose="020B0604020202020204" pitchFamily="34" charset="0"/>
              </a:rPr>
              <a:t>Prime contractors look for small businesses that have the three “E”s experience, expertise and engagement</a:t>
            </a:r>
          </a:p>
          <a:p>
            <a:pPr marL="742950" lvl="1" indent="-285750" rtl="0" fontAlgn="base">
              <a:spcBef>
                <a:spcPts val="0"/>
              </a:spcBef>
              <a:spcAft>
                <a:spcPts val="0"/>
              </a:spcAft>
              <a:buFont typeface="Arial" panose="020B0604020202020204" pitchFamily="34" charset="0"/>
              <a:buChar char="•"/>
            </a:pPr>
            <a:r>
              <a:rPr lang="en-US" sz="1200" b="1" i="0" u="none" strike="noStrike" dirty="0">
                <a:solidFill>
                  <a:srgbClr val="222222"/>
                </a:solidFill>
                <a:effectLst/>
                <a:latin typeface="Arial" panose="020B0604020202020204" pitchFamily="34" charset="0"/>
              </a:rPr>
              <a:t>Experience:</a:t>
            </a:r>
            <a:r>
              <a:rPr lang="en-US" sz="1200" b="0" i="0" u="none" strike="noStrike" dirty="0">
                <a:solidFill>
                  <a:srgbClr val="222222"/>
                </a:solidFill>
                <a:effectLst/>
                <a:latin typeface="Arial" panose="020B0604020202020204" pitchFamily="34" charset="0"/>
              </a:rPr>
              <a:t> Prime contractors look for small business subcontractors using the Dynamic Small Business Search and the System for Award Management – they look to determine if the small business profiles are relevant and up to date</a:t>
            </a:r>
            <a:endParaRPr lang="en-US" sz="1200" b="0" i="0" u="none" strike="noStrike" dirty="0">
              <a:solidFill>
                <a:srgbClr val="222222"/>
              </a:solidFill>
              <a:effectLst/>
              <a:latin typeface="Calibri" panose="020F0502020204030204" pitchFamily="34" charset="0"/>
            </a:endParaRPr>
          </a:p>
          <a:p>
            <a:pPr marL="742950" lvl="1" indent="-285750" rtl="0" fontAlgn="base">
              <a:spcBef>
                <a:spcPts val="0"/>
              </a:spcBef>
              <a:spcAft>
                <a:spcPts val="0"/>
              </a:spcAft>
              <a:buFont typeface="Arial" panose="020B0604020202020204" pitchFamily="34" charset="0"/>
              <a:buChar char="•"/>
            </a:pPr>
            <a:r>
              <a:rPr lang="en-US" sz="1200" b="1" i="0" u="none" strike="noStrike" dirty="0">
                <a:solidFill>
                  <a:srgbClr val="222222"/>
                </a:solidFill>
                <a:effectLst/>
                <a:latin typeface="Arial" panose="020B0604020202020204" pitchFamily="34" charset="0"/>
              </a:rPr>
              <a:t>Expertise:</a:t>
            </a:r>
            <a:r>
              <a:rPr lang="en-US" sz="1200" b="0" i="0" u="none" strike="noStrike" dirty="0">
                <a:solidFill>
                  <a:srgbClr val="222222"/>
                </a:solidFill>
                <a:effectLst/>
                <a:latin typeface="Arial" panose="020B0604020202020204" pitchFamily="34" charset="0"/>
              </a:rPr>
              <a:t> Does the small business have a presence within the marketplace in which they seek opportunities</a:t>
            </a:r>
            <a:endParaRPr lang="en-US" sz="1200" b="0" i="0" u="none" strike="noStrike" dirty="0">
              <a:solidFill>
                <a:srgbClr val="222222"/>
              </a:solidFill>
              <a:effectLst/>
              <a:latin typeface="Calibri" panose="020F0502020204030204" pitchFamily="34" charset="0"/>
            </a:endParaRPr>
          </a:p>
          <a:p>
            <a:pPr marL="742950" lvl="1" indent="-285750" rtl="0" fontAlgn="base">
              <a:spcBef>
                <a:spcPts val="0"/>
              </a:spcBef>
              <a:spcAft>
                <a:spcPts val="0"/>
              </a:spcAft>
              <a:buFont typeface="Arial" panose="020B0604020202020204" pitchFamily="34" charset="0"/>
              <a:buChar char="•"/>
            </a:pPr>
            <a:r>
              <a:rPr lang="en-US" sz="1200" b="1" i="0" u="none" strike="noStrike" dirty="0">
                <a:solidFill>
                  <a:srgbClr val="222222"/>
                </a:solidFill>
                <a:effectLst/>
                <a:latin typeface="Arial" panose="020B0604020202020204" pitchFamily="34" charset="0"/>
              </a:rPr>
              <a:t>Engagement:</a:t>
            </a:r>
            <a:r>
              <a:rPr lang="en-US" sz="1200" b="0" i="0" u="none" strike="noStrike" dirty="0">
                <a:solidFill>
                  <a:srgbClr val="222222"/>
                </a:solidFill>
                <a:effectLst/>
                <a:latin typeface="Arial" panose="020B0604020202020204" pitchFamily="34" charset="0"/>
              </a:rPr>
              <a:t> Do they attend outreach/networking/forecasting events that are hosted by Federal agencies or that are hosted by the prime contractor?</a:t>
            </a:r>
            <a:endParaRPr lang="en-US" sz="1200" b="0" i="0" u="none" strike="noStrike" dirty="0">
              <a:solidFill>
                <a:srgbClr val="222222"/>
              </a:solidFill>
              <a:effectLst/>
              <a:latin typeface="Calibri" panose="020F0502020204030204" pitchFamily="34" charset="0"/>
            </a:endParaRPr>
          </a:p>
          <a:p>
            <a:pPr marL="1143000" lvl="2" indent="-228600" rtl="0" fontAlgn="base">
              <a:spcBef>
                <a:spcPts val="0"/>
              </a:spcBef>
              <a:spcAft>
                <a:spcPts val="0"/>
              </a:spcAft>
              <a:buFont typeface="Arial" panose="020B0604020202020204" pitchFamily="34" charset="0"/>
              <a:buChar char="•"/>
            </a:pPr>
            <a:r>
              <a:rPr lang="en-US" sz="1200" b="0" i="0" u="none" strike="noStrike" dirty="0">
                <a:solidFill>
                  <a:srgbClr val="222222"/>
                </a:solidFill>
                <a:effectLst/>
                <a:latin typeface="Arial" panose="020B0604020202020204" pitchFamily="34" charset="0"/>
              </a:rPr>
              <a:t>Does the small business have positive relationships with the Federal Agency OSDBU or with the program officials?</a:t>
            </a:r>
          </a:p>
          <a:p>
            <a:pPr marL="1143000" lvl="2" indent="-228600" rtl="0" fontAlgn="base">
              <a:spcBef>
                <a:spcPts val="0"/>
              </a:spcBef>
              <a:spcAft>
                <a:spcPts val="0"/>
              </a:spcAft>
              <a:buFont typeface="Arial" panose="020B0604020202020204" pitchFamily="34" charset="0"/>
              <a:buChar char="•"/>
            </a:pPr>
            <a:r>
              <a:rPr lang="en-US" sz="1200" b="0" i="0" u="none" strike="noStrike" dirty="0">
                <a:solidFill>
                  <a:srgbClr val="222222"/>
                </a:solidFill>
                <a:effectLst/>
                <a:latin typeface="Arial" panose="020B0604020202020204" pitchFamily="34" charset="0"/>
              </a:rPr>
              <a:t>Does the small business have current or previous prime or subcontracting work with the relevant federal agency?</a:t>
            </a:r>
          </a:p>
          <a:p>
            <a:pPr rtl="0" fontAlgn="base">
              <a:spcBef>
                <a:spcPts val="0"/>
              </a:spcBef>
              <a:spcAft>
                <a:spcPts val="0"/>
              </a:spcAft>
              <a:buFont typeface="Arial" panose="020B0604020202020204" pitchFamily="34" charset="0"/>
              <a:buChar char="•"/>
            </a:pPr>
            <a:r>
              <a:rPr lang="en-US" sz="1200" b="0" i="0" u="none" strike="noStrike" dirty="0">
                <a:solidFill>
                  <a:srgbClr val="222222"/>
                </a:solidFill>
                <a:effectLst/>
                <a:latin typeface="Arial" panose="020B0604020202020204" pitchFamily="34" charset="0"/>
              </a:rPr>
              <a:t>Most prime contractors plan for procurements 1-2 years in advance – therefore looking for small business subcontracting partners start early.</a:t>
            </a:r>
          </a:p>
          <a:p>
            <a:pPr marL="742950" lvl="1" indent="-285750" rtl="0" fontAlgn="base">
              <a:spcBef>
                <a:spcPts val="0"/>
              </a:spcBef>
              <a:spcAft>
                <a:spcPts val="800"/>
              </a:spcAft>
              <a:buFont typeface="Arial" panose="020B0604020202020204" pitchFamily="34" charset="0"/>
              <a:buChar char="•"/>
            </a:pPr>
            <a:r>
              <a:rPr lang="en-US" sz="1200" b="0" i="0" u="none" strike="noStrike" dirty="0">
                <a:solidFill>
                  <a:srgbClr val="222222"/>
                </a:solidFill>
                <a:effectLst/>
                <a:latin typeface="Arial" panose="020B0604020202020204" pitchFamily="34" charset="0"/>
              </a:rPr>
              <a:t>Does the small business know about potential upcoming procurements they would like to prime along with a large business partner or are they looking for strictly subcontracting work with a prime contractor</a:t>
            </a:r>
          </a:p>
          <a:p>
            <a:pPr marL="0" lvl="0" indent="0" algn="l" rtl="0">
              <a:lnSpc>
                <a:spcPct val="100000"/>
              </a:lnSpc>
              <a:spcBef>
                <a:spcPts val="360"/>
              </a:spcBef>
              <a:spcAft>
                <a:spcPts val="0"/>
              </a:spcAft>
              <a:buSzPts val="1400"/>
              <a:buNone/>
            </a:pPr>
            <a:endParaRPr dirty="0"/>
          </a:p>
        </p:txBody>
      </p:sp>
      <p:sp>
        <p:nvSpPr>
          <p:cNvPr id="166" name="Google Shape;166;g13689e52ea3_0_9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13689e52ea3_0_24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rtl="0">
              <a:spcBef>
                <a:spcPts val="360"/>
              </a:spcBef>
              <a:spcAft>
                <a:spcPts val="0"/>
              </a:spcAft>
            </a:pPr>
            <a:r>
              <a:rPr lang="en-US" sz="1800" b="0" i="0" u="none" strike="noStrike" dirty="0" err="1">
                <a:solidFill>
                  <a:srgbClr val="000000"/>
                </a:solidFill>
                <a:effectLst/>
                <a:latin typeface="Arial" panose="020B0604020202020204" pitchFamily="34" charset="0"/>
              </a:rPr>
              <a:t>SubNet</a:t>
            </a:r>
            <a:r>
              <a:rPr lang="en-US" sz="1800" b="0" i="0" u="none" strike="noStrike" dirty="0">
                <a:solidFill>
                  <a:srgbClr val="000000"/>
                </a:solidFill>
                <a:effectLst/>
                <a:latin typeface="Arial" panose="020B0604020202020204" pitchFamily="34" charset="0"/>
              </a:rPr>
              <a:t> (</a:t>
            </a:r>
            <a:r>
              <a:rPr lang="en-US" sz="1800" b="0" i="0" u="sng" strike="noStrike" dirty="0">
                <a:solidFill>
                  <a:srgbClr val="009999"/>
                </a:solidFill>
                <a:effectLst/>
                <a:latin typeface="Arial" panose="020B0604020202020204" pitchFamily="34" charset="0"/>
                <a:hlinkClick r:id="rId3"/>
              </a:rPr>
              <a:t>https://eweb1.sba.gov/subnet/client/dsp_Landing.cfm</a:t>
            </a:r>
            <a:r>
              <a:rPr lang="en-US" sz="1800" b="0" i="0" u="none" strike="noStrike" dirty="0">
                <a:solidFill>
                  <a:srgbClr val="000000"/>
                </a:solidFill>
                <a:effectLst/>
                <a:latin typeface="Arial" panose="020B0604020202020204" pitchFamily="34" charset="0"/>
              </a:rPr>
              <a:t>) </a:t>
            </a:r>
            <a:endParaRPr lang="en-US" b="0" dirty="0">
              <a:effectLst/>
            </a:endParaRPr>
          </a:p>
          <a:p>
            <a:pPr rtl="0" fontAlgn="base">
              <a:spcBef>
                <a:spcPts val="36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Bridges the gap between businesses seeking small businesses and small business seeking contracting opportunities</a:t>
            </a:r>
          </a:p>
          <a:p>
            <a:pPr rtl="0" fontAlgn="base">
              <a:spcBef>
                <a:spcPts val="36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Allows prime contractors to post actual subcontracting opportunities</a:t>
            </a:r>
          </a:p>
          <a:p>
            <a:pPr marL="0" lvl="0" indent="0" algn="l" rtl="0">
              <a:lnSpc>
                <a:spcPct val="100000"/>
              </a:lnSpc>
              <a:spcBef>
                <a:spcPts val="360"/>
              </a:spcBef>
              <a:spcAft>
                <a:spcPts val="0"/>
              </a:spcAft>
              <a:buSzPts val="1400"/>
              <a:buNone/>
            </a:pPr>
            <a:endParaRPr dirty="0"/>
          </a:p>
        </p:txBody>
      </p:sp>
      <p:sp>
        <p:nvSpPr>
          <p:cNvPr id="174" name="Google Shape;174;g13689e52ea3_0_2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3dfcbf6717_0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rtl="0">
              <a:spcBef>
                <a:spcPts val="360"/>
              </a:spcBef>
              <a:spcAft>
                <a:spcPts val="0"/>
              </a:spcAft>
            </a:pPr>
            <a:r>
              <a:rPr lang="en-US" sz="1200" b="0" i="0" u="none" strike="noStrike" dirty="0">
                <a:solidFill>
                  <a:srgbClr val="000000"/>
                </a:solidFill>
                <a:effectLst/>
                <a:latin typeface="Arial" panose="020B0604020202020204" pitchFamily="34" charset="0"/>
              </a:rPr>
              <a:t>Dynamic Small Business Search (DSBS)</a:t>
            </a:r>
            <a:endParaRPr lang="en-US" b="0" dirty="0">
              <a:effectLst/>
            </a:endParaRP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Website is </a:t>
            </a:r>
            <a:r>
              <a:rPr lang="en-US" sz="1200" b="0" i="0" u="sng" strike="noStrike" dirty="0">
                <a:solidFill>
                  <a:srgbClr val="0000FF"/>
                </a:solidFill>
                <a:effectLst/>
                <a:latin typeface="Arial" panose="020B0604020202020204" pitchFamily="34" charset="0"/>
                <a:hlinkClick r:id="rId3"/>
              </a:rPr>
              <a:t>https://web.sba.gov/pro-net/search/dsp_dsbs.cfm</a:t>
            </a:r>
            <a:r>
              <a:rPr lang="en-US" sz="1200" b="0" i="0" u="none" strike="noStrike" dirty="0">
                <a:solidFill>
                  <a:srgbClr val="000000"/>
                </a:solidFill>
                <a:effectLst/>
                <a:latin typeface="Arial" panose="020B0604020202020204" pitchFamily="34" charset="0"/>
              </a:rPr>
              <a:t> </a:t>
            </a:r>
            <a:r>
              <a:rPr lang="en-US" sz="1100" b="0" i="0" u="none" strike="noStrike" dirty="0">
                <a:solidFill>
                  <a:srgbClr val="000000"/>
                </a:solidFill>
                <a:effectLst/>
                <a:latin typeface="Calibri" panose="020F0502020204030204" pitchFamily="34" charset="0"/>
              </a:rPr>
              <a:t>– </a:t>
            </a:r>
            <a:r>
              <a:rPr lang="en-US" sz="1200" b="0" i="0" u="none" strike="noStrike" dirty="0">
                <a:solidFill>
                  <a:srgbClr val="000000"/>
                </a:solidFill>
                <a:effectLst/>
                <a:latin typeface="Arial" panose="020B0604020202020204" pitchFamily="34" charset="0"/>
              </a:rPr>
              <a:t>not easily found</a:t>
            </a:r>
            <a:endParaRPr lang="en-US" sz="1000" b="0" i="0" u="none" strike="noStrike" dirty="0">
              <a:solidFill>
                <a:srgbClr val="000000"/>
              </a:solidFill>
              <a:effectLst/>
              <a:latin typeface="Noto Sans Symbols"/>
            </a:endParaRPr>
          </a:p>
          <a:p>
            <a:pPr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Can search by:</a:t>
            </a:r>
            <a:endParaRPr lang="en-US" sz="1000" b="0" i="0" u="none" strike="noStrike" dirty="0">
              <a:solidFill>
                <a:srgbClr val="000000"/>
              </a:solidFill>
              <a:effectLst/>
              <a:latin typeface="Noto Sans Symbols"/>
            </a:endParaRP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Vendor Location</a:t>
            </a:r>
            <a:endParaRPr lang="en-US" sz="1000" b="0" i="0" u="none" strike="noStrike" dirty="0">
              <a:solidFill>
                <a:srgbClr val="000000"/>
              </a:solidFill>
              <a:effectLst/>
              <a:latin typeface="Courier New" panose="02070309020205020404" pitchFamily="49" charset="0"/>
            </a:endParaRP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Socioeconomic categories</a:t>
            </a:r>
            <a:endParaRPr lang="en-US" sz="1000" b="0" i="0" u="none" strike="noStrike" dirty="0">
              <a:solidFill>
                <a:srgbClr val="000000"/>
              </a:solidFill>
              <a:effectLst/>
              <a:latin typeface="Courier New" panose="02070309020205020404" pitchFamily="49" charset="0"/>
            </a:endParaRP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NAICS Codes</a:t>
            </a:r>
            <a:endParaRPr lang="en-US" sz="1000" b="0" i="0" u="none" strike="noStrike" dirty="0">
              <a:solidFill>
                <a:srgbClr val="000000"/>
              </a:solidFill>
              <a:effectLst/>
              <a:latin typeface="Courier New" panose="02070309020205020404" pitchFamily="49" charset="0"/>
            </a:endParaRP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General Nature of Business</a:t>
            </a:r>
            <a:endParaRPr lang="en-US" sz="1000" b="0" i="0" u="none" strike="noStrike" dirty="0">
              <a:solidFill>
                <a:srgbClr val="000000"/>
              </a:solidFill>
              <a:effectLst/>
              <a:latin typeface="Courier New" panose="02070309020205020404" pitchFamily="49" charset="0"/>
            </a:endParaRP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Bonding Levels</a:t>
            </a:r>
            <a:endParaRPr lang="en-US" sz="1000" b="0" i="0" u="none" strike="noStrike" dirty="0">
              <a:solidFill>
                <a:srgbClr val="000000"/>
              </a:solidFill>
              <a:effectLst/>
              <a:latin typeface="Courier New" panose="02070309020205020404" pitchFamily="49" charset="0"/>
            </a:endParaRP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Quality Assurance Standards</a:t>
            </a:r>
            <a:endParaRPr lang="en-US" sz="1000" b="0" i="0" u="none" strike="noStrike" dirty="0">
              <a:solidFill>
                <a:srgbClr val="000000"/>
              </a:solidFill>
              <a:effectLst/>
              <a:latin typeface="Courier New" panose="02070309020205020404" pitchFamily="49" charset="0"/>
            </a:endParaRP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Size</a:t>
            </a:r>
            <a:endParaRPr lang="en-US" sz="1000" b="0" i="0" u="none" strike="noStrike" dirty="0">
              <a:solidFill>
                <a:srgbClr val="000000"/>
              </a:solidFill>
              <a:effectLst/>
              <a:latin typeface="Courier New" panose="02070309020205020404" pitchFamily="49" charset="0"/>
            </a:endParaRP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Arial" panose="020B0604020202020204" pitchFamily="34" charset="0"/>
              </a:rPr>
              <a:t>Combinations of the above</a:t>
            </a:r>
            <a:endParaRPr lang="en-US" sz="1000" b="0" i="0" u="none" strike="noStrike" dirty="0">
              <a:solidFill>
                <a:srgbClr val="000000"/>
              </a:solidFill>
              <a:effectLst/>
              <a:latin typeface="Courier New" panose="02070309020205020404" pitchFamily="49" charset="0"/>
            </a:endParaRPr>
          </a:p>
          <a:p>
            <a:pPr marL="685800" lvl="1" indent="-292100" algn="l" rtl="0">
              <a:spcBef>
                <a:spcPts val="0"/>
              </a:spcBef>
              <a:spcAft>
                <a:spcPts val="0"/>
              </a:spcAft>
              <a:buClr>
                <a:schemeClr val="dk1"/>
              </a:buClr>
              <a:buSzPts val="1000"/>
              <a:buFont typeface="Courier New"/>
              <a:buChar char="o"/>
            </a:pPr>
            <a:endParaRPr dirty="0"/>
          </a:p>
        </p:txBody>
      </p:sp>
      <p:sp>
        <p:nvSpPr>
          <p:cNvPr id="182" name="Google Shape;182;g13dfcbf6717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13689e52ea3_0_155: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rtl="0">
              <a:spcBef>
                <a:spcPts val="0"/>
              </a:spcBef>
              <a:spcAft>
                <a:spcPts val="1000"/>
              </a:spcAft>
            </a:pPr>
            <a:r>
              <a:rPr lang="en-US" sz="1200" b="0" i="0" u="none" strike="noStrike" dirty="0">
                <a:solidFill>
                  <a:srgbClr val="222222"/>
                </a:solidFill>
                <a:effectLst/>
                <a:latin typeface="Arial" panose="020B0604020202020204" pitchFamily="34" charset="0"/>
              </a:rPr>
              <a:t>Organizations and Consortiums</a:t>
            </a:r>
            <a:endParaRPr lang="en-US" b="0" dirty="0">
              <a:effectLst/>
            </a:endParaRPr>
          </a:p>
          <a:p>
            <a:pPr rtl="0" fontAlgn="base">
              <a:spcBef>
                <a:spcPts val="0"/>
              </a:spcBef>
              <a:spcAft>
                <a:spcPts val="0"/>
              </a:spcAft>
              <a:buFont typeface="Arial" panose="020B0604020202020204" pitchFamily="34" charset="0"/>
              <a:buChar char="•"/>
            </a:pPr>
            <a:r>
              <a:rPr lang="en-US" sz="1200" b="1" i="0" u="none" strike="noStrike" dirty="0">
                <a:solidFill>
                  <a:srgbClr val="222222"/>
                </a:solidFill>
                <a:effectLst/>
                <a:latin typeface="Arial" panose="020B0604020202020204" pitchFamily="34" charset="0"/>
              </a:rPr>
              <a:t>DoD Regional Councils</a:t>
            </a:r>
            <a:r>
              <a:rPr lang="en-US" sz="1200" b="0" i="0" u="none" strike="noStrike" dirty="0">
                <a:solidFill>
                  <a:srgbClr val="222222"/>
                </a:solidFill>
                <a:effectLst/>
                <a:latin typeface="Arial" panose="020B0604020202020204" pitchFamily="34" charset="0"/>
              </a:rPr>
              <a:t> (</a:t>
            </a:r>
            <a:r>
              <a:rPr lang="en-US" sz="1200" b="0" i="0" u="sng" strike="noStrike" dirty="0">
                <a:solidFill>
                  <a:srgbClr val="1155CC"/>
                </a:solidFill>
                <a:effectLst/>
                <a:latin typeface="Arial" panose="020B0604020202020204" pitchFamily="34" charset="0"/>
                <a:hlinkClick r:id="rId3"/>
              </a:rPr>
              <a:t>https://business.defense.gov/Acquisition/DoD-Regional-Councils/</a:t>
            </a:r>
            <a:r>
              <a:rPr lang="en-US" sz="1200" b="0" i="0" u="none" strike="noStrike" dirty="0">
                <a:solidFill>
                  <a:srgbClr val="222222"/>
                </a:solidFill>
                <a:effectLst/>
                <a:latin typeface="Arial" panose="020B0604020202020204" pitchFamily="34" charset="0"/>
              </a:rPr>
              <a:t>)</a:t>
            </a:r>
            <a:endParaRPr lang="en-US" sz="1100" b="0" i="0" u="none" strike="noStrike" dirty="0">
              <a:solidFill>
                <a:srgbClr val="222222"/>
              </a:solidFill>
              <a:effectLst/>
              <a:latin typeface="Arial" panose="020B0604020202020204" pitchFamily="34" charset="0"/>
            </a:endParaRP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222222"/>
                </a:solidFill>
                <a:effectLst/>
                <a:latin typeface="Arial" panose="020B0604020202020204" pitchFamily="34" charset="0"/>
              </a:rPr>
              <a:t>7 regional councils, established for the purpose of promoting Federal Small Business Programs and SB utilization and to provide training</a:t>
            </a:r>
            <a:endParaRPr lang="en-US" sz="1100" b="0" i="0" u="none" strike="noStrike" dirty="0">
              <a:solidFill>
                <a:srgbClr val="222222"/>
              </a:solidFill>
              <a:effectLst/>
              <a:latin typeface="Arial" panose="020B0604020202020204" pitchFamily="34" charset="0"/>
            </a:endParaRP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222222"/>
                </a:solidFill>
                <a:effectLst/>
                <a:latin typeface="Arial" panose="020B0604020202020204" pitchFamily="34" charset="0"/>
              </a:rPr>
              <a:t>Members consist of DoD and all Federal civilian agencies, SBLOs, and PTACs</a:t>
            </a:r>
            <a:endParaRPr lang="en-US" sz="1100" b="0" i="0" u="none" strike="noStrike" dirty="0">
              <a:solidFill>
                <a:srgbClr val="222222"/>
              </a:solidFill>
              <a:effectLst/>
              <a:latin typeface="Arial" panose="020B0604020202020204" pitchFamily="34" charset="0"/>
            </a:endParaRPr>
          </a:p>
          <a:p>
            <a:pPr marL="1143000" lvl="2" indent="-228600" rtl="0" fontAlgn="base">
              <a:spcBef>
                <a:spcPts val="0"/>
              </a:spcBef>
              <a:spcAft>
                <a:spcPts val="0"/>
              </a:spcAft>
              <a:buFont typeface="Arial" panose="020B0604020202020204" pitchFamily="34" charset="0"/>
              <a:buChar char="•"/>
            </a:pPr>
            <a:r>
              <a:rPr lang="en-US" sz="1200" b="0" i="0" u="none" strike="noStrike" dirty="0">
                <a:solidFill>
                  <a:srgbClr val="222222"/>
                </a:solidFill>
                <a:effectLst/>
                <a:latin typeface="Arial" panose="020B0604020202020204" pitchFamily="34" charset="0"/>
              </a:rPr>
              <a:t>i.e. DoD Northeast Regional Council</a:t>
            </a:r>
            <a:r>
              <a:rPr lang="en-US" sz="1200" b="0" i="0" u="none" strike="noStrike" dirty="0">
                <a:solidFill>
                  <a:srgbClr val="222222"/>
                </a:solidFill>
                <a:effectLst/>
                <a:latin typeface="Arial" panose="020B0604020202020204" pitchFamily="34" charset="0"/>
                <a:hlinkClick r:id="rId4"/>
              </a:rPr>
              <a:t> </a:t>
            </a:r>
            <a:r>
              <a:rPr lang="en-US" sz="1200" b="0" i="0" u="sng" strike="noStrike" dirty="0">
                <a:solidFill>
                  <a:srgbClr val="1155CC"/>
                </a:solidFill>
                <a:effectLst/>
                <a:latin typeface="Arial" panose="020B0604020202020204" pitchFamily="34" charset="0"/>
                <a:hlinkClick r:id="rId4"/>
              </a:rPr>
              <a:t> https://www.dodneregional.org/</a:t>
            </a:r>
            <a:endParaRPr lang="en-US" sz="1100" b="0" i="0" u="none" strike="noStrike" dirty="0">
              <a:solidFill>
                <a:srgbClr val="222222"/>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200" b="1" i="0" u="none" strike="noStrike" dirty="0">
                <a:solidFill>
                  <a:srgbClr val="222222"/>
                </a:solidFill>
                <a:effectLst/>
                <a:latin typeface="Arial" panose="020B0604020202020204" pitchFamily="34" charset="0"/>
              </a:rPr>
              <a:t>TRIAD</a:t>
            </a:r>
            <a:r>
              <a:rPr lang="en-US" sz="1200" b="0" i="0" u="none" strike="noStrike" dirty="0">
                <a:solidFill>
                  <a:srgbClr val="222222"/>
                </a:solidFill>
                <a:effectLst/>
                <a:latin typeface="Arial" panose="020B0604020202020204" pitchFamily="34" charset="0"/>
              </a:rPr>
              <a:t> (</a:t>
            </a:r>
            <a:r>
              <a:rPr lang="en-US" sz="1200" b="0" i="0" u="sng" strike="noStrike" dirty="0">
                <a:solidFill>
                  <a:srgbClr val="1155CC"/>
                </a:solidFill>
                <a:effectLst/>
                <a:latin typeface="Arial" panose="020B0604020202020204" pitchFamily="34" charset="0"/>
                <a:hlinkClick r:id="rId5"/>
              </a:rPr>
              <a:t>https://www.ndia.org/divisions/small-business/triad</a:t>
            </a:r>
            <a:r>
              <a:rPr lang="en-US" sz="1200" b="0" i="0" u="none" strike="noStrike" dirty="0">
                <a:solidFill>
                  <a:srgbClr val="222222"/>
                </a:solidFill>
                <a:effectLst/>
                <a:latin typeface="Arial" panose="020B0604020202020204" pitchFamily="34" charset="0"/>
              </a:rPr>
              <a:t>)</a:t>
            </a:r>
            <a:endParaRPr lang="en-US" sz="1100" b="0" i="0" u="none" strike="noStrike" dirty="0">
              <a:solidFill>
                <a:srgbClr val="222222"/>
              </a:solidFill>
              <a:effectLst/>
              <a:latin typeface="Arial" panose="020B0604020202020204" pitchFamily="34" charset="0"/>
            </a:endParaRP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222222"/>
                </a:solidFill>
                <a:effectLst/>
                <a:latin typeface="Arial" panose="020B0604020202020204" pitchFamily="34" charset="0"/>
              </a:rPr>
              <a:t>Provides a forum in which members may benefit from the exchange of experience, ideas, and information</a:t>
            </a:r>
            <a:endParaRPr lang="en-US" sz="1100" b="0" i="0" u="none" strike="noStrike" dirty="0">
              <a:solidFill>
                <a:srgbClr val="222222"/>
              </a:solidFill>
              <a:effectLst/>
              <a:latin typeface="Arial" panose="020B0604020202020204" pitchFamily="34" charset="0"/>
            </a:endParaRP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222222"/>
                </a:solidFill>
                <a:effectLst/>
                <a:latin typeface="Arial" panose="020B0604020202020204" pitchFamily="34" charset="0"/>
              </a:rPr>
              <a:t>Members include Government agencies, large businesses, and small businesses</a:t>
            </a:r>
            <a:endParaRPr lang="en-US" sz="1100" b="0" i="0" u="none" strike="noStrike" dirty="0">
              <a:solidFill>
                <a:srgbClr val="222222"/>
              </a:solidFill>
              <a:effectLst/>
              <a:latin typeface="Arial" panose="020B0604020202020204" pitchFamily="34" charset="0"/>
            </a:endParaRPr>
          </a:p>
          <a:p>
            <a:pPr rtl="0" fontAlgn="base">
              <a:spcBef>
                <a:spcPts val="0"/>
              </a:spcBef>
              <a:spcAft>
                <a:spcPts val="0"/>
              </a:spcAft>
              <a:buFont typeface="Arial" panose="020B0604020202020204" pitchFamily="34" charset="0"/>
              <a:buChar char="•"/>
            </a:pPr>
            <a:r>
              <a:rPr lang="en-US" sz="1200" b="1" i="0" u="none" strike="noStrike" dirty="0">
                <a:solidFill>
                  <a:srgbClr val="222222"/>
                </a:solidFill>
                <a:effectLst/>
                <a:latin typeface="Arial" panose="020B0604020202020204" pitchFamily="34" charset="0"/>
              </a:rPr>
              <a:t>Procurement Technical Assistance Center</a:t>
            </a:r>
            <a:r>
              <a:rPr lang="en-US" sz="1200" b="0" i="0" u="none" strike="noStrike" dirty="0">
                <a:solidFill>
                  <a:srgbClr val="222222"/>
                </a:solidFill>
                <a:effectLst/>
                <a:latin typeface="Arial" panose="020B0604020202020204" pitchFamily="34" charset="0"/>
              </a:rPr>
              <a:t> (PTAC - </a:t>
            </a:r>
            <a:r>
              <a:rPr lang="en-US" sz="1200" b="0" i="0" u="sng" strike="noStrike" dirty="0">
                <a:solidFill>
                  <a:srgbClr val="1155CC"/>
                </a:solidFill>
                <a:effectLst/>
                <a:latin typeface="Arial" panose="020B0604020202020204" pitchFamily="34" charset="0"/>
                <a:hlinkClick r:id="rId6"/>
              </a:rPr>
              <a:t>https://www.aptac-us.org/</a:t>
            </a:r>
            <a:r>
              <a:rPr lang="en-US" sz="1200" b="0" i="0" u="none" strike="noStrike" dirty="0">
                <a:solidFill>
                  <a:srgbClr val="222222"/>
                </a:solidFill>
                <a:effectLst/>
                <a:latin typeface="Arial" panose="020B0604020202020204" pitchFamily="34" charset="0"/>
              </a:rPr>
              <a:t>)</a:t>
            </a:r>
            <a:endParaRPr lang="en-US" sz="1100" b="0" i="0" u="none" strike="noStrike" dirty="0">
              <a:solidFill>
                <a:srgbClr val="222222"/>
              </a:solidFill>
              <a:effectLst/>
              <a:latin typeface="Arial" panose="020B0604020202020204" pitchFamily="34" charset="0"/>
            </a:endParaRP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222222"/>
                </a:solidFill>
                <a:effectLst/>
                <a:latin typeface="Arial" panose="020B0604020202020204" pitchFamily="34" charset="0"/>
              </a:rPr>
              <a:t>Help local businesses compete successfully in the government marketplace</a:t>
            </a:r>
            <a:endParaRPr lang="en-US" sz="1100" b="0" i="0" u="none" strike="noStrike" dirty="0">
              <a:solidFill>
                <a:srgbClr val="222222"/>
              </a:solidFill>
              <a:effectLst/>
              <a:latin typeface="Arial" panose="020B0604020202020204" pitchFamily="34" charset="0"/>
            </a:endParaRPr>
          </a:p>
          <a:p>
            <a:pPr marL="742950" lvl="1" indent="-285750" rtl="0" fontAlgn="base">
              <a:spcBef>
                <a:spcPts val="0"/>
              </a:spcBef>
              <a:spcAft>
                <a:spcPts val="1000"/>
              </a:spcAft>
              <a:buFont typeface="Arial" panose="020B0604020202020204" pitchFamily="34" charset="0"/>
              <a:buChar char="•"/>
            </a:pPr>
            <a:r>
              <a:rPr lang="en-US" sz="1200" b="0" i="0" u="none" strike="noStrike" dirty="0">
                <a:solidFill>
                  <a:srgbClr val="222222"/>
                </a:solidFill>
                <a:effectLst/>
                <a:latin typeface="Arial" panose="020B0604020202020204" pitchFamily="34" charset="0"/>
              </a:rPr>
              <a:t>Local PTACs have a broad and dynamic portfolio of SBs actively seeking prime and subcontracting opportunities</a:t>
            </a:r>
            <a:endParaRPr lang="en-US" sz="1100" b="0" i="0" u="none" strike="noStrike" dirty="0">
              <a:solidFill>
                <a:srgbClr val="222222"/>
              </a:solidFill>
              <a:effectLst/>
              <a:latin typeface="Arial" panose="020B0604020202020204" pitchFamily="34" charset="0"/>
            </a:endParaRPr>
          </a:p>
          <a:p>
            <a:br>
              <a:rPr lang="en-US" b="0" dirty="0">
                <a:effectLst/>
              </a:rPr>
            </a:br>
            <a:br>
              <a:rPr lang="en-US" b="0" dirty="0">
                <a:effectLst/>
              </a:rPr>
            </a:br>
            <a:endParaRPr dirty="0"/>
          </a:p>
        </p:txBody>
      </p:sp>
      <p:sp>
        <p:nvSpPr>
          <p:cNvPr id="191" name="Google Shape;191;g13689e52ea3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13e0d76ef65_0_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rtl="0">
              <a:spcBef>
                <a:spcPts val="0"/>
              </a:spcBef>
              <a:spcAft>
                <a:spcPts val="0"/>
              </a:spcAft>
            </a:pPr>
            <a:r>
              <a:rPr lang="en-US" sz="1200" b="0" i="0" u="none" strike="noStrike" dirty="0">
                <a:solidFill>
                  <a:srgbClr val="222222"/>
                </a:solidFill>
                <a:effectLst/>
                <a:latin typeface="Arial" panose="020B0604020202020204" pitchFamily="34" charset="0"/>
              </a:rPr>
              <a:t>EPA Vendor Database</a:t>
            </a:r>
            <a:endParaRPr lang="en-US" b="0" dirty="0">
              <a:effectLst/>
            </a:endParaRPr>
          </a:p>
          <a:p>
            <a:pPr rtl="0" fontAlgn="base">
              <a:spcBef>
                <a:spcPts val="0"/>
              </a:spcBef>
              <a:spcAft>
                <a:spcPts val="0"/>
              </a:spcAft>
              <a:buFont typeface="Arial" panose="020B0604020202020204" pitchFamily="34" charset="0"/>
              <a:buChar char="•"/>
            </a:pPr>
            <a:r>
              <a:rPr lang="en-US" sz="1200" b="0" i="0" u="none" strike="noStrike" dirty="0">
                <a:solidFill>
                  <a:srgbClr val="222222"/>
                </a:solidFill>
                <a:effectLst/>
                <a:latin typeface="Arial" panose="020B0604020202020204" pitchFamily="34" charset="0"/>
              </a:rPr>
              <a:t>At the beginning of FY 22 EPA re-launched its Small Business Vendor Database system.</a:t>
            </a:r>
          </a:p>
          <a:p>
            <a:pPr rtl="0" fontAlgn="base">
              <a:spcBef>
                <a:spcPts val="0"/>
              </a:spcBef>
              <a:spcAft>
                <a:spcPts val="0"/>
              </a:spcAft>
              <a:buFont typeface="Arial" panose="020B0604020202020204" pitchFamily="34" charset="0"/>
              <a:buChar char="•"/>
            </a:pPr>
            <a:r>
              <a:rPr lang="en-US" sz="1200" b="0" i="0" u="none" strike="noStrike" dirty="0">
                <a:solidFill>
                  <a:srgbClr val="222222"/>
                </a:solidFill>
                <a:effectLst/>
                <a:latin typeface="Arial" panose="020B0604020202020204" pitchFamily="34" charset="0"/>
              </a:rPr>
              <a:t>Internally EPA program officials and contracting officials use this database to locate capable small businesses who are looking to do business with EPA</a:t>
            </a: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222222"/>
                </a:solidFill>
                <a:effectLst/>
                <a:latin typeface="Arial" panose="020B0604020202020204" pitchFamily="34" charset="0"/>
              </a:rPr>
              <a:t>The database includes the name of the company, primary NAICS codes, core capabilities and even if the contractor has current or previous work with the Agency</a:t>
            </a: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222222"/>
                </a:solidFill>
                <a:effectLst/>
                <a:latin typeface="Arial" panose="020B0604020202020204" pitchFamily="34" charset="0"/>
              </a:rPr>
              <a:t>Searches within the system can be done by Keywork, NAICS Code, past performance keyword, state and city</a:t>
            </a:r>
          </a:p>
          <a:p>
            <a:pPr rtl="0" fontAlgn="base">
              <a:spcBef>
                <a:spcPts val="0"/>
              </a:spcBef>
              <a:spcAft>
                <a:spcPts val="0"/>
              </a:spcAft>
              <a:buFont typeface="Arial" panose="020B0604020202020204" pitchFamily="34" charset="0"/>
              <a:buChar char="•"/>
            </a:pPr>
            <a:r>
              <a:rPr lang="en-US" sz="1200" b="0" i="0" u="none" strike="noStrike" dirty="0">
                <a:solidFill>
                  <a:srgbClr val="222222"/>
                </a:solidFill>
                <a:effectLst/>
                <a:latin typeface="Arial" panose="020B0604020202020204" pitchFamily="34" charset="0"/>
              </a:rPr>
              <a:t>We encourage prime contractors to utilize this database to locate small business partners</a:t>
            </a:r>
          </a:p>
          <a:p>
            <a:pPr rtl="0" fontAlgn="base">
              <a:spcBef>
                <a:spcPts val="0"/>
              </a:spcBef>
              <a:spcAft>
                <a:spcPts val="0"/>
              </a:spcAft>
              <a:buFont typeface="Arial" panose="020B0604020202020204" pitchFamily="34" charset="0"/>
              <a:buChar char="•"/>
            </a:pPr>
            <a:r>
              <a:rPr lang="en-US" sz="1200" b="0" i="0" u="none" strike="noStrike" dirty="0">
                <a:solidFill>
                  <a:srgbClr val="222222"/>
                </a:solidFill>
                <a:effectLst/>
                <a:latin typeface="Arial" panose="020B0604020202020204" pitchFamily="34" charset="0"/>
              </a:rPr>
              <a:t>Within this database we also include information about upcoming agency or OSDBU hosted vendor engagement events to include forecasting and matchmaking events.</a:t>
            </a:r>
          </a:p>
          <a:p>
            <a:pPr rtl="0" fontAlgn="base">
              <a:spcBef>
                <a:spcPts val="0"/>
              </a:spcBef>
              <a:spcAft>
                <a:spcPts val="0"/>
              </a:spcAft>
              <a:buFont typeface="Arial" panose="020B0604020202020204" pitchFamily="34" charset="0"/>
              <a:buChar char="•"/>
            </a:pPr>
            <a:r>
              <a:rPr lang="en-US" sz="1200" b="0" i="0" u="none" strike="noStrike" dirty="0">
                <a:solidFill>
                  <a:srgbClr val="222222"/>
                </a:solidFill>
                <a:effectLst/>
                <a:latin typeface="Arial" panose="020B0604020202020204" pitchFamily="34" charset="0"/>
              </a:rPr>
              <a:t>This is our go to database for all things related to small business vendor engagement here at EPA!</a:t>
            </a:r>
          </a:p>
          <a:p>
            <a:br>
              <a:rPr lang="en-US" b="0" dirty="0">
                <a:effectLst/>
              </a:rPr>
            </a:br>
            <a:endParaRPr dirty="0"/>
          </a:p>
        </p:txBody>
      </p:sp>
      <p:sp>
        <p:nvSpPr>
          <p:cNvPr id="201" name="Google Shape;201;g13e0d76ef6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13689e52ea3_0_18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rtl="0">
              <a:spcBef>
                <a:spcPts val="360"/>
              </a:spcBef>
              <a:spcAft>
                <a:spcPts val="0"/>
              </a:spcAft>
            </a:pPr>
            <a:r>
              <a:rPr lang="en-US" sz="1800" b="0" i="0" u="none" strike="noStrike" dirty="0">
                <a:solidFill>
                  <a:srgbClr val="000000"/>
                </a:solidFill>
                <a:effectLst/>
                <a:latin typeface="Arial" panose="020B0604020202020204" pitchFamily="34" charset="0"/>
              </a:rPr>
              <a:t>NASA Vendor Database </a:t>
            </a:r>
            <a:endParaRPr lang="en-US" b="0" dirty="0">
              <a:effectLst/>
            </a:endParaRPr>
          </a:p>
          <a:p>
            <a:pPr marL="228600"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Website is </a:t>
            </a:r>
            <a:r>
              <a:rPr lang="en-US" sz="1800" b="0" i="0" u="sng" strike="noStrike" dirty="0">
                <a:solidFill>
                  <a:srgbClr val="0000FF"/>
                </a:solidFill>
                <a:effectLst/>
                <a:latin typeface="Arial" panose="020B0604020202020204" pitchFamily="34" charset="0"/>
                <a:hlinkClick r:id="rId3"/>
              </a:rPr>
              <a:t>https://www.nasa.gov/osbp/nasa-vendor-database</a:t>
            </a:r>
            <a:r>
              <a:rPr lang="en-US" sz="1800" b="0" i="0" u="none" strike="noStrike" dirty="0">
                <a:solidFill>
                  <a:srgbClr val="000000"/>
                </a:solidFill>
                <a:effectLst/>
                <a:latin typeface="Arial" panose="020B0604020202020204" pitchFamily="34" charset="0"/>
              </a:rPr>
              <a:t> </a:t>
            </a:r>
            <a:endParaRPr lang="en-US" sz="1800" b="0" i="0" u="none" strike="noStrike" dirty="0">
              <a:solidFill>
                <a:srgbClr val="000000"/>
              </a:solidFill>
              <a:effectLst/>
              <a:latin typeface="Noto Sans Symbols"/>
            </a:endParaRPr>
          </a:p>
          <a:p>
            <a:pPr marL="228600"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Pulls vendor info from sam.gov</a:t>
            </a:r>
            <a:endParaRPr lang="en-US" sz="1800" b="0" i="0" u="none" strike="noStrike" dirty="0">
              <a:solidFill>
                <a:srgbClr val="000000"/>
              </a:solidFill>
              <a:effectLst/>
              <a:latin typeface="Noto Sans Symbols"/>
            </a:endParaRPr>
          </a:p>
          <a:p>
            <a:pPr marL="228600"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Updated list of vendors is sent out monthly</a:t>
            </a:r>
            <a:endParaRPr lang="en-US" sz="1800" b="0" i="0" u="none" strike="noStrike" dirty="0">
              <a:solidFill>
                <a:srgbClr val="000000"/>
              </a:solidFill>
              <a:effectLst/>
              <a:latin typeface="Noto Sans Symbols"/>
            </a:endParaRPr>
          </a:p>
          <a:p>
            <a:pPr marL="228600" rtl="0" fontAlgn="base">
              <a:spcBef>
                <a:spcPts val="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Used for communication of upcoming procurement opportunities and outreach events</a:t>
            </a:r>
            <a:endParaRPr lang="en-US" sz="1800" b="0" i="0" u="none" strike="noStrike" dirty="0">
              <a:solidFill>
                <a:srgbClr val="000000"/>
              </a:solidFill>
              <a:effectLst/>
              <a:latin typeface="Noto Sans Symbols"/>
            </a:endParaRPr>
          </a:p>
          <a:p>
            <a:br>
              <a:rPr lang="en-US" b="0" dirty="0">
                <a:effectLst/>
              </a:rPr>
            </a:br>
            <a:endParaRPr dirty="0"/>
          </a:p>
        </p:txBody>
      </p:sp>
      <p:sp>
        <p:nvSpPr>
          <p:cNvPr id="210" name="Google Shape;210;g13689e52ea3_0_1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13dfcbf6717_0_6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218" name="Google Shape;218;g13dfcbf6717_0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9: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225" name="Google Shape;225;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13689e52ea3_0_6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6" name="Google Shape;76;g13689e52ea3_0_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0: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232" name="Google Shape;232;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13689e52ea3_0_21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84" name="Google Shape;84;g13689e52ea3_0_2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13689e52ea3_0_22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92" name="Google Shape;92;g13689e52ea3_0_2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g13689e52ea3_0_228: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00" name="Google Shape;100;g13689e52ea3_0_2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13689e52ea3_0_254: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08" name="Google Shape;108;g13689e52ea3_0_2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3689e52ea3_0_131: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rtl="0">
              <a:spcBef>
                <a:spcPts val="360"/>
              </a:spcBef>
              <a:spcAft>
                <a:spcPts val="0"/>
              </a:spcAft>
            </a:pPr>
            <a:r>
              <a:rPr lang="en-US" sz="1200" b="0" i="0" u="none" strike="noStrike" dirty="0">
                <a:solidFill>
                  <a:srgbClr val="000000"/>
                </a:solidFill>
                <a:effectLst/>
                <a:latin typeface="+mj-lt"/>
              </a:rPr>
              <a:t>Post-award responsibilities of the contracting officer (FAR 19.705-6):</a:t>
            </a:r>
            <a:endParaRPr lang="en-US" sz="1200" b="0" dirty="0">
              <a:effectLst/>
              <a:latin typeface="+mj-lt"/>
            </a:endParaRPr>
          </a:p>
          <a:p>
            <a:pPr rtl="0" fontAlgn="base">
              <a:spcBef>
                <a:spcPts val="360"/>
              </a:spcBef>
              <a:spcAft>
                <a:spcPts val="0"/>
              </a:spcAft>
              <a:buFont typeface="Arial" panose="020B0604020202020204" pitchFamily="34" charset="0"/>
              <a:buChar char="•"/>
            </a:pPr>
            <a:br>
              <a:rPr lang="en-US" sz="1200" b="0" dirty="0">
                <a:effectLst/>
                <a:latin typeface="+mj-lt"/>
              </a:rPr>
            </a:br>
            <a:r>
              <a:rPr lang="en-US" sz="1200" b="0" i="0" u="none" strike="noStrike" dirty="0">
                <a:solidFill>
                  <a:srgbClr val="000000"/>
                </a:solidFill>
                <a:effectLst/>
                <a:latin typeface="+mj-lt"/>
              </a:rPr>
              <a:t>After a contract or contract modification containing a subcontracting plan is awarded or an existing subcontracting plan is amended, the contracting officer shall do the following:</a:t>
            </a: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mj-lt"/>
              </a:rPr>
              <a:t>Notify the SBA of the award by sending a copy of the award document and approved Subcontracting Plan to the Area Director, Office of Government Contracting, in the SBA area office where the contract will be performed.</a:t>
            </a:r>
          </a:p>
          <a:p>
            <a:pPr marL="742950" lvl="1" indent="-28575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mj-lt"/>
              </a:rPr>
              <a:t>Forward a copy of each commercial plan and any associated approvals to the Area Director, Office of Government Contracting, in the SBA area office where the contractor’s headquarters is located.</a:t>
            </a:r>
          </a:p>
          <a:p>
            <a:pPr marL="1143000" lvl="2" indent="-228600" rtl="0" fontAlgn="base">
              <a:spcBef>
                <a:spcPts val="0"/>
              </a:spcBef>
              <a:spcAft>
                <a:spcPts val="0"/>
              </a:spcAft>
              <a:buFont typeface="Arial" panose="020B0604020202020204" pitchFamily="34" charset="0"/>
              <a:buChar char="•"/>
            </a:pPr>
            <a:r>
              <a:rPr lang="en-US" sz="1200" b="0" i="0" u="none" strike="noStrike" dirty="0">
                <a:solidFill>
                  <a:srgbClr val="000000"/>
                </a:solidFill>
                <a:effectLst/>
                <a:latin typeface="+mj-lt"/>
              </a:rPr>
              <a:t>List of SBA Area Directors: </a:t>
            </a:r>
            <a:r>
              <a:rPr lang="en-US" sz="1200" b="0" i="0" u="sng" strike="noStrike" dirty="0">
                <a:solidFill>
                  <a:srgbClr val="009999"/>
                </a:solidFill>
                <a:effectLst/>
                <a:latin typeface="+mj-lt"/>
                <a:hlinkClick r:id="rId3"/>
              </a:rPr>
              <a:t>https://www.sba.gov/federal-contracting/counseling-help/contracting-area-directors</a:t>
            </a:r>
            <a:r>
              <a:rPr lang="en-US" sz="1200" b="0" i="0" u="none" strike="noStrike" dirty="0">
                <a:solidFill>
                  <a:srgbClr val="000000"/>
                </a:solidFill>
                <a:effectLst/>
                <a:latin typeface="+mj-lt"/>
              </a:rPr>
              <a:t> </a:t>
            </a:r>
          </a:p>
          <a:p>
            <a:br>
              <a:rPr lang="en-US" b="0" dirty="0">
                <a:effectLst/>
              </a:rPr>
            </a:br>
            <a:endParaRPr dirty="0"/>
          </a:p>
        </p:txBody>
      </p:sp>
      <p:sp>
        <p:nvSpPr>
          <p:cNvPr id="116" name="Google Shape;116;g13689e52ea3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3689e52ea3_0_486: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rtl="0">
              <a:spcBef>
                <a:spcPts val="360"/>
              </a:spcBef>
              <a:spcAft>
                <a:spcPts val="0"/>
              </a:spcAft>
            </a:pPr>
            <a:r>
              <a:rPr lang="en-US" sz="1600" b="0" i="0" u="none" strike="noStrike" dirty="0">
                <a:solidFill>
                  <a:srgbClr val="000000"/>
                </a:solidFill>
                <a:effectLst/>
                <a:latin typeface="Arial" panose="020B0604020202020204" pitchFamily="34" charset="0"/>
              </a:rPr>
              <a:t>The importance of SBA receiving the approved Subcontracting Plans:</a:t>
            </a:r>
            <a:endParaRPr lang="en-US" sz="1600" b="0" dirty="0">
              <a:effectLst/>
            </a:endParaRPr>
          </a:p>
          <a:p>
            <a:pPr rtl="0" fontAlgn="base">
              <a:spcBef>
                <a:spcPts val="360"/>
              </a:spcBef>
              <a:spcAft>
                <a:spcPts val="0"/>
              </a:spcAft>
              <a:buFont typeface="Arial" panose="020B0604020202020204" pitchFamily="34" charset="0"/>
              <a:buChar char="•"/>
            </a:pPr>
            <a:r>
              <a:rPr lang="en-US" sz="1600" b="0" i="0" u="none" strike="noStrike" dirty="0">
                <a:solidFill>
                  <a:srgbClr val="000000"/>
                </a:solidFill>
                <a:effectLst/>
                <a:latin typeface="Arial" panose="020B0604020202020204" pitchFamily="34" charset="0"/>
              </a:rPr>
              <a:t>SBA is notified that a contract requiring a plan was awarded</a:t>
            </a:r>
          </a:p>
          <a:p>
            <a:pPr rtl="0" fontAlgn="base">
              <a:spcBef>
                <a:spcPts val="0"/>
              </a:spcBef>
              <a:spcAft>
                <a:spcPts val="0"/>
              </a:spcAft>
              <a:buFont typeface="Arial" panose="020B0604020202020204" pitchFamily="34" charset="0"/>
              <a:buChar char="•"/>
            </a:pPr>
            <a:r>
              <a:rPr lang="en-US" sz="1600" b="0" i="0" u="none" strike="noStrike" dirty="0">
                <a:solidFill>
                  <a:srgbClr val="000000"/>
                </a:solidFill>
                <a:effectLst/>
                <a:latin typeface="Arial" panose="020B0604020202020204" pitchFamily="34" charset="0"/>
              </a:rPr>
              <a:t>Ensures each contract is coded correctly in the Contract Action Report (CAR) so that data flows accordingly to </a:t>
            </a:r>
            <a:r>
              <a:rPr lang="en-US" sz="1600" b="0" i="0" u="none" strike="noStrike" dirty="0" err="1">
                <a:solidFill>
                  <a:srgbClr val="000000"/>
                </a:solidFill>
                <a:effectLst/>
                <a:latin typeface="Arial" panose="020B0604020202020204" pitchFamily="34" charset="0"/>
              </a:rPr>
              <a:t>eSRS</a:t>
            </a:r>
            <a:r>
              <a:rPr lang="en-US" sz="1600" b="0" i="0" u="none" strike="noStrike" dirty="0">
                <a:solidFill>
                  <a:srgbClr val="000000"/>
                </a:solidFill>
                <a:effectLst/>
                <a:latin typeface="Arial" panose="020B0604020202020204" pitchFamily="34" charset="0"/>
              </a:rPr>
              <a:t> and contractor reports can be filed</a:t>
            </a:r>
          </a:p>
          <a:p>
            <a:pPr rtl="0" fontAlgn="base">
              <a:spcBef>
                <a:spcPts val="0"/>
              </a:spcBef>
              <a:spcAft>
                <a:spcPts val="0"/>
              </a:spcAft>
              <a:buFont typeface="Arial" panose="020B0604020202020204" pitchFamily="34" charset="0"/>
              <a:buChar char="•"/>
            </a:pPr>
            <a:r>
              <a:rPr lang="en-US" sz="1600" b="0" i="0" u="none" strike="noStrike" dirty="0">
                <a:solidFill>
                  <a:srgbClr val="000000"/>
                </a:solidFill>
                <a:effectLst/>
                <a:latin typeface="Arial" panose="020B0604020202020204" pitchFamily="34" charset="0"/>
              </a:rPr>
              <a:t>Plans are used to monitor contract performance and to conduct company Performance Reviews and Compliance Reviews</a:t>
            </a:r>
          </a:p>
          <a:p>
            <a:br>
              <a:rPr lang="en-US" b="0" dirty="0">
                <a:effectLst/>
              </a:rPr>
            </a:br>
            <a:endParaRPr dirty="0"/>
          </a:p>
        </p:txBody>
      </p:sp>
      <p:sp>
        <p:nvSpPr>
          <p:cNvPr id="124" name="Google Shape;124;g13689e52ea3_0_4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3: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40" name="Google Shape;14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5"/>
        <p:cNvGrpSpPr/>
        <p:nvPr/>
      </p:nvGrpSpPr>
      <p:grpSpPr>
        <a:xfrm>
          <a:off x="0" y="0"/>
          <a:ext cx="0" cy="0"/>
          <a:chOff x="0" y="0"/>
          <a:chExt cx="0" cy="0"/>
        </a:xfrm>
      </p:grpSpPr>
      <p:sp>
        <p:nvSpPr>
          <p:cNvPr id="16" name="Google Shape;16;p2"/>
          <p:cNvSpPr/>
          <p:nvPr/>
        </p:nvSpPr>
        <p:spPr>
          <a:xfrm>
            <a:off x="0" y="1289873"/>
            <a:ext cx="9144000" cy="3853800"/>
          </a:xfrm>
          <a:prstGeom prst="rect">
            <a:avLst/>
          </a:prstGeom>
          <a:solidFill>
            <a:srgbClr val="F2F2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sp>
        <p:nvSpPr>
          <p:cNvPr id="17" name="Google Shape;17;p2"/>
          <p:cNvSpPr/>
          <p:nvPr/>
        </p:nvSpPr>
        <p:spPr>
          <a:xfrm>
            <a:off x="-8700" y="3975750"/>
            <a:ext cx="9161400" cy="1167600"/>
          </a:xfrm>
          <a:prstGeom prst="rect">
            <a:avLst/>
          </a:prstGeom>
          <a:solidFill>
            <a:srgbClr val="FFBA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highlight>
                <a:srgbClr val="FFFF00"/>
              </a:highlight>
              <a:latin typeface="Arial"/>
              <a:ea typeface="Arial"/>
              <a:cs typeface="Arial"/>
              <a:sym typeface="Arial"/>
            </a:endParaRPr>
          </a:p>
        </p:txBody>
      </p:sp>
      <p:pic>
        <p:nvPicPr>
          <p:cNvPr id="18" name="Google Shape;18;p2"/>
          <p:cNvPicPr preferRelativeResize="0"/>
          <p:nvPr/>
        </p:nvPicPr>
        <p:blipFill rotWithShape="1">
          <a:blip r:embed="rId2">
            <a:alphaModFix/>
          </a:blip>
          <a:srcRect/>
          <a:stretch/>
        </p:blipFill>
        <p:spPr>
          <a:xfrm>
            <a:off x="730033" y="1729550"/>
            <a:ext cx="1698487" cy="305727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2"/>
        <p:cNvGrpSpPr/>
        <p:nvPr/>
      </p:nvGrpSpPr>
      <p:grpSpPr>
        <a:xfrm>
          <a:off x="0" y="0"/>
          <a:ext cx="0" cy="0"/>
          <a:chOff x="0" y="0"/>
          <a:chExt cx="0" cy="0"/>
        </a:xfrm>
      </p:grpSpPr>
      <p:sp>
        <p:nvSpPr>
          <p:cNvPr id="53" name="Google Shape;53;p11"/>
          <p:cNvSpPr txBox="1">
            <a:spLocks noGrp="1"/>
          </p:cNvSpPr>
          <p:nvPr>
            <p:ph type="title"/>
          </p:nvPr>
        </p:nvSpPr>
        <p:spPr>
          <a:xfrm>
            <a:off x="1792288" y="3600450"/>
            <a:ext cx="5486400" cy="425054"/>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2000" b="1"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54" name="Google Shape;54;p11"/>
          <p:cNvSpPr>
            <a:spLocks noGrp="1"/>
          </p:cNvSpPr>
          <p:nvPr>
            <p:ph type="pic" idx="2"/>
          </p:nvPr>
        </p:nvSpPr>
        <p:spPr>
          <a:xfrm>
            <a:off x="1792288" y="459581"/>
            <a:ext cx="5486400" cy="3086100"/>
          </a:xfrm>
          <a:prstGeom prst="rect">
            <a:avLst/>
          </a:prstGeom>
          <a:noFill/>
          <a:ln>
            <a:noFill/>
          </a:ln>
        </p:spPr>
      </p:sp>
      <p:sp>
        <p:nvSpPr>
          <p:cNvPr id="55" name="Google Shape;55;p11"/>
          <p:cNvSpPr txBox="1">
            <a:spLocks noGrp="1"/>
          </p:cNvSpPr>
          <p:nvPr>
            <p:ph type="body" idx="1"/>
          </p:nvPr>
        </p:nvSpPr>
        <p:spPr>
          <a:xfrm>
            <a:off x="1792288" y="4025504"/>
            <a:ext cx="5486400" cy="603646"/>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56" name="Google Shape;56;p11"/>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7"/>
        <p:cNvGrpSpPr/>
        <p:nvPr/>
      </p:nvGrpSpPr>
      <p:grpSpPr>
        <a:xfrm>
          <a:off x="0" y="0"/>
          <a:ext cx="0" cy="0"/>
          <a:chOff x="0" y="0"/>
          <a:chExt cx="0" cy="0"/>
        </a:xfrm>
      </p:grpSpPr>
      <p:sp>
        <p:nvSpPr>
          <p:cNvPr id="58" name="Google Shape;58;p12"/>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59" name="Google Shape;59;p12"/>
          <p:cNvSpPr txBox="1">
            <a:spLocks noGrp="1"/>
          </p:cNvSpPr>
          <p:nvPr>
            <p:ph type="body" idx="1"/>
          </p:nvPr>
        </p:nvSpPr>
        <p:spPr>
          <a:xfrm rot="5400000">
            <a:off x="2874764" y="-1217414"/>
            <a:ext cx="3394472" cy="82296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0" name="Google Shape;60;p12"/>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1"/>
        <p:cNvGrpSpPr/>
        <p:nvPr/>
      </p:nvGrpSpPr>
      <p:grpSpPr>
        <a:xfrm>
          <a:off x="0" y="0"/>
          <a:ext cx="0" cy="0"/>
          <a:chOff x="0" y="0"/>
          <a:chExt cx="0" cy="0"/>
        </a:xfrm>
      </p:grpSpPr>
      <p:sp>
        <p:nvSpPr>
          <p:cNvPr id="62" name="Google Shape;62;p13"/>
          <p:cNvSpPr txBox="1">
            <a:spLocks noGrp="1"/>
          </p:cNvSpPr>
          <p:nvPr>
            <p:ph type="title"/>
          </p:nvPr>
        </p:nvSpPr>
        <p:spPr>
          <a:xfrm rot="5400000">
            <a:off x="5463778" y="1371601"/>
            <a:ext cx="4388644" cy="20574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63" name="Google Shape;63;p13"/>
          <p:cNvSpPr txBox="1">
            <a:spLocks noGrp="1"/>
          </p:cNvSpPr>
          <p:nvPr>
            <p:ph type="body" idx="1"/>
          </p:nvPr>
        </p:nvSpPr>
        <p:spPr>
          <a:xfrm rot="5400000">
            <a:off x="1272778" y="-609599"/>
            <a:ext cx="4388644" cy="6019800"/>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4" name="Google Shape;64;p13"/>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9"/>
        <p:cNvGrpSpPr/>
        <p:nvPr/>
      </p:nvGrpSpPr>
      <p:grpSpPr>
        <a:xfrm>
          <a:off x="0" y="0"/>
          <a:ext cx="0" cy="0"/>
          <a:chOff x="0" y="0"/>
          <a:chExt cx="0" cy="0"/>
        </a:xfrm>
      </p:grpSpPr>
      <p:sp>
        <p:nvSpPr>
          <p:cNvPr id="20" name="Google Shape;20;p3"/>
          <p:cNvSpPr txBox="1">
            <a:spLocks noGrp="1"/>
          </p:cNvSpPr>
          <p:nvPr>
            <p:ph type="body" idx="1"/>
          </p:nvPr>
        </p:nvSpPr>
        <p:spPr>
          <a:xfrm>
            <a:off x="311700" y="1014602"/>
            <a:ext cx="8520600" cy="2634525"/>
          </a:xfrm>
          <a:prstGeom prst="rect">
            <a:avLst/>
          </a:prstGeom>
          <a:noFill/>
          <a:ln>
            <a:noFill/>
          </a:ln>
        </p:spPr>
        <p:txBody>
          <a:bodyPr spcFirstLastPara="1" wrap="square" lIns="91425" tIns="91425" rIns="91425" bIns="91425" anchor="t" anchorCtr="0">
            <a:noAutofit/>
          </a:bodyPr>
          <a:lstStyle>
            <a:lvl1pPr marL="457200" marR="0" lvl="0" indent="-342900" algn="l" rtl="0">
              <a:lnSpc>
                <a:spcPct val="115000"/>
              </a:lnSpc>
              <a:spcBef>
                <a:spcPts val="0"/>
              </a:spcBef>
              <a:spcAft>
                <a:spcPts val="0"/>
              </a:spcAft>
              <a:buClr>
                <a:srgbClr val="3F3F3F"/>
              </a:buClr>
              <a:buSzPts val="1800"/>
              <a:buFont typeface="Arial"/>
              <a:buChar char="●"/>
              <a:defRPr sz="2100" b="0" i="0" u="none" strike="noStrike" cap="none">
                <a:solidFill>
                  <a:srgbClr val="3F3F3F"/>
                </a:solidFill>
                <a:latin typeface="Calibri"/>
                <a:ea typeface="Calibri"/>
                <a:cs typeface="Calibri"/>
                <a:sym typeface="Calibri"/>
              </a:defRPr>
            </a:lvl1pPr>
            <a:lvl2pPr marL="914400" marR="0" lvl="1" indent="-317500" algn="l" rtl="0">
              <a:lnSpc>
                <a:spcPct val="115000"/>
              </a:lnSpc>
              <a:spcBef>
                <a:spcPts val="1200"/>
              </a:spcBef>
              <a:spcAft>
                <a:spcPts val="0"/>
              </a:spcAft>
              <a:buClr>
                <a:schemeClr val="dk1"/>
              </a:buClr>
              <a:buSzPts val="1400"/>
              <a:buFont typeface="Arial"/>
              <a:buChar char="○"/>
              <a:defRPr sz="1800" b="0" i="0" u="none" strike="noStrike" cap="none">
                <a:solidFill>
                  <a:schemeClr val="dk1"/>
                </a:solidFill>
                <a:latin typeface="Calibri"/>
                <a:ea typeface="Calibri"/>
                <a:cs typeface="Calibri"/>
                <a:sym typeface="Calibri"/>
              </a:defRPr>
            </a:lvl2pPr>
            <a:lvl3pPr marL="1371600" marR="0" lvl="2" indent="-317500" algn="l" rtl="0">
              <a:lnSpc>
                <a:spcPct val="115000"/>
              </a:lnSpc>
              <a:spcBef>
                <a:spcPts val="1200"/>
              </a:spcBef>
              <a:spcAft>
                <a:spcPts val="0"/>
              </a:spcAft>
              <a:buClr>
                <a:schemeClr val="dk1"/>
              </a:buClr>
              <a:buSzPts val="14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115000"/>
              </a:lnSpc>
              <a:spcBef>
                <a:spcPts val="1200"/>
              </a:spcBef>
              <a:spcAft>
                <a:spcPts val="0"/>
              </a:spcAft>
              <a:buClr>
                <a:schemeClr val="dk1"/>
              </a:buClr>
              <a:buSzPts val="1400"/>
              <a:buFont typeface="Arial"/>
              <a:buChar char="●"/>
              <a:defRPr sz="1350" b="0" i="0" u="none" strike="noStrike" cap="none">
                <a:solidFill>
                  <a:schemeClr val="dk1"/>
                </a:solidFill>
                <a:latin typeface="Calibri"/>
                <a:ea typeface="Calibri"/>
                <a:cs typeface="Calibri"/>
                <a:sym typeface="Calibri"/>
              </a:defRPr>
            </a:lvl4pPr>
            <a:lvl5pPr marL="2286000" marR="0" lvl="4" indent="-317500" algn="l" rtl="0">
              <a:lnSpc>
                <a:spcPct val="115000"/>
              </a:lnSpc>
              <a:spcBef>
                <a:spcPts val="1200"/>
              </a:spcBef>
              <a:spcAft>
                <a:spcPts val="0"/>
              </a:spcAft>
              <a:buClr>
                <a:schemeClr val="dk1"/>
              </a:buClr>
              <a:buSzPts val="1400"/>
              <a:buFont typeface="Arial"/>
              <a:buChar char="○"/>
              <a:defRPr sz="1350" b="0" i="0" u="none" strike="noStrike" cap="none">
                <a:solidFill>
                  <a:schemeClr val="dk1"/>
                </a:solidFill>
                <a:latin typeface="Calibri"/>
                <a:ea typeface="Calibri"/>
                <a:cs typeface="Calibri"/>
                <a:sym typeface="Calibri"/>
              </a:defRPr>
            </a:lvl5pPr>
            <a:lvl6pPr marL="2743200" marR="0" lvl="5" indent="-317500" algn="l" rtl="0">
              <a:lnSpc>
                <a:spcPct val="115000"/>
              </a:lnSpc>
              <a:spcBef>
                <a:spcPts val="1200"/>
              </a:spcBef>
              <a:spcAft>
                <a:spcPts val="0"/>
              </a:spcAft>
              <a:buClr>
                <a:schemeClr val="dk1"/>
              </a:buClr>
              <a:buSzPts val="1400"/>
              <a:buFont typeface="Arial"/>
              <a:buChar char="■"/>
              <a:defRPr sz="1350" b="0" i="0" u="none" strike="noStrike" cap="none">
                <a:solidFill>
                  <a:schemeClr val="dk1"/>
                </a:solidFill>
                <a:latin typeface="Calibri"/>
                <a:ea typeface="Calibri"/>
                <a:cs typeface="Calibri"/>
                <a:sym typeface="Calibri"/>
              </a:defRPr>
            </a:lvl6pPr>
            <a:lvl7pPr marL="3200400" marR="0" lvl="6" indent="-317500" algn="l" rtl="0">
              <a:lnSpc>
                <a:spcPct val="115000"/>
              </a:lnSpc>
              <a:spcBef>
                <a:spcPts val="1200"/>
              </a:spcBef>
              <a:spcAft>
                <a:spcPts val="0"/>
              </a:spcAft>
              <a:buClr>
                <a:schemeClr val="dk1"/>
              </a:buClr>
              <a:buSzPts val="1400"/>
              <a:buFont typeface="Arial"/>
              <a:buChar char="●"/>
              <a:defRPr sz="1350" b="0" i="0" u="none" strike="noStrike" cap="none">
                <a:solidFill>
                  <a:schemeClr val="dk1"/>
                </a:solidFill>
                <a:latin typeface="Calibri"/>
                <a:ea typeface="Calibri"/>
                <a:cs typeface="Calibri"/>
                <a:sym typeface="Calibri"/>
              </a:defRPr>
            </a:lvl7pPr>
            <a:lvl8pPr marL="3657600" marR="0" lvl="7" indent="-317500" algn="l" rtl="0">
              <a:lnSpc>
                <a:spcPct val="115000"/>
              </a:lnSpc>
              <a:spcBef>
                <a:spcPts val="1200"/>
              </a:spcBef>
              <a:spcAft>
                <a:spcPts val="0"/>
              </a:spcAft>
              <a:buClr>
                <a:schemeClr val="dk1"/>
              </a:buClr>
              <a:buSzPts val="1400"/>
              <a:buFont typeface="Arial"/>
              <a:buChar char="○"/>
              <a:defRPr sz="1350" b="0" i="0" u="none" strike="noStrike" cap="none">
                <a:solidFill>
                  <a:schemeClr val="dk1"/>
                </a:solidFill>
                <a:latin typeface="Calibri"/>
                <a:ea typeface="Calibri"/>
                <a:cs typeface="Calibri"/>
                <a:sym typeface="Calibri"/>
              </a:defRPr>
            </a:lvl8pPr>
            <a:lvl9pPr marL="4114800" marR="0" lvl="8" indent="-317500" algn="l" rtl="0">
              <a:lnSpc>
                <a:spcPct val="115000"/>
              </a:lnSpc>
              <a:spcBef>
                <a:spcPts val="1200"/>
              </a:spcBef>
              <a:spcAft>
                <a:spcPts val="1200"/>
              </a:spcAft>
              <a:buClr>
                <a:schemeClr val="dk1"/>
              </a:buClr>
              <a:buSzPts val="140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1" name="Google Shape;21;p3"/>
          <p:cNvSpPr txBox="1">
            <a:spLocks noGrp="1"/>
          </p:cNvSpPr>
          <p:nvPr>
            <p:ph type="title"/>
          </p:nvPr>
        </p:nvSpPr>
        <p:spPr>
          <a:xfrm>
            <a:off x="1218975" y="189731"/>
            <a:ext cx="7534200" cy="572625"/>
          </a:xfrm>
          <a:prstGeom prst="rect">
            <a:avLst/>
          </a:prstGeom>
          <a:noFill/>
          <a:ln>
            <a:noFill/>
          </a:ln>
        </p:spPr>
        <p:txBody>
          <a:bodyPr spcFirstLastPara="1" wrap="square" lIns="91425" tIns="91425" rIns="91425" bIns="91425" anchor="b" anchorCtr="0">
            <a:noAutofit/>
          </a:bodyPr>
          <a:lstStyle>
            <a:lvl1pPr marR="0" lvl="0" algn="l" rtl="0">
              <a:lnSpc>
                <a:spcPct val="90000"/>
              </a:lnSpc>
              <a:spcBef>
                <a:spcPts val="0"/>
              </a:spcBef>
              <a:spcAft>
                <a:spcPts val="0"/>
              </a:spcAft>
              <a:buClr>
                <a:srgbClr val="002665"/>
              </a:buClr>
              <a:buSzPts val="2800"/>
              <a:buFont typeface="Arial"/>
              <a:buNone/>
              <a:defRPr sz="1800" b="1" i="1" u="none" strike="noStrike" cap="none">
                <a:solidFill>
                  <a:srgbClr val="002665"/>
                </a:solidFill>
                <a:latin typeface="Roboto"/>
                <a:ea typeface="Roboto"/>
                <a:cs typeface="Roboto"/>
                <a:sym typeface="Roboto"/>
              </a:defRPr>
            </a:lvl1pPr>
            <a:lvl2pPr marR="0" lvl="1"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135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248C3D"/>
              </a:buClr>
              <a:buSzPts val="1400"/>
              <a:buFont typeface="Arial"/>
              <a:buNone/>
              <a:defRPr sz="2800" b="0" i="0" u="none" strike="noStrike" cap="none">
                <a:solidFill>
                  <a:srgbClr val="248C3D"/>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24" name="Google Shape;24;p4"/>
          <p:cNvSpPr txBox="1">
            <a:spLocks noGrp="1"/>
          </p:cNvSpPr>
          <p:nvPr>
            <p:ph type="body" idx="1"/>
          </p:nvPr>
        </p:nvSpPr>
        <p:spPr>
          <a:xfrm>
            <a:off x="457200" y="1200150"/>
            <a:ext cx="8229600" cy="3394472"/>
          </a:xfrm>
          <a:prstGeom prst="rect">
            <a:avLst/>
          </a:prstGeom>
          <a:noFill/>
          <a:ln>
            <a:noFill/>
          </a:ln>
        </p:spPr>
        <p:txBody>
          <a:bodyPr spcFirstLastPara="1" wrap="square" lIns="91425" tIns="45700" rIns="91425" bIns="45700" anchor="t" anchorCtr="0">
            <a:noAutofit/>
          </a:bodyPr>
          <a:lstStyle>
            <a:lvl1pPr marL="457200" marR="0" lvl="0"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5" name="Google Shape;25;p4"/>
          <p:cNvSpPr txBox="1">
            <a:spLocks noGrp="1"/>
          </p:cNvSpPr>
          <p:nvPr>
            <p:ph type="sldNum" idx="12"/>
          </p:nvPr>
        </p:nvSpPr>
        <p:spPr>
          <a:xfrm>
            <a:off x="3444240" y="4661297"/>
            <a:ext cx="1828800" cy="321469"/>
          </a:xfrm>
          <a:prstGeom prst="rect">
            <a:avLst/>
          </a:prstGeom>
          <a:noFill/>
          <a:ln>
            <a:noFill/>
          </a:ln>
        </p:spPr>
        <p:txBody>
          <a:bodyPr spcFirstLastPara="1" wrap="square" lIns="0" tIns="0" rIns="0" bIns="0" anchor="ctr" anchorCtr="0">
            <a:noAutofit/>
          </a:bodyPr>
          <a:lstStyle>
            <a:lvl1pPr marL="0" marR="0" lvl="0" indent="0" algn="ct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1pPr>
            <a:lvl2pPr marL="0" marR="0" lvl="1" indent="0" algn="ct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2pPr>
            <a:lvl3pPr marL="0" marR="0" lvl="2" indent="0" algn="ct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3pPr>
            <a:lvl4pPr marL="0" marR="0" lvl="3" indent="0" algn="ct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4pPr>
            <a:lvl5pPr marL="0" marR="0" lvl="4" indent="0" algn="ct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5pPr>
            <a:lvl6pPr marL="0" marR="0" lvl="5" indent="0" algn="ct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6pPr>
            <a:lvl7pPr marL="0" marR="0" lvl="6" indent="0" algn="ct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7pPr>
            <a:lvl8pPr marL="0" marR="0" lvl="7" indent="0" algn="ct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8pPr>
            <a:lvl9pPr marL="0" marR="0" lvl="8" indent="0" algn="ct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r>
              <a:rPr lang="en-US"/>
              <a:t>2</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6"/>
        <p:cNvGrpSpPr/>
        <p:nvPr/>
      </p:nvGrpSpPr>
      <p:grpSpPr>
        <a:xfrm>
          <a:off x="0" y="0"/>
          <a:ext cx="0" cy="0"/>
          <a:chOff x="0" y="0"/>
          <a:chExt cx="0" cy="0"/>
        </a:xfrm>
      </p:grpSpPr>
      <p:sp>
        <p:nvSpPr>
          <p:cNvPr id="27" name="Google Shape;27;p5"/>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722313" y="3305176"/>
            <a:ext cx="7772400" cy="1021556"/>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4000" b="1"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30" name="Google Shape;30;p6"/>
          <p:cNvSpPr txBox="1">
            <a:spLocks noGrp="1"/>
          </p:cNvSpPr>
          <p:nvPr>
            <p:ph type="body" idx="1"/>
          </p:nvPr>
        </p:nvSpPr>
        <p:spPr>
          <a:xfrm>
            <a:off x="722313" y="2180036"/>
            <a:ext cx="7772400" cy="1125140"/>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lnSpc>
                <a:spcPct val="100000"/>
              </a:lnSpc>
              <a:spcBef>
                <a:spcPts val="32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3pPr>
            <a:lvl4pPr marL="1828800" marR="0" lvl="3"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4pPr>
            <a:lvl5pPr marL="2286000" marR="0" lvl="4"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5pPr>
            <a:lvl6pPr marL="2743200" marR="0" lvl="5"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6pPr>
            <a:lvl7pPr marL="3200400" marR="0" lvl="6"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7pPr>
            <a:lvl8pPr marL="3657600" marR="0" lvl="7"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8pPr>
            <a:lvl9pPr marL="4114800" marR="0" lvl="8"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9pPr>
          </a:lstStyle>
          <a:p>
            <a:endParaRPr/>
          </a:p>
        </p:txBody>
      </p:sp>
      <p:sp>
        <p:nvSpPr>
          <p:cNvPr id="31" name="Google Shape;31;p6"/>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
        <p:cNvGrpSpPr/>
        <p:nvPr/>
      </p:nvGrpSpPr>
      <p:grpSpPr>
        <a:xfrm>
          <a:off x="0" y="0"/>
          <a:ext cx="0" cy="0"/>
          <a:chOff x="0" y="0"/>
          <a:chExt cx="0" cy="0"/>
        </a:xfrm>
      </p:grpSpPr>
      <p:sp>
        <p:nvSpPr>
          <p:cNvPr id="33" name="Google Shape;33;p7"/>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34" name="Google Shape;34;p7"/>
          <p:cNvSpPr txBox="1">
            <a:spLocks noGrp="1"/>
          </p:cNvSpPr>
          <p:nvPr>
            <p:ph type="body" idx="1"/>
          </p:nvPr>
        </p:nvSpPr>
        <p:spPr>
          <a:xfrm>
            <a:off x="457200" y="1200150"/>
            <a:ext cx="4038600" cy="339447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5" name="Google Shape;35;p7"/>
          <p:cNvSpPr txBox="1">
            <a:spLocks noGrp="1"/>
          </p:cNvSpPr>
          <p:nvPr>
            <p:ph type="body" idx="2"/>
          </p:nvPr>
        </p:nvSpPr>
        <p:spPr>
          <a:xfrm>
            <a:off x="4648200" y="1200150"/>
            <a:ext cx="4038600" cy="3394472"/>
          </a:xfrm>
          <a:prstGeom prst="rect">
            <a:avLst/>
          </a:prstGeom>
          <a:noFill/>
          <a:ln>
            <a:noFill/>
          </a:ln>
        </p:spPr>
        <p:txBody>
          <a:bodyPr spcFirstLastPara="1" wrap="square" lIns="91425" tIns="45700" rIns="91425" bIns="45700" anchor="t" anchorCtr="0">
            <a:noAutofit/>
          </a:bodyPr>
          <a:lstStyle>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228600" algn="l" rtl="0">
              <a:lnSpc>
                <a:spcPct val="100000"/>
              </a:lnSpc>
              <a:spcBef>
                <a:spcPts val="36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6" name="Google Shape;36;p7"/>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7"/>
        <p:cNvGrpSpPr/>
        <p:nvPr/>
      </p:nvGrpSpPr>
      <p:grpSpPr>
        <a:xfrm>
          <a:off x="0" y="0"/>
          <a:ext cx="0" cy="0"/>
          <a:chOff x="0" y="0"/>
          <a:chExt cx="0" cy="0"/>
        </a:xfrm>
      </p:grpSpPr>
      <p:sp>
        <p:nvSpPr>
          <p:cNvPr id="38" name="Google Shape;38;p8"/>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39" name="Google Shape;39;p8"/>
          <p:cNvSpPr txBox="1">
            <a:spLocks noGrp="1"/>
          </p:cNvSpPr>
          <p:nvPr>
            <p:ph type="body" idx="1"/>
          </p:nvPr>
        </p:nvSpPr>
        <p:spPr>
          <a:xfrm>
            <a:off x="457200" y="1151335"/>
            <a:ext cx="4040188" cy="47982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40" name="Google Shape;40;p8"/>
          <p:cNvSpPr txBox="1">
            <a:spLocks noGrp="1"/>
          </p:cNvSpPr>
          <p:nvPr>
            <p:ph type="body" idx="2"/>
          </p:nvPr>
        </p:nvSpPr>
        <p:spPr>
          <a:xfrm>
            <a:off x="457200" y="1631157"/>
            <a:ext cx="4040188" cy="2963466"/>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1" name="Google Shape;41;p8"/>
          <p:cNvSpPr txBox="1">
            <a:spLocks noGrp="1"/>
          </p:cNvSpPr>
          <p:nvPr>
            <p:ph type="body" idx="3"/>
          </p:nvPr>
        </p:nvSpPr>
        <p:spPr>
          <a:xfrm>
            <a:off x="4645027" y="1151335"/>
            <a:ext cx="4041775" cy="479822"/>
          </a:xfrm>
          <a:prstGeom prst="rect">
            <a:avLst/>
          </a:prstGeom>
          <a:noFill/>
          <a:ln>
            <a:noFill/>
          </a:ln>
        </p:spPr>
        <p:txBody>
          <a:bodyPr spcFirstLastPara="1" wrap="square" lIns="91425" tIns="45700" rIns="91425" bIns="45700" anchor="b" anchorCtr="0">
            <a:noAutofit/>
          </a:bodyPr>
          <a:lstStyle>
            <a:lvl1pPr marL="457200" marR="0" lvl="0" indent="-228600" algn="l" rtl="0">
              <a:lnSpc>
                <a:spcPct val="100000"/>
              </a:lnSpc>
              <a:spcBef>
                <a:spcPts val="480"/>
              </a:spcBef>
              <a:spcAft>
                <a:spcPts val="0"/>
              </a:spcAft>
              <a:buClr>
                <a:schemeClr val="dk1"/>
              </a:buClr>
              <a:buSzPts val="2400"/>
              <a:buFont typeface="Arial"/>
              <a:buNone/>
              <a:defRPr sz="2400" b="1" i="0" u="none" strike="noStrike" cap="none">
                <a:solidFill>
                  <a:schemeClr val="dk1"/>
                </a:solidFill>
                <a:latin typeface="Arial"/>
                <a:ea typeface="Arial"/>
                <a:cs typeface="Arial"/>
                <a:sym typeface="Arial"/>
              </a:defRPr>
            </a:lvl1pPr>
            <a:lvl2pPr marL="914400" marR="0" lvl="1" indent="-228600" algn="l" rtl="0">
              <a:lnSpc>
                <a:spcPct val="100000"/>
              </a:lnSpc>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2pPr>
            <a:lvl3pPr marL="1371600" marR="0" lvl="2" indent="-228600" algn="l" rtl="0">
              <a:lnSpc>
                <a:spcPct val="100000"/>
              </a:lnSpc>
              <a:spcBef>
                <a:spcPts val="360"/>
              </a:spcBef>
              <a:spcAft>
                <a:spcPts val="0"/>
              </a:spcAft>
              <a:buClr>
                <a:schemeClr val="dk1"/>
              </a:buClr>
              <a:buSzPts val="1800"/>
              <a:buFont typeface="Arial"/>
              <a:buNone/>
              <a:defRPr sz="1800" b="1"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4pPr>
            <a:lvl5pPr marL="2286000" marR="0" lvl="4"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5pPr>
            <a:lvl6pPr marL="2743200" marR="0" lvl="5"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6pPr>
            <a:lvl7pPr marL="3200400" marR="0" lvl="6"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7pPr>
            <a:lvl8pPr marL="3657600" marR="0" lvl="7"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8pPr>
            <a:lvl9pPr marL="4114800" marR="0" lvl="8" indent="-228600" algn="l" rtl="0">
              <a:lnSpc>
                <a:spcPct val="100000"/>
              </a:lnSpc>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9pPr>
          </a:lstStyle>
          <a:p>
            <a:endParaRPr/>
          </a:p>
        </p:txBody>
      </p:sp>
      <p:sp>
        <p:nvSpPr>
          <p:cNvPr id="42" name="Google Shape;42;p8"/>
          <p:cNvSpPr txBox="1">
            <a:spLocks noGrp="1"/>
          </p:cNvSpPr>
          <p:nvPr>
            <p:ph type="body" idx="4"/>
          </p:nvPr>
        </p:nvSpPr>
        <p:spPr>
          <a:xfrm>
            <a:off x="4645027" y="1631157"/>
            <a:ext cx="4041775" cy="2963466"/>
          </a:xfrm>
          <a:prstGeom prst="rect">
            <a:avLst/>
          </a:prstGeom>
          <a:noFill/>
          <a:ln>
            <a:noFill/>
          </a:ln>
        </p:spPr>
        <p:txBody>
          <a:bodyPr spcFirstLastPara="1" wrap="square" lIns="91425" tIns="45700" rIns="91425" bIns="45700" anchor="t" anchorCtr="0">
            <a:noAutofit/>
          </a:bodyPr>
          <a:lstStyle>
            <a:lvl1pPr marL="457200" marR="0" lvl="0"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228600" algn="l" rtl="0">
              <a:lnSpc>
                <a:spcPct val="100000"/>
              </a:lnSpc>
              <a:spcBef>
                <a:spcPts val="320"/>
              </a:spcBef>
              <a:spcAft>
                <a:spcPts val="0"/>
              </a:spcAft>
              <a:buClr>
                <a:srgbClr val="000000"/>
              </a:buClr>
              <a:buSzPts val="1400"/>
              <a:buFont typeface="Arial"/>
              <a:buNone/>
              <a:defRPr sz="1600" b="0" i="0" u="none" strike="noStrike" cap="none">
                <a:solidFill>
                  <a:schemeClr val="dk1"/>
                </a:solidFill>
                <a:latin typeface="Arial"/>
                <a:ea typeface="Arial"/>
                <a:cs typeface="Arial"/>
                <a:sym typeface="Arial"/>
              </a:defRPr>
            </a:lvl4pPr>
            <a:lvl5pPr marL="2286000" marR="0" lvl="4"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lnSpc>
                <a:spcPct val="100000"/>
              </a:lnSpc>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43" name="Google Shape;43;p8"/>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4"/>
        <p:cNvGrpSpPr/>
        <p:nvPr/>
      </p:nvGrpSpPr>
      <p:grpSpPr>
        <a:xfrm>
          <a:off x="0" y="0"/>
          <a:ext cx="0" cy="0"/>
          <a:chOff x="0" y="0"/>
          <a:chExt cx="0" cy="0"/>
        </a:xfrm>
      </p:grpSpPr>
      <p:sp>
        <p:nvSpPr>
          <p:cNvPr id="45" name="Google Shape;45;p9"/>
          <p:cNvSpPr txBox="1">
            <a:spLocks noGrp="1"/>
          </p:cNvSpPr>
          <p:nvPr>
            <p:ph type="title"/>
          </p:nvPr>
        </p:nvSpPr>
        <p:spPr>
          <a:xfrm>
            <a:off x="457200" y="205978"/>
            <a:ext cx="8229600" cy="85725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46" name="Google Shape;46;p9"/>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7"/>
        <p:cNvGrpSpPr/>
        <p:nvPr/>
      </p:nvGrpSpPr>
      <p:grpSpPr>
        <a:xfrm>
          <a:off x="0" y="0"/>
          <a:ext cx="0" cy="0"/>
          <a:chOff x="0" y="0"/>
          <a:chExt cx="0" cy="0"/>
        </a:xfrm>
      </p:grpSpPr>
      <p:sp>
        <p:nvSpPr>
          <p:cNvPr id="48" name="Google Shape;48;p10"/>
          <p:cNvSpPr txBox="1">
            <a:spLocks noGrp="1"/>
          </p:cNvSpPr>
          <p:nvPr>
            <p:ph type="title"/>
          </p:nvPr>
        </p:nvSpPr>
        <p:spPr>
          <a:xfrm>
            <a:off x="457202" y="204787"/>
            <a:ext cx="3008313" cy="871538"/>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2000" b="1" i="0" u="none" strike="noStrike" cap="none">
                <a:solidFill>
                  <a:srgbClr val="005087"/>
                </a:solidFill>
                <a:latin typeface="Arial"/>
                <a:ea typeface="Arial"/>
                <a:cs typeface="Arial"/>
                <a:sym typeface="Arial"/>
              </a:defRPr>
            </a:lvl1pPr>
            <a:lvl2pPr marR="0" lvl="1"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2pPr>
            <a:lvl3pPr marR="0" lvl="2"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3pPr>
            <a:lvl4pPr marR="0" lvl="3"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4pPr>
            <a:lvl5pPr marR="0" lvl="4"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5pPr>
            <a:lvl6pPr marR="0" lvl="5"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6pPr>
            <a:lvl7pPr marR="0" lvl="6"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7pPr>
            <a:lvl8pPr marR="0" lvl="7"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8pPr>
            <a:lvl9pPr marR="0" lvl="8" algn="r" rtl="0">
              <a:lnSpc>
                <a:spcPct val="100000"/>
              </a:lnSpc>
              <a:spcBef>
                <a:spcPts val="0"/>
              </a:spcBef>
              <a:spcAft>
                <a:spcPts val="0"/>
              </a:spcAft>
              <a:buClr>
                <a:srgbClr val="000000"/>
              </a:buClr>
              <a:buSzPts val="1400"/>
              <a:buFont typeface="Arial"/>
              <a:buNone/>
              <a:defRPr sz="2800" b="0" i="0" u="none" strike="noStrike" cap="none">
                <a:solidFill>
                  <a:srgbClr val="005087"/>
                </a:solidFill>
                <a:latin typeface="Arial"/>
                <a:ea typeface="Arial"/>
                <a:cs typeface="Arial"/>
                <a:sym typeface="Arial"/>
              </a:defRPr>
            </a:lvl9pPr>
          </a:lstStyle>
          <a:p>
            <a:endParaRPr/>
          </a:p>
        </p:txBody>
      </p:sp>
      <p:sp>
        <p:nvSpPr>
          <p:cNvPr id="49" name="Google Shape;49;p10"/>
          <p:cNvSpPr txBox="1">
            <a:spLocks noGrp="1"/>
          </p:cNvSpPr>
          <p:nvPr>
            <p:ph type="body" idx="1"/>
          </p:nvPr>
        </p:nvSpPr>
        <p:spPr>
          <a:xfrm>
            <a:off x="3575050" y="204788"/>
            <a:ext cx="5111750" cy="438983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228600" algn="l" rtl="0">
              <a:lnSpc>
                <a:spcPct val="100000"/>
              </a:lnSpc>
              <a:spcBef>
                <a:spcPts val="400"/>
              </a:spcBef>
              <a:spcAft>
                <a:spcPts val="0"/>
              </a:spcAft>
              <a:buClr>
                <a:srgbClr val="000000"/>
              </a:buClr>
              <a:buSzPts val="1400"/>
              <a:buFont typeface="Arial"/>
              <a:buNone/>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0" name="Google Shape;50;p10"/>
          <p:cNvSpPr txBox="1">
            <a:spLocks noGrp="1"/>
          </p:cNvSpPr>
          <p:nvPr>
            <p:ph type="body" idx="2"/>
          </p:nvPr>
        </p:nvSpPr>
        <p:spPr>
          <a:xfrm>
            <a:off x="457202" y="1076326"/>
            <a:ext cx="3008313" cy="351829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80"/>
              </a:spcBef>
              <a:spcAft>
                <a:spcPts val="0"/>
              </a:spcAft>
              <a:buClr>
                <a:schemeClr val="dk1"/>
              </a:buClr>
              <a:buSzPts val="1400"/>
              <a:buFont typeface="Arial"/>
              <a:buNone/>
              <a:defRPr sz="1400" b="0" i="0" u="none" strike="noStrike" cap="none">
                <a:solidFill>
                  <a:schemeClr val="dk1"/>
                </a:solidFill>
                <a:latin typeface="Arial"/>
                <a:ea typeface="Arial"/>
                <a:cs typeface="Arial"/>
                <a:sym typeface="Arial"/>
              </a:defRPr>
            </a:lvl1pPr>
            <a:lvl2pPr marL="914400" marR="0" lvl="1" indent="-228600" algn="l" rtl="0">
              <a:lnSpc>
                <a:spcPct val="100000"/>
              </a:lnSpc>
              <a:spcBef>
                <a:spcPts val="240"/>
              </a:spcBef>
              <a:spcAft>
                <a:spcPts val="0"/>
              </a:spcAft>
              <a:buClr>
                <a:schemeClr val="dk1"/>
              </a:buClr>
              <a:buSzPts val="12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200"/>
              </a:spcBef>
              <a:spcAft>
                <a:spcPts val="0"/>
              </a:spcAft>
              <a:buClr>
                <a:schemeClr val="dk1"/>
              </a:buClr>
              <a:buSzPts val="1000"/>
              <a:buFont typeface="Arial"/>
              <a:buNone/>
              <a:defRPr sz="1000" b="0" i="0" u="none" strike="noStrike" cap="none">
                <a:solidFill>
                  <a:schemeClr val="dk1"/>
                </a:solidFill>
                <a:latin typeface="Arial"/>
                <a:ea typeface="Arial"/>
                <a:cs typeface="Arial"/>
                <a:sym typeface="Arial"/>
              </a:defRPr>
            </a:lvl3pPr>
            <a:lvl4pPr marL="1828800" marR="0" lvl="3"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4pPr>
            <a:lvl5pPr marL="2286000" marR="0" lvl="4"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5pPr>
            <a:lvl6pPr marL="2743200" marR="0" lvl="5"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6pPr>
            <a:lvl7pPr marL="3200400" marR="0" lvl="6"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7pPr>
            <a:lvl8pPr marL="3657600" marR="0" lvl="7"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8pPr>
            <a:lvl9pPr marL="4114800" marR="0" lvl="8" indent="-228600" algn="l" rtl="0">
              <a:lnSpc>
                <a:spcPct val="100000"/>
              </a:lnSpc>
              <a:spcBef>
                <a:spcPts val="180"/>
              </a:spcBef>
              <a:spcAft>
                <a:spcPts val="0"/>
              </a:spcAft>
              <a:buClr>
                <a:schemeClr val="dk1"/>
              </a:buClr>
              <a:buSzPts val="900"/>
              <a:buFont typeface="Arial"/>
              <a:buNone/>
              <a:defRPr sz="900" b="0" i="0" u="none" strike="noStrike" cap="none">
                <a:solidFill>
                  <a:schemeClr val="dk1"/>
                </a:solidFill>
                <a:latin typeface="Arial"/>
                <a:ea typeface="Arial"/>
                <a:cs typeface="Arial"/>
                <a:sym typeface="Arial"/>
              </a:defRPr>
            </a:lvl9pPr>
          </a:lstStyle>
          <a:p>
            <a:endParaRPr/>
          </a:p>
        </p:txBody>
      </p:sp>
      <p:sp>
        <p:nvSpPr>
          <p:cNvPr id="51" name="Google Shape;51;p10"/>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r>
              <a:rPr lang="en-US"/>
              <a:t>2</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p:nvPr/>
        </p:nvSpPr>
        <p:spPr>
          <a:xfrm>
            <a:off x="3177" y="4500562"/>
            <a:ext cx="9140825" cy="642938"/>
          </a:xfrm>
          <a:prstGeom prst="rect">
            <a:avLst/>
          </a:prstGeom>
          <a:solidFill>
            <a:srgbClr val="FFBA00"/>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11" name="Google Shape;11;p1"/>
          <p:cNvSpPr txBox="1">
            <a:spLocks noGrp="1"/>
          </p:cNvSpPr>
          <p:nvPr>
            <p:ph type="sldNum" idx="12"/>
          </p:nvPr>
        </p:nvSpPr>
        <p:spPr>
          <a:xfrm>
            <a:off x="3253740" y="4661297"/>
            <a:ext cx="1828800" cy="321469"/>
          </a:xfrm>
          <a:prstGeom prst="rect">
            <a:avLst/>
          </a:prstGeom>
          <a:noFill/>
          <a:ln>
            <a:noFill/>
          </a:ln>
        </p:spPr>
        <p:txBody>
          <a:bodyPr spcFirstLastPara="1" wrap="square" lIns="0" tIns="0" rIns="0" bIns="0" anchor="ctr" anchorCtr="0">
            <a:noAutofit/>
          </a:bodyPr>
          <a:lstStyle>
            <a:lvl1pPr marL="0" marR="0" lvl="0"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ctr" rtl="0">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r>
              <a:rPr lang="en-US"/>
              <a:t>2</a:t>
            </a:r>
            <a:endParaRPr sz="1400">
              <a:solidFill>
                <a:srgbClr val="000000"/>
              </a:solidFill>
            </a:endParaRPr>
          </a:p>
        </p:txBody>
      </p:sp>
      <p:sp>
        <p:nvSpPr>
          <p:cNvPr id="12" name="Google Shape;12;p1"/>
          <p:cNvSpPr/>
          <p:nvPr/>
        </p:nvSpPr>
        <p:spPr>
          <a:xfrm>
            <a:off x="0" y="0"/>
            <a:ext cx="9144000" cy="4800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endParaRPr sz="2400" b="0" i="0" u="none" strike="noStrike" cap="none">
              <a:solidFill>
                <a:schemeClr val="dk1"/>
              </a:solidFill>
              <a:latin typeface="Arial"/>
              <a:ea typeface="Arial"/>
              <a:cs typeface="Arial"/>
              <a:sym typeface="Arial"/>
            </a:endParaRPr>
          </a:p>
        </p:txBody>
      </p:sp>
      <p:sp>
        <p:nvSpPr>
          <p:cNvPr id="13" name="Google Shape;13;p1"/>
          <p:cNvSpPr/>
          <p:nvPr/>
        </p:nvSpPr>
        <p:spPr>
          <a:xfrm>
            <a:off x="0" y="0"/>
            <a:ext cx="9144000" cy="4500563"/>
          </a:xfrm>
          <a:prstGeom prst="rect">
            <a:avLst/>
          </a:prstGeom>
          <a:solidFill>
            <a:srgbClr val="F2F2F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Arial"/>
              <a:buNone/>
            </a:pPr>
            <a:endParaRPr sz="2400" b="0" i="0" u="none" strike="noStrike" cap="none">
              <a:solidFill>
                <a:schemeClr val="dk1"/>
              </a:solidFill>
              <a:latin typeface="Arial"/>
              <a:ea typeface="Arial"/>
              <a:cs typeface="Arial"/>
              <a:sym typeface="Arial"/>
            </a:endParaRPr>
          </a:p>
        </p:txBody>
      </p:sp>
      <p:pic>
        <p:nvPicPr>
          <p:cNvPr id="14" name="Google Shape;14;p1"/>
          <p:cNvPicPr preferRelativeResize="0"/>
          <p:nvPr/>
        </p:nvPicPr>
        <p:blipFill>
          <a:blip r:embed="rId14">
            <a:alphaModFix/>
          </a:blip>
          <a:stretch>
            <a:fillRect/>
          </a:stretch>
        </p:blipFill>
        <p:spPr>
          <a:xfrm>
            <a:off x="7974550" y="4528550"/>
            <a:ext cx="1093248" cy="61494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hyperlink" Target="https://www.sba.gov/federal-contracting/counseling-help/commercial-market-representatives"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hyperlink" Target="mailto:subcontracting@sba.gov" TargetMode="Externa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web.sba.gov/pro-net/search/dsp_dsbs.cfm"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hyperlink" Target="https://business.defense.gov/Acquisition/DoD-Regional-Councils/" TargetMode="External"/><Relationship Id="rId7" Type="http://schemas.openxmlformats.org/officeDocument/2006/relationships/hyperlink" Target="https://www.aptac-us.org/"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hyperlink" Target="https://www.ndia.org/divisions/small-business/triad" TargetMode="Externa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hyperlink" Target="https://www.epa.gov/resources-small-businesses/doing-business-epa"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22.png"/><Relationship Id="rId5" Type="http://schemas.openxmlformats.org/officeDocument/2006/relationships/hyperlink" Target="https://vpmdsweb.epa.gov/" TargetMode="Externa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hyperlink" Target="https://www.nasa.gov/osbp/nasa-vendor-database"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8" Type="http://schemas.openxmlformats.org/officeDocument/2006/relationships/hyperlink" Target="https://www.aptac-us.org/" TargetMode="External"/><Relationship Id="rId3" Type="http://schemas.openxmlformats.org/officeDocument/2006/relationships/hyperlink" Target="https://business.defense.gov/Acquisition/DoD-Regional-Councils/" TargetMode="External"/><Relationship Id="rId7" Type="http://schemas.openxmlformats.org/officeDocument/2006/relationships/hyperlink" Target="https://www.nasa.gov/osbp/nasa-vendor-database" TargetMode="External"/><Relationship Id="rId12" Type="http://schemas.openxmlformats.org/officeDocument/2006/relationships/hyperlink" Target="https://www.ndia.org/divisions/small-business/triad"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hyperlink" Target="https://www.gsaelibrary.gsa.gov/ElibMain/home.do" TargetMode="External"/><Relationship Id="rId11" Type="http://schemas.openxmlformats.org/officeDocument/2006/relationships/hyperlink" Target="https://eweb1.sba.gov/subnet/client/dsp_Landing.cfm" TargetMode="External"/><Relationship Id="rId5" Type="http://schemas.openxmlformats.org/officeDocument/2006/relationships/hyperlink" Target="https://vpmdsweb.epa.gov/" TargetMode="External"/><Relationship Id="rId10" Type="http://schemas.openxmlformats.org/officeDocument/2006/relationships/hyperlink" Target="https://www.sba.gov/federal-contracting/counseling-help/commercial-market-representatives" TargetMode="External"/><Relationship Id="rId4" Type="http://schemas.openxmlformats.org/officeDocument/2006/relationships/hyperlink" Target="https://web.sba.gov/pro-net/search/dsp_dsbs.cfm" TargetMode="External"/><Relationship Id="rId9" Type="http://schemas.openxmlformats.org/officeDocument/2006/relationships/hyperlink" Target="https://www.sba.gov/federal-contracting/counseling-help/contracting-area-directors"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hyperlink" Target="https://www.sba.gov/federal-contracting/counseling-help/contracting-area-directors"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4"/>
          <p:cNvSpPr txBox="1"/>
          <p:nvPr/>
        </p:nvSpPr>
        <p:spPr>
          <a:xfrm>
            <a:off x="1459250" y="687500"/>
            <a:ext cx="7093500" cy="369300"/>
          </a:xfrm>
          <a:prstGeom prst="rect">
            <a:avLst/>
          </a:prstGeom>
          <a:noFill/>
          <a:ln>
            <a:noFill/>
          </a:ln>
        </p:spPr>
        <p:txBody>
          <a:bodyPr spcFirstLastPara="1" wrap="square" lIns="91425" tIns="91425" rIns="0" bIns="91425" anchor="t" anchorCtr="0">
            <a:spAutoFit/>
          </a:bodyPr>
          <a:lstStyle/>
          <a:p>
            <a:pPr marL="0" lvl="0" indent="0" algn="r" rtl="0">
              <a:spcBef>
                <a:spcPts val="0"/>
              </a:spcBef>
              <a:spcAft>
                <a:spcPts val="0"/>
              </a:spcAft>
              <a:buClr>
                <a:schemeClr val="dk1"/>
              </a:buClr>
              <a:buFont typeface="Arial"/>
              <a:buNone/>
            </a:pPr>
            <a:r>
              <a:rPr lang="en-US" sz="1200" b="1">
                <a:solidFill>
                  <a:schemeClr val="lt2"/>
                </a:solidFill>
              </a:rPr>
              <a:t>U.S. General Services Administration</a:t>
            </a:r>
            <a:endParaRPr>
              <a:solidFill>
                <a:schemeClr val="dk1"/>
              </a:solidFill>
            </a:endParaRPr>
          </a:p>
        </p:txBody>
      </p:sp>
      <p:pic>
        <p:nvPicPr>
          <p:cNvPr id="71" name="Google Shape;71;p14" descr="Small Business Works&#10;Image of a storefront."/>
          <p:cNvPicPr preferRelativeResize="0"/>
          <p:nvPr/>
        </p:nvPicPr>
        <p:blipFill>
          <a:blip r:embed="rId3">
            <a:alphaModFix/>
          </a:blip>
          <a:stretch>
            <a:fillRect/>
          </a:stretch>
        </p:blipFill>
        <p:spPr>
          <a:xfrm>
            <a:off x="7242425" y="4100925"/>
            <a:ext cx="1782400" cy="1002600"/>
          </a:xfrm>
          <a:prstGeom prst="rect">
            <a:avLst/>
          </a:prstGeom>
          <a:noFill/>
          <a:ln>
            <a:noFill/>
          </a:ln>
        </p:spPr>
      </p:pic>
      <p:sp>
        <p:nvSpPr>
          <p:cNvPr id="72" name="Google Shape;72;p14"/>
          <p:cNvSpPr txBox="1">
            <a:spLocks noGrp="1"/>
          </p:cNvSpPr>
          <p:nvPr>
            <p:ph type="title" idx="4294967295"/>
          </p:nvPr>
        </p:nvSpPr>
        <p:spPr>
          <a:xfrm>
            <a:off x="2623575" y="1492425"/>
            <a:ext cx="6039000" cy="2498700"/>
          </a:xfrm>
          <a:prstGeom prst="rect">
            <a:avLst/>
          </a:prstGeom>
          <a:noFill/>
          <a:ln>
            <a:noFill/>
            <a:prstDash/>
          </a:ln>
          <a:effectLst/>
        </p:spPr>
        <p:txBody>
          <a:bodyPr rot="0" spcFirstLastPara="1" vertOverflow="overflow" horzOverflow="overflow" vert="horz" wrap="square" lIns="91425" tIns="91425" rIns="0" bIns="91425" numCol="1" spcCol="0" rtlCol="0" fromWordArt="0" anchor="t" anchorCtr="0" forceAA="0" compatLnSpc="1">
            <a:prstTxWarp prst="textNoShape">
              <a:avLst/>
            </a:prstTxWarp>
            <a:spAutoFit/>
          </a:bodyPr>
          <a:lstStyle/>
          <a:p>
            <a:pPr marL="0" marR="0" lvl="0" indent="0" algn="r" defTabSz="914400" rtl="0" eaLnBrk="1" fontAlgn="auto" latinLnBrk="0" hangingPunct="1">
              <a:lnSpc>
                <a:spcPct val="90000"/>
              </a:lnSpc>
              <a:spcBef>
                <a:spcPts val="1900"/>
              </a:spcBef>
              <a:spcAft>
                <a:spcPts val="0"/>
              </a:spcAft>
              <a:buClr>
                <a:srgbClr val="000000"/>
              </a:buClr>
              <a:buSzTx/>
              <a:buFont typeface="Arial"/>
              <a:buNone/>
              <a:tabLst/>
              <a:defRPr/>
            </a:pPr>
            <a:r>
              <a:rPr kumimoji="0" lang="en-US" sz="3600" b="0" i="0" u="none" strike="noStrike" kern="0" cap="none" spc="0" normalizeH="0" baseline="0" noProof="0" dirty="0">
                <a:ln>
                  <a:noFill/>
                </a:ln>
                <a:solidFill>
                  <a:srgbClr val="0059A8"/>
                </a:solidFill>
                <a:effectLst/>
                <a:uLnTx/>
                <a:uFillTx/>
                <a:latin typeface="Arial"/>
                <a:ea typeface="Arial"/>
                <a:cs typeface="Arial"/>
                <a:sym typeface="Arial"/>
              </a:rPr>
              <a:t>Small Business Works 2022:</a:t>
            </a:r>
          </a:p>
          <a:p>
            <a:pPr marL="0" marR="0" lvl="0" indent="0" algn="r" defTabSz="914400" rtl="0" eaLnBrk="1" fontAlgn="auto" latinLnBrk="0" hangingPunct="1">
              <a:lnSpc>
                <a:spcPct val="90000"/>
              </a:lnSpc>
              <a:spcBef>
                <a:spcPts val="1000"/>
              </a:spcBef>
              <a:spcAft>
                <a:spcPts val="0"/>
              </a:spcAft>
              <a:buClr>
                <a:srgbClr val="000000"/>
              </a:buClr>
              <a:buSzTx/>
              <a:buFont typeface="Arial"/>
              <a:buNone/>
              <a:tabLst/>
              <a:defRPr/>
            </a:pPr>
            <a:endParaRPr kumimoji="0" lang="en-US" sz="2400" b="1" i="0" u="none" strike="noStrike" kern="0" cap="none" spc="0" normalizeH="0" baseline="0" noProof="0" dirty="0">
              <a:ln>
                <a:noFill/>
              </a:ln>
              <a:solidFill>
                <a:srgbClr val="595959"/>
              </a:solidFill>
              <a:effectLst/>
              <a:uLnTx/>
              <a:uFillTx/>
              <a:latin typeface="Arial"/>
              <a:ea typeface="Arial"/>
              <a:cs typeface="Arial"/>
              <a:sym typeface="Arial"/>
            </a:endParaRPr>
          </a:p>
          <a:p>
            <a:pPr marL="0" marR="0" lvl="0" indent="0" algn="r" defTabSz="914400" rtl="0" eaLnBrk="1" fontAlgn="auto" latinLnBrk="0" hangingPunct="1">
              <a:lnSpc>
                <a:spcPct val="9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595959"/>
                </a:solidFill>
                <a:effectLst/>
                <a:uLnTx/>
                <a:uFillTx/>
                <a:latin typeface="Arial"/>
                <a:ea typeface="Arial"/>
                <a:cs typeface="Arial"/>
                <a:sym typeface="Arial"/>
              </a:rPr>
              <a:t>Acquisition Professional Toolbox:</a:t>
            </a:r>
          </a:p>
          <a:p>
            <a:pPr marL="0" marR="0" lvl="0" indent="0" algn="r" defTabSz="914400" rtl="0" eaLnBrk="1" fontAlgn="auto" latinLnBrk="0" hangingPunct="1">
              <a:lnSpc>
                <a:spcPct val="9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595959"/>
                </a:solidFill>
                <a:effectLst/>
                <a:uLnTx/>
                <a:uFillTx/>
                <a:latin typeface="Arial"/>
                <a:ea typeface="Arial"/>
                <a:cs typeface="Arial"/>
                <a:sym typeface="Arial"/>
              </a:rPr>
              <a:t>Subcontracting Resources</a:t>
            </a:r>
          </a:p>
          <a:p>
            <a:pPr marL="2286000" marR="0" lvl="0" indent="457200" algn="ctr" defTabSz="914400" rtl="0" eaLnBrk="1" fontAlgn="auto" latinLnBrk="0" hangingPunct="1">
              <a:lnSpc>
                <a:spcPct val="90000"/>
              </a:lnSpc>
              <a:spcBef>
                <a:spcPts val="1200"/>
              </a:spcBef>
              <a:spcAft>
                <a:spcPts val="0"/>
              </a:spcAft>
              <a:buClr>
                <a:srgbClr val="000000"/>
              </a:buClr>
              <a:buSzTx/>
              <a:buFont typeface="Arial"/>
              <a:buNone/>
              <a:tabLst/>
              <a:defRPr/>
            </a:pPr>
            <a:r>
              <a:rPr kumimoji="0" lang="en-US" sz="2400" b="1" i="0" u="none" strike="noStrike" kern="0" cap="none" spc="0" normalizeH="0" baseline="0" noProof="0" dirty="0">
                <a:ln>
                  <a:noFill/>
                </a:ln>
                <a:solidFill>
                  <a:srgbClr val="595959"/>
                </a:solidFill>
                <a:effectLst/>
                <a:uLnTx/>
                <a:uFillTx/>
                <a:latin typeface="Arial"/>
                <a:ea typeface="Arial"/>
                <a:cs typeface="Arial"/>
                <a:sym typeface="Arial"/>
              </a:rPr>
              <a:t>Day 2: July 27, 2022</a:t>
            </a:r>
          </a:p>
        </p:txBody>
      </p:sp>
      <p:pic>
        <p:nvPicPr>
          <p:cNvPr id="73" name="Google Shape;73;p14" descr="GSA logo."/>
          <p:cNvPicPr preferRelativeResize="0"/>
          <p:nvPr/>
        </p:nvPicPr>
        <p:blipFill>
          <a:blip r:embed="rId4">
            <a:alphaModFix/>
          </a:blip>
          <a:stretch>
            <a:fillRect/>
          </a:stretch>
        </p:blipFill>
        <p:spPr>
          <a:xfrm>
            <a:off x="739600" y="311500"/>
            <a:ext cx="698675" cy="6326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3"/>
          <p:cNvSpPr>
            <a:spLocks noGrp="1"/>
          </p:cNvSpPr>
          <p:nvPr>
            <p:ph type="title" idx="4294967295"/>
          </p:nvPr>
        </p:nvSpPr>
        <p:spPr>
          <a:xfrm>
            <a:off x="332175" y="482200"/>
            <a:ext cx="8722500" cy="6429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3200" b="0" i="0" u="none" strike="noStrike" kern="0" cap="none" spc="0" normalizeH="0" baseline="0" noProof="0" dirty="0">
                <a:ln>
                  <a:noFill/>
                </a:ln>
                <a:solidFill>
                  <a:srgbClr val="3864B2"/>
                </a:solidFill>
                <a:effectLst/>
                <a:uLnTx/>
                <a:uFillTx/>
                <a:latin typeface="Arial"/>
                <a:ea typeface="Arial"/>
                <a:cs typeface="Arial"/>
                <a:sym typeface="Arial"/>
              </a:rPr>
              <a:t>SBA Commercial Market Representative (CMR)</a:t>
            </a:r>
            <a:endParaRPr kumimoji="0" lang="en-US" sz="1400" b="0" i="0" u="none" strike="noStrike" kern="0" cap="none" spc="0" normalizeH="0" baseline="0" noProof="0" dirty="0">
              <a:ln>
                <a:noFill/>
              </a:ln>
              <a:solidFill>
                <a:srgbClr val="3864B2"/>
              </a:solidFill>
              <a:effectLst/>
              <a:uLnTx/>
              <a:uFillTx/>
              <a:latin typeface="Arial"/>
              <a:ea typeface="Arial"/>
              <a:cs typeface="Arial"/>
              <a:sym typeface="Arial"/>
            </a:endParaRPr>
          </a:p>
        </p:txBody>
      </p:sp>
      <p:sp>
        <p:nvSpPr>
          <p:cNvPr id="152" name="Google Shape;152;p23"/>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10</a:t>
            </a:fld>
            <a:endParaRPr/>
          </a:p>
        </p:txBody>
      </p:sp>
      <p:pic>
        <p:nvPicPr>
          <p:cNvPr id="153" name="Google Shape;153;p23">
            <a:hlinkClick r:id="rId3"/>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3015850" y="1435312"/>
            <a:ext cx="5662790" cy="2803363"/>
          </a:xfrm>
          <a:prstGeom prst="rect">
            <a:avLst/>
          </a:prstGeom>
          <a:noFill/>
          <a:ln>
            <a:noFill/>
          </a:ln>
        </p:spPr>
      </p:pic>
      <p:sp>
        <p:nvSpPr>
          <p:cNvPr id="154" name="Google Shape;154;p23"/>
          <p:cNvSpPr txBox="1"/>
          <p:nvPr/>
        </p:nvSpPr>
        <p:spPr>
          <a:xfrm>
            <a:off x="407688" y="3116475"/>
            <a:ext cx="2257200" cy="400200"/>
          </a:xfrm>
          <a:prstGeom prst="rect">
            <a:avLst/>
          </a:prstGeom>
          <a:noFill/>
          <a:ln w="9525" cap="flat" cmpd="sng">
            <a:solidFill>
              <a:srgbClr val="00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US"/>
              <a:t>S</a:t>
            </a:r>
            <a:r>
              <a:rPr lang="en-US">
                <a:uFill>
                  <a:noFill/>
                </a:uFill>
                <a:hlinkClick r:id="rId5"/>
              </a:rPr>
              <a:t>ubcontracting@</a:t>
            </a:r>
            <a:r>
              <a:rPr lang="en-US"/>
              <a:t>sba</a:t>
            </a:r>
            <a:r>
              <a:rPr lang="en-US">
                <a:uFill>
                  <a:noFill/>
                </a:uFill>
                <a:hlinkClick r:id="rId5"/>
              </a:rPr>
              <a:t>.gov</a:t>
            </a:r>
            <a:endParaRPr/>
          </a:p>
        </p:txBody>
      </p:sp>
      <p:pic>
        <p:nvPicPr>
          <p:cNvPr id="155" name="Google Shape;155;p23">
            <a:hlinkClick r:id="rId3"/>
            <a:extLs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a:off x="218100" y="1896675"/>
            <a:ext cx="2636375" cy="7382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4"/>
          <p:cNvSpPr>
            <a:spLocks noGrp="1"/>
          </p:cNvSpPr>
          <p:nvPr>
            <p:ph type="title" idx="4294967295"/>
          </p:nvPr>
        </p:nvSpPr>
        <p:spPr>
          <a:xfrm>
            <a:off x="687440" y="319128"/>
            <a:ext cx="7769100" cy="6429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3200" b="0" i="0" u="none" strike="noStrike" kern="0" cap="none" spc="0" normalizeH="0" baseline="0" noProof="0" dirty="0">
                <a:ln>
                  <a:noFill/>
                </a:ln>
                <a:solidFill>
                  <a:srgbClr val="3864B2"/>
                </a:solidFill>
                <a:effectLst/>
                <a:uLnTx/>
                <a:uFillTx/>
                <a:latin typeface="Arial"/>
                <a:ea typeface="Arial"/>
                <a:cs typeface="Arial"/>
                <a:sym typeface="Arial"/>
              </a:rPr>
              <a:t>Outreach/Networking Events</a:t>
            </a:r>
            <a:endParaRPr kumimoji="0" lang="en-US" sz="1400" b="0" i="0" u="none" strike="noStrike" kern="0" cap="none" spc="0" normalizeH="0" baseline="0" noProof="0" dirty="0">
              <a:ln>
                <a:noFill/>
              </a:ln>
              <a:solidFill>
                <a:srgbClr val="3864B2"/>
              </a:solidFill>
              <a:effectLst/>
              <a:uLnTx/>
              <a:uFillTx/>
              <a:latin typeface="Arial"/>
              <a:ea typeface="Arial"/>
              <a:cs typeface="Arial"/>
              <a:sym typeface="Arial"/>
            </a:endParaRPr>
          </a:p>
        </p:txBody>
      </p:sp>
      <p:sp>
        <p:nvSpPr>
          <p:cNvPr id="162" name="Google Shape;162;p24"/>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11</a:t>
            </a:fld>
            <a:endParaRPr/>
          </a:p>
        </p:txBody>
      </p:sp>
      <p:pic>
        <p:nvPicPr>
          <p:cNvPr id="163" name="Google Shape;163;p24">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577575" y="1125095"/>
            <a:ext cx="5805874" cy="326580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5"/>
          <p:cNvSpPr>
            <a:spLocks noGrp="1"/>
          </p:cNvSpPr>
          <p:nvPr>
            <p:ph type="title" idx="4294967295"/>
          </p:nvPr>
        </p:nvSpPr>
        <p:spPr>
          <a:xfrm>
            <a:off x="687440" y="319128"/>
            <a:ext cx="7769100" cy="6429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3200" b="0" i="0" u="none" strike="noStrike" kern="0" cap="none" spc="0" normalizeH="0" baseline="0" noProof="0" dirty="0">
                <a:ln>
                  <a:noFill/>
                </a:ln>
                <a:solidFill>
                  <a:srgbClr val="3864B2"/>
                </a:solidFill>
                <a:effectLst/>
                <a:uLnTx/>
                <a:uFillTx/>
                <a:latin typeface="Arial"/>
                <a:ea typeface="Arial"/>
                <a:cs typeface="Arial"/>
                <a:sym typeface="Arial"/>
              </a:rPr>
              <a:t>Prime Contractor Insight</a:t>
            </a:r>
            <a:endParaRPr kumimoji="0" lang="en-US" sz="1400" b="0" i="0" u="none" strike="noStrike" kern="0" cap="none" spc="0" normalizeH="0" baseline="0" noProof="0" dirty="0">
              <a:ln>
                <a:noFill/>
              </a:ln>
              <a:solidFill>
                <a:srgbClr val="3864B2"/>
              </a:solidFill>
              <a:effectLst/>
              <a:uLnTx/>
              <a:uFillTx/>
              <a:latin typeface="Arial"/>
              <a:ea typeface="Arial"/>
              <a:cs typeface="Arial"/>
              <a:sym typeface="Arial"/>
            </a:endParaRPr>
          </a:p>
        </p:txBody>
      </p:sp>
      <p:sp>
        <p:nvSpPr>
          <p:cNvPr id="170" name="Google Shape;170;p25"/>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12</a:t>
            </a:fld>
            <a:endParaRPr/>
          </a:p>
        </p:txBody>
      </p:sp>
      <p:pic>
        <p:nvPicPr>
          <p:cNvPr id="171" name="Google Shape;171;p25">
            <a:extLst>
              <a:ext uri="{C183D7F6-B498-43B3-948B-1728B52AA6E4}">
                <adec:decorative xmlns:adec="http://schemas.microsoft.com/office/drawing/2017/decorative" val="1"/>
              </a:ext>
            </a:extLst>
          </p:cNvPr>
          <p:cNvPicPr preferRelativeResize="0"/>
          <p:nvPr/>
        </p:nvPicPr>
        <p:blipFill rotWithShape="1">
          <a:blip r:embed="rId3">
            <a:alphaModFix/>
          </a:blip>
          <a:srcRect t="7813" b="7813"/>
          <a:stretch/>
        </p:blipFill>
        <p:spPr>
          <a:xfrm>
            <a:off x="1639824" y="1207072"/>
            <a:ext cx="5628402" cy="316597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6"/>
          <p:cNvSpPr>
            <a:spLocks noGrp="1"/>
          </p:cNvSpPr>
          <p:nvPr>
            <p:ph type="title" idx="4294967295"/>
          </p:nvPr>
        </p:nvSpPr>
        <p:spPr>
          <a:xfrm>
            <a:off x="684215" y="482203"/>
            <a:ext cx="7769100" cy="6429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3200" b="0" i="0" u="none" strike="noStrike" kern="0" cap="none" spc="0" normalizeH="0" baseline="0" noProof="0" dirty="0">
                <a:ln>
                  <a:noFill/>
                </a:ln>
                <a:solidFill>
                  <a:srgbClr val="3864B2"/>
                </a:solidFill>
                <a:effectLst/>
                <a:uLnTx/>
                <a:uFillTx/>
                <a:latin typeface="Arial"/>
                <a:ea typeface="Arial"/>
                <a:cs typeface="Arial"/>
                <a:sym typeface="Arial"/>
              </a:rPr>
              <a:t>Subcontracting Network (</a:t>
            </a:r>
            <a:r>
              <a:rPr kumimoji="0" lang="en-US" sz="3200" b="0" i="0" u="none" strike="noStrike" kern="0" cap="none" spc="0" normalizeH="0" baseline="0" noProof="0" dirty="0" err="1">
                <a:ln>
                  <a:noFill/>
                </a:ln>
                <a:solidFill>
                  <a:srgbClr val="3864B2"/>
                </a:solidFill>
                <a:effectLst/>
                <a:uLnTx/>
                <a:uFillTx/>
                <a:latin typeface="Arial"/>
                <a:ea typeface="Arial"/>
                <a:cs typeface="Arial"/>
                <a:sym typeface="Arial"/>
              </a:rPr>
              <a:t>SubNet</a:t>
            </a:r>
            <a:r>
              <a:rPr kumimoji="0" lang="en-US" sz="3200" b="0" i="0" u="none" strike="noStrike" kern="0" cap="none" spc="0" normalizeH="0" baseline="0" noProof="0" dirty="0">
                <a:ln>
                  <a:noFill/>
                </a:ln>
                <a:solidFill>
                  <a:srgbClr val="3864B2"/>
                </a:solidFill>
                <a:effectLst/>
                <a:uLnTx/>
                <a:uFillTx/>
                <a:latin typeface="Arial"/>
                <a:ea typeface="Arial"/>
                <a:cs typeface="Arial"/>
                <a:sym typeface="Arial"/>
              </a:rPr>
              <a:t>)</a:t>
            </a:r>
            <a:endParaRPr kumimoji="0" lang="en-US" sz="1400" b="0" i="0" u="none" strike="noStrike" kern="0" cap="none" spc="0" normalizeH="0" baseline="0" noProof="0" dirty="0">
              <a:ln>
                <a:noFill/>
              </a:ln>
              <a:solidFill>
                <a:srgbClr val="3864B2"/>
              </a:solidFill>
              <a:effectLst/>
              <a:uLnTx/>
              <a:uFillTx/>
              <a:latin typeface="Arial"/>
              <a:ea typeface="Arial"/>
              <a:cs typeface="Arial"/>
              <a:sym typeface="Arial"/>
            </a:endParaRPr>
          </a:p>
        </p:txBody>
      </p:sp>
      <p:sp>
        <p:nvSpPr>
          <p:cNvPr id="178" name="Google Shape;178;p26"/>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13</a:t>
            </a:fld>
            <a:endParaRPr/>
          </a:p>
        </p:txBody>
      </p:sp>
      <p:pic>
        <p:nvPicPr>
          <p:cNvPr id="179" name="Google Shape;179;p26">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87463" y="1620587"/>
            <a:ext cx="8569073" cy="2284475"/>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27"/>
          <p:cNvSpPr>
            <a:spLocks noGrp="1"/>
          </p:cNvSpPr>
          <p:nvPr>
            <p:ph type="title" idx="4294967295"/>
          </p:nvPr>
        </p:nvSpPr>
        <p:spPr>
          <a:xfrm>
            <a:off x="684215" y="482203"/>
            <a:ext cx="7769100" cy="6429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3200" b="0" i="0" u="none" strike="noStrike" kern="0" cap="none" spc="0" normalizeH="0" baseline="0" noProof="0" dirty="0">
                <a:ln>
                  <a:noFill/>
                </a:ln>
                <a:solidFill>
                  <a:srgbClr val="3864B2"/>
                </a:solidFill>
                <a:effectLst/>
                <a:uLnTx/>
                <a:uFillTx/>
                <a:latin typeface="Arial"/>
                <a:ea typeface="Arial"/>
                <a:cs typeface="Arial"/>
                <a:sym typeface="Arial"/>
              </a:rPr>
              <a:t>Dynamic Small Business Search (DSBS)</a:t>
            </a:r>
            <a:endParaRPr kumimoji="0" lang="en-US" sz="1400" b="0" i="0" u="none" strike="noStrike" kern="0" cap="none" spc="0" normalizeH="0" baseline="0" noProof="0" dirty="0">
              <a:ln>
                <a:noFill/>
              </a:ln>
              <a:solidFill>
                <a:srgbClr val="3864B2"/>
              </a:solidFill>
              <a:effectLst/>
              <a:uLnTx/>
              <a:uFillTx/>
              <a:latin typeface="Arial"/>
              <a:ea typeface="Arial"/>
              <a:cs typeface="Arial"/>
              <a:sym typeface="Arial"/>
            </a:endParaRPr>
          </a:p>
        </p:txBody>
      </p:sp>
      <p:sp>
        <p:nvSpPr>
          <p:cNvPr id="186" name="Google Shape;186;p27"/>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000000"/>
              </a:buClr>
              <a:buSzPts val="1200"/>
              <a:buFont typeface="Arial"/>
              <a:buNone/>
            </a:pPr>
            <a:endParaRPr dirty="0">
              <a:solidFill>
                <a:srgbClr val="FFC000"/>
              </a:solidFill>
            </a:endParaRPr>
          </a:p>
        </p:txBody>
      </p:sp>
      <p:pic>
        <p:nvPicPr>
          <p:cNvPr id="187" name="Google Shape;187;p27">
            <a:hlinkClick r:id="rId3"/>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759825" y="1200153"/>
            <a:ext cx="6684439" cy="3231395"/>
          </a:xfrm>
          <a:prstGeom prst="rect">
            <a:avLst/>
          </a:prstGeom>
          <a:noFill/>
          <a:ln>
            <a:noFill/>
          </a:ln>
        </p:spPr>
      </p:pic>
      <p:sp>
        <p:nvSpPr>
          <p:cNvPr id="188" name="Google Shape;188;p27"/>
          <p:cNvSpPr txBox="1"/>
          <p:nvPr/>
        </p:nvSpPr>
        <p:spPr>
          <a:xfrm>
            <a:off x="5563500" y="3461833"/>
            <a:ext cx="3580500" cy="585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t>   </a:t>
            </a:r>
            <a:r>
              <a:rPr lang="en-US" sz="1200" u="sng">
                <a:hlinkClick r:id="rId3"/>
              </a:rPr>
              <a:t>https://web.sba.gov/pro-net/search/dsp_dsbs.cfm</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28"/>
          <p:cNvSpPr>
            <a:spLocks noGrp="1"/>
          </p:cNvSpPr>
          <p:nvPr>
            <p:ph type="title" idx="4294967295"/>
          </p:nvPr>
        </p:nvSpPr>
        <p:spPr>
          <a:xfrm>
            <a:off x="687440" y="319128"/>
            <a:ext cx="7769100" cy="6429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3200" b="0" i="0" u="none" strike="noStrike" kern="0" cap="none" spc="0" normalizeH="0" baseline="0" noProof="0" dirty="0">
                <a:ln>
                  <a:noFill/>
                </a:ln>
                <a:solidFill>
                  <a:srgbClr val="3864B2"/>
                </a:solidFill>
                <a:effectLst/>
                <a:uLnTx/>
                <a:uFillTx/>
                <a:latin typeface="Arial"/>
                <a:ea typeface="Arial"/>
                <a:cs typeface="Arial"/>
                <a:sym typeface="Arial"/>
              </a:rPr>
              <a:t>Organizations &amp; Consortiums</a:t>
            </a:r>
            <a:endParaRPr kumimoji="0" lang="en-US" sz="1400" b="0" i="0" u="none" strike="noStrike" kern="0" cap="none" spc="0" normalizeH="0" baseline="0" noProof="0" dirty="0">
              <a:ln>
                <a:noFill/>
              </a:ln>
              <a:solidFill>
                <a:srgbClr val="3864B2"/>
              </a:solidFill>
              <a:effectLst/>
              <a:uLnTx/>
              <a:uFillTx/>
              <a:latin typeface="Arial"/>
              <a:ea typeface="Arial"/>
              <a:cs typeface="Arial"/>
              <a:sym typeface="Arial"/>
            </a:endParaRPr>
          </a:p>
        </p:txBody>
      </p:sp>
      <p:sp>
        <p:nvSpPr>
          <p:cNvPr id="195" name="Google Shape;195;p28"/>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15</a:t>
            </a:fld>
            <a:endParaRPr/>
          </a:p>
        </p:txBody>
      </p:sp>
      <p:pic>
        <p:nvPicPr>
          <p:cNvPr id="196" name="Google Shape;196;p28">
            <a:hlinkClick r:id="rId3"/>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5443425" y="1200149"/>
            <a:ext cx="3009900" cy="2026250"/>
          </a:xfrm>
          <a:prstGeom prst="rect">
            <a:avLst/>
          </a:prstGeom>
          <a:noFill/>
          <a:ln>
            <a:noFill/>
          </a:ln>
        </p:spPr>
      </p:pic>
      <p:pic>
        <p:nvPicPr>
          <p:cNvPr id="197" name="Google Shape;197;p28">
            <a:hlinkClick r:id="rId5"/>
            <a:extLs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a:off x="295700" y="1200151"/>
            <a:ext cx="3992905" cy="2026250"/>
          </a:xfrm>
          <a:prstGeom prst="rect">
            <a:avLst/>
          </a:prstGeom>
          <a:noFill/>
          <a:ln>
            <a:noFill/>
          </a:ln>
        </p:spPr>
      </p:pic>
      <p:pic>
        <p:nvPicPr>
          <p:cNvPr id="198" name="Google Shape;198;p28">
            <a:hlinkClick r:id="rId7"/>
            <a:extLst>
              <a:ext uri="{C183D7F6-B498-43B3-948B-1728B52AA6E4}">
                <adec:decorative xmlns:adec="http://schemas.microsoft.com/office/drawing/2017/decorative" val="1"/>
              </a:ext>
            </a:extLst>
          </p:cNvPr>
          <p:cNvPicPr preferRelativeResize="0"/>
          <p:nvPr/>
        </p:nvPicPr>
        <p:blipFill>
          <a:blip r:embed="rId8">
            <a:alphaModFix/>
          </a:blip>
          <a:stretch>
            <a:fillRect/>
          </a:stretch>
        </p:blipFill>
        <p:spPr>
          <a:xfrm>
            <a:off x="3067050" y="3514738"/>
            <a:ext cx="3009900" cy="9525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9"/>
          <p:cNvSpPr>
            <a:spLocks noGrp="1"/>
          </p:cNvSpPr>
          <p:nvPr>
            <p:ph type="title" idx="4294967295"/>
          </p:nvPr>
        </p:nvSpPr>
        <p:spPr>
          <a:xfrm>
            <a:off x="684215" y="482203"/>
            <a:ext cx="7769100" cy="6429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3200" b="0" i="0" u="none" strike="noStrike" kern="0" cap="none" spc="0" normalizeH="0" baseline="0" noProof="0" dirty="0">
                <a:ln>
                  <a:noFill/>
                </a:ln>
                <a:solidFill>
                  <a:srgbClr val="3864B2"/>
                </a:solidFill>
                <a:effectLst/>
                <a:uLnTx/>
                <a:uFillTx/>
                <a:latin typeface="Arial"/>
                <a:ea typeface="Arial"/>
                <a:cs typeface="Arial"/>
                <a:sym typeface="Arial"/>
              </a:rPr>
              <a:t>Agency (EPA) Vendor Database</a:t>
            </a:r>
            <a:endParaRPr kumimoji="0" lang="en-US" sz="1400" b="0" i="0" u="none" strike="noStrike" kern="0" cap="none" spc="0" normalizeH="0" baseline="0" noProof="0" dirty="0">
              <a:ln>
                <a:noFill/>
              </a:ln>
              <a:solidFill>
                <a:srgbClr val="3864B2"/>
              </a:solidFill>
              <a:effectLst/>
              <a:uLnTx/>
              <a:uFillTx/>
              <a:latin typeface="Arial"/>
              <a:ea typeface="Arial"/>
              <a:cs typeface="Arial"/>
              <a:sym typeface="Arial"/>
            </a:endParaRPr>
          </a:p>
        </p:txBody>
      </p:sp>
      <p:sp>
        <p:nvSpPr>
          <p:cNvPr id="205" name="Google Shape;205;p29"/>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000000"/>
              </a:buClr>
              <a:buSzPts val="1200"/>
              <a:buFont typeface="Arial"/>
              <a:buNone/>
            </a:pPr>
            <a:r>
              <a:rPr lang="en-US" dirty="0">
                <a:solidFill>
                  <a:srgbClr val="FFC000"/>
                </a:solidFill>
              </a:rPr>
              <a:t>2</a:t>
            </a:r>
            <a:endParaRPr dirty="0">
              <a:solidFill>
                <a:srgbClr val="FFC000"/>
              </a:solidFill>
            </a:endParaRPr>
          </a:p>
        </p:txBody>
      </p:sp>
      <p:pic>
        <p:nvPicPr>
          <p:cNvPr id="206" name="Google Shape;206;p29">
            <a:hlinkClick r:id="rId3"/>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506025" y="2292650"/>
            <a:ext cx="2505075" cy="558200"/>
          </a:xfrm>
          <a:prstGeom prst="rect">
            <a:avLst/>
          </a:prstGeom>
          <a:noFill/>
          <a:ln>
            <a:noFill/>
          </a:ln>
        </p:spPr>
      </p:pic>
      <p:pic>
        <p:nvPicPr>
          <p:cNvPr id="207" name="Google Shape;207;p29">
            <a:hlinkClick r:id="rId5"/>
            <a:extLs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a:off x="3201475" y="1125100"/>
            <a:ext cx="5556425" cy="323735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p30"/>
          <p:cNvSpPr>
            <a:spLocks noGrp="1"/>
          </p:cNvSpPr>
          <p:nvPr>
            <p:ph type="title" idx="4294967295"/>
          </p:nvPr>
        </p:nvSpPr>
        <p:spPr>
          <a:xfrm>
            <a:off x="687453" y="319128"/>
            <a:ext cx="7769100" cy="6429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3200" b="0" i="0" u="none" strike="noStrike" kern="0" cap="none" spc="0" normalizeH="0" baseline="0" noProof="0" dirty="0">
                <a:ln>
                  <a:noFill/>
                </a:ln>
                <a:solidFill>
                  <a:srgbClr val="3864B2"/>
                </a:solidFill>
                <a:effectLst/>
                <a:uLnTx/>
                <a:uFillTx/>
                <a:latin typeface="Arial"/>
                <a:ea typeface="Arial"/>
                <a:cs typeface="Arial"/>
                <a:sym typeface="Arial"/>
              </a:rPr>
              <a:t>Agency (NASA) Vendor Database</a:t>
            </a:r>
            <a:endParaRPr kumimoji="0" lang="en-US" sz="1400" b="0" i="0" u="none" strike="noStrike" kern="0" cap="none" spc="0" normalizeH="0" baseline="0" noProof="0" dirty="0">
              <a:ln>
                <a:noFill/>
              </a:ln>
              <a:solidFill>
                <a:srgbClr val="3864B2"/>
              </a:solidFill>
              <a:effectLst/>
              <a:uLnTx/>
              <a:uFillTx/>
              <a:latin typeface="Arial"/>
              <a:ea typeface="Arial"/>
              <a:cs typeface="Arial"/>
              <a:sym typeface="Arial"/>
            </a:endParaRPr>
          </a:p>
        </p:txBody>
      </p:sp>
      <p:sp>
        <p:nvSpPr>
          <p:cNvPr id="214" name="Google Shape;214;p30"/>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17</a:t>
            </a:fld>
            <a:endParaRPr/>
          </a:p>
        </p:txBody>
      </p:sp>
      <p:pic>
        <p:nvPicPr>
          <p:cNvPr id="215" name="Google Shape;215;p30">
            <a:hlinkClick r:id="rId3"/>
            <a:extLst>
              <a:ext uri="{C183D7F6-B498-43B3-948B-1728B52AA6E4}">
                <adec:decorative xmlns:adec="http://schemas.microsoft.com/office/drawing/2017/decorative" val="1"/>
              </a:ext>
            </a:extLst>
          </p:cNvPr>
          <p:cNvPicPr preferRelativeResize="0"/>
          <p:nvPr/>
        </p:nvPicPr>
        <p:blipFill rotWithShape="1">
          <a:blip r:embed="rId4">
            <a:alphaModFix/>
          </a:blip>
          <a:srcRect b="10466"/>
          <a:stretch/>
        </p:blipFill>
        <p:spPr>
          <a:xfrm>
            <a:off x="1318000" y="1200150"/>
            <a:ext cx="6508025" cy="2893226"/>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1"/>
          <p:cNvSpPr>
            <a:spLocks noGrp="1"/>
          </p:cNvSpPr>
          <p:nvPr>
            <p:ph type="title" idx="4294967295"/>
          </p:nvPr>
        </p:nvSpPr>
        <p:spPr>
          <a:xfrm>
            <a:off x="684215" y="482203"/>
            <a:ext cx="7769100" cy="6429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3200" b="0" i="0" u="none" strike="noStrike" kern="0" cap="none" spc="0" normalizeH="0" baseline="0" noProof="0" dirty="0">
                <a:ln>
                  <a:noFill/>
                </a:ln>
                <a:solidFill>
                  <a:srgbClr val="3864B2"/>
                </a:solidFill>
                <a:effectLst/>
                <a:uLnTx/>
                <a:uFillTx/>
                <a:latin typeface="Arial"/>
                <a:ea typeface="Arial"/>
                <a:cs typeface="Arial"/>
                <a:sym typeface="Arial"/>
              </a:rPr>
              <a:t>Links to Resources</a:t>
            </a:r>
          </a:p>
        </p:txBody>
      </p:sp>
      <p:sp>
        <p:nvSpPr>
          <p:cNvPr id="221" name="Google Shape;221;p31"/>
          <p:cNvSpPr/>
          <p:nvPr/>
        </p:nvSpPr>
        <p:spPr>
          <a:xfrm>
            <a:off x="88800" y="1285875"/>
            <a:ext cx="8999400" cy="2571900"/>
          </a:xfrm>
          <a:prstGeom prst="rect">
            <a:avLst/>
          </a:prstGeom>
          <a:noFill/>
          <a:ln>
            <a:noFill/>
          </a:ln>
        </p:spPr>
        <p:txBody>
          <a:bodyPr spcFirstLastPara="1" wrap="square" lIns="91425" tIns="45700" rIns="91425" bIns="45700" anchor="t" anchorCtr="0">
            <a:noAutofit/>
          </a:bodyPr>
          <a:lstStyle/>
          <a:p>
            <a:pPr marL="342900" lvl="0" indent="-273050" algn="l" rtl="0">
              <a:spcBef>
                <a:spcPts val="0"/>
              </a:spcBef>
              <a:spcAft>
                <a:spcPts val="0"/>
              </a:spcAft>
              <a:buClr>
                <a:schemeClr val="dk1"/>
              </a:buClr>
              <a:buSzPts val="1600"/>
              <a:buChar char="•"/>
            </a:pPr>
            <a:r>
              <a:rPr lang="en-US" sz="1600">
                <a:solidFill>
                  <a:schemeClr val="dk1"/>
                </a:solidFill>
              </a:rPr>
              <a:t>DoD Regional Councils: </a:t>
            </a:r>
            <a:r>
              <a:rPr lang="en-US" sz="1600" u="sng">
                <a:solidFill>
                  <a:srgbClr val="1155CC"/>
                </a:solidFill>
                <a:hlinkClick r:id="rId3">
                  <a:extLst>
                    <a:ext uri="{A12FA001-AC4F-418D-AE19-62706E023703}">
                      <ahyp:hlinkClr xmlns:ahyp="http://schemas.microsoft.com/office/drawing/2018/hyperlinkcolor" val="tx"/>
                    </a:ext>
                  </a:extLst>
                </a:hlinkClick>
              </a:rPr>
              <a:t>https://business.defense.gov/Acquisition/DoD-Regional-Councils/</a:t>
            </a:r>
            <a:endParaRPr sz="1600">
              <a:solidFill>
                <a:schemeClr val="dk1"/>
              </a:solidFill>
            </a:endParaRPr>
          </a:p>
          <a:p>
            <a:pPr marL="342900" lvl="0" indent="-273050" algn="l" rtl="0">
              <a:spcBef>
                <a:spcPts val="0"/>
              </a:spcBef>
              <a:spcAft>
                <a:spcPts val="0"/>
              </a:spcAft>
              <a:buClr>
                <a:schemeClr val="dk1"/>
              </a:buClr>
              <a:buSzPts val="1600"/>
              <a:buChar char="•"/>
            </a:pPr>
            <a:r>
              <a:rPr lang="en-US" sz="1600">
                <a:solidFill>
                  <a:schemeClr val="dk1"/>
                </a:solidFill>
              </a:rPr>
              <a:t>Dynamic Small Business Search: </a:t>
            </a:r>
            <a:r>
              <a:rPr lang="en-US" sz="1600" u="sng">
                <a:solidFill>
                  <a:srgbClr val="1155CC"/>
                </a:solidFill>
                <a:hlinkClick r:id="rId4">
                  <a:extLst>
                    <a:ext uri="{A12FA001-AC4F-418D-AE19-62706E023703}">
                      <ahyp:hlinkClr xmlns:ahyp="http://schemas.microsoft.com/office/drawing/2018/hyperlinkcolor" val="tx"/>
                    </a:ext>
                  </a:extLst>
                </a:hlinkClick>
              </a:rPr>
              <a:t>https://web.sba.gov/pro-net/search/dsp_dsbs.cfm</a:t>
            </a:r>
            <a:r>
              <a:rPr lang="en-US" sz="1600">
                <a:solidFill>
                  <a:srgbClr val="1155CC"/>
                </a:solidFill>
              </a:rPr>
              <a:t> </a:t>
            </a:r>
            <a:endParaRPr sz="1600">
              <a:solidFill>
                <a:schemeClr val="dk1"/>
              </a:solidFill>
            </a:endParaRPr>
          </a:p>
          <a:p>
            <a:pPr marL="342900" lvl="0" indent="-273050" algn="l" rtl="0">
              <a:spcBef>
                <a:spcPts val="0"/>
              </a:spcBef>
              <a:spcAft>
                <a:spcPts val="0"/>
              </a:spcAft>
              <a:buClr>
                <a:schemeClr val="dk1"/>
              </a:buClr>
              <a:buSzPts val="1600"/>
              <a:buChar char="•"/>
            </a:pPr>
            <a:r>
              <a:rPr lang="en-US" sz="1600">
                <a:solidFill>
                  <a:schemeClr val="dk1"/>
                </a:solidFill>
              </a:rPr>
              <a:t>EPA Vendor Database: </a:t>
            </a:r>
            <a:r>
              <a:rPr lang="en-US" sz="1600" u="sng">
                <a:solidFill>
                  <a:srgbClr val="1155CC"/>
                </a:solidFill>
                <a:hlinkClick r:id="rId5">
                  <a:extLst>
                    <a:ext uri="{A12FA001-AC4F-418D-AE19-62706E023703}">
                      <ahyp:hlinkClr xmlns:ahyp="http://schemas.microsoft.com/office/drawing/2018/hyperlinkcolor" val="tx"/>
                    </a:ext>
                  </a:extLst>
                </a:hlinkClick>
              </a:rPr>
              <a:t>https://vpmdsweb.epa.gov/</a:t>
            </a:r>
            <a:endParaRPr sz="1600">
              <a:solidFill>
                <a:srgbClr val="1155CC"/>
              </a:solidFill>
            </a:endParaRPr>
          </a:p>
          <a:p>
            <a:pPr marL="342900" lvl="0" indent="-273050" algn="l" rtl="0">
              <a:spcBef>
                <a:spcPts val="0"/>
              </a:spcBef>
              <a:spcAft>
                <a:spcPts val="0"/>
              </a:spcAft>
              <a:buClr>
                <a:schemeClr val="dk1"/>
              </a:buClr>
              <a:buSzPts val="1600"/>
              <a:buChar char="•"/>
            </a:pPr>
            <a:r>
              <a:rPr lang="en-US" sz="1600">
                <a:solidFill>
                  <a:schemeClr val="dk1"/>
                </a:solidFill>
              </a:rPr>
              <a:t>GSA eLibrary: </a:t>
            </a:r>
            <a:r>
              <a:rPr lang="en-US" sz="1600" u="sng">
                <a:solidFill>
                  <a:srgbClr val="1155CC"/>
                </a:solidFill>
                <a:hlinkClick r:id="rId6">
                  <a:extLst>
                    <a:ext uri="{A12FA001-AC4F-418D-AE19-62706E023703}">
                      <ahyp:hlinkClr xmlns:ahyp="http://schemas.microsoft.com/office/drawing/2018/hyperlinkcolor" val="tx"/>
                    </a:ext>
                  </a:extLst>
                </a:hlinkClick>
              </a:rPr>
              <a:t>https://www.gsaelibrary.gsa.gov/ElibMain/home.do</a:t>
            </a:r>
            <a:endParaRPr sz="1600">
              <a:solidFill>
                <a:schemeClr val="dk1"/>
              </a:solidFill>
            </a:endParaRPr>
          </a:p>
          <a:p>
            <a:pPr marL="342900" lvl="0" indent="-273050" algn="l" rtl="0">
              <a:spcBef>
                <a:spcPts val="0"/>
              </a:spcBef>
              <a:spcAft>
                <a:spcPts val="0"/>
              </a:spcAft>
              <a:buClr>
                <a:schemeClr val="dk1"/>
              </a:buClr>
              <a:buSzPts val="1600"/>
              <a:buChar char="•"/>
            </a:pPr>
            <a:r>
              <a:rPr lang="en-US" sz="1600">
                <a:solidFill>
                  <a:schemeClr val="dk1"/>
                </a:solidFill>
              </a:rPr>
              <a:t>NASA Vendor Database: </a:t>
            </a:r>
            <a:r>
              <a:rPr lang="en-US" sz="1600" u="sng">
                <a:solidFill>
                  <a:srgbClr val="1155CC"/>
                </a:solidFill>
                <a:hlinkClick r:id="rId7">
                  <a:extLst>
                    <a:ext uri="{A12FA001-AC4F-418D-AE19-62706E023703}">
                      <ahyp:hlinkClr xmlns:ahyp="http://schemas.microsoft.com/office/drawing/2018/hyperlinkcolor" val="tx"/>
                    </a:ext>
                  </a:extLst>
                </a:hlinkClick>
              </a:rPr>
              <a:t>https://www.nasa.gov/osbp/nasa-vendor-database</a:t>
            </a:r>
            <a:r>
              <a:rPr lang="en-US" sz="1600">
                <a:solidFill>
                  <a:srgbClr val="1155CC"/>
                </a:solidFill>
              </a:rPr>
              <a:t> </a:t>
            </a:r>
            <a:endParaRPr sz="1600">
              <a:solidFill>
                <a:schemeClr val="dk1"/>
              </a:solidFill>
            </a:endParaRPr>
          </a:p>
          <a:p>
            <a:pPr marL="342900" lvl="0" indent="-273050" algn="l" rtl="0">
              <a:spcBef>
                <a:spcPts val="0"/>
              </a:spcBef>
              <a:spcAft>
                <a:spcPts val="0"/>
              </a:spcAft>
              <a:buClr>
                <a:schemeClr val="dk1"/>
              </a:buClr>
              <a:buSzPts val="1600"/>
              <a:buChar char="•"/>
            </a:pPr>
            <a:r>
              <a:rPr lang="en-US" sz="1600">
                <a:solidFill>
                  <a:schemeClr val="dk1"/>
                </a:solidFill>
              </a:rPr>
              <a:t>Procurement Technical Assistance Center (PTAC): </a:t>
            </a:r>
            <a:r>
              <a:rPr lang="en-US" sz="1600" u="sng">
                <a:solidFill>
                  <a:srgbClr val="1155CC"/>
                </a:solidFill>
                <a:hlinkClick r:id="rId8">
                  <a:extLst>
                    <a:ext uri="{A12FA001-AC4F-418D-AE19-62706E023703}">
                      <ahyp:hlinkClr xmlns:ahyp="http://schemas.microsoft.com/office/drawing/2018/hyperlinkcolor" val="tx"/>
                    </a:ext>
                  </a:extLst>
                </a:hlinkClick>
              </a:rPr>
              <a:t>https://www.aptac-us.org/</a:t>
            </a:r>
            <a:endParaRPr sz="1600">
              <a:solidFill>
                <a:schemeClr val="dk1"/>
              </a:solidFill>
            </a:endParaRPr>
          </a:p>
          <a:p>
            <a:pPr marL="342900" lvl="0" indent="-273050" algn="l" rtl="0">
              <a:spcBef>
                <a:spcPts val="0"/>
              </a:spcBef>
              <a:spcAft>
                <a:spcPts val="0"/>
              </a:spcAft>
              <a:buClr>
                <a:schemeClr val="dk1"/>
              </a:buClr>
              <a:buSzPts val="1600"/>
              <a:buChar char="•"/>
            </a:pPr>
            <a:r>
              <a:rPr lang="en-US" sz="1600">
                <a:solidFill>
                  <a:schemeClr val="dk1"/>
                </a:solidFill>
              </a:rPr>
              <a:t>SBA Area Directors: </a:t>
            </a:r>
            <a:r>
              <a:rPr lang="en-US" sz="1600" u="sng">
                <a:solidFill>
                  <a:srgbClr val="1155CC"/>
                </a:solidFill>
                <a:hlinkClick r:id="rId9">
                  <a:extLst>
                    <a:ext uri="{A12FA001-AC4F-418D-AE19-62706E023703}">
                      <ahyp:hlinkClr xmlns:ahyp="http://schemas.microsoft.com/office/drawing/2018/hyperlinkcolor" val="tx"/>
                    </a:ext>
                  </a:extLst>
                </a:hlinkClick>
              </a:rPr>
              <a:t>https://www.sba.gov/federal-contracting/counseling-help/contracting-area-directors</a:t>
            </a:r>
            <a:r>
              <a:rPr lang="en-US" sz="1600" u="sng">
                <a:solidFill>
                  <a:srgbClr val="1155CC"/>
                </a:solidFill>
              </a:rPr>
              <a:t> </a:t>
            </a:r>
            <a:endParaRPr sz="1600">
              <a:solidFill>
                <a:schemeClr val="dk1"/>
              </a:solidFill>
            </a:endParaRPr>
          </a:p>
          <a:p>
            <a:pPr marL="342900" lvl="0" indent="-273050" algn="l" rtl="0">
              <a:spcBef>
                <a:spcPts val="0"/>
              </a:spcBef>
              <a:spcAft>
                <a:spcPts val="0"/>
              </a:spcAft>
              <a:buClr>
                <a:schemeClr val="dk1"/>
              </a:buClr>
              <a:buSzPts val="1600"/>
              <a:buChar char="•"/>
            </a:pPr>
            <a:r>
              <a:rPr lang="en-US" sz="1600">
                <a:solidFill>
                  <a:schemeClr val="dk1"/>
                </a:solidFill>
              </a:rPr>
              <a:t>SBA Commercial Market Representatives (CMR): </a:t>
            </a:r>
            <a:r>
              <a:rPr lang="en-US" sz="1600" u="sng">
                <a:solidFill>
                  <a:srgbClr val="1155CC"/>
                </a:solidFill>
                <a:hlinkClick r:id="rId10">
                  <a:extLst>
                    <a:ext uri="{A12FA001-AC4F-418D-AE19-62706E023703}">
                      <ahyp:hlinkClr xmlns:ahyp="http://schemas.microsoft.com/office/drawing/2018/hyperlinkcolor" val="tx"/>
                    </a:ext>
                  </a:extLst>
                </a:hlinkClick>
              </a:rPr>
              <a:t>https://www.sba.gov/federal-contracting/counseling-help/commercial-market-representatives</a:t>
            </a:r>
            <a:endParaRPr sz="1600">
              <a:solidFill>
                <a:schemeClr val="dk1"/>
              </a:solidFill>
            </a:endParaRPr>
          </a:p>
          <a:p>
            <a:pPr marL="342900" marR="0" lvl="0" indent="-273050" algn="l" rtl="0">
              <a:lnSpc>
                <a:spcPct val="100000"/>
              </a:lnSpc>
              <a:spcBef>
                <a:spcPts val="0"/>
              </a:spcBef>
              <a:spcAft>
                <a:spcPts val="0"/>
              </a:spcAft>
              <a:buClr>
                <a:schemeClr val="dk1"/>
              </a:buClr>
              <a:buSzPts val="1600"/>
              <a:buFont typeface="Arial"/>
              <a:buChar char="•"/>
            </a:pPr>
            <a:r>
              <a:rPr lang="en-US" sz="1600">
                <a:solidFill>
                  <a:schemeClr val="dk1"/>
                </a:solidFill>
              </a:rPr>
              <a:t>Subcontracting Network (SubNet): </a:t>
            </a:r>
            <a:r>
              <a:rPr lang="en-US" sz="1600" u="sng">
                <a:solidFill>
                  <a:srgbClr val="1155CC"/>
                </a:solidFill>
                <a:hlinkClick r:id="rId11">
                  <a:extLst>
                    <a:ext uri="{A12FA001-AC4F-418D-AE19-62706E023703}">
                      <ahyp:hlinkClr xmlns:ahyp="http://schemas.microsoft.com/office/drawing/2018/hyperlinkcolor" val="tx"/>
                    </a:ext>
                  </a:extLst>
                </a:hlinkClick>
              </a:rPr>
              <a:t>https://eweb1.sba.gov/subnet/client/dsp_Landing.cfm</a:t>
            </a:r>
            <a:endParaRPr sz="1600">
              <a:solidFill>
                <a:schemeClr val="dk1"/>
              </a:solidFill>
            </a:endParaRPr>
          </a:p>
          <a:p>
            <a:pPr marL="342900" marR="0" lvl="0" indent="-273050" algn="l" rtl="0">
              <a:lnSpc>
                <a:spcPct val="100000"/>
              </a:lnSpc>
              <a:spcBef>
                <a:spcPts val="0"/>
              </a:spcBef>
              <a:spcAft>
                <a:spcPts val="0"/>
              </a:spcAft>
              <a:buClr>
                <a:schemeClr val="dk1"/>
              </a:buClr>
              <a:buSzPts val="1600"/>
              <a:buChar char="•"/>
            </a:pPr>
            <a:r>
              <a:rPr lang="en-US" sz="1600">
                <a:solidFill>
                  <a:schemeClr val="dk1"/>
                </a:solidFill>
              </a:rPr>
              <a:t>TRIAD: </a:t>
            </a:r>
            <a:r>
              <a:rPr lang="en-US" sz="1600" u="sng">
                <a:solidFill>
                  <a:srgbClr val="1155CC"/>
                </a:solidFill>
                <a:hlinkClick r:id="rId12">
                  <a:extLst>
                    <a:ext uri="{A12FA001-AC4F-418D-AE19-62706E023703}">
                      <ahyp:hlinkClr xmlns:ahyp="http://schemas.microsoft.com/office/drawing/2018/hyperlinkcolor" val="tx"/>
                    </a:ext>
                  </a:extLst>
                </a:hlinkClick>
              </a:rPr>
              <a:t>https://www.ndia.org/divisions/small-business/triad</a:t>
            </a:r>
            <a:endParaRPr sz="1600">
              <a:solidFill>
                <a:schemeClr val="dk1"/>
              </a:solidFill>
            </a:endParaRPr>
          </a:p>
          <a:p>
            <a:pPr marL="457200" marR="0" lvl="0" indent="0" algn="l" rtl="0">
              <a:lnSpc>
                <a:spcPct val="100000"/>
              </a:lnSpc>
              <a:spcBef>
                <a:spcPts val="0"/>
              </a:spcBef>
              <a:spcAft>
                <a:spcPts val="0"/>
              </a:spcAft>
              <a:buNone/>
            </a:pPr>
            <a:endParaRPr sz="1600">
              <a:solidFill>
                <a:schemeClr val="dk1"/>
              </a:solidFill>
            </a:endParaRPr>
          </a:p>
          <a:p>
            <a:pPr marL="457200" marR="0" lvl="0" indent="0" algn="l" rtl="0">
              <a:lnSpc>
                <a:spcPct val="100000"/>
              </a:lnSpc>
              <a:spcBef>
                <a:spcPts val="0"/>
              </a:spcBef>
              <a:spcAft>
                <a:spcPts val="0"/>
              </a:spcAft>
              <a:buNone/>
            </a:pPr>
            <a:endParaRPr sz="1600">
              <a:solidFill>
                <a:srgbClr val="1155CC"/>
              </a:solidFill>
            </a:endParaRPr>
          </a:p>
          <a:p>
            <a:pPr marL="457200" marR="0" lvl="0" indent="0" algn="l" rtl="0">
              <a:lnSpc>
                <a:spcPct val="100000"/>
              </a:lnSpc>
              <a:spcBef>
                <a:spcPts val="0"/>
              </a:spcBef>
              <a:spcAft>
                <a:spcPts val="0"/>
              </a:spcAft>
              <a:buNone/>
            </a:pPr>
            <a:endParaRPr sz="1600">
              <a:solidFill>
                <a:srgbClr val="1155CC"/>
              </a:solidFill>
            </a:endParaRPr>
          </a:p>
          <a:p>
            <a:pPr marL="457200" marR="0" lvl="0" indent="0" algn="l" rtl="0">
              <a:lnSpc>
                <a:spcPct val="100000"/>
              </a:lnSpc>
              <a:spcBef>
                <a:spcPts val="0"/>
              </a:spcBef>
              <a:spcAft>
                <a:spcPts val="0"/>
              </a:spcAft>
              <a:buNone/>
            </a:pPr>
            <a:endParaRPr sz="1600">
              <a:solidFill>
                <a:schemeClr val="dk1"/>
              </a:solidFill>
            </a:endParaRPr>
          </a:p>
          <a:p>
            <a:pPr marL="457200" marR="0" lvl="0" indent="0" algn="l" rtl="0">
              <a:lnSpc>
                <a:spcPct val="100000"/>
              </a:lnSpc>
              <a:spcBef>
                <a:spcPts val="0"/>
              </a:spcBef>
              <a:spcAft>
                <a:spcPts val="0"/>
              </a:spcAft>
              <a:buNone/>
            </a:pPr>
            <a:r>
              <a:rPr lang="en-US" sz="1600">
                <a:solidFill>
                  <a:srgbClr val="1155CC"/>
                </a:solidFill>
              </a:rPr>
              <a:t> </a:t>
            </a:r>
            <a:endParaRPr sz="1600">
              <a:solidFill>
                <a:srgbClr val="1155CC"/>
              </a:solidFill>
            </a:endParaRPr>
          </a:p>
        </p:txBody>
      </p:sp>
      <p:sp>
        <p:nvSpPr>
          <p:cNvPr id="222" name="Google Shape;222;p31"/>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p>
            <a:pPr marL="0" lvl="0" indent="0" algn="ctr" rtl="0">
              <a:spcBef>
                <a:spcPts val="0"/>
              </a:spcBef>
              <a:spcAft>
                <a:spcPts val="0"/>
              </a:spcAft>
              <a:buClr>
                <a:srgbClr val="000000"/>
              </a:buClr>
              <a:buSzPts val="1200"/>
              <a:buFont typeface="Arial"/>
              <a:buNone/>
            </a:pPr>
            <a:r>
              <a:rPr lang="en-US"/>
              <a:t>2</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8" name="Google Shape;228;p32"/>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19</a:t>
            </a:fld>
            <a:endParaRPr/>
          </a:p>
        </p:txBody>
      </p:sp>
      <p:sp>
        <p:nvSpPr>
          <p:cNvPr id="229" name="Google Shape;229;p32"/>
          <p:cNvSpPr txBox="1">
            <a:spLocks noGrp="1"/>
          </p:cNvSpPr>
          <p:nvPr>
            <p:ph type="title" idx="4294967295"/>
          </p:nvPr>
        </p:nvSpPr>
        <p:spPr>
          <a:xfrm>
            <a:off x="0" y="1840320"/>
            <a:ext cx="9144000" cy="13257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1" i="0" u="none" strike="noStrike" kern="0" cap="none" spc="0" normalizeH="0" baseline="0" noProof="0" dirty="0">
                <a:ln>
                  <a:noFill/>
                </a:ln>
                <a:solidFill>
                  <a:srgbClr val="3864B2"/>
                </a:solidFill>
                <a:effectLst/>
                <a:uLnTx/>
                <a:uFillTx/>
                <a:latin typeface="Arial"/>
                <a:ea typeface="Arial"/>
                <a:cs typeface="Arial"/>
                <a:sym typeface="Arial"/>
              </a:rPr>
              <a:t>Questions?</a:t>
            </a:r>
            <a:endParaRPr kumimoji="0" lang="en-US" sz="30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5"/>
          <p:cNvSpPr>
            <a:spLocks noGrp="1"/>
          </p:cNvSpPr>
          <p:nvPr>
            <p:ph type="title" idx="4294967295"/>
          </p:nvPr>
        </p:nvSpPr>
        <p:spPr>
          <a:xfrm>
            <a:off x="684215" y="482203"/>
            <a:ext cx="7769100" cy="6429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srgbClr val="3864B2"/>
                </a:solidFill>
                <a:effectLst/>
                <a:uLnTx/>
                <a:uFillTx/>
                <a:latin typeface="Arial"/>
                <a:ea typeface="Arial"/>
                <a:cs typeface="Arial"/>
                <a:sym typeface="Arial"/>
              </a:rPr>
              <a:t>TODAY’S MODERATOR</a:t>
            </a:r>
          </a:p>
        </p:txBody>
      </p:sp>
      <p:sp>
        <p:nvSpPr>
          <p:cNvPr id="79" name="Google Shape;79;p15"/>
          <p:cNvSpPr txBox="1"/>
          <p:nvPr/>
        </p:nvSpPr>
        <p:spPr>
          <a:xfrm>
            <a:off x="3911200" y="2026375"/>
            <a:ext cx="5079000" cy="16956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chemeClr val="dk1"/>
              </a:buClr>
              <a:buFont typeface="Arial"/>
              <a:buNone/>
            </a:pPr>
            <a:r>
              <a:rPr lang="en-US" sz="3600" b="1">
                <a:solidFill>
                  <a:srgbClr val="3864B2"/>
                </a:solidFill>
                <a:latin typeface="Open Sans"/>
                <a:ea typeface="Open Sans"/>
                <a:cs typeface="Open Sans"/>
                <a:sym typeface="Open Sans"/>
              </a:rPr>
              <a:t>Carena Jackson </a:t>
            </a:r>
            <a:endParaRPr>
              <a:solidFill>
                <a:srgbClr val="3864B2"/>
              </a:solidFill>
            </a:endParaRPr>
          </a:p>
          <a:p>
            <a:pPr marL="0" lvl="0" indent="0" algn="l" rtl="0">
              <a:spcBef>
                <a:spcPts val="0"/>
              </a:spcBef>
              <a:spcAft>
                <a:spcPts val="0"/>
              </a:spcAft>
              <a:buClr>
                <a:schemeClr val="dk1"/>
              </a:buClr>
              <a:buFont typeface="Arial"/>
              <a:buNone/>
            </a:pPr>
            <a:r>
              <a:rPr lang="en-US" sz="2400">
                <a:solidFill>
                  <a:srgbClr val="3864B2"/>
                </a:solidFill>
                <a:latin typeface="Open Sans"/>
                <a:ea typeface="Open Sans"/>
                <a:cs typeface="Open Sans"/>
                <a:sym typeface="Open Sans"/>
              </a:rPr>
              <a:t>Subcontracting Program Manager </a:t>
            </a:r>
            <a:endParaRPr sz="1050">
              <a:solidFill>
                <a:srgbClr val="3864B2"/>
              </a:solidFill>
            </a:endParaRPr>
          </a:p>
          <a:p>
            <a:pPr marL="0" lvl="0" indent="0" algn="l" rtl="0">
              <a:spcBef>
                <a:spcPts val="0"/>
              </a:spcBef>
              <a:spcAft>
                <a:spcPts val="0"/>
              </a:spcAft>
              <a:buClr>
                <a:schemeClr val="dk1"/>
              </a:buClr>
              <a:buFont typeface="Arial"/>
              <a:buNone/>
            </a:pPr>
            <a:r>
              <a:rPr lang="en-US" sz="2100">
                <a:solidFill>
                  <a:srgbClr val="3864B2"/>
                </a:solidFill>
                <a:latin typeface="Open Sans"/>
                <a:ea typeface="Open Sans"/>
                <a:cs typeface="Open Sans"/>
                <a:sym typeface="Open Sans"/>
              </a:rPr>
              <a:t>U.S. General Services Administration</a:t>
            </a:r>
            <a:endParaRPr>
              <a:solidFill>
                <a:srgbClr val="3864B2"/>
              </a:solidFill>
            </a:endParaRPr>
          </a:p>
        </p:txBody>
      </p:sp>
      <p:sp>
        <p:nvSpPr>
          <p:cNvPr id="80" name="Google Shape;80;p15"/>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000000"/>
              </a:buClr>
              <a:buSzPts val="1200"/>
              <a:buFont typeface="Arial"/>
              <a:buNone/>
            </a:pPr>
            <a:r>
              <a:rPr lang="en-US"/>
              <a:t>2</a:t>
            </a:r>
            <a:endParaRPr/>
          </a:p>
        </p:txBody>
      </p:sp>
      <p:pic>
        <p:nvPicPr>
          <p:cNvPr id="81" name="Google Shape;81;p15" descr="Photo of Carena Jackson."/>
          <p:cNvPicPr preferRelativeResize="0"/>
          <p:nvPr/>
        </p:nvPicPr>
        <p:blipFill>
          <a:blip r:embed="rId3">
            <a:alphaModFix/>
          </a:blip>
          <a:stretch>
            <a:fillRect/>
          </a:stretch>
        </p:blipFill>
        <p:spPr>
          <a:xfrm>
            <a:off x="684225" y="1275175"/>
            <a:ext cx="2844452" cy="304085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5" name="Google Shape;235;p33"/>
          <p:cNvSpPr txBox="1">
            <a:spLocks noGrp="1"/>
          </p:cNvSpPr>
          <p:nvPr>
            <p:ph type="title" idx="4294967295"/>
          </p:nvPr>
        </p:nvSpPr>
        <p:spPr>
          <a:xfrm>
            <a:off x="0" y="1840320"/>
            <a:ext cx="9144000" cy="132570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1" i="0" u="none" strike="noStrike" kern="0" cap="none" spc="0" normalizeH="0" baseline="0" noProof="0" dirty="0">
                <a:ln>
                  <a:noFill/>
                </a:ln>
                <a:solidFill>
                  <a:srgbClr val="3864B2"/>
                </a:solidFill>
                <a:effectLst/>
                <a:uLnTx/>
                <a:uFillTx/>
                <a:latin typeface="Arial"/>
                <a:ea typeface="Arial"/>
                <a:cs typeface="Arial"/>
                <a:sym typeface="Arial"/>
              </a:rPr>
              <a:t>Thank You!</a:t>
            </a:r>
            <a:endParaRPr kumimoji="0" lang="en-US" sz="3000" b="0" i="0" u="none" strike="noStrike" kern="0" cap="none" spc="0" normalizeH="0" baseline="0" noProof="0" dirty="0">
              <a:ln>
                <a:noFill/>
              </a:ln>
              <a:solidFill>
                <a:srgbClr val="000000"/>
              </a:solidFill>
              <a:effectLst/>
              <a:uLnTx/>
              <a:uFillTx/>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6"/>
          <p:cNvSpPr>
            <a:spLocks noGrp="1"/>
          </p:cNvSpPr>
          <p:nvPr>
            <p:ph type="title" idx="4294967295"/>
          </p:nvPr>
        </p:nvSpPr>
        <p:spPr>
          <a:xfrm>
            <a:off x="684215" y="482203"/>
            <a:ext cx="7769100" cy="6429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r>
              <a:rPr kumimoji="0" lang="en-US" sz="3200" b="0" i="0" u="none" strike="noStrike" kern="0" cap="none" spc="0" normalizeH="0" baseline="0" noProof="0" dirty="0">
                <a:ln>
                  <a:noFill/>
                </a:ln>
                <a:solidFill>
                  <a:srgbClr val="3864B2"/>
                </a:solidFill>
                <a:effectLst/>
                <a:uLnTx/>
                <a:uFillTx/>
                <a:latin typeface="Arial"/>
                <a:ea typeface="Arial"/>
                <a:cs typeface="Arial"/>
                <a:sym typeface="Arial"/>
              </a:rPr>
              <a:t>TODAY’S PANELIST</a:t>
            </a:r>
          </a:p>
        </p:txBody>
      </p:sp>
      <p:sp>
        <p:nvSpPr>
          <p:cNvPr id="87" name="Google Shape;87;p16"/>
          <p:cNvSpPr txBox="1"/>
          <p:nvPr/>
        </p:nvSpPr>
        <p:spPr>
          <a:xfrm>
            <a:off x="3481300" y="2620425"/>
            <a:ext cx="5079000" cy="16956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chemeClr val="dk1"/>
              </a:buClr>
              <a:buFont typeface="Arial"/>
              <a:buNone/>
            </a:pPr>
            <a:r>
              <a:rPr lang="en-US" sz="3600" b="1">
                <a:solidFill>
                  <a:srgbClr val="3864B2"/>
                </a:solidFill>
                <a:latin typeface="Open Sans"/>
                <a:ea typeface="Open Sans"/>
                <a:cs typeface="Open Sans"/>
                <a:sym typeface="Open Sans"/>
              </a:rPr>
              <a:t>Arielle Douglas</a:t>
            </a:r>
            <a:endParaRPr>
              <a:solidFill>
                <a:srgbClr val="3864B2"/>
              </a:solidFill>
            </a:endParaRPr>
          </a:p>
          <a:p>
            <a:pPr marL="0" lvl="0" indent="0" algn="l" rtl="0">
              <a:spcBef>
                <a:spcPts val="0"/>
              </a:spcBef>
              <a:spcAft>
                <a:spcPts val="0"/>
              </a:spcAft>
              <a:buClr>
                <a:schemeClr val="dk1"/>
              </a:buClr>
              <a:buFont typeface="Arial"/>
              <a:buNone/>
            </a:pPr>
            <a:r>
              <a:rPr lang="en-US" sz="2400">
                <a:solidFill>
                  <a:srgbClr val="3864B2"/>
                </a:solidFill>
                <a:latin typeface="Open Sans"/>
                <a:ea typeface="Open Sans"/>
                <a:cs typeface="Open Sans"/>
                <a:sym typeface="Open Sans"/>
              </a:rPr>
              <a:t>Deputy Director, OSDBU </a:t>
            </a:r>
            <a:endParaRPr sz="1050">
              <a:solidFill>
                <a:srgbClr val="3864B2"/>
              </a:solidFill>
            </a:endParaRPr>
          </a:p>
          <a:p>
            <a:pPr marL="0" lvl="0" indent="0" algn="l" rtl="0">
              <a:spcBef>
                <a:spcPts val="0"/>
              </a:spcBef>
              <a:spcAft>
                <a:spcPts val="0"/>
              </a:spcAft>
              <a:buClr>
                <a:schemeClr val="dk1"/>
              </a:buClr>
              <a:buFont typeface="Arial"/>
              <a:buNone/>
            </a:pPr>
            <a:r>
              <a:rPr lang="en-US" sz="2100">
                <a:solidFill>
                  <a:srgbClr val="3864B2"/>
                </a:solidFill>
                <a:latin typeface="Open Sans"/>
                <a:ea typeface="Open Sans"/>
                <a:cs typeface="Open Sans"/>
                <a:sym typeface="Open Sans"/>
              </a:rPr>
              <a:t>U.S. Environmental Protection Agency</a:t>
            </a:r>
            <a:endParaRPr>
              <a:solidFill>
                <a:srgbClr val="3864B2"/>
              </a:solidFill>
            </a:endParaRPr>
          </a:p>
        </p:txBody>
      </p:sp>
      <p:sp>
        <p:nvSpPr>
          <p:cNvPr id="88" name="Google Shape;88;p16"/>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US"/>
              <a:t>2</a:t>
            </a:r>
            <a:endParaRPr/>
          </a:p>
        </p:txBody>
      </p:sp>
      <p:pic>
        <p:nvPicPr>
          <p:cNvPr id="89" name="Google Shape;89;p16" descr="Photo of Arielle Douglas."/>
          <p:cNvPicPr preferRelativeResize="0"/>
          <p:nvPr/>
        </p:nvPicPr>
        <p:blipFill rotWithShape="1">
          <a:blip r:embed="rId3">
            <a:alphaModFix/>
          </a:blip>
          <a:srcRect l="6454"/>
          <a:stretch/>
        </p:blipFill>
        <p:spPr>
          <a:xfrm>
            <a:off x="491800" y="1275175"/>
            <a:ext cx="2844451" cy="30408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7"/>
          <p:cNvSpPr>
            <a:spLocks noGrp="1"/>
          </p:cNvSpPr>
          <p:nvPr>
            <p:ph type="title" idx="4294967295"/>
          </p:nvPr>
        </p:nvSpPr>
        <p:spPr>
          <a:xfrm>
            <a:off x="684215" y="482203"/>
            <a:ext cx="7769100" cy="6429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
                <a:schemeClr val="dk1"/>
              </a:buClr>
              <a:buSzTx/>
              <a:buFont typeface="Arial"/>
              <a:buNone/>
              <a:tabLst/>
              <a:defRPr/>
            </a:pPr>
            <a:r>
              <a:rPr kumimoji="0" lang="en-US" sz="3200" b="0" i="0" u="none" strike="noStrike" kern="0" cap="none" spc="0" normalizeH="0" baseline="0" noProof="0" dirty="0">
                <a:ln>
                  <a:noFill/>
                </a:ln>
                <a:solidFill>
                  <a:srgbClr val="3864B2"/>
                </a:solidFill>
                <a:effectLst/>
                <a:uLnTx/>
                <a:uFillTx/>
                <a:latin typeface="Arial"/>
                <a:ea typeface="Arial"/>
                <a:cs typeface="Arial"/>
                <a:sym typeface="Arial"/>
              </a:rPr>
              <a:t>TODAY’S PANELIST</a:t>
            </a:r>
          </a:p>
        </p:txBody>
      </p:sp>
      <p:sp>
        <p:nvSpPr>
          <p:cNvPr id="95" name="Google Shape;95;p17"/>
          <p:cNvSpPr txBox="1"/>
          <p:nvPr/>
        </p:nvSpPr>
        <p:spPr>
          <a:xfrm>
            <a:off x="3634850" y="2620425"/>
            <a:ext cx="5079000" cy="16956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chemeClr val="dk1"/>
              </a:buClr>
              <a:buFont typeface="Arial"/>
              <a:buNone/>
            </a:pPr>
            <a:r>
              <a:rPr lang="en-US" sz="3600" b="1">
                <a:solidFill>
                  <a:srgbClr val="3864B2"/>
                </a:solidFill>
                <a:latin typeface="Open Sans"/>
                <a:ea typeface="Open Sans"/>
                <a:cs typeface="Open Sans"/>
                <a:sym typeface="Open Sans"/>
              </a:rPr>
              <a:t>Richard Mann </a:t>
            </a:r>
            <a:endParaRPr>
              <a:solidFill>
                <a:srgbClr val="3864B2"/>
              </a:solidFill>
            </a:endParaRPr>
          </a:p>
          <a:p>
            <a:pPr marL="0" lvl="0" indent="0" algn="l" rtl="0">
              <a:spcBef>
                <a:spcPts val="0"/>
              </a:spcBef>
              <a:spcAft>
                <a:spcPts val="0"/>
              </a:spcAft>
              <a:buClr>
                <a:schemeClr val="dk1"/>
              </a:buClr>
              <a:buFont typeface="Arial"/>
              <a:buNone/>
            </a:pPr>
            <a:r>
              <a:rPr lang="en-US" sz="2400">
                <a:solidFill>
                  <a:srgbClr val="3864B2"/>
                </a:solidFill>
                <a:latin typeface="Open Sans"/>
                <a:ea typeface="Open Sans"/>
                <a:cs typeface="Open Sans"/>
                <a:sym typeface="Open Sans"/>
              </a:rPr>
              <a:t>Small Business Program Manager </a:t>
            </a:r>
            <a:endParaRPr sz="1050">
              <a:solidFill>
                <a:srgbClr val="3864B2"/>
              </a:solidFill>
            </a:endParaRPr>
          </a:p>
          <a:p>
            <a:pPr marL="0" lvl="0" indent="0" algn="l" rtl="0">
              <a:spcBef>
                <a:spcPts val="0"/>
              </a:spcBef>
              <a:spcAft>
                <a:spcPts val="0"/>
              </a:spcAft>
              <a:buClr>
                <a:schemeClr val="dk1"/>
              </a:buClr>
              <a:buFont typeface="Arial"/>
              <a:buNone/>
            </a:pPr>
            <a:r>
              <a:rPr lang="en-US" sz="2100">
                <a:solidFill>
                  <a:srgbClr val="3864B2"/>
                </a:solidFill>
                <a:latin typeface="Open Sans"/>
                <a:ea typeface="Open Sans"/>
                <a:cs typeface="Open Sans"/>
                <a:sym typeface="Open Sans"/>
              </a:rPr>
              <a:t>National Aeronautics and Space Administration</a:t>
            </a:r>
            <a:endParaRPr>
              <a:solidFill>
                <a:srgbClr val="3864B2"/>
              </a:solidFill>
            </a:endParaRPr>
          </a:p>
        </p:txBody>
      </p:sp>
      <p:sp>
        <p:nvSpPr>
          <p:cNvPr id="96" name="Google Shape;96;p17"/>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US"/>
              <a:t>2</a:t>
            </a:r>
            <a:endParaRPr/>
          </a:p>
        </p:txBody>
      </p:sp>
      <p:pic>
        <p:nvPicPr>
          <p:cNvPr id="97" name="Google Shape;97;p17" descr="Photo of Richard Mann."/>
          <p:cNvPicPr preferRelativeResize="0"/>
          <p:nvPr/>
        </p:nvPicPr>
        <p:blipFill rotWithShape="1">
          <a:blip r:embed="rId3">
            <a:alphaModFix/>
          </a:blip>
          <a:srcRect l="1300" t="1760" r="-1300" b="26968"/>
          <a:stretch/>
        </p:blipFill>
        <p:spPr>
          <a:xfrm>
            <a:off x="684225" y="1275175"/>
            <a:ext cx="2844451" cy="30408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8"/>
          <p:cNvSpPr>
            <a:spLocks noGrp="1"/>
          </p:cNvSpPr>
          <p:nvPr>
            <p:ph type="title" idx="4294967295"/>
          </p:nvPr>
        </p:nvSpPr>
        <p:spPr>
          <a:xfrm>
            <a:off x="684215" y="482203"/>
            <a:ext cx="7769100" cy="6429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90000"/>
              </a:lnSpc>
              <a:spcBef>
                <a:spcPts val="0"/>
              </a:spcBef>
              <a:spcAft>
                <a:spcPts val="0"/>
              </a:spcAft>
              <a:buClr>
                <a:schemeClr val="dk1"/>
              </a:buClr>
              <a:buSzTx/>
              <a:buFont typeface="Arial"/>
              <a:buNone/>
              <a:tabLst/>
              <a:defRPr/>
            </a:pPr>
            <a:r>
              <a:rPr kumimoji="0" lang="en-US" sz="3200" b="0" i="0" u="none" strike="noStrike" kern="0" cap="none" spc="0" normalizeH="0" baseline="0" noProof="0" dirty="0">
                <a:ln>
                  <a:noFill/>
                </a:ln>
                <a:solidFill>
                  <a:srgbClr val="3864B2"/>
                </a:solidFill>
                <a:effectLst/>
                <a:uLnTx/>
                <a:uFillTx/>
                <a:latin typeface="Arial"/>
                <a:ea typeface="Arial"/>
                <a:cs typeface="Arial"/>
                <a:sym typeface="Arial"/>
              </a:rPr>
              <a:t>TODAY’S PANELIST</a:t>
            </a:r>
          </a:p>
        </p:txBody>
      </p:sp>
      <p:sp>
        <p:nvSpPr>
          <p:cNvPr id="103" name="Google Shape;103;p18"/>
          <p:cNvSpPr txBox="1"/>
          <p:nvPr/>
        </p:nvSpPr>
        <p:spPr>
          <a:xfrm>
            <a:off x="3634825" y="2604600"/>
            <a:ext cx="5079000" cy="1695600"/>
          </a:xfrm>
          <a:prstGeom prst="rect">
            <a:avLst/>
          </a:prstGeom>
          <a:noFill/>
          <a:ln>
            <a:noFill/>
          </a:ln>
        </p:spPr>
        <p:txBody>
          <a:bodyPr spcFirstLastPara="1" wrap="square" lIns="0" tIns="0" rIns="0" bIns="0" anchor="b" anchorCtr="0">
            <a:noAutofit/>
          </a:bodyPr>
          <a:lstStyle/>
          <a:p>
            <a:pPr marL="0" lvl="0" indent="0" algn="l" rtl="0">
              <a:spcBef>
                <a:spcPts val="0"/>
              </a:spcBef>
              <a:spcAft>
                <a:spcPts val="0"/>
              </a:spcAft>
              <a:buClr>
                <a:schemeClr val="dk1"/>
              </a:buClr>
              <a:buFont typeface="Arial"/>
              <a:buNone/>
            </a:pPr>
            <a:r>
              <a:rPr lang="en-US" sz="3600" b="1">
                <a:solidFill>
                  <a:srgbClr val="3864B2"/>
                </a:solidFill>
                <a:latin typeface="Open Sans"/>
                <a:ea typeface="Open Sans"/>
                <a:cs typeface="Open Sans"/>
                <a:sym typeface="Open Sans"/>
              </a:rPr>
              <a:t>Christopher Sao </a:t>
            </a:r>
            <a:endParaRPr>
              <a:solidFill>
                <a:srgbClr val="3864B2"/>
              </a:solidFill>
            </a:endParaRPr>
          </a:p>
          <a:p>
            <a:pPr marL="0" lvl="0" indent="0" algn="l" rtl="0">
              <a:spcBef>
                <a:spcPts val="0"/>
              </a:spcBef>
              <a:spcAft>
                <a:spcPts val="0"/>
              </a:spcAft>
              <a:buClr>
                <a:schemeClr val="dk1"/>
              </a:buClr>
              <a:buFont typeface="Arial"/>
              <a:buNone/>
            </a:pPr>
            <a:r>
              <a:rPr lang="en-US" sz="2400">
                <a:solidFill>
                  <a:srgbClr val="3864B2"/>
                </a:solidFill>
                <a:latin typeface="Open Sans"/>
                <a:ea typeface="Open Sans"/>
                <a:cs typeface="Open Sans"/>
                <a:sym typeface="Open Sans"/>
              </a:rPr>
              <a:t>Commercial Market Representative (CMR) </a:t>
            </a:r>
            <a:endParaRPr sz="1050">
              <a:solidFill>
                <a:srgbClr val="3864B2"/>
              </a:solidFill>
            </a:endParaRPr>
          </a:p>
          <a:p>
            <a:pPr marL="0" lvl="0" indent="0" algn="l" rtl="0">
              <a:spcBef>
                <a:spcPts val="0"/>
              </a:spcBef>
              <a:spcAft>
                <a:spcPts val="0"/>
              </a:spcAft>
              <a:buClr>
                <a:schemeClr val="dk1"/>
              </a:buClr>
              <a:buFont typeface="Arial"/>
              <a:buNone/>
            </a:pPr>
            <a:r>
              <a:rPr lang="en-US" sz="2100">
                <a:solidFill>
                  <a:srgbClr val="3864B2"/>
                </a:solidFill>
                <a:latin typeface="Open Sans"/>
                <a:ea typeface="Open Sans"/>
                <a:cs typeface="Open Sans"/>
                <a:sym typeface="Open Sans"/>
              </a:rPr>
              <a:t>U.S. Small Business Administration</a:t>
            </a:r>
            <a:endParaRPr>
              <a:solidFill>
                <a:srgbClr val="3864B2"/>
              </a:solidFill>
            </a:endParaRPr>
          </a:p>
        </p:txBody>
      </p:sp>
      <p:sp>
        <p:nvSpPr>
          <p:cNvPr id="104" name="Google Shape;104;p18"/>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US"/>
              <a:t>2</a:t>
            </a:r>
            <a:endParaRPr/>
          </a:p>
        </p:txBody>
      </p:sp>
      <p:pic>
        <p:nvPicPr>
          <p:cNvPr id="105" name="Google Shape;105;p18" descr="Photo of Christopher Sao."/>
          <p:cNvPicPr preferRelativeResize="0"/>
          <p:nvPr/>
        </p:nvPicPr>
        <p:blipFill rotWithShape="1">
          <a:blip r:embed="rId3">
            <a:alphaModFix/>
          </a:blip>
          <a:srcRect t="9420" b="42998"/>
          <a:stretch/>
        </p:blipFill>
        <p:spPr>
          <a:xfrm>
            <a:off x="588025" y="1259350"/>
            <a:ext cx="2844452" cy="3040851"/>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1" name="Google Shape;111;p19"/>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r>
              <a:rPr lang="en-US"/>
              <a:t>2</a:t>
            </a:r>
            <a:endParaRPr/>
          </a:p>
        </p:txBody>
      </p:sp>
      <p:sp>
        <p:nvSpPr>
          <p:cNvPr id="112" name="Google Shape;112;p19"/>
          <p:cNvSpPr txBox="1">
            <a:spLocks noGrp="1"/>
          </p:cNvSpPr>
          <p:nvPr>
            <p:ph type="title"/>
          </p:nvPr>
        </p:nvSpPr>
        <p:spPr>
          <a:xfrm>
            <a:off x="685788" y="346501"/>
            <a:ext cx="7772400" cy="10215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US" b="0"/>
              <a:t>Contract Award</a:t>
            </a:r>
            <a:endParaRPr b="0"/>
          </a:p>
        </p:txBody>
      </p:sp>
      <p:pic>
        <p:nvPicPr>
          <p:cNvPr id="113" name="Google Shape;113;p19">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684975" y="1322539"/>
            <a:ext cx="3774055" cy="2498424"/>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0"/>
          <p:cNvSpPr>
            <a:spLocks noGrp="1"/>
          </p:cNvSpPr>
          <p:nvPr>
            <p:ph type="title" idx="4294967295"/>
          </p:nvPr>
        </p:nvSpPr>
        <p:spPr>
          <a:xfrm>
            <a:off x="684215" y="482203"/>
            <a:ext cx="7769100" cy="6429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3200" b="0" i="0" u="none" strike="noStrike" kern="0" cap="none" spc="0" normalizeH="0" baseline="0" noProof="0" dirty="0">
                <a:ln>
                  <a:noFill/>
                </a:ln>
                <a:solidFill>
                  <a:srgbClr val="3864B2"/>
                </a:solidFill>
                <a:effectLst/>
                <a:uLnTx/>
                <a:uFillTx/>
                <a:latin typeface="Arial"/>
                <a:ea typeface="Arial"/>
                <a:cs typeface="Arial"/>
                <a:sym typeface="Arial"/>
              </a:rPr>
              <a:t>Post Award Responsibilities</a:t>
            </a:r>
          </a:p>
        </p:txBody>
      </p:sp>
      <p:sp>
        <p:nvSpPr>
          <p:cNvPr id="119" name="Google Shape;119;p20"/>
          <p:cNvSpPr/>
          <p:nvPr/>
        </p:nvSpPr>
        <p:spPr>
          <a:xfrm>
            <a:off x="4629150" y="1382300"/>
            <a:ext cx="4159800" cy="2571900"/>
          </a:xfrm>
          <a:prstGeom prst="rect">
            <a:avLst/>
          </a:prstGeom>
          <a:noFill/>
          <a:ln>
            <a:noFill/>
          </a:ln>
        </p:spPr>
        <p:txBody>
          <a:bodyPr spcFirstLastPara="1" wrap="square" lIns="0" tIns="0" rIns="0" bIns="0" anchor="t" anchorCtr="0">
            <a:noAutofit/>
          </a:bodyPr>
          <a:lstStyle/>
          <a:p>
            <a:pPr marL="342900" marR="0" lvl="0" indent="-342900" algn="l" rtl="0">
              <a:lnSpc>
                <a:spcPct val="100000"/>
              </a:lnSpc>
              <a:spcBef>
                <a:spcPts val="0"/>
              </a:spcBef>
              <a:spcAft>
                <a:spcPts val="0"/>
              </a:spcAft>
              <a:buClr>
                <a:schemeClr val="dk1"/>
              </a:buClr>
              <a:buSzPts val="2000"/>
              <a:buFont typeface="Arial"/>
              <a:buChar char="•"/>
            </a:pPr>
            <a:r>
              <a:rPr lang="en-US" sz="2000" b="1">
                <a:solidFill>
                  <a:schemeClr val="dk1"/>
                </a:solidFill>
              </a:rPr>
              <a:t>Individual Subcontracting (SubK) Plan</a:t>
            </a:r>
            <a:r>
              <a:rPr lang="en-US" sz="2000">
                <a:solidFill>
                  <a:schemeClr val="dk1"/>
                </a:solidFill>
              </a:rPr>
              <a:t> – </a:t>
            </a:r>
            <a:r>
              <a:rPr lang="en-US" sz="2000">
                <a:uFill>
                  <a:noFill/>
                </a:uFill>
                <a:hlinkClick r:id="rId3"/>
              </a:rPr>
              <a:t>SBA Area Director</a:t>
            </a:r>
            <a:r>
              <a:rPr lang="en-US" sz="2000">
                <a:solidFill>
                  <a:schemeClr val="dk1"/>
                </a:solidFill>
              </a:rPr>
              <a:t> where the contract will be </a:t>
            </a:r>
            <a:r>
              <a:rPr lang="en-US" sz="2000" i="1">
                <a:solidFill>
                  <a:schemeClr val="dk1"/>
                </a:solidFill>
              </a:rPr>
              <a:t>performed</a:t>
            </a:r>
            <a:endParaRPr sz="2000" i="1">
              <a:solidFill>
                <a:schemeClr val="dk1"/>
              </a:solidFill>
            </a:endParaRPr>
          </a:p>
          <a:p>
            <a:pPr marL="457200" marR="0" lvl="0" indent="0" algn="l" rtl="0">
              <a:lnSpc>
                <a:spcPct val="100000"/>
              </a:lnSpc>
              <a:spcBef>
                <a:spcPts val="0"/>
              </a:spcBef>
              <a:spcAft>
                <a:spcPts val="0"/>
              </a:spcAft>
              <a:buNone/>
            </a:pPr>
            <a:endParaRPr sz="2000">
              <a:solidFill>
                <a:schemeClr val="dk1"/>
              </a:solidFill>
            </a:endParaRPr>
          </a:p>
          <a:p>
            <a:pPr marL="342900" marR="0" lvl="0" indent="-342900" algn="l" rtl="0">
              <a:lnSpc>
                <a:spcPct val="100000"/>
              </a:lnSpc>
              <a:spcBef>
                <a:spcPts val="0"/>
              </a:spcBef>
              <a:spcAft>
                <a:spcPts val="0"/>
              </a:spcAft>
              <a:buClr>
                <a:schemeClr val="dk1"/>
              </a:buClr>
              <a:buSzPts val="2000"/>
              <a:buChar char="•"/>
            </a:pPr>
            <a:r>
              <a:rPr lang="en-US" sz="2000" b="1">
                <a:solidFill>
                  <a:schemeClr val="dk1"/>
                </a:solidFill>
              </a:rPr>
              <a:t>Commercial Subcontracting (SubK) Plan</a:t>
            </a:r>
            <a:r>
              <a:rPr lang="en-US" sz="2000">
                <a:solidFill>
                  <a:schemeClr val="dk1"/>
                </a:solidFill>
              </a:rPr>
              <a:t> – </a:t>
            </a:r>
            <a:r>
              <a:rPr lang="en-US" sz="2000">
                <a:uFill>
                  <a:noFill/>
                </a:uFill>
                <a:hlinkClick r:id="rId3"/>
              </a:rPr>
              <a:t>SBA Area Director</a:t>
            </a:r>
            <a:r>
              <a:rPr lang="en-US" sz="2000">
                <a:solidFill>
                  <a:schemeClr val="dk1"/>
                </a:solidFill>
              </a:rPr>
              <a:t> where the Contractor’s </a:t>
            </a:r>
            <a:r>
              <a:rPr lang="en-US" sz="2000" i="1">
                <a:solidFill>
                  <a:schemeClr val="dk1"/>
                </a:solidFill>
              </a:rPr>
              <a:t>headquarters </a:t>
            </a:r>
            <a:r>
              <a:rPr lang="en-US" sz="2000">
                <a:solidFill>
                  <a:schemeClr val="dk1"/>
                </a:solidFill>
              </a:rPr>
              <a:t>is located</a:t>
            </a:r>
            <a:endParaRPr sz="2000">
              <a:solidFill>
                <a:schemeClr val="dk1"/>
              </a:solidFill>
            </a:endParaRPr>
          </a:p>
        </p:txBody>
      </p:sp>
      <p:sp>
        <p:nvSpPr>
          <p:cNvPr id="120" name="Google Shape;120;p20"/>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7</a:t>
            </a:fld>
            <a:endParaRPr/>
          </a:p>
        </p:txBody>
      </p:sp>
      <p:pic>
        <p:nvPicPr>
          <p:cNvPr id="121" name="Google Shape;121;p20">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414025" y="1200156"/>
            <a:ext cx="4266926" cy="320019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1"/>
          <p:cNvSpPr>
            <a:spLocks noGrp="1"/>
          </p:cNvSpPr>
          <p:nvPr>
            <p:ph type="title" idx="4294967295"/>
          </p:nvPr>
        </p:nvSpPr>
        <p:spPr>
          <a:xfrm>
            <a:off x="541490" y="214353"/>
            <a:ext cx="7769100" cy="642900"/>
          </a:xfrm>
          <a:prstGeom prst="rect">
            <a:avLst/>
          </a:prstGeom>
          <a:noFill/>
          <a:ln>
            <a:noFill/>
            <a:prstDash/>
          </a:ln>
          <a:effectLst/>
        </p:spPr>
        <p:txBody>
          <a:bodyPr rot="0" spcFirstLastPara="1"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Pts val="3200"/>
              <a:buFont typeface="Arial"/>
              <a:buNone/>
              <a:tabLst/>
              <a:defRPr/>
            </a:pPr>
            <a:r>
              <a:rPr kumimoji="0" lang="en-US" sz="3200" b="0" i="0" u="none" strike="noStrike" kern="0" cap="none" spc="0" normalizeH="0" baseline="0" noProof="0" dirty="0">
                <a:ln>
                  <a:noFill/>
                </a:ln>
                <a:solidFill>
                  <a:srgbClr val="3864B2"/>
                </a:solidFill>
                <a:effectLst/>
                <a:uLnTx/>
                <a:uFillTx/>
                <a:latin typeface="Arial"/>
                <a:ea typeface="Arial"/>
                <a:cs typeface="Arial"/>
                <a:sym typeface="Arial"/>
              </a:rPr>
              <a:t>Importance of SBA receiving </a:t>
            </a:r>
            <a:r>
              <a:rPr kumimoji="0" lang="en-US" sz="3200" b="0" i="0" u="none" strike="noStrike" kern="0" cap="none" spc="0" normalizeH="0" baseline="0" noProof="0" dirty="0" err="1">
                <a:ln>
                  <a:noFill/>
                </a:ln>
                <a:solidFill>
                  <a:srgbClr val="3864B2"/>
                </a:solidFill>
                <a:effectLst/>
                <a:uLnTx/>
                <a:uFillTx/>
                <a:latin typeface="Arial"/>
                <a:ea typeface="Arial"/>
                <a:cs typeface="Arial"/>
                <a:sym typeface="Arial"/>
              </a:rPr>
              <a:t>SubK</a:t>
            </a:r>
            <a:r>
              <a:rPr kumimoji="0" lang="en-US" sz="3200" b="0" i="0" u="none" strike="noStrike" kern="0" cap="none" spc="0" normalizeH="0" baseline="0" noProof="0" dirty="0">
                <a:ln>
                  <a:noFill/>
                </a:ln>
                <a:solidFill>
                  <a:srgbClr val="3864B2"/>
                </a:solidFill>
                <a:effectLst/>
                <a:uLnTx/>
                <a:uFillTx/>
                <a:latin typeface="Arial"/>
                <a:ea typeface="Arial"/>
                <a:cs typeface="Arial"/>
                <a:sym typeface="Arial"/>
              </a:rPr>
              <a:t> Plans</a:t>
            </a:r>
          </a:p>
        </p:txBody>
      </p:sp>
      <p:sp>
        <p:nvSpPr>
          <p:cNvPr id="127" name="Google Shape;127;p21"/>
          <p:cNvSpPr txBox="1">
            <a:spLocks noGrp="1"/>
          </p:cNvSpPr>
          <p:nvPr>
            <p:ph type="sldNum" idx="12"/>
          </p:nvPr>
        </p:nvSpPr>
        <p:spPr>
          <a:xfrm>
            <a:off x="6400800" y="4661297"/>
            <a:ext cx="1828800" cy="321600"/>
          </a:xfrm>
          <a:prstGeom prst="rect">
            <a:avLst/>
          </a:prstGeom>
          <a:noFill/>
          <a:ln>
            <a:noFill/>
          </a:ln>
        </p:spPr>
        <p:txBody>
          <a:bodyPr spcFirstLastPara="1" wrap="square" lIns="0" tIns="0" rIns="0" bIns="0" anchor="ctr" anchorCtr="0">
            <a:noAutofit/>
          </a:bodyPr>
          <a:lstStyle/>
          <a:p>
            <a:pPr marL="0" lvl="0" indent="0" algn="r" rtl="0">
              <a:lnSpc>
                <a:spcPct val="100000"/>
              </a:lnSpc>
              <a:spcBef>
                <a:spcPts val="0"/>
              </a:spcBef>
              <a:spcAft>
                <a:spcPts val="0"/>
              </a:spcAft>
              <a:buSzPts val="1200"/>
              <a:buNone/>
            </a:pPr>
            <a:fld id="{00000000-1234-1234-1234-123412341234}" type="slidenum">
              <a:rPr lang="en-US"/>
              <a:t>8</a:t>
            </a:fld>
            <a:endParaRPr/>
          </a:p>
        </p:txBody>
      </p:sp>
      <p:pic>
        <p:nvPicPr>
          <p:cNvPr id="128" name="Google Shape;128;p21">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5198625" y="1474317"/>
            <a:ext cx="3380724" cy="2704570"/>
          </a:xfrm>
          <a:prstGeom prst="rect">
            <a:avLst/>
          </a:prstGeom>
          <a:noFill/>
          <a:ln>
            <a:noFill/>
          </a:ln>
        </p:spPr>
      </p:pic>
      <p:grpSp>
        <p:nvGrpSpPr>
          <p:cNvPr id="129" name="Google Shape;129;p21">
            <a:extLst>
              <a:ext uri="{C183D7F6-B498-43B3-948B-1728B52AA6E4}">
                <adec:decorative xmlns:adec="http://schemas.microsoft.com/office/drawing/2017/decorative" val="1"/>
              </a:ext>
            </a:extLst>
          </p:cNvPr>
          <p:cNvGrpSpPr/>
          <p:nvPr/>
        </p:nvGrpSpPr>
        <p:grpSpPr>
          <a:xfrm>
            <a:off x="2624690" y="2232374"/>
            <a:ext cx="1854000" cy="1854000"/>
            <a:chOff x="4377290" y="2232374"/>
            <a:chExt cx="1854000" cy="1854000"/>
          </a:xfrm>
        </p:grpSpPr>
        <p:sp>
          <p:nvSpPr>
            <p:cNvPr id="130" name="Google Shape;130;p21"/>
            <p:cNvSpPr/>
            <p:nvPr/>
          </p:nvSpPr>
          <p:spPr>
            <a:xfrm>
              <a:off x="4377290" y="2232374"/>
              <a:ext cx="1854000" cy="1854000"/>
            </a:xfrm>
            <a:prstGeom prst="ellipse">
              <a:avLst/>
            </a:prstGeom>
            <a:solidFill>
              <a:srgbClr val="0D5DDF"/>
            </a:solidFill>
            <a:ln w="28575" cap="flat" cmpd="sng">
              <a:solidFill>
                <a:srgbClr val="A1C3F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300"/>
            </a:p>
          </p:txBody>
        </p:sp>
        <p:sp>
          <p:nvSpPr>
            <p:cNvPr id="131" name="Google Shape;131;p21"/>
            <p:cNvSpPr txBox="1"/>
            <p:nvPr/>
          </p:nvSpPr>
          <p:spPr>
            <a:xfrm>
              <a:off x="4906751" y="2985152"/>
              <a:ext cx="1075200" cy="5214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2000">
                  <a:solidFill>
                    <a:srgbClr val="FFFFFF"/>
                  </a:solidFill>
                  <a:latin typeface="Roboto"/>
                  <a:ea typeface="Roboto"/>
                  <a:cs typeface="Roboto"/>
                  <a:sym typeface="Roboto"/>
                </a:rPr>
                <a:t>Monitor</a:t>
              </a:r>
              <a:endParaRPr sz="2000">
                <a:solidFill>
                  <a:srgbClr val="FFFFFF"/>
                </a:solidFill>
                <a:latin typeface="Roboto"/>
                <a:ea typeface="Roboto"/>
                <a:cs typeface="Roboto"/>
                <a:sym typeface="Roboto"/>
              </a:endParaRPr>
            </a:p>
          </p:txBody>
        </p:sp>
      </p:grpSp>
      <p:grpSp>
        <p:nvGrpSpPr>
          <p:cNvPr id="132" name="Google Shape;132;p21">
            <a:extLst>
              <a:ext uri="{C183D7F6-B498-43B3-948B-1728B52AA6E4}">
                <adec:decorative xmlns:adec="http://schemas.microsoft.com/office/drawing/2017/decorative" val="1"/>
              </a:ext>
            </a:extLst>
          </p:cNvPr>
          <p:cNvGrpSpPr/>
          <p:nvPr/>
        </p:nvGrpSpPr>
        <p:grpSpPr>
          <a:xfrm>
            <a:off x="1130512" y="2232374"/>
            <a:ext cx="1854000" cy="1854000"/>
            <a:chOff x="2883112" y="2232374"/>
            <a:chExt cx="1854000" cy="1854000"/>
          </a:xfrm>
        </p:grpSpPr>
        <p:sp>
          <p:nvSpPr>
            <p:cNvPr id="133" name="Google Shape;133;p21"/>
            <p:cNvSpPr/>
            <p:nvPr/>
          </p:nvSpPr>
          <p:spPr>
            <a:xfrm>
              <a:off x="2883112" y="2232374"/>
              <a:ext cx="1854000" cy="1854000"/>
            </a:xfrm>
            <a:prstGeom prst="ellipse">
              <a:avLst/>
            </a:prstGeom>
            <a:solidFill>
              <a:srgbClr val="307BF3"/>
            </a:solidFill>
            <a:ln w="28575" cap="flat" cmpd="sng">
              <a:solidFill>
                <a:srgbClr val="A1C3F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300"/>
            </a:p>
          </p:txBody>
        </p:sp>
        <p:sp>
          <p:nvSpPr>
            <p:cNvPr id="134" name="Google Shape;134;p21"/>
            <p:cNvSpPr txBox="1"/>
            <p:nvPr/>
          </p:nvSpPr>
          <p:spPr>
            <a:xfrm>
              <a:off x="3209501" y="3029550"/>
              <a:ext cx="1201200" cy="5214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2000">
                  <a:solidFill>
                    <a:srgbClr val="FFFFFF"/>
                  </a:solidFill>
                  <a:latin typeface="Roboto"/>
                  <a:ea typeface="Roboto"/>
                  <a:cs typeface="Roboto"/>
                  <a:sym typeface="Roboto"/>
                </a:rPr>
                <a:t>Coded Correctly</a:t>
              </a:r>
              <a:endParaRPr sz="2000">
                <a:solidFill>
                  <a:srgbClr val="FFFFFF"/>
                </a:solidFill>
                <a:latin typeface="Roboto"/>
                <a:ea typeface="Roboto"/>
                <a:cs typeface="Roboto"/>
                <a:sym typeface="Roboto"/>
              </a:endParaRPr>
            </a:p>
          </p:txBody>
        </p:sp>
      </p:grpSp>
      <p:grpSp>
        <p:nvGrpSpPr>
          <p:cNvPr id="135" name="Google Shape;135;p21">
            <a:extLst>
              <a:ext uri="{C183D7F6-B498-43B3-948B-1728B52AA6E4}">
                <adec:decorative xmlns:adec="http://schemas.microsoft.com/office/drawing/2017/decorative" val="1"/>
              </a:ext>
            </a:extLst>
          </p:cNvPr>
          <p:cNvGrpSpPr/>
          <p:nvPr/>
        </p:nvGrpSpPr>
        <p:grpSpPr>
          <a:xfrm>
            <a:off x="1904244" y="1131139"/>
            <a:ext cx="1854000" cy="1854000"/>
            <a:chOff x="3656844" y="1131139"/>
            <a:chExt cx="1854000" cy="1854000"/>
          </a:xfrm>
        </p:grpSpPr>
        <p:sp>
          <p:nvSpPr>
            <p:cNvPr id="136" name="Google Shape;136;p21"/>
            <p:cNvSpPr/>
            <p:nvPr/>
          </p:nvSpPr>
          <p:spPr>
            <a:xfrm>
              <a:off x="3656844" y="1131139"/>
              <a:ext cx="1854000" cy="1854000"/>
            </a:xfrm>
            <a:prstGeom prst="ellipse">
              <a:avLst/>
            </a:prstGeom>
            <a:solidFill>
              <a:srgbClr val="0944A1"/>
            </a:solidFill>
            <a:ln w="28575" cap="flat" cmpd="sng">
              <a:solidFill>
                <a:srgbClr val="A1C3FA"/>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300"/>
            </a:p>
          </p:txBody>
        </p:sp>
        <p:sp>
          <p:nvSpPr>
            <p:cNvPr id="137" name="Google Shape;137;p21"/>
            <p:cNvSpPr txBox="1"/>
            <p:nvPr/>
          </p:nvSpPr>
          <p:spPr>
            <a:xfrm>
              <a:off x="3938562" y="1797459"/>
              <a:ext cx="1290600" cy="521400"/>
            </a:xfrm>
            <a:prstGeom prst="rect">
              <a:avLst/>
            </a:prstGeom>
            <a:noFill/>
            <a:ln>
              <a:noFill/>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2000">
                  <a:solidFill>
                    <a:srgbClr val="FFFFFF"/>
                  </a:solidFill>
                  <a:latin typeface="Roboto"/>
                  <a:ea typeface="Roboto"/>
                  <a:cs typeface="Roboto"/>
                  <a:sym typeface="Roboto"/>
                </a:rPr>
                <a:t>Notify</a:t>
              </a:r>
              <a:endParaRPr sz="2000">
                <a:solidFill>
                  <a:srgbClr val="FFFFFF"/>
                </a:solidFill>
                <a:latin typeface="Roboto"/>
                <a:ea typeface="Roboto"/>
                <a:cs typeface="Roboto"/>
                <a:sym typeface="Roboto"/>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3" name="Google Shape;143;p22"/>
          <p:cNvSpPr txBox="1">
            <a:spLocks noGrp="1"/>
          </p:cNvSpPr>
          <p:nvPr>
            <p:ph type="sldNum" idx="12"/>
          </p:nvPr>
        </p:nvSpPr>
        <p:spPr>
          <a:xfrm>
            <a:off x="6400800" y="4661297"/>
            <a:ext cx="1828800" cy="321469"/>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000000"/>
              </a:buClr>
              <a:buSzPts val="1200"/>
              <a:buFont typeface="Arial"/>
              <a:buNone/>
            </a:pPr>
            <a:r>
              <a:rPr lang="en-US"/>
              <a:t>2</a:t>
            </a:r>
            <a:endParaRPr/>
          </a:p>
        </p:txBody>
      </p:sp>
      <p:sp>
        <p:nvSpPr>
          <p:cNvPr id="144" name="Google Shape;144;p22"/>
          <p:cNvSpPr txBox="1">
            <a:spLocks noGrp="1"/>
          </p:cNvSpPr>
          <p:nvPr>
            <p:ph type="title"/>
          </p:nvPr>
        </p:nvSpPr>
        <p:spPr>
          <a:xfrm>
            <a:off x="685788" y="689401"/>
            <a:ext cx="7772400" cy="10215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US" sz="3200" b="0"/>
              <a:t>Subcontracting Resources</a:t>
            </a:r>
            <a:endParaRPr sz="3200" b="0"/>
          </a:p>
        </p:txBody>
      </p:sp>
      <p:pic>
        <p:nvPicPr>
          <p:cNvPr id="145" name="Google Shape;145;p22">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2743200" y="1940300"/>
            <a:ext cx="3657625" cy="2497375"/>
          </a:xfrm>
          <a:prstGeom prst="rect">
            <a:avLst/>
          </a:prstGeom>
          <a:noFill/>
          <a:ln>
            <a:noFill/>
          </a:ln>
        </p:spPr>
      </p:pic>
    </p:spTree>
  </p:cSld>
  <p:clrMapOvr>
    <a:masterClrMapping/>
  </p:clrMapOvr>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TotalTime>
  <Words>1409</Words>
  <Application>Microsoft Office PowerPoint</Application>
  <PresentationFormat>On-screen Show (16:9)</PresentationFormat>
  <Paragraphs>151</Paragraphs>
  <Slides>20</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Open Sans</vt:lpstr>
      <vt:lpstr>Courier New</vt:lpstr>
      <vt:lpstr>Calibri</vt:lpstr>
      <vt:lpstr>Roboto</vt:lpstr>
      <vt:lpstr>Noto Sans Symbols</vt:lpstr>
      <vt:lpstr>Blank Presentation</vt:lpstr>
      <vt:lpstr>Small Business Works 2022:  Acquisition Professional Toolbox: Subcontracting Resources Day 2: July 27, 2022</vt:lpstr>
      <vt:lpstr>TODAY’S MODERATOR</vt:lpstr>
      <vt:lpstr>TODAY’S PANELIST</vt:lpstr>
      <vt:lpstr>TODAY’S PANELIST</vt:lpstr>
      <vt:lpstr>TODAY’S PANELIST</vt:lpstr>
      <vt:lpstr>Contract Award</vt:lpstr>
      <vt:lpstr>Post Award Responsibilities</vt:lpstr>
      <vt:lpstr>Importance of SBA receiving SubK Plans</vt:lpstr>
      <vt:lpstr>Subcontracting Resources</vt:lpstr>
      <vt:lpstr>SBA Commercial Market Representative (CMR)</vt:lpstr>
      <vt:lpstr>Outreach/Networking Events</vt:lpstr>
      <vt:lpstr>Prime Contractor Insight</vt:lpstr>
      <vt:lpstr>Subcontracting Network (SubNet)</vt:lpstr>
      <vt:lpstr>Dynamic Small Business Search (DSBS)</vt:lpstr>
      <vt:lpstr>Organizations &amp; Consortiums</vt:lpstr>
      <vt:lpstr>Agency (EPA) Vendor Database</vt:lpstr>
      <vt:lpstr>Agency (NASA) Vendor Database</vt:lpstr>
      <vt:lpstr>Links to Resources</vt:lpstr>
      <vt:lpstr>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Small Business Works 2022:  Acquisition Professional Toolbox: Subcontracting Resources Day 2: July 27, 2022</dc:title>
  <cp:lastModifiedBy>YolandaGJohnson</cp:lastModifiedBy>
  <cp:revision>2</cp:revision>
  <dcterms:modified xsi:type="dcterms:W3CDTF">2022-07-27T15:01:18Z</dcterms:modified>
</cp:coreProperties>
</file>