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313" r:id="rId4"/>
    <p:sldId id="260" r:id="rId5"/>
    <p:sldId id="301" r:id="rId6"/>
    <p:sldId id="264" r:id="rId7"/>
    <p:sldId id="302" r:id="rId8"/>
    <p:sldId id="265" r:id="rId9"/>
    <p:sldId id="266" r:id="rId10"/>
    <p:sldId id="267" r:id="rId11"/>
    <p:sldId id="268" r:id="rId12"/>
    <p:sldId id="303" r:id="rId13"/>
    <p:sldId id="304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99" r:id="rId26"/>
    <p:sldId id="281" r:id="rId27"/>
    <p:sldId id="282" r:id="rId28"/>
    <p:sldId id="283" r:id="rId29"/>
    <p:sldId id="309" r:id="rId30"/>
    <p:sldId id="311" r:id="rId31"/>
    <p:sldId id="310" r:id="rId32"/>
    <p:sldId id="312" r:id="rId33"/>
    <p:sldId id="286" r:id="rId34"/>
    <p:sldId id="287" r:id="rId35"/>
    <p:sldId id="289" r:id="rId36"/>
    <p:sldId id="290" r:id="rId37"/>
    <p:sldId id="293" r:id="rId38"/>
    <p:sldId id="292" r:id="rId39"/>
    <p:sldId id="291" r:id="rId40"/>
    <p:sldId id="314" r:id="rId41"/>
    <p:sldId id="294" r:id="rId42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4E4E"/>
    <a:srgbClr val="000000"/>
    <a:srgbClr val="DABA41"/>
    <a:srgbClr val="A1DEF3"/>
    <a:srgbClr val="A0DEF3"/>
    <a:srgbClr val="1B515C"/>
    <a:srgbClr val="002D55"/>
    <a:srgbClr val="F6D35E"/>
    <a:srgbClr val="CCC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4" autoAdjust="0"/>
    <p:restoredTop sz="85857" autoAdjust="0"/>
  </p:normalViewPr>
  <p:slideViewPr>
    <p:cSldViewPr>
      <p:cViewPr varScale="1">
        <p:scale>
          <a:sx n="89" d="100"/>
          <a:sy n="89" d="100"/>
        </p:scale>
        <p:origin x="-7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1CF75CF0-85E0-463E-8450-F54C0209D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2297424D-FAC0-4DED-805E-10A93A46B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EC848-BB88-4AAB-AB73-857FAD75AAC3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E14CA-FD2D-4973-ACB5-E8F500E3C678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349AF-4C11-45DF-9E3E-737A576B0CC7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FDB0F0-38ED-4D15-A27D-403B7ABBDE6C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FD036-2C01-4D82-8118-706EEB9D3295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13558-C1AC-4029-B4CA-EE8AA4192473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01B09-016C-4FDB-B99D-02842A9C4110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C6DF7-9F24-4C32-B597-1EF18565EB89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CCE09-8BD8-4C5C-AAA9-5CEDAE54B4BA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44FA0-07A2-4820-A2AE-20B256903089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541E3-5F0F-4DA8-8F7C-C1FA9806E9E3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ts val="1200"/>
              </a:spcBef>
            </a:pPr>
            <a:endParaRPr lang="en-US" sz="22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97424D-FAC0-4DED-805E-10A93A46BB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04C6F5-5AA4-4AB3-AE11-53FA7B1B4143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FCC3F-E497-4B21-8F64-1C318325C0C1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FCC3F-E497-4B21-8F64-1C318325C0C1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Range of LCI ()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RS Means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9FBFB-E87D-46E8-9852-3787400641B5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E0941-3C69-4DA7-8F70-7735A7B3035A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A4A12-0FDA-47F7-A9EA-4204BFA8F5B7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98E47-25FA-42C0-9D2F-6D9B977366E1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F0DAD-9E99-4881-AF71-C85508BFF9BF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79400" indent="-215900">
              <a:lnSpc>
                <a:spcPct val="65000"/>
              </a:lnSpc>
              <a:spcBef>
                <a:spcPct val="20000"/>
              </a:spcBef>
              <a:tabLst>
                <a:tab pos="6683375" algn="l"/>
              </a:tabLst>
            </a:pPr>
            <a:endParaRPr lang="en-US" sz="2000" dirty="0" smtClean="0">
              <a:latin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E99D11-4F1B-4F48-9910-581AC1936060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C930DE-D560-4B80-837C-7F00C369252B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A6B90-2020-43D6-948F-BC28CD2185DF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98E47-25FA-42C0-9D2F-6D9B977366E1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97424D-FAC0-4DED-805E-10A93A46BB5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44F60-D9CA-4812-9895-1ADE1434FF09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2F0027-08E1-4E81-9418-7B30446E528F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A68790-5E99-465F-B494-AEE5AE7B6156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97424D-FAC0-4DED-805E-10A93A46BB5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3E142-029F-4BA2-947A-360E8086B1C6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FD036-2C01-4D82-8118-706EEB9D3295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7F113-0DA2-427B-8D1F-397D42F80301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97424D-FAC0-4DED-805E-10A93A46BB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E7C294-2C4C-4CAA-BF65-E5CF6E09DEED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E72BA-1A5A-4AF8-B0D8-74D83416D4DA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0DD4D-DB9D-4D7D-AC65-B1DFF51F6489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Lease may have step rents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1200" dirty="0" smtClean="0"/>
              <a:t>GSA consults with tenant agency on determination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PBS_powerpoint_master_opt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4876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438400"/>
            <a:ext cx="7772400" cy="6096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045C-3D23-4E10-8014-13C3D2CE7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GSA Public Buildings Service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B256-8985-4BE5-8129-55D9432A0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GSA Public Buildings Service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86C4C-7BAF-427B-A5ED-74050A27B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GSA Public Buildings Service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5331E-9695-4885-BE8E-A15E1926A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GSA Public Buildings Service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AD236-CE6B-453F-89B3-147251DFB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GSA Public Buildings Service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739DF-6A99-4DA3-BC06-F05A59156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GSA Public Buildings Service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38F03-0D6C-4D19-A484-2BD84CD76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GSA Public Buildings Service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41A7B-E4B6-4343-A84E-2EE3A1387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GSA Public Buildings Service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0BB03-36AD-4896-93D0-9445D480E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GSA Public Buildings Service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D1412-094B-41BF-9CA1-9C862D11C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GSA Public Buildings Service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" descr="PBS_powerpoint_slide_opt0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26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4E4E4E"/>
                </a:solidFill>
              </a:defRPr>
            </a:lvl1pPr>
          </a:lstStyle>
          <a:p>
            <a:pPr>
              <a:defRPr/>
            </a:pPr>
            <a:fld id="{BDC47394-C39B-46EC-AC2A-68966E89F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1" name="Picture 17" descr="starmark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6219825"/>
            <a:ext cx="4191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4389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4E4E4E"/>
                </a:solidFill>
              </a:defRPr>
            </a:lvl1pPr>
          </a:lstStyle>
          <a:p>
            <a:pPr>
              <a:defRPr/>
            </a:pPr>
            <a:r>
              <a:rPr lang="en-US"/>
              <a:t>GSA Public Buildings Service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4E4E4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4E4E4E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4E4E4E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E4E4E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E4E4E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E4E4E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E4E4E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E4E4E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E4E4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Pricing Basics</a:t>
            </a:r>
          </a:p>
        </p:txBody>
      </p:sp>
      <p:sp>
        <p:nvSpPr>
          <p:cNvPr id="3075" name="Rectangle 1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GSA PBS Client Workshop</a:t>
            </a:r>
          </a:p>
        </p:txBody>
      </p:sp>
      <p:sp>
        <p:nvSpPr>
          <p:cNvPr id="3076" name="Rectangle 16"/>
          <p:cNvSpPr>
            <a:spLocks noChangeArrowheads="1"/>
          </p:cNvSpPr>
          <p:nvPr/>
        </p:nvSpPr>
        <p:spPr bwMode="auto">
          <a:xfrm>
            <a:off x="3284538" y="3997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7" name="Rectangle 39"/>
          <p:cNvSpPr>
            <a:spLocks noChangeArrowheads="1"/>
          </p:cNvSpPr>
          <p:nvPr/>
        </p:nvSpPr>
        <p:spPr bwMode="auto">
          <a:xfrm>
            <a:off x="0" y="6515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algn="ctr"/>
            <a:r>
              <a:rPr lang="en-US" sz="1200" dirty="0">
                <a:solidFill>
                  <a:srgbClr val="4E4E4E"/>
                </a:solidFill>
              </a:rPr>
              <a:t>Office of Client Solutions  |  </a:t>
            </a:r>
            <a:r>
              <a:rPr lang="en-US" sz="1200" dirty="0" smtClean="0">
                <a:solidFill>
                  <a:srgbClr val="4E4E4E"/>
                </a:solidFill>
              </a:rPr>
              <a:t>400 15</a:t>
            </a:r>
            <a:r>
              <a:rPr lang="en-US" sz="1200" baseline="30000" dirty="0" smtClean="0">
                <a:solidFill>
                  <a:srgbClr val="4E4E4E"/>
                </a:solidFill>
              </a:rPr>
              <a:t>th</a:t>
            </a:r>
            <a:r>
              <a:rPr lang="en-US" sz="1200" dirty="0" smtClean="0">
                <a:solidFill>
                  <a:srgbClr val="4E4E4E"/>
                </a:solidFill>
              </a:rPr>
              <a:t> St SW, Auburn, WA 98001 </a:t>
            </a:r>
            <a:r>
              <a:rPr lang="en-US" sz="1200" dirty="0">
                <a:solidFill>
                  <a:srgbClr val="4E4E4E"/>
                </a:solidFill>
              </a:rPr>
              <a:t>| </a:t>
            </a:r>
            <a:r>
              <a:rPr lang="en-US" sz="1200" dirty="0" smtClean="0">
                <a:solidFill>
                  <a:srgbClr val="4E4E4E"/>
                </a:solidFill>
              </a:rPr>
              <a:t>www.gsa.gov</a:t>
            </a:r>
          </a:p>
          <a:p>
            <a:pPr algn="ctr"/>
            <a:endParaRPr lang="en-US" sz="1200" dirty="0" smtClean="0">
              <a:solidFill>
                <a:srgbClr val="4E4E4E"/>
              </a:solidFill>
            </a:endParaRPr>
          </a:p>
          <a:p>
            <a:pPr algn="ctr"/>
            <a:endParaRPr lang="en-US" sz="1200" dirty="0">
              <a:solidFill>
                <a:srgbClr val="4E4E4E"/>
              </a:solidFill>
            </a:endParaRPr>
          </a:p>
        </p:txBody>
      </p:sp>
      <p:sp>
        <p:nvSpPr>
          <p:cNvPr id="3078" name="Rectangle 42"/>
          <p:cNvSpPr>
            <a:spLocks noChangeArrowheads="1"/>
          </p:cNvSpPr>
          <p:nvPr/>
        </p:nvSpPr>
        <p:spPr bwMode="auto">
          <a:xfrm>
            <a:off x="6172200" y="1600200"/>
            <a:ext cx="275774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00" dirty="0" smtClean="0"/>
              <a:t>Thursday, November 17, 2011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39F06A8-D1D2-4B15-9D7A-031F8C12BCC8}" type="slidenum">
              <a:rPr lang="en-US" smtClean="0">
                <a:latin typeface="Grotesque MT"/>
              </a:rPr>
              <a:pPr/>
              <a:t>10</a:t>
            </a:fld>
            <a:endParaRPr lang="en-US" smtClean="0">
              <a:latin typeface="Grotesque MT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Shell Rent – Leased Space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800" dirty="0" smtClean="0"/>
              <a:t>Pass-through of the underlying PBS lease contract shell rent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</a:pPr>
            <a:endParaRPr lang="en-US" sz="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800" dirty="0" err="1" smtClean="0"/>
              <a:t>Lessors</a:t>
            </a:r>
            <a:r>
              <a:rPr lang="en-US" sz="2800" dirty="0" smtClean="0"/>
              <a:t> use shell definition in SFO or RLP to develop their shell rental rate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dirty="0" smtClean="0"/>
              <a:t>PBS policy is to include cyclic painting and carpet replacement in leases as a shell cost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dirty="0" smtClean="0"/>
              <a:t>Design Intent Drawings (DIDs) included in shell unless Contracting Officer specifies Government will provided DIDs.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914400" y="62484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 2.4.1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89B4D86-B437-4346-AB85-1D4F2B94622B}" type="slidenum">
              <a:rPr lang="en-US" smtClean="0">
                <a:latin typeface="Grotesque MT"/>
              </a:rPr>
              <a:pPr/>
              <a:t>11</a:t>
            </a:fld>
            <a:endParaRPr lang="en-US" smtClean="0">
              <a:latin typeface="Grotesque MT"/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Shell Rent – Federally Owned Space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86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dirty="0" smtClean="0"/>
              <a:t>Shell rents are established for 5 year periods</a:t>
            </a:r>
          </a:p>
          <a:p>
            <a:pPr eaLnBrk="1" hangingPunct="1">
              <a:lnSpc>
                <a:spcPct val="120000"/>
              </a:lnSpc>
            </a:pPr>
            <a:endParaRPr lang="en-US" sz="1400" dirty="0" smtClean="0"/>
          </a:p>
          <a:p>
            <a:pPr eaLnBrk="1" hangingPunct="1">
              <a:lnSpc>
                <a:spcPct val="120000"/>
              </a:lnSpc>
            </a:pPr>
            <a:r>
              <a:rPr lang="en-US" dirty="0" smtClean="0"/>
              <a:t>Shell rent based on a FAR appraisal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 smtClean="0"/>
              <a:t>General storage receives discount</a:t>
            </a:r>
          </a:p>
          <a:p>
            <a:pPr eaLnBrk="1" hangingPunct="1">
              <a:lnSpc>
                <a:spcPct val="120000"/>
              </a:lnSpc>
            </a:pPr>
            <a:endParaRPr lang="en-US" sz="1000" dirty="0" smtClean="0"/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z="1000" dirty="0" smtClean="0"/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914400" y="621665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 3.5.3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0530B8B-02B4-4186-97AC-08D31271F4EB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General Storage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Space that is used for storage and has diminished use that prohibits the space from otherwise being used as general office space.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sz="800" dirty="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PBS makes space classification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The space is not within general office space and the space is not completely built out to shell, or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The space must have permanent conditions, obstructions, or protrusions below the ceiling height and into or within all or a portion of the space that do not allow for general office use and it would be cost prohibitive to build out the space to office standards.</a:t>
            </a:r>
          </a:p>
          <a:p>
            <a:pPr lvl="2" eaLnBrk="1" hangingPunct="1">
              <a:buFontTx/>
              <a:buNone/>
            </a:pPr>
            <a:endParaRPr lang="en-US" sz="1800" dirty="0" smtClean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62000" y="6216650"/>
            <a:ext cx="5260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National Business Space Assignment </a:t>
            </a:r>
            <a:r>
              <a:rPr lang="en-US" sz="2000" dirty="0">
                <a:solidFill>
                  <a:schemeClr val="bg1"/>
                </a:solidFill>
              </a:rPr>
              <a:t>Policy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FF9EF88-5923-46CC-9401-12104B2F0F36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General Storage Example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62000" y="6216650"/>
            <a:ext cx="5260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National Business Space Assignment Policy </a:t>
            </a:r>
          </a:p>
        </p:txBody>
      </p:sp>
      <p:pic>
        <p:nvPicPr>
          <p:cNvPr id="14341" name="Picture 2" descr="Photo of General Storage Example.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891" t="3174" r="8911" b="19047"/>
          <a:stretch>
            <a:fillRect/>
          </a:stretch>
        </p:blipFill>
        <p:spPr>
          <a:xfrm>
            <a:off x="1295400" y="1524122"/>
            <a:ext cx="6675850" cy="4038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D538F83-B2A3-46B0-AAC0-AE0EC0DC36C6}" type="slidenum">
              <a:rPr lang="en-US" smtClean="0">
                <a:latin typeface="Grotesque MT"/>
              </a:rPr>
              <a:pPr/>
              <a:t>14</a:t>
            </a:fld>
            <a:endParaRPr lang="en-US" smtClean="0">
              <a:latin typeface="Grotesque MT"/>
            </a:endParaRP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533400" y="2667000"/>
            <a:ext cx="79248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dirty="0" smtClean="0"/>
              <a:t>Tenant Improvements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3DA464-F408-4354-9979-C7C21B91A8B2}" type="slidenum">
              <a:rPr lang="en-US" smtClean="0">
                <a:latin typeface="Grotesque MT"/>
              </a:rPr>
              <a:pPr/>
              <a:t>15</a:t>
            </a:fld>
            <a:endParaRPr lang="en-US" smtClean="0">
              <a:latin typeface="Grotesque MT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Tenant Improvements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48006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The finishes and fixtures tenant agency elects that typically take space from the shell condition to a finished, usable condition; compliant with all applicable building codes and standards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sz="800" dirty="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/>
              <a:t>The existence of building standards does not mean they are part of shell – they are still TIs (e.g. suite entry door specification, restricted color palettes)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879475" y="6216650"/>
            <a:ext cx="354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Sections 2.5.1 and 3.6.1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711E8E-E0CC-4DD6-AB33-DA5005DB2CAC}" type="slidenum">
              <a:rPr lang="en-US" smtClean="0">
                <a:latin typeface="Grotesque MT"/>
              </a:rPr>
              <a:pPr/>
              <a:t>16</a:t>
            </a:fld>
            <a:endParaRPr lang="en-US" smtClean="0">
              <a:latin typeface="Grotesque MT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Tenant Improvements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z="2050" dirty="0" smtClean="0"/>
              <a:t>Electrical wiring, outlets, and horizontal conduit, including cable trays and hooks, within the tenant agency’s demised premises and to the building core.  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2050" dirty="0" smtClean="0"/>
              <a:t>Carpeting or other floor covering; raised access flooring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2050" dirty="0" smtClean="0"/>
              <a:t>Plumbing fixtures within the demised premises and all lines connecting to the building core–except for common bathrooms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2050" dirty="0" smtClean="0"/>
              <a:t>Partitioning and wall finishes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2050" dirty="0" smtClean="0"/>
              <a:t>Doors (including suite entry), sidelights, frames, and hardware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2050" dirty="0" smtClean="0"/>
              <a:t>Millwork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2050" dirty="0" smtClean="0"/>
              <a:t>Thermostats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z="2050" dirty="0" smtClean="0"/>
              <a:t>Window treatments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79475" y="6216650"/>
            <a:ext cx="354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Sections 2.5.2 and 3.6.2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81AA05-FE80-4702-8DDB-B6655E793D64}" type="slidenum">
              <a:rPr lang="en-US" smtClean="0">
                <a:latin typeface="Grotesque MT"/>
              </a:rPr>
              <a:pPr/>
              <a:t>17</a:t>
            </a:fld>
            <a:endParaRPr lang="en-US" smtClean="0">
              <a:latin typeface="Grotesque MT"/>
            </a:endParaRPr>
          </a:p>
        </p:txBody>
      </p:sp>
      <p:pic>
        <p:nvPicPr>
          <p:cNvPr id="19459" name="Picture 2" descr="Photo of Shell versus TI 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62063"/>
            <a:ext cx="59436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Shell vs TI Example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228600" y="3200400"/>
            <a:ext cx="1524000" cy="314325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400">
                <a:solidFill>
                  <a:srgbClr val="0000FF"/>
                </a:solidFill>
              </a:rPr>
              <a:t>Building Signage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52388" y="4038600"/>
            <a:ext cx="1471612" cy="5238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400">
                <a:solidFill>
                  <a:srgbClr val="0000FF"/>
                </a:solidFill>
              </a:rPr>
              <a:t>Wood</a:t>
            </a:r>
          </a:p>
          <a:p>
            <a:pPr marL="457200" indent="-457200"/>
            <a:r>
              <a:rPr lang="en-US" sz="1400">
                <a:solidFill>
                  <a:srgbClr val="0000FF"/>
                </a:solidFill>
              </a:rPr>
              <a:t>(Common Area)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2819400" y="5410200"/>
            <a:ext cx="1447800" cy="5238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400">
                <a:solidFill>
                  <a:srgbClr val="0000FF"/>
                </a:solidFill>
              </a:rPr>
              <a:t>Terrazzo Tile</a:t>
            </a:r>
          </a:p>
          <a:p>
            <a:pPr marL="457200" indent="-457200"/>
            <a:r>
              <a:rPr lang="en-US" sz="1400">
                <a:solidFill>
                  <a:srgbClr val="0000FF"/>
                </a:solidFill>
              </a:rPr>
              <a:t>(Common Area)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7543800" y="4343400"/>
            <a:ext cx="1524000" cy="5238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400" dirty="0">
                <a:solidFill>
                  <a:srgbClr val="FF0000"/>
                </a:solidFill>
              </a:rPr>
              <a:t>Terrazzo Tile</a:t>
            </a:r>
          </a:p>
          <a:p>
            <a:pPr marL="457200" indent="-457200"/>
            <a:r>
              <a:rPr lang="en-US" sz="1400" dirty="0">
                <a:solidFill>
                  <a:srgbClr val="FF0000"/>
                </a:solidFill>
              </a:rPr>
              <a:t>(Tenant Space)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7696200" y="1773238"/>
            <a:ext cx="1285875" cy="739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Wood Wall &amp; Stainless Steel Logo</a:t>
            </a: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4495800" y="1895475"/>
            <a:ext cx="1524000" cy="3079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400">
                <a:solidFill>
                  <a:srgbClr val="FF0000"/>
                </a:solidFill>
              </a:rPr>
              <a:t>Suite Entry Door</a:t>
            </a:r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 flipV="1">
            <a:off x="1425575" y="3962400"/>
            <a:ext cx="457200" cy="381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 flipV="1">
            <a:off x="1752600" y="3200400"/>
            <a:ext cx="53340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Line 12"/>
          <p:cNvSpPr>
            <a:spLocks noChangeShapeType="1"/>
          </p:cNvSpPr>
          <p:nvPr/>
        </p:nvSpPr>
        <p:spPr bwMode="auto">
          <a:xfrm flipV="1">
            <a:off x="3810000" y="5029200"/>
            <a:ext cx="533400" cy="381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Line 13"/>
          <p:cNvSpPr>
            <a:spLocks noChangeShapeType="1"/>
          </p:cNvSpPr>
          <p:nvPr/>
        </p:nvSpPr>
        <p:spPr bwMode="auto">
          <a:xfrm>
            <a:off x="5181600" y="2209800"/>
            <a:ext cx="5334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Line 14"/>
          <p:cNvSpPr>
            <a:spLocks noChangeShapeType="1"/>
          </p:cNvSpPr>
          <p:nvPr/>
        </p:nvSpPr>
        <p:spPr bwMode="auto">
          <a:xfrm flipH="1">
            <a:off x="6400800" y="2133600"/>
            <a:ext cx="12954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Text Box 15"/>
          <p:cNvSpPr txBox="1">
            <a:spLocks noChangeArrowheads="1"/>
          </p:cNvSpPr>
          <p:nvPr/>
        </p:nvSpPr>
        <p:spPr bwMode="auto">
          <a:xfrm>
            <a:off x="152400" y="4832350"/>
            <a:ext cx="2209800" cy="1181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400" b="1"/>
              <a:t>Legend</a:t>
            </a:r>
            <a:endParaRPr lang="en-US" sz="1400"/>
          </a:p>
          <a:p>
            <a:pPr marL="457200" indent="-457200"/>
            <a:endParaRPr lang="en-US" sz="1400"/>
          </a:p>
          <a:p>
            <a:pPr marL="457200" indent="-457200"/>
            <a:endParaRPr lang="en-US" sz="1400"/>
          </a:p>
          <a:p>
            <a:pPr marL="457200" indent="-457200"/>
            <a:endParaRPr lang="en-US" sz="1400"/>
          </a:p>
          <a:p>
            <a:pPr marL="457200" indent="-457200"/>
            <a:endParaRPr lang="en-US" sz="1400"/>
          </a:p>
        </p:txBody>
      </p:sp>
      <p:sp>
        <p:nvSpPr>
          <p:cNvPr id="19473" name="Text Box 16"/>
          <p:cNvSpPr txBox="1">
            <a:spLocks noChangeArrowheads="1"/>
          </p:cNvSpPr>
          <p:nvPr/>
        </p:nvSpPr>
        <p:spPr bwMode="auto">
          <a:xfrm>
            <a:off x="228600" y="5211763"/>
            <a:ext cx="1981200" cy="314325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400">
                <a:solidFill>
                  <a:srgbClr val="0000FF"/>
                </a:solidFill>
              </a:rPr>
              <a:t>Shell</a:t>
            </a:r>
          </a:p>
        </p:txBody>
      </p:sp>
      <p:sp>
        <p:nvSpPr>
          <p:cNvPr id="19474" name="Text Box 17"/>
          <p:cNvSpPr txBox="1">
            <a:spLocks noChangeArrowheads="1"/>
          </p:cNvSpPr>
          <p:nvPr/>
        </p:nvSpPr>
        <p:spPr bwMode="auto">
          <a:xfrm>
            <a:off x="228600" y="5616575"/>
            <a:ext cx="1981200" cy="314325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400">
                <a:solidFill>
                  <a:srgbClr val="FF0000"/>
                </a:solidFill>
              </a:rPr>
              <a:t>Tenant Improvement</a:t>
            </a:r>
          </a:p>
        </p:txBody>
      </p:sp>
      <p:sp>
        <p:nvSpPr>
          <p:cNvPr id="19475" name="Line 18"/>
          <p:cNvSpPr>
            <a:spLocks noChangeShapeType="1"/>
          </p:cNvSpPr>
          <p:nvPr/>
        </p:nvSpPr>
        <p:spPr bwMode="auto">
          <a:xfrm flipH="1" flipV="1">
            <a:off x="7239000" y="4267200"/>
            <a:ext cx="3048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Text Box 19"/>
          <p:cNvSpPr txBox="1">
            <a:spLocks noChangeArrowheads="1"/>
          </p:cNvSpPr>
          <p:nvPr/>
        </p:nvSpPr>
        <p:spPr bwMode="auto">
          <a:xfrm>
            <a:off x="5029200" y="4953000"/>
            <a:ext cx="2514600" cy="5238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400">
                <a:solidFill>
                  <a:srgbClr val="0000FF"/>
                </a:solidFill>
              </a:rPr>
              <a:t>Glass Wall with Leaf Graphic</a:t>
            </a:r>
          </a:p>
          <a:p>
            <a:pPr marL="457200" indent="-457200"/>
            <a:r>
              <a:rPr lang="en-US" sz="1400">
                <a:solidFill>
                  <a:srgbClr val="0000FF"/>
                </a:solidFill>
              </a:rPr>
              <a:t>(Common Area)</a:t>
            </a:r>
          </a:p>
        </p:txBody>
      </p:sp>
      <p:sp>
        <p:nvSpPr>
          <p:cNvPr id="19477" name="Line 20"/>
          <p:cNvSpPr>
            <a:spLocks noChangeShapeType="1"/>
          </p:cNvSpPr>
          <p:nvPr/>
        </p:nvSpPr>
        <p:spPr bwMode="auto">
          <a:xfrm flipV="1">
            <a:off x="6248400" y="3886200"/>
            <a:ext cx="838200" cy="1066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9478" name="AutoShape 21"/>
          <p:cNvCxnSpPr>
            <a:cxnSpLocks noChangeShapeType="1"/>
          </p:cNvCxnSpPr>
          <p:nvPr/>
        </p:nvCxnSpPr>
        <p:spPr bwMode="auto">
          <a:xfrm flipH="1">
            <a:off x="6172200" y="2743200"/>
            <a:ext cx="76200" cy="16732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029200" y="2743200"/>
            <a:ext cx="1200150" cy="1676400"/>
            <a:chOff x="1728" y="1728"/>
            <a:chExt cx="756" cy="1056"/>
          </a:xfrm>
        </p:grpSpPr>
        <p:cxnSp>
          <p:nvCxnSpPr>
            <p:cNvPr id="19480" name="AutoShape 23"/>
            <p:cNvCxnSpPr>
              <a:cxnSpLocks noChangeShapeType="1"/>
            </p:cNvCxnSpPr>
            <p:nvPr/>
          </p:nvCxnSpPr>
          <p:spPr bwMode="auto">
            <a:xfrm flipH="1">
              <a:off x="1728" y="1728"/>
              <a:ext cx="48" cy="105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9481" name="AutoShape 24"/>
            <p:cNvCxnSpPr>
              <a:cxnSpLocks noChangeShapeType="1"/>
            </p:cNvCxnSpPr>
            <p:nvPr/>
          </p:nvCxnSpPr>
          <p:spPr bwMode="auto">
            <a:xfrm>
              <a:off x="1776" y="1728"/>
              <a:ext cx="708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9482" name="AutoShape 25"/>
            <p:cNvCxnSpPr>
              <a:cxnSpLocks noChangeShapeType="1"/>
            </p:cNvCxnSpPr>
            <p:nvPr/>
          </p:nvCxnSpPr>
          <p:spPr bwMode="auto">
            <a:xfrm>
              <a:off x="1728" y="2784"/>
              <a:ext cx="708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FAA9CC0-96F9-4456-98B4-AD5E62C761D2}" type="slidenum">
              <a:rPr lang="en-US" smtClean="0">
                <a:latin typeface="Grotesque MT"/>
              </a:rPr>
              <a:pPr/>
              <a:t>18</a:t>
            </a:fld>
            <a:endParaRPr lang="en-US" smtClean="0">
              <a:latin typeface="Grotesque MT"/>
            </a:endParaRP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 of TI Allowances</a:t>
            </a:r>
          </a:p>
        </p:txBody>
      </p:sp>
      <p:sp>
        <p:nvSpPr>
          <p:cNvPr id="204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910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600" smtClean="0"/>
              <a:t>Tenant agency elects how its space is to be finished</a:t>
            </a:r>
          </a:p>
          <a:p>
            <a:pPr eaLnBrk="1" hangingPunct="1">
              <a:spcBef>
                <a:spcPts val="1200"/>
              </a:spcBef>
            </a:pPr>
            <a:r>
              <a:rPr lang="en-US" sz="2600" smtClean="0"/>
              <a:t>Rent payment is lower if an amount less than the allowance limit is used</a:t>
            </a:r>
          </a:p>
          <a:p>
            <a:pPr eaLnBrk="1" hangingPunct="1">
              <a:spcBef>
                <a:spcPts val="1200"/>
              </a:spcBef>
            </a:pPr>
            <a:r>
              <a:rPr lang="en-US" sz="2600" smtClean="0"/>
              <a:t>If the full allowance is not used for initial buildout, it is no longer available</a:t>
            </a:r>
          </a:p>
          <a:p>
            <a:pPr eaLnBrk="1" hangingPunct="1">
              <a:spcBef>
                <a:spcPts val="1200"/>
              </a:spcBef>
            </a:pPr>
            <a:r>
              <a:rPr lang="en-US" sz="2600" smtClean="0"/>
              <a:t>Can only be used to pay for items that are real property, or which become real property when attached or affixed to the building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879475" y="6216650"/>
            <a:ext cx="354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Sections 2.5.9 and 3.6.9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0FFA57F-554A-4C3C-A022-5F3648CAB9BA}" type="slidenum">
              <a:rPr lang="en-US" smtClean="0">
                <a:latin typeface="Grotesque MT"/>
              </a:rPr>
              <a:pPr/>
              <a:t>19</a:t>
            </a:fld>
            <a:endParaRPr lang="en-US" smtClean="0">
              <a:latin typeface="Grotesque MT"/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 Cannot Fund Personal Property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Examples Include: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Furniture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Microwaves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Refrigerators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Artwork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Personal computers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Audiovisual equipment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Televisions for conference rooms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Phone handsets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Physical relocation expenses of personal property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879475" y="6216650"/>
            <a:ext cx="354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Sections 2.5.9 and 3.6.9</a:t>
            </a:r>
          </a:p>
        </p:txBody>
      </p:sp>
      <p:pic>
        <p:nvPicPr>
          <p:cNvPr id="21510" name="Picture 8" descr="Image depicting personal property that cannot be funded: chair, telephone, computer monitor."/>
          <p:cNvPicPr>
            <a:picLocks noChangeAspect="1" noChangeArrowheads="1"/>
          </p:cNvPicPr>
          <p:nvPr/>
        </p:nvPicPr>
        <p:blipFill>
          <a:blip r:embed="rId3" cstate="print"/>
          <a:srcRect l="21875" t="49202" r="39999" b="34392"/>
          <a:stretch>
            <a:fillRect/>
          </a:stretch>
        </p:blipFill>
        <p:spPr bwMode="auto">
          <a:xfrm>
            <a:off x="4038600" y="1600200"/>
            <a:ext cx="46482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F9FE54-744C-4A24-94BD-4D24A2EF5FE5}" type="slidenum">
              <a:rPr lang="en-US" smtClean="0">
                <a:latin typeface="Grotesque MT"/>
              </a:rPr>
              <a:pPr/>
              <a:t>2</a:t>
            </a:fld>
            <a:endParaRPr lang="en-US" smtClean="0">
              <a:latin typeface="Grotesque MT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Topics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Legislative Foundation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Building Shell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Tenant Improvements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Move Policy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Tenant Agency Rights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Q&amp;A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A279252-852E-40C3-896A-C322DF33C742}" type="slidenum">
              <a:rPr lang="en-US" smtClean="0">
                <a:latin typeface="Grotesque MT"/>
              </a:rPr>
              <a:pPr/>
              <a:t>20</a:t>
            </a:fld>
            <a:endParaRPr lang="en-US" smtClean="0">
              <a:latin typeface="Grotesque MT"/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 of TI Allowance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419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Initial occupancies (including expansions)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/>
              <a:t>New space, new tenant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/>
              <a:t>Tenant agency provided the full TI allowance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/>
              <a:t>Tenant agency cannot buy down the general allowance in first generation space through use of an RWA</a:t>
            </a:r>
          </a:p>
          <a:p>
            <a:pPr lvl="1" eaLnBrk="1" hangingPunct="1">
              <a:spcBef>
                <a:spcPts val="1200"/>
              </a:spcBef>
              <a:buNone/>
            </a:pPr>
            <a:endParaRPr lang="en-US" sz="800" dirty="0" smtClean="0"/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Backfill occupancies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generation space, new tenant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000" dirty="0" smtClean="0"/>
              <a:t>The full TI allowance may be provided to tenant agency, subject to availability of funds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879475" y="6216650"/>
            <a:ext cx="354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Sections 2.5.3 and 3.6.3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5870F52-E16C-44EF-A325-8FD90C8C7740}" type="slidenum">
              <a:rPr lang="en-US" smtClean="0">
                <a:latin typeface="Grotesque MT"/>
              </a:rPr>
              <a:pPr/>
              <a:t>21</a:t>
            </a:fld>
            <a:endParaRPr lang="en-US" smtClean="0">
              <a:latin typeface="Grotesque MT"/>
            </a:endParaRP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 of TI Allowance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err="1" smtClean="0"/>
              <a:t>Midoccupancy</a:t>
            </a:r>
            <a:r>
              <a:rPr lang="en-US" sz="2400" dirty="0" smtClean="0"/>
              <a:t> / post initial occupancy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TIs typically funded by the tenant agency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No obligation to provide TI allowance, but may be provided to tenant agency subject to availability of funds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/>
              <a:t>Continuing occupancies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Leased Space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dirty="0" smtClean="0"/>
              <a:t>Tenant agency provided the full TI allowance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Federally Owned Space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/>
              <a:t>Tenant agency provided the full or partial TI allowance, subject to availability of funds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879475" y="6216650"/>
            <a:ext cx="354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Sections 2.5.3 and 3.6.3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5F72F6-E1F5-4C04-9F4F-A4E94191FAD2}" type="slidenum">
              <a:rPr lang="en-US" smtClean="0">
                <a:latin typeface="Grotesque MT"/>
              </a:rPr>
              <a:pPr/>
              <a:t>22</a:t>
            </a:fld>
            <a:endParaRPr lang="en-US" smtClean="0">
              <a:latin typeface="Grotesque MT"/>
            </a:endParaRP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TI Allowance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267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Takes the space from shell to “vanilla” office space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Set nationally and indexed to local construction costs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200" dirty="0" smtClean="0"/>
              <a:t>Recently increased to $38.95 per USF (Washington, D.C.)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200" dirty="0" smtClean="0"/>
              <a:t>New allowance will be in effect for all new projects</a:t>
            </a:r>
            <a:endParaRPr lang="en-US" sz="2400" dirty="0" smtClean="0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879475" y="6216650"/>
            <a:ext cx="354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Sections 2.5.4 and 3.6.4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16E0156-FEFA-4AF6-88FD-8468D9830B52}" type="slidenum">
              <a:rPr lang="en-US" smtClean="0">
                <a:latin typeface="Grotesque MT"/>
              </a:rPr>
              <a:pPr/>
              <a:t>23</a:t>
            </a:fld>
            <a:endParaRPr lang="en-US" smtClean="0">
              <a:latin typeface="Grotesque MT"/>
            </a:endParaRP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Customization TI  Allowance</a:t>
            </a: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800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600" dirty="0" smtClean="0"/>
              <a:t>Takes the space from “vanilla” office space to space specifically designed to function for a particular tenant agency’s mission</a:t>
            </a:r>
          </a:p>
          <a:p>
            <a:pPr eaLnBrk="1" hangingPunct="1">
              <a:spcBef>
                <a:spcPts val="1200"/>
              </a:spcBef>
            </a:pPr>
            <a:endParaRPr lang="en-US" sz="800" dirty="0" smtClean="0"/>
          </a:p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Examples include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sz="2000" dirty="0" smtClean="0"/>
              <a:t>custom cabinetry or millwork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sz="2000" dirty="0" smtClean="0"/>
              <a:t>laboratory countertops and fume hoods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sz="2000" dirty="0" smtClean="0"/>
              <a:t>private restrooms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sz="2000" dirty="0" smtClean="0"/>
              <a:t>raised access flooring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sz="2000" dirty="0" smtClean="0"/>
              <a:t>upgraded ventilation for high occupancy uses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en-US" sz="2000" dirty="0" smtClean="0"/>
              <a:t>slab-to-slab walls</a:t>
            </a:r>
          </a:p>
          <a:p>
            <a:pPr eaLnBrk="1" hangingPunct="1">
              <a:spcBef>
                <a:spcPts val="1200"/>
              </a:spcBef>
            </a:pPr>
            <a:endParaRPr lang="en-US" sz="2600" dirty="0" smtClean="0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879475" y="6216650"/>
            <a:ext cx="354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Sections 2.5.5 and 3.6.5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C49DC82-A4A9-4250-9972-2C6B757B0672}" type="slidenum">
              <a:rPr lang="en-US" smtClean="0">
                <a:latin typeface="Grotesque MT"/>
              </a:rPr>
              <a:pPr/>
              <a:t>24</a:t>
            </a:fld>
            <a:endParaRPr lang="en-US" smtClean="0">
              <a:latin typeface="Grotesque MT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 Allowance by Tier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4038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PBS created a series of customization tiers</a:t>
            </a:r>
          </a:p>
          <a:p>
            <a:pPr lvl="1" eaLnBrk="1" hangingPunct="1"/>
            <a:r>
              <a:rPr lang="en-US" sz="2200" dirty="0" smtClean="0"/>
              <a:t>tier 0 to tier 6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Each tier is equal to 10% of the value of the general allowance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Each tenant agency and bureau is assigned a tier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927100" y="6216650"/>
            <a:ext cx="501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Sections 2.5.5., 2.5.6 and 3.6.5, 3.6.6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3657600" y="32004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/>
              <a:t>   </a:t>
            </a: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5867400" y="32004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C49DC82-A4A9-4250-9972-2C6B757B0672}" type="slidenum">
              <a:rPr lang="en-US" smtClean="0">
                <a:latin typeface="Grotesque MT"/>
              </a:rPr>
              <a:pPr/>
              <a:t>25</a:t>
            </a:fld>
            <a:endParaRPr lang="en-US" smtClean="0">
              <a:latin typeface="Grotesque MT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 Allowance by Tier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927100" y="6216650"/>
            <a:ext cx="501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Sections 2.5.5., 2.5.6 and 3.6.5, 3.6.6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838200" y="1295400"/>
            <a:ext cx="396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1800" dirty="0" smtClean="0"/>
              <a:t>    General Allowance in D.C.</a:t>
            </a:r>
            <a:endParaRPr lang="en-US" sz="1800" dirty="0"/>
          </a:p>
          <a:p>
            <a:pPr marL="342900" indent="-342900" algn="l">
              <a:spcBef>
                <a:spcPct val="20000"/>
              </a:spcBef>
            </a:pPr>
            <a:r>
              <a:rPr lang="en-US" sz="1800" dirty="0"/>
              <a:t>x </a:t>
            </a:r>
            <a:r>
              <a:rPr lang="en-US" sz="1800" dirty="0" smtClean="0"/>
              <a:t> </a:t>
            </a:r>
            <a:r>
              <a:rPr lang="en-US" sz="1800" u="sng" dirty="0" smtClean="0"/>
              <a:t>Local </a:t>
            </a:r>
            <a:r>
              <a:rPr lang="en-US" sz="1800" u="sng" dirty="0"/>
              <a:t>Construction Index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800" dirty="0"/>
              <a:t>= </a:t>
            </a:r>
            <a:r>
              <a:rPr lang="en-US" sz="1800" dirty="0" smtClean="0"/>
              <a:t> </a:t>
            </a:r>
            <a:r>
              <a:rPr lang="en-US" sz="1800" b="1" dirty="0" smtClean="0"/>
              <a:t>General </a:t>
            </a:r>
            <a:r>
              <a:rPr lang="en-US" sz="1800" b="1" dirty="0"/>
              <a:t>Allowance</a:t>
            </a:r>
            <a:r>
              <a:rPr lang="en-US" sz="1800" dirty="0"/>
              <a:t>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n-US" sz="1800" dirty="0"/>
          </a:p>
          <a:p>
            <a:pPr marL="342900" indent="-342900" algn="l">
              <a:spcBef>
                <a:spcPct val="20000"/>
              </a:spcBef>
            </a:pPr>
            <a:r>
              <a:rPr lang="en-US" sz="1800" dirty="0"/>
              <a:t>   </a:t>
            </a:r>
            <a:r>
              <a:rPr lang="en-US" sz="1800" dirty="0" smtClean="0"/>
              <a:t> General </a:t>
            </a:r>
            <a:r>
              <a:rPr lang="en-US" sz="1800" dirty="0"/>
              <a:t>Allowance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800" dirty="0"/>
              <a:t>x </a:t>
            </a:r>
            <a:r>
              <a:rPr lang="en-US" sz="1800" dirty="0" smtClean="0"/>
              <a:t> </a:t>
            </a:r>
            <a:r>
              <a:rPr lang="en-US" sz="1800" u="sng" dirty="0" smtClean="0"/>
              <a:t>10</a:t>
            </a:r>
            <a:r>
              <a:rPr lang="en-US" sz="1800" u="sng" dirty="0"/>
              <a:t>% for each Tier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800" dirty="0"/>
              <a:t>= </a:t>
            </a:r>
            <a:r>
              <a:rPr lang="en-US" sz="1800" dirty="0" smtClean="0"/>
              <a:t> </a:t>
            </a:r>
            <a:r>
              <a:rPr lang="en-US" sz="1800" b="1" dirty="0" smtClean="0"/>
              <a:t>Custom </a:t>
            </a:r>
            <a:r>
              <a:rPr lang="en-US" sz="1800" b="1" dirty="0"/>
              <a:t>Allowance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b="1" dirty="0"/>
          </a:p>
          <a:p>
            <a:pPr marL="342900" indent="-342900" algn="l">
              <a:spcBef>
                <a:spcPct val="20000"/>
              </a:spcBef>
            </a:pPr>
            <a:r>
              <a:rPr lang="en-US" sz="1800" dirty="0"/>
              <a:t>   </a:t>
            </a:r>
            <a:r>
              <a:rPr lang="en-US" sz="1800" dirty="0" smtClean="0"/>
              <a:t> General </a:t>
            </a:r>
            <a:r>
              <a:rPr lang="en-US" sz="1800" dirty="0"/>
              <a:t>Allowance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800" dirty="0"/>
              <a:t>+ </a:t>
            </a:r>
            <a:r>
              <a:rPr lang="en-US" sz="1800" dirty="0" smtClean="0"/>
              <a:t> </a:t>
            </a:r>
            <a:r>
              <a:rPr lang="en-US" sz="1800" u="sng" dirty="0" smtClean="0"/>
              <a:t>Custom </a:t>
            </a:r>
            <a:r>
              <a:rPr lang="en-US" sz="1800" u="sng" dirty="0"/>
              <a:t>Allowance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800" dirty="0"/>
              <a:t>= </a:t>
            </a:r>
            <a:r>
              <a:rPr lang="en-US" sz="1800" dirty="0" smtClean="0"/>
              <a:t> </a:t>
            </a:r>
            <a:r>
              <a:rPr lang="en-US" sz="1800" b="1" dirty="0" smtClean="0"/>
              <a:t>Total </a:t>
            </a:r>
            <a:r>
              <a:rPr lang="en-US" sz="1800" b="1" dirty="0"/>
              <a:t>Allowance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3657600" y="32004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/>
              <a:t>   </a:t>
            </a: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5867400" y="3200400"/>
            <a:ext cx="297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/>
              <a:t>  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876800" y="1295400"/>
            <a:ext cx="396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1800" dirty="0"/>
              <a:t>   </a:t>
            </a:r>
            <a:r>
              <a:rPr lang="en-US" sz="1800" dirty="0" smtClean="0"/>
              <a:t> $ 38.95 </a:t>
            </a:r>
            <a:r>
              <a:rPr lang="en-US" sz="1800" dirty="0"/>
              <a:t>per USF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800" dirty="0"/>
              <a:t>x </a:t>
            </a:r>
            <a:r>
              <a:rPr lang="en-US" sz="1800" dirty="0" smtClean="0"/>
              <a:t> </a:t>
            </a:r>
            <a:r>
              <a:rPr lang="en-US" sz="1800" u="sng" dirty="0" smtClean="0">
                <a:solidFill>
                  <a:srgbClr val="000000"/>
                </a:solidFill>
              </a:rPr>
              <a:t>     </a:t>
            </a:r>
            <a:r>
              <a:rPr lang="en-US" sz="1800" u="sng" dirty="0" smtClean="0"/>
              <a:t>0.96 (varies by city)                   </a:t>
            </a:r>
            <a:endParaRPr lang="en-US" sz="1800" u="sng" dirty="0"/>
          </a:p>
          <a:p>
            <a:pPr marL="342900" indent="-342900" algn="l">
              <a:spcBef>
                <a:spcPct val="20000"/>
              </a:spcBef>
            </a:pPr>
            <a:r>
              <a:rPr lang="en-US" sz="1800" b="1" dirty="0" smtClean="0"/>
              <a:t>=  $ 37.39 per USF</a:t>
            </a:r>
            <a:endParaRPr lang="en-US" sz="1800" b="1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n-US" sz="1800" dirty="0"/>
          </a:p>
          <a:p>
            <a:pPr marL="342900" indent="-342900" algn="l">
              <a:spcBef>
                <a:spcPct val="20000"/>
              </a:spcBef>
            </a:pPr>
            <a:r>
              <a:rPr lang="en-US" sz="1800" dirty="0"/>
              <a:t>   </a:t>
            </a:r>
            <a:r>
              <a:rPr lang="en-US" sz="1800" dirty="0" smtClean="0"/>
              <a:t> $ 38.95 per USF</a:t>
            </a:r>
            <a:endParaRPr lang="en-US" sz="1800" dirty="0"/>
          </a:p>
          <a:p>
            <a:pPr marL="342900" indent="-342900" algn="l">
              <a:spcBef>
                <a:spcPct val="20000"/>
              </a:spcBef>
            </a:pPr>
            <a:r>
              <a:rPr lang="en-US" sz="1800" dirty="0" smtClean="0"/>
              <a:t>X  </a:t>
            </a:r>
            <a:r>
              <a:rPr lang="en-US" sz="1800" u="sng" dirty="0" smtClean="0"/>
              <a:t>   20</a:t>
            </a:r>
            <a:r>
              <a:rPr lang="en-US" sz="1800" u="sng" dirty="0"/>
              <a:t>% </a:t>
            </a:r>
            <a:r>
              <a:rPr lang="en-US" sz="1800" u="sng" dirty="0" smtClean="0"/>
              <a:t>(Tier 2)</a:t>
            </a:r>
            <a:endParaRPr lang="en-US" sz="1800" u="sng" dirty="0"/>
          </a:p>
          <a:p>
            <a:pPr marL="342900" indent="-342900" algn="l">
              <a:spcBef>
                <a:spcPct val="20000"/>
              </a:spcBef>
            </a:pPr>
            <a:r>
              <a:rPr lang="en-US" sz="1800" b="1" dirty="0"/>
              <a:t>= </a:t>
            </a:r>
            <a:r>
              <a:rPr lang="en-US" sz="1800" b="1" dirty="0" smtClean="0"/>
              <a:t> $   7.48 per USF</a:t>
            </a:r>
            <a:endParaRPr lang="en-US" sz="1800" b="1" dirty="0"/>
          </a:p>
          <a:p>
            <a:pPr marL="342900" indent="-342900" algn="l">
              <a:spcBef>
                <a:spcPct val="20000"/>
              </a:spcBef>
            </a:pPr>
            <a:endParaRPr lang="en-US" sz="1800" b="1" dirty="0"/>
          </a:p>
          <a:p>
            <a:pPr marL="342900" indent="-342900" algn="l">
              <a:spcBef>
                <a:spcPct val="20000"/>
              </a:spcBef>
            </a:pPr>
            <a:r>
              <a:rPr lang="en-US" sz="1800" dirty="0"/>
              <a:t>   </a:t>
            </a:r>
            <a:r>
              <a:rPr lang="en-US" sz="1800" dirty="0" smtClean="0"/>
              <a:t> $ 37.39</a:t>
            </a:r>
            <a:endParaRPr lang="en-US" sz="1800" dirty="0"/>
          </a:p>
          <a:p>
            <a:pPr marL="342900" indent="-342900" algn="l">
              <a:spcBef>
                <a:spcPct val="20000"/>
              </a:spcBef>
            </a:pPr>
            <a:r>
              <a:rPr lang="en-US" sz="1800" dirty="0"/>
              <a:t>+ </a:t>
            </a:r>
            <a:r>
              <a:rPr lang="en-US" sz="1800" dirty="0" smtClean="0"/>
              <a:t> </a:t>
            </a:r>
            <a:r>
              <a:rPr lang="en-US" sz="1800" u="sng" dirty="0" smtClean="0"/>
              <a:t>$   7.48</a:t>
            </a:r>
            <a:endParaRPr lang="en-US" sz="1800" u="sng" dirty="0"/>
          </a:p>
          <a:p>
            <a:pPr marL="342900" indent="-342900" algn="l">
              <a:spcBef>
                <a:spcPct val="20000"/>
              </a:spcBef>
            </a:pPr>
            <a:r>
              <a:rPr lang="en-US" sz="1800" b="1" dirty="0"/>
              <a:t>= </a:t>
            </a:r>
            <a:r>
              <a:rPr lang="en-US" sz="1800" b="1" dirty="0" smtClean="0"/>
              <a:t> $ 44.87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54CBDD-4597-4656-B68E-8B2B5AE5B42B}" type="slidenum">
              <a:rPr lang="en-US" smtClean="0">
                <a:latin typeface="Grotesque MT"/>
              </a:rPr>
              <a:pPr/>
              <a:t>26</a:t>
            </a:fld>
            <a:endParaRPr lang="en-US" smtClean="0">
              <a:latin typeface="Grotesque MT"/>
            </a:endParaRP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TI Allowance by Functional Estimate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2672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The TI allowance is set in accordance with the benchmarks or cost estimates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Must cover the cost of basic functionality that meets the tenant agency’s operational requirements for its specific space use.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 smtClean="0"/>
              <a:t> PBS is not obligated to ensure that all aspects of a tenant agency’s design guidelines are incorporated into the TI allowance</a:t>
            </a:r>
            <a:endParaRPr lang="en-US" sz="240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Space must be finished, functional, and compliant with all applicable building codes.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879475" y="6216650"/>
            <a:ext cx="354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Sections 2.5.7 and 3.6.7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C8375CC-15BF-4E2B-A8F9-B7283043AEBC}" type="slidenum">
              <a:rPr lang="en-US" smtClean="0">
                <a:latin typeface="Grotesque MT"/>
              </a:rPr>
              <a:pPr/>
              <a:t>27</a:t>
            </a:fld>
            <a:endParaRPr lang="en-US" smtClean="0">
              <a:latin typeface="Grotesque MT"/>
            </a:endParaRP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TI Allowance Amortization - Leases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48006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sz="2400" dirty="0" smtClean="0"/>
              <a:t>Amortization term usually the firm term of the lease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None/>
            </a:pPr>
            <a:endParaRPr lang="en-US" sz="800" dirty="0" smtClean="0"/>
          </a:p>
          <a:p>
            <a:pPr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sz="2400" dirty="0" smtClean="0"/>
              <a:t>Two rules for limiting amortization terms for TIs:</a:t>
            </a:r>
          </a:p>
          <a:p>
            <a:pPr lvl="1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sz="2000" dirty="0" smtClean="0"/>
              <a:t>The amortization term must not exceed the economic life of the improvements</a:t>
            </a:r>
          </a:p>
          <a:p>
            <a:pPr lvl="1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sz="2000" dirty="0" smtClean="0"/>
              <a:t>The amortization term must not exceed the term of the OA</a:t>
            </a:r>
          </a:p>
          <a:p>
            <a:pPr lvl="2"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sz="1900" dirty="0" smtClean="0"/>
              <a:t>Exception: </a:t>
            </a:r>
            <a:r>
              <a:rPr lang="en-US" sz="1900" dirty="0" err="1" smtClean="0"/>
              <a:t>Lessors</a:t>
            </a:r>
            <a:r>
              <a:rPr lang="en-US" sz="1900" dirty="0" smtClean="0"/>
              <a:t>, with PBS and tenant agency agreement, can set amortization term beyond the lease firm term provided no lump-sum costs due if PBS exercises termination rights or leaves at the end of the lease term</a:t>
            </a:r>
            <a:endParaRPr lang="en-US" sz="2000" dirty="0" smtClean="0"/>
          </a:p>
          <a:p>
            <a:pPr eaLnBrk="1" hangingPunct="1">
              <a:spcBef>
                <a:spcPct val="0"/>
              </a:spcBef>
              <a:spcAft>
                <a:spcPts val="800"/>
              </a:spcAft>
            </a:pPr>
            <a:endParaRPr lang="en-US" sz="800" dirty="0" smtClean="0"/>
          </a:p>
          <a:p>
            <a:pPr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sz="2400" dirty="0" smtClean="0"/>
              <a:t>Interest rate negotiated between the successful </a:t>
            </a:r>
            <a:r>
              <a:rPr lang="en-US" sz="2400" dirty="0" err="1" smtClean="0"/>
              <a:t>offeror</a:t>
            </a:r>
            <a:r>
              <a:rPr lang="en-US" sz="2400" dirty="0" smtClean="0"/>
              <a:t> and PBS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914400" y="621665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 2.5.8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09EBA6-EDB0-40CF-A4DE-155942A09090}" type="slidenum">
              <a:rPr lang="en-US" smtClean="0">
                <a:latin typeface="Grotesque MT"/>
              </a:rPr>
              <a:pPr/>
              <a:t>28</a:t>
            </a:fld>
            <a:endParaRPr lang="en-US" smtClean="0">
              <a:latin typeface="Grotesque MT"/>
            </a:endParaRP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TI Allowance Amortization - Owned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/>
              <a:t>Standard amortization term is 10 years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dirty="0" smtClean="0"/>
              <a:t>Amortization period for courtrooms and chambers assignments can be 20 years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endParaRPr lang="en-US" sz="800" dirty="0" smtClean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/>
              <a:t>Two rules for limiting amortization terms for TIs: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dirty="0" smtClean="0"/>
              <a:t>The amortization term must not exceed the economic life of the improvements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dirty="0" smtClean="0"/>
              <a:t>The amortization term must not exceed the term of the OA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endParaRPr lang="en-US" sz="800" dirty="0" smtClean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/>
              <a:t>Interest rate set annually, 10 year Treasury plus 12.5 basis points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dirty="0" smtClean="0"/>
              <a:t>3.295% as of June 2011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914400" y="621665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 3.6.8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58BA59-558E-4515-96B0-EB98770EFDE5}" type="slidenum">
              <a:rPr lang="en-US" smtClean="0">
                <a:latin typeface="Grotesque MT"/>
              </a:rPr>
              <a:pPr/>
              <a:t>29</a:t>
            </a:fld>
            <a:endParaRPr lang="en-US" smtClean="0">
              <a:latin typeface="Grotesque MT"/>
            </a:endParaRPr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>
          <a:xfrm>
            <a:off x="533400" y="2667000"/>
            <a:ext cx="79248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dirty="0" smtClean="0"/>
              <a:t>Occupancy Agreements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956D9C-8CE8-4995-8794-CF146935B225}" type="slidenum">
              <a:rPr lang="en-US" smtClean="0">
                <a:latin typeface="Grotesque MT"/>
              </a:rPr>
              <a:pPr/>
              <a:t>3</a:t>
            </a:fld>
            <a:endParaRPr lang="en-US" smtClean="0">
              <a:latin typeface="Grotesque MT"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Legislative Foundation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696200" cy="42672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Federal Property and Administrative Services Act of 1949,      as amended (40 U.S.C. § 586) 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GSA Administrator is authorized and directed to charge anyone furnished space and services at rates that approximate commercial charges for comparable space and services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917575" y="6216650"/>
            <a:ext cx="327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 2.15 and 3.16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D0A057B-6D62-4E4F-8F80-23C963AF2739}" type="slidenum">
              <a:rPr lang="en-US" smtClean="0">
                <a:latin typeface="Grotesque MT"/>
              </a:rPr>
              <a:pPr/>
              <a:t>30</a:t>
            </a:fld>
            <a:endParaRPr lang="en-US" smtClean="0">
              <a:latin typeface="Grotesque MT"/>
            </a:endParaRP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Occupancy Agreement (OA)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6482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600" dirty="0" smtClean="0"/>
              <a:t>A complete, concise statement of the business terms governing the relationship between PBS and the tenant agency for a specific space assignment</a:t>
            </a:r>
          </a:p>
          <a:p>
            <a:pPr eaLnBrk="1" hangingPunct="1">
              <a:spcBef>
                <a:spcPts val="1800"/>
              </a:spcBef>
            </a:pPr>
            <a:endParaRPr lang="en-US" sz="800" dirty="0" smtClean="0"/>
          </a:p>
          <a:p>
            <a:pPr eaLnBrk="1" hangingPunct="1">
              <a:spcBef>
                <a:spcPts val="1800"/>
              </a:spcBef>
            </a:pPr>
            <a:r>
              <a:rPr lang="en-US" sz="2600" dirty="0" smtClean="0"/>
              <a:t>Serves as the billing document</a:t>
            </a:r>
          </a:p>
          <a:p>
            <a:pPr eaLnBrk="1" hangingPunct="1">
              <a:spcBef>
                <a:spcPts val="1800"/>
              </a:spcBef>
            </a:pPr>
            <a:endParaRPr lang="en-US" sz="800" dirty="0" smtClean="0"/>
          </a:p>
          <a:p>
            <a:pPr eaLnBrk="1" hangingPunct="1">
              <a:spcBef>
                <a:spcPts val="1800"/>
              </a:spcBef>
            </a:pPr>
            <a:r>
              <a:rPr lang="en-US" sz="2600" dirty="0" smtClean="0"/>
              <a:t>Formal agreement between the signing parties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920750" y="6216650"/>
            <a:ext cx="311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Sections 2.1 and 3.1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OAs</a:t>
            </a:r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D30984-C473-46A2-A923-523CAAD0C1C9}" type="slidenum">
              <a:rPr lang="en-US" smtClean="0">
                <a:latin typeface="Grotesque MT"/>
              </a:rPr>
              <a:pPr/>
              <a:t>31</a:t>
            </a:fld>
            <a:endParaRPr lang="en-US" smtClean="0">
              <a:latin typeface="Grotesque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8001000" cy="5754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1" dirty="0">
                <a:solidFill>
                  <a:srgbClr val="4E4E4E"/>
                </a:solidFill>
                <a:latin typeface="+mn-lt"/>
              </a:rPr>
              <a:t>Pro Forma OA</a:t>
            </a:r>
          </a:p>
          <a:p>
            <a:pPr marL="742950" lvl="1" indent="-220663" algn="l">
              <a:spcBef>
                <a:spcPts val="0"/>
              </a:spcBef>
              <a:spcAft>
                <a:spcPts val="1200"/>
              </a:spcAft>
              <a:buFontTx/>
              <a:buChar char="–"/>
              <a:tabLst>
                <a:tab pos="6800850" algn="l"/>
              </a:tabLst>
              <a:defRPr/>
            </a:pPr>
            <a:r>
              <a:rPr lang="en-US" sz="2200" dirty="0">
                <a:solidFill>
                  <a:srgbClr val="4E4E4E"/>
                </a:solidFill>
                <a:latin typeface="+mn-lt"/>
              </a:rPr>
              <a:t>Estimate of rent charges</a:t>
            </a:r>
          </a:p>
          <a:p>
            <a:pPr marL="742950" lvl="1" indent="-220663" algn="l">
              <a:spcBef>
                <a:spcPts val="0"/>
              </a:spcBef>
              <a:spcAft>
                <a:spcPts val="1200"/>
              </a:spcAft>
              <a:buFontTx/>
              <a:buChar char="–"/>
              <a:tabLst>
                <a:tab pos="6800850" algn="l"/>
              </a:tabLst>
              <a:defRPr/>
            </a:pPr>
            <a:r>
              <a:rPr lang="en-US" sz="2200" dirty="0">
                <a:solidFill>
                  <a:srgbClr val="4E4E4E"/>
                </a:solidFill>
                <a:latin typeface="+mn-lt"/>
              </a:rPr>
              <a:t>Additional </a:t>
            </a:r>
            <a:r>
              <a:rPr lang="en-US" sz="2200" dirty="0" smtClean="0">
                <a:solidFill>
                  <a:srgbClr val="4E4E4E"/>
                </a:solidFill>
                <a:latin typeface="+mn-lt"/>
              </a:rPr>
              <a:t>iterations </a:t>
            </a:r>
            <a:r>
              <a:rPr lang="en-US" sz="2200" dirty="0">
                <a:solidFill>
                  <a:srgbClr val="4E4E4E"/>
                </a:solidFill>
                <a:latin typeface="+mn-lt"/>
              </a:rPr>
              <a:t>as appropriate</a:t>
            </a:r>
            <a:endParaRPr lang="en-US" sz="2200" b="1" dirty="0">
              <a:solidFill>
                <a:srgbClr val="4E4E4E"/>
              </a:solidFill>
              <a:latin typeface="+mn-lt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1" dirty="0" smtClean="0">
                <a:solidFill>
                  <a:srgbClr val="4E4E4E"/>
                </a:solidFill>
                <a:latin typeface="+mn-lt"/>
              </a:rPr>
              <a:t>Final </a:t>
            </a:r>
            <a:r>
              <a:rPr lang="en-US" sz="2200" b="1" dirty="0">
                <a:solidFill>
                  <a:srgbClr val="4E4E4E"/>
                </a:solidFill>
                <a:latin typeface="+mn-lt"/>
              </a:rPr>
              <a:t>OA</a:t>
            </a:r>
          </a:p>
          <a:p>
            <a:pPr marL="742950" lvl="1" indent="-220663" algn="l">
              <a:spcBef>
                <a:spcPts val="0"/>
              </a:spcBef>
              <a:spcAft>
                <a:spcPts val="1200"/>
              </a:spcAft>
              <a:buFontTx/>
              <a:buChar char="–"/>
              <a:tabLst>
                <a:tab pos="6800850" algn="l"/>
              </a:tabLst>
              <a:defRPr/>
            </a:pPr>
            <a:r>
              <a:rPr lang="en-US" sz="2200" dirty="0" smtClean="0">
                <a:solidFill>
                  <a:srgbClr val="4E4E4E"/>
                </a:solidFill>
                <a:latin typeface="+mn-lt"/>
              </a:rPr>
              <a:t>Billing </a:t>
            </a:r>
            <a:r>
              <a:rPr lang="en-US" sz="2200" dirty="0">
                <a:solidFill>
                  <a:srgbClr val="4E4E4E"/>
                </a:solidFill>
                <a:latin typeface="+mn-lt"/>
              </a:rPr>
              <a:t>OA reflecting rent charges</a:t>
            </a:r>
            <a:endParaRPr lang="en-US" sz="2200" b="1" dirty="0">
              <a:solidFill>
                <a:srgbClr val="4E4E4E"/>
              </a:solidFill>
              <a:latin typeface="+mn-lt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1" dirty="0">
                <a:solidFill>
                  <a:srgbClr val="4E4E4E"/>
                </a:solidFill>
                <a:latin typeface="+mn-lt"/>
              </a:rPr>
              <a:t>Administrative OA</a:t>
            </a:r>
          </a:p>
          <a:p>
            <a:pPr marL="742950" lvl="1" indent="-220663" algn="l">
              <a:spcBef>
                <a:spcPts val="0"/>
              </a:spcBef>
              <a:spcAft>
                <a:spcPts val="1200"/>
              </a:spcAft>
              <a:buFontTx/>
              <a:buChar char="–"/>
              <a:tabLst>
                <a:tab pos="6800850" algn="l"/>
              </a:tabLst>
              <a:defRPr/>
            </a:pPr>
            <a:r>
              <a:rPr lang="en-US" sz="2200" dirty="0">
                <a:solidFill>
                  <a:srgbClr val="4E4E4E"/>
                </a:solidFill>
                <a:latin typeface="+mn-lt"/>
              </a:rPr>
              <a:t>Revisions to billing OAs that do not require customer signature</a:t>
            </a:r>
          </a:p>
          <a:p>
            <a:pPr marL="742950" lvl="1" indent="-220663" algn="l">
              <a:spcBef>
                <a:spcPts val="0"/>
              </a:spcBef>
              <a:spcAft>
                <a:spcPts val="1200"/>
              </a:spcAft>
              <a:buFontTx/>
              <a:buChar char="–"/>
              <a:tabLst>
                <a:tab pos="6800850" algn="l"/>
              </a:tabLst>
              <a:defRPr/>
            </a:pPr>
            <a:r>
              <a:rPr lang="en-US" sz="2200" dirty="0">
                <a:solidFill>
                  <a:srgbClr val="4E4E4E"/>
                </a:solidFill>
                <a:latin typeface="+mn-lt"/>
              </a:rPr>
              <a:t>Sent to customer with a cover letter for notification purposes</a:t>
            </a:r>
          </a:p>
          <a:p>
            <a:pPr marL="742950" lvl="1" indent="-220663">
              <a:lnSpc>
                <a:spcPct val="65000"/>
              </a:lnSpc>
              <a:spcBef>
                <a:spcPct val="20000"/>
              </a:spcBef>
              <a:buFontTx/>
              <a:buChar char="–"/>
              <a:tabLst>
                <a:tab pos="6800850" algn="l"/>
              </a:tabLst>
              <a:defRPr/>
            </a:pPr>
            <a:endParaRPr lang="en-US" sz="2000" dirty="0"/>
          </a:p>
          <a:p>
            <a:pPr marL="742950" lvl="1" indent="-220663">
              <a:lnSpc>
                <a:spcPct val="65000"/>
              </a:lnSpc>
              <a:spcBef>
                <a:spcPct val="20000"/>
              </a:spcBef>
              <a:buFontTx/>
              <a:buChar char="–"/>
              <a:tabLst>
                <a:tab pos="6800850" algn="l"/>
              </a:tabLst>
              <a:defRPr/>
            </a:pPr>
            <a:endParaRPr lang="en-US" sz="2000" dirty="0"/>
          </a:p>
          <a:p>
            <a:pPr marL="742950" lvl="1" indent="-220663">
              <a:lnSpc>
                <a:spcPct val="65000"/>
              </a:lnSpc>
              <a:spcBef>
                <a:spcPct val="20000"/>
              </a:spcBef>
              <a:buFontTx/>
              <a:buChar char="–"/>
              <a:tabLst>
                <a:tab pos="6800850" algn="l"/>
              </a:tabLst>
              <a:defRPr/>
            </a:pPr>
            <a:endParaRPr lang="en-US" sz="2000" dirty="0"/>
          </a:p>
          <a:p>
            <a:pPr marL="742950" lvl="1" indent="-220663">
              <a:lnSpc>
                <a:spcPct val="65000"/>
              </a:lnSpc>
              <a:spcBef>
                <a:spcPct val="20000"/>
              </a:spcBef>
              <a:tabLst>
                <a:tab pos="6800850" algn="l"/>
              </a:tabLst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3B6819E-F0C7-4A28-8F74-1F8AAD5D380D}" type="slidenum">
              <a:rPr lang="en-US" smtClean="0">
                <a:latin typeface="Grotesque MT"/>
              </a:rPr>
              <a:pPr/>
              <a:t>32</a:t>
            </a:fld>
            <a:endParaRPr lang="en-US" smtClean="0">
              <a:latin typeface="Grotesque MT"/>
            </a:endParaRP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OA Signature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61722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sz="2600" dirty="0" smtClean="0"/>
              <a:t>Signature required </a:t>
            </a:r>
          </a:p>
          <a:p>
            <a:pPr lvl="1"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sz="2200" dirty="0" smtClean="0"/>
              <a:t>Before </a:t>
            </a:r>
            <a:r>
              <a:rPr lang="en-US" sz="2000" dirty="0" smtClean="0"/>
              <a:t>awarding a lease contract, purchasing a site or awarding a design contract</a:t>
            </a:r>
          </a:p>
          <a:p>
            <a:pPr lvl="1"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sz="2000" dirty="0" smtClean="0"/>
              <a:t>Expands or reduces space</a:t>
            </a:r>
          </a:p>
          <a:p>
            <a:pPr lvl="1"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sz="2000" dirty="0" smtClean="0"/>
              <a:t>Revise the OA terms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sz="2600" dirty="0" smtClean="0"/>
              <a:t>There are actions that do not require signature</a:t>
            </a:r>
          </a:p>
          <a:p>
            <a:pPr lvl="1"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sz="2200" dirty="0" smtClean="0"/>
              <a:t>Fiscal Year rate updates</a:t>
            </a:r>
          </a:p>
          <a:p>
            <a:pPr lvl="1"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sz="2200" dirty="0" smtClean="0"/>
              <a:t>Addition of a parking space</a:t>
            </a:r>
          </a:p>
          <a:p>
            <a:pPr lvl="1"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sz="2200" dirty="0" smtClean="0"/>
              <a:t>Planned rent increase (step rent)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endParaRPr lang="en-US" sz="2800" dirty="0" smtClean="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879475" y="6216650"/>
            <a:ext cx="354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Sections 2.1.3 and 3.1.3</a:t>
            </a:r>
          </a:p>
        </p:txBody>
      </p:sp>
      <p:pic>
        <p:nvPicPr>
          <p:cNvPr id="6" name="Picture 8" descr="Fountain pen ready to sign on the 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219200"/>
            <a:ext cx="21621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58BA59-558E-4515-96B0-EB98770EFDE5}" type="slidenum">
              <a:rPr lang="en-US" smtClean="0">
                <a:latin typeface="Grotesque MT"/>
              </a:rPr>
              <a:pPr/>
              <a:t>33</a:t>
            </a:fld>
            <a:endParaRPr lang="en-US" smtClean="0">
              <a:latin typeface="Grotesque MT"/>
            </a:endParaRPr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>
          <a:xfrm>
            <a:off x="533400" y="2667000"/>
            <a:ext cx="79248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smtClean="0"/>
              <a:t>Move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14AFEC8-4B66-4AD9-84E5-260BBD7B8FE0}" type="slidenum">
              <a:rPr lang="en-US" smtClean="0">
                <a:latin typeface="Grotesque MT"/>
              </a:rPr>
              <a:pPr/>
              <a:t>34</a:t>
            </a:fld>
            <a:endParaRPr lang="en-US" smtClean="0">
              <a:latin typeface="Grotesque MT"/>
            </a:endParaRP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Move Policy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Agencies responsible for funding their own physical moves and telecommunication costs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Customer agencies in both leased and federally owned space can expect to fund all move costs at the end of their OA term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Exceptions: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100" dirty="0" smtClean="0"/>
              <a:t>Forced moves 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100" dirty="0" smtClean="0"/>
              <a:t>Emergency relocations due to disasters or crises , PBS may fund the moves up front, subject to funds availability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900113" y="6216650"/>
            <a:ext cx="191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Chapter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8474041-CDC9-4379-8A3E-1AE02A1B24FA}" type="slidenum">
              <a:rPr lang="en-US" smtClean="0">
                <a:latin typeface="Grotesque MT"/>
              </a:rPr>
              <a:pPr/>
              <a:t>35</a:t>
            </a:fld>
            <a:endParaRPr lang="en-US" smtClean="0">
              <a:latin typeface="Grotesque MT"/>
            </a:endParaRPr>
          </a:p>
        </p:txBody>
      </p:sp>
      <p:sp>
        <p:nvSpPr>
          <p:cNvPr id="36867" name="Content Placeholder 5"/>
          <p:cNvSpPr>
            <a:spLocks noGrp="1"/>
          </p:cNvSpPr>
          <p:nvPr>
            <p:ph idx="1"/>
          </p:nvPr>
        </p:nvSpPr>
        <p:spPr>
          <a:xfrm>
            <a:off x="533400" y="2667000"/>
            <a:ext cx="79248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smtClean="0"/>
              <a:t>Tenant Agency Rights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9BB1CFA-C83B-4F97-951A-827FB7BC6D1E}" type="slidenum">
              <a:rPr lang="en-US" smtClean="0">
                <a:latin typeface="Grotesque MT"/>
              </a:rPr>
              <a:pPr/>
              <a:t>36</a:t>
            </a:fld>
            <a:endParaRPr lang="en-US" smtClean="0">
              <a:latin typeface="Grotesque MT"/>
            </a:endParaRP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Tenant Agency Rights - Cancellation</a:t>
            </a:r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4724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200" dirty="0" smtClean="0"/>
              <a:t>Prior to Contract Execution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No fault cancellation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sz="2200" dirty="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200" dirty="0" smtClean="0"/>
              <a:t>After Contract Execution, Prior to Occupancy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Leased space, the agency is liable for the lesser of these two costs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In the case of a lease, the lease buyout costs, or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16 month rental obligation had it occupied the space, plus the unamortized balance of the </a:t>
            </a:r>
            <a:r>
              <a:rPr lang="en-US" sz="1800" dirty="0" err="1" smtClean="0"/>
              <a:t>Tis</a:t>
            </a:r>
            <a:endParaRPr lang="en-US" sz="1800" dirty="0" smtClean="0"/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Owned space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The total project costs incurred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896938" y="6216650"/>
            <a:ext cx="207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 5.1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D99F19A-8918-4B73-8261-1E43469ECAD9}" type="slidenum">
              <a:rPr lang="en-US" smtClean="0">
                <a:latin typeface="Grotesque MT"/>
              </a:rPr>
              <a:pPr/>
              <a:t>37</a:t>
            </a:fld>
            <a:endParaRPr lang="en-US" smtClean="0">
              <a:latin typeface="Grotesque MT"/>
            </a:endParaRP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Agency Rights - Return of Space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7338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800" smtClean="0"/>
              <a:t>With 4 months’ written notice, tenant has right to release space to PBS provided the following conditions are met: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mtClean="0"/>
              <a:t>There is no longer a need for the space 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mtClean="0"/>
              <a:t>The space is in marketable blocks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mtClean="0"/>
              <a:t>The space is not designated as non-cancelable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896938" y="6216650"/>
            <a:ext cx="207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 5.3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3BA9555-21DF-4084-8633-FA458B4DE0DA}" type="slidenum">
              <a:rPr lang="en-US" smtClean="0">
                <a:latin typeface="Grotesque MT"/>
              </a:rPr>
              <a:pPr/>
              <a:t>38</a:t>
            </a:fld>
            <a:endParaRPr lang="en-US" smtClean="0">
              <a:latin typeface="Grotesque MT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Noncancelable Space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91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Remote or not easily accessible location</a:t>
            </a:r>
            <a:endParaRPr lang="en-US" sz="80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Special purpose use or buildout necessitating significant capital outlays to retrofit the space to a more conventional use</a:t>
            </a:r>
            <a:endParaRPr lang="en-US" sz="80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Unusual term</a:t>
            </a:r>
            <a:endParaRPr lang="en-US" sz="80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Lack of any realistic federal need for the space, other than the requesting tenant agency</a:t>
            </a:r>
            <a:endParaRPr lang="en-US" sz="80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Any other factors that would significantly impair PBS’ ability to backfill the space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898525" y="6216650"/>
            <a:ext cx="321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Sections 2.15.2 &amp; 5.2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4301B5-E4DF-4B7A-A8F4-A8A012C78077}" type="slidenum">
              <a:rPr lang="en-US" smtClean="0">
                <a:latin typeface="Grotesque MT"/>
              </a:rPr>
              <a:pPr/>
              <a:t>39</a:t>
            </a:fld>
            <a:endParaRPr lang="en-US" smtClean="0">
              <a:latin typeface="Grotesque MT"/>
            </a:endParaRP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Tenant Agency Rights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41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Tenant agency is entitled to a reduction in the PBS fee from 7% to 5% for leased assignments designated as non-cancelable for the term of </a:t>
            </a:r>
            <a:r>
              <a:rPr lang="en-US" sz="2400" smtClean="0"/>
              <a:t>the OA</a:t>
            </a:r>
            <a:endParaRPr lang="en-US" sz="2400" dirty="0" smtClean="0"/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Tenant agencies may not volunteer to designate their space as non-cancelable as PBS solely makes that determination; will be reflected in the first pro forma OA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Once space has been designated (or not designated) as non-cancelable, it may not be changed during the OA term</a:t>
            </a:r>
          </a:p>
          <a:p>
            <a:pPr lvl="1" eaLnBrk="1" hangingPunct="1"/>
            <a:endParaRPr lang="en-US" sz="1000" dirty="0" smtClean="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896938" y="6216650"/>
            <a:ext cx="207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 5.2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04AFC8-FFB4-4A8D-9886-C4BDCE36EE2F}" type="slidenum">
              <a:rPr lang="en-US" smtClean="0">
                <a:latin typeface="Grotesque MT"/>
              </a:rPr>
              <a:pPr/>
              <a:t>4</a:t>
            </a:fld>
            <a:endParaRPr lang="en-US" smtClean="0">
              <a:latin typeface="Grotesque MT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PBS Pricing Desk Guide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5410200" cy="1600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 smtClean="0">
                <a:cs typeface="Times New Roman" pitchFamily="18" charset="0"/>
              </a:rPr>
              <a:t>Federally owned space</a:t>
            </a:r>
          </a:p>
          <a:p>
            <a:pPr lvl="1" eaLnBrk="1" hangingPunct="1">
              <a:spcBef>
                <a:spcPts val="1200"/>
              </a:spcBef>
            </a:pPr>
            <a:r>
              <a:rPr lang="en-US" dirty="0" smtClean="0">
                <a:cs typeface="Times New Roman" pitchFamily="18" charset="0"/>
              </a:rPr>
              <a:t>Rent is based on an appraisal or return on investment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73138" y="6216650"/>
            <a:ext cx="207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 1.2</a:t>
            </a:r>
          </a:p>
        </p:txBody>
      </p:sp>
      <p:pic>
        <p:nvPicPr>
          <p:cNvPr id="6" name="Picture 4" descr="Image of Pricing Desk Gu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431" y="1066800"/>
            <a:ext cx="1813369" cy="234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3048000"/>
            <a:ext cx="777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Leased space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Rent is a pass-through of the underlying lease contract rent plus: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any standard operating costs not performed through the lease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PBS lease fee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956D9C-8CE8-4995-8794-CF146935B225}" type="slidenum">
              <a:rPr lang="en-US" smtClean="0">
                <a:latin typeface="Grotesque MT"/>
              </a:rPr>
              <a:pPr/>
              <a:t>40</a:t>
            </a:fld>
            <a:endParaRPr lang="en-US" smtClean="0">
              <a:latin typeface="Grotesque MT"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PBS Lease Fee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696200" cy="48006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Leases charged a fixed, non-divisible 7% PBS Fee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sz="800" dirty="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7% Fee applies to all lease actions with two exceptions: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5% fee for non-cancelable space 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4% fee for USPS controlled space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sz="800" dirty="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000" dirty="0" smtClean="0"/>
              <a:t>PBS Fee covers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Contract risk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Lease acquisition services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Lease administration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917575" y="6216650"/>
            <a:ext cx="327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 2.15 and 3.16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446905-A475-44A8-847B-08E1EE505502}" type="slidenum">
              <a:rPr lang="en-US" smtClean="0">
                <a:latin typeface="Grotesque MT"/>
              </a:rPr>
              <a:pPr/>
              <a:t>41</a:t>
            </a:fld>
            <a:endParaRPr lang="en-US" smtClean="0">
              <a:latin typeface="Grotesque MT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620000" cy="2743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9600" smtClean="0"/>
              <a:t>Questions</a:t>
            </a:r>
          </a:p>
          <a:p>
            <a:pPr algn="ctr" eaLnBrk="1" hangingPunct="1">
              <a:buFontTx/>
              <a:buNone/>
            </a:pPr>
            <a:r>
              <a:rPr lang="en-US" sz="880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D538F83-B2A3-46B0-AAC0-AE0EC0DC36C6}" type="slidenum">
              <a:rPr lang="en-US" smtClean="0">
                <a:latin typeface="Grotesque MT"/>
              </a:rPr>
              <a:pPr/>
              <a:t>5</a:t>
            </a:fld>
            <a:endParaRPr lang="en-US" smtClean="0">
              <a:latin typeface="Grotesque MT"/>
            </a:endParaRP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533400" y="2667000"/>
            <a:ext cx="79248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5400" b="1" dirty="0" smtClean="0"/>
              <a:t>Building Shell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9C3D453-F273-4EA4-8EBC-5E373708B8E7}" type="slidenum">
              <a:rPr lang="en-US" smtClean="0">
                <a:latin typeface="Grotesque MT"/>
              </a:rPr>
              <a:pPr/>
              <a:t>6</a:t>
            </a:fld>
            <a:endParaRPr lang="en-US" smtClean="0">
              <a:latin typeface="Grotesque MT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PBS Building Shell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3962400" cy="4953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sz="2400" dirty="0" smtClean="0"/>
              <a:t>The complete enveloping structure, the base building systems, and the finished common areas of a building that adjoin the tenant areas. Detailed in PDG.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879475" y="6216650"/>
            <a:ext cx="354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PDG Sections 2.4.1 and 3.5.1</a:t>
            </a:r>
          </a:p>
        </p:txBody>
      </p:sp>
      <p:pic>
        <p:nvPicPr>
          <p:cNvPr id="6" name="Picture 2" descr="Image of Shell Definition page from the Pricing Desk Guide."/>
          <p:cNvPicPr>
            <a:picLocks noChangeAspect="1" noChangeArrowheads="1"/>
          </p:cNvPicPr>
          <p:nvPr/>
        </p:nvPicPr>
        <p:blipFill>
          <a:blip r:embed="rId3" cstate="print"/>
          <a:srcRect l="29167" t="10526" r="27814"/>
          <a:stretch>
            <a:fillRect/>
          </a:stretch>
        </p:blipFill>
        <p:spPr bwMode="auto">
          <a:xfrm>
            <a:off x="4724400" y="846202"/>
            <a:ext cx="4038600" cy="524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PBS Building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000" dirty="0" smtClean="0"/>
              <a:t>Base Building Includes: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dirty="0" smtClean="0"/>
              <a:t>Base structure and building enclosure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dirty="0" smtClean="0"/>
              <a:t>Base building electrical &amp; mechanical systems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dirty="0" smtClean="0"/>
              <a:t>Common areas</a:t>
            </a:r>
          </a:p>
          <a:p>
            <a:pPr lvl="1" eaLnBrk="1" hangingPunct="1">
              <a:spcBef>
                <a:spcPts val="600"/>
              </a:spcBef>
              <a:buNone/>
            </a:pPr>
            <a:endParaRPr lang="en-US" sz="2000" dirty="0" smtClean="0"/>
          </a:p>
          <a:p>
            <a:pPr eaLnBrk="1" hangingPunct="1">
              <a:spcBef>
                <a:spcPts val="600"/>
              </a:spcBef>
            </a:pPr>
            <a:r>
              <a:rPr lang="en-US" sz="2000" dirty="0" smtClean="0"/>
              <a:t>Tenant Areas Includes: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dirty="0" smtClean="0"/>
              <a:t>Wall board on exterior perimeter &amp; interior core walls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dirty="0" smtClean="0"/>
              <a:t>Common corridor stud walls without gypsum board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dirty="0" smtClean="0"/>
              <a:t>Suspended acoustical tile ceiling with parabolic fluorescent lighting (open office layout)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dirty="0" smtClean="0"/>
              <a:t>Concrete floor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86C4C-7BAF-427B-A5ED-74050A27B5C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GSA Public Buildings Service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BB2913-42CB-4CB7-9658-831983F041DB}" type="slidenum">
              <a:rPr lang="en-US" smtClean="0">
                <a:latin typeface="Grotesque MT"/>
              </a:rPr>
              <a:pPr/>
              <a:t>8</a:t>
            </a:fld>
            <a:endParaRPr lang="en-US" smtClean="0">
              <a:latin typeface="Grotesque MT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Shell in Tenant Area</a:t>
            </a:r>
          </a:p>
        </p:txBody>
      </p:sp>
      <p:grpSp>
        <p:nvGrpSpPr>
          <p:cNvPr id="2" name="Group 4" descr="Image of Building Shell Tenant Area."/>
          <p:cNvGrpSpPr>
            <a:grpSpLocks/>
          </p:cNvGrpSpPr>
          <p:nvPr/>
        </p:nvGrpSpPr>
        <p:grpSpPr bwMode="auto">
          <a:xfrm>
            <a:off x="533400" y="1190625"/>
            <a:ext cx="7924800" cy="4881955"/>
            <a:chOff x="342" y="737"/>
            <a:chExt cx="4992" cy="3087"/>
          </a:xfrm>
        </p:grpSpPr>
        <p:pic>
          <p:nvPicPr>
            <p:cNvPr id="1229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737"/>
              <a:ext cx="4902" cy="305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12295" name="Text Box 6"/>
            <p:cNvSpPr txBox="1">
              <a:spLocks noChangeArrowheads="1"/>
            </p:cNvSpPr>
            <p:nvPr/>
          </p:nvSpPr>
          <p:spPr bwMode="auto">
            <a:xfrm>
              <a:off x="3048" y="803"/>
              <a:ext cx="1680" cy="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Suspended ceiling  with fluorescent light fixtures</a:t>
              </a:r>
            </a:p>
          </p:txBody>
        </p:sp>
        <p:sp>
          <p:nvSpPr>
            <p:cNvPr id="12296" name="Text Box 7"/>
            <p:cNvSpPr txBox="1">
              <a:spLocks noChangeArrowheads="1"/>
            </p:cNvSpPr>
            <p:nvPr/>
          </p:nvSpPr>
          <p:spPr bwMode="auto">
            <a:xfrm>
              <a:off x="3750" y="3357"/>
              <a:ext cx="1578" cy="4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Primed gypsum wall board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on exterior perimeter walls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&amp; core elements</a:t>
              </a:r>
            </a:p>
          </p:txBody>
        </p:sp>
        <p:sp>
          <p:nvSpPr>
            <p:cNvPr id="12297" name="Text Box 8"/>
            <p:cNvSpPr txBox="1">
              <a:spLocks noChangeArrowheads="1"/>
            </p:cNvSpPr>
            <p:nvPr/>
          </p:nvSpPr>
          <p:spPr bwMode="auto">
            <a:xfrm>
              <a:off x="342" y="2827"/>
              <a:ext cx="1536" cy="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Electrical service to floor  for general office </a:t>
              </a:r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space</a:t>
              </a:r>
              <a:endParaRPr lang="en-US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298" name="Text Box 9"/>
            <p:cNvSpPr txBox="1">
              <a:spLocks noChangeArrowheads="1"/>
            </p:cNvSpPr>
            <p:nvPr/>
          </p:nvSpPr>
          <p:spPr bwMode="auto">
            <a:xfrm>
              <a:off x="726" y="1381"/>
              <a:ext cx="1488" cy="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HVAC distribution for general office space</a:t>
              </a:r>
            </a:p>
          </p:txBody>
        </p:sp>
        <p:sp>
          <p:nvSpPr>
            <p:cNvPr id="12299" name="Text Box 10"/>
            <p:cNvSpPr txBox="1">
              <a:spLocks noChangeArrowheads="1"/>
            </p:cNvSpPr>
            <p:nvPr/>
          </p:nvSpPr>
          <p:spPr bwMode="auto">
            <a:xfrm>
              <a:off x="1350" y="3598"/>
              <a:ext cx="1296" cy="1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Level </a:t>
              </a: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Concrete</a:t>
              </a: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 Floor</a:t>
              </a:r>
            </a:p>
          </p:txBody>
        </p:sp>
        <p:sp>
          <p:nvSpPr>
            <p:cNvPr id="12300" name="Freeform 11"/>
            <p:cNvSpPr>
              <a:spLocks/>
            </p:cNvSpPr>
            <p:nvPr/>
          </p:nvSpPr>
          <p:spPr bwMode="auto">
            <a:xfrm rot="11578155">
              <a:off x="1171" y="3292"/>
              <a:ext cx="294" cy="151"/>
            </a:xfrm>
            <a:custGeom>
              <a:avLst/>
              <a:gdLst>
                <a:gd name="T0" fmla="*/ 1206 w 1206"/>
                <a:gd name="T1" fmla="*/ 602 h 602"/>
                <a:gd name="T2" fmla="*/ 0 w 1206"/>
                <a:gd name="T3" fmla="*/ 0 h 602"/>
                <a:gd name="T4" fmla="*/ 0 60000 65536"/>
                <a:gd name="T5" fmla="*/ 0 60000 65536"/>
                <a:gd name="T6" fmla="*/ 0 w 1206"/>
                <a:gd name="T7" fmla="*/ 0 h 602"/>
                <a:gd name="T8" fmla="*/ 1206 w 1206"/>
                <a:gd name="T9" fmla="*/ 602 h 6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6" h="602">
                  <a:moveTo>
                    <a:pt x="1206" y="60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12"/>
            <p:cNvSpPr>
              <a:spLocks noChangeShapeType="1"/>
            </p:cNvSpPr>
            <p:nvPr/>
          </p:nvSpPr>
          <p:spPr bwMode="auto">
            <a:xfrm>
              <a:off x="3888" y="1138"/>
              <a:ext cx="0" cy="6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13"/>
            <p:cNvSpPr>
              <a:spLocks noChangeShapeType="1"/>
            </p:cNvSpPr>
            <p:nvPr/>
          </p:nvSpPr>
          <p:spPr bwMode="auto">
            <a:xfrm flipV="1">
              <a:off x="2262" y="3607"/>
              <a:ext cx="378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4"/>
            <p:cNvSpPr>
              <a:spLocks/>
            </p:cNvSpPr>
            <p:nvPr/>
          </p:nvSpPr>
          <p:spPr bwMode="auto">
            <a:xfrm rot="16200000">
              <a:off x="4158" y="2947"/>
              <a:ext cx="437" cy="389"/>
            </a:xfrm>
            <a:custGeom>
              <a:avLst/>
              <a:gdLst>
                <a:gd name="T0" fmla="*/ 0 w 620"/>
                <a:gd name="T1" fmla="*/ 532 h 532"/>
                <a:gd name="T2" fmla="*/ 620 w 620"/>
                <a:gd name="T3" fmla="*/ 0 h 532"/>
                <a:gd name="T4" fmla="*/ 0 60000 65536"/>
                <a:gd name="T5" fmla="*/ 0 60000 65536"/>
                <a:gd name="T6" fmla="*/ 0 w 620"/>
                <a:gd name="T7" fmla="*/ 0 h 532"/>
                <a:gd name="T8" fmla="*/ 620 w 620"/>
                <a:gd name="T9" fmla="*/ 532 h 5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0" h="532">
                  <a:moveTo>
                    <a:pt x="0" y="532"/>
                  </a:moveTo>
                  <a:lnTo>
                    <a:pt x="62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3" name="Rectangle 15"/>
          <p:cNvSpPr>
            <a:spLocks noChangeArrowheads="1"/>
          </p:cNvSpPr>
          <p:nvPr/>
        </p:nvSpPr>
        <p:spPr bwMode="auto">
          <a:xfrm>
            <a:off x="879475" y="6216650"/>
            <a:ext cx="354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PDG Sections 2.4.1 and 3.5.1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457450" y="2743200"/>
            <a:ext cx="0" cy="44077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10EECC-7BFB-4FAE-80F6-91C09F43AA76}" type="slidenum">
              <a:rPr lang="en-US" smtClean="0">
                <a:latin typeface="Grotesque MT"/>
              </a:rPr>
              <a:pPr/>
              <a:t>9</a:t>
            </a:fld>
            <a:endParaRPr lang="en-US" smtClean="0">
              <a:latin typeface="Grotesque MT"/>
            </a:endParaRP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Building Shell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PBS uses the shell definition for consistency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Building standards and design guides are not part of the building shell merely because they are called “standards”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Tenant agency driven upgrades to building shell are separately priced and considered TIs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dirty="0" smtClean="0"/>
              <a:t>The shell and TI distinction is an impermeable barrier or "firewall" across which funding cannot shift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879475" y="6216650"/>
            <a:ext cx="354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PDG Sections 2.4.1 and 3.5.1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1B515C"/>
      </a:dk1>
      <a:lt1>
        <a:srgbClr val="FFFFFF"/>
      </a:lt1>
      <a:dk2>
        <a:srgbClr val="313232"/>
      </a:dk2>
      <a:lt2>
        <a:srgbClr val="808080"/>
      </a:lt2>
      <a:accent1>
        <a:srgbClr val="8FCFE7"/>
      </a:accent1>
      <a:accent2>
        <a:srgbClr val="316EA0"/>
      </a:accent2>
      <a:accent3>
        <a:srgbClr val="FFFFFF"/>
      </a:accent3>
      <a:accent4>
        <a:srgbClr val="15444D"/>
      </a:accent4>
      <a:accent5>
        <a:srgbClr val="C6E4F1"/>
      </a:accent5>
      <a:accent6>
        <a:srgbClr val="2B6391"/>
      </a:accent6>
      <a:hlink>
        <a:srgbClr val="C6A837"/>
      </a:hlink>
      <a:folHlink>
        <a:srgbClr val="FFFFFF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1B515C"/>
        </a:dk1>
        <a:lt1>
          <a:srgbClr val="FFFFFF"/>
        </a:lt1>
        <a:dk2>
          <a:srgbClr val="313232"/>
        </a:dk2>
        <a:lt2>
          <a:srgbClr val="808080"/>
        </a:lt2>
        <a:accent1>
          <a:srgbClr val="8FCFE7"/>
        </a:accent1>
        <a:accent2>
          <a:srgbClr val="316EA0"/>
        </a:accent2>
        <a:accent3>
          <a:srgbClr val="FFFFFF"/>
        </a:accent3>
        <a:accent4>
          <a:srgbClr val="15444D"/>
        </a:accent4>
        <a:accent5>
          <a:srgbClr val="C6E4F1"/>
        </a:accent5>
        <a:accent6>
          <a:srgbClr val="2B6391"/>
        </a:accent6>
        <a:hlink>
          <a:srgbClr val="C6A83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2114</Words>
  <Application>Microsoft Office PowerPoint</Application>
  <PresentationFormat>On-screen Show (4:3)</PresentationFormat>
  <Paragraphs>394</Paragraphs>
  <Slides>41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Blank Presentation</vt:lpstr>
      <vt:lpstr>GSA PBS Client Workshop</vt:lpstr>
      <vt:lpstr>Topics</vt:lpstr>
      <vt:lpstr>Legislative Foundation</vt:lpstr>
      <vt:lpstr>PBS Pricing Desk Guide</vt:lpstr>
      <vt:lpstr>Slide 5</vt:lpstr>
      <vt:lpstr>PBS Building Shell</vt:lpstr>
      <vt:lpstr>PBS Building Shell</vt:lpstr>
      <vt:lpstr>Building Shell in Tenant Area</vt:lpstr>
      <vt:lpstr>Building Shell</vt:lpstr>
      <vt:lpstr>Shell Rent – Leased Space</vt:lpstr>
      <vt:lpstr>Shell Rent – Federally Owned Space</vt:lpstr>
      <vt:lpstr>General Storage</vt:lpstr>
      <vt:lpstr>General Storage Example</vt:lpstr>
      <vt:lpstr>Slide 14</vt:lpstr>
      <vt:lpstr>Tenant Improvements</vt:lpstr>
      <vt:lpstr>Typical Tenant Improvements</vt:lpstr>
      <vt:lpstr>Shell vs TI Example</vt:lpstr>
      <vt:lpstr>Application of TI Allowances</vt:lpstr>
      <vt:lpstr>TI Cannot Fund Personal Property</vt:lpstr>
      <vt:lpstr>Application of TI Allowance</vt:lpstr>
      <vt:lpstr>Application of TI Allowance</vt:lpstr>
      <vt:lpstr>General TI Allowance</vt:lpstr>
      <vt:lpstr>Customization TI  Allowance</vt:lpstr>
      <vt:lpstr>TI Allowance by Tier</vt:lpstr>
      <vt:lpstr>TI Allowance by Tier</vt:lpstr>
      <vt:lpstr>TI Allowance by Functional Estimate</vt:lpstr>
      <vt:lpstr>TI Allowance Amortization - Leases</vt:lpstr>
      <vt:lpstr>TI Allowance Amortization - Owned</vt:lpstr>
      <vt:lpstr>Slide 29</vt:lpstr>
      <vt:lpstr>The Occupancy Agreement (OA)</vt:lpstr>
      <vt:lpstr>OAs</vt:lpstr>
      <vt:lpstr>OA Signature</vt:lpstr>
      <vt:lpstr>Slide 33</vt:lpstr>
      <vt:lpstr>Move Policy</vt:lpstr>
      <vt:lpstr>Slide 35</vt:lpstr>
      <vt:lpstr>Tenant Agency Rights - Cancellation</vt:lpstr>
      <vt:lpstr>Agency Rights - Return of Space</vt:lpstr>
      <vt:lpstr>Noncancelable Space</vt:lpstr>
      <vt:lpstr>Tenant Agency Rights</vt:lpstr>
      <vt:lpstr>PBS Lease Fee</vt:lpstr>
      <vt:lpstr>Slide 41</vt:lpstr>
    </vt:vector>
  </TitlesOfParts>
  <Company>Design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JamesWColeman</cp:lastModifiedBy>
  <cp:revision>91</cp:revision>
  <cp:lastPrinted>2010-10-21T20:02:43Z</cp:lastPrinted>
  <dcterms:created xsi:type="dcterms:W3CDTF">2010-02-15T19:14:13Z</dcterms:created>
  <dcterms:modified xsi:type="dcterms:W3CDTF">2012-03-16T12:48:24Z</dcterms:modified>
</cp:coreProperties>
</file>