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8" r:id="rId3"/>
    <p:sldId id="259" r:id="rId4"/>
    <p:sldId id="262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3" r:id="rId14"/>
    <p:sldId id="274" r:id="rId15"/>
    <p:sldId id="276" r:id="rId16"/>
    <p:sldId id="277" r:id="rId17"/>
    <p:sldId id="278" r:id="rId18"/>
    <p:sldId id="286" r:id="rId19"/>
    <p:sldId id="280" r:id="rId20"/>
    <p:sldId id="287" r:id="rId21"/>
    <p:sldId id="288" r:id="rId22"/>
    <p:sldId id="289" r:id="rId23"/>
    <p:sldId id="282" r:id="rId24"/>
    <p:sldId id="283" r:id="rId25"/>
    <p:sldId id="285" r:id="rId26"/>
  </p:sldIdLst>
  <p:sldSz cx="9144000" cy="6858000" type="screen4x3"/>
  <p:notesSz cx="6858000" cy="9144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BA41"/>
    <a:srgbClr val="A1DEF3"/>
    <a:srgbClr val="A0DEF3"/>
    <a:srgbClr val="1B515C"/>
    <a:srgbClr val="4E4E4E"/>
    <a:srgbClr val="002D55"/>
    <a:srgbClr val="F6D35E"/>
    <a:srgbClr val="CCCDC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64" autoAdjust="0"/>
    <p:restoredTop sz="93382" autoAdjust="0"/>
  </p:normalViewPr>
  <p:slideViewPr>
    <p:cSldViewPr>
      <p:cViewPr>
        <p:scale>
          <a:sx n="100" d="100"/>
          <a:sy n="100" d="100"/>
        </p:scale>
        <p:origin x="-4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2BFA9D-9206-4408-8AF2-CC9C3442AE6F}" type="doc">
      <dgm:prSet loTypeId="urn:microsoft.com/office/officeart/2005/8/layout/hProcess9" loCatId="process" qsTypeId="urn:microsoft.com/office/officeart/2005/8/quickstyle/3d1" qsCatId="3D" csTypeId="urn:microsoft.com/office/officeart/2005/8/colors/accent2_2" csCatId="accent2" phldr="1"/>
      <dgm:spPr/>
    </dgm:pt>
    <dgm:pt modelId="{6A2A7D62-E687-406B-84D1-92DAA63D6869}">
      <dgm:prSet phldrT="[Text]"/>
      <dgm:spPr/>
      <dgm:t>
        <a:bodyPr/>
        <a:lstStyle/>
        <a:p>
          <a:r>
            <a:rPr lang="en-US" dirty="0" smtClean="0"/>
            <a:t>Phase 1: Requirements</a:t>
          </a:r>
          <a:endParaRPr lang="en-US" dirty="0"/>
        </a:p>
      </dgm:t>
    </dgm:pt>
    <dgm:pt modelId="{88D93E4A-F5D1-474E-B6B4-E6FD6F584DA0}" type="parTrans" cxnId="{8D1FE23D-83C1-4314-8F52-D8D3D2ACDC41}">
      <dgm:prSet/>
      <dgm:spPr/>
      <dgm:t>
        <a:bodyPr/>
        <a:lstStyle/>
        <a:p>
          <a:endParaRPr lang="en-US"/>
        </a:p>
      </dgm:t>
    </dgm:pt>
    <dgm:pt modelId="{101A9CB4-8B25-414A-BBA4-570FB75630DF}" type="sibTrans" cxnId="{8D1FE23D-83C1-4314-8F52-D8D3D2ACDC41}">
      <dgm:prSet/>
      <dgm:spPr/>
      <dgm:t>
        <a:bodyPr/>
        <a:lstStyle/>
        <a:p>
          <a:endParaRPr lang="en-US"/>
        </a:p>
      </dgm:t>
    </dgm:pt>
    <dgm:pt modelId="{B17F8343-97D8-4764-8EB3-F6A6D377E0B9}">
      <dgm:prSet phldrT="[Text]"/>
      <dgm:spPr/>
      <dgm:t>
        <a:bodyPr/>
        <a:lstStyle/>
        <a:p>
          <a:r>
            <a:rPr lang="en-US" dirty="0" smtClean="0"/>
            <a:t>Phase 2: </a:t>
          </a:r>
          <a:br>
            <a:rPr lang="en-US" dirty="0" smtClean="0"/>
          </a:br>
          <a:r>
            <a:rPr lang="en-US" dirty="0" smtClean="0"/>
            <a:t>Cost Estimate</a:t>
          </a:r>
          <a:endParaRPr lang="en-US" dirty="0"/>
        </a:p>
      </dgm:t>
    </dgm:pt>
    <dgm:pt modelId="{DB370980-C4FB-4953-AD89-6F9ED962E0F3}" type="parTrans" cxnId="{5ECCF9E4-08A7-4BAA-9BD0-161FD5BDD826}">
      <dgm:prSet/>
      <dgm:spPr/>
      <dgm:t>
        <a:bodyPr/>
        <a:lstStyle/>
        <a:p>
          <a:endParaRPr lang="en-US"/>
        </a:p>
      </dgm:t>
    </dgm:pt>
    <dgm:pt modelId="{9E3C398A-6368-45CA-ADB2-E15D6E7C3D89}" type="sibTrans" cxnId="{5ECCF9E4-08A7-4BAA-9BD0-161FD5BDD826}">
      <dgm:prSet/>
      <dgm:spPr/>
      <dgm:t>
        <a:bodyPr/>
        <a:lstStyle/>
        <a:p>
          <a:endParaRPr lang="en-US"/>
        </a:p>
      </dgm:t>
    </dgm:pt>
    <dgm:pt modelId="{FF61B9AF-34F2-4E60-938D-29CD5615545E}">
      <dgm:prSet phldrT="[Text]"/>
      <dgm:spPr/>
      <dgm:t>
        <a:bodyPr/>
        <a:lstStyle/>
        <a:p>
          <a:r>
            <a:rPr lang="en-US" dirty="0" smtClean="0"/>
            <a:t>Phase 3: Acceptance</a:t>
          </a:r>
          <a:endParaRPr lang="en-US" dirty="0"/>
        </a:p>
      </dgm:t>
    </dgm:pt>
    <dgm:pt modelId="{B2875323-03D3-4D97-BB08-285C49E995B1}" type="parTrans" cxnId="{527A4C17-D58A-4CA9-A4B4-AA0863990A15}">
      <dgm:prSet/>
      <dgm:spPr/>
      <dgm:t>
        <a:bodyPr/>
        <a:lstStyle/>
        <a:p>
          <a:endParaRPr lang="en-US"/>
        </a:p>
      </dgm:t>
    </dgm:pt>
    <dgm:pt modelId="{C1013255-85BF-4F9E-B95D-14D08F36A113}" type="sibTrans" cxnId="{527A4C17-D58A-4CA9-A4B4-AA0863990A15}">
      <dgm:prSet/>
      <dgm:spPr/>
      <dgm:t>
        <a:bodyPr/>
        <a:lstStyle/>
        <a:p>
          <a:endParaRPr lang="en-US"/>
        </a:p>
      </dgm:t>
    </dgm:pt>
    <dgm:pt modelId="{873CBD0B-0BBF-4E16-B715-D0EBD4508F2C}">
      <dgm:prSet/>
      <dgm:spPr/>
      <dgm:t>
        <a:bodyPr/>
        <a:lstStyle/>
        <a:p>
          <a:r>
            <a:rPr lang="en-US" dirty="0" smtClean="0"/>
            <a:t>Phase 4: Execution</a:t>
          </a:r>
          <a:endParaRPr lang="en-US" dirty="0"/>
        </a:p>
      </dgm:t>
    </dgm:pt>
    <dgm:pt modelId="{60C12A1A-27F8-43C9-AFE0-FDFA2115A946}" type="parTrans" cxnId="{D1A7B21E-C17F-4340-B350-E5D489CB06BE}">
      <dgm:prSet/>
      <dgm:spPr/>
      <dgm:t>
        <a:bodyPr/>
        <a:lstStyle/>
        <a:p>
          <a:endParaRPr lang="en-US"/>
        </a:p>
      </dgm:t>
    </dgm:pt>
    <dgm:pt modelId="{3EA761B4-6558-483A-B724-31FBA894CAC8}" type="sibTrans" cxnId="{D1A7B21E-C17F-4340-B350-E5D489CB06BE}">
      <dgm:prSet/>
      <dgm:spPr/>
      <dgm:t>
        <a:bodyPr/>
        <a:lstStyle/>
        <a:p>
          <a:endParaRPr lang="en-US"/>
        </a:p>
      </dgm:t>
    </dgm:pt>
    <dgm:pt modelId="{27052AEB-4A98-4BDE-BE86-FE24A4C0106F}">
      <dgm:prSet/>
      <dgm:spPr/>
      <dgm:t>
        <a:bodyPr/>
        <a:lstStyle/>
        <a:p>
          <a:r>
            <a:rPr lang="en-US" dirty="0" smtClean="0"/>
            <a:t>Phase 5: Completion and Close-Out</a:t>
          </a:r>
          <a:endParaRPr lang="en-US" dirty="0"/>
        </a:p>
      </dgm:t>
    </dgm:pt>
    <dgm:pt modelId="{25A9E09B-465F-4C49-99B3-E55BDD174F60}" type="parTrans" cxnId="{B10EBEF9-DCD8-4DC9-8B53-7CED2D31ABD0}">
      <dgm:prSet/>
      <dgm:spPr/>
      <dgm:t>
        <a:bodyPr/>
        <a:lstStyle/>
        <a:p>
          <a:endParaRPr lang="en-US"/>
        </a:p>
      </dgm:t>
    </dgm:pt>
    <dgm:pt modelId="{FEBD44FA-208B-4134-98E1-B73525485EE5}" type="sibTrans" cxnId="{B10EBEF9-DCD8-4DC9-8B53-7CED2D31ABD0}">
      <dgm:prSet/>
      <dgm:spPr/>
      <dgm:t>
        <a:bodyPr/>
        <a:lstStyle/>
        <a:p>
          <a:endParaRPr lang="en-US"/>
        </a:p>
      </dgm:t>
    </dgm:pt>
    <dgm:pt modelId="{C66537E5-0AD1-4D1C-9CBB-7B029E1A69CC}" type="pres">
      <dgm:prSet presAssocID="{722BFA9D-9206-4408-8AF2-CC9C3442AE6F}" presName="CompostProcess" presStyleCnt="0">
        <dgm:presLayoutVars>
          <dgm:dir/>
          <dgm:resizeHandles val="exact"/>
        </dgm:presLayoutVars>
      </dgm:prSet>
      <dgm:spPr/>
    </dgm:pt>
    <dgm:pt modelId="{F1C6AA41-0149-413D-AC2D-5809E26726B1}" type="pres">
      <dgm:prSet presAssocID="{722BFA9D-9206-4408-8AF2-CC9C3442AE6F}" presName="arrow" presStyleLbl="bgShp" presStyleIdx="0" presStyleCnt="1" custScaleX="114706" custLinFactNeighborX="134"/>
      <dgm:spPr/>
    </dgm:pt>
    <dgm:pt modelId="{9DF5A3FD-E172-4BBB-B878-FA173E45042C}" type="pres">
      <dgm:prSet presAssocID="{722BFA9D-9206-4408-8AF2-CC9C3442AE6F}" presName="linearProcess" presStyleCnt="0"/>
      <dgm:spPr/>
    </dgm:pt>
    <dgm:pt modelId="{372A481E-BEA8-441B-8A0B-124B90B11B58}" type="pres">
      <dgm:prSet presAssocID="{6A2A7D62-E687-406B-84D1-92DAA63D6869}" presName="textNode" presStyleLbl="node1" presStyleIdx="0" presStyleCnt="5" custScaleY="7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50517-0F31-4ECB-AB3D-6274BE8DF7F9}" type="pres">
      <dgm:prSet presAssocID="{101A9CB4-8B25-414A-BBA4-570FB75630DF}" presName="sibTrans" presStyleCnt="0"/>
      <dgm:spPr/>
    </dgm:pt>
    <dgm:pt modelId="{C7812999-A805-40A7-8D36-5A69E334F060}" type="pres">
      <dgm:prSet presAssocID="{B17F8343-97D8-4764-8EB3-F6A6D377E0B9}" presName="textNode" presStyleLbl="node1" presStyleIdx="1" presStyleCnt="5" custScaleY="7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0C043B-85E4-41C5-AA40-E4DE81F225A4}" type="pres">
      <dgm:prSet presAssocID="{9E3C398A-6368-45CA-ADB2-E15D6E7C3D89}" presName="sibTrans" presStyleCnt="0"/>
      <dgm:spPr/>
    </dgm:pt>
    <dgm:pt modelId="{D512C0E4-B7F8-465C-882A-D068BC90300E}" type="pres">
      <dgm:prSet presAssocID="{FF61B9AF-34F2-4E60-938D-29CD5615545E}" presName="textNode" presStyleLbl="node1" presStyleIdx="2" presStyleCnt="5" custScaleY="7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DE8651-6AB1-459D-ADD6-5B5361A60EE0}" type="pres">
      <dgm:prSet presAssocID="{C1013255-85BF-4F9E-B95D-14D08F36A113}" presName="sibTrans" presStyleCnt="0"/>
      <dgm:spPr/>
    </dgm:pt>
    <dgm:pt modelId="{1BE227C4-4DFF-41C8-8C8E-F273B405A5C0}" type="pres">
      <dgm:prSet presAssocID="{873CBD0B-0BBF-4E16-B715-D0EBD4508F2C}" presName="textNode" presStyleLbl="node1" presStyleIdx="3" presStyleCnt="5" custScaleY="7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F34AD3-6193-47C2-BFA2-4A3D41DF24B2}" type="pres">
      <dgm:prSet presAssocID="{3EA761B4-6558-483A-B724-31FBA894CAC8}" presName="sibTrans" presStyleCnt="0"/>
      <dgm:spPr/>
    </dgm:pt>
    <dgm:pt modelId="{9C00CAA7-CEA0-40B8-9DA7-703FF2834B44}" type="pres">
      <dgm:prSet presAssocID="{27052AEB-4A98-4BDE-BE86-FE24A4C0106F}" presName="textNode" presStyleLbl="node1" presStyleIdx="4" presStyleCnt="5" custScaleY="7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F5728C-5C09-4B87-A6D9-2A6D82A189F3}" type="presOf" srcId="{873CBD0B-0BBF-4E16-B715-D0EBD4508F2C}" destId="{1BE227C4-4DFF-41C8-8C8E-F273B405A5C0}" srcOrd="0" destOrd="0" presId="urn:microsoft.com/office/officeart/2005/8/layout/hProcess9"/>
    <dgm:cxn modelId="{D1A7B21E-C17F-4340-B350-E5D489CB06BE}" srcId="{722BFA9D-9206-4408-8AF2-CC9C3442AE6F}" destId="{873CBD0B-0BBF-4E16-B715-D0EBD4508F2C}" srcOrd="3" destOrd="0" parTransId="{60C12A1A-27F8-43C9-AFE0-FDFA2115A946}" sibTransId="{3EA761B4-6558-483A-B724-31FBA894CAC8}"/>
    <dgm:cxn modelId="{EEAD94F9-3723-41E7-A96B-0F23483FE257}" type="presOf" srcId="{27052AEB-4A98-4BDE-BE86-FE24A4C0106F}" destId="{9C00CAA7-CEA0-40B8-9DA7-703FF2834B44}" srcOrd="0" destOrd="0" presId="urn:microsoft.com/office/officeart/2005/8/layout/hProcess9"/>
    <dgm:cxn modelId="{88575179-F46D-4EBD-BF67-E017C2CD00EC}" type="presOf" srcId="{B17F8343-97D8-4764-8EB3-F6A6D377E0B9}" destId="{C7812999-A805-40A7-8D36-5A69E334F060}" srcOrd="0" destOrd="0" presId="urn:microsoft.com/office/officeart/2005/8/layout/hProcess9"/>
    <dgm:cxn modelId="{5ECCF9E4-08A7-4BAA-9BD0-161FD5BDD826}" srcId="{722BFA9D-9206-4408-8AF2-CC9C3442AE6F}" destId="{B17F8343-97D8-4764-8EB3-F6A6D377E0B9}" srcOrd="1" destOrd="0" parTransId="{DB370980-C4FB-4953-AD89-6F9ED962E0F3}" sibTransId="{9E3C398A-6368-45CA-ADB2-E15D6E7C3D89}"/>
    <dgm:cxn modelId="{8D1FE23D-83C1-4314-8F52-D8D3D2ACDC41}" srcId="{722BFA9D-9206-4408-8AF2-CC9C3442AE6F}" destId="{6A2A7D62-E687-406B-84D1-92DAA63D6869}" srcOrd="0" destOrd="0" parTransId="{88D93E4A-F5D1-474E-B6B4-E6FD6F584DA0}" sibTransId="{101A9CB4-8B25-414A-BBA4-570FB75630DF}"/>
    <dgm:cxn modelId="{B10EBEF9-DCD8-4DC9-8B53-7CED2D31ABD0}" srcId="{722BFA9D-9206-4408-8AF2-CC9C3442AE6F}" destId="{27052AEB-4A98-4BDE-BE86-FE24A4C0106F}" srcOrd="4" destOrd="0" parTransId="{25A9E09B-465F-4C49-99B3-E55BDD174F60}" sibTransId="{FEBD44FA-208B-4134-98E1-B73525485EE5}"/>
    <dgm:cxn modelId="{40A3227F-2027-4453-9B45-AD93704967C8}" type="presOf" srcId="{722BFA9D-9206-4408-8AF2-CC9C3442AE6F}" destId="{C66537E5-0AD1-4D1C-9CBB-7B029E1A69CC}" srcOrd="0" destOrd="0" presId="urn:microsoft.com/office/officeart/2005/8/layout/hProcess9"/>
    <dgm:cxn modelId="{4FC61C2E-21A8-4C45-AEA2-02061321A3C3}" type="presOf" srcId="{FF61B9AF-34F2-4E60-938D-29CD5615545E}" destId="{D512C0E4-B7F8-465C-882A-D068BC90300E}" srcOrd="0" destOrd="0" presId="urn:microsoft.com/office/officeart/2005/8/layout/hProcess9"/>
    <dgm:cxn modelId="{527A4C17-D58A-4CA9-A4B4-AA0863990A15}" srcId="{722BFA9D-9206-4408-8AF2-CC9C3442AE6F}" destId="{FF61B9AF-34F2-4E60-938D-29CD5615545E}" srcOrd="2" destOrd="0" parTransId="{B2875323-03D3-4D97-BB08-285C49E995B1}" sibTransId="{C1013255-85BF-4F9E-B95D-14D08F36A113}"/>
    <dgm:cxn modelId="{9F0331F6-B0D0-4601-A47D-7C634F686DD7}" type="presOf" srcId="{6A2A7D62-E687-406B-84D1-92DAA63D6869}" destId="{372A481E-BEA8-441B-8A0B-124B90B11B58}" srcOrd="0" destOrd="0" presId="urn:microsoft.com/office/officeart/2005/8/layout/hProcess9"/>
    <dgm:cxn modelId="{E278A266-9F36-4D3D-BF20-ABAFF03B7E36}" type="presParOf" srcId="{C66537E5-0AD1-4D1C-9CBB-7B029E1A69CC}" destId="{F1C6AA41-0149-413D-AC2D-5809E26726B1}" srcOrd="0" destOrd="0" presId="urn:microsoft.com/office/officeart/2005/8/layout/hProcess9"/>
    <dgm:cxn modelId="{B1B635EB-E663-4641-A2E2-597498981A0F}" type="presParOf" srcId="{C66537E5-0AD1-4D1C-9CBB-7B029E1A69CC}" destId="{9DF5A3FD-E172-4BBB-B878-FA173E45042C}" srcOrd="1" destOrd="0" presId="urn:microsoft.com/office/officeart/2005/8/layout/hProcess9"/>
    <dgm:cxn modelId="{30BC9A00-1C36-4240-86EF-6923EA738F4C}" type="presParOf" srcId="{9DF5A3FD-E172-4BBB-B878-FA173E45042C}" destId="{372A481E-BEA8-441B-8A0B-124B90B11B58}" srcOrd="0" destOrd="0" presId="urn:microsoft.com/office/officeart/2005/8/layout/hProcess9"/>
    <dgm:cxn modelId="{93D2E553-7377-4A11-8BF3-415FCF0AEDC8}" type="presParOf" srcId="{9DF5A3FD-E172-4BBB-B878-FA173E45042C}" destId="{42950517-0F31-4ECB-AB3D-6274BE8DF7F9}" srcOrd="1" destOrd="0" presId="urn:microsoft.com/office/officeart/2005/8/layout/hProcess9"/>
    <dgm:cxn modelId="{6DB830E3-5ADE-44D4-9C1F-B1B82EE9A250}" type="presParOf" srcId="{9DF5A3FD-E172-4BBB-B878-FA173E45042C}" destId="{C7812999-A805-40A7-8D36-5A69E334F060}" srcOrd="2" destOrd="0" presId="urn:microsoft.com/office/officeart/2005/8/layout/hProcess9"/>
    <dgm:cxn modelId="{78AE941D-2C87-4AFF-8066-DC2B73CD622B}" type="presParOf" srcId="{9DF5A3FD-E172-4BBB-B878-FA173E45042C}" destId="{070C043B-85E4-41C5-AA40-E4DE81F225A4}" srcOrd="3" destOrd="0" presId="urn:microsoft.com/office/officeart/2005/8/layout/hProcess9"/>
    <dgm:cxn modelId="{98531FE5-9AC4-4C4E-B342-66DB596CF242}" type="presParOf" srcId="{9DF5A3FD-E172-4BBB-B878-FA173E45042C}" destId="{D512C0E4-B7F8-465C-882A-D068BC90300E}" srcOrd="4" destOrd="0" presId="urn:microsoft.com/office/officeart/2005/8/layout/hProcess9"/>
    <dgm:cxn modelId="{A583F6D9-82E7-4CCC-A1BB-CE162B625E6C}" type="presParOf" srcId="{9DF5A3FD-E172-4BBB-B878-FA173E45042C}" destId="{47DE8651-6AB1-459D-ADD6-5B5361A60EE0}" srcOrd="5" destOrd="0" presId="urn:microsoft.com/office/officeart/2005/8/layout/hProcess9"/>
    <dgm:cxn modelId="{6E24F3AB-EADF-475A-A93D-044EAF72CFBB}" type="presParOf" srcId="{9DF5A3FD-E172-4BBB-B878-FA173E45042C}" destId="{1BE227C4-4DFF-41C8-8C8E-F273B405A5C0}" srcOrd="6" destOrd="0" presId="urn:microsoft.com/office/officeart/2005/8/layout/hProcess9"/>
    <dgm:cxn modelId="{36E07696-6088-41E3-90A7-769AF3AD03F1}" type="presParOf" srcId="{9DF5A3FD-E172-4BBB-B878-FA173E45042C}" destId="{CAF34AD3-6193-47C2-BFA2-4A3D41DF24B2}" srcOrd="7" destOrd="0" presId="urn:microsoft.com/office/officeart/2005/8/layout/hProcess9"/>
    <dgm:cxn modelId="{83681C3B-7064-47C7-A184-AFE1A30079B0}" type="presParOf" srcId="{9DF5A3FD-E172-4BBB-B878-FA173E45042C}" destId="{9C00CAA7-CEA0-40B8-9DA7-703FF2834B44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2BFA9D-9206-4408-8AF2-CC9C3442AE6F}" type="doc">
      <dgm:prSet loTypeId="urn:microsoft.com/office/officeart/2005/8/layout/hProcess9" loCatId="process" qsTypeId="urn:microsoft.com/office/officeart/2005/8/quickstyle/3d1" qsCatId="3D" csTypeId="urn:microsoft.com/office/officeart/2005/8/colors/accent2_2" csCatId="accent2" phldr="1"/>
      <dgm:spPr/>
    </dgm:pt>
    <dgm:pt modelId="{6A2A7D62-E687-406B-84D1-92DAA63D6869}">
      <dgm:prSet phldrT="[Text]"/>
      <dgm:spPr/>
      <dgm:t>
        <a:bodyPr/>
        <a:lstStyle/>
        <a:p>
          <a:r>
            <a:rPr lang="en-US" dirty="0" smtClean="0"/>
            <a:t>Phase 1: Requirements</a:t>
          </a:r>
          <a:endParaRPr lang="en-US" dirty="0"/>
        </a:p>
      </dgm:t>
    </dgm:pt>
    <dgm:pt modelId="{88D93E4A-F5D1-474E-B6B4-E6FD6F584DA0}" type="parTrans" cxnId="{8D1FE23D-83C1-4314-8F52-D8D3D2ACDC41}">
      <dgm:prSet/>
      <dgm:spPr/>
      <dgm:t>
        <a:bodyPr/>
        <a:lstStyle/>
        <a:p>
          <a:endParaRPr lang="en-US"/>
        </a:p>
      </dgm:t>
    </dgm:pt>
    <dgm:pt modelId="{101A9CB4-8B25-414A-BBA4-570FB75630DF}" type="sibTrans" cxnId="{8D1FE23D-83C1-4314-8F52-D8D3D2ACDC41}">
      <dgm:prSet/>
      <dgm:spPr/>
      <dgm:t>
        <a:bodyPr/>
        <a:lstStyle/>
        <a:p>
          <a:endParaRPr lang="en-US"/>
        </a:p>
      </dgm:t>
    </dgm:pt>
    <dgm:pt modelId="{B17F8343-97D8-4764-8EB3-F6A6D377E0B9}">
      <dgm:prSet phldrT="[Text]"/>
      <dgm:spPr/>
      <dgm:t>
        <a:bodyPr/>
        <a:lstStyle/>
        <a:p>
          <a:r>
            <a:rPr lang="en-US" dirty="0" smtClean="0"/>
            <a:t>Phase 2: </a:t>
          </a:r>
          <a:br>
            <a:rPr lang="en-US" dirty="0" smtClean="0"/>
          </a:br>
          <a:r>
            <a:rPr lang="en-US" dirty="0" smtClean="0"/>
            <a:t>Cost Estimate</a:t>
          </a:r>
          <a:endParaRPr lang="en-US" dirty="0"/>
        </a:p>
      </dgm:t>
    </dgm:pt>
    <dgm:pt modelId="{DB370980-C4FB-4953-AD89-6F9ED962E0F3}" type="parTrans" cxnId="{5ECCF9E4-08A7-4BAA-9BD0-161FD5BDD826}">
      <dgm:prSet/>
      <dgm:spPr/>
      <dgm:t>
        <a:bodyPr/>
        <a:lstStyle/>
        <a:p>
          <a:endParaRPr lang="en-US"/>
        </a:p>
      </dgm:t>
    </dgm:pt>
    <dgm:pt modelId="{9E3C398A-6368-45CA-ADB2-E15D6E7C3D89}" type="sibTrans" cxnId="{5ECCF9E4-08A7-4BAA-9BD0-161FD5BDD826}">
      <dgm:prSet/>
      <dgm:spPr/>
      <dgm:t>
        <a:bodyPr/>
        <a:lstStyle/>
        <a:p>
          <a:endParaRPr lang="en-US"/>
        </a:p>
      </dgm:t>
    </dgm:pt>
    <dgm:pt modelId="{FF61B9AF-34F2-4E60-938D-29CD5615545E}">
      <dgm:prSet phldrT="[Text]"/>
      <dgm:spPr/>
      <dgm:t>
        <a:bodyPr/>
        <a:lstStyle/>
        <a:p>
          <a:r>
            <a:rPr lang="en-US" dirty="0" smtClean="0"/>
            <a:t>Phase 3: Acceptance</a:t>
          </a:r>
          <a:endParaRPr lang="en-US" dirty="0"/>
        </a:p>
      </dgm:t>
    </dgm:pt>
    <dgm:pt modelId="{B2875323-03D3-4D97-BB08-285C49E995B1}" type="parTrans" cxnId="{527A4C17-D58A-4CA9-A4B4-AA0863990A15}">
      <dgm:prSet/>
      <dgm:spPr/>
      <dgm:t>
        <a:bodyPr/>
        <a:lstStyle/>
        <a:p>
          <a:endParaRPr lang="en-US"/>
        </a:p>
      </dgm:t>
    </dgm:pt>
    <dgm:pt modelId="{C1013255-85BF-4F9E-B95D-14D08F36A113}" type="sibTrans" cxnId="{527A4C17-D58A-4CA9-A4B4-AA0863990A15}">
      <dgm:prSet/>
      <dgm:spPr/>
      <dgm:t>
        <a:bodyPr/>
        <a:lstStyle/>
        <a:p>
          <a:endParaRPr lang="en-US"/>
        </a:p>
      </dgm:t>
    </dgm:pt>
    <dgm:pt modelId="{873CBD0B-0BBF-4E16-B715-D0EBD4508F2C}">
      <dgm:prSet/>
      <dgm:spPr/>
      <dgm:t>
        <a:bodyPr/>
        <a:lstStyle/>
        <a:p>
          <a:r>
            <a:rPr lang="en-US" dirty="0" smtClean="0"/>
            <a:t>Phase 4: Execution</a:t>
          </a:r>
          <a:endParaRPr lang="en-US" dirty="0"/>
        </a:p>
      </dgm:t>
    </dgm:pt>
    <dgm:pt modelId="{60C12A1A-27F8-43C9-AFE0-FDFA2115A946}" type="parTrans" cxnId="{D1A7B21E-C17F-4340-B350-E5D489CB06BE}">
      <dgm:prSet/>
      <dgm:spPr/>
      <dgm:t>
        <a:bodyPr/>
        <a:lstStyle/>
        <a:p>
          <a:endParaRPr lang="en-US"/>
        </a:p>
      </dgm:t>
    </dgm:pt>
    <dgm:pt modelId="{3EA761B4-6558-483A-B724-31FBA894CAC8}" type="sibTrans" cxnId="{D1A7B21E-C17F-4340-B350-E5D489CB06BE}">
      <dgm:prSet/>
      <dgm:spPr/>
      <dgm:t>
        <a:bodyPr/>
        <a:lstStyle/>
        <a:p>
          <a:endParaRPr lang="en-US"/>
        </a:p>
      </dgm:t>
    </dgm:pt>
    <dgm:pt modelId="{27052AEB-4A98-4BDE-BE86-FE24A4C0106F}">
      <dgm:prSet/>
      <dgm:spPr/>
      <dgm:t>
        <a:bodyPr/>
        <a:lstStyle/>
        <a:p>
          <a:r>
            <a:rPr lang="en-US" dirty="0" smtClean="0"/>
            <a:t>Phase 5: Completion and Close-Out</a:t>
          </a:r>
          <a:endParaRPr lang="en-US" dirty="0"/>
        </a:p>
      </dgm:t>
    </dgm:pt>
    <dgm:pt modelId="{25A9E09B-465F-4C49-99B3-E55BDD174F60}" type="parTrans" cxnId="{B10EBEF9-DCD8-4DC9-8B53-7CED2D31ABD0}">
      <dgm:prSet/>
      <dgm:spPr/>
      <dgm:t>
        <a:bodyPr/>
        <a:lstStyle/>
        <a:p>
          <a:endParaRPr lang="en-US"/>
        </a:p>
      </dgm:t>
    </dgm:pt>
    <dgm:pt modelId="{FEBD44FA-208B-4134-98E1-B73525485EE5}" type="sibTrans" cxnId="{B10EBEF9-DCD8-4DC9-8B53-7CED2D31ABD0}">
      <dgm:prSet/>
      <dgm:spPr/>
      <dgm:t>
        <a:bodyPr/>
        <a:lstStyle/>
        <a:p>
          <a:endParaRPr lang="en-US"/>
        </a:p>
      </dgm:t>
    </dgm:pt>
    <dgm:pt modelId="{C66537E5-0AD1-4D1C-9CBB-7B029E1A69CC}" type="pres">
      <dgm:prSet presAssocID="{722BFA9D-9206-4408-8AF2-CC9C3442AE6F}" presName="CompostProcess" presStyleCnt="0">
        <dgm:presLayoutVars>
          <dgm:dir/>
          <dgm:resizeHandles val="exact"/>
        </dgm:presLayoutVars>
      </dgm:prSet>
      <dgm:spPr/>
    </dgm:pt>
    <dgm:pt modelId="{F1C6AA41-0149-413D-AC2D-5809E26726B1}" type="pres">
      <dgm:prSet presAssocID="{722BFA9D-9206-4408-8AF2-CC9C3442AE6F}" presName="arrow" presStyleLbl="bgShp" presStyleIdx="0" presStyleCnt="1" custScaleX="114706"/>
      <dgm:spPr/>
    </dgm:pt>
    <dgm:pt modelId="{9DF5A3FD-E172-4BBB-B878-FA173E45042C}" type="pres">
      <dgm:prSet presAssocID="{722BFA9D-9206-4408-8AF2-CC9C3442AE6F}" presName="linearProcess" presStyleCnt="0"/>
      <dgm:spPr/>
    </dgm:pt>
    <dgm:pt modelId="{372A481E-BEA8-441B-8A0B-124B90B11B58}" type="pres">
      <dgm:prSet presAssocID="{6A2A7D62-E687-406B-84D1-92DAA63D6869}" presName="textNode" presStyleLbl="node1" presStyleIdx="0" presStyleCnt="5" custScaleY="7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50517-0F31-4ECB-AB3D-6274BE8DF7F9}" type="pres">
      <dgm:prSet presAssocID="{101A9CB4-8B25-414A-BBA4-570FB75630DF}" presName="sibTrans" presStyleCnt="0"/>
      <dgm:spPr/>
    </dgm:pt>
    <dgm:pt modelId="{C7812999-A805-40A7-8D36-5A69E334F060}" type="pres">
      <dgm:prSet presAssocID="{B17F8343-97D8-4764-8EB3-F6A6D377E0B9}" presName="textNode" presStyleLbl="node1" presStyleIdx="1" presStyleCnt="5" custScaleY="7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0C043B-85E4-41C5-AA40-E4DE81F225A4}" type="pres">
      <dgm:prSet presAssocID="{9E3C398A-6368-45CA-ADB2-E15D6E7C3D89}" presName="sibTrans" presStyleCnt="0"/>
      <dgm:spPr/>
    </dgm:pt>
    <dgm:pt modelId="{D512C0E4-B7F8-465C-882A-D068BC90300E}" type="pres">
      <dgm:prSet presAssocID="{FF61B9AF-34F2-4E60-938D-29CD5615545E}" presName="textNode" presStyleLbl="node1" presStyleIdx="2" presStyleCnt="5" custScaleY="7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DE8651-6AB1-459D-ADD6-5B5361A60EE0}" type="pres">
      <dgm:prSet presAssocID="{C1013255-85BF-4F9E-B95D-14D08F36A113}" presName="sibTrans" presStyleCnt="0"/>
      <dgm:spPr/>
    </dgm:pt>
    <dgm:pt modelId="{1BE227C4-4DFF-41C8-8C8E-F273B405A5C0}" type="pres">
      <dgm:prSet presAssocID="{873CBD0B-0BBF-4E16-B715-D0EBD4508F2C}" presName="textNode" presStyleLbl="node1" presStyleIdx="3" presStyleCnt="5" custScaleY="7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F34AD3-6193-47C2-BFA2-4A3D41DF24B2}" type="pres">
      <dgm:prSet presAssocID="{3EA761B4-6558-483A-B724-31FBA894CAC8}" presName="sibTrans" presStyleCnt="0"/>
      <dgm:spPr/>
    </dgm:pt>
    <dgm:pt modelId="{9C00CAA7-CEA0-40B8-9DA7-703FF2834B44}" type="pres">
      <dgm:prSet presAssocID="{27052AEB-4A98-4BDE-BE86-FE24A4C0106F}" presName="textNode" presStyleLbl="node1" presStyleIdx="4" presStyleCnt="5" custScaleY="7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D70320-6722-4C6E-96D1-B518C907B7D2}" type="presOf" srcId="{27052AEB-4A98-4BDE-BE86-FE24A4C0106F}" destId="{9C00CAA7-CEA0-40B8-9DA7-703FF2834B44}" srcOrd="0" destOrd="0" presId="urn:microsoft.com/office/officeart/2005/8/layout/hProcess9"/>
    <dgm:cxn modelId="{E8FEE849-1BCB-4E34-ADEF-011F6E5253D8}" type="presOf" srcId="{B17F8343-97D8-4764-8EB3-F6A6D377E0B9}" destId="{C7812999-A805-40A7-8D36-5A69E334F060}" srcOrd="0" destOrd="0" presId="urn:microsoft.com/office/officeart/2005/8/layout/hProcess9"/>
    <dgm:cxn modelId="{D1A7B21E-C17F-4340-B350-E5D489CB06BE}" srcId="{722BFA9D-9206-4408-8AF2-CC9C3442AE6F}" destId="{873CBD0B-0BBF-4E16-B715-D0EBD4508F2C}" srcOrd="3" destOrd="0" parTransId="{60C12A1A-27F8-43C9-AFE0-FDFA2115A946}" sibTransId="{3EA761B4-6558-483A-B724-31FBA894CAC8}"/>
    <dgm:cxn modelId="{5ECCF9E4-08A7-4BAA-9BD0-161FD5BDD826}" srcId="{722BFA9D-9206-4408-8AF2-CC9C3442AE6F}" destId="{B17F8343-97D8-4764-8EB3-F6A6D377E0B9}" srcOrd="1" destOrd="0" parTransId="{DB370980-C4FB-4953-AD89-6F9ED962E0F3}" sibTransId="{9E3C398A-6368-45CA-ADB2-E15D6E7C3D89}"/>
    <dgm:cxn modelId="{65898530-2B66-4703-A584-8F4D67667B88}" type="presOf" srcId="{FF61B9AF-34F2-4E60-938D-29CD5615545E}" destId="{D512C0E4-B7F8-465C-882A-D068BC90300E}" srcOrd="0" destOrd="0" presId="urn:microsoft.com/office/officeart/2005/8/layout/hProcess9"/>
    <dgm:cxn modelId="{E0879A85-249E-4654-8C91-44FA32D36C0B}" type="presOf" srcId="{6A2A7D62-E687-406B-84D1-92DAA63D6869}" destId="{372A481E-BEA8-441B-8A0B-124B90B11B58}" srcOrd="0" destOrd="0" presId="urn:microsoft.com/office/officeart/2005/8/layout/hProcess9"/>
    <dgm:cxn modelId="{16D2C996-4C6A-4C9C-B357-89E1C98C25DD}" type="presOf" srcId="{722BFA9D-9206-4408-8AF2-CC9C3442AE6F}" destId="{C66537E5-0AD1-4D1C-9CBB-7B029E1A69CC}" srcOrd="0" destOrd="0" presId="urn:microsoft.com/office/officeart/2005/8/layout/hProcess9"/>
    <dgm:cxn modelId="{8D1FE23D-83C1-4314-8F52-D8D3D2ACDC41}" srcId="{722BFA9D-9206-4408-8AF2-CC9C3442AE6F}" destId="{6A2A7D62-E687-406B-84D1-92DAA63D6869}" srcOrd="0" destOrd="0" parTransId="{88D93E4A-F5D1-474E-B6B4-E6FD6F584DA0}" sibTransId="{101A9CB4-8B25-414A-BBA4-570FB75630DF}"/>
    <dgm:cxn modelId="{B10EBEF9-DCD8-4DC9-8B53-7CED2D31ABD0}" srcId="{722BFA9D-9206-4408-8AF2-CC9C3442AE6F}" destId="{27052AEB-4A98-4BDE-BE86-FE24A4C0106F}" srcOrd="4" destOrd="0" parTransId="{25A9E09B-465F-4C49-99B3-E55BDD174F60}" sibTransId="{FEBD44FA-208B-4134-98E1-B73525485EE5}"/>
    <dgm:cxn modelId="{527A4C17-D58A-4CA9-A4B4-AA0863990A15}" srcId="{722BFA9D-9206-4408-8AF2-CC9C3442AE6F}" destId="{FF61B9AF-34F2-4E60-938D-29CD5615545E}" srcOrd="2" destOrd="0" parTransId="{B2875323-03D3-4D97-BB08-285C49E995B1}" sibTransId="{C1013255-85BF-4F9E-B95D-14D08F36A113}"/>
    <dgm:cxn modelId="{94762DE9-714D-4769-9AB4-EFBA206738DB}" type="presOf" srcId="{873CBD0B-0BBF-4E16-B715-D0EBD4508F2C}" destId="{1BE227C4-4DFF-41C8-8C8E-F273B405A5C0}" srcOrd="0" destOrd="0" presId="urn:microsoft.com/office/officeart/2005/8/layout/hProcess9"/>
    <dgm:cxn modelId="{693511F9-7457-46C8-ABBC-24F2110E6BE1}" type="presParOf" srcId="{C66537E5-0AD1-4D1C-9CBB-7B029E1A69CC}" destId="{F1C6AA41-0149-413D-AC2D-5809E26726B1}" srcOrd="0" destOrd="0" presId="urn:microsoft.com/office/officeart/2005/8/layout/hProcess9"/>
    <dgm:cxn modelId="{0AAEAAB4-FCBE-464E-922D-BC9C755C42B1}" type="presParOf" srcId="{C66537E5-0AD1-4D1C-9CBB-7B029E1A69CC}" destId="{9DF5A3FD-E172-4BBB-B878-FA173E45042C}" srcOrd="1" destOrd="0" presId="urn:microsoft.com/office/officeart/2005/8/layout/hProcess9"/>
    <dgm:cxn modelId="{62CF5B19-FE3A-4351-89EB-9361B438EA69}" type="presParOf" srcId="{9DF5A3FD-E172-4BBB-B878-FA173E45042C}" destId="{372A481E-BEA8-441B-8A0B-124B90B11B58}" srcOrd="0" destOrd="0" presId="urn:microsoft.com/office/officeart/2005/8/layout/hProcess9"/>
    <dgm:cxn modelId="{5E0CDE5A-5551-423B-BC55-FC7A1C79A486}" type="presParOf" srcId="{9DF5A3FD-E172-4BBB-B878-FA173E45042C}" destId="{42950517-0F31-4ECB-AB3D-6274BE8DF7F9}" srcOrd="1" destOrd="0" presId="urn:microsoft.com/office/officeart/2005/8/layout/hProcess9"/>
    <dgm:cxn modelId="{3D93A61B-F346-4018-8241-AE6C1C529417}" type="presParOf" srcId="{9DF5A3FD-E172-4BBB-B878-FA173E45042C}" destId="{C7812999-A805-40A7-8D36-5A69E334F060}" srcOrd="2" destOrd="0" presId="urn:microsoft.com/office/officeart/2005/8/layout/hProcess9"/>
    <dgm:cxn modelId="{0FFC9965-D293-4D2E-8B46-B55B1F69C0F5}" type="presParOf" srcId="{9DF5A3FD-E172-4BBB-B878-FA173E45042C}" destId="{070C043B-85E4-41C5-AA40-E4DE81F225A4}" srcOrd="3" destOrd="0" presId="urn:microsoft.com/office/officeart/2005/8/layout/hProcess9"/>
    <dgm:cxn modelId="{F70EF676-4240-4100-B146-2431911F6D74}" type="presParOf" srcId="{9DF5A3FD-E172-4BBB-B878-FA173E45042C}" destId="{D512C0E4-B7F8-465C-882A-D068BC90300E}" srcOrd="4" destOrd="0" presId="urn:microsoft.com/office/officeart/2005/8/layout/hProcess9"/>
    <dgm:cxn modelId="{A83DF16A-C6FC-4CF1-8328-1F12FC4CF55C}" type="presParOf" srcId="{9DF5A3FD-E172-4BBB-B878-FA173E45042C}" destId="{47DE8651-6AB1-459D-ADD6-5B5361A60EE0}" srcOrd="5" destOrd="0" presId="urn:microsoft.com/office/officeart/2005/8/layout/hProcess9"/>
    <dgm:cxn modelId="{CF08E83A-B5B9-4259-ABEC-7E2D0ABDDAD1}" type="presParOf" srcId="{9DF5A3FD-E172-4BBB-B878-FA173E45042C}" destId="{1BE227C4-4DFF-41C8-8C8E-F273B405A5C0}" srcOrd="6" destOrd="0" presId="urn:microsoft.com/office/officeart/2005/8/layout/hProcess9"/>
    <dgm:cxn modelId="{95EF0144-BE44-43DE-8787-05FAE2DEA6A9}" type="presParOf" srcId="{9DF5A3FD-E172-4BBB-B878-FA173E45042C}" destId="{CAF34AD3-6193-47C2-BFA2-4A3D41DF24B2}" srcOrd="7" destOrd="0" presId="urn:microsoft.com/office/officeart/2005/8/layout/hProcess9"/>
    <dgm:cxn modelId="{FBA3DC69-0359-4ED9-B989-D07969D7B995}" type="presParOf" srcId="{9DF5A3FD-E172-4BBB-B878-FA173E45042C}" destId="{9C00CAA7-CEA0-40B8-9DA7-703FF2834B44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2BFA9D-9206-4408-8AF2-CC9C3442AE6F}" type="doc">
      <dgm:prSet loTypeId="urn:microsoft.com/office/officeart/2005/8/layout/hProcess9" loCatId="process" qsTypeId="urn:microsoft.com/office/officeart/2005/8/quickstyle/3d1" qsCatId="3D" csTypeId="urn:microsoft.com/office/officeart/2005/8/colors/accent2_2" csCatId="accent2" phldr="1"/>
      <dgm:spPr/>
    </dgm:pt>
    <dgm:pt modelId="{6A2A7D62-E687-406B-84D1-92DAA63D6869}">
      <dgm:prSet phldrT="[Text]"/>
      <dgm:spPr/>
      <dgm:t>
        <a:bodyPr/>
        <a:lstStyle/>
        <a:p>
          <a:r>
            <a:rPr lang="en-US" dirty="0" smtClean="0"/>
            <a:t>Phase 1: Requirements</a:t>
          </a:r>
          <a:endParaRPr lang="en-US" dirty="0"/>
        </a:p>
      </dgm:t>
    </dgm:pt>
    <dgm:pt modelId="{88D93E4A-F5D1-474E-B6B4-E6FD6F584DA0}" type="parTrans" cxnId="{8D1FE23D-83C1-4314-8F52-D8D3D2ACDC41}">
      <dgm:prSet/>
      <dgm:spPr/>
      <dgm:t>
        <a:bodyPr/>
        <a:lstStyle/>
        <a:p>
          <a:endParaRPr lang="en-US"/>
        </a:p>
      </dgm:t>
    </dgm:pt>
    <dgm:pt modelId="{101A9CB4-8B25-414A-BBA4-570FB75630DF}" type="sibTrans" cxnId="{8D1FE23D-83C1-4314-8F52-D8D3D2ACDC41}">
      <dgm:prSet/>
      <dgm:spPr/>
      <dgm:t>
        <a:bodyPr/>
        <a:lstStyle/>
        <a:p>
          <a:endParaRPr lang="en-US"/>
        </a:p>
      </dgm:t>
    </dgm:pt>
    <dgm:pt modelId="{B17F8343-97D8-4764-8EB3-F6A6D377E0B9}">
      <dgm:prSet phldrT="[Text]"/>
      <dgm:spPr/>
      <dgm:t>
        <a:bodyPr/>
        <a:lstStyle/>
        <a:p>
          <a:r>
            <a:rPr lang="en-US" dirty="0" smtClean="0"/>
            <a:t>Phase 2: </a:t>
          </a:r>
          <a:br>
            <a:rPr lang="en-US" dirty="0" smtClean="0"/>
          </a:br>
          <a:r>
            <a:rPr lang="en-US" dirty="0" smtClean="0"/>
            <a:t>Cost Estimate</a:t>
          </a:r>
          <a:endParaRPr lang="en-US" dirty="0"/>
        </a:p>
      </dgm:t>
    </dgm:pt>
    <dgm:pt modelId="{DB370980-C4FB-4953-AD89-6F9ED962E0F3}" type="parTrans" cxnId="{5ECCF9E4-08A7-4BAA-9BD0-161FD5BDD826}">
      <dgm:prSet/>
      <dgm:spPr/>
      <dgm:t>
        <a:bodyPr/>
        <a:lstStyle/>
        <a:p>
          <a:endParaRPr lang="en-US"/>
        </a:p>
      </dgm:t>
    </dgm:pt>
    <dgm:pt modelId="{9E3C398A-6368-45CA-ADB2-E15D6E7C3D89}" type="sibTrans" cxnId="{5ECCF9E4-08A7-4BAA-9BD0-161FD5BDD826}">
      <dgm:prSet/>
      <dgm:spPr/>
      <dgm:t>
        <a:bodyPr/>
        <a:lstStyle/>
        <a:p>
          <a:endParaRPr lang="en-US"/>
        </a:p>
      </dgm:t>
    </dgm:pt>
    <dgm:pt modelId="{FF61B9AF-34F2-4E60-938D-29CD5615545E}">
      <dgm:prSet phldrT="[Text]"/>
      <dgm:spPr/>
      <dgm:t>
        <a:bodyPr/>
        <a:lstStyle/>
        <a:p>
          <a:r>
            <a:rPr lang="en-US" dirty="0" smtClean="0"/>
            <a:t>Phase 3: Acceptance</a:t>
          </a:r>
          <a:endParaRPr lang="en-US" dirty="0"/>
        </a:p>
      </dgm:t>
    </dgm:pt>
    <dgm:pt modelId="{B2875323-03D3-4D97-BB08-285C49E995B1}" type="parTrans" cxnId="{527A4C17-D58A-4CA9-A4B4-AA0863990A15}">
      <dgm:prSet/>
      <dgm:spPr/>
      <dgm:t>
        <a:bodyPr/>
        <a:lstStyle/>
        <a:p>
          <a:endParaRPr lang="en-US"/>
        </a:p>
      </dgm:t>
    </dgm:pt>
    <dgm:pt modelId="{C1013255-85BF-4F9E-B95D-14D08F36A113}" type="sibTrans" cxnId="{527A4C17-D58A-4CA9-A4B4-AA0863990A15}">
      <dgm:prSet/>
      <dgm:spPr/>
      <dgm:t>
        <a:bodyPr/>
        <a:lstStyle/>
        <a:p>
          <a:endParaRPr lang="en-US"/>
        </a:p>
      </dgm:t>
    </dgm:pt>
    <dgm:pt modelId="{873CBD0B-0BBF-4E16-B715-D0EBD4508F2C}">
      <dgm:prSet/>
      <dgm:spPr/>
      <dgm:t>
        <a:bodyPr/>
        <a:lstStyle/>
        <a:p>
          <a:r>
            <a:rPr lang="en-US" dirty="0" smtClean="0"/>
            <a:t>Phase 4: Execution</a:t>
          </a:r>
          <a:endParaRPr lang="en-US" dirty="0"/>
        </a:p>
      </dgm:t>
    </dgm:pt>
    <dgm:pt modelId="{60C12A1A-27F8-43C9-AFE0-FDFA2115A946}" type="parTrans" cxnId="{D1A7B21E-C17F-4340-B350-E5D489CB06BE}">
      <dgm:prSet/>
      <dgm:spPr/>
      <dgm:t>
        <a:bodyPr/>
        <a:lstStyle/>
        <a:p>
          <a:endParaRPr lang="en-US"/>
        </a:p>
      </dgm:t>
    </dgm:pt>
    <dgm:pt modelId="{3EA761B4-6558-483A-B724-31FBA894CAC8}" type="sibTrans" cxnId="{D1A7B21E-C17F-4340-B350-E5D489CB06BE}">
      <dgm:prSet/>
      <dgm:spPr/>
      <dgm:t>
        <a:bodyPr/>
        <a:lstStyle/>
        <a:p>
          <a:endParaRPr lang="en-US"/>
        </a:p>
      </dgm:t>
    </dgm:pt>
    <dgm:pt modelId="{27052AEB-4A98-4BDE-BE86-FE24A4C0106F}">
      <dgm:prSet/>
      <dgm:spPr/>
      <dgm:t>
        <a:bodyPr/>
        <a:lstStyle/>
        <a:p>
          <a:r>
            <a:rPr lang="en-US" dirty="0" smtClean="0"/>
            <a:t>Phase 5: Completion and Close-Out</a:t>
          </a:r>
          <a:endParaRPr lang="en-US" dirty="0"/>
        </a:p>
      </dgm:t>
    </dgm:pt>
    <dgm:pt modelId="{25A9E09B-465F-4C49-99B3-E55BDD174F60}" type="parTrans" cxnId="{B10EBEF9-DCD8-4DC9-8B53-7CED2D31ABD0}">
      <dgm:prSet/>
      <dgm:spPr/>
      <dgm:t>
        <a:bodyPr/>
        <a:lstStyle/>
        <a:p>
          <a:endParaRPr lang="en-US"/>
        </a:p>
      </dgm:t>
    </dgm:pt>
    <dgm:pt modelId="{FEBD44FA-208B-4134-98E1-B73525485EE5}" type="sibTrans" cxnId="{B10EBEF9-DCD8-4DC9-8B53-7CED2D31ABD0}">
      <dgm:prSet/>
      <dgm:spPr/>
      <dgm:t>
        <a:bodyPr/>
        <a:lstStyle/>
        <a:p>
          <a:endParaRPr lang="en-US"/>
        </a:p>
      </dgm:t>
    </dgm:pt>
    <dgm:pt modelId="{C66537E5-0AD1-4D1C-9CBB-7B029E1A69CC}" type="pres">
      <dgm:prSet presAssocID="{722BFA9D-9206-4408-8AF2-CC9C3442AE6F}" presName="CompostProcess" presStyleCnt="0">
        <dgm:presLayoutVars>
          <dgm:dir/>
          <dgm:resizeHandles val="exact"/>
        </dgm:presLayoutVars>
      </dgm:prSet>
      <dgm:spPr/>
    </dgm:pt>
    <dgm:pt modelId="{F1C6AA41-0149-413D-AC2D-5809E26726B1}" type="pres">
      <dgm:prSet presAssocID="{722BFA9D-9206-4408-8AF2-CC9C3442AE6F}" presName="arrow" presStyleLbl="bgShp" presStyleIdx="0" presStyleCnt="1" custScaleX="114706"/>
      <dgm:spPr/>
    </dgm:pt>
    <dgm:pt modelId="{9DF5A3FD-E172-4BBB-B878-FA173E45042C}" type="pres">
      <dgm:prSet presAssocID="{722BFA9D-9206-4408-8AF2-CC9C3442AE6F}" presName="linearProcess" presStyleCnt="0"/>
      <dgm:spPr/>
    </dgm:pt>
    <dgm:pt modelId="{372A481E-BEA8-441B-8A0B-124B90B11B58}" type="pres">
      <dgm:prSet presAssocID="{6A2A7D62-E687-406B-84D1-92DAA63D6869}" presName="textNode" presStyleLbl="node1" presStyleIdx="0" presStyleCnt="5" custScaleY="7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50517-0F31-4ECB-AB3D-6274BE8DF7F9}" type="pres">
      <dgm:prSet presAssocID="{101A9CB4-8B25-414A-BBA4-570FB75630DF}" presName="sibTrans" presStyleCnt="0"/>
      <dgm:spPr/>
    </dgm:pt>
    <dgm:pt modelId="{C7812999-A805-40A7-8D36-5A69E334F060}" type="pres">
      <dgm:prSet presAssocID="{B17F8343-97D8-4764-8EB3-F6A6D377E0B9}" presName="textNode" presStyleLbl="node1" presStyleIdx="1" presStyleCnt="5" custScaleY="7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0C043B-85E4-41C5-AA40-E4DE81F225A4}" type="pres">
      <dgm:prSet presAssocID="{9E3C398A-6368-45CA-ADB2-E15D6E7C3D89}" presName="sibTrans" presStyleCnt="0"/>
      <dgm:spPr/>
    </dgm:pt>
    <dgm:pt modelId="{D512C0E4-B7F8-465C-882A-D068BC90300E}" type="pres">
      <dgm:prSet presAssocID="{FF61B9AF-34F2-4E60-938D-29CD5615545E}" presName="textNode" presStyleLbl="node1" presStyleIdx="2" presStyleCnt="5" custScaleY="7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DE8651-6AB1-459D-ADD6-5B5361A60EE0}" type="pres">
      <dgm:prSet presAssocID="{C1013255-85BF-4F9E-B95D-14D08F36A113}" presName="sibTrans" presStyleCnt="0"/>
      <dgm:spPr/>
    </dgm:pt>
    <dgm:pt modelId="{1BE227C4-4DFF-41C8-8C8E-F273B405A5C0}" type="pres">
      <dgm:prSet presAssocID="{873CBD0B-0BBF-4E16-B715-D0EBD4508F2C}" presName="textNode" presStyleLbl="node1" presStyleIdx="3" presStyleCnt="5" custScaleY="7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F34AD3-6193-47C2-BFA2-4A3D41DF24B2}" type="pres">
      <dgm:prSet presAssocID="{3EA761B4-6558-483A-B724-31FBA894CAC8}" presName="sibTrans" presStyleCnt="0"/>
      <dgm:spPr/>
    </dgm:pt>
    <dgm:pt modelId="{9C00CAA7-CEA0-40B8-9DA7-703FF2834B44}" type="pres">
      <dgm:prSet presAssocID="{27052AEB-4A98-4BDE-BE86-FE24A4C0106F}" presName="textNode" presStyleLbl="node1" presStyleIdx="4" presStyleCnt="5" custScaleY="7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0C1EEA-EF80-4F39-8E1D-873B87DBF3C8}" type="presOf" srcId="{B17F8343-97D8-4764-8EB3-F6A6D377E0B9}" destId="{C7812999-A805-40A7-8D36-5A69E334F060}" srcOrd="0" destOrd="0" presId="urn:microsoft.com/office/officeart/2005/8/layout/hProcess9"/>
    <dgm:cxn modelId="{31E72847-0937-4824-BEAB-9291516F8B7F}" type="presOf" srcId="{873CBD0B-0BBF-4E16-B715-D0EBD4508F2C}" destId="{1BE227C4-4DFF-41C8-8C8E-F273B405A5C0}" srcOrd="0" destOrd="0" presId="urn:microsoft.com/office/officeart/2005/8/layout/hProcess9"/>
    <dgm:cxn modelId="{D1A7B21E-C17F-4340-B350-E5D489CB06BE}" srcId="{722BFA9D-9206-4408-8AF2-CC9C3442AE6F}" destId="{873CBD0B-0BBF-4E16-B715-D0EBD4508F2C}" srcOrd="3" destOrd="0" parTransId="{60C12A1A-27F8-43C9-AFE0-FDFA2115A946}" sibTransId="{3EA761B4-6558-483A-B724-31FBA894CAC8}"/>
    <dgm:cxn modelId="{99B07706-170B-480F-81D1-2BC5C0475C80}" type="presOf" srcId="{27052AEB-4A98-4BDE-BE86-FE24A4C0106F}" destId="{9C00CAA7-CEA0-40B8-9DA7-703FF2834B44}" srcOrd="0" destOrd="0" presId="urn:microsoft.com/office/officeart/2005/8/layout/hProcess9"/>
    <dgm:cxn modelId="{F49DC73C-262C-4C9F-8BFD-6A41560E4F64}" type="presOf" srcId="{6A2A7D62-E687-406B-84D1-92DAA63D6869}" destId="{372A481E-BEA8-441B-8A0B-124B90B11B58}" srcOrd="0" destOrd="0" presId="urn:microsoft.com/office/officeart/2005/8/layout/hProcess9"/>
    <dgm:cxn modelId="{4C8CEFA8-7221-4987-9390-69B218E78A0E}" type="presOf" srcId="{FF61B9AF-34F2-4E60-938D-29CD5615545E}" destId="{D512C0E4-B7F8-465C-882A-D068BC90300E}" srcOrd="0" destOrd="0" presId="urn:microsoft.com/office/officeart/2005/8/layout/hProcess9"/>
    <dgm:cxn modelId="{55F1B165-309A-4D9D-BF02-285A61D9034C}" type="presOf" srcId="{722BFA9D-9206-4408-8AF2-CC9C3442AE6F}" destId="{C66537E5-0AD1-4D1C-9CBB-7B029E1A69CC}" srcOrd="0" destOrd="0" presId="urn:microsoft.com/office/officeart/2005/8/layout/hProcess9"/>
    <dgm:cxn modelId="{5ECCF9E4-08A7-4BAA-9BD0-161FD5BDD826}" srcId="{722BFA9D-9206-4408-8AF2-CC9C3442AE6F}" destId="{B17F8343-97D8-4764-8EB3-F6A6D377E0B9}" srcOrd="1" destOrd="0" parTransId="{DB370980-C4FB-4953-AD89-6F9ED962E0F3}" sibTransId="{9E3C398A-6368-45CA-ADB2-E15D6E7C3D89}"/>
    <dgm:cxn modelId="{8D1FE23D-83C1-4314-8F52-D8D3D2ACDC41}" srcId="{722BFA9D-9206-4408-8AF2-CC9C3442AE6F}" destId="{6A2A7D62-E687-406B-84D1-92DAA63D6869}" srcOrd="0" destOrd="0" parTransId="{88D93E4A-F5D1-474E-B6B4-E6FD6F584DA0}" sibTransId="{101A9CB4-8B25-414A-BBA4-570FB75630DF}"/>
    <dgm:cxn modelId="{B10EBEF9-DCD8-4DC9-8B53-7CED2D31ABD0}" srcId="{722BFA9D-9206-4408-8AF2-CC9C3442AE6F}" destId="{27052AEB-4A98-4BDE-BE86-FE24A4C0106F}" srcOrd="4" destOrd="0" parTransId="{25A9E09B-465F-4C49-99B3-E55BDD174F60}" sibTransId="{FEBD44FA-208B-4134-98E1-B73525485EE5}"/>
    <dgm:cxn modelId="{527A4C17-D58A-4CA9-A4B4-AA0863990A15}" srcId="{722BFA9D-9206-4408-8AF2-CC9C3442AE6F}" destId="{FF61B9AF-34F2-4E60-938D-29CD5615545E}" srcOrd="2" destOrd="0" parTransId="{B2875323-03D3-4D97-BB08-285C49E995B1}" sibTransId="{C1013255-85BF-4F9E-B95D-14D08F36A113}"/>
    <dgm:cxn modelId="{06A5553B-2F47-4EB8-8907-627DA90A3590}" type="presParOf" srcId="{C66537E5-0AD1-4D1C-9CBB-7B029E1A69CC}" destId="{F1C6AA41-0149-413D-AC2D-5809E26726B1}" srcOrd="0" destOrd="0" presId="urn:microsoft.com/office/officeart/2005/8/layout/hProcess9"/>
    <dgm:cxn modelId="{4C7CAF7F-FA91-416F-AD18-D74CB781AE19}" type="presParOf" srcId="{C66537E5-0AD1-4D1C-9CBB-7B029E1A69CC}" destId="{9DF5A3FD-E172-4BBB-B878-FA173E45042C}" srcOrd="1" destOrd="0" presId="urn:microsoft.com/office/officeart/2005/8/layout/hProcess9"/>
    <dgm:cxn modelId="{B2AAE6E8-0CBC-46B0-BB02-BA10B0C2EE17}" type="presParOf" srcId="{9DF5A3FD-E172-4BBB-B878-FA173E45042C}" destId="{372A481E-BEA8-441B-8A0B-124B90B11B58}" srcOrd="0" destOrd="0" presId="urn:microsoft.com/office/officeart/2005/8/layout/hProcess9"/>
    <dgm:cxn modelId="{04D8852A-769A-4ACC-8250-17FB6E2AEB54}" type="presParOf" srcId="{9DF5A3FD-E172-4BBB-B878-FA173E45042C}" destId="{42950517-0F31-4ECB-AB3D-6274BE8DF7F9}" srcOrd="1" destOrd="0" presId="urn:microsoft.com/office/officeart/2005/8/layout/hProcess9"/>
    <dgm:cxn modelId="{A8D4C077-4A49-481D-833E-04DBD62EAF92}" type="presParOf" srcId="{9DF5A3FD-E172-4BBB-B878-FA173E45042C}" destId="{C7812999-A805-40A7-8D36-5A69E334F060}" srcOrd="2" destOrd="0" presId="urn:microsoft.com/office/officeart/2005/8/layout/hProcess9"/>
    <dgm:cxn modelId="{C598A037-6C72-4396-957B-746571095E23}" type="presParOf" srcId="{9DF5A3FD-E172-4BBB-B878-FA173E45042C}" destId="{070C043B-85E4-41C5-AA40-E4DE81F225A4}" srcOrd="3" destOrd="0" presId="urn:microsoft.com/office/officeart/2005/8/layout/hProcess9"/>
    <dgm:cxn modelId="{D91D5255-36CC-4BB6-9242-73692E8A057E}" type="presParOf" srcId="{9DF5A3FD-E172-4BBB-B878-FA173E45042C}" destId="{D512C0E4-B7F8-465C-882A-D068BC90300E}" srcOrd="4" destOrd="0" presId="urn:microsoft.com/office/officeart/2005/8/layout/hProcess9"/>
    <dgm:cxn modelId="{B032A125-9074-4227-ACB3-386FE920A39A}" type="presParOf" srcId="{9DF5A3FD-E172-4BBB-B878-FA173E45042C}" destId="{47DE8651-6AB1-459D-ADD6-5B5361A60EE0}" srcOrd="5" destOrd="0" presId="urn:microsoft.com/office/officeart/2005/8/layout/hProcess9"/>
    <dgm:cxn modelId="{F2B9E91C-2999-4E9C-9F41-11E3643FAC68}" type="presParOf" srcId="{9DF5A3FD-E172-4BBB-B878-FA173E45042C}" destId="{1BE227C4-4DFF-41C8-8C8E-F273B405A5C0}" srcOrd="6" destOrd="0" presId="urn:microsoft.com/office/officeart/2005/8/layout/hProcess9"/>
    <dgm:cxn modelId="{3594CA82-9EC4-4DD2-BB5E-D9E8E6124870}" type="presParOf" srcId="{9DF5A3FD-E172-4BBB-B878-FA173E45042C}" destId="{CAF34AD3-6193-47C2-BFA2-4A3D41DF24B2}" srcOrd="7" destOrd="0" presId="urn:microsoft.com/office/officeart/2005/8/layout/hProcess9"/>
    <dgm:cxn modelId="{5F0151B9-41B1-470D-81DF-9D9258879558}" type="presParOf" srcId="{9DF5A3FD-E172-4BBB-B878-FA173E45042C}" destId="{9C00CAA7-CEA0-40B8-9DA7-703FF2834B44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2BFA9D-9206-4408-8AF2-CC9C3442AE6F}" type="doc">
      <dgm:prSet loTypeId="urn:microsoft.com/office/officeart/2005/8/layout/hProcess9" loCatId="process" qsTypeId="urn:microsoft.com/office/officeart/2005/8/quickstyle/3d1" qsCatId="3D" csTypeId="urn:microsoft.com/office/officeart/2005/8/colors/accent2_2" csCatId="accent2" phldr="1"/>
      <dgm:spPr/>
    </dgm:pt>
    <dgm:pt modelId="{6A2A7D62-E687-406B-84D1-92DAA63D6869}">
      <dgm:prSet phldrT="[Text]"/>
      <dgm:spPr/>
      <dgm:t>
        <a:bodyPr/>
        <a:lstStyle/>
        <a:p>
          <a:r>
            <a:rPr lang="en-US" dirty="0" smtClean="0"/>
            <a:t>Phase 1: Requirements</a:t>
          </a:r>
          <a:endParaRPr lang="en-US" dirty="0"/>
        </a:p>
      </dgm:t>
    </dgm:pt>
    <dgm:pt modelId="{88D93E4A-F5D1-474E-B6B4-E6FD6F584DA0}" type="parTrans" cxnId="{8D1FE23D-83C1-4314-8F52-D8D3D2ACDC41}">
      <dgm:prSet/>
      <dgm:spPr/>
      <dgm:t>
        <a:bodyPr/>
        <a:lstStyle/>
        <a:p>
          <a:endParaRPr lang="en-US"/>
        </a:p>
      </dgm:t>
    </dgm:pt>
    <dgm:pt modelId="{101A9CB4-8B25-414A-BBA4-570FB75630DF}" type="sibTrans" cxnId="{8D1FE23D-83C1-4314-8F52-D8D3D2ACDC41}">
      <dgm:prSet/>
      <dgm:spPr/>
      <dgm:t>
        <a:bodyPr/>
        <a:lstStyle/>
        <a:p>
          <a:endParaRPr lang="en-US"/>
        </a:p>
      </dgm:t>
    </dgm:pt>
    <dgm:pt modelId="{B17F8343-97D8-4764-8EB3-F6A6D377E0B9}">
      <dgm:prSet phldrT="[Text]"/>
      <dgm:spPr/>
      <dgm:t>
        <a:bodyPr/>
        <a:lstStyle/>
        <a:p>
          <a:r>
            <a:rPr lang="en-US" dirty="0" smtClean="0"/>
            <a:t>Phase 2: </a:t>
          </a:r>
          <a:br>
            <a:rPr lang="en-US" dirty="0" smtClean="0"/>
          </a:br>
          <a:r>
            <a:rPr lang="en-US" dirty="0" smtClean="0"/>
            <a:t>Cost Estimate</a:t>
          </a:r>
          <a:endParaRPr lang="en-US" dirty="0"/>
        </a:p>
      </dgm:t>
    </dgm:pt>
    <dgm:pt modelId="{DB370980-C4FB-4953-AD89-6F9ED962E0F3}" type="parTrans" cxnId="{5ECCF9E4-08A7-4BAA-9BD0-161FD5BDD826}">
      <dgm:prSet/>
      <dgm:spPr/>
      <dgm:t>
        <a:bodyPr/>
        <a:lstStyle/>
        <a:p>
          <a:endParaRPr lang="en-US"/>
        </a:p>
      </dgm:t>
    </dgm:pt>
    <dgm:pt modelId="{9E3C398A-6368-45CA-ADB2-E15D6E7C3D89}" type="sibTrans" cxnId="{5ECCF9E4-08A7-4BAA-9BD0-161FD5BDD826}">
      <dgm:prSet/>
      <dgm:spPr/>
      <dgm:t>
        <a:bodyPr/>
        <a:lstStyle/>
        <a:p>
          <a:endParaRPr lang="en-US"/>
        </a:p>
      </dgm:t>
    </dgm:pt>
    <dgm:pt modelId="{FF61B9AF-34F2-4E60-938D-29CD5615545E}">
      <dgm:prSet phldrT="[Text]"/>
      <dgm:spPr/>
      <dgm:t>
        <a:bodyPr/>
        <a:lstStyle/>
        <a:p>
          <a:r>
            <a:rPr lang="en-US" dirty="0" smtClean="0"/>
            <a:t>Phase 3: Acceptance</a:t>
          </a:r>
          <a:endParaRPr lang="en-US" dirty="0"/>
        </a:p>
      </dgm:t>
    </dgm:pt>
    <dgm:pt modelId="{B2875323-03D3-4D97-BB08-285C49E995B1}" type="parTrans" cxnId="{527A4C17-D58A-4CA9-A4B4-AA0863990A15}">
      <dgm:prSet/>
      <dgm:spPr/>
      <dgm:t>
        <a:bodyPr/>
        <a:lstStyle/>
        <a:p>
          <a:endParaRPr lang="en-US"/>
        </a:p>
      </dgm:t>
    </dgm:pt>
    <dgm:pt modelId="{C1013255-85BF-4F9E-B95D-14D08F36A113}" type="sibTrans" cxnId="{527A4C17-D58A-4CA9-A4B4-AA0863990A15}">
      <dgm:prSet/>
      <dgm:spPr/>
      <dgm:t>
        <a:bodyPr/>
        <a:lstStyle/>
        <a:p>
          <a:endParaRPr lang="en-US"/>
        </a:p>
      </dgm:t>
    </dgm:pt>
    <dgm:pt modelId="{873CBD0B-0BBF-4E16-B715-D0EBD4508F2C}">
      <dgm:prSet/>
      <dgm:spPr/>
      <dgm:t>
        <a:bodyPr/>
        <a:lstStyle/>
        <a:p>
          <a:r>
            <a:rPr lang="en-US" dirty="0" smtClean="0"/>
            <a:t>Phase 4: Execution</a:t>
          </a:r>
          <a:endParaRPr lang="en-US" dirty="0"/>
        </a:p>
      </dgm:t>
    </dgm:pt>
    <dgm:pt modelId="{60C12A1A-27F8-43C9-AFE0-FDFA2115A946}" type="parTrans" cxnId="{D1A7B21E-C17F-4340-B350-E5D489CB06BE}">
      <dgm:prSet/>
      <dgm:spPr/>
      <dgm:t>
        <a:bodyPr/>
        <a:lstStyle/>
        <a:p>
          <a:endParaRPr lang="en-US"/>
        </a:p>
      </dgm:t>
    </dgm:pt>
    <dgm:pt modelId="{3EA761B4-6558-483A-B724-31FBA894CAC8}" type="sibTrans" cxnId="{D1A7B21E-C17F-4340-B350-E5D489CB06BE}">
      <dgm:prSet/>
      <dgm:spPr/>
      <dgm:t>
        <a:bodyPr/>
        <a:lstStyle/>
        <a:p>
          <a:endParaRPr lang="en-US"/>
        </a:p>
      </dgm:t>
    </dgm:pt>
    <dgm:pt modelId="{27052AEB-4A98-4BDE-BE86-FE24A4C0106F}">
      <dgm:prSet/>
      <dgm:spPr/>
      <dgm:t>
        <a:bodyPr/>
        <a:lstStyle/>
        <a:p>
          <a:r>
            <a:rPr lang="en-US" dirty="0" smtClean="0"/>
            <a:t>Phase 5: Completion and Close-Out</a:t>
          </a:r>
          <a:endParaRPr lang="en-US" dirty="0"/>
        </a:p>
      </dgm:t>
    </dgm:pt>
    <dgm:pt modelId="{25A9E09B-465F-4C49-99B3-E55BDD174F60}" type="parTrans" cxnId="{B10EBEF9-DCD8-4DC9-8B53-7CED2D31ABD0}">
      <dgm:prSet/>
      <dgm:spPr/>
      <dgm:t>
        <a:bodyPr/>
        <a:lstStyle/>
        <a:p>
          <a:endParaRPr lang="en-US"/>
        </a:p>
      </dgm:t>
    </dgm:pt>
    <dgm:pt modelId="{FEBD44FA-208B-4134-98E1-B73525485EE5}" type="sibTrans" cxnId="{B10EBEF9-DCD8-4DC9-8B53-7CED2D31ABD0}">
      <dgm:prSet/>
      <dgm:spPr/>
      <dgm:t>
        <a:bodyPr/>
        <a:lstStyle/>
        <a:p>
          <a:endParaRPr lang="en-US"/>
        </a:p>
      </dgm:t>
    </dgm:pt>
    <dgm:pt modelId="{C66537E5-0AD1-4D1C-9CBB-7B029E1A69CC}" type="pres">
      <dgm:prSet presAssocID="{722BFA9D-9206-4408-8AF2-CC9C3442AE6F}" presName="CompostProcess" presStyleCnt="0">
        <dgm:presLayoutVars>
          <dgm:dir/>
          <dgm:resizeHandles val="exact"/>
        </dgm:presLayoutVars>
      </dgm:prSet>
      <dgm:spPr/>
    </dgm:pt>
    <dgm:pt modelId="{F1C6AA41-0149-413D-AC2D-5809E26726B1}" type="pres">
      <dgm:prSet presAssocID="{722BFA9D-9206-4408-8AF2-CC9C3442AE6F}" presName="arrow" presStyleLbl="bgShp" presStyleIdx="0" presStyleCnt="1" custScaleX="114706"/>
      <dgm:spPr/>
    </dgm:pt>
    <dgm:pt modelId="{9DF5A3FD-E172-4BBB-B878-FA173E45042C}" type="pres">
      <dgm:prSet presAssocID="{722BFA9D-9206-4408-8AF2-CC9C3442AE6F}" presName="linearProcess" presStyleCnt="0"/>
      <dgm:spPr/>
    </dgm:pt>
    <dgm:pt modelId="{372A481E-BEA8-441B-8A0B-124B90B11B58}" type="pres">
      <dgm:prSet presAssocID="{6A2A7D62-E687-406B-84D1-92DAA63D6869}" presName="textNode" presStyleLbl="node1" presStyleIdx="0" presStyleCnt="5" custScaleY="7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50517-0F31-4ECB-AB3D-6274BE8DF7F9}" type="pres">
      <dgm:prSet presAssocID="{101A9CB4-8B25-414A-BBA4-570FB75630DF}" presName="sibTrans" presStyleCnt="0"/>
      <dgm:spPr/>
    </dgm:pt>
    <dgm:pt modelId="{C7812999-A805-40A7-8D36-5A69E334F060}" type="pres">
      <dgm:prSet presAssocID="{B17F8343-97D8-4764-8EB3-F6A6D377E0B9}" presName="textNode" presStyleLbl="node1" presStyleIdx="1" presStyleCnt="5" custScaleY="7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0C043B-85E4-41C5-AA40-E4DE81F225A4}" type="pres">
      <dgm:prSet presAssocID="{9E3C398A-6368-45CA-ADB2-E15D6E7C3D89}" presName="sibTrans" presStyleCnt="0"/>
      <dgm:spPr/>
    </dgm:pt>
    <dgm:pt modelId="{D512C0E4-B7F8-465C-882A-D068BC90300E}" type="pres">
      <dgm:prSet presAssocID="{FF61B9AF-34F2-4E60-938D-29CD5615545E}" presName="textNode" presStyleLbl="node1" presStyleIdx="2" presStyleCnt="5" custScaleY="7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DE8651-6AB1-459D-ADD6-5B5361A60EE0}" type="pres">
      <dgm:prSet presAssocID="{C1013255-85BF-4F9E-B95D-14D08F36A113}" presName="sibTrans" presStyleCnt="0"/>
      <dgm:spPr/>
    </dgm:pt>
    <dgm:pt modelId="{1BE227C4-4DFF-41C8-8C8E-F273B405A5C0}" type="pres">
      <dgm:prSet presAssocID="{873CBD0B-0BBF-4E16-B715-D0EBD4508F2C}" presName="textNode" presStyleLbl="node1" presStyleIdx="3" presStyleCnt="5" custScaleY="7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F34AD3-6193-47C2-BFA2-4A3D41DF24B2}" type="pres">
      <dgm:prSet presAssocID="{3EA761B4-6558-483A-B724-31FBA894CAC8}" presName="sibTrans" presStyleCnt="0"/>
      <dgm:spPr/>
    </dgm:pt>
    <dgm:pt modelId="{9C00CAA7-CEA0-40B8-9DA7-703FF2834B44}" type="pres">
      <dgm:prSet presAssocID="{27052AEB-4A98-4BDE-BE86-FE24A4C0106F}" presName="textNode" presStyleLbl="node1" presStyleIdx="4" presStyleCnt="5" custScaleY="7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A7B21E-C17F-4340-B350-E5D489CB06BE}" srcId="{722BFA9D-9206-4408-8AF2-CC9C3442AE6F}" destId="{873CBD0B-0BBF-4E16-B715-D0EBD4508F2C}" srcOrd="3" destOrd="0" parTransId="{60C12A1A-27F8-43C9-AFE0-FDFA2115A946}" sibTransId="{3EA761B4-6558-483A-B724-31FBA894CAC8}"/>
    <dgm:cxn modelId="{EDC64AB5-1B78-40A2-AC55-4918D3CA0AF6}" type="presOf" srcId="{B17F8343-97D8-4764-8EB3-F6A6D377E0B9}" destId="{C7812999-A805-40A7-8D36-5A69E334F060}" srcOrd="0" destOrd="0" presId="urn:microsoft.com/office/officeart/2005/8/layout/hProcess9"/>
    <dgm:cxn modelId="{C4A0AFCA-6427-4398-805A-1B35D50D29A7}" type="presOf" srcId="{722BFA9D-9206-4408-8AF2-CC9C3442AE6F}" destId="{C66537E5-0AD1-4D1C-9CBB-7B029E1A69CC}" srcOrd="0" destOrd="0" presId="urn:microsoft.com/office/officeart/2005/8/layout/hProcess9"/>
    <dgm:cxn modelId="{44E762C4-9BA7-4A63-968B-D03997B9E212}" type="presOf" srcId="{27052AEB-4A98-4BDE-BE86-FE24A4C0106F}" destId="{9C00CAA7-CEA0-40B8-9DA7-703FF2834B44}" srcOrd="0" destOrd="0" presId="urn:microsoft.com/office/officeart/2005/8/layout/hProcess9"/>
    <dgm:cxn modelId="{5ECCF9E4-08A7-4BAA-9BD0-161FD5BDD826}" srcId="{722BFA9D-9206-4408-8AF2-CC9C3442AE6F}" destId="{B17F8343-97D8-4764-8EB3-F6A6D377E0B9}" srcOrd="1" destOrd="0" parTransId="{DB370980-C4FB-4953-AD89-6F9ED962E0F3}" sibTransId="{9E3C398A-6368-45CA-ADB2-E15D6E7C3D89}"/>
    <dgm:cxn modelId="{8916B102-AD0C-4EF8-8BA1-52BE19D8FCBF}" type="presOf" srcId="{FF61B9AF-34F2-4E60-938D-29CD5615545E}" destId="{D512C0E4-B7F8-465C-882A-D068BC90300E}" srcOrd="0" destOrd="0" presId="urn:microsoft.com/office/officeart/2005/8/layout/hProcess9"/>
    <dgm:cxn modelId="{8D1FE23D-83C1-4314-8F52-D8D3D2ACDC41}" srcId="{722BFA9D-9206-4408-8AF2-CC9C3442AE6F}" destId="{6A2A7D62-E687-406B-84D1-92DAA63D6869}" srcOrd="0" destOrd="0" parTransId="{88D93E4A-F5D1-474E-B6B4-E6FD6F584DA0}" sibTransId="{101A9CB4-8B25-414A-BBA4-570FB75630DF}"/>
    <dgm:cxn modelId="{BFDD27FE-E504-49AA-AB00-BCDEE6D479D8}" type="presOf" srcId="{6A2A7D62-E687-406B-84D1-92DAA63D6869}" destId="{372A481E-BEA8-441B-8A0B-124B90B11B58}" srcOrd="0" destOrd="0" presId="urn:microsoft.com/office/officeart/2005/8/layout/hProcess9"/>
    <dgm:cxn modelId="{B10EBEF9-DCD8-4DC9-8B53-7CED2D31ABD0}" srcId="{722BFA9D-9206-4408-8AF2-CC9C3442AE6F}" destId="{27052AEB-4A98-4BDE-BE86-FE24A4C0106F}" srcOrd="4" destOrd="0" parTransId="{25A9E09B-465F-4C49-99B3-E55BDD174F60}" sibTransId="{FEBD44FA-208B-4134-98E1-B73525485EE5}"/>
    <dgm:cxn modelId="{F4609A29-0F65-4DCC-A28A-060B35F5B69C}" type="presOf" srcId="{873CBD0B-0BBF-4E16-B715-D0EBD4508F2C}" destId="{1BE227C4-4DFF-41C8-8C8E-F273B405A5C0}" srcOrd="0" destOrd="0" presId="urn:microsoft.com/office/officeart/2005/8/layout/hProcess9"/>
    <dgm:cxn modelId="{527A4C17-D58A-4CA9-A4B4-AA0863990A15}" srcId="{722BFA9D-9206-4408-8AF2-CC9C3442AE6F}" destId="{FF61B9AF-34F2-4E60-938D-29CD5615545E}" srcOrd="2" destOrd="0" parTransId="{B2875323-03D3-4D97-BB08-285C49E995B1}" sibTransId="{C1013255-85BF-4F9E-B95D-14D08F36A113}"/>
    <dgm:cxn modelId="{916F4513-0306-49C2-B9CE-BB212FEE183D}" type="presParOf" srcId="{C66537E5-0AD1-4D1C-9CBB-7B029E1A69CC}" destId="{F1C6AA41-0149-413D-AC2D-5809E26726B1}" srcOrd="0" destOrd="0" presId="urn:microsoft.com/office/officeart/2005/8/layout/hProcess9"/>
    <dgm:cxn modelId="{3A8E4A50-D435-47BA-BC1E-58F1E57E3319}" type="presParOf" srcId="{C66537E5-0AD1-4D1C-9CBB-7B029E1A69CC}" destId="{9DF5A3FD-E172-4BBB-B878-FA173E45042C}" srcOrd="1" destOrd="0" presId="urn:microsoft.com/office/officeart/2005/8/layout/hProcess9"/>
    <dgm:cxn modelId="{EA30CC2A-48A8-4559-9D96-2909BD64D39A}" type="presParOf" srcId="{9DF5A3FD-E172-4BBB-B878-FA173E45042C}" destId="{372A481E-BEA8-441B-8A0B-124B90B11B58}" srcOrd="0" destOrd="0" presId="urn:microsoft.com/office/officeart/2005/8/layout/hProcess9"/>
    <dgm:cxn modelId="{4AFC3CF5-5044-4EA5-A536-D149D5F32AF8}" type="presParOf" srcId="{9DF5A3FD-E172-4BBB-B878-FA173E45042C}" destId="{42950517-0F31-4ECB-AB3D-6274BE8DF7F9}" srcOrd="1" destOrd="0" presId="urn:microsoft.com/office/officeart/2005/8/layout/hProcess9"/>
    <dgm:cxn modelId="{A3CA6AB6-BE13-4097-9F71-B5684F903177}" type="presParOf" srcId="{9DF5A3FD-E172-4BBB-B878-FA173E45042C}" destId="{C7812999-A805-40A7-8D36-5A69E334F060}" srcOrd="2" destOrd="0" presId="urn:microsoft.com/office/officeart/2005/8/layout/hProcess9"/>
    <dgm:cxn modelId="{BF358EE1-9DDB-4D85-8AAF-664D2851F5F9}" type="presParOf" srcId="{9DF5A3FD-E172-4BBB-B878-FA173E45042C}" destId="{070C043B-85E4-41C5-AA40-E4DE81F225A4}" srcOrd="3" destOrd="0" presId="urn:microsoft.com/office/officeart/2005/8/layout/hProcess9"/>
    <dgm:cxn modelId="{4C4DEC2B-7ECE-41CE-B1C7-1362DE7B946A}" type="presParOf" srcId="{9DF5A3FD-E172-4BBB-B878-FA173E45042C}" destId="{D512C0E4-B7F8-465C-882A-D068BC90300E}" srcOrd="4" destOrd="0" presId="urn:microsoft.com/office/officeart/2005/8/layout/hProcess9"/>
    <dgm:cxn modelId="{6BEC8959-32D1-49ED-8883-C5B3CEFD979D}" type="presParOf" srcId="{9DF5A3FD-E172-4BBB-B878-FA173E45042C}" destId="{47DE8651-6AB1-459D-ADD6-5B5361A60EE0}" srcOrd="5" destOrd="0" presId="urn:microsoft.com/office/officeart/2005/8/layout/hProcess9"/>
    <dgm:cxn modelId="{D7D65672-0693-4305-90E9-7D7126C23799}" type="presParOf" srcId="{9DF5A3FD-E172-4BBB-B878-FA173E45042C}" destId="{1BE227C4-4DFF-41C8-8C8E-F273B405A5C0}" srcOrd="6" destOrd="0" presId="urn:microsoft.com/office/officeart/2005/8/layout/hProcess9"/>
    <dgm:cxn modelId="{E0808866-588E-4750-A482-7EF2E4A0F6F1}" type="presParOf" srcId="{9DF5A3FD-E172-4BBB-B878-FA173E45042C}" destId="{CAF34AD3-6193-47C2-BFA2-4A3D41DF24B2}" srcOrd="7" destOrd="0" presId="urn:microsoft.com/office/officeart/2005/8/layout/hProcess9"/>
    <dgm:cxn modelId="{281E1C09-0469-451E-85A5-0AF8800DC0F0}" type="presParOf" srcId="{9DF5A3FD-E172-4BBB-B878-FA173E45042C}" destId="{9C00CAA7-CEA0-40B8-9DA7-703FF2834B44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22BFA9D-9206-4408-8AF2-CC9C3442AE6F}" type="doc">
      <dgm:prSet loTypeId="urn:microsoft.com/office/officeart/2005/8/layout/hProcess9" loCatId="process" qsTypeId="urn:microsoft.com/office/officeart/2005/8/quickstyle/3d1" qsCatId="3D" csTypeId="urn:microsoft.com/office/officeart/2005/8/colors/accent2_2" csCatId="accent2" phldr="1"/>
      <dgm:spPr/>
    </dgm:pt>
    <dgm:pt modelId="{6A2A7D62-E687-406B-84D1-92DAA63D6869}">
      <dgm:prSet phldrT="[Text]"/>
      <dgm:spPr/>
      <dgm:t>
        <a:bodyPr/>
        <a:lstStyle/>
        <a:p>
          <a:r>
            <a:rPr lang="en-US" dirty="0" smtClean="0"/>
            <a:t>Phase 1: Requirements</a:t>
          </a:r>
          <a:endParaRPr lang="en-US" dirty="0"/>
        </a:p>
      </dgm:t>
    </dgm:pt>
    <dgm:pt modelId="{88D93E4A-F5D1-474E-B6B4-E6FD6F584DA0}" type="parTrans" cxnId="{8D1FE23D-83C1-4314-8F52-D8D3D2ACDC41}">
      <dgm:prSet/>
      <dgm:spPr/>
      <dgm:t>
        <a:bodyPr/>
        <a:lstStyle/>
        <a:p>
          <a:endParaRPr lang="en-US"/>
        </a:p>
      </dgm:t>
    </dgm:pt>
    <dgm:pt modelId="{101A9CB4-8B25-414A-BBA4-570FB75630DF}" type="sibTrans" cxnId="{8D1FE23D-83C1-4314-8F52-D8D3D2ACDC41}">
      <dgm:prSet/>
      <dgm:spPr/>
      <dgm:t>
        <a:bodyPr/>
        <a:lstStyle/>
        <a:p>
          <a:endParaRPr lang="en-US"/>
        </a:p>
      </dgm:t>
    </dgm:pt>
    <dgm:pt modelId="{B17F8343-97D8-4764-8EB3-F6A6D377E0B9}">
      <dgm:prSet phldrT="[Text]"/>
      <dgm:spPr/>
      <dgm:t>
        <a:bodyPr/>
        <a:lstStyle/>
        <a:p>
          <a:r>
            <a:rPr lang="en-US" dirty="0" smtClean="0"/>
            <a:t>Phase 2: </a:t>
          </a:r>
          <a:br>
            <a:rPr lang="en-US" dirty="0" smtClean="0"/>
          </a:br>
          <a:r>
            <a:rPr lang="en-US" dirty="0" smtClean="0"/>
            <a:t>Cost Estimate</a:t>
          </a:r>
          <a:endParaRPr lang="en-US" dirty="0"/>
        </a:p>
      </dgm:t>
    </dgm:pt>
    <dgm:pt modelId="{DB370980-C4FB-4953-AD89-6F9ED962E0F3}" type="parTrans" cxnId="{5ECCF9E4-08A7-4BAA-9BD0-161FD5BDD826}">
      <dgm:prSet/>
      <dgm:spPr/>
      <dgm:t>
        <a:bodyPr/>
        <a:lstStyle/>
        <a:p>
          <a:endParaRPr lang="en-US"/>
        </a:p>
      </dgm:t>
    </dgm:pt>
    <dgm:pt modelId="{9E3C398A-6368-45CA-ADB2-E15D6E7C3D89}" type="sibTrans" cxnId="{5ECCF9E4-08A7-4BAA-9BD0-161FD5BDD826}">
      <dgm:prSet/>
      <dgm:spPr/>
      <dgm:t>
        <a:bodyPr/>
        <a:lstStyle/>
        <a:p>
          <a:endParaRPr lang="en-US"/>
        </a:p>
      </dgm:t>
    </dgm:pt>
    <dgm:pt modelId="{FF61B9AF-34F2-4E60-938D-29CD5615545E}">
      <dgm:prSet phldrT="[Text]"/>
      <dgm:spPr/>
      <dgm:t>
        <a:bodyPr/>
        <a:lstStyle/>
        <a:p>
          <a:r>
            <a:rPr lang="en-US" dirty="0" smtClean="0"/>
            <a:t>Phase 3: Acceptance</a:t>
          </a:r>
          <a:endParaRPr lang="en-US" dirty="0"/>
        </a:p>
      </dgm:t>
    </dgm:pt>
    <dgm:pt modelId="{B2875323-03D3-4D97-BB08-285C49E995B1}" type="parTrans" cxnId="{527A4C17-D58A-4CA9-A4B4-AA0863990A15}">
      <dgm:prSet/>
      <dgm:spPr/>
      <dgm:t>
        <a:bodyPr/>
        <a:lstStyle/>
        <a:p>
          <a:endParaRPr lang="en-US"/>
        </a:p>
      </dgm:t>
    </dgm:pt>
    <dgm:pt modelId="{C1013255-85BF-4F9E-B95D-14D08F36A113}" type="sibTrans" cxnId="{527A4C17-D58A-4CA9-A4B4-AA0863990A15}">
      <dgm:prSet/>
      <dgm:spPr/>
      <dgm:t>
        <a:bodyPr/>
        <a:lstStyle/>
        <a:p>
          <a:endParaRPr lang="en-US"/>
        </a:p>
      </dgm:t>
    </dgm:pt>
    <dgm:pt modelId="{873CBD0B-0BBF-4E16-B715-D0EBD4508F2C}">
      <dgm:prSet/>
      <dgm:spPr/>
      <dgm:t>
        <a:bodyPr/>
        <a:lstStyle/>
        <a:p>
          <a:r>
            <a:rPr lang="en-US" dirty="0" smtClean="0"/>
            <a:t>Phase 4: Execution</a:t>
          </a:r>
          <a:endParaRPr lang="en-US" dirty="0"/>
        </a:p>
      </dgm:t>
    </dgm:pt>
    <dgm:pt modelId="{60C12A1A-27F8-43C9-AFE0-FDFA2115A946}" type="parTrans" cxnId="{D1A7B21E-C17F-4340-B350-E5D489CB06BE}">
      <dgm:prSet/>
      <dgm:spPr/>
      <dgm:t>
        <a:bodyPr/>
        <a:lstStyle/>
        <a:p>
          <a:endParaRPr lang="en-US"/>
        </a:p>
      </dgm:t>
    </dgm:pt>
    <dgm:pt modelId="{3EA761B4-6558-483A-B724-31FBA894CAC8}" type="sibTrans" cxnId="{D1A7B21E-C17F-4340-B350-E5D489CB06BE}">
      <dgm:prSet/>
      <dgm:spPr/>
      <dgm:t>
        <a:bodyPr/>
        <a:lstStyle/>
        <a:p>
          <a:endParaRPr lang="en-US"/>
        </a:p>
      </dgm:t>
    </dgm:pt>
    <dgm:pt modelId="{27052AEB-4A98-4BDE-BE86-FE24A4C0106F}">
      <dgm:prSet/>
      <dgm:spPr/>
      <dgm:t>
        <a:bodyPr/>
        <a:lstStyle/>
        <a:p>
          <a:r>
            <a:rPr lang="en-US" dirty="0" smtClean="0"/>
            <a:t>Phase 5: Completion and Close-Out</a:t>
          </a:r>
          <a:endParaRPr lang="en-US" dirty="0"/>
        </a:p>
      </dgm:t>
    </dgm:pt>
    <dgm:pt modelId="{25A9E09B-465F-4C49-99B3-E55BDD174F60}" type="parTrans" cxnId="{B10EBEF9-DCD8-4DC9-8B53-7CED2D31ABD0}">
      <dgm:prSet/>
      <dgm:spPr/>
      <dgm:t>
        <a:bodyPr/>
        <a:lstStyle/>
        <a:p>
          <a:endParaRPr lang="en-US"/>
        </a:p>
      </dgm:t>
    </dgm:pt>
    <dgm:pt modelId="{FEBD44FA-208B-4134-98E1-B73525485EE5}" type="sibTrans" cxnId="{B10EBEF9-DCD8-4DC9-8B53-7CED2D31ABD0}">
      <dgm:prSet/>
      <dgm:spPr/>
      <dgm:t>
        <a:bodyPr/>
        <a:lstStyle/>
        <a:p>
          <a:endParaRPr lang="en-US"/>
        </a:p>
      </dgm:t>
    </dgm:pt>
    <dgm:pt modelId="{C66537E5-0AD1-4D1C-9CBB-7B029E1A69CC}" type="pres">
      <dgm:prSet presAssocID="{722BFA9D-9206-4408-8AF2-CC9C3442AE6F}" presName="CompostProcess" presStyleCnt="0">
        <dgm:presLayoutVars>
          <dgm:dir/>
          <dgm:resizeHandles val="exact"/>
        </dgm:presLayoutVars>
      </dgm:prSet>
      <dgm:spPr/>
    </dgm:pt>
    <dgm:pt modelId="{F1C6AA41-0149-413D-AC2D-5809E26726B1}" type="pres">
      <dgm:prSet presAssocID="{722BFA9D-9206-4408-8AF2-CC9C3442AE6F}" presName="arrow" presStyleLbl="bgShp" presStyleIdx="0" presStyleCnt="1" custScaleX="114706" custLinFactNeighborY="2000"/>
      <dgm:spPr/>
    </dgm:pt>
    <dgm:pt modelId="{9DF5A3FD-E172-4BBB-B878-FA173E45042C}" type="pres">
      <dgm:prSet presAssocID="{722BFA9D-9206-4408-8AF2-CC9C3442AE6F}" presName="linearProcess" presStyleCnt="0"/>
      <dgm:spPr/>
    </dgm:pt>
    <dgm:pt modelId="{372A481E-BEA8-441B-8A0B-124B90B11B58}" type="pres">
      <dgm:prSet presAssocID="{6A2A7D62-E687-406B-84D1-92DAA63D6869}" presName="textNode" presStyleLbl="node1" presStyleIdx="0" presStyleCnt="5" custScaleY="7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50517-0F31-4ECB-AB3D-6274BE8DF7F9}" type="pres">
      <dgm:prSet presAssocID="{101A9CB4-8B25-414A-BBA4-570FB75630DF}" presName="sibTrans" presStyleCnt="0"/>
      <dgm:spPr/>
    </dgm:pt>
    <dgm:pt modelId="{C7812999-A805-40A7-8D36-5A69E334F060}" type="pres">
      <dgm:prSet presAssocID="{B17F8343-97D8-4764-8EB3-F6A6D377E0B9}" presName="textNode" presStyleLbl="node1" presStyleIdx="1" presStyleCnt="5" custScaleY="7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0C043B-85E4-41C5-AA40-E4DE81F225A4}" type="pres">
      <dgm:prSet presAssocID="{9E3C398A-6368-45CA-ADB2-E15D6E7C3D89}" presName="sibTrans" presStyleCnt="0"/>
      <dgm:spPr/>
    </dgm:pt>
    <dgm:pt modelId="{D512C0E4-B7F8-465C-882A-D068BC90300E}" type="pres">
      <dgm:prSet presAssocID="{FF61B9AF-34F2-4E60-938D-29CD5615545E}" presName="textNode" presStyleLbl="node1" presStyleIdx="2" presStyleCnt="5" custScaleY="7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DE8651-6AB1-459D-ADD6-5B5361A60EE0}" type="pres">
      <dgm:prSet presAssocID="{C1013255-85BF-4F9E-B95D-14D08F36A113}" presName="sibTrans" presStyleCnt="0"/>
      <dgm:spPr/>
    </dgm:pt>
    <dgm:pt modelId="{1BE227C4-4DFF-41C8-8C8E-F273B405A5C0}" type="pres">
      <dgm:prSet presAssocID="{873CBD0B-0BBF-4E16-B715-D0EBD4508F2C}" presName="textNode" presStyleLbl="node1" presStyleIdx="3" presStyleCnt="5" custScaleY="7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F34AD3-6193-47C2-BFA2-4A3D41DF24B2}" type="pres">
      <dgm:prSet presAssocID="{3EA761B4-6558-483A-B724-31FBA894CAC8}" presName="sibTrans" presStyleCnt="0"/>
      <dgm:spPr/>
    </dgm:pt>
    <dgm:pt modelId="{9C00CAA7-CEA0-40B8-9DA7-703FF2834B44}" type="pres">
      <dgm:prSet presAssocID="{27052AEB-4A98-4BDE-BE86-FE24A4C0106F}" presName="textNode" presStyleLbl="node1" presStyleIdx="4" presStyleCnt="5" custScaleY="7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40840F-A0F6-40EE-94E5-71D1446D9D88}" type="presOf" srcId="{27052AEB-4A98-4BDE-BE86-FE24A4C0106F}" destId="{9C00CAA7-CEA0-40B8-9DA7-703FF2834B44}" srcOrd="0" destOrd="0" presId="urn:microsoft.com/office/officeart/2005/8/layout/hProcess9"/>
    <dgm:cxn modelId="{D1A7B21E-C17F-4340-B350-E5D489CB06BE}" srcId="{722BFA9D-9206-4408-8AF2-CC9C3442AE6F}" destId="{873CBD0B-0BBF-4E16-B715-D0EBD4508F2C}" srcOrd="3" destOrd="0" parTransId="{60C12A1A-27F8-43C9-AFE0-FDFA2115A946}" sibTransId="{3EA761B4-6558-483A-B724-31FBA894CAC8}"/>
    <dgm:cxn modelId="{8558D80D-A01E-4210-ADF7-8A414CF937C9}" type="presOf" srcId="{6A2A7D62-E687-406B-84D1-92DAA63D6869}" destId="{372A481E-BEA8-441B-8A0B-124B90B11B58}" srcOrd="0" destOrd="0" presId="urn:microsoft.com/office/officeart/2005/8/layout/hProcess9"/>
    <dgm:cxn modelId="{26F2FFFA-FD33-4B7A-AC21-8E58663197B9}" type="presOf" srcId="{722BFA9D-9206-4408-8AF2-CC9C3442AE6F}" destId="{C66537E5-0AD1-4D1C-9CBB-7B029E1A69CC}" srcOrd="0" destOrd="0" presId="urn:microsoft.com/office/officeart/2005/8/layout/hProcess9"/>
    <dgm:cxn modelId="{A09DD0A2-88F2-45F4-BF70-007F4C9D8A49}" type="presOf" srcId="{FF61B9AF-34F2-4E60-938D-29CD5615545E}" destId="{D512C0E4-B7F8-465C-882A-D068BC90300E}" srcOrd="0" destOrd="0" presId="urn:microsoft.com/office/officeart/2005/8/layout/hProcess9"/>
    <dgm:cxn modelId="{E079D8E6-D771-4496-8253-981A1F58F35E}" type="presOf" srcId="{B17F8343-97D8-4764-8EB3-F6A6D377E0B9}" destId="{C7812999-A805-40A7-8D36-5A69E334F060}" srcOrd="0" destOrd="0" presId="urn:microsoft.com/office/officeart/2005/8/layout/hProcess9"/>
    <dgm:cxn modelId="{E0CFA392-9204-4C70-B8D3-E5EF2748CC08}" type="presOf" srcId="{873CBD0B-0BBF-4E16-B715-D0EBD4508F2C}" destId="{1BE227C4-4DFF-41C8-8C8E-F273B405A5C0}" srcOrd="0" destOrd="0" presId="urn:microsoft.com/office/officeart/2005/8/layout/hProcess9"/>
    <dgm:cxn modelId="{5ECCF9E4-08A7-4BAA-9BD0-161FD5BDD826}" srcId="{722BFA9D-9206-4408-8AF2-CC9C3442AE6F}" destId="{B17F8343-97D8-4764-8EB3-F6A6D377E0B9}" srcOrd="1" destOrd="0" parTransId="{DB370980-C4FB-4953-AD89-6F9ED962E0F3}" sibTransId="{9E3C398A-6368-45CA-ADB2-E15D6E7C3D89}"/>
    <dgm:cxn modelId="{8D1FE23D-83C1-4314-8F52-D8D3D2ACDC41}" srcId="{722BFA9D-9206-4408-8AF2-CC9C3442AE6F}" destId="{6A2A7D62-E687-406B-84D1-92DAA63D6869}" srcOrd="0" destOrd="0" parTransId="{88D93E4A-F5D1-474E-B6B4-E6FD6F584DA0}" sibTransId="{101A9CB4-8B25-414A-BBA4-570FB75630DF}"/>
    <dgm:cxn modelId="{B10EBEF9-DCD8-4DC9-8B53-7CED2D31ABD0}" srcId="{722BFA9D-9206-4408-8AF2-CC9C3442AE6F}" destId="{27052AEB-4A98-4BDE-BE86-FE24A4C0106F}" srcOrd="4" destOrd="0" parTransId="{25A9E09B-465F-4C49-99B3-E55BDD174F60}" sibTransId="{FEBD44FA-208B-4134-98E1-B73525485EE5}"/>
    <dgm:cxn modelId="{527A4C17-D58A-4CA9-A4B4-AA0863990A15}" srcId="{722BFA9D-9206-4408-8AF2-CC9C3442AE6F}" destId="{FF61B9AF-34F2-4E60-938D-29CD5615545E}" srcOrd="2" destOrd="0" parTransId="{B2875323-03D3-4D97-BB08-285C49E995B1}" sibTransId="{C1013255-85BF-4F9E-B95D-14D08F36A113}"/>
    <dgm:cxn modelId="{D59ED337-37D5-412C-AC31-5DF019B480A0}" type="presParOf" srcId="{C66537E5-0AD1-4D1C-9CBB-7B029E1A69CC}" destId="{F1C6AA41-0149-413D-AC2D-5809E26726B1}" srcOrd="0" destOrd="0" presId="urn:microsoft.com/office/officeart/2005/8/layout/hProcess9"/>
    <dgm:cxn modelId="{4394E9CC-76B1-48FA-B223-1C4FDB64EE25}" type="presParOf" srcId="{C66537E5-0AD1-4D1C-9CBB-7B029E1A69CC}" destId="{9DF5A3FD-E172-4BBB-B878-FA173E45042C}" srcOrd="1" destOrd="0" presId="urn:microsoft.com/office/officeart/2005/8/layout/hProcess9"/>
    <dgm:cxn modelId="{E63DEDBC-20CC-4A22-AD51-00FD335F04BF}" type="presParOf" srcId="{9DF5A3FD-E172-4BBB-B878-FA173E45042C}" destId="{372A481E-BEA8-441B-8A0B-124B90B11B58}" srcOrd="0" destOrd="0" presId="urn:microsoft.com/office/officeart/2005/8/layout/hProcess9"/>
    <dgm:cxn modelId="{0161B962-4851-444B-985F-4B6D611DAC0D}" type="presParOf" srcId="{9DF5A3FD-E172-4BBB-B878-FA173E45042C}" destId="{42950517-0F31-4ECB-AB3D-6274BE8DF7F9}" srcOrd="1" destOrd="0" presId="urn:microsoft.com/office/officeart/2005/8/layout/hProcess9"/>
    <dgm:cxn modelId="{DB726D38-BCB9-4F42-AFF8-FA91B6EE6920}" type="presParOf" srcId="{9DF5A3FD-E172-4BBB-B878-FA173E45042C}" destId="{C7812999-A805-40A7-8D36-5A69E334F060}" srcOrd="2" destOrd="0" presId="urn:microsoft.com/office/officeart/2005/8/layout/hProcess9"/>
    <dgm:cxn modelId="{AB4420CB-847E-4F66-8520-653BB7115F4F}" type="presParOf" srcId="{9DF5A3FD-E172-4BBB-B878-FA173E45042C}" destId="{070C043B-85E4-41C5-AA40-E4DE81F225A4}" srcOrd="3" destOrd="0" presId="urn:microsoft.com/office/officeart/2005/8/layout/hProcess9"/>
    <dgm:cxn modelId="{552159C5-7912-42EB-BF22-D9171691A9E8}" type="presParOf" srcId="{9DF5A3FD-E172-4BBB-B878-FA173E45042C}" destId="{D512C0E4-B7F8-465C-882A-D068BC90300E}" srcOrd="4" destOrd="0" presId="urn:microsoft.com/office/officeart/2005/8/layout/hProcess9"/>
    <dgm:cxn modelId="{4BFFF8A2-B8EA-4981-BF0F-CAE745A2C2C4}" type="presParOf" srcId="{9DF5A3FD-E172-4BBB-B878-FA173E45042C}" destId="{47DE8651-6AB1-459D-ADD6-5B5361A60EE0}" srcOrd="5" destOrd="0" presId="urn:microsoft.com/office/officeart/2005/8/layout/hProcess9"/>
    <dgm:cxn modelId="{79546AC1-0641-4DF5-8FE3-0FC3D2CBD6C4}" type="presParOf" srcId="{9DF5A3FD-E172-4BBB-B878-FA173E45042C}" destId="{1BE227C4-4DFF-41C8-8C8E-F273B405A5C0}" srcOrd="6" destOrd="0" presId="urn:microsoft.com/office/officeart/2005/8/layout/hProcess9"/>
    <dgm:cxn modelId="{8E1755B0-5224-4A56-9B00-A140F7618E86}" type="presParOf" srcId="{9DF5A3FD-E172-4BBB-B878-FA173E45042C}" destId="{CAF34AD3-6193-47C2-BFA2-4A3D41DF24B2}" srcOrd="7" destOrd="0" presId="urn:microsoft.com/office/officeart/2005/8/layout/hProcess9"/>
    <dgm:cxn modelId="{9CE592FF-ACB5-4934-BEDC-B5AF0D702F26}" type="presParOf" srcId="{9DF5A3FD-E172-4BBB-B878-FA173E45042C}" destId="{9C00CAA7-CEA0-40B8-9DA7-703FF2834B44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22BFA9D-9206-4408-8AF2-CC9C3442AE6F}" type="doc">
      <dgm:prSet loTypeId="urn:microsoft.com/office/officeart/2005/8/layout/hProcess9" loCatId="process" qsTypeId="urn:microsoft.com/office/officeart/2005/8/quickstyle/3d1" qsCatId="3D" csTypeId="urn:microsoft.com/office/officeart/2005/8/colors/accent2_2" csCatId="accent2" phldr="1"/>
      <dgm:spPr/>
    </dgm:pt>
    <dgm:pt modelId="{6A2A7D62-E687-406B-84D1-92DAA63D6869}">
      <dgm:prSet phldrT="[Text]"/>
      <dgm:spPr/>
      <dgm:t>
        <a:bodyPr/>
        <a:lstStyle/>
        <a:p>
          <a:r>
            <a:rPr lang="en-US" dirty="0" smtClean="0"/>
            <a:t>Phase 1: Requirements</a:t>
          </a:r>
          <a:endParaRPr lang="en-US" dirty="0"/>
        </a:p>
      </dgm:t>
    </dgm:pt>
    <dgm:pt modelId="{88D93E4A-F5D1-474E-B6B4-E6FD6F584DA0}" type="parTrans" cxnId="{8D1FE23D-83C1-4314-8F52-D8D3D2ACDC41}">
      <dgm:prSet/>
      <dgm:spPr/>
      <dgm:t>
        <a:bodyPr/>
        <a:lstStyle/>
        <a:p>
          <a:endParaRPr lang="en-US"/>
        </a:p>
      </dgm:t>
    </dgm:pt>
    <dgm:pt modelId="{101A9CB4-8B25-414A-BBA4-570FB75630DF}" type="sibTrans" cxnId="{8D1FE23D-83C1-4314-8F52-D8D3D2ACDC41}">
      <dgm:prSet/>
      <dgm:spPr/>
      <dgm:t>
        <a:bodyPr/>
        <a:lstStyle/>
        <a:p>
          <a:endParaRPr lang="en-US"/>
        </a:p>
      </dgm:t>
    </dgm:pt>
    <dgm:pt modelId="{B17F8343-97D8-4764-8EB3-F6A6D377E0B9}">
      <dgm:prSet phldrT="[Text]"/>
      <dgm:spPr/>
      <dgm:t>
        <a:bodyPr/>
        <a:lstStyle/>
        <a:p>
          <a:r>
            <a:rPr lang="en-US" dirty="0" smtClean="0"/>
            <a:t>Phase 2: </a:t>
          </a:r>
          <a:br>
            <a:rPr lang="en-US" dirty="0" smtClean="0"/>
          </a:br>
          <a:r>
            <a:rPr lang="en-US" dirty="0" smtClean="0"/>
            <a:t>Cost Estimate</a:t>
          </a:r>
          <a:endParaRPr lang="en-US" dirty="0"/>
        </a:p>
      </dgm:t>
    </dgm:pt>
    <dgm:pt modelId="{DB370980-C4FB-4953-AD89-6F9ED962E0F3}" type="parTrans" cxnId="{5ECCF9E4-08A7-4BAA-9BD0-161FD5BDD826}">
      <dgm:prSet/>
      <dgm:spPr/>
      <dgm:t>
        <a:bodyPr/>
        <a:lstStyle/>
        <a:p>
          <a:endParaRPr lang="en-US"/>
        </a:p>
      </dgm:t>
    </dgm:pt>
    <dgm:pt modelId="{9E3C398A-6368-45CA-ADB2-E15D6E7C3D89}" type="sibTrans" cxnId="{5ECCF9E4-08A7-4BAA-9BD0-161FD5BDD826}">
      <dgm:prSet/>
      <dgm:spPr/>
      <dgm:t>
        <a:bodyPr/>
        <a:lstStyle/>
        <a:p>
          <a:endParaRPr lang="en-US"/>
        </a:p>
      </dgm:t>
    </dgm:pt>
    <dgm:pt modelId="{FF61B9AF-34F2-4E60-938D-29CD5615545E}">
      <dgm:prSet phldrT="[Text]"/>
      <dgm:spPr/>
      <dgm:t>
        <a:bodyPr/>
        <a:lstStyle/>
        <a:p>
          <a:r>
            <a:rPr lang="en-US" dirty="0" smtClean="0"/>
            <a:t>Phase 3: Acceptance</a:t>
          </a:r>
          <a:endParaRPr lang="en-US" dirty="0"/>
        </a:p>
      </dgm:t>
    </dgm:pt>
    <dgm:pt modelId="{B2875323-03D3-4D97-BB08-285C49E995B1}" type="parTrans" cxnId="{527A4C17-D58A-4CA9-A4B4-AA0863990A15}">
      <dgm:prSet/>
      <dgm:spPr/>
      <dgm:t>
        <a:bodyPr/>
        <a:lstStyle/>
        <a:p>
          <a:endParaRPr lang="en-US"/>
        </a:p>
      </dgm:t>
    </dgm:pt>
    <dgm:pt modelId="{C1013255-85BF-4F9E-B95D-14D08F36A113}" type="sibTrans" cxnId="{527A4C17-D58A-4CA9-A4B4-AA0863990A15}">
      <dgm:prSet/>
      <dgm:spPr/>
      <dgm:t>
        <a:bodyPr/>
        <a:lstStyle/>
        <a:p>
          <a:endParaRPr lang="en-US"/>
        </a:p>
      </dgm:t>
    </dgm:pt>
    <dgm:pt modelId="{873CBD0B-0BBF-4E16-B715-D0EBD4508F2C}">
      <dgm:prSet/>
      <dgm:spPr/>
      <dgm:t>
        <a:bodyPr/>
        <a:lstStyle/>
        <a:p>
          <a:r>
            <a:rPr lang="en-US" dirty="0" smtClean="0"/>
            <a:t>Phase 4: Execution</a:t>
          </a:r>
          <a:endParaRPr lang="en-US" dirty="0"/>
        </a:p>
      </dgm:t>
    </dgm:pt>
    <dgm:pt modelId="{60C12A1A-27F8-43C9-AFE0-FDFA2115A946}" type="parTrans" cxnId="{D1A7B21E-C17F-4340-B350-E5D489CB06BE}">
      <dgm:prSet/>
      <dgm:spPr/>
      <dgm:t>
        <a:bodyPr/>
        <a:lstStyle/>
        <a:p>
          <a:endParaRPr lang="en-US"/>
        </a:p>
      </dgm:t>
    </dgm:pt>
    <dgm:pt modelId="{3EA761B4-6558-483A-B724-31FBA894CAC8}" type="sibTrans" cxnId="{D1A7B21E-C17F-4340-B350-E5D489CB06BE}">
      <dgm:prSet/>
      <dgm:spPr/>
      <dgm:t>
        <a:bodyPr/>
        <a:lstStyle/>
        <a:p>
          <a:endParaRPr lang="en-US"/>
        </a:p>
      </dgm:t>
    </dgm:pt>
    <dgm:pt modelId="{27052AEB-4A98-4BDE-BE86-FE24A4C0106F}">
      <dgm:prSet/>
      <dgm:spPr/>
      <dgm:t>
        <a:bodyPr/>
        <a:lstStyle/>
        <a:p>
          <a:r>
            <a:rPr lang="en-US" dirty="0" smtClean="0"/>
            <a:t>Phase 5: Completion and Close-Out</a:t>
          </a:r>
          <a:endParaRPr lang="en-US" dirty="0"/>
        </a:p>
      </dgm:t>
    </dgm:pt>
    <dgm:pt modelId="{25A9E09B-465F-4C49-99B3-E55BDD174F60}" type="parTrans" cxnId="{B10EBEF9-DCD8-4DC9-8B53-7CED2D31ABD0}">
      <dgm:prSet/>
      <dgm:spPr/>
      <dgm:t>
        <a:bodyPr/>
        <a:lstStyle/>
        <a:p>
          <a:endParaRPr lang="en-US"/>
        </a:p>
      </dgm:t>
    </dgm:pt>
    <dgm:pt modelId="{FEBD44FA-208B-4134-98E1-B73525485EE5}" type="sibTrans" cxnId="{B10EBEF9-DCD8-4DC9-8B53-7CED2D31ABD0}">
      <dgm:prSet/>
      <dgm:spPr/>
      <dgm:t>
        <a:bodyPr/>
        <a:lstStyle/>
        <a:p>
          <a:endParaRPr lang="en-US"/>
        </a:p>
      </dgm:t>
    </dgm:pt>
    <dgm:pt modelId="{C66537E5-0AD1-4D1C-9CBB-7B029E1A69CC}" type="pres">
      <dgm:prSet presAssocID="{722BFA9D-9206-4408-8AF2-CC9C3442AE6F}" presName="CompostProcess" presStyleCnt="0">
        <dgm:presLayoutVars>
          <dgm:dir/>
          <dgm:resizeHandles val="exact"/>
        </dgm:presLayoutVars>
      </dgm:prSet>
      <dgm:spPr/>
    </dgm:pt>
    <dgm:pt modelId="{F1C6AA41-0149-413D-AC2D-5809E26726B1}" type="pres">
      <dgm:prSet presAssocID="{722BFA9D-9206-4408-8AF2-CC9C3442AE6F}" presName="arrow" presStyleLbl="bgShp" presStyleIdx="0" presStyleCnt="1" custScaleX="117647"/>
      <dgm:spPr/>
    </dgm:pt>
    <dgm:pt modelId="{9DF5A3FD-E172-4BBB-B878-FA173E45042C}" type="pres">
      <dgm:prSet presAssocID="{722BFA9D-9206-4408-8AF2-CC9C3442AE6F}" presName="linearProcess" presStyleCnt="0"/>
      <dgm:spPr/>
    </dgm:pt>
    <dgm:pt modelId="{372A481E-BEA8-441B-8A0B-124B90B11B58}" type="pres">
      <dgm:prSet presAssocID="{6A2A7D62-E687-406B-84D1-92DAA63D6869}" presName="textNode" presStyleLbl="node1" presStyleIdx="0" presStyleCnt="5" custScaleY="7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50517-0F31-4ECB-AB3D-6274BE8DF7F9}" type="pres">
      <dgm:prSet presAssocID="{101A9CB4-8B25-414A-BBA4-570FB75630DF}" presName="sibTrans" presStyleCnt="0"/>
      <dgm:spPr/>
    </dgm:pt>
    <dgm:pt modelId="{C7812999-A805-40A7-8D36-5A69E334F060}" type="pres">
      <dgm:prSet presAssocID="{B17F8343-97D8-4764-8EB3-F6A6D377E0B9}" presName="textNode" presStyleLbl="node1" presStyleIdx="1" presStyleCnt="5" custScaleY="7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0C043B-85E4-41C5-AA40-E4DE81F225A4}" type="pres">
      <dgm:prSet presAssocID="{9E3C398A-6368-45CA-ADB2-E15D6E7C3D89}" presName="sibTrans" presStyleCnt="0"/>
      <dgm:spPr/>
    </dgm:pt>
    <dgm:pt modelId="{D512C0E4-B7F8-465C-882A-D068BC90300E}" type="pres">
      <dgm:prSet presAssocID="{FF61B9AF-34F2-4E60-938D-29CD5615545E}" presName="textNode" presStyleLbl="node1" presStyleIdx="2" presStyleCnt="5" custScaleY="7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DE8651-6AB1-459D-ADD6-5B5361A60EE0}" type="pres">
      <dgm:prSet presAssocID="{C1013255-85BF-4F9E-B95D-14D08F36A113}" presName="sibTrans" presStyleCnt="0"/>
      <dgm:spPr/>
    </dgm:pt>
    <dgm:pt modelId="{1BE227C4-4DFF-41C8-8C8E-F273B405A5C0}" type="pres">
      <dgm:prSet presAssocID="{873CBD0B-0BBF-4E16-B715-D0EBD4508F2C}" presName="textNode" presStyleLbl="node1" presStyleIdx="3" presStyleCnt="5" custScaleY="7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F34AD3-6193-47C2-BFA2-4A3D41DF24B2}" type="pres">
      <dgm:prSet presAssocID="{3EA761B4-6558-483A-B724-31FBA894CAC8}" presName="sibTrans" presStyleCnt="0"/>
      <dgm:spPr/>
    </dgm:pt>
    <dgm:pt modelId="{9C00CAA7-CEA0-40B8-9DA7-703FF2834B44}" type="pres">
      <dgm:prSet presAssocID="{27052AEB-4A98-4BDE-BE86-FE24A4C0106F}" presName="textNode" presStyleLbl="node1" presStyleIdx="4" presStyleCnt="5" custScaleY="71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FF2D9F-BA8A-4792-8513-903EE23E0C84}" type="presOf" srcId="{FF61B9AF-34F2-4E60-938D-29CD5615545E}" destId="{D512C0E4-B7F8-465C-882A-D068BC90300E}" srcOrd="0" destOrd="0" presId="urn:microsoft.com/office/officeart/2005/8/layout/hProcess9"/>
    <dgm:cxn modelId="{D1A7B21E-C17F-4340-B350-E5D489CB06BE}" srcId="{722BFA9D-9206-4408-8AF2-CC9C3442AE6F}" destId="{873CBD0B-0BBF-4E16-B715-D0EBD4508F2C}" srcOrd="3" destOrd="0" parTransId="{60C12A1A-27F8-43C9-AFE0-FDFA2115A946}" sibTransId="{3EA761B4-6558-483A-B724-31FBA894CAC8}"/>
    <dgm:cxn modelId="{323E5D77-5ED4-4D5B-A20F-56D39CF7D501}" type="presOf" srcId="{873CBD0B-0BBF-4E16-B715-D0EBD4508F2C}" destId="{1BE227C4-4DFF-41C8-8C8E-F273B405A5C0}" srcOrd="0" destOrd="0" presId="urn:microsoft.com/office/officeart/2005/8/layout/hProcess9"/>
    <dgm:cxn modelId="{4413B076-5F5A-4335-867A-237444E7410A}" type="presOf" srcId="{722BFA9D-9206-4408-8AF2-CC9C3442AE6F}" destId="{C66537E5-0AD1-4D1C-9CBB-7B029E1A69CC}" srcOrd="0" destOrd="0" presId="urn:microsoft.com/office/officeart/2005/8/layout/hProcess9"/>
    <dgm:cxn modelId="{9FDC24CE-718A-4670-A623-22EDEE01D639}" type="presOf" srcId="{27052AEB-4A98-4BDE-BE86-FE24A4C0106F}" destId="{9C00CAA7-CEA0-40B8-9DA7-703FF2834B44}" srcOrd="0" destOrd="0" presId="urn:microsoft.com/office/officeart/2005/8/layout/hProcess9"/>
    <dgm:cxn modelId="{5ECCF9E4-08A7-4BAA-9BD0-161FD5BDD826}" srcId="{722BFA9D-9206-4408-8AF2-CC9C3442AE6F}" destId="{B17F8343-97D8-4764-8EB3-F6A6D377E0B9}" srcOrd="1" destOrd="0" parTransId="{DB370980-C4FB-4953-AD89-6F9ED962E0F3}" sibTransId="{9E3C398A-6368-45CA-ADB2-E15D6E7C3D89}"/>
    <dgm:cxn modelId="{9CE14596-32AF-4578-88E0-F183E253BA54}" type="presOf" srcId="{B17F8343-97D8-4764-8EB3-F6A6D377E0B9}" destId="{C7812999-A805-40A7-8D36-5A69E334F060}" srcOrd="0" destOrd="0" presId="urn:microsoft.com/office/officeart/2005/8/layout/hProcess9"/>
    <dgm:cxn modelId="{8D1FE23D-83C1-4314-8F52-D8D3D2ACDC41}" srcId="{722BFA9D-9206-4408-8AF2-CC9C3442AE6F}" destId="{6A2A7D62-E687-406B-84D1-92DAA63D6869}" srcOrd="0" destOrd="0" parTransId="{88D93E4A-F5D1-474E-B6B4-E6FD6F584DA0}" sibTransId="{101A9CB4-8B25-414A-BBA4-570FB75630DF}"/>
    <dgm:cxn modelId="{B10EBEF9-DCD8-4DC9-8B53-7CED2D31ABD0}" srcId="{722BFA9D-9206-4408-8AF2-CC9C3442AE6F}" destId="{27052AEB-4A98-4BDE-BE86-FE24A4C0106F}" srcOrd="4" destOrd="0" parTransId="{25A9E09B-465F-4C49-99B3-E55BDD174F60}" sibTransId="{FEBD44FA-208B-4134-98E1-B73525485EE5}"/>
    <dgm:cxn modelId="{527A4C17-D58A-4CA9-A4B4-AA0863990A15}" srcId="{722BFA9D-9206-4408-8AF2-CC9C3442AE6F}" destId="{FF61B9AF-34F2-4E60-938D-29CD5615545E}" srcOrd="2" destOrd="0" parTransId="{B2875323-03D3-4D97-BB08-285C49E995B1}" sibTransId="{C1013255-85BF-4F9E-B95D-14D08F36A113}"/>
    <dgm:cxn modelId="{47109628-EECE-4054-8BFA-FFC134A0AD9B}" type="presOf" srcId="{6A2A7D62-E687-406B-84D1-92DAA63D6869}" destId="{372A481E-BEA8-441B-8A0B-124B90B11B58}" srcOrd="0" destOrd="0" presId="urn:microsoft.com/office/officeart/2005/8/layout/hProcess9"/>
    <dgm:cxn modelId="{E579B396-9D65-42F2-A7B3-DE84E14C763C}" type="presParOf" srcId="{C66537E5-0AD1-4D1C-9CBB-7B029E1A69CC}" destId="{F1C6AA41-0149-413D-AC2D-5809E26726B1}" srcOrd="0" destOrd="0" presId="urn:microsoft.com/office/officeart/2005/8/layout/hProcess9"/>
    <dgm:cxn modelId="{C666A680-CF2C-4B1B-AA97-078BE85B346E}" type="presParOf" srcId="{C66537E5-0AD1-4D1C-9CBB-7B029E1A69CC}" destId="{9DF5A3FD-E172-4BBB-B878-FA173E45042C}" srcOrd="1" destOrd="0" presId="urn:microsoft.com/office/officeart/2005/8/layout/hProcess9"/>
    <dgm:cxn modelId="{F0512373-B3DD-4D29-8753-93C2E8128BB6}" type="presParOf" srcId="{9DF5A3FD-E172-4BBB-B878-FA173E45042C}" destId="{372A481E-BEA8-441B-8A0B-124B90B11B58}" srcOrd="0" destOrd="0" presId="urn:microsoft.com/office/officeart/2005/8/layout/hProcess9"/>
    <dgm:cxn modelId="{B6B658FC-4234-4F5D-812A-5543BFB81FF6}" type="presParOf" srcId="{9DF5A3FD-E172-4BBB-B878-FA173E45042C}" destId="{42950517-0F31-4ECB-AB3D-6274BE8DF7F9}" srcOrd="1" destOrd="0" presId="urn:microsoft.com/office/officeart/2005/8/layout/hProcess9"/>
    <dgm:cxn modelId="{167AE569-D87D-4FBC-B2F9-7E902A9F1DA8}" type="presParOf" srcId="{9DF5A3FD-E172-4BBB-B878-FA173E45042C}" destId="{C7812999-A805-40A7-8D36-5A69E334F060}" srcOrd="2" destOrd="0" presId="urn:microsoft.com/office/officeart/2005/8/layout/hProcess9"/>
    <dgm:cxn modelId="{FF9E0BC5-96D1-4C1B-9429-446F5B10A945}" type="presParOf" srcId="{9DF5A3FD-E172-4BBB-B878-FA173E45042C}" destId="{070C043B-85E4-41C5-AA40-E4DE81F225A4}" srcOrd="3" destOrd="0" presId="urn:microsoft.com/office/officeart/2005/8/layout/hProcess9"/>
    <dgm:cxn modelId="{BE3A5680-EB72-403C-9B23-D00C4FC6150E}" type="presParOf" srcId="{9DF5A3FD-E172-4BBB-B878-FA173E45042C}" destId="{D512C0E4-B7F8-465C-882A-D068BC90300E}" srcOrd="4" destOrd="0" presId="urn:microsoft.com/office/officeart/2005/8/layout/hProcess9"/>
    <dgm:cxn modelId="{B03BCF78-95FE-4D19-A954-6EA9C20963AE}" type="presParOf" srcId="{9DF5A3FD-E172-4BBB-B878-FA173E45042C}" destId="{47DE8651-6AB1-459D-ADD6-5B5361A60EE0}" srcOrd="5" destOrd="0" presId="urn:microsoft.com/office/officeart/2005/8/layout/hProcess9"/>
    <dgm:cxn modelId="{6E113281-36DE-478C-8935-3E584C42E33F}" type="presParOf" srcId="{9DF5A3FD-E172-4BBB-B878-FA173E45042C}" destId="{1BE227C4-4DFF-41C8-8C8E-F273B405A5C0}" srcOrd="6" destOrd="0" presId="urn:microsoft.com/office/officeart/2005/8/layout/hProcess9"/>
    <dgm:cxn modelId="{A218F641-9B3C-4ABD-987C-BDF689B54586}" type="presParOf" srcId="{9DF5A3FD-E172-4BBB-B878-FA173E45042C}" destId="{CAF34AD3-6193-47C2-BFA2-4A3D41DF24B2}" srcOrd="7" destOrd="0" presId="urn:microsoft.com/office/officeart/2005/8/layout/hProcess9"/>
    <dgm:cxn modelId="{1C108994-D168-4C42-8F28-E7372F6210FE}" type="presParOf" srcId="{9DF5A3FD-E172-4BBB-B878-FA173E45042C}" destId="{9C00CAA7-CEA0-40B8-9DA7-703FF2834B44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C6AA41-0149-413D-AC2D-5809E26726B1}">
      <dsp:nvSpPr>
        <dsp:cNvPr id="0" name=""/>
        <dsp:cNvSpPr/>
      </dsp:nvSpPr>
      <dsp:spPr>
        <a:xfrm>
          <a:off x="91454" y="0"/>
          <a:ext cx="6537966" cy="4419600"/>
        </a:xfrm>
        <a:prstGeom prst="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372A481E-BEA8-441B-8A0B-124B90B11B58}">
      <dsp:nvSpPr>
        <dsp:cNvPr id="0" name=""/>
        <dsp:cNvSpPr/>
      </dsp:nvSpPr>
      <dsp:spPr>
        <a:xfrm>
          <a:off x="2946" y="1574482"/>
          <a:ext cx="1288405" cy="12706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Phase 1: Requirements</a:t>
          </a:r>
          <a:endParaRPr lang="en-US" sz="1300" kern="1200" dirty="0"/>
        </a:p>
      </dsp:txBody>
      <dsp:txXfrm>
        <a:off x="2946" y="1574482"/>
        <a:ext cx="1288405" cy="1270635"/>
      </dsp:txXfrm>
    </dsp:sp>
    <dsp:sp modelId="{C7812999-A805-40A7-8D36-5A69E334F060}">
      <dsp:nvSpPr>
        <dsp:cNvPr id="0" name=""/>
        <dsp:cNvSpPr/>
      </dsp:nvSpPr>
      <dsp:spPr>
        <a:xfrm>
          <a:off x="1355772" y="1574482"/>
          <a:ext cx="1288405" cy="12706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Phase 2: </a:t>
          </a:r>
          <a:br>
            <a:rPr lang="en-US" sz="1300" kern="1200" dirty="0" smtClean="0"/>
          </a:br>
          <a:r>
            <a:rPr lang="en-US" sz="1300" kern="1200" dirty="0" smtClean="0"/>
            <a:t>Cost Estimate</a:t>
          </a:r>
          <a:endParaRPr lang="en-US" sz="1300" kern="1200" dirty="0"/>
        </a:p>
      </dsp:txBody>
      <dsp:txXfrm>
        <a:off x="1355772" y="1574482"/>
        <a:ext cx="1288405" cy="1270635"/>
      </dsp:txXfrm>
    </dsp:sp>
    <dsp:sp modelId="{D512C0E4-B7F8-465C-882A-D068BC90300E}">
      <dsp:nvSpPr>
        <dsp:cNvPr id="0" name=""/>
        <dsp:cNvSpPr/>
      </dsp:nvSpPr>
      <dsp:spPr>
        <a:xfrm>
          <a:off x="2708597" y="1574482"/>
          <a:ext cx="1288405" cy="12706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Phase 3: Acceptance</a:t>
          </a:r>
          <a:endParaRPr lang="en-US" sz="1300" kern="1200" dirty="0"/>
        </a:p>
      </dsp:txBody>
      <dsp:txXfrm>
        <a:off x="2708597" y="1574482"/>
        <a:ext cx="1288405" cy="1270635"/>
      </dsp:txXfrm>
    </dsp:sp>
    <dsp:sp modelId="{1BE227C4-4DFF-41C8-8C8E-F273B405A5C0}">
      <dsp:nvSpPr>
        <dsp:cNvPr id="0" name=""/>
        <dsp:cNvSpPr/>
      </dsp:nvSpPr>
      <dsp:spPr>
        <a:xfrm>
          <a:off x="4061422" y="1574482"/>
          <a:ext cx="1288405" cy="12706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Phase 4: Execution</a:t>
          </a:r>
          <a:endParaRPr lang="en-US" sz="1300" kern="1200" dirty="0"/>
        </a:p>
      </dsp:txBody>
      <dsp:txXfrm>
        <a:off x="4061422" y="1574482"/>
        <a:ext cx="1288405" cy="1270635"/>
      </dsp:txXfrm>
    </dsp:sp>
    <dsp:sp modelId="{9C00CAA7-CEA0-40B8-9DA7-703FF2834B44}">
      <dsp:nvSpPr>
        <dsp:cNvPr id="0" name=""/>
        <dsp:cNvSpPr/>
      </dsp:nvSpPr>
      <dsp:spPr>
        <a:xfrm>
          <a:off x="5414248" y="1574482"/>
          <a:ext cx="1288405" cy="12706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Phase 5: Completion and Close-Out</a:t>
          </a:r>
          <a:endParaRPr lang="en-US" sz="1300" kern="1200" dirty="0"/>
        </a:p>
      </dsp:txBody>
      <dsp:txXfrm>
        <a:off x="5414248" y="1574482"/>
        <a:ext cx="1288405" cy="127063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C6AA41-0149-413D-AC2D-5809E26726B1}">
      <dsp:nvSpPr>
        <dsp:cNvPr id="0" name=""/>
        <dsp:cNvSpPr/>
      </dsp:nvSpPr>
      <dsp:spPr>
        <a:xfrm>
          <a:off x="76196" y="0"/>
          <a:ext cx="5943606" cy="3810000"/>
        </a:xfrm>
        <a:prstGeom prst="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372A481E-BEA8-441B-8A0B-124B90B11B58}">
      <dsp:nvSpPr>
        <dsp:cNvPr id="0" name=""/>
        <dsp:cNvSpPr/>
      </dsp:nvSpPr>
      <dsp:spPr>
        <a:xfrm>
          <a:off x="2678" y="1357312"/>
          <a:ext cx="1171277" cy="10953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Phase 1: Requirements</a:t>
          </a:r>
          <a:endParaRPr lang="en-US" sz="1200" kern="1200" dirty="0"/>
        </a:p>
      </dsp:txBody>
      <dsp:txXfrm>
        <a:off x="2678" y="1357312"/>
        <a:ext cx="1171277" cy="1095375"/>
      </dsp:txXfrm>
    </dsp:sp>
    <dsp:sp modelId="{C7812999-A805-40A7-8D36-5A69E334F060}">
      <dsp:nvSpPr>
        <dsp:cNvPr id="0" name=""/>
        <dsp:cNvSpPr/>
      </dsp:nvSpPr>
      <dsp:spPr>
        <a:xfrm>
          <a:off x="1232520" y="1357312"/>
          <a:ext cx="1171277" cy="10953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Phase 2: </a:t>
          </a:r>
          <a:br>
            <a:rPr lang="en-US" sz="1200" kern="1200" dirty="0" smtClean="0"/>
          </a:br>
          <a:r>
            <a:rPr lang="en-US" sz="1200" kern="1200" dirty="0" smtClean="0"/>
            <a:t>Cost Estimate</a:t>
          </a:r>
          <a:endParaRPr lang="en-US" sz="1200" kern="1200" dirty="0"/>
        </a:p>
      </dsp:txBody>
      <dsp:txXfrm>
        <a:off x="1232520" y="1357312"/>
        <a:ext cx="1171277" cy="1095375"/>
      </dsp:txXfrm>
    </dsp:sp>
    <dsp:sp modelId="{D512C0E4-B7F8-465C-882A-D068BC90300E}">
      <dsp:nvSpPr>
        <dsp:cNvPr id="0" name=""/>
        <dsp:cNvSpPr/>
      </dsp:nvSpPr>
      <dsp:spPr>
        <a:xfrm>
          <a:off x="2462361" y="1357312"/>
          <a:ext cx="1171277" cy="10953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Phase 3: Acceptance</a:t>
          </a:r>
          <a:endParaRPr lang="en-US" sz="1200" kern="1200" dirty="0"/>
        </a:p>
      </dsp:txBody>
      <dsp:txXfrm>
        <a:off x="2462361" y="1357312"/>
        <a:ext cx="1171277" cy="1095375"/>
      </dsp:txXfrm>
    </dsp:sp>
    <dsp:sp modelId="{1BE227C4-4DFF-41C8-8C8E-F273B405A5C0}">
      <dsp:nvSpPr>
        <dsp:cNvPr id="0" name=""/>
        <dsp:cNvSpPr/>
      </dsp:nvSpPr>
      <dsp:spPr>
        <a:xfrm>
          <a:off x="3692202" y="1357312"/>
          <a:ext cx="1171277" cy="10953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Phase 4: Execution</a:t>
          </a:r>
          <a:endParaRPr lang="en-US" sz="1200" kern="1200" dirty="0"/>
        </a:p>
      </dsp:txBody>
      <dsp:txXfrm>
        <a:off x="3692202" y="1357312"/>
        <a:ext cx="1171277" cy="1095375"/>
      </dsp:txXfrm>
    </dsp:sp>
    <dsp:sp modelId="{9C00CAA7-CEA0-40B8-9DA7-703FF2834B44}">
      <dsp:nvSpPr>
        <dsp:cNvPr id="0" name=""/>
        <dsp:cNvSpPr/>
      </dsp:nvSpPr>
      <dsp:spPr>
        <a:xfrm>
          <a:off x="4922043" y="1357312"/>
          <a:ext cx="1171277" cy="10953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Phase 5: Completion and Close-Out</a:t>
          </a:r>
          <a:endParaRPr lang="en-US" sz="1200" kern="1200" dirty="0"/>
        </a:p>
      </dsp:txBody>
      <dsp:txXfrm>
        <a:off x="4922043" y="1357312"/>
        <a:ext cx="1171277" cy="109537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C6AA41-0149-413D-AC2D-5809E26726B1}">
      <dsp:nvSpPr>
        <dsp:cNvPr id="0" name=""/>
        <dsp:cNvSpPr/>
      </dsp:nvSpPr>
      <dsp:spPr>
        <a:xfrm>
          <a:off x="76196" y="0"/>
          <a:ext cx="5943606" cy="3810000"/>
        </a:xfrm>
        <a:prstGeom prst="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372A481E-BEA8-441B-8A0B-124B90B11B58}">
      <dsp:nvSpPr>
        <dsp:cNvPr id="0" name=""/>
        <dsp:cNvSpPr/>
      </dsp:nvSpPr>
      <dsp:spPr>
        <a:xfrm>
          <a:off x="2678" y="1357312"/>
          <a:ext cx="1171277" cy="10953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Phase 1: Requirements</a:t>
          </a:r>
          <a:endParaRPr lang="en-US" sz="1200" kern="1200" dirty="0"/>
        </a:p>
      </dsp:txBody>
      <dsp:txXfrm>
        <a:off x="2678" y="1357312"/>
        <a:ext cx="1171277" cy="1095375"/>
      </dsp:txXfrm>
    </dsp:sp>
    <dsp:sp modelId="{C7812999-A805-40A7-8D36-5A69E334F060}">
      <dsp:nvSpPr>
        <dsp:cNvPr id="0" name=""/>
        <dsp:cNvSpPr/>
      </dsp:nvSpPr>
      <dsp:spPr>
        <a:xfrm>
          <a:off x="1232520" y="1357312"/>
          <a:ext cx="1171277" cy="10953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Phase 2: </a:t>
          </a:r>
          <a:br>
            <a:rPr lang="en-US" sz="1200" kern="1200" dirty="0" smtClean="0"/>
          </a:br>
          <a:r>
            <a:rPr lang="en-US" sz="1200" kern="1200" dirty="0" smtClean="0"/>
            <a:t>Cost Estimate</a:t>
          </a:r>
          <a:endParaRPr lang="en-US" sz="1200" kern="1200" dirty="0"/>
        </a:p>
      </dsp:txBody>
      <dsp:txXfrm>
        <a:off x="1232520" y="1357312"/>
        <a:ext cx="1171277" cy="1095375"/>
      </dsp:txXfrm>
    </dsp:sp>
    <dsp:sp modelId="{D512C0E4-B7F8-465C-882A-D068BC90300E}">
      <dsp:nvSpPr>
        <dsp:cNvPr id="0" name=""/>
        <dsp:cNvSpPr/>
      </dsp:nvSpPr>
      <dsp:spPr>
        <a:xfrm>
          <a:off x="2462361" y="1357312"/>
          <a:ext cx="1171277" cy="10953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Phase 3: Acceptance</a:t>
          </a:r>
          <a:endParaRPr lang="en-US" sz="1200" kern="1200" dirty="0"/>
        </a:p>
      </dsp:txBody>
      <dsp:txXfrm>
        <a:off x="2462361" y="1357312"/>
        <a:ext cx="1171277" cy="1095375"/>
      </dsp:txXfrm>
    </dsp:sp>
    <dsp:sp modelId="{1BE227C4-4DFF-41C8-8C8E-F273B405A5C0}">
      <dsp:nvSpPr>
        <dsp:cNvPr id="0" name=""/>
        <dsp:cNvSpPr/>
      </dsp:nvSpPr>
      <dsp:spPr>
        <a:xfrm>
          <a:off x="3692202" y="1357312"/>
          <a:ext cx="1171277" cy="10953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Phase 4: Execution</a:t>
          </a:r>
          <a:endParaRPr lang="en-US" sz="1200" kern="1200" dirty="0"/>
        </a:p>
      </dsp:txBody>
      <dsp:txXfrm>
        <a:off x="3692202" y="1357312"/>
        <a:ext cx="1171277" cy="1095375"/>
      </dsp:txXfrm>
    </dsp:sp>
    <dsp:sp modelId="{9C00CAA7-CEA0-40B8-9DA7-703FF2834B44}">
      <dsp:nvSpPr>
        <dsp:cNvPr id="0" name=""/>
        <dsp:cNvSpPr/>
      </dsp:nvSpPr>
      <dsp:spPr>
        <a:xfrm>
          <a:off x="4922043" y="1357312"/>
          <a:ext cx="1171277" cy="10953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Phase 5: Completion and Close-Out</a:t>
          </a:r>
          <a:endParaRPr lang="en-US" sz="1200" kern="1200" dirty="0"/>
        </a:p>
      </dsp:txBody>
      <dsp:txXfrm>
        <a:off x="4922043" y="1357312"/>
        <a:ext cx="1171277" cy="109537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C6AA41-0149-413D-AC2D-5809E26726B1}">
      <dsp:nvSpPr>
        <dsp:cNvPr id="0" name=""/>
        <dsp:cNvSpPr/>
      </dsp:nvSpPr>
      <dsp:spPr>
        <a:xfrm>
          <a:off x="76196" y="0"/>
          <a:ext cx="5943606" cy="3810000"/>
        </a:xfrm>
        <a:prstGeom prst="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372A481E-BEA8-441B-8A0B-124B90B11B58}">
      <dsp:nvSpPr>
        <dsp:cNvPr id="0" name=""/>
        <dsp:cNvSpPr/>
      </dsp:nvSpPr>
      <dsp:spPr>
        <a:xfrm>
          <a:off x="2678" y="1357312"/>
          <a:ext cx="1171277" cy="10953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Phase 1: Requirements</a:t>
          </a:r>
          <a:endParaRPr lang="en-US" sz="1200" kern="1200" dirty="0"/>
        </a:p>
      </dsp:txBody>
      <dsp:txXfrm>
        <a:off x="2678" y="1357312"/>
        <a:ext cx="1171277" cy="1095375"/>
      </dsp:txXfrm>
    </dsp:sp>
    <dsp:sp modelId="{C7812999-A805-40A7-8D36-5A69E334F060}">
      <dsp:nvSpPr>
        <dsp:cNvPr id="0" name=""/>
        <dsp:cNvSpPr/>
      </dsp:nvSpPr>
      <dsp:spPr>
        <a:xfrm>
          <a:off x="1232520" y="1357312"/>
          <a:ext cx="1171277" cy="10953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Phase 2: </a:t>
          </a:r>
          <a:br>
            <a:rPr lang="en-US" sz="1200" kern="1200" dirty="0" smtClean="0"/>
          </a:br>
          <a:r>
            <a:rPr lang="en-US" sz="1200" kern="1200" dirty="0" smtClean="0"/>
            <a:t>Cost Estimate</a:t>
          </a:r>
          <a:endParaRPr lang="en-US" sz="1200" kern="1200" dirty="0"/>
        </a:p>
      </dsp:txBody>
      <dsp:txXfrm>
        <a:off x="1232520" y="1357312"/>
        <a:ext cx="1171277" cy="1095375"/>
      </dsp:txXfrm>
    </dsp:sp>
    <dsp:sp modelId="{D512C0E4-B7F8-465C-882A-D068BC90300E}">
      <dsp:nvSpPr>
        <dsp:cNvPr id="0" name=""/>
        <dsp:cNvSpPr/>
      </dsp:nvSpPr>
      <dsp:spPr>
        <a:xfrm>
          <a:off x="2462361" y="1357312"/>
          <a:ext cx="1171277" cy="10953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Phase 3: Acceptance</a:t>
          </a:r>
          <a:endParaRPr lang="en-US" sz="1200" kern="1200" dirty="0"/>
        </a:p>
      </dsp:txBody>
      <dsp:txXfrm>
        <a:off x="2462361" y="1357312"/>
        <a:ext cx="1171277" cy="1095375"/>
      </dsp:txXfrm>
    </dsp:sp>
    <dsp:sp modelId="{1BE227C4-4DFF-41C8-8C8E-F273B405A5C0}">
      <dsp:nvSpPr>
        <dsp:cNvPr id="0" name=""/>
        <dsp:cNvSpPr/>
      </dsp:nvSpPr>
      <dsp:spPr>
        <a:xfrm>
          <a:off x="3692202" y="1357312"/>
          <a:ext cx="1171277" cy="10953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Phase 4: Execution</a:t>
          </a:r>
          <a:endParaRPr lang="en-US" sz="1200" kern="1200" dirty="0"/>
        </a:p>
      </dsp:txBody>
      <dsp:txXfrm>
        <a:off x="3692202" y="1357312"/>
        <a:ext cx="1171277" cy="1095375"/>
      </dsp:txXfrm>
    </dsp:sp>
    <dsp:sp modelId="{9C00CAA7-CEA0-40B8-9DA7-703FF2834B44}">
      <dsp:nvSpPr>
        <dsp:cNvPr id="0" name=""/>
        <dsp:cNvSpPr/>
      </dsp:nvSpPr>
      <dsp:spPr>
        <a:xfrm>
          <a:off x="4922043" y="1357312"/>
          <a:ext cx="1171277" cy="10953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Phase 5: Completion and Close-Out</a:t>
          </a:r>
          <a:endParaRPr lang="en-US" sz="1200" kern="1200" dirty="0"/>
        </a:p>
      </dsp:txBody>
      <dsp:txXfrm>
        <a:off x="4922043" y="1357312"/>
        <a:ext cx="1171277" cy="109537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C6AA41-0149-413D-AC2D-5809E26726B1}">
      <dsp:nvSpPr>
        <dsp:cNvPr id="0" name=""/>
        <dsp:cNvSpPr/>
      </dsp:nvSpPr>
      <dsp:spPr>
        <a:xfrm>
          <a:off x="76196" y="0"/>
          <a:ext cx="5943606" cy="3810000"/>
        </a:xfrm>
        <a:prstGeom prst="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372A481E-BEA8-441B-8A0B-124B90B11B58}">
      <dsp:nvSpPr>
        <dsp:cNvPr id="0" name=""/>
        <dsp:cNvSpPr/>
      </dsp:nvSpPr>
      <dsp:spPr>
        <a:xfrm>
          <a:off x="2678" y="1357312"/>
          <a:ext cx="1171277" cy="10953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Phase 1: Requirements</a:t>
          </a:r>
          <a:endParaRPr lang="en-US" sz="1200" kern="1200" dirty="0"/>
        </a:p>
      </dsp:txBody>
      <dsp:txXfrm>
        <a:off x="2678" y="1357312"/>
        <a:ext cx="1171277" cy="1095375"/>
      </dsp:txXfrm>
    </dsp:sp>
    <dsp:sp modelId="{C7812999-A805-40A7-8D36-5A69E334F060}">
      <dsp:nvSpPr>
        <dsp:cNvPr id="0" name=""/>
        <dsp:cNvSpPr/>
      </dsp:nvSpPr>
      <dsp:spPr>
        <a:xfrm>
          <a:off x="1232520" y="1357312"/>
          <a:ext cx="1171277" cy="10953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Phase 2: </a:t>
          </a:r>
          <a:br>
            <a:rPr lang="en-US" sz="1200" kern="1200" dirty="0" smtClean="0"/>
          </a:br>
          <a:r>
            <a:rPr lang="en-US" sz="1200" kern="1200" dirty="0" smtClean="0"/>
            <a:t>Cost Estimate</a:t>
          </a:r>
          <a:endParaRPr lang="en-US" sz="1200" kern="1200" dirty="0"/>
        </a:p>
      </dsp:txBody>
      <dsp:txXfrm>
        <a:off x="1232520" y="1357312"/>
        <a:ext cx="1171277" cy="1095375"/>
      </dsp:txXfrm>
    </dsp:sp>
    <dsp:sp modelId="{D512C0E4-B7F8-465C-882A-D068BC90300E}">
      <dsp:nvSpPr>
        <dsp:cNvPr id="0" name=""/>
        <dsp:cNvSpPr/>
      </dsp:nvSpPr>
      <dsp:spPr>
        <a:xfrm>
          <a:off x="2462361" y="1357312"/>
          <a:ext cx="1171277" cy="10953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Phase 3: Acceptance</a:t>
          </a:r>
          <a:endParaRPr lang="en-US" sz="1200" kern="1200" dirty="0"/>
        </a:p>
      </dsp:txBody>
      <dsp:txXfrm>
        <a:off x="2462361" y="1357312"/>
        <a:ext cx="1171277" cy="1095375"/>
      </dsp:txXfrm>
    </dsp:sp>
    <dsp:sp modelId="{1BE227C4-4DFF-41C8-8C8E-F273B405A5C0}">
      <dsp:nvSpPr>
        <dsp:cNvPr id="0" name=""/>
        <dsp:cNvSpPr/>
      </dsp:nvSpPr>
      <dsp:spPr>
        <a:xfrm>
          <a:off x="3692202" y="1357312"/>
          <a:ext cx="1171277" cy="10953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Phase 4: Execution</a:t>
          </a:r>
          <a:endParaRPr lang="en-US" sz="1200" kern="1200" dirty="0"/>
        </a:p>
      </dsp:txBody>
      <dsp:txXfrm>
        <a:off x="3692202" y="1357312"/>
        <a:ext cx="1171277" cy="1095375"/>
      </dsp:txXfrm>
    </dsp:sp>
    <dsp:sp modelId="{9C00CAA7-CEA0-40B8-9DA7-703FF2834B44}">
      <dsp:nvSpPr>
        <dsp:cNvPr id="0" name=""/>
        <dsp:cNvSpPr/>
      </dsp:nvSpPr>
      <dsp:spPr>
        <a:xfrm>
          <a:off x="4922043" y="1357312"/>
          <a:ext cx="1171277" cy="10953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Phase 5: Completion and Close-Out</a:t>
          </a:r>
          <a:endParaRPr lang="en-US" sz="1200" kern="1200" dirty="0"/>
        </a:p>
      </dsp:txBody>
      <dsp:txXfrm>
        <a:off x="4922043" y="1357312"/>
        <a:ext cx="1171277" cy="109537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C6AA41-0149-413D-AC2D-5809E26726B1}">
      <dsp:nvSpPr>
        <dsp:cNvPr id="0" name=""/>
        <dsp:cNvSpPr/>
      </dsp:nvSpPr>
      <dsp:spPr>
        <a:xfrm>
          <a:off x="2" y="0"/>
          <a:ext cx="8762995" cy="3173950"/>
        </a:xfrm>
        <a:prstGeom prst="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372A481E-BEA8-441B-8A0B-124B90B11B58}">
      <dsp:nvSpPr>
        <dsp:cNvPr id="0" name=""/>
        <dsp:cNvSpPr/>
      </dsp:nvSpPr>
      <dsp:spPr>
        <a:xfrm>
          <a:off x="3850" y="1130719"/>
          <a:ext cx="1683711" cy="91251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Phase 1: Requirements</a:t>
          </a:r>
          <a:endParaRPr lang="en-US" sz="1700" kern="1200" dirty="0"/>
        </a:p>
      </dsp:txBody>
      <dsp:txXfrm>
        <a:off x="3850" y="1130719"/>
        <a:ext cx="1683711" cy="912510"/>
      </dsp:txXfrm>
    </dsp:sp>
    <dsp:sp modelId="{C7812999-A805-40A7-8D36-5A69E334F060}">
      <dsp:nvSpPr>
        <dsp:cNvPr id="0" name=""/>
        <dsp:cNvSpPr/>
      </dsp:nvSpPr>
      <dsp:spPr>
        <a:xfrm>
          <a:off x="1771747" y="1130719"/>
          <a:ext cx="1683711" cy="91251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Phase 2: </a:t>
          </a:r>
          <a:br>
            <a:rPr lang="en-US" sz="1700" kern="1200" dirty="0" smtClean="0"/>
          </a:br>
          <a:r>
            <a:rPr lang="en-US" sz="1700" kern="1200" dirty="0" smtClean="0"/>
            <a:t>Cost Estimate</a:t>
          </a:r>
          <a:endParaRPr lang="en-US" sz="1700" kern="1200" dirty="0"/>
        </a:p>
      </dsp:txBody>
      <dsp:txXfrm>
        <a:off x="1771747" y="1130719"/>
        <a:ext cx="1683711" cy="912510"/>
      </dsp:txXfrm>
    </dsp:sp>
    <dsp:sp modelId="{D512C0E4-B7F8-465C-882A-D068BC90300E}">
      <dsp:nvSpPr>
        <dsp:cNvPr id="0" name=""/>
        <dsp:cNvSpPr/>
      </dsp:nvSpPr>
      <dsp:spPr>
        <a:xfrm>
          <a:off x="3539644" y="1130719"/>
          <a:ext cx="1683711" cy="91251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Phase 3: Acceptance</a:t>
          </a:r>
          <a:endParaRPr lang="en-US" sz="1700" kern="1200" dirty="0"/>
        </a:p>
      </dsp:txBody>
      <dsp:txXfrm>
        <a:off x="3539644" y="1130719"/>
        <a:ext cx="1683711" cy="912510"/>
      </dsp:txXfrm>
    </dsp:sp>
    <dsp:sp modelId="{1BE227C4-4DFF-41C8-8C8E-F273B405A5C0}">
      <dsp:nvSpPr>
        <dsp:cNvPr id="0" name=""/>
        <dsp:cNvSpPr/>
      </dsp:nvSpPr>
      <dsp:spPr>
        <a:xfrm>
          <a:off x="5307541" y="1130719"/>
          <a:ext cx="1683711" cy="91251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Phase 4: Execution</a:t>
          </a:r>
          <a:endParaRPr lang="en-US" sz="1700" kern="1200" dirty="0"/>
        </a:p>
      </dsp:txBody>
      <dsp:txXfrm>
        <a:off x="5307541" y="1130719"/>
        <a:ext cx="1683711" cy="912510"/>
      </dsp:txXfrm>
    </dsp:sp>
    <dsp:sp modelId="{9C00CAA7-CEA0-40B8-9DA7-703FF2834B44}">
      <dsp:nvSpPr>
        <dsp:cNvPr id="0" name=""/>
        <dsp:cNvSpPr/>
      </dsp:nvSpPr>
      <dsp:spPr>
        <a:xfrm>
          <a:off x="7075437" y="1130719"/>
          <a:ext cx="1683711" cy="91251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Phase 5: Completion and Close-Out</a:t>
          </a:r>
          <a:endParaRPr lang="en-US" sz="1700" kern="1200" dirty="0"/>
        </a:p>
      </dsp:txBody>
      <dsp:txXfrm>
        <a:off x="7075437" y="1130719"/>
        <a:ext cx="1683711" cy="9125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1CF75CF0-85E0-463E-8450-F54C0209D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2297424D-FAC0-4DED-805E-10A93A46B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06r6s-trn101:90/eRETA/webforms/Login.aspx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6201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04" tIns="44852" rIns="89704" bIns="44852" anchor="b"/>
          <a:lstStyle/>
          <a:p>
            <a:pPr defTabSz="897830"/>
            <a:fld id="{C5EE0C00-AA26-4D30-BAC3-FE60D97968B9}" type="slidenum">
              <a:rPr lang="en-US" sz="1200">
                <a:latin typeface="Times" charset="0"/>
              </a:rPr>
              <a:pPr defTabSz="897830"/>
              <a:t>2</a:t>
            </a:fld>
            <a:endParaRPr lang="en-US" sz="1200" dirty="0">
              <a:latin typeface="Times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4343401"/>
            <a:ext cx="5029200" cy="41148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704" tIns="44852" rIns="89704" bIns="44852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92164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381000" y="152401"/>
            <a:ext cx="5638800" cy="5334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GSA RWA Level II Project Planning and Execution Community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86201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04" tIns="44852" rIns="89704" bIns="44852" anchor="b"/>
          <a:lstStyle/>
          <a:p>
            <a:pPr defTabSz="897830"/>
            <a:fld id="{3D5C4D35-3E9D-4AF2-806D-C050359257CE}" type="slidenum">
              <a:rPr lang="en-US" sz="1200">
                <a:latin typeface="Times" charset="0"/>
              </a:rPr>
              <a:pPr defTabSz="897830"/>
              <a:t>12</a:t>
            </a:fld>
            <a:endParaRPr lang="en-US" sz="1200" dirty="0">
              <a:latin typeface="Times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4343401"/>
            <a:ext cx="5029200" cy="41148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704" tIns="44852" rIns="89704" bIns="44852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7828" name="Slide Number Placeholder 3"/>
          <p:cNvSpPr txBox="1">
            <a:spLocks noGrp="1"/>
          </p:cNvSpPr>
          <p:nvPr/>
        </p:nvSpPr>
        <p:spPr bwMode="auto">
          <a:xfrm>
            <a:off x="3884614" y="8685214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69" tIns="45285" rIns="90569" bIns="45285" anchor="b"/>
          <a:lstStyle/>
          <a:p>
            <a:pPr algn="r"/>
            <a:fld id="{ABA07387-7B83-49F1-A569-CCB14A06E1A7}" type="slidenum">
              <a:rPr lang="en-US" sz="1200">
                <a:latin typeface="Calibri" charset="0"/>
              </a:rPr>
              <a:pPr algn="r"/>
              <a:t>13</a:t>
            </a:fld>
            <a:endParaRPr lang="en-US" sz="1200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86201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04" tIns="44852" rIns="89704" bIns="44852" anchor="b"/>
          <a:lstStyle/>
          <a:p>
            <a:pPr defTabSz="897830"/>
            <a:fld id="{909F878E-8366-4737-BCB8-231B319CC092}" type="slidenum">
              <a:rPr lang="en-US" sz="1200">
                <a:latin typeface="Times" charset="0"/>
              </a:rPr>
              <a:pPr defTabSz="897830"/>
              <a:t>14</a:t>
            </a:fld>
            <a:endParaRPr lang="en-US" sz="1200" dirty="0">
              <a:latin typeface="Times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4343401"/>
            <a:ext cx="5029200" cy="41148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704" tIns="44852" rIns="89704" bIns="44852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Slide Number Placeholder 3"/>
          <p:cNvSpPr txBox="1">
            <a:spLocks noGrp="1"/>
          </p:cNvSpPr>
          <p:nvPr/>
        </p:nvSpPr>
        <p:spPr bwMode="auto">
          <a:xfrm>
            <a:off x="3884614" y="8685214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69" tIns="45285" rIns="90569" bIns="45285" anchor="b"/>
          <a:lstStyle/>
          <a:p>
            <a:pPr algn="r"/>
            <a:fld id="{8DCE48E3-FE40-4021-83D3-FA31027FA7F2}" type="slidenum">
              <a:rPr lang="en-US" sz="1200">
                <a:latin typeface="Calibri" charset="0"/>
              </a:rPr>
              <a:pPr algn="r"/>
              <a:t>15</a:t>
            </a:fld>
            <a:endParaRPr lang="en-US" sz="1200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86201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04" tIns="44852" rIns="89704" bIns="44852" anchor="b"/>
          <a:lstStyle/>
          <a:p>
            <a:pPr defTabSz="897830"/>
            <a:fld id="{A847B623-E8C2-4658-9DEB-CEC45241EC01}" type="slidenum">
              <a:rPr lang="en-US" sz="1200">
                <a:latin typeface="Times" charset="0"/>
              </a:rPr>
              <a:pPr defTabSz="897830"/>
              <a:t>16</a:t>
            </a:fld>
            <a:endParaRPr lang="en-US" sz="1200" dirty="0">
              <a:latin typeface="Times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4343401"/>
            <a:ext cx="5029200" cy="41148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704" tIns="44852" rIns="89704" bIns="44852"/>
          <a:lstStyle/>
          <a:p>
            <a:endParaRPr lang="en-US" b="1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 txBox="1">
            <a:spLocks noGrp="1" noChangeArrowheads="1"/>
          </p:cNvSpPr>
          <p:nvPr/>
        </p:nvSpPr>
        <p:spPr bwMode="auto">
          <a:xfrm>
            <a:off x="3886201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04" tIns="44852" rIns="89704" bIns="44852" anchor="b"/>
          <a:lstStyle/>
          <a:p>
            <a:pPr defTabSz="897830"/>
            <a:fld id="{70B5F14E-569D-470E-A4F2-34CF6067C1F0}" type="slidenum">
              <a:rPr lang="en-US" sz="1200">
                <a:latin typeface="Times" charset="0"/>
              </a:rPr>
              <a:pPr defTabSz="897830"/>
              <a:t>17</a:t>
            </a:fld>
            <a:endParaRPr lang="en-US" sz="1200" dirty="0">
              <a:latin typeface="Times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4343401"/>
            <a:ext cx="5029200" cy="41148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704" tIns="44852" rIns="89704" bIns="44852"/>
          <a:lstStyle/>
          <a:p>
            <a:endParaRPr lang="en-US" b="1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886201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04" tIns="44852" rIns="89704" bIns="44852" anchor="b"/>
          <a:lstStyle/>
          <a:p>
            <a:pPr defTabSz="897830"/>
            <a:fld id="{76F4DBE6-65AD-4B2D-94BB-9DC57EF148D9}" type="slidenum">
              <a:rPr lang="en-US" sz="1200">
                <a:latin typeface="Times" charset="0"/>
              </a:rPr>
              <a:pPr defTabSz="897830"/>
              <a:t>18</a:t>
            </a:fld>
            <a:endParaRPr lang="en-US" sz="1200" dirty="0">
              <a:latin typeface="Times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4343401"/>
            <a:ext cx="5029200" cy="41148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704" tIns="44852" rIns="89704" bIns="44852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 txBox="1">
            <a:spLocks noGrp="1" noChangeArrowheads="1"/>
          </p:cNvSpPr>
          <p:nvPr/>
        </p:nvSpPr>
        <p:spPr bwMode="auto">
          <a:xfrm>
            <a:off x="3886201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04" tIns="44852" rIns="89704" bIns="44852" anchor="b"/>
          <a:lstStyle/>
          <a:p>
            <a:pPr defTabSz="897830"/>
            <a:fld id="{559D3F51-25E9-4A00-AA22-69E7ACC91409}" type="slidenum">
              <a:rPr lang="en-US" sz="1200">
                <a:latin typeface="Times" charset="0"/>
              </a:rPr>
              <a:pPr defTabSz="897830"/>
              <a:t>19</a:t>
            </a:fld>
            <a:endParaRPr lang="en-US" sz="1200" dirty="0">
              <a:latin typeface="Times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4343401"/>
            <a:ext cx="5029200" cy="41148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704" tIns="44852" rIns="89704" bIns="44852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+mn-cs"/>
              </a:rPr>
            </a:br>
            <a:r>
              <a:rPr lang="en-US" sz="1200" b="1" i="0" kern="1200" dirty="0" err="1" smtClean="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+mn-cs"/>
              </a:rPr>
              <a:t>eRETA</a:t>
            </a: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+mn-cs"/>
              </a:rPr>
              <a:t> UAT:</a:t>
            </a:r>
            <a:r>
              <a:rPr lang="en-US" sz="1200" b="0" i="0" kern="1200" dirty="0" smtClean="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+mn-cs"/>
              </a:rPr>
              <a:t> </a:t>
            </a:r>
            <a:r>
              <a:rPr lang="en-US" sz="1200" b="0" i="0" kern="1200" dirty="0" smtClean="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+mn-cs"/>
                <a:hlinkClick r:id="rId3"/>
              </a:rPr>
              <a:t>http://p06r6s-trn101:90/eRETA/webforms/Login.aspx</a:t>
            </a:r>
            <a:r>
              <a:rPr lang="en-US" sz="1200" b="0" i="0" kern="1200" dirty="0" smtClean="0">
                <a:solidFill>
                  <a:schemeClr val="tx1"/>
                </a:solidFill>
                <a:latin typeface="Arial" charset="0"/>
                <a:ea typeface="ＭＳ Ｐゴシック" pitchFamily="84" charset="-128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97424D-FAC0-4DED-805E-10A93A46BB5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6201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04" tIns="44852" rIns="89704" bIns="44852" anchor="b"/>
          <a:lstStyle/>
          <a:p>
            <a:pPr defTabSz="897830"/>
            <a:fld id="{8CF0C17E-3C25-4385-9B1F-D0C8FF313A92}" type="slidenum">
              <a:rPr lang="en-US" sz="1200">
                <a:latin typeface="Times" charset="0"/>
              </a:rPr>
              <a:pPr defTabSz="897830"/>
              <a:t>3</a:t>
            </a:fld>
            <a:endParaRPr lang="en-US" sz="1200" dirty="0">
              <a:latin typeface="Times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4343401"/>
            <a:ext cx="5029200" cy="41148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704" tIns="44852" rIns="89704" bIns="44852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23" name="Slide Number Placeholder 3"/>
          <p:cNvSpPr txBox="1">
            <a:spLocks noGrp="1"/>
          </p:cNvSpPr>
          <p:nvPr/>
        </p:nvSpPr>
        <p:spPr bwMode="auto">
          <a:xfrm>
            <a:off x="3884614" y="8685214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569" tIns="45285" rIns="90569" bIns="45285" anchor="b"/>
          <a:lstStyle/>
          <a:p>
            <a:pPr algn="r"/>
            <a:fld id="{C59B6175-DD39-4554-88E2-81EB3EB3AA2B}" type="slidenum">
              <a:rPr lang="en-US" sz="1200">
                <a:latin typeface="Calibri" charset="0"/>
              </a:rPr>
              <a:pPr algn="r"/>
              <a:t>23</a:t>
            </a:fld>
            <a:endParaRPr lang="en-US" sz="1200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6201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04" tIns="44852" rIns="89704" bIns="44852" anchor="b"/>
          <a:lstStyle/>
          <a:p>
            <a:pPr defTabSz="897830"/>
            <a:fld id="{B0E28A13-77EB-4052-B85F-85318F36D16C}" type="slidenum">
              <a:rPr lang="en-US" sz="1200">
                <a:latin typeface="Times" charset="0"/>
              </a:rPr>
              <a:pPr defTabSz="897830"/>
              <a:t>4</a:t>
            </a:fld>
            <a:endParaRPr lang="en-US" sz="1200" dirty="0">
              <a:latin typeface="Times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4343401"/>
            <a:ext cx="5029200" cy="41148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704" tIns="44852" rIns="89704" bIns="44852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86201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04" tIns="44852" rIns="89704" bIns="44852" anchor="b"/>
          <a:lstStyle/>
          <a:p>
            <a:pPr defTabSz="897830"/>
            <a:fld id="{2090E807-67D9-443C-A571-4651100C99B1}" type="slidenum">
              <a:rPr lang="en-US" sz="1200">
                <a:latin typeface="Times" charset="0"/>
              </a:rPr>
              <a:pPr defTabSz="897830"/>
              <a:t>5</a:t>
            </a:fld>
            <a:endParaRPr lang="en-US" sz="1200" dirty="0">
              <a:latin typeface="Times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4343401"/>
            <a:ext cx="5029200" cy="41148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704" tIns="44852" rIns="89704" bIns="44852"/>
          <a:lstStyle/>
          <a:p>
            <a:pPr>
              <a:lnSpc>
                <a:spcPct val="80000"/>
              </a:lnSpc>
            </a:pPr>
            <a:endParaRPr lang="en-US" sz="10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 txBox="1">
            <a:spLocks noGrp="1"/>
          </p:cNvSpPr>
          <p:nvPr/>
        </p:nvSpPr>
        <p:spPr bwMode="auto">
          <a:xfrm>
            <a:off x="3884614" y="8685214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69" tIns="45285" rIns="90569" bIns="45285" anchor="b"/>
          <a:lstStyle/>
          <a:p>
            <a:pPr algn="r"/>
            <a:fld id="{27A48454-9109-4CA1-878B-2D4A2344B620}" type="slidenum">
              <a:rPr lang="en-US" sz="1200">
                <a:latin typeface="Calibri" charset="0"/>
              </a:rPr>
              <a:pPr algn="r"/>
              <a:t>6</a:t>
            </a:fld>
            <a:endParaRPr lang="en-US" sz="1200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6201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04" tIns="44852" rIns="89704" bIns="44852" anchor="b"/>
          <a:lstStyle/>
          <a:p>
            <a:pPr defTabSz="897830"/>
            <a:fld id="{979D4897-5629-4045-BD76-7B498C1F9039}" type="slidenum">
              <a:rPr lang="en-US" sz="1200">
                <a:latin typeface="Times" charset="0"/>
              </a:rPr>
              <a:pPr defTabSz="897830"/>
              <a:t>7</a:t>
            </a:fld>
            <a:endParaRPr lang="en-US" sz="1200" dirty="0">
              <a:latin typeface="Times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4343401"/>
            <a:ext cx="5029200" cy="41148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704" tIns="44852" rIns="89704" bIns="44852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EC6533-850C-45BE-951B-05E95FEA2CCE}" type="slidenum">
              <a:rPr lang="en-US"/>
              <a:pPr/>
              <a:t>8</a:t>
            </a:fld>
            <a:endParaRPr lang="en-US"/>
          </a:p>
        </p:txBody>
      </p:sp>
      <p:sp>
        <p:nvSpPr>
          <p:cNvPr id="6144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1444" name="Slide Number Placeholder 3"/>
          <p:cNvSpPr txBox="1">
            <a:spLocks noGrp="1"/>
          </p:cNvSpPr>
          <p:nvPr/>
        </p:nvSpPr>
        <p:spPr bwMode="auto">
          <a:xfrm>
            <a:off x="3505201" y="8685214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69" tIns="45285" rIns="90569" bIns="45285" anchor="b"/>
          <a:lstStyle/>
          <a:p>
            <a:pPr algn="r"/>
            <a:fld id="{A19FF56F-F9D5-42DE-BB00-E1B84EC1D97D}" type="slidenum">
              <a:rPr lang="en-US" sz="1200">
                <a:latin typeface="Calibri" pitchFamily="34" charset="0"/>
              </a:rPr>
              <a:pPr algn="r"/>
              <a:t>8</a:t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 txBox="1">
            <a:spLocks noGrp="1"/>
          </p:cNvSpPr>
          <p:nvPr/>
        </p:nvSpPr>
        <p:spPr bwMode="auto">
          <a:xfrm>
            <a:off x="3884614" y="8685214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69" tIns="45285" rIns="90569" bIns="45285" anchor="b"/>
          <a:lstStyle/>
          <a:p>
            <a:pPr algn="r"/>
            <a:fld id="{A9FEB29C-1BF9-413D-84A4-1EBF4FB97A08}" type="slidenum">
              <a:rPr lang="en-US" sz="1200">
                <a:latin typeface="Calibri" charset="0"/>
              </a:rPr>
              <a:pPr algn="r"/>
              <a:t>9</a:t>
            </a:fld>
            <a:endParaRPr lang="en-US" sz="1200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86201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04" tIns="44852" rIns="89704" bIns="44852" anchor="b"/>
          <a:lstStyle/>
          <a:p>
            <a:pPr defTabSz="897830"/>
            <a:fld id="{4B5B74A0-0A4B-4191-AAA4-660D1465AB25}" type="slidenum">
              <a:rPr lang="en-US" sz="1200">
                <a:latin typeface="Times" charset="0"/>
              </a:rPr>
              <a:pPr defTabSz="897830"/>
              <a:t>10</a:t>
            </a:fld>
            <a:endParaRPr lang="en-US" sz="1200" dirty="0">
              <a:latin typeface="Times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4343401"/>
            <a:ext cx="5029200" cy="41148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704" tIns="44852" rIns="89704" bIns="44852"/>
          <a:lstStyle/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7" descr="PBS_powerpoint_master_opt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4876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438400"/>
            <a:ext cx="7772400" cy="609600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3045C-3D23-4E10-8014-13C3D2CE7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GSA Public Buildings Service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6B256-8985-4BE5-8129-55D9432A0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GSA Public Buildings Service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86C4C-7BAF-427B-A5ED-74050A27B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GSA Public Buildings Service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5331E-9695-4885-BE8E-A15E1926A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GSA Public Buildings Service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AD236-CE6B-453F-89B3-147251DFB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GSA Public Buildings Service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739DF-6A99-4DA3-BC06-F05A59156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GSA Public Buildings Service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38F03-0D6C-4D19-A484-2BD84CD76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GSA Public Buildings Service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41A7B-E4B6-4343-A84E-2EE3A1387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GSA Public Buildings Service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0BB03-36AD-4896-93D0-9445D480E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GSA Public Buildings Service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D1412-094B-41BF-9CA1-9C862D11C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GSA Public Buildings Service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0" descr="PBS_powerpoint_slide_opt0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426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4E4E4E"/>
                </a:solidFill>
              </a:defRPr>
            </a:lvl1pPr>
          </a:lstStyle>
          <a:p>
            <a:pPr>
              <a:defRPr/>
            </a:pPr>
            <a:fld id="{BDC47394-C39B-46EC-AC2A-68966E89F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457200" y="6096000"/>
            <a:ext cx="82296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1" name="Picture 17" descr="starmark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7200" y="6219825"/>
            <a:ext cx="4191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6800" y="64389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4E4E4E"/>
                </a:solidFill>
              </a:defRPr>
            </a:lvl1pPr>
          </a:lstStyle>
          <a:p>
            <a:pPr>
              <a:defRPr/>
            </a:pPr>
            <a:r>
              <a:rPr lang="en-US"/>
              <a:t>GSA Public Buildings Service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4E4E4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rgbClr val="4E4E4E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4E4E4E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E4E4E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4E4E4E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E4E4E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E4E4E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E4E4E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E4E4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a.gov/ereta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a.gov/rwa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inance.gsa.gov/billview/" TargetMode="External"/><Relationship Id="rId4" Type="http://schemas.openxmlformats.org/officeDocument/2006/relationships/hyperlink" Target="http://www.gsa.gov/ereta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a.govereta/" TargetMode="External"/><Relationship Id="rId2" Type="http://schemas.openxmlformats.org/officeDocument/2006/relationships/hyperlink" Target="http://www.gsa.gov/rw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“Reimbursable Work Authorizations”</a:t>
            </a:r>
          </a:p>
        </p:txBody>
      </p:sp>
      <p:sp>
        <p:nvSpPr>
          <p:cNvPr id="3075" name="Rectangle 1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GSA PBS Client Workshop</a:t>
            </a:r>
          </a:p>
        </p:txBody>
      </p:sp>
      <p:sp>
        <p:nvSpPr>
          <p:cNvPr id="3076" name="Rectangle 16"/>
          <p:cNvSpPr>
            <a:spLocks noChangeArrowheads="1"/>
          </p:cNvSpPr>
          <p:nvPr/>
        </p:nvSpPr>
        <p:spPr bwMode="auto">
          <a:xfrm>
            <a:off x="3284538" y="39973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77" name="Rectangle 39"/>
          <p:cNvSpPr>
            <a:spLocks noChangeArrowheads="1"/>
          </p:cNvSpPr>
          <p:nvPr/>
        </p:nvSpPr>
        <p:spPr bwMode="auto">
          <a:xfrm>
            <a:off x="0" y="6515100"/>
            <a:ext cx="9144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/>
          <a:lstStyle/>
          <a:p>
            <a:pPr algn="ctr"/>
            <a:r>
              <a:rPr lang="en-US" sz="1200">
                <a:solidFill>
                  <a:srgbClr val="4E4E4E"/>
                </a:solidFill>
              </a:rPr>
              <a:t>Office of Client Solutions  |  1800 F Street, NW Washington, DC 20405  |  202.501.0206  |  www.gsa.gov</a:t>
            </a:r>
          </a:p>
        </p:txBody>
      </p:sp>
      <p:sp>
        <p:nvSpPr>
          <p:cNvPr id="3078" name="Rectangle 42"/>
          <p:cNvSpPr>
            <a:spLocks noChangeArrowheads="1"/>
          </p:cNvSpPr>
          <p:nvPr/>
        </p:nvSpPr>
        <p:spPr bwMode="auto">
          <a:xfrm>
            <a:off x="5867400" y="1676400"/>
            <a:ext cx="255095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500" dirty="0" smtClean="0"/>
              <a:t>Thursday, October 6</a:t>
            </a:r>
            <a:r>
              <a:rPr lang="en-US" sz="1500" baseline="30000" dirty="0" smtClean="0"/>
              <a:t>th</a:t>
            </a:r>
            <a:r>
              <a:rPr lang="en-US" sz="1500" dirty="0" smtClean="0"/>
              <a:t>, 2011</a:t>
            </a:r>
            <a:endParaRPr lang="en-US" sz="15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11"/>
          <p:cNvSpPr>
            <a:spLocks noGrp="1"/>
          </p:cNvSpPr>
          <p:nvPr>
            <p:ph type="title"/>
          </p:nvPr>
        </p:nvSpPr>
        <p:spPr>
          <a:xfrm>
            <a:off x="685800" y="609600"/>
            <a:ext cx="6858000" cy="762000"/>
          </a:xfrm>
        </p:spPr>
        <p:txBody>
          <a:bodyPr/>
          <a:lstStyle/>
          <a:p>
            <a:r>
              <a:rPr lang="en-US" sz="3000" dirty="0" smtClean="0"/>
              <a:t>Acknowledgement of Receipt</a:t>
            </a:r>
          </a:p>
        </p:txBody>
      </p:sp>
      <p:sp>
        <p:nvSpPr>
          <p:cNvPr id="70662" name="Rectangle 1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 smtClean="0"/>
              <a:t>If the RWA form was not received earlier in the process, then a </a:t>
            </a:r>
            <a:r>
              <a:rPr lang="en-US" sz="2200" b="1" dirty="0" smtClean="0"/>
              <a:t>“Receipt Letter”</a:t>
            </a:r>
            <a:r>
              <a:rPr lang="en-US" sz="2200" dirty="0" smtClean="0"/>
              <a:t> will be sent.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Acknowledgement by GSA of physical possession of RWA Form 2957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Further clarifying discussions may be necessary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6F29FADB-D518-47D2-B999-C2CCC55AE3B1}" type="slidenum">
              <a:rPr lang="en-US"/>
              <a:pPr algn="r"/>
              <a:t>10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GSA Public Buildings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77724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dirty="0" smtClean="0"/>
              <a:t>Current RWA Form 2957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1599359"/>
            <a:ext cx="3429000" cy="4649041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200" u="sng" dirty="0" smtClean="0"/>
              <a:t>Mandatory to use new form (revised 2/2011)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Blocks 15A and 15B Added (FPDS)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Use Billing Type N and Pay.gov for Credit Card Payments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Digital Signature Capability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Access Form at </a:t>
            </a:r>
            <a:r>
              <a:rPr lang="en-US" sz="2200" b="1" dirty="0" smtClean="0"/>
              <a:t>www.gsa.gov/rwa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D361FD-A64D-4110-8A24-4F09BA2AC511}" type="slidenum">
              <a:rPr lang="en-US"/>
              <a:pPr/>
              <a:t>11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GSA Public Buildings Service</a:t>
            </a:r>
          </a:p>
        </p:txBody>
      </p:sp>
      <p:pic>
        <p:nvPicPr>
          <p:cNvPr id="1026" name="Picture 2" descr="Image of RWA For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5924" y="1219200"/>
            <a:ext cx="4520257" cy="5486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Rectangle 10"/>
          <p:cNvSpPr/>
          <p:nvPr/>
        </p:nvSpPr>
        <p:spPr bwMode="auto">
          <a:xfrm>
            <a:off x="6477000" y="4191000"/>
            <a:ext cx="2362200" cy="2286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848600" y="6553200"/>
            <a:ext cx="1066800" cy="1524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334000" y="2514600"/>
            <a:ext cx="609600" cy="3048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705600" y="5334000"/>
            <a:ext cx="1524000" cy="3048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Rectangle 1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3000" dirty="0" smtClean="0"/>
              <a:t>Acceptance</a:t>
            </a:r>
          </a:p>
        </p:txBody>
      </p:sp>
      <p:sp>
        <p:nvSpPr>
          <p:cNvPr id="72710" name="Rectangle 16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 smtClean="0"/>
              <a:t>Customer completes first page of the RWA Form 2957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RWAs are not automatically accepted; they must meet important criteria, such as: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Bona fide need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Fully defined statement of work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Cost estimate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Proper funding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Required customer signature</a:t>
            </a:r>
          </a:p>
          <a:p>
            <a:r>
              <a:rPr lang="en-US" sz="2200" dirty="0" smtClean="0"/>
              <a:t>GSA agrees to provide requested services by signing the RWA Form 2957 and entering it into the RWA Entry and Tracking Application (RETA)</a:t>
            </a:r>
          </a:p>
          <a:p>
            <a:r>
              <a:rPr lang="en-US" sz="2200" b="1" dirty="0" smtClean="0"/>
              <a:t>“Acceptance Letter”</a:t>
            </a:r>
            <a:r>
              <a:rPr lang="en-US" sz="2200" dirty="0" smtClean="0"/>
              <a:t> sent</a:t>
            </a:r>
          </a:p>
          <a:p>
            <a:pPr lvl="1"/>
            <a:r>
              <a:rPr lang="en-US" sz="2200" dirty="0" smtClean="0"/>
              <a:t>Customer establishes obligation </a:t>
            </a:r>
          </a:p>
          <a:p>
            <a:pPr lvl="1">
              <a:lnSpc>
                <a:spcPct val="90000"/>
              </a:lnSpc>
            </a:pPr>
            <a:endParaRPr lang="en-US" sz="2200" dirty="0" smtClean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2E8F6E1B-7F97-4A6A-ACD9-40A94933052C}" type="slidenum">
              <a:rPr lang="en-US"/>
              <a:pPr algn="r"/>
              <a:t>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GSA Public Buildings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3F329EC2-E7F4-4C86-9B7E-19A30FAEB647}" type="slidenum">
              <a:rPr lang="en-US"/>
              <a:pPr algn="r"/>
              <a:t>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GSA Public Buildings Service</a:t>
            </a:r>
          </a:p>
        </p:txBody>
      </p:sp>
      <p:graphicFrame>
        <p:nvGraphicFramePr>
          <p:cNvPr id="25" name="Diagram 24"/>
          <p:cNvGraphicFramePr/>
          <p:nvPr/>
        </p:nvGraphicFramePr>
        <p:xfrm>
          <a:off x="1524000" y="2286000"/>
          <a:ext cx="60960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6" name="Straight Connector 25"/>
          <p:cNvCxnSpPr>
            <a:cxnSpLocks noChangeShapeType="1"/>
          </p:cNvCxnSpPr>
          <p:nvPr/>
        </p:nvCxnSpPr>
        <p:spPr bwMode="auto">
          <a:xfrm rot="10800000">
            <a:off x="5257800" y="4953000"/>
            <a:ext cx="1066800" cy="1588"/>
          </a:xfrm>
          <a:prstGeom prst="line">
            <a:avLst/>
          </a:prstGeom>
          <a:noFill/>
          <a:ln w="57150">
            <a:solidFill>
              <a:srgbClr val="376092"/>
            </a:solidFill>
            <a:round/>
            <a:headEnd/>
            <a:tailEnd/>
          </a:ln>
          <a:effectLst>
            <a:outerShdw dist="38100" algn="l" rotWithShape="0">
              <a:srgbClr val="808080">
                <a:alpha val="39999"/>
              </a:srgbClr>
            </a:outerShdw>
          </a:effectLst>
        </p:spPr>
      </p:cxnSp>
      <p:sp>
        <p:nvSpPr>
          <p:cNvPr id="7" name="Rectangle 6"/>
          <p:cNvSpPr/>
          <p:nvPr/>
        </p:nvSpPr>
        <p:spPr>
          <a:xfrm>
            <a:off x="2015981" y="1447802"/>
            <a:ext cx="5051316" cy="769409"/>
          </a:xfrm>
          <a:prstGeom prst="rect">
            <a:avLst/>
          </a:prstGeom>
          <a:noFill/>
          <a:ln>
            <a:noFill/>
          </a:ln>
        </p:spPr>
        <p:txBody>
          <a:bodyPr wrap="none" lIns="91407" tIns="45704" rIns="91407" bIns="45704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rgbClr val="1B51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Phase </a:t>
            </a:r>
            <a:r>
              <a:rPr lang="en-US" sz="4400" dirty="0" smtClean="0">
                <a:solidFill>
                  <a:srgbClr val="1B51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4: Execution</a:t>
            </a:r>
            <a:endParaRPr lang="en-US" sz="4400" dirty="0">
              <a:solidFill>
                <a:srgbClr val="1B515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Rectangle 15"/>
          <p:cNvSpPr>
            <a:spLocks noGrp="1"/>
          </p:cNvSpPr>
          <p:nvPr>
            <p:ph type="title"/>
          </p:nvPr>
        </p:nvSpPr>
        <p:spPr>
          <a:xfrm>
            <a:off x="685800" y="685800"/>
            <a:ext cx="2971800" cy="609600"/>
          </a:xfrm>
        </p:spPr>
        <p:txBody>
          <a:bodyPr/>
          <a:lstStyle/>
          <a:p>
            <a:r>
              <a:rPr lang="en-US" sz="3000" dirty="0" smtClean="0"/>
              <a:t>Amendments</a:t>
            </a:r>
          </a:p>
        </p:txBody>
      </p:sp>
      <p:sp>
        <p:nvSpPr>
          <p:cNvPr id="78854" name="Rectangle 16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343400"/>
          </a:xfrm>
        </p:spPr>
        <p:txBody>
          <a:bodyPr/>
          <a:lstStyle/>
          <a:p>
            <a:r>
              <a:rPr lang="en-US" sz="2200" dirty="0" smtClean="0"/>
              <a:t>Amendments to RWA must meet three requirements</a:t>
            </a:r>
          </a:p>
          <a:p>
            <a:pPr lvl="2"/>
            <a:r>
              <a:rPr lang="en-US" dirty="0" smtClean="0"/>
              <a:t>Bona Fide need exists</a:t>
            </a:r>
          </a:p>
          <a:p>
            <a:pPr lvl="2"/>
            <a:r>
              <a:rPr lang="en-US" dirty="0" smtClean="0"/>
              <a:t>Funds are legally available for new purpose(s)</a:t>
            </a:r>
          </a:p>
          <a:p>
            <a:pPr lvl="2"/>
            <a:r>
              <a:rPr lang="en-US" dirty="0" smtClean="0"/>
              <a:t>The Appropriation has not lapsed</a:t>
            </a:r>
          </a:p>
          <a:p>
            <a:r>
              <a:rPr lang="en-US" sz="2200" dirty="0" smtClean="0"/>
              <a:t>Agencies may amend RWAs to increase/decrease RWA amount for within Statement of Work changes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1AC7B5BF-68D4-4CAA-AF2F-27142F7806AE}" type="slidenum">
              <a:rPr lang="en-US"/>
              <a:pPr algn="r"/>
              <a:t>14</a:t>
            </a:fld>
            <a:endParaRPr lang="en-US"/>
          </a:p>
        </p:txBody>
      </p:sp>
      <p:sp>
        <p:nvSpPr>
          <p:cNvPr id="13" name="Footer Placeholder 4"/>
          <p:cNvSpPr txBox="1">
            <a:spLocks/>
          </p:cNvSpPr>
          <p:nvPr/>
        </p:nvSpPr>
        <p:spPr bwMode="auto">
          <a:xfrm>
            <a:off x="1219200" y="64008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E4E4E"/>
                </a:solidFill>
                <a:effectLst/>
                <a:uLnTx/>
                <a:uFillTx/>
                <a:latin typeface="Arial" charset="0"/>
                <a:ea typeface="ＭＳ Ｐゴシック" pitchFamily="84" charset="-128"/>
                <a:cs typeface="+mn-cs"/>
              </a:rPr>
              <a:t>GSA Public Buildings Service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E4E4E"/>
              </a:solidFill>
              <a:effectLst/>
              <a:uLnTx/>
              <a:uFillTx/>
              <a:latin typeface="Arial" charset="0"/>
              <a:ea typeface="ＭＳ Ｐゴシック" pitchFamily="8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47214539-40E2-412A-9A3E-159A6530DDF7}" type="slidenum">
              <a:rPr lang="en-US"/>
              <a:pPr algn="r"/>
              <a:t>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GSA Public Buildings Service</a:t>
            </a:r>
          </a:p>
        </p:txBody>
      </p:sp>
      <p:graphicFrame>
        <p:nvGraphicFramePr>
          <p:cNvPr id="25" name="Diagram 24"/>
          <p:cNvGraphicFramePr/>
          <p:nvPr/>
        </p:nvGraphicFramePr>
        <p:xfrm>
          <a:off x="1524000" y="2286000"/>
          <a:ext cx="60960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6" name="Straight Connector 25"/>
          <p:cNvCxnSpPr>
            <a:cxnSpLocks noChangeShapeType="1"/>
          </p:cNvCxnSpPr>
          <p:nvPr/>
        </p:nvCxnSpPr>
        <p:spPr bwMode="auto">
          <a:xfrm rot="10800000">
            <a:off x="6477000" y="4953000"/>
            <a:ext cx="1066800" cy="1587"/>
          </a:xfrm>
          <a:prstGeom prst="line">
            <a:avLst/>
          </a:prstGeom>
          <a:noFill/>
          <a:ln w="57150">
            <a:solidFill>
              <a:srgbClr val="376092"/>
            </a:solidFill>
            <a:round/>
            <a:headEnd/>
            <a:tailEnd/>
          </a:ln>
          <a:effectLst>
            <a:outerShdw dist="38100" algn="l" rotWithShape="0">
              <a:srgbClr val="808080">
                <a:alpha val="39999"/>
              </a:srgbClr>
            </a:outerShdw>
          </a:effectLst>
        </p:spPr>
      </p:cxnSp>
      <p:sp>
        <p:nvSpPr>
          <p:cNvPr id="7" name="Rectangle 6"/>
          <p:cNvSpPr/>
          <p:nvPr/>
        </p:nvSpPr>
        <p:spPr>
          <a:xfrm>
            <a:off x="609600" y="1143000"/>
            <a:ext cx="7385524" cy="1446518"/>
          </a:xfrm>
          <a:prstGeom prst="rect">
            <a:avLst/>
          </a:prstGeom>
          <a:noFill/>
          <a:ln>
            <a:noFill/>
          </a:ln>
        </p:spPr>
        <p:txBody>
          <a:bodyPr wrap="square" lIns="91407" tIns="45704" rIns="91407" bIns="45704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rgbClr val="1B51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Phase </a:t>
            </a:r>
            <a:r>
              <a:rPr lang="en-US" sz="4400" dirty="0" smtClean="0">
                <a:solidFill>
                  <a:srgbClr val="1B51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5: Completion and Close-Out</a:t>
            </a:r>
            <a:endParaRPr lang="en-US" sz="4400" dirty="0">
              <a:solidFill>
                <a:srgbClr val="1B515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13"/>
          <p:cNvSpPr>
            <a:spLocks noGrp="1"/>
          </p:cNvSpPr>
          <p:nvPr>
            <p:ph type="title"/>
          </p:nvPr>
        </p:nvSpPr>
        <p:spPr>
          <a:xfrm>
            <a:off x="685800" y="685800"/>
            <a:ext cx="6324600" cy="609600"/>
          </a:xfrm>
        </p:spPr>
        <p:txBody>
          <a:bodyPr/>
          <a:lstStyle/>
          <a:p>
            <a:r>
              <a:rPr lang="en-US" sz="3000" i="1" dirty="0" smtClean="0"/>
              <a:t>Substantial</a:t>
            </a:r>
            <a:r>
              <a:rPr lang="en-US" sz="3000" dirty="0" smtClean="0"/>
              <a:t> Completion</a:t>
            </a:r>
          </a:p>
        </p:txBody>
      </p:sp>
      <p:sp>
        <p:nvSpPr>
          <p:cNvPr id="84998" name="Rectangle 14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343400"/>
          </a:xfrm>
        </p:spPr>
        <p:txBody>
          <a:bodyPr/>
          <a:lstStyle/>
          <a:p>
            <a:r>
              <a:rPr lang="en-US" sz="2200" dirty="0" smtClean="0"/>
              <a:t>Actual work is substantially complete</a:t>
            </a:r>
          </a:p>
          <a:p>
            <a:pPr lvl="1"/>
            <a:r>
              <a:rPr lang="en-US" sz="2200" dirty="0" smtClean="0"/>
              <a:t>Beneficial occupancy (space can be utilized by customer)</a:t>
            </a:r>
          </a:p>
          <a:p>
            <a:pPr lvl="1"/>
            <a:r>
              <a:rPr lang="en-US" sz="2200" dirty="0" smtClean="0"/>
              <a:t>Punch list items may exist</a:t>
            </a:r>
          </a:p>
          <a:p>
            <a:r>
              <a:rPr lang="en-US" sz="2200" dirty="0" smtClean="0"/>
              <a:t>GSA sends </a:t>
            </a:r>
            <a:r>
              <a:rPr lang="en-US" sz="2200" b="1" dirty="0" smtClean="0"/>
              <a:t>“Completion Letter”</a:t>
            </a:r>
            <a:r>
              <a:rPr lang="en-US" sz="2200" dirty="0" smtClean="0"/>
              <a:t> to customer</a:t>
            </a:r>
          </a:p>
          <a:p>
            <a:r>
              <a:rPr lang="en-US" sz="2200" dirty="0" smtClean="0"/>
              <a:t>Customer should </a:t>
            </a:r>
            <a:r>
              <a:rPr lang="en-US" sz="2200" b="1" dirty="0" smtClean="0"/>
              <a:t>not</a:t>
            </a:r>
            <a:r>
              <a:rPr lang="en-US" sz="2200" dirty="0" smtClean="0"/>
              <a:t> </a:t>
            </a:r>
            <a:r>
              <a:rPr lang="en-US" sz="2200" dirty="0" err="1" smtClean="0"/>
              <a:t>deobligate</a:t>
            </a:r>
            <a:r>
              <a:rPr lang="en-US" sz="2200" dirty="0" smtClean="0"/>
              <a:t> funds at this point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A01E1BC6-814E-4BF4-B169-6EA7AB3F011C}" type="slidenum">
              <a:rPr lang="en-US"/>
              <a:pPr algn="r"/>
              <a:t>16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GSA Public Buildings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Rectangle 7"/>
          <p:cNvSpPr>
            <a:spLocks noGrp="1"/>
          </p:cNvSpPr>
          <p:nvPr>
            <p:ph type="title"/>
          </p:nvPr>
        </p:nvSpPr>
        <p:spPr>
          <a:xfrm>
            <a:off x="762000" y="685800"/>
            <a:ext cx="6248400" cy="609600"/>
          </a:xfrm>
        </p:spPr>
        <p:txBody>
          <a:bodyPr/>
          <a:lstStyle/>
          <a:p>
            <a:r>
              <a:rPr lang="en-US" sz="3000" i="1" dirty="0" smtClean="0"/>
              <a:t>Financial</a:t>
            </a:r>
            <a:r>
              <a:rPr lang="en-US" sz="3000" dirty="0" smtClean="0"/>
              <a:t> Close-Out</a:t>
            </a:r>
          </a:p>
        </p:txBody>
      </p:sp>
      <p:sp>
        <p:nvSpPr>
          <p:cNvPr id="87046" name="Rectangle 8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343400"/>
          </a:xfrm>
        </p:spPr>
        <p:txBody>
          <a:bodyPr/>
          <a:lstStyle/>
          <a:p>
            <a:r>
              <a:rPr lang="en-US" sz="2200" dirty="0" smtClean="0"/>
              <a:t>Most projects are closed out within 60 days after substantial completion</a:t>
            </a:r>
          </a:p>
          <a:p>
            <a:r>
              <a:rPr lang="en-US" sz="2200" dirty="0" smtClean="0"/>
              <a:t>All costs have been billed and all invoices have been paid</a:t>
            </a:r>
          </a:p>
          <a:p>
            <a:r>
              <a:rPr lang="en-US" sz="2200" dirty="0" smtClean="0"/>
              <a:t>GSA and customer settle final bills</a:t>
            </a:r>
          </a:p>
          <a:p>
            <a:r>
              <a:rPr lang="en-US" sz="2200" dirty="0" smtClean="0"/>
              <a:t>GSA sends “Close-Out Letter” to customer signifying that all punch list items are complete and all costs have been billed</a:t>
            </a:r>
          </a:p>
          <a:p>
            <a:pPr lvl="1"/>
            <a:r>
              <a:rPr lang="en-US" sz="2200" dirty="0" smtClean="0"/>
              <a:t>Signed 2957 must be sent with “Close-Out Letter”</a:t>
            </a:r>
          </a:p>
          <a:p>
            <a:r>
              <a:rPr lang="en-US" sz="2200" dirty="0" smtClean="0"/>
              <a:t>Upon receiving “Close-Out Letter”, customer should deobligate any remaining funds</a:t>
            </a:r>
          </a:p>
          <a:p>
            <a:endParaRPr lang="en-US" sz="2200" dirty="0" smtClean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79C6E29A-5463-4E84-B611-E30F6F80E788}" type="slidenum">
              <a:rPr lang="en-US"/>
              <a:pPr algn="r"/>
              <a:t>17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GSA Public Buildings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8"/>
          <p:cNvSpPr>
            <a:spLocks noGrp="1"/>
          </p:cNvSpPr>
          <p:nvPr>
            <p:ph type="title"/>
          </p:nvPr>
        </p:nvSpPr>
        <p:spPr>
          <a:xfrm>
            <a:off x="685800" y="457200"/>
            <a:ext cx="7543800" cy="1143000"/>
          </a:xfrm>
        </p:spPr>
        <p:txBody>
          <a:bodyPr/>
          <a:lstStyle/>
          <a:p>
            <a:r>
              <a:rPr lang="en-US" sz="3000" dirty="0" smtClean="0"/>
              <a:t>Clarification of Obligation &amp; Liquidation</a:t>
            </a:r>
          </a:p>
        </p:txBody>
      </p:sp>
      <p:sp>
        <p:nvSpPr>
          <p:cNvPr id="80901" name="Rectangle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200" dirty="0" smtClean="0"/>
              <a:t>Customer agency obligates funds to GSA in its financial system upon receiving Acceptance Letter.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200" dirty="0" smtClean="0"/>
              <a:t>GSA obligates funding to vendors as contracts are signed. GSA liquidates obligations as vendors deliver goods and/or services.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200" dirty="0" smtClean="0"/>
              <a:t>GSA bills the customer for services rendered.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200" dirty="0" smtClean="0"/>
              <a:t>Customer liquidates its obligation as payments are made to GSA.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6FF3B8DC-1897-4261-83CC-C8DA19F698A8}" type="slidenum">
              <a:rPr lang="en-US"/>
              <a:pPr algn="r"/>
              <a:t>18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GSA Public Buildings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 descr="This is a recap of the Customer Letters and where the letters fit into the RWA Lifecycle Phases.  &#10;The Receipt Letter is mandatory and should be sent to the customer when GSA receives RWA, generally in the Requirements Phase.&#10;The Acceptance Letter is mandatory and should be sent to the customer when GSA signs and accepts the RWA.  this occurs during the Acceptance Phase.&#10;The RWA Follow-Up Letter is not mandatory and should be used on an as-needed basis during the Execution Phase.&#10;The Completion Letter and Close-Out Letter should be sent during the Completion and Close-Out Phase.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CA63F651-AD8F-497C-9678-0FD251ADB0F7}" type="slidenum">
              <a:rPr lang="en-US"/>
              <a:pPr algn="r"/>
              <a:t>19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GSA Public Buildings Service</a:t>
            </a:r>
          </a:p>
        </p:txBody>
      </p:sp>
      <p:sp>
        <p:nvSpPr>
          <p:cNvPr id="91143" name="Rectangle 3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762000"/>
            <a:ext cx="7772400" cy="762000"/>
          </a:xfrm>
          <a:noFill/>
        </p:spPr>
        <p:txBody>
          <a:bodyPr/>
          <a:lstStyle/>
          <a:p>
            <a:r>
              <a:rPr lang="en-US" sz="3000" dirty="0" smtClean="0"/>
              <a:t>RWA Customer Letters Recap</a:t>
            </a:r>
          </a:p>
        </p:txBody>
      </p:sp>
      <p:sp>
        <p:nvSpPr>
          <p:cNvPr id="280631" name="Line 55" descr="This is a recap of the Customer Letters and where the letters fit into the RWA Lifecycle Phases.  &#10;The Receipt Letter is mandatory and should be sent to the customer when GSA receives RWA, generally in the Requirements Phase.&#10;The Acceptance Letter is mandatory and should be sent to the customer when GSA signs and accepts the RWA.  this occurs during the Acceptance Phase.&#10;The RWA Follow-Up Letter is not mandatory and should be used on an as-needed basis during the Execution Phase.&#10;The Completion Letter and Close-Out Letter should be sent during the Completion and Close-Out Phase."/>
          <p:cNvSpPr>
            <a:spLocks noChangeShapeType="1"/>
          </p:cNvSpPr>
          <p:nvPr/>
        </p:nvSpPr>
        <p:spPr bwMode="auto">
          <a:xfrm>
            <a:off x="6324600" y="5867400"/>
            <a:ext cx="533400" cy="0"/>
          </a:xfrm>
          <a:prstGeom prst="line">
            <a:avLst/>
          </a:prstGeom>
          <a:noFill/>
          <a:ln w="76200">
            <a:solidFill>
              <a:srgbClr val="777777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1407" tIns="45704" rIns="91407" bIns="45704"/>
          <a:lstStyle/>
          <a:p>
            <a:endParaRPr lang="en-US"/>
          </a:p>
        </p:txBody>
      </p:sp>
      <p:sp>
        <p:nvSpPr>
          <p:cNvPr id="280638" name="Line 62" descr="This is a recap of the Customer Letters and where the letters fit into the RWA Lifecycle Phases.  &#10;The Receipt Letter is mandatory and should be sent to the customer when GSA receives RWA, generally in the Requirements Phase.&#10;The Acceptance Letter is mandatory and should be sent to the customer when GSA signs and accepts the RWA.  this occurs during the Acceptance Phase.&#10;The RWA Follow-Up Letter is not mandatory and should be used on an as-needed basis during the Execution Phase.&#10;The Completion Letter and Close-Out Letter should be sent during the Completion and Close-Out Phase."/>
          <p:cNvSpPr>
            <a:spLocks noChangeShapeType="1"/>
          </p:cNvSpPr>
          <p:nvPr/>
        </p:nvSpPr>
        <p:spPr bwMode="auto">
          <a:xfrm>
            <a:off x="4724400" y="4724400"/>
            <a:ext cx="838200" cy="762000"/>
          </a:xfrm>
          <a:prstGeom prst="line">
            <a:avLst/>
          </a:prstGeom>
          <a:noFill/>
          <a:ln w="38100">
            <a:solidFill>
              <a:srgbClr val="777777"/>
            </a:solidFill>
            <a:prstDash val="lgDash"/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1407" tIns="45704" rIns="91407" bIns="45704"/>
          <a:lstStyle/>
          <a:p>
            <a:endParaRPr lang="en-US"/>
          </a:p>
        </p:txBody>
      </p:sp>
      <p:sp>
        <p:nvSpPr>
          <p:cNvPr id="2" name="Line 55" descr="This is a recap of the Customer Letters and where the letters fit into the RWA Lifecycle Phases.  &#10;The Receipt Letter is mandatory and should be sent to the customer when GSA receives RWA, generally in the Requirements Phase.&#10;The Acceptance Letter is mandatory and should be sent to the customer when GSA signs and accepts the RWA.  this occurs during the Acceptance Phase.&#10;The RWA Follow-Up Letter is not mandatory and should be used on an as-needed basis during the Execution Phase.&#10;The Completion Letter and Close-Out Letter should be sent during the Completion and Close-Out Phase."/>
          <p:cNvSpPr>
            <a:spLocks noChangeShapeType="1"/>
          </p:cNvSpPr>
          <p:nvPr/>
        </p:nvSpPr>
        <p:spPr bwMode="auto">
          <a:xfrm>
            <a:off x="5638800" y="4038600"/>
            <a:ext cx="1371600" cy="0"/>
          </a:xfrm>
          <a:prstGeom prst="line">
            <a:avLst/>
          </a:prstGeom>
          <a:noFill/>
          <a:ln w="76200">
            <a:solidFill>
              <a:srgbClr val="777777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1407" tIns="45704" rIns="91407" bIns="45704"/>
          <a:lstStyle/>
          <a:p>
            <a:endParaRPr lang="en-US"/>
          </a:p>
        </p:txBody>
      </p:sp>
      <p:graphicFrame>
        <p:nvGraphicFramePr>
          <p:cNvPr id="26" name="Diagram 25" descr="This is a recap of the Customer Letters and where the letters fit into the RWA Lifecycle Phases.  &#10;The Receipt Letter is mandatory and should be sent to the customer when GSA receives RWA, generally in the Requirements Phase.&#10;The Acceptance Letter is mandatory and should be sent to the customer when GSA signs and accepts the RWA.  this occurs during the Acceptance Phase.&#10;The RWA Follow-Up Letter is not mandatory and should be used on an as-needed basis during the Execution Phase.&#10;The Completion Letter and Close-Out Letter should be sent during the Completion and Close-Out Phase."/>
          <p:cNvGraphicFramePr/>
          <p:nvPr/>
        </p:nvGraphicFramePr>
        <p:xfrm>
          <a:off x="228600" y="1158870"/>
          <a:ext cx="8763000" cy="3173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Line 55" descr="This is a recap of the Customer Letters and where the letters fit into the RWA Lifecycle Phases.  &#10;The Receipt Letter is mandatory and should be sent to the customer when GSA receives RWA, generally in the Requirements Phase.&#10;The Acceptance Letter is mandatory and should be sent to the customer when GSA signs and accepts the RWA.  this occurs during the Acceptance Phase.&#10;The RWA Follow-Up Letter is not mandatory and should be used on an as-needed basis during the Execution Phase.&#10;The Completion Letter and Close-Out Letter should be sent during the Completion and Close-Out Phase."/>
          <p:cNvSpPr>
            <a:spLocks noChangeShapeType="1"/>
          </p:cNvSpPr>
          <p:nvPr/>
        </p:nvSpPr>
        <p:spPr bwMode="auto">
          <a:xfrm>
            <a:off x="2057400" y="4038600"/>
            <a:ext cx="1371600" cy="0"/>
          </a:xfrm>
          <a:prstGeom prst="line">
            <a:avLst/>
          </a:prstGeom>
          <a:noFill/>
          <a:ln w="76200">
            <a:solidFill>
              <a:srgbClr val="777777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1407" tIns="45704" rIns="91407" bIns="45704"/>
          <a:lstStyle/>
          <a:p>
            <a:endParaRPr lang="en-US"/>
          </a:p>
        </p:txBody>
      </p:sp>
      <p:sp>
        <p:nvSpPr>
          <p:cNvPr id="15" name="Document 14" descr="This is a recap of the Customer Letters and where the letters fit into the RWA Lifecycle Phases.  &#10;The Receipt Letter is mandatory and should be sent to the customer when GSA receives RWA, generally in the Requirements Phase.&#10;The Acceptance Letter is mandatory and should be sent to the customer when GSA signs and accepts the RWA.  this occurs during the Acceptance Phase.&#10;The RWA Follow-Up Letter is not mandatory and should be used on an as-needed basis during the Execution Phase.&#10;The Completion Letter and Close-Out Letter should be sent during the Completion and Close-Out Phase."/>
          <p:cNvSpPr>
            <a:spLocks noChangeArrowheads="1"/>
          </p:cNvSpPr>
          <p:nvPr/>
        </p:nvSpPr>
        <p:spPr bwMode="auto">
          <a:xfrm>
            <a:off x="228600" y="3657600"/>
            <a:ext cx="1676400" cy="990600"/>
          </a:xfrm>
          <a:prstGeom prst="flowChartDocument">
            <a:avLst/>
          </a:prstGeom>
          <a:solidFill>
            <a:srgbClr val="F6D35E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lIns="91407" tIns="45704" rIns="91407" bIns="45704"/>
          <a:lstStyle/>
          <a:p>
            <a:endParaRPr lang="en-US"/>
          </a:p>
        </p:txBody>
      </p:sp>
      <p:sp>
        <p:nvSpPr>
          <p:cNvPr id="91147" name="TextBox 16" descr="This is a recap of the Customer Letters and where the letters fit into the RWA Lifecycle Phases.  &#10;The Receipt Letter is mandatory and should be sent to the customer when GSA receives RWA, generally in the Requirements Phase.&#10;The Acceptance Letter is mandatory and should be sent to the customer when GSA signs and accepts the RWA.  this occurs during the Acceptance Phase.&#10;The RWA Follow-Up Letter is not mandatory and should be used on an as-needed basis during the Execution Phase.&#10;The Completion Letter and Close-Out Letter should be sent during the Completion and Close-Out Phase."/>
          <p:cNvSpPr txBox="1">
            <a:spLocks noChangeArrowheads="1"/>
          </p:cNvSpPr>
          <p:nvPr/>
        </p:nvSpPr>
        <p:spPr bwMode="auto">
          <a:xfrm>
            <a:off x="292608" y="3657600"/>
            <a:ext cx="1600200" cy="73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45704" rIns="0" bIns="45704">
            <a:spAutoFit/>
          </a:bodyPr>
          <a:lstStyle/>
          <a:p>
            <a:pPr algn="l"/>
            <a:r>
              <a:rPr lang="en-US" sz="1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Acknowledgement</a:t>
            </a:r>
          </a:p>
          <a:p>
            <a:pPr algn="l"/>
            <a:r>
              <a:rPr lang="en-US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Of RWA </a:t>
            </a:r>
          </a:p>
          <a:p>
            <a:pPr algn="l"/>
            <a:r>
              <a:rPr lang="en-US" sz="1400" b="1" dirty="0" smtClean="0">
                <a:solidFill>
                  <a:schemeClr val="tx2"/>
                </a:solidFill>
              </a:rPr>
              <a:t>“Receipt Letter”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18" name="Document 17" descr="This is a recap of the Customer Letters and where the letters fit into the RWA Lifecycle Phases.  &#10;The Receipt Letter is mandatory and should be sent to the customer when GSA receives RWA, generally in the Requirements Phase.&#10;The Acceptance Letter is mandatory and should be sent to the customer when GSA signs and accepts the RWA.  this occurs during the Acceptance Phase.&#10;The RWA Follow-Up Letter is not mandatory and should be used on an as-needed basis during the Execution Phase.&#10;The Completion Letter and Close-Out Letter should be sent during the Completion and Close-Out Phase."/>
          <p:cNvSpPr>
            <a:spLocks noChangeArrowheads="1"/>
          </p:cNvSpPr>
          <p:nvPr/>
        </p:nvSpPr>
        <p:spPr bwMode="auto">
          <a:xfrm>
            <a:off x="3733800" y="3657600"/>
            <a:ext cx="1676400" cy="990600"/>
          </a:xfrm>
          <a:prstGeom prst="flowChartDocument">
            <a:avLst/>
          </a:prstGeom>
          <a:solidFill>
            <a:srgbClr val="7CB045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lIns="91407" tIns="45704" rIns="91407" bIns="45704"/>
          <a:lstStyle/>
          <a:p>
            <a:endParaRPr lang="en-US"/>
          </a:p>
        </p:txBody>
      </p:sp>
      <p:sp>
        <p:nvSpPr>
          <p:cNvPr id="91149" name="TextBox 18" descr="This is a recap of the Customer Letters and where the letters fit into the RWA Lifecycle Phases.  &#10;The Receipt Letter is mandatory and should be sent to the customer when GSA receives RWA, generally in the Requirements Phase.&#10;The Acceptance Letter is mandatory and should be sent to the customer when GSA signs and accepts the RWA.  this occurs during the Acceptance Phase.&#10;The RWA Follow-Up Letter is not mandatory and should be used on an as-needed basis during the Execution Phase.&#10;The Completion Letter and Close-Out Letter should be sent during the Completion and Close-Out Phase."/>
          <p:cNvSpPr txBox="1">
            <a:spLocks noChangeArrowheads="1"/>
          </p:cNvSpPr>
          <p:nvPr/>
        </p:nvSpPr>
        <p:spPr bwMode="auto">
          <a:xfrm>
            <a:off x="3733800" y="3657603"/>
            <a:ext cx="1676400" cy="73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07" tIns="45704" rIns="91407" bIns="45704">
            <a:spAutoFit/>
          </a:bodyPr>
          <a:lstStyle/>
          <a:p>
            <a:pPr algn="l"/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</a:rPr>
              <a:t>RWA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l"/>
            <a:r>
              <a:rPr lang="en-US" sz="1400" b="1" dirty="0" smtClean="0">
                <a:solidFill>
                  <a:srgbClr val="000000"/>
                </a:solidFill>
              </a:rPr>
              <a:t>“Acceptance Letter”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20" name="Document 19" descr="This is a recap of the Customer Letters and where the letters fit into the RWA Lifecycle Phases.  &#10;The Receipt Letter is mandatory and should be sent to the customer when GSA receives RWA, generally in the Requirements Phase.&#10;The Acceptance Letter is mandatory and should be sent to the customer when GSA signs and accepts the RWA.  this occurs during the Acceptance Phase.&#10;The RWA Follow-Up Letter is not mandatory and should be used on an as-needed basis during the Execution Phase.&#10;The Completion Letter and Close-Out Letter should be sent during the Completion and Close-Out Phase."/>
          <p:cNvSpPr>
            <a:spLocks noChangeArrowheads="1"/>
          </p:cNvSpPr>
          <p:nvPr/>
        </p:nvSpPr>
        <p:spPr bwMode="auto">
          <a:xfrm>
            <a:off x="7315200" y="3657600"/>
            <a:ext cx="1676400" cy="1219200"/>
          </a:xfrm>
          <a:prstGeom prst="flowChartDocument">
            <a:avLst/>
          </a:prstGeom>
          <a:solidFill>
            <a:srgbClr val="8EB4E3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lIns="91407" tIns="45704" rIns="91407" bIns="45704"/>
          <a:lstStyle/>
          <a:p>
            <a:endParaRPr lang="en-US"/>
          </a:p>
        </p:txBody>
      </p:sp>
      <p:sp>
        <p:nvSpPr>
          <p:cNvPr id="91151" name="TextBox 20" descr="This is a recap of the Customer Letters and where the letters fit into the RWA Lifecycle Phases.  &#10;The Receipt Letter is mandatory and should be sent to the customer when GSA receives RWA, generally in the Requirements Phase.&#10;The Acceptance Letter is mandatory and should be sent to the customer when GSA signs and accepts the RWA.  this occurs during the Acceptance Phase.&#10;The RWA Follow-Up Letter is not mandatory and should be used on an as-needed basis during the Execution Phase.&#10;The Completion Letter and Close-Out Letter should be sent during the Completion and Close-Out Phase."/>
          <p:cNvSpPr txBox="1">
            <a:spLocks noChangeArrowheads="1"/>
          </p:cNvSpPr>
          <p:nvPr/>
        </p:nvSpPr>
        <p:spPr bwMode="auto">
          <a:xfrm>
            <a:off x="7315200" y="3657602"/>
            <a:ext cx="1676400" cy="1169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7" tIns="45704" rIns="91407" bIns="45704">
            <a:spAutoFit/>
          </a:bodyPr>
          <a:lstStyle/>
          <a:p>
            <a:pPr marL="115847" indent="-115847" algn="l"/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</a:rPr>
              <a:t>Substantial</a:t>
            </a:r>
          </a:p>
          <a:p>
            <a:pPr marL="115847" indent="-115847" algn="l"/>
            <a:r>
              <a:rPr lang="en-US" sz="1400" b="1" dirty="0" smtClean="0">
                <a:solidFill>
                  <a:srgbClr val="000000"/>
                </a:solidFill>
              </a:rPr>
              <a:t>“Completion</a:t>
            </a:r>
            <a:endParaRPr lang="en-US" sz="1400" b="1" dirty="0">
              <a:solidFill>
                <a:srgbClr val="000000"/>
              </a:solidFill>
            </a:endParaRPr>
          </a:p>
          <a:p>
            <a:pPr marL="115847" indent="-115847" algn="l"/>
            <a:r>
              <a:rPr lang="en-US" sz="1400" b="1" dirty="0" smtClean="0">
                <a:solidFill>
                  <a:srgbClr val="000000"/>
                </a:solidFill>
              </a:rPr>
              <a:t>Letter”</a:t>
            </a:r>
            <a:endParaRPr lang="en-US" sz="1400" b="1" dirty="0">
              <a:solidFill>
                <a:srgbClr val="000000"/>
              </a:solidFill>
            </a:endParaRPr>
          </a:p>
          <a:p>
            <a:pPr marL="115847" indent="-115847" algn="l"/>
            <a:r>
              <a:rPr lang="en-US" sz="1400" dirty="0">
                <a:solidFill>
                  <a:srgbClr val="000000"/>
                </a:solidFill>
              </a:rPr>
              <a:t>•	</a:t>
            </a:r>
            <a:r>
              <a:rPr lang="en-US" sz="1400" dirty="0" smtClean="0">
                <a:solidFill>
                  <a:srgbClr val="000000"/>
                </a:solidFill>
              </a:rPr>
              <a:t>No financial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action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2" name="Document 21" descr="This is a recap of the Customer Letters and where the letters fit into the RWA Lifecycle Phases.  &#10;The Receipt Letter is mandatory and should be sent to the customer when GSA receives RWA, generally in the Requirements Phase.&#10;The Acceptance Letter is mandatory and should be sent to the customer when GSA signs and accepts the RWA.  this occurs during the Acceptance Phase.&#10;The RWA Follow-Up Letter is not mandatory and should be used on an as-needed basis during the Execution Phase.&#10;The Completion Letter and Close-Out Letter should be sent during the Completion and Close-Out Phase."/>
          <p:cNvSpPr>
            <a:spLocks noChangeArrowheads="1"/>
          </p:cNvSpPr>
          <p:nvPr/>
        </p:nvSpPr>
        <p:spPr bwMode="auto">
          <a:xfrm>
            <a:off x="7315200" y="4953000"/>
            <a:ext cx="1676400" cy="1143000"/>
          </a:xfrm>
          <a:prstGeom prst="flowChartDocument">
            <a:avLst/>
          </a:prstGeom>
          <a:solidFill>
            <a:srgbClr val="8EB4E3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lIns="91407" tIns="45704" rIns="91407" bIns="45704"/>
          <a:lstStyle/>
          <a:p>
            <a:endParaRPr lang="en-US"/>
          </a:p>
        </p:txBody>
      </p:sp>
      <p:sp>
        <p:nvSpPr>
          <p:cNvPr id="91153" name="TextBox 22" descr="This is a recap of the Customer Letters and where the letters fit into the RWA Lifecycle Phases.  &#10;The Receipt Letter is mandatory and should be sent to the customer when GSA receives RWA, generally in the Requirements Phase.&#10;The Acceptance Letter is mandatory and should be sent to the customer when GSA signs and accepts the RWA.  this occurs during the Acceptance Phase.&#10;The RWA Follow-Up Letter is not mandatory and should be used on an as-needed basis during the Execution Phase.&#10;The Completion Letter and Close-Out Letter should be sent during the Completion and Close-Out Phase."/>
          <p:cNvSpPr txBox="1">
            <a:spLocks noChangeArrowheads="1"/>
          </p:cNvSpPr>
          <p:nvPr/>
        </p:nvSpPr>
        <p:spPr bwMode="auto">
          <a:xfrm>
            <a:off x="7315200" y="4953001"/>
            <a:ext cx="1828800" cy="9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07" tIns="45704" rIns="91407" bIns="45704">
            <a:spAutoFit/>
          </a:bodyPr>
          <a:lstStyle/>
          <a:p>
            <a:pPr marL="115847" indent="-115847" algn="l"/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</a:rPr>
              <a:t>Financial </a:t>
            </a:r>
          </a:p>
          <a:p>
            <a:pPr marL="115847" indent="-115847" algn="l"/>
            <a:r>
              <a:rPr lang="en-US" sz="1400" b="1" dirty="0" smtClean="0">
                <a:solidFill>
                  <a:srgbClr val="000000"/>
                </a:solidFill>
              </a:rPr>
              <a:t>“Close-Out Letter”</a:t>
            </a:r>
            <a:endParaRPr lang="en-US" sz="1400" b="1" dirty="0">
              <a:solidFill>
                <a:srgbClr val="000000"/>
              </a:solidFill>
            </a:endParaRPr>
          </a:p>
          <a:p>
            <a:pPr marL="115847" indent="-115847" algn="l"/>
            <a:r>
              <a:rPr lang="en-US" sz="1400" dirty="0">
                <a:solidFill>
                  <a:srgbClr val="000000"/>
                </a:solidFill>
              </a:rPr>
              <a:t>•	Customer </a:t>
            </a:r>
            <a:r>
              <a:rPr lang="en-US" sz="1400" dirty="0" err="1">
                <a:solidFill>
                  <a:srgbClr val="000000"/>
                </a:solidFill>
              </a:rPr>
              <a:t>deobligates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4" name="Document 23" descr="This is a recap of the Customer Letters and where the letters fit into the RWA Lifecycle Phases.  &#10;The Receipt Letter is mandatory and should be sent to the customer when GSA receives RWA, generally in the Requirements Phase.&#10;The Acceptance Letter is mandatory and should be sent to the customer when GSA signs and accepts the RWA.  this occurs during the Acceptance Phase.&#10;The RWA Follow-Up Letter is not mandatory and should be used on an as-needed basis during the Execution Phase.&#10;The Completion Letter and Close-Out Letter should be sent during the Completion and Close-Out Phase."/>
          <p:cNvSpPr>
            <a:spLocks noChangeArrowheads="1"/>
          </p:cNvSpPr>
          <p:nvPr/>
        </p:nvSpPr>
        <p:spPr bwMode="auto">
          <a:xfrm>
            <a:off x="5486400" y="5562600"/>
            <a:ext cx="1676400" cy="838200"/>
          </a:xfrm>
          <a:prstGeom prst="flowChartDocument">
            <a:avLst/>
          </a:prstGeom>
          <a:solidFill>
            <a:srgbClr val="FDCC6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lIns="91407" tIns="45704" rIns="91407" bIns="45704"/>
          <a:lstStyle/>
          <a:p>
            <a:endParaRPr lang="en-US"/>
          </a:p>
        </p:txBody>
      </p:sp>
      <p:sp>
        <p:nvSpPr>
          <p:cNvPr id="91155" name="TextBox 24" descr="This is a recap of the Customer Letters and where the letters fit into the RWA Lifecycle Phases.  &#10;The Receipt Letter is mandatory and should be sent to the customer when GSA receives RWA, generally in the Requirements Phase.&#10;The Acceptance Letter is mandatory and should be sent to the customer when GSA signs and accepts the RWA.  this occurs during the Acceptance Phase.&#10;The RWA Follow-Up Letter is not mandatory and should be used on an as-needed basis during the Execution Phase.&#10;The Completion Letter and Close-Out Letter should be sent during the Completion and Close-Out Phase."/>
          <p:cNvSpPr txBox="1">
            <a:spLocks noChangeArrowheads="1"/>
          </p:cNvSpPr>
          <p:nvPr/>
        </p:nvSpPr>
        <p:spPr bwMode="auto">
          <a:xfrm>
            <a:off x="5486400" y="5562600"/>
            <a:ext cx="1752600" cy="73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07" tIns="45704" rIns="91407" bIns="45704">
            <a:spAutoFit/>
          </a:bodyPr>
          <a:lstStyle/>
          <a:p>
            <a:pPr algn="l"/>
            <a:r>
              <a:rPr lang="en-US" sz="1400" b="1" dirty="0">
                <a:solidFill>
                  <a:schemeClr val="bg2">
                    <a:lumMod val="75000"/>
                  </a:schemeClr>
                </a:solidFill>
              </a:rPr>
              <a:t>RWA </a:t>
            </a: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</a:rPr>
              <a:t>Project </a:t>
            </a:r>
            <a:r>
              <a:rPr lang="en-US" sz="1400" b="1" dirty="0" smtClean="0">
                <a:solidFill>
                  <a:srgbClr val="000000"/>
                </a:solidFill>
              </a:rPr>
              <a:t>“Follow-up Letter”</a:t>
            </a:r>
            <a:endParaRPr lang="en-US" sz="1400" b="1" dirty="0">
              <a:solidFill>
                <a:srgbClr val="000000"/>
              </a:solidFill>
            </a:endParaRPr>
          </a:p>
          <a:p>
            <a:pPr algn="l"/>
            <a:r>
              <a:rPr lang="en-US" sz="1400" i="1" dirty="0">
                <a:solidFill>
                  <a:srgbClr val="000000"/>
                </a:solidFill>
              </a:rPr>
              <a:t>(if necessary)</a:t>
            </a:r>
          </a:p>
        </p:txBody>
      </p:sp>
      <p:sp>
        <p:nvSpPr>
          <p:cNvPr id="27" name="Line 62" descr="This is a recap of the Customer Letters and where the letters fit into the RWA Lifecycle Phases.  &#10;The Receipt Letter is mandatory and should be sent to the customer when GSA receives RWA, generally in the Requirements Phase.&#10;The Acceptance Letter is mandatory and should be sent to the customer when GSA signs and accepts the RWA.  this occurs during the Acceptance Phase.&#10;The RWA Follow-Up Letter is not mandatory and should be used on an as-needed basis during the Execution Phase.&#10;The Completion Letter and Close-Out Letter should be sent during the Completion and Close-Out Phase."/>
          <p:cNvSpPr>
            <a:spLocks noChangeShapeType="1"/>
          </p:cNvSpPr>
          <p:nvPr/>
        </p:nvSpPr>
        <p:spPr bwMode="auto">
          <a:xfrm flipV="1">
            <a:off x="6477000" y="5181600"/>
            <a:ext cx="685800" cy="304800"/>
          </a:xfrm>
          <a:prstGeom prst="line">
            <a:avLst/>
          </a:prstGeom>
          <a:noFill/>
          <a:ln w="38100">
            <a:solidFill>
              <a:srgbClr val="777777"/>
            </a:solidFill>
            <a:prstDash val="lgDash"/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1407" tIns="45704" rIns="91407" bIns="45704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5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219200"/>
          </a:xfrm>
        </p:spPr>
        <p:txBody>
          <a:bodyPr/>
          <a:lstStyle/>
          <a:p>
            <a:r>
              <a:rPr lang="en-US" sz="3000" dirty="0" smtClean="0"/>
              <a:t>Small Projects &amp; Reimbursable Services “SPRS” Division</a:t>
            </a:r>
          </a:p>
        </p:txBody>
      </p:sp>
      <p:sp>
        <p:nvSpPr>
          <p:cNvPr id="21509" name="Rectangle 6"/>
          <p:cNvSpPr>
            <a:spLocks noGrp="1"/>
          </p:cNvSpPr>
          <p:nvPr>
            <p:ph idx="1"/>
          </p:nvPr>
        </p:nvSpPr>
        <p:spPr>
          <a:xfrm>
            <a:off x="609600" y="1447800"/>
            <a:ext cx="8001000" cy="4343400"/>
          </a:xfrm>
        </p:spPr>
        <p:txBody>
          <a:bodyPr/>
          <a:lstStyle/>
          <a:p>
            <a:r>
              <a:rPr lang="en-US" sz="2200" dirty="0" smtClean="0"/>
              <a:t>Purpose is to provide GSA PBS customers (internal and external) with an institutionalized RWA management process from receipt of RWA to close-out  </a:t>
            </a:r>
          </a:p>
          <a:p>
            <a:r>
              <a:rPr lang="en-US" sz="2200" dirty="0" smtClean="0"/>
              <a:t>The National RWA Program had an FY2011 RWA workload of 26,000 RWAs worth over $4 Billion</a:t>
            </a:r>
          </a:p>
          <a:p>
            <a:pPr lvl="1"/>
            <a:r>
              <a:rPr lang="en-US" sz="1800" dirty="0" smtClean="0"/>
              <a:t>Approximately $850 Million in Recovery Act RWAs</a:t>
            </a:r>
          </a:p>
          <a:p>
            <a:pPr lvl="1"/>
            <a:r>
              <a:rPr lang="en-US" sz="1800" dirty="0" smtClean="0"/>
              <a:t>RWAs from over 350 agency bureaus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BD04C4D4-2A09-42F3-AFDF-E10E837493EF}" type="slidenum">
              <a:rPr lang="en-US"/>
              <a:pPr algn="r"/>
              <a:t>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GSA Public Buildings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Recent RWA Initiatives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4343400"/>
          </a:xfrm>
        </p:spPr>
        <p:txBody>
          <a:bodyPr/>
          <a:lstStyle/>
          <a:p>
            <a:r>
              <a:rPr lang="en-US" sz="2400" dirty="0" smtClean="0"/>
              <a:t>4 RWA Customer Letters are mandatory</a:t>
            </a:r>
          </a:p>
          <a:p>
            <a:r>
              <a:rPr lang="en-US" sz="2400" dirty="0" smtClean="0"/>
              <a:t>Federal Customer Guide to RWAs released</a:t>
            </a:r>
          </a:p>
          <a:p>
            <a:r>
              <a:rPr lang="en-US" sz="2400" dirty="0" smtClean="0"/>
              <a:t>Multiple Buildings “Study” for F &amp; N Type RWAs</a:t>
            </a:r>
          </a:p>
          <a:p>
            <a:r>
              <a:rPr lang="en-US" sz="2400" dirty="0" smtClean="0"/>
              <a:t>4% Project Management Fee Automation</a:t>
            </a:r>
          </a:p>
          <a:p>
            <a:r>
              <a:rPr lang="en-US" sz="2400" dirty="0" smtClean="0"/>
              <a:t>Credit Card payments require pay.gov use &amp; entry</a:t>
            </a:r>
          </a:p>
          <a:p>
            <a:r>
              <a:rPr lang="en-US" sz="2400" dirty="0" smtClean="0"/>
              <a:t>Cost Management Ranges of Accuracy</a:t>
            </a:r>
          </a:p>
          <a:p>
            <a:r>
              <a:rPr lang="en-US" sz="2400" dirty="0" smtClean="0"/>
              <a:t>Bundled Training &amp; RWA Levels II and III Training</a:t>
            </a:r>
          </a:p>
          <a:p>
            <a:r>
              <a:rPr lang="en-US" sz="2400" dirty="0" err="1" smtClean="0"/>
              <a:t>eRETA</a:t>
            </a:r>
            <a:r>
              <a:rPr lang="en-US" sz="2400" dirty="0" smtClean="0"/>
              <a:t> Customer Portal</a:t>
            </a:r>
          </a:p>
          <a:p>
            <a:pPr lvl="1"/>
            <a:r>
              <a:rPr lang="en-US" sz="2400" dirty="0" smtClean="0"/>
              <a:t>Decommissioning RWA Search October – THIS MONTH!!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78C24B7F-7058-46D4-82B1-38AB39B6BC10}" type="slidenum">
              <a:rPr lang="en-US"/>
              <a:pPr algn="r"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219200"/>
          </a:xfrm>
        </p:spPr>
        <p:txBody>
          <a:bodyPr/>
          <a:lstStyle/>
          <a:p>
            <a:r>
              <a:rPr lang="en-US" sz="3000" dirty="0" err="1" smtClean="0"/>
              <a:t>eRETA</a:t>
            </a:r>
            <a:r>
              <a:rPr lang="en-US" sz="3000" dirty="0" smtClean="0"/>
              <a:t> 1.0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305800" cy="4343400"/>
          </a:xfrm>
        </p:spPr>
        <p:txBody>
          <a:bodyPr/>
          <a:lstStyle/>
          <a:p>
            <a:r>
              <a:rPr lang="en-US" sz="2200" dirty="0" err="1" smtClean="0"/>
              <a:t>eRETA</a:t>
            </a:r>
            <a:r>
              <a:rPr lang="en-US" sz="2200" dirty="0" smtClean="0"/>
              <a:t> stands for External RWA Entry and Tracking Application</a:t>
            </a:r>
          </a:p>
          <a:p>
            <a:r>
              <a:rPr lang="en-US" sz="2200" dirty="0" smtClean="0"/>
              <a:t>A customer-facing application where real-time RWA information and documentation is available to customers</a:t>
            </a:r>
          </a:p>
          <a:p>
            <a:r>
              <a:rPr lang="en-US" sz="2200" dirty="0" smtClean="0"/>
              <a:t>Launched in April 2011</a:t>
            </a:r>
          </a:p>
          <a:p>
            <a:r>
              <a:rPr lang="en-US" sz="2200" dirty="0" smtClean="0"/>
              <a:t>Replaces the "RWA Search" Website - to be closed Oct. 2011</a:t>
            </a:r>
          </a:p>
          <a:p>
            <a:r>
              <a:rPr lang="en-US" sz="2200" dirty="0" smtClean="0"/>
              <a:t>Let's take a  tour:</a:t>
            </a:r>
          </a:p>
          <a:p>
            <a:pPr lvl="1"/>
            <a:r>
              <a:rPr lang="en-US" sz="2200" dirty="0" smtClean="0">
                <a:hlinkClick r:id="rId3"/>
              </a:rPr>
              <a:t>www.gsa.gov/ereta</a:t>
            </a:r>
            <a:endParaRPr lang="en-US" sz="2200" dirty="0" smtClean="0"/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886C4C-7BAF-427B-A5ED-74050A27B5C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GSA Public Buildings Service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153400" cy="1219200"/>
          </a:xfrm>
        </p:spPr>
        <p:txBody>
          <a:bodyPr/>
          <a:lstStyle/>
          <a:p>
            <a:r>
              <a:rPr lang="en-US" sz="3000" dirty="0" err="1" smtClean="0"/>
              <a:t>eRETA</a:t>
            </a:r>
            <a:r>
              <a:rPr lang="en-US" sz="3000" dirty="0" smtClean="0"/>
              <a:t> 2.0 - The Future of RWA </a:t>
            </a:r>
            <a:r>
              <a:rPr lang="en-US" sz="3000" dirty="0" err="1" smtClean="0"/>
              <a:t>eCommerce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Electronically submit RWA Work Requests</a:t>
            </a:r>
          </a:p>
          <a:p>
            <a:pPr lvl="1"/>
            <a:r>
              <a:rPr lang="en-US" sz="1800" dirty="0" smtClean="0"/>
              <a:t>Automatically routed to appropriate region for assignment of Project Manager, Estimator, RWA Analyst, etc</a:t>
            </a:r>
          </a:p>
          <a:p>
            <a:r>
              <a:rPr lang="en-US" sz="2200" dirty="0" smtClean="0"/>
              <a:t>Track status of request, view estimates, and collaboratively update requirements documents online</a:t>
            </a:r>
          </a:p>
          <a:p>
            <a:r>
              <a:rPr lang="en-US" sz="2200" dirty="0" smtClean="0"/>
              <a:t>Enter customer information (page 1 of RWA) to ensure data is not </a:t>
            </a:r>
            <a:r>
              <a:rPr lang="en-US" sz="2200" dirty="0" err="1" smtClean="0"/>
              <a:t>mis</a:t>
            </a:r>
            <a:r>
              <a:rPr lang="en-US" sz="2200" dirty="0" smtClean="0"/>
              <a:t>-keyed or omitted</a:t>
            </a:r>
          </a:p>
          <a:p>
            <a:pPr lvl="1"/>
            <a:r>
              <a:rPr lang="en-US" sz="1800" dirty="0" smtClean="0"/>
              <a:t>Data interfaces automatically into RETA to ensure accuracy</a:t>
            </a:r>
          </a:p>
          <a:p>
            <a:r>
              <a:rPr lang="en-US" sz="2200" dirty="0" smtClean="0"/>
              <a:t>Digitally sign RWA using </a:t>
            </a:r>
            <a:r>
              <a:rPr lang="en-US" sz="2200" dirty="0" err="1" smtClean="0"/>
              <a:t>eSignature</a:t>
            </a:r>
            <a:endParaRPr lang="en-US" sz="2200" dirty="0" smtClean="0"/>
          </a:p>
          <a:p>
            <a:pPr lvl="1"/>
            <a:r>
              <a:rPr lang="en-US" sz="1800" dirty="0" smtClean="0"/>
              <a:t>Real-time interface with RETA allows GSA to digitally sign and send Acceptance Letter within hours, even minutes</a:t>
            </a:r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886C4C-7BAF-427B-A5ED-74050A27B5C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GSA Public Buildings Service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7772400" cy="609600"/>
          </a:xfrm>
        </p:spPr>
        <p:txBody>
          <a:bodyPr/>
          <a:lstStyle/>
          <a:p>
            <a:r>
              <a:rPr lang="en-US" sz="3000" dirty="0" smtClean="0"/>
              <a:t>Web Resources: Customer Facing</a:t>
            </a:r>
          </a:p>
        </p:txBody>
      </p:sp>
      <p:sp>
        <p:nvSpPr>
          <p:cNvPr id="103429" name="Rectangle 6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525963"/>
          </a:xfrm>
        </p:spPr>
        <p:txBody>
          <a:bodyPr/>
          <a:lstStyle/>
          <a:p>
            <a:r>
              <a:rPr lang="en-US" sz="2200" b="1" dirty="0" smtClean="0"/>
              <a:t>SPRS Division:</a:t>
            </a:r>
            <a:r>
              <a:rPr lang="en-US" sz="2200" dirty="0" smtClean="0"/>
              <a:t> Find a multitude of information regarding reimbursable work authorizations including policies and guidance at </a:t>
            </a:r>
            <a:r>
              <a:rPr lang="en-US" sz="2200" dirty="0" smtClean="0">
                <a:solidFill>
                  <a:schemeClr val="tx1"/>
                </a:solidFill>
                <a:hlinkClick r:id="rId3"/>
              </a:rPr>
              <a:t>http://www.gsa.gov/rwa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US" sz="2200" b="1" dirty="0" err="1" smtClean="0"/>
              <a:t>eRETA</a:t>
            </a:r>
            <a:r>
              <a:rPr lang="en-US" sz="2200" b="1" dirty="0" smtClean="0"/>
              <a:t>:</a:t>
            </a:r>
            <a:r>
              <a:rPr lang="en-US" sz="2200" dirty="0" smtClean="0"/>
              <a:t> Access to all RWA Information (Financial Information, Documentation, Communications) </a:t>
            </a:r>
            <a:r>
              <a:rPr lang="en-US" sz="2200" dirty="0" smtClean="0">
                <a:hlinkClick r:id="rId4"/>
              </a:rPr>
              <a:t>http://www.gsa.gov/ereta</a:t>
            </a:r>
            <a:r>
              <a:rPr lang="en-US" sz="2200" dirty="0" smtClean="0"/>
              <a:t>  </a:t>
            </a:r>
          </a:p>
          <a:p>
            <a:r>
              <a:rPr lang="en-US" sz="2200" b="1" dirty="0" smtClean="0"/>
              <a:t>Bill View:</a:t>
            </a:r>
            <a:r>
              <a:rPr lang="en-US" sz="2200" dirty="0" smtClean="0"/>
              <a:t> View statements and invoices generated by GSA billings at </a:t>
            </a:r>
            <a:r>
              <a:rPr lang="en-US" sz="2200" dirty="0" smtClean="0">
                <a:hlinkClick r:id="rId5"/>
              </a:rPr>
              <a:t>http://www.finance.gsa.gov/billview/</a:t>
            </a:r>
            <a:r>
              <a:rPr lang="en-US" sz="2200" dirty="0" smtClean="0"/>
              <a:t>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3F0FF446-CDCA-4713-9321-AC55FE56273B}" type="slidenum">
              <a:rPr lang="en-US"/>
              <a:pPr algn="r"/>
              <a:t>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GSA Public Buildings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2"/>
          <p:cNvSpPr>
            <a:spLocks noGrp="1"/>
          </p:cNvSpPr>
          <p:nvPr>
            <p:ph type="title"/>
          </p:nvPr>
        </p:nvSpPr>
        <p:spPr>
          <a:xfrm>
            <a:off x="533400" y="533400"/>
            <a:ext cx="8458200" cy="838200"/>
          </a:xfrm>
        </p:spPr>
        <p:txBody>
          <a:bodyPr/>
          <a:lstStyle/>
          <a:p>
            <a:r>
              <a:rPr lang="en-US" sz="3200" dirty="0" smtClean="0"/>
              <a:t>Reimbursable Services Regional Core Team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78C24B7F-7058-46D4-82B1-38AB39B6BC10}" type="slidenum">
              <a:rPr lang="en-US"/>
              <a:pPr algn="r"/>
              <a:t>24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GSA Public Buildings Service</a:t>
            </a:r>
          </a:p>
        </p:txBody>
      </p:sp>
      <p:sp>
        <p:nvSpPr>
          <p:cNvPr id="105477" name="Text Box 4"/>
          <p:cNvSpPr txBox="1">
            <a:spLocks noChangeArrowheads="1"/>
          </p:cNvSpPr>
          <p:nvPr/>
        </p:nvSpPr>
        <p:spPr bwMode="auto">
          <a:xfrm>
            <a:off x="685800" y="1143000"/>
            <a:ext cx="7793037" cy="30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7" tIns="45704" rIns="91407" bIns="45704">
            <a:spAutoFit/>
          </a:bodyPr>
          <a:lstStyle/>
          <a:p>
            <a:pPr algn="ctr"/>
            <a:r>
              <a:rPr lang="en-US" sz="1400" b="1" dirty="0" smtClean="0"/>
              <a:t>October 2011</a:t>
            </a:r>
            <a:endParaRPr lang="en-US" sz="1400" dirty="0"/>
          </a:p>
        </p:txBody>
      </p:sp>
      <p:pic>
        <p:nvPicPr>
          <p:cNvPr id="1026" name="Picture 2" descr="Image of United State separated into GSA regions"/>
          <p:cNvPicPr>
            <a:picLocks noChangeAspect="1" noChangeArrowheads="1"/>
          </p:cNvPicPr>
          <p:nvPr/>
        </p:nvPicPr>
        <p:blipFill>
          <a:blip r:embed="rId2" cstate="print"/>
          <a:srcRect l="18691" t="38281" r="12149" b="16406"/>
          <a:stretch>
            <a:fillRect/>
          </a:stretch>
        </p:blipFill>
        <p:spPr bwMode="auto">
          <a:xfrm>
            <a:off x="304800" y="1600200"/>
            <a:ext cx="8458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4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Thank You!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003E9981-DCE1-4B97-A1D7-0C57BB47C93D}" type="slidenum">
              <a:rPr lang="en-US"/>
              <a:pPr algn="r"/>
              <a:t>25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GSA Public Buildings Service</a:t>
            </a:r>
          </a:p>
        </p:txBody>
      </p:sp>
      <p:sp>
        <p:nvSpPr>
          <p:cNvPr id="106504" name="Rectangle 9"/>
          <p:cNvSpPr>
            <a:spLocks noChangeArrowheads="1"/>
          </p:cNvSpPr>
          <p:nvPr/>
        </p:nvSpPr>
        <p:spPr bwMode="auto">
          <a:xfrm>
            <a:off x="304800" y="2133600"/>
            <a:ext cx="4572000" cy="1323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7" tIns="45704" rIns="91407" bIns="45704">
            <a:spAutoFit/>
          </a:bodyPr>
          <a:lstStyle/>
          <a:p>
            <a:pPr algn="ctr" eaLnBrk="0" hangingPunct="0"/>
            <a:r>
              <a:rPr lang="en-US" sz="2000" b="1" u="sng" dirty="0" smtClean="0"/>
              <a:t>Ashlee Carlson</a:t>
            </a:r>
            <a:endParaRPr lang="en-US" sz="2000" b="1" dirty="0"/>
          </a:p>
          <a:p>
            <a:pPr algn="ctr" eaLnBrk="0" hangingPunct="0"/>
            <a:r>
              <a:rPr lang="en-US" sz="2000" dirty="0" smtClean="0"/>
              <a:t>Ashlee.Carlson@gsa.gov</a:t>
            </a:r>
            <a:endParaRPr lang="en-US" sz="2000" dirty="0"/>
          </a:p>
          <a:p>
            <a:pPr algn="ctr" eaLnBrk="0" hangingPunct="0"/>
            <a:r>
              <a:rPr lang="en-US" sz="2000" dirty="0" smtClean="0"/>
              <a:t>202.501.9189</a:t>
            </a:r>
          </a:p>
          <a:p>
            <a:pPr algn="ctr" eaLnBrk="0" hangingPunct="0"/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419600" y="21336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2000" b="1" u="sng" dirty="0" smtClean="0"/>
              <a:t>Steven Sacco</a:t>
            </a:r>
            <a:endParaRPr lang="en-US" sz="2000" b="1" dirty="0" smtClean="0"/>
          </a:p>
          <a:p>
            <a:pPr algn="ctr" eaLnBrk="0" hangingPunct="0"/>
            <a:r>
              <a:rPr lang="en-US" sz="2000" dirty="0" smtClean="0"/>
              <a:t>Steven.Sacco@gsa.gov</a:t>
            </a:r>
          </a:p>
          <a:p>
            <a:pPr algn="ctr" eaLnBrk="0" hangingPunct="0"/>
            <a:r>
              <a:rPr lang="en-US" sz="2000" dirty="0" smtClean="0"/>
              <a:t>202.208.6177</a:t>
            </a:r>
          </a:p>
          <a:p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124200" y="3657600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2000" dirty="0" smtClean="0">
                <a:hlinkClick r:id="rId2"/>
              </a:rPr>
              <a:t>www.gsa.gov/rwa</a:t>
            </a:r>
            <a:endParaRPr lang="en-US" sz="2000" dirty="0" smtClean="0"/>
          </a:p>
          <a:p>
            <a:pPr algn="ctr" eaLnBrk="0" hangingPunct="0"/>
            <a:r>
              <a:rPr lang="en-US" sz="2000" dirty="0" smtClean="0"/>
              <a:t>AskRWA@gsa.gov</a:t>
            </a:r>
          </a:p>
          <a:p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4699337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hlinkClick r:id="rId3"/>
              </a:rPr>
              <a:t>www.gsa.gov/ereta</a:t>
            </a:r>
            <a:endParaRPr lang="en-US" sz="2000" dirty="0" smtClean="0"/>
          </a:p>
          <a:p>
            <a:pPr algn="ctr" eaLnBrk="0" hangingPunct="0"/>
            <a:r>
              <a:rPr lang="en-US" sz="2000" dirty="0" smtClean="0"/>
              <a:t>eRETA@gsa.gov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8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219200"/>
          </a:xfrm>
        </p:spPr>
        <p:txBody>
          <a:bodyPr/>
          <a:lstStyle/>
          <a:p>
            <a:r>
              <a:rPr lang="en-US" sz="3000" dirty="0" smtClean="0"/>
              <a:t>RWA Basics - What Is an RWA?</a:t>
            </a:r>
          </a:p>
        </p:txBody>
      </p:sp>
      <p:sp>
        <p:nvSpPr>
          <p:cNvPr id="23557" name="Rectangle 9"/>
          <p:cNvSpPr>
            <a:spLocks noGrp="1"/>
          </p:cNvSpPr>
          <p:nvPr>
            <p:ph idx="1"/>
          </p:nvPr>
        </p:nvSpPr>
        <p:spPr>
          <a:xfrm>
            <a:off x="609600" y="11430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 smtClean="0"/>
              <a:t>An RWA is an agreement between GSA and a customer whereby GSA agrees to provide materials and/or services, and the customer agrees to reimburse GSA’s costs.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RWAs capture and bill the costs of altering, renovating, repairing, or providing services, in GSA-managed space, over and above the basic operations financed through rent.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The RWA identifies the specific needs of the customer and establishes financial agreement.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Provides written documentation of a formal agreement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A8900B12-7B16-4545-B48B-7B5D7E7FD1D3}" type="slidenum">
              <a:rPr lang="en-US"/>
              <a:pPr algn="r"/>
              <a:t>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GSA Public Buildings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RWA Lifecycle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B79EE6ED-5C1F-4838-9A5F-CCB526D1C79E}" type="slidenum">
              <a:rPr lang="en-US"/>
              <a:pPr algn="r"/>
              <a:t>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GSA Public Buildings Service</a:t>
            </a:r>
          </a:p>
        </p:txBody>
      </p:sp>
      <p:sp>
        <p:nvSpPr>
          <p:cNvPr id="46086" name="Content Placeholder 2"/>
          <p:cNvSpPr>
            <a:spLocks/>
          </p:cNvSpPr>
          <p:nvPr/>
        </p:nvSpPr>
        <p:spPr bwMode="auto">
          <a:xfrm>
            <a:off x="533400" y="1066800"/>
            <a:ext cx="815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7" tIns="45704" rIns="91407" bIns="45704"/>
          <a:lstStyle/>
          <a:p>
            <a:pPr marL="342780" indent="-342780" algn="ctr" eaLnBrk="0" hangingPunct="0">
              <a:spcBef>
                <a:spcPct val="20000"/>
              </a:spcBef>
            </a:pPr>
            <a:r>
              <a:rPr lang="en-US" sz="2200" dirty="0">
                <a:latin typeface="Calibri" charset="0"/>
              </a:rPr>
              <a:t>Standardized RWA </a:t>
            </a:r>
            <a:r>
              <a:rPr lang="en-US" sz="2200" dirty="0" smtClean="0">
                <a:latin typeface="Calibri" charset="0"/>
              </a:rPr>
              <a:t>process; consistent</a:t>
            </a:r>
            <a:r>
              <a:rPr lang="en-US" sz="2200" dirty="0">
                <a:latin typeface="Calibri" charset="0"/>
              </a:rPr>
              <a:t>, scalable, and repeatable.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1143000" y="1600200"/>
          <a:ext cx="6705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11"/>
          <p:cNvSpPr>
            <a:spLocks noGrp="1"/>
          </p:cNvSpPr>
          <p:nvPr>
            <p:ph type="title"/>
          </p:nvPr>
        </p:nvSpPr>
        <p:spPr>
          <a:xfrm>
            <a:off x="685800" y="685800"/>
            <a:ext cx="6172200" cy="609600"/>
          </a:xfrm>
        </p:spPr>
        <p:txBody>
          <a:bodyPr/>
          <a:lstStyle/>
          <a:p>
            <a:r>
              <a:rPr lang="en-US" sz="3000" dirty="0" smtClean="0"/>
              <a:t>Identify Customer Need</a:t>
            </a:r>
          </a:p>
        </p:txBody>
      </p:sp>
      <p:sp>
        <p:nvSpPr>
          <p:cNvPr id="50182" name="Rectangle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 smtClean="0"/>
              <a:t>When a space need has been identified, the customer should contact GSA to assist in developing requirements for the RWA.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GSA conducts requirement development meetings with the customer (if necessary) to create the statement of work.</a:t>
            </a:r>
          </a:p>
          <a:p>
            <a:r>
              <a:rPr lang="en-US" sz="2200" dirty="0" smtClean="0"/>
              <a:t>A fully defined statement of work must be written so that:</a:t>
            </a:r>
          </a:p>
          <a:p>
            <a:pPr lvl="1"/>
            <a:r>
              <a:rPr lang="en-US" sz="2200" dirty="0" smtClean="0"/>
              <a:t>A supporting cost estimate can be developed</a:t>
            </a:r>
          </a:p>
          <a:p>
            <a:pPr lvl="1"/>
            <a:r>
              <a:rPr lang="en-US" sz="2200" dirty="0" smtClean="0"/>
              <a:t>Any remaining balance cannot be used for unrelated projects outside of the original statement of work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If GSA receives an unsolicited RWA Form 2957 at any time during this process, GSA official must send “Receipt Letter” to customer.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40F1A82F-4AC3-40A0-A709-E723D7126241}" type="slidenum">
              <a:rPr lang="en-US"/>
              <a:pPr algn="r"/>
              <a:t>5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GSA Public Buildings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00375667-D266-47A9-8FA7-DA87F7D75169}" type="slidenum">
              <a:rPr lang="en-US"/>
              <a:pPr algn="r"/>
              <a:t>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GSA Public Buildings Service</a:t>
            </a:r>
          </a:p>
        </p:txBody>
      </p:sp>
      <p:graphicFrame>
        <p:nvGraphicFramePr>
          <p:cNvPr id="25" name="Diagram 24"/>
          <p:cNvGraphicFramePr/>
          <p:nvPr/>
        </p:nvGraphicFramePr>
        <p:xfrm>
          <a:off x="1524000" y="2286000"/>
          <a:ext cx="60960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6" name="Straight Connector 25"/>
          <p:cNvCxnSpPr>
            <a:cxnSpLocks noChangeShapeType="1"/>
          </p:cNvCxnSpPr>
          <p:nvPr/>
        </p:nvCxnSpPr>
        <p:spPr bwMode="auto">
          <a:xfrm rot="10800000">
            <a:off x="2819400" y="4953000"/>
            <a:ext cx="1066800" cy="1588"/>
          </a:xfrm>
          <a:prstGeom prst="line">
            <a:avLst/>
          </a:prstGeom>
          <a:noFill/>
          <a:ln w="57150">
            <a:solidFill>
              <a:srgbClr val="376092"/>
            </a:solidFill>
            <a:round/>
            <a:headEnd/>
            <a:tailEnd/>
          </a:ln>
          <a:effectLst>
            <a:outerShdw dist="38100" algn="l" rotWithShape="0">
              <a:srgbClr val="808080">
                <a:alpha val="39999"/>
              </a:srgbClr>
            </a:outerShdw>
          </a:effectLst>
        </p:spPr>
      </p:cxnSp>
      <p:sp>
        <p:nvSpPr>
          <p:cNvPr id="7" name="Rectangle 6"/>
          <p:cNvSpPr/>
          <p:nvPr/>
        </p:nvSpPr>
        <p:spPr>
          <a:xfrm>
            <a:off x="1499010" y="1447802"/>
            <a:ext cx="6085254" cy="769409"/>
          </a:xfrm>
          <a:prstGeom prst="rect">
            <a:avLst/>
          </a:prstGeom>
          <a:noFill/>
          <a:ln>
            <a:noFill/>
          </a:ln>
        </p:spPr>
        <p:txBody>
          <a:bodyPr wrap="none" lIns="91407" tIns="45704" rIns="91407" bIns="45704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rgbClr val="1B51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Phase </a:t>
            </a:r>
            <a:r>
              <a:rPr lang="en-US" sz="4400" dirty="0" smtClean="0">
                <a:solidFill>
                  <a:srgbClr val="1B51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2: Cost Estimate</a:t>
            </a:r>
            <a:endParaRPr lang="en-US" sz="4400" dirty="0">
              <a:solidFill>
                <a:srgbClr val="1B515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9"/>
          <p:cNvSpPr>
            <a:spLocks noGrp="1"/>
          </p:cNvSpPr>
          <p:nvPr>
            <p:ph type="title"/>
          </p:nvPr>
        </p:nvSpPr>
        <p:spPr>
          <a:xfrm>
            <a:off x="685800" y="685800"/>
            <a:ext cx="4419600" cy="609600"/>
          </a:xfrm>
        </p:spPr>
        <p:txBody>
          <a:bodyPr/>
          <a:lstStyle/>
          <a:p>
            <a:r>
              <a:rPr lang="en-US" sz="3000" dirty="0" smtClean="0"/>
              <a:t>Cost Estimating</a:t>
            </a:r>
          </a:p>
        </p:txBody>
      </p:sp>
      <p:sp>
        <p:nvSpPr>
          <p:cNvPr id="60422" name="Rectangle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Statement of work and estimate are basis for binding agreement, resulting in obligation of funds by customer</a:t>
            </a:r>
          </a:p>
          <a:p>
            <a:r>
              <a:rPr lang="en-US" sz="2200" dirty="0" smtClean="0"/>
              <a:t>Estimate may come from customer, </a:t>
            </a:r>
            <a:r>
              <a:rPr lang="en-US" sz="2200" dirty="0" err="1" smtClean="0"/>
              <a:t>lessor</a:t>
            </a:r>
            <a:r>
              <a:rPr lang="en-US" sz="2200" dirty="0" smtClean="0"/>
              <a:t>, or GSA</a:t>
            </a:r>
          </a:p>
          <a:p>
            <a:r>
              <a:rPr lang="en-US" sz="2200" dirty="0" smtClean="0"/>
              <a:t>The greater the specificity:</a:t>
            </a:r>
          </a:p>
          <a:p>
            <a:pPr lvl="1"/>
            <a:r>
              <a:rPr lang="en-US" sz="2200" dirty="0" smtClean="0"/>
              <a:t>The lower the contingency will need to be</a:t>
            </a:r>
          </a:p>
          <a:p>
            <a:pPr lvl="1"/>
            <a:r>
              <a:rPr lang="en-US" sz="2200" dirty="0" smtClean="0"/>
              <a:t>The more likely expectations will be met</a:t>
            </a:r>
          </a:p>
          <a:p>
            <a:pPr lvl="1"/>
            <a:r>
              <a:rPr lang="en-US" sz="2200" dirty="0" smtClean="0"/>
              <a:t>The less chance of change orders and delays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D8F89CCF-9647-4F5B-8F11-2B00F18CCC6B}" type="slidenum">
              <a:rPr lang="en-US"/>
              <a:pPr algn="r"/>
              <a:t>7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GSA Public Buildings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529366" cy="762000"/>
          </a:xfrm>
        </p:spPr>
        <p:txBody>
          <a:bodyPr/>
          <a:lstStyle/>
          <a:p>
            <a:r>
              <a:rPr lang="en-US" sz="3000" dirty="0" smtClean="0"/>
              <a:t>Common Estimate Components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1371025" y="1599640"/>
            <a:ext cx="7391977" cy="4801721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Arial" pitchFamily="34" charset="0"/>
              <a:buNone/>
            </a:pPr>
            <a:r>
              <a:rPr lang="en-US" dirty="0" smtClean="0"/>
              <a:t>   Construction Costs &amp; Contingencies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itchFamily="34" charset="0"/>
              <a:buNone/>
            </a:pPr>
            <a:r>
              <a:rPr lang="en-US" dirty="0" smtClean="0"/>
              <a:t>+ Architecture/Engineering (A/E) Costs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+ Construction Management (CM) Costs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n-US" dirty="0" smtClean="0"/>
              <a:t>+ 4% Project Management (PM) Fee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+ Personal Property Costs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u="sng" dirty="0" smtClean="0"/>
              <a:t>+ RWA Overhead Fee (sliding scale)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= Authorized Amount of RWA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EC6A4107-F771-46C2-92E1-84644B475C57}" type="slidenum">
              <a:rPr lang="en-US"/>
              <a:pPr algn="r"/>
              <a:t>8</a:t>
            </a:fld>
            <a:endParaRPr lang="en-US" dirty="0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GSA Public Buildings Service</a:t>
            </a:r>
          </a:p>
        </p:txBody>
      </p:sp>
      <p:sp>
        <p:nvSpPr>
          <p:cNvPr id="60423" name="AutoShape 9" descr="Image of bracket"/>
          <p:cNvSpPr>
            <a:spLocks/>
          </p:cNvSpPr>
          <p:nvPr/>
        </p:nvSpPr>
        <p:spPr bwMode="auto">
          <a:xfrm>
            <a:off x="554184" y="1748117"/>
            <a:ext cx="277091" cy="2420471"/>
          </a:xfrm>
          <a:prstGeom prst="leftBrace">
            <a:avLst>
              <a:gd name="adj1" fmla="val 93750"/>
              <a:gd name="adj2" fmla="val 50000"/>
            </a:avLst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 wrap="none" lIns="82039" tIns="41020" rIns="82039" bIns="41020" anchor="ctr"/>
          <a:lstStyle/>
          <a:p>
            <a:pPr defTabSz="820391"/>
            <a:endParaRPr lang="en-US" sz="1600" dirty="0">
              <a:latin typeface="Calibri" pitchFamily="34" charset="0"/>
            </a:endParaRPr>
          </a:p>
        </p:txBody>
      </p:sp>
      <p:grpSp>
        <p:nvGrpSpPr>
          <p:cNvPr id="2" name="Group 33" descr="Image of arrow"/>
          <p:cNvGrpSpPr>
            <a:grpSpLocks/>
          </p:cNvGrpSpPr>
          <p:nvPr/>
        </p:nvGrpSpPr>
        <p:grpSpPr bwMode="auto">
          <a:xfrm>
            <a:off x="138546" y="2971801"/>
            <a:ext cx="969818" cy="1532965"/>
            <a:chOff x="4419600" y="5409407"/>
            <a:chExt cx="763588" cy="1068388"/>
          </a:xfrm>
        </p:grpSpPr>
        <p:cxnSp>
          <p:nvCxnSpPr>
            <p:cNvPr id="31" name="Straight Connector 30"/>
            <p:cNvCxnSpPr>
              <a:cxnSpLocks noChangeShapeType="1"/>
            </p:cNvCxnSpPr>
            <p:nvPr/>
          </p:nvCxnSpPr>
          <p:spPr bwMode="auto">
            <a:xfrm>
              <a:off x="4420097" y="6476207"/>
              <a:ext cx="763091" cy="1588"/>
            </a:xfrm>
            <a:prstGeom prst="line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/>
            </a:ln>
          </p:spPr>
        </p:cxnSp>
        <p:cxnSp>
          <p:nvCxnSpPr>
            <p:cNvPr id="32" name="Straight Connector 31"/>
            <p:cNvCxnSpPr>
              <a:cxnSpLocks noChangeShapeType="1"/>
            </p:cNvCxnSpPr>
            <p:nvPr/>
          </p:nvCxnSpPr>
          <p:spPr bwMode="auto">
            <a:xfrm rot="5400000">
              <a:off x="3886697" y="5943104"/>
              <a:ext cx="1066800" cy="993"/>
            </a:xfrm>
            <a:prstGeom prst="line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/>
            </a:ln>
          </p:spPr>
        </p:cxnSp>
        <p:cxnSp>
          <p:nvCxnSpPr>
            <p:cNvPr id="33" name="Straight Arrow Connector 32"/>
            <p:cNvCxnSpPr>
              <a:cxnSpLocks noChangeShapeType="1"/>
            </p:cNvCxnSpPr>
            <p:nvPr/>
          </p:nvCxnSpPr>
          <p:spPr bwMode="auto">
            <a:xfrm>
              <a:off x="4420097" y="5409407"/>
              <a:ext cx="285973" cy="1588"/>
            </a:xfrm>
            <a:prstGeom prst="straightConnector1">
              <a:avLst/>
            </a:prstGeom>
            <a:noFill/>
            <a:ln w="38100" algn="ctr">
              <a:solidFill>
                <a:srgbClr val="0070C0"/>
              </a:solidFill>
              <a:round/>
              <a:headEnd/>
              <a:tailEnd type="arrow" w="med" len="med"/>
            </a:ln>
          </p:spPr>
        </p:cxnSp>
      </p:grpSp>
      <p:sp>
        <p:nvSpPr>
          <p:cNvPr id="60429" name="AutoShape 9" descr="Image of bracket"/>
          <p:cNvSpPr>
            <a:spLocks/>
          </p:cNvSpPr>
          <p:nvPr/>
        </p:nvSpPr>
        <p:spPr bwMode="auto">
          <a:xfrm>
            <a:off x="1177636" y="1748117"/>
            <a:ext cx="207818" cy="1277471"/>
          </a:xfrm>
          <a:prstGeom prst="leftBrace">
            <a:avLst>
              <a:gd name="adj1" fmla="val 83330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82039" tIns="41020" rIns="82039" bIns="41020" anchor="ctr"/>
          <a:lstStyle/>
          <a:p>
            <a:pPr defTabSz="820391"/>
            <a:endParaRPr lang="en-US" sz="1600" dirty="0">
              <a:latin typeface="Calibri" pitchFamily="34" charset="0"/>
            </a:endParaRPr>
          </a:p>
        </p:txBody>
      </p:sp>
      <p:grpSp>
        <p:nvGrpSpPr>
          <p:cNvPr id="3" name="Group 26" descr="Image of arrow"/>
          <p:cNvGrpSpPr>
            <a:grpSpLocks/>
          </p:cNvGrpSpPr>
          <p:nvPr/>
        </p:nvGrpSpPr>
        <p:grpSpPr bwMode="auto">
          <a:xfrm>
            <a:off x="831275" y="2351837"/>
            <a:ext cx="347807" cy="1077165"/>
            <a:chOff x="685006" y="2362200"/>
            <a:chExt cx="610394" cy="1068388"/>
          </a:xfrm>
        </p:grpSpPr>
        <p:cxnSp>
          <p:nvCxnSpPr>
            <p:cNvPr id="14" name="Straight Connector 13"/>
            <p:cNvCxnSpPr>
              <a:cxnSpLocks noChangeShapeType="1"/>
            </p:cNvCxnSpPr>
            <p:nvPr/>
          </p:nvCxnSpPr>
          <p:spPr bwMode="auto">
            <a:xfrm>
              <a:off x="685800" y="3429000"/>
              <a:ext cx="609600" cy="1588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8" name="Straight Connector 17"/>
            <p:cNvCxnSpPr>
              <a:cxnSpLocks noChangeShapeType="1"/>
            </p:cNvCxnSpPr>
            <p:nvPr/>
          </p:nvCxnSpPr>
          <p:spPr bwMode="auto">
            <a:xfrm rot="5400000">
              <a:off x="152400" y="2895600"/>
              <a:ext cx="1066800" cy="1588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3" name="Straight Arrow Connector 22"/>
            <p:cNvCxnSpPr>
              <a:cxnSpLocks noChangeShapeType="1"/>
            </p:cNvCxnSpPr>
            <p:nvPr/>
          </p:nvCxnSpPr>
          <p:spPr bwMode="auto">
            <a:xfrm>
              <a:off x="685800" y="2362200"/>
              <a:ext cx="457200" cy="1588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1461AC89-5FBA-478D-9760-11D3EED864B5}" type="slidenum">
              <a:rPr lang="en-US"/>
              <a:pPr algn="r"/>
              <a:t>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GSA Public Buildings Service</a:t>
            </a:r>
          </a:p>
        </p:txBody>
      </p:sp>
      <p:graphicFrame>
        <p:nvGraphicFramePr>
          <p:cNvPr id="25" name="Diagram 24"/>
          <p:cNvGraphicFramePr/>
          <p:nvPr/>
        </p:nvGraphicFramePr>
        <p:xfrm>
          <a:off x="1524000" y="2286000"/>
          <a:ext cx="60960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6" name="Straight Connector 25"/>
          <p:cNvCxnSpPr>
            <a:cxnSpLocks noChangeShapeType="1"/>
          </p:cNvCxnSpPr>
          <p:nvPr/>
        </p:nvCxnSpPr>
        <p:spPr bwMode="auto">
          <a:xfrm rot="10800000">
            <a:off x="4038600" y="4953000"/>
            <a:ext cx="1066800" cy="1588"/>
          </a:xfrm>
          <a:prstGeom prst="line">
            <a:avLst/>
          </a:prstGeom>
          <a:noFill/>
          <a:ln w="57150">
            <a:solidFill>
              <a:srgbClr val="376092"/>
            </a:solidFill>
            <a:round/>
            <a:headEnd/>
            <a:tailEnd/>
          </a:ln>
          <a:effectLst>
            <a:outerShdw dist="38100" algn="l" rotWithShape="0">
              <a:srgbClr val="808080">
                <a:alpha val="39999"/>
              </a:srgbClr>
            </a:outerShdw>
          </a:effectLst>
        </p:spPr>
      </p:cxnSp>
      <p:sp>
        <p:nvSpPr>
          <p:cNvPr id="7" name="Rectangle 6"/>
          <p:cNvSpPr/>
          <p:nvPr/>
        </p:nvSpPr>
        <p:spPr>
          <a:xfrm>
            <a:off x="1795919" y="1447802"/>
            <a:ext cx="5491438" cy="769409"/>
          </a:xfrm>
          <a:prstGeom prst="rect">
            <a:avLst/>
          </a:prstGeom>
          <a:noFill/>
          <a:ln>
            <a:noFill/>
          </a:ln>
        </p:spPr>
        <p:txBody>
          <a:bodyPr wrap="none" lIns="91407" tIns="45704" rIns="91407" bIns="45704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rgbClr val="1B51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Phase </a:t>
            </a:r>
            <a:r>
              <a:rPr lang="en-US" sz="4400" dirty="0" smtClean="0">
                <a:solidFill>
                  <a:srgbClr val="1B51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3: Acceptance</a:t>
            </a:r>
            <a:endParaRPr lang="en-US" sz="4400" dirty="0">
              <a:solidFill>
                <a:srgbClr val="1B515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1B515C"/>
      </a:dk1>
      <a:lt1>
        <a:srgbClr val="FFFFFF"/>
      </a:lt1>
      <a:dk2>
        <a:srgbClr val="313232"/>
      </a:dk2>
      <a:lt2>
        <a:srgbClr val="808080"/>
      </a:lt2>
      <a:accent1>
        <a:srgbClr val="8FCFE7"/>
      </a:accent1>
      <a:accent2>
        <a:srgbClr val="316EA0"/>
      </a:accent2>
      <a:accent3>
        <a:srgbClr val="FFFFFF"/>
      </a:accent3>
      <a:accent4>
        <a:srgbClr val="15444D"/>
      </a:accent4>
      <a:accent5>
        <a:srgbClr val="C6E4F1"/>
      </a:accent5>
      <a:accent6>
        <a:srgbClr val="2B6391"/>
      </a:accent6>
      <a:hlink>
        <a:srgbClr val="C6A837"/>
      </a:hlink>
      <a:folHlink>
        <a:srgbClr val="FFFFFF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1B515C"/>
        </a:dk1>
        <a:lt1>
          <a:srgbClr val="FFFFFF"/>
        </a:lt1>
        <a:dk2>
          <a:srgbClr val="313232"/>
        </a:dk2>
        <a:lt2>
          <a:srgbClr val="808080"/>
        </a:lt2>
        <a:accent1>
          <a:srgbClr val="8FCFE7"/>
        </a:accent1>
        <a:accent2>
          <a:srgbClr val="316EA0"/>
        </a:accent2>
        <a:accent3>
          <a:srgbClr val="FFFFFF"/>
        </a:accent3>
        <a:accent4>
          <a:srgbClr val="15444D"/>
        </a:accent4>
        <a:accent5>
          <a:srgbClr val="C6E4F1"/>
        </a:accent5>
        <a:accent6>
          <a:srgbClr val="2B6391"/>
        </a:accent6>
        <a:hlink>
          <a:srgbClr val="C6A837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1615</TotalTime>
  <Words>1381</Words>
  <Application>Microsoft Office PowerPoint</Application>
  <PresentationFormat>On-screen Show (4:3)</PresentationFormat>
  <Paragraphs>243</Paragraphs>
  <Slides>25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Blank Presentation</vt:lpstr>
      <vt:lpstr>GSA PBS Client Workshop</vt:lpstr>
      <vt:lpstr>Small Projects &amp; Reimbursable Services “SPRS” Division</vt:lpstr>
      <vt:lpstr>RWA Basics - What Is an RWA?</vt:lpstr>
      <vt:lpstr>RWA Lifecycle</vt:lpstr>
      <vt:lpstr>Identify Customer Need</vt:lpstr>
      <vt:lpstr>Slide 6</vt:lpstr>
      <vt:lpstr>Cost Estimating</vt:lpstr>
      <vt:lpstr>Common Estimate Components</vt:lpstr>
      <vt:lpstr>Slide 9</vt:lpstr>
      <vt:lpstr>Acknowledgement of Receipt</vt:lpstr>
      <vt:lpstr>Current RWA Form 2957</vt:lpstr>
      <vt:lpstr>Acceptance</vt:lpstr>
      <vt:lpstr>Slide 13</vt:lpstr>
      <vt:lpstr>Amendments</vt:lpstr>
      <vt:lpstr>Slide 15</vt:lpstr>
      <vt:lpstr>Substantial Completion</vt:lpstr>
      <vt:lpstr>Financial Close-Out</vt:lpstr>
      <vt:lpstr>Clarification of Obligation &amp; Liquidation</vt:lpstr>
      <vt:lpstr>RWA Customer Letters Recap</vt:lpstr>
      <vt:lpstr>Recent RWA Initiatives</vt:lpstr>
      <vt:lpstr>eRETA 1.0</vt:lpstr>
      <vt:lpstr>eRETA 2.0 - The Future of RWA eCommerce</vt:lpstr>
      <vt:lpstr>Web Resources: Customer Facing</vt:lpstr>
      <vt:lpstr>Reimbursable Services Regional Core Team</vt:lpstr>
      <vt:lpstr>Thank You!</vt:lpstr>
    </vt:vector>
  </TitlesOfParts>
  <Company>Design Studio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Design Studio</dc:creator>
  <cp:lastModifiedBy>JamesWColeman</cp:lastModifiedBy>
  <cp:revision>52</cp:revision>
  <cp:lastPrinted>2010-10-21T20:02:43Z</cp:lastPrinted>
  <dcterms:created xsi:type="dcterms:W3CDTF">2010-02-15T19:14:13Z</dcterms:created>
  <dcterms:modified xsi:type="dcterms:W3CDTF">2012-03-16T13:07:10Z</dcterms:modified>
</cp:coreProperties>
</file>