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Barlow" panose="00000500000000000000" pitchFamily="2"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Montserrat" pitchFamily="2" charset="0"/>
      <p:regular r:id="rId42"/>
      <p:bold r:id="rId43"/>
      <p:italic r:id="rId44"/>
      <p:boldItalic r:id="rId45"/>
    </p:embeddedFont>
    <p:embeddedFont>
      <p:font typeface="Public Sans" panose="020B0604020202020204" charset="0"/>
      <p:bold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32" autoAdjust="0"/>
  </p:normalViewPr>
  <p:slideViewPr>
    <p:cSldViewPr snapToGrid="0">
      <p:cViewPr varScale="1">
        <p:scale>
          <a:sx n="98" d="100"/>
          <a:sy n="98" d="100"/>
        </p:scale>
        <p:origin x="102" y="4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 MAKE COPY TO EDIT**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8b81666278_0_1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8b81666278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8b81666278_0_1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8b81666278_0_1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ed2a71160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ed2a71160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e817efd3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e817efd3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Now that we’ve covered the removal of open market items from MAS, the focus shifts to how agencies can still meet unique requirements. That’s where Order-Level Materials, or OLMs, come in. OLMs are supplies or services that weren’t known at the time of the MAS contract award but are necessary at the order level. Think of them as items needed to complete the solution. They can be added at the BPA and task or delivery order level, as long as they aren’t the primary purpose of the order.  There is no longer a limit on the percentage of the order value for OLMs.</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e817efd3c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e817efd3c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Order-Level Materials were originally designed to cover only certain supplies and services not known at the time of contract award, but they are now permitted on all order types — whether fixed-price, time-and-materials, or labor-hour.  What this means in practice is that ordering activities are no longer restricted to just one contract type when using OLMs. Instead, they can select the structure that best fits their acquisition.  This expansion greatly increases the flexibility and usefulness of OLMs. Ordering activities can now cover a much broader range of requirements under MAS orders, which helps streamline acquisitions, avoid unnecessary multiple procurements, and ensure the government has access to exactly what it needs at the order level. </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OLMs must still be clearly identified in the order, and ordering contracting officers must follow GSAR subpart 538.71 ordering procedures including using the overhauled FAR 15.404 to find the price for OLMs fair and reasonable. Pricing isn’t pre-set at the contract level — it’s determined at the order level.</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e817efd3c9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e817efd3c9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OLMs now give ordering activities greater flexibility by covering any supply or service needed to support the primary requirement—unless prohibited under MAS. This includes items such as shipping, ancillary supplies or services, and solution-specific components. By allowing complete, mission-focused solutions under a single order, OLMs reduce administrative burden, enhance competition, drive cost savings, and maintain compliance with MAS requirements, including supply chain risk reviews and trade act compliance.</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e817efd3c9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e817efd3c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To use OLMs, contractors must still hold the OLM SIN on their MAS contract. Ordering activities define and compete the OLM requirement at the order or BPA level. Pricing must be fair and reasonable and established by the ordering activity. The competition rules under GSAR 538.7103, Ordering Procedures, apply to all orders that include OLMs.</a:t>
            </a:r>
            <a:endParaRPr sz="12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e817efd3c9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e817efd3c9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Order-Level Materials can also be included in BPA orders, as long as the MAS contract includes the OLM SIN and the OLMs are within the scope of the BPA. Again, they can’t become the primary purpose of the BPA, but they provide flexibility for incidental requirements that support the solution.</a:t>
            </a:r>
            <a:endParaRPr sz="12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e817efd3c9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e817efd3c9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Now let’s walk through the Order-Level Materials Evaluation Checklist. This is a practical tool for ordering activities to make sure all OLM requirements are properly addressed before award.</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First, confirm that the contractor holds a MAS contract and the OLM SIN on their MAS contract. Without it, OLMs can’t be included.</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Next, check that OLMs are not the primary purpose of the order — they should only be incidental to the main requirement.</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Remember, because OLM pricing is not established at the contract level, the ordering activity must make a fair and reasonable price determination at the order level.</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Finally, be sure the order file is properly documented — showing fair consideration of quotes, rationale for award, and compliance with FAR and GSAR procedures.</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This checklist helps ensure compliance, consistency, and audit-readiness. It’s a quick way to validate that OLMs are being applied correctly in any order or BPA.</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8b81666278_0_3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8b81666278_0_3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Order-Level Materials can also be included in BPA orders, as long as the MAS contract includes the OLM SIN and the OLMs are within the scope of the BPA. Again, they can’t become the primary purpose of the BPA, but they provide flexibility for incidental requirements that support the solution.</a:t>
            </a:r>
            <a:endParaRPr sz="12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9fa940987_3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9fa940987_3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8b81666278_0_4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8b81666278_0_4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e817efd3c9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e817efd3c9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MAS contractors themselves may purchase from other MAS contracts. This provides transparency and ensures compliance with FAR and GSAR. It also reduces compliance issues for FAR clauses and supply chain risk since all sources are pre-vetted through the MAS SCRM review. MAS contracts already include 52.208-90, Government Supply Sources, no additional authorization is required when contractors obtain OLMs from other MAS contracts. </a:t>
            </a:r>
            <a:endParaRPr sz="12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e817efd3c9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e817efd3c9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When purchasing through other MAS contracts, contractors must follow the same MAS ordering procedures as the government. This ensures transparency, fair opportunity, and compliance with GSAR 538.7103 and applicable MAS terms and conditions. </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Documentation is critical. Contractors using other MAS contracts must document competition, price reasonableness, and award decisions. Files should include quotes, justifications for limited sources, and compliance checks. This not only supports the award decision but also ensures audit readiness. </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These records must be retained in accordance with the contract record retention requirements.</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When a MAS contractor purchases products or services from another MAS contractor in order to support a customer order, the sale is reported and IFF charged and paid only once.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8b81666278_0_5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8b81666278_0_5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When purchasing through other MAS contracts, contractors must follow the same MAS ordering procedures as the government. This ensures transparency, fair opportunity, and compliance with GSAR 538.7103 and applicable MAS terms and conditions. </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Documentation is critical. Contractors using other MAS contracts must document competition, price reasonableness, and award decisions. Files should include quotes, justifications for limited sources, and compliance checks. This not only supports the award decision but also ensures audit readiness. </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These records must be retained in accordance with the contract record retention requirements.</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When a MAS contractor purchases products or services from another MAS contractor in order to support a customer order, the sale is reported and IFF charged and paid only once.</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e817efd3c9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e817efd3c9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Ordering activities have the flexibility to restrict the use of OLMs in RFQs. However, if they choose to do so, the exclusion must be clearly stated in the RFQ. This transparency ensures that all parties involved are aware of the requirements.</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To support effective price analysis for applicable OLMs, it's recommended that you request pricing details along with quotes. This will enable you to make informed decisions and ensure that you're getting the best value for your organization.</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Again, we have already incorporated FAR 52.208-90, Government Supply Sources, in the MAS contracts.  There is no need for the ordering activity to add the clause.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8b81666278_0_6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8b81666278_0_6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400">
                <a:solidFill>
                  <a:schemeClr val="dk1"/>
                </a:solidFill>
              </a:rPr>
              <a:t>Ordering activities have the flexibility to restrict the use of OLMs in RFQs. However, if they choose to do so, the exclusion must be clearly stated in the RFQ. This transparency ensures that all parties involved are aware of the requirements.</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To support effective price analysis for applicable OLMs, it's recommended that you request pricing details along with quotes. This will enable you to make informed decisions and ensure that you're getting the best value for your organization.</a:t>
            </a:r>
            <a:endParaRPr sz="1400">
              <a:solidFill>
                <a:schemeClr val="dk1"/>
              </a:solidFill>
            </a:endParaRPr>
          </a:p>
          <a:p>
            <a:pPr marL="0" lvl="0" indent="0" algn="l" rtl="0">
              <a:spcBef>
                <a:spcPts val="360"/>
              </a:spcBef>
              <a:spcAft>
                <a:spcPts val="0"/>
              </a:spcAft>
              <a:buClr>
                <a:schemeClr val="dk1"/>
              </a:buClr>
              <a:buSzPts val="1100"/>
              <a:buFont typeface="Arial"/>
              <a:buNone/>
            </a:pPr>
            <a:endParaRPr sz="1400">
              <a:solidFill>
                <a:schemeClr val="dk1"/>
              </a:solidFill>
            </a:endParaRPr>
          </a:p>
          <a:p>
            <a:pPr marL="0" lvl="0" indent="0" algn="l" rtl="0">
              <a:spcBef>
                <a:spcPts val="360"/>
              </a:spcBef>
              <a:spcAft>
                <a:spcPts val="0"/>
              </a:spcAft>
              <a:buClr>
                <a:schemeClr val="dk1"/>
              </a:buClr>
              <a:buSzPts val="1100"/>
              <a:buFont typeface="Arial"/>
              <a:buNone/>
            </a:pPr>
            <a:r>
              <a:rPr lang="en" sz="1400">
                <a:solidFill>
                  <a:schemeClr val="dk1"/>
                </a:solidFill>
              </a:rPr>
              <a:t>Again, we have already incorporated FAR 52.208-90, Government Supply Sources, in the MAS contracts.  There is no need for the ordering activity to add the clause.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8b81666278_0_4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8b81666278_0_4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e822f61d45_2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g3e822f61d45_2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e822f61d45_24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e822f61d45_24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3e822f61d45_24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g3e822f61d45_24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9fa940987_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9fa940987_3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a9fa94098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a9fa94098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3e978a11eaa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3e978a11eaa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ed2a71160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ed2a71160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d2a71160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ed2a71160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ed2a71160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ed2a71160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d2a71160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d2a71160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b8166627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8b8166627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5200"/>
              <a:buNone/>
              <a:defRPr sz="5300">
                <a:solidFill>
                  <a:schemeClr val="accen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39525" y="3261775"/>
            <a:ext cx="6017100" cy="55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2"/>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1" name="Google Shape;11;p2"/>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12" name="Google Shape;12;p2" title="GSA Star Mark 250 2026 Logo STARMARK SIGNATURE_300dpi.png"/>
          <p:cNvPicPr preferRelativeResize="0"/>
          <p:nvPr/>
        </p:nvPicPr>
        <p:blipFill>
          <a:blip r:embed="rId2">
            <a:alphaModFix/>
          </a:blip>
          <a:stretch>
            <a:fillRect/>
          </a:stretch>
        </p:blipFill>
        <p:spPr>
          <a:xfrm>
            <a:off x="491750" y="200060"/>
            <a:ext cx="2190163" cy="638951"/>
          </a:xfrm>
          <a:prstGeom prst="rect">
            <a:avLst/>
          </a:prstGeom>
          <a:noFill/>
          <a:ln>
            <a:noFill/>
          </a:ln>
        </p:spPr>
      </p:pic>
      <p:sp>
        <p:nvSpPr>
          <p:cNvPr id="13" name="Google Shape;13;p2"/>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title="FAST 2026 Full Color.png"/>
          <p:cNvPicPr preferRelativeResize="0"/>
          <p:nvPr/>
        </p:nvPicPr>
        <p:blipFill>
          <a:blip r:embed="rId3">
            <a:alphaModFix/>
          </a:blip>
          <a:stretch>
            <a:fillRect/>
          </a:stretch>
        </p:blipFill>
        <p:spPr>
          <a:xfrm>
            <a:off x="6392225" y="1260736"/>
            <a:ext cx="2622024" cy="2622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63"/>
        <p:cNvGrpSpPr/>
        <p:nvPr/>
      </p:nvGrpSpPr>
      <p:grpSpPr>
        <a:xfrm>
          <a:off x="0" y="0"/>
          <a:ext cx="0" cy="0"/>
          <a:chOff x="0" y="0"/>
          <a:chExt cx="0" cy="0"/>
        </a:xfrm>
      </p:grpSpPr>
      <p:sp>
        <p:nvSpPr>
          <p:cNvPr id="64" name="Google Shape;64;p11"/>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1" descr="U.S. General Services Administration Logo" title="250 Signature.png"/>
          <p:cNvPicPr preferRelativeResize="0"/>
          <p:nvPr/>
        </p:nvPicPr>
        <p:blipFill rotWithShape="1">
          <a:blip r:embed="rId2">
            <a:alphaModFix/>
          </a:blip>
          <a:srcRect l="661" r="661"/>
          <a:stretch/>
        </p:blipFill>
        <p:spPr>
          <a:xfrm>
            <a:off x="4013551" y="1984975"/>
            <a:ext cx="1238875" cy="11199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12"/>
          <p:cNvSpPr txBox="1">
            <a:spLocks noGrp="1"/>
          </p:cNvSpPr>
          <p:nvPr>
            <p:ph type="sldNum" idx="12"/>
          </p:nvPr>
        </p:nvSpPr>
        <p:spPr>
          <a:xfrm>
            <a:off x="8472458" y="47775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Q&amp;A Heading TEXT">
    <p:spTree>
      <p:nvGrpSpPr>
        <p:cNvPr id="1" name="Shape 69"/>
        <p:cNvGrpSpPr/>
        <p:nvPr/>
      </p:nvGrpSpPr>
      <p:grpSpPr>
        <a:xfrm>
          <a:off x="0" y="0"/>
          <a:ext cx="0" cy="0"/>
          <a:chOff x="0" y="0"/>
          <a:chExt cx="0" cy="0"/>
        </a:xfrm>
      </p:grpSpPr>
      <p:sp>
        <p:nvSpPr>
          <p:cNvPr id="70" name="Google Shape;70;p13"/>
          <p:cNvSpPr/>
          <p:nvPr/>
        </p:nvSpPr>
        <p:spPr>
          <a:xfrm>
            <a:off x="468775" y="1109186"/>
            <a:ext cx="8206500" cy="0"/>
          </a:xfrm>
          <a:prstGeom prst="rect">
            <a:avLst/>
          </a:prstGeom>
          <a:solidFill>
            <a:srgbClr val="2E4686"/>
          </a:solidFill>
          <a:ln w="19050" cap="flat" cmpd="sng">
            <a:solidFill>
              <a:srgbClr val="2E4686"/>
            </a:solidFill>
            <a:prstDash val="solid"/>
            <a:round/>
            <a:headEnd type="none" w="sm" len="sm"/>
            <a:tailEnd type="none" w="sm" len="sm"/>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nvGrpSpPr>
          <p:cNvPr id="71" name="Google Shape;71;p13"/>
          <p:cNvGrpSpPr/>
          <p:nvPr/>
        </p:nvGrpSpPr>
        <p:grpSpPr>
          <a:xfrm>
            <a:off x="695065" y="697706"/>
            <a:ext cx="411480" cy="411480"/>
            <a:chOff x="818687" y="930275"/>
            <a:chExt cx="548640" cy="548640"/>
          </a:xfrm>
        </p:grpSpPr>
        <p:pic>
          <p:nvPicPr>
            <p:cNvPr id="72" name="Google Shape;72;p13"/>
            <p:cNvPicPr preferRelativeResize="0"/>
            <p:nvPr/>
          </p:nvPicPr>
          <p:blipFill rotWithShape="1">
            <a:blip r:embed="rId2">
              <a:alphaModFix/>
            </a:blip>
            <a:srcRect/>
            <a:stretch/>
          </p:blipFill>
          <p:spPr>
            <a:xfrm>
              <a:off x="818687" y="930275"/>
              <a:ext cx="548640" cy="548640"/>
            </a:xfrm>
            <a:prstGeom prst="rect">
              <a:avLst/>
            </a:prstGeom>
            <a:noFill/>
            <a:ln>
              <a:noFill/>
            </a:ln>
            <a:effectLst>
              <a:outerShdw blurRad="38100" dist="28575" dir="2700000" algn="tl" rotWithShape="0">
                <a:srgbClr val="000000">
                  <a:alpha val="40000"/>
                </a:srgbClr>
              </a:outerShdw>
            </a:effectLst>
          </p:spPr>
        </p:pic>
        <p:sp>
          <p:nvSpPr>
            <p:cNvPr id="73" name="Google Shape;73;p13"/>
            <p:cNvSpPr txBox="1"/>
            <p:nvPr/>
          </p:nvSpPr>
          <p:spPr>
            <a:xfrm>
              <a:off x="968316" y="1011674"/>
              <a:ext cx="249300" cy="379500"/>
            </a:xfrm>
            <a:prstGeom prst="rect">
              <a:avLst/>
            </a:prstGeom>
            <a:noFill/>
            <a:ln>
              <a:noFill/>
            </a:ln>
            <a:effectLst>
              <a:outerShdw blurRad="38100" dist="28575" dir="2700000" algn="tl" rotWithShape="0">
                <a:srgbClr val="000000">
                  <a:alpha val="40000"/>
                </a:srgbClr>
              </a:outerShdw>
            </a:effectLst>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A</a:t>
              </a:r>
              <a:endParaRPr sz="1100"/>
            </a:p>
          </p:txBody>
        </p:sp>
      </p:grpSp>
      <p:grpSp>
        <p:nvGrpSpPr>
          <p:cNvPr id="74" name="Google Shape;74;p13"/>
          <p:cNvGrpSpPr/>
          <p:nvPr/>
        </p:nvGrpSpPr>
        <p:grpSpPr>
          <a:xfrm>
            <a:off x="468775" y="270332"/>
            <a:ext cx="411480" cy="411480"/>
            <a:chOff x="971087" y="1074420"/>
            <a:chExt cx="548640" cy="548640"/>
          </a:xfrm>
        </p:grpSpPr>
        <p:pic>
          <p:nvPicPr>
            <p:cNvPr id="75" name="Google Shape;75;p13"/>
            <p:cNvPicPr preferRelativeResize="0"/>
            <p:nvPr/>
          </p:nvPicPr>
          <p:blipFill rotWithShape="1">
            <a:blip r:embed="rId2">
              <a:alphaModFix/>
            </a:blip>
            <a:srcRect/>
            <a:stretch/>
          </p:blipFill>
          <p:spPr>
            <a:xfrm>
              <a:off x="971087" y="1074420"/>
              <a:ext cx="548640" cy="548640"/>
            </a:xfrm>
            <a:prstGeom prst="rect">
              <a:avLst/>
            </a:prstGeom>
            <a:noFill/>
            <a:ln>
              <a:noFill/>
            </a:ln>
            <a:effectLst>
              <a:outerShdw blurRad="38100" dist="28575" dir="2700000" algn="tl" rotWithShape="0">
                <a:srgbClr val="000000">
                  <a:alpha val="40000"/>
                </a:srgbClr>
              </a:outerShdw>
            </a:effectLst>
          </p:spPr>
        </p:pic>
        <p:sp>
          <p:nvSpPr>
            <p:cNvPr id="76" name="Google Shape;76;p13"/>
            <p:cNvSpPr txBox="1"/>
            <p:nvPr/>
          </p:nvSpPr>
          <p:spPr>
            <a:xfrm>
              <a:off x="1120716" y="1164074"/>
              <a:ext cx="249300" cy="379500"/>
            </a:xfrm>
            <a:prstGeom prst="rect">
              <a:avLst/>
            </a:prstGeom>
            <a:noFill/>
            <a:ln>
              <a:noFill/>
            </a:ln>
            <a:effectLst>
              <a:outerShdw blurRad="38100" dist="28575" dir="2700000" algn="tl" rotWithShape="0">
                <a:srgbClr val="000000">
                  <a:alpha val="40000"/>
                </a:srgbClr>
              </a:outerShdw>
            </a:effectLst>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Q</a:t>
              </a:r>
              <a:endParaRPr sz="1100"/>
            </a:p>
          </p:txBody>
        </p:sp>
      </p:grpSp>
      <p:sp>
        <p:nvSpPr>
          <p:cNvPr id="77" name="Google Shape;77;p13"/>
          <p:cNvSpPr txBox="1">
            <a:spLocks noGrp="1"/>
          </p:cNvSpPr>
          <p:nvPr>
            <p:ph type="body" idx="1"/>
          </p:nvPr>
        </p:nvSpPr>
        <p:spPr>
          <a:xfrm>
            <a:off x="468775" y="1093292"/>
            <a:ext cx="8212200" cy="3352500"/>
          </a:xfrm>
          <a:prstGeom prst="rect">
            <a:avLst/>
          </a:prstGeom>
          <a:noFill/>
          <a:ln>
            <a:noFill/>
          </a:ln>
        </p:spPr>
        <p:txBody>
          <a:bodyPr spcFirstLastPara="1" wrap="square" lIns="68575" tIns="34275" rIns="68575" bIns="34275" anchor="ctr" anchorCtr="0">
            <a:normAutofit/>
          </a:bodyPr>
          <a:lstStyle>
            <a:lvl1pPr marL="457200" lvl="0" indent="-317500" algn="l">
              <a:lnSpc>
                <a:spcPct val="90000"/>
              </a:lnSpc>
              <a:spcBef>
                <a:spcPts val="800"/>
              </a:spcBef>
              <a:spcAft>
                <a:spcPts val="0"/>
              </a:spcAft>
              <a:buClr>
                <a:schemeClr val="dk1"/>
              </a:buClr>
              <a:buSzPts val="1400"/>
              <a:buChar char="•"/>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3"/>
          <p:cNvSpPr txBox="1">
            <a:spLocks noGrp="1"/>
          </p:cNvSpPr>
          <p:nvPr>
            <p:ph type="body" idx="2"/>
          </p:nvPr>
        </p:nvSpPr>
        <p:spPr>
          <a:xfrm>
            <a:off x="1025495" y="697706"/>
            <a:ext cx="7655400" cy="4116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0"/>
              </a:spcBef>
              <a:spcAft>
                <a:spcPts val="0"/>
              </a:spcAft>
              <a:buSzPts val="2100"/>
              <a:buNone/>
              <a:defRPr sz="2400">
                <a:solidFill>
                  <a:srgbClr val="2E4686"/>
                </a:solidFill>
              </a:defRPr>
            </a:lvl1pPr>
            <a:lvl2pPr marL="914400" lvl="1" indent="-228600" algn="l">
              <a:lnSpc>
                <a:spcPct val="90000"/>
              </a:lnSpc>
              <a:spcBef>
                <a:spcPts val="400"/>
              </a:spcBef>
              <a:spcAft>
                <a:spcPts val="0"/>
              </a:spcAft>
              <a:buSzPts val="1800"/>
              <a:buNone/>
              <a:defRPr>
                <a:solidFill>
                  <a:srgbClr val="2E4686"/>
                </a:solidFill>
              </a:defRPr>
            </a:lvl2pPr>
            <a:lvl3pPr marL="1371600" lvl="2" indent="-228600" algn="l">
              <a:lnSpc>
                <a:spcPct val="90000"/>
              </a:lnSpc>
              <a:spcBef>
                <a:spcPts val="400"/>
              </a:spcBef>
              <a:spcAft>
                <a:spcPts val="0"/>
              </a:spcAft>
              <a:buSzPts val="1500"/>
              <a:buNone/>
              <a:defRPr>
                <a:solidFill>
                  <a:srgbClr val="2E4686"/>
                </a:solidFill>
              </a:defRPr>
            </a:lvl3pPr>
            <a:lvl4pPr marL="1828800" lvl="3" indent="-228600" algn="l">
              <a:lnSpc>
                <a:spcPct val="90000"/>
              </a:lnSpc>
              <a:spcBef>
                <a:spcPts val="400"/>
              </a:spcBef>
              <a:spcAft>
                <a:spcPts val="0"/>
              </a:spcAft>
              <a:buSzPts val="1400"/>
              <a:buNone/>
              <a:defRPr>
                <a:solidFill>
                  <a:srgbClr val="2E4686"/>
                </a:solidFill>
              </a:defRPr>
            </a:lvl4pPr>
            <a:lvl5pPr marL="2286000" lvl="4" indent="-228600" algn="l">
              <a:lnSpc>
                <a:spcPct val="90000"/>
              </a:lnSpc>
              <a:spcBef>
                <a:spcPts val="400"/>
              </a:spcBef>
              <a:spcAft>
                <a:spcPts val="0"/>
              </a:spcAft>
              <a:buSzPts val="1400"/>
              <a:buNone/>
              <a:defRPr>
                <a:solidFill>
                  <a:srgbClr val="2E4686"/>
                </a:solidFill>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79" name="Google Shape;79;p13"/>
          <p:cNvSpPr txBox="1">
            <a:spLocks noGrp="1"/>
          </p:cNvSpPr>
          <p:nvPr>
            <p:ph type="title"/>
          </p:nvPr>
        </p:nvSpPr>
        <p:spPr>
          <a:xfrm>
            <a:off x="903711" y="273844"/>
            <a:ext cx="7777500" cy="41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sz="2900" b="1">
                <a:solidFill>
                  <a:srgbClr val="2E4686"/>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Title and Content (g3e822f61d45_13_0)">
    <p:spTree>
      <p:nvGrpSpPr>
        <p:cNvPr id="1" name="Shape 80"/>
        <p:cNvGrpSpPr/>
        <p:nvPr/>
      </p:nvGrpSpPr>
      <p:grpSpPr>
        <a:xfrm>
          <a:off x="0" y="0"/>
          <a:ext cx="0" cy="0"/>
          <a:chOff x="0" y="0"/>
          <a:chExt cx="0" cy="0"/>
        </a:xfrm>
      </p:grpSpPr>
      <p:sp>
        <p:nvSpPr>
          <p:cNvPr id="81" name="Google Shape;81;p14"/>
          <p:cNvSpPr txBox="1">
            <a:spLocks noGrp="1"/>
          </p:cNvSpPr>
          <p:nvPr>
            <p:ph type="body" idx="1"/>
          </p:nvPr>
        </p:nvSpPr>
        <p:spPr>
          <a:xfrm>
            <a:off x="468775" y="1093292"/>
            <a:ext cx="8212200" cy="3352500"/>
          </a:xfrm>
          <a:prstGeom prst="rect">
            <a:avLst/>
          </a:prstGeom>
          <a:noFill/>
          <a:ln>
            <a:noFill/>
          </a:ln>
        </p:spPr>
        <p:txBody>
          <a:bodyPr spcFirstLastPara="1" wrap="square" lIns="68575" tIns="34275" rIns="68575" bIns="34275" anchor="ctr" anchorCtr="0">
            <a:normAutofit/>
          </a:bodyPr>
          <a:lstStyle>
            <a:lvl1pPr marL="457200" lvl="0" indent="-317500" algn="l">
              <a:lnSpc>
                <a:spcPct val="90000"/>
              </a:lnSpc>
              <a:spcBef>
                <a:spcPts val="800"/>
              </a:spcBef>
              <a:spcAft>
                <a:spcPts val="0"/>
              </a:spcAft>
              <a:buClr>
                <a:schemeClr val="dk1"/>
              </a:buClr>
              <a:buSzPts val="1400"/>
              <a:buChar char="•"/>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4"/>
          <p:cNvSpPr txBox="1">
            <a:spLocks noGrp="1"/>
          </p:cNvSpPr>
          <p:nvPr>
            <p:ph type="body" idx="2"/>
          </p:nvPr>
        </p:nvSpPr>
        <p:spPr>
          <a:xfrm>
            <a:off x="1025495" y="697706"/>
            <a:ext cx="7655400" cy="4116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0"/>
              </a:spcBef>
              <a:spcAft>
                <a:spcPts val="0"/>
              </a:spcAft>
              <a:buSzPts val="2100"/>
              <a:buNone/>
              <a:defRPr sz="2400">
                <a:solidFill>
                  <a:srgbClr val="2E4686"/>
                </a:solidFill>
              </a:defRPr>
            </a:lvl1pPr>
            <a:lvl2pPr marL="914400" lvl="1" indent="-228600" algn="l">
              <a:lnSpc>
                <a:spcPct val="90000"/>
              </a:lnSpc>
              <a:spcBef>
                <a:spcPts val="400"/>
              </a:spcBef>
              <a:spcAft>
                <a:spcPts val="0"/>
              </a:spcAft>
              <a:buSzPts val="1800"/>
              <a:buNone/>
              <a:defRPr>
                <a:solidFill>
                  <a:srgbClr val="2E4686"/>
                </a:solidFill>
              </a:defRPr>
            </a:lvl2pPr>
            <a:lvl3pPr marL="1371600" lvl="2" indent="-228600" algn="l">
              <a:lnSpc>
                <a:spcPct val="90000"/>
              </a:lnSpc>
              <a:spcBef>
                <a:spcPts val="400"/>
              </a:spcBef>
              <a:spcAft>
                <a:spcPts val="0"/>
              </a:spcAft>
              <a:buSzPts val="1500"/>
              <a:buNone/>
              <a:defRPr>
                <a:solidFill>
                  <a:srgbClr val="2E4686"/>
                </a:solidFill>
              </a:defRPr>
            </a:lvl3pPr>
            <a:lvl4pPr marL="1828800" lvl="3" indent="-228600" algn="l">
              <a:lnSpc>
                <a:spcPct val="90000"/>
              </a:lnSpc>
              <a:spcBef>
                <a:spcPts val="400"/>
              </a:spcBef>
              <a:spcAft>
                <a:spcPts val="0"/>
              </a:spcAft>
              <a:buSzPts val="1400"/>
              <a:buNone/>
              <a:defRPr>
                <a:solidFill>
                  <a:srgbClr val="2E4686"/>
                </a:solidFill>
              </a:defRPr>
            </a:lvl4pPr>
            <a:lvl5pPr marL="2286000" lvl="4" indent="-228600" algn="l">
              <a:lnSpc>
                <a:spcPct val="90000"/>
              </a:lnSpc>
              <a:spcBef>
                <a:spcPts val="400"/>
              </a:spcBef>
              <a:spcAft>
                <a:spcPts val="0"/>
              </a:spcAft>
              <a:buSzPts val="1400"/>
              <a:buNone/>
              <a:defRPr>
                <a:solidFill>
                  <a:srgbClr val="2E4686"/>
                </a:solidFill>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83" name="Google Shape;83;p14"/>
          <p:cNvSpPr txBox="1">
            <a:spLocks noGrp="1"/>
          </p:cNvSpPr>
          <p:nvPr>
            <p:ph type="title"/>
          </p:nvPr>
        </p:nvSpPr>
        <p:spPr>
          <a:xfrm>
            <a:off x="903711" y="273844"/>
            <a:ext cx="7777500" cy="41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sz="2900" b="1">
                <a:solidFill>
                  <a:srgbClr val="2E4686"/>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2">
  <p:cSld name="Q&amp;A Heading TABLE">
    <p:spTree>
      <p:nvGrpSpPr>
        <p:cNvPr id="1" name="Shape 84"/>
        <p:cNvGrpSpPr/>
        <p:nvPr/>
      </p:nvGrpSpPr>
      <p:grpSpPr>
        <a:xfrm>
          <a:off x="0" y="0"/>
          <a:ext cx="0" cy="0"/>
          <a:chOff x="0" y="0"/>
          <a:chExt cx="0" cy="0"/>
        </a:xfrm>
      </p:grpSpPr>
      <p:sp>
        <p:nvSpPr>
          <p:cNvPr id="85" name="Google Shape;85;p15"/>
          <p:cNvSpPr/>
          <p:nvPr/>
        </p:nvSpPr>
        <p:spPr>
          <a:xfrm>
            <a:off x="1106545" y="1165299"/>
            <a:ext cx="6930600" cy="387300"/>
          </a:xfrm>
          <a:prstGeom prst="roundRect">
            <a:avLst>
              <a:gd name="adj" fmla="val 16667"/>
            </a:avLst>
          </a:prstGeom>
          <a:solidFill>
            <a:srgbClr val="2E4686"/>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nvGrpSpPr>
          <p:cNvPr id="86" name="Google Shape;86;p15"/>
          <p:cNvGrpSpPr/>
          <p:nvPr/>
        </p:nvGrpSpPr>
        <p:grpSpPr>
          <a:xfrm>
            <a:off x="695065" y="697706"/>
            <a:ext cx="411480" cy="411480"/>
            <a:chOff x="818687" y="930275"/>
            <a:chExt cx="548640" cy="548640"/>
          </a:xfrm>
        </p:grpSpPr>
        <p:pic>
          <p:nvPicPr>
            <p:cNvPr id="87" name="Google Shape;87;p15"/>
            <p:cNvPicPr preferRelativeResize="0"/>
            <p:nvPr/>
          </p:nvPicPr>
          <p:blipFill rotWithShape="1">
            <a:blip r:embed="rId2">
              <a:alphaModFix/>
            </a:blip>
            <a:srcRect/>
            <a:stretch/>
          </p:blipFill>
          <p:spPr>
            <a:xfrm>
              <a:off x="818687" y="930275"/>
              <a:ext cx="548640" cy="548640"/>
            </a:xfrm>
            <a:prstGeom prst="rect">
              <a:avLst/>
            </a:prstGeom>
            <a:noFill/>
            <a:ln>
              <a:noFill/>
            </a:ln>
            <a:effectLst>
              <a:outerShdw blurRad="38100" dist="28575" dir="2700000" algn="tl" rotWithShape="0">
                <a:srgbClr val="000000">
                  <a:alpha val="40000"/>
                </a:srgbClr>
              </a:outerShdw>
            </a:effectLst>
          </p:spPr>
        </p:pic>
        <p:sp>
          <p:nvSpPr>
            <p:cNvPr id="88" name="Google Shape;88;p15"/>
            <p:cNvSpPr txBox="1"/>
            <p:nvPr/>
          </p:nvSpPr>
          <p:spPr>
            <a:xfrm>
              <a:off x="968316" y="1011674"/>
              <a:ext cx="249300" cy="379500"/>
            </a:xfrm>
            <a:prstGeom prst="rect">
              <a:avLst/>
            </a:prstGeom>
            <a:noFill/>
            <a:ln>
              <a:noFill/>
            </a:ln>
            <a:effectLst>
              <a:outerShdw blurRad="38100" dist="28575" dir="2700000" algn="tl" rotWithShape="0">
                <a:srgbClr val="000000">
                  <a:alpha val="40000"/>
                </a:srgbClr>
              </a:outerShdw>
            </a:effectLst>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A</a:t>
              </a:r>
              <a:endParaRPr sz="1100"/>
            </a:p>
          </p:txBody>
        </p:sp>
      </p:grpSp>
      <p:grpSp>
        <p:nvGrpSpPr>
          <p:cNvPr id="89" name="Google Shape;89;p15"/>
          <p:cNvGrpSpPr/>
          <p:nvPr/>
        </p:nvGrpSpPr>
        <p:grpSpPr>
          <a:xfrm>
            <a:off x="468775" y="270332"/>
            <a:ext cx="411480" cy="411480"/>
            <a:chOff x="971087" y="1074420"/>
            <a:chExt cx="548640" cy="548640"/>
          </a:xfrm>
        </p:grpSpPr>
        <p:pic>
          <p:nvPicPr>
            <p:cNvPr id="90" name="Google Shape;90;p15"/>
            <p:cNvPicPr preferRelativeResize="0"/>
            <p:nvPr/>
          </p:nvPicPr>
          <p:blipFill rotWithShape="1">
            <a:blip r:embed="rId2">
              <a:alphaModFix/>
            </a:blip>
            <a:srcRect/>
            <a:stretch/>
          </p:blipFill>
          <p:spPr>
            <a:xfrm>
              <a:off x="971087" y="1074420"/>
              <a:ext cx="548640" cy="548640"/>
            </a:xfrm>
            <a:prstGeom prst="rect">
              <a:avLst/>
            </a:prstGeom>
            <a:noFill/>
            <a:ln>
              <a:noFill/>
            </a:ln>
            <a:effectLst>
              <a:outerShdw blurRad="38100" dist="28575" dir="2700000" algn="tl" rotWithShape="0">
                <a:srgbClr val="000000">
                  <a:alpha val="40000"/>
                </a:srgbClr>
              </a:outerShdw>
            </a:effectLst>
          </p:spPr>
        </p:pic>
        <p:sp>
          <p:nvSpPr>
            <p:cNvPr id="91" name="Google Shape;91;p15"/>
            <p:cNvSpPr txBox="1"/>
            <p:nvPr/>
          </p:nvSpPr>
          <p:spPr>
            <a:xfrm>
              <a:off x="1120716" y="1164074"/>
              <a:ext cx="249300" cy="379500"/>
            </a:xfrm>
            <a:prstGeom prst="rect">
              <a:avLst/>
            </a:prstGeom>
            <a:noFill/>
            <a:ln>
              <a:noFill/>
            </a:ln>
            <a:effectLst>
              <a:outerShdw blurRad="38100" dist="28575" dir="2700000" algn="tl" rotWithShape="0">
                <a:srgbClr val="000000">
                  <a:alpha val="40000"/>
                </a:srgbClr>
              </a:outerShdw>
            </a:effectLst>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 sz="1400" b="1" i="0" u="none" strike="noStrike" cap="none">
                  <a:solidFill>
                    <a:schemeClr val="lt1"/>
                  </a:solidFill>
                  <a:latin typeface="Arial"/>
                  <a:ea typeface="Arial"/>
                  <a:cs typeface="Arial"/>
                  <a:sym typeface="Arial"/>
                </a:rPr>
                <a:t>Q</a:t>
              </a:r>
              <a:endParaRPr sz="1100"/>
            </a:p>
          </p:txBody>
        </p:sp>
      </p:grpSp>
      <p:sp>
        <p:nvSpPr>
          <p:cNvPr id="92" name="Google Shape;92;p15"/>
          <p:cNvSpPr txBox="1">
            <a:spLocks noGrp="1"/>
          </p:cNvSpPr>
          <p:nvPr>
            <p:ph type="body" idx="1"/>
          </p:nvPr>
        </p:nvSpPr>
        <p:spPr>
          <a:xfrm>
            <a:off x="1146732" y="1218358"/>
            <a:ext cx="6834900" cy="281400"/>
          </a:xfrm>
          <a:prstGeom prst="rect">
            <a:avLst/>
          </a:prstGeom>
          <a:noFill/>
          <a:ln>
            <a:noFill/>
          </a:ln>
        </p:spPr>
        <p:txBody>
          <a:bodyPr spcFirstLastPara="1" wrap="square" lIns="34275" tIns="34275" rIns="34275" bIns="34275" anchor="ctr" anchorCtr="0">
            <a:noAutofit/>
          </a:bodyPr>
          <a:lstStyle>
            <a:lvl1pPr marL="457200" lvl="0" indent="-228600" algn="ctr">
              <a:lnSpc>
                <a:spcPct val="100000"/>
              </a:lnSpc>
              <a:spcBef>
                <a:spcPts val="0"/>
              </a:spcBef>
              <a:spcAft>
                <a:spcPts val="0"/>
              </a:spcAft>
              <a:buSzPts val="2100"/>
              <a:buNone/>
              <a:defRPr sz="1500" b="1" i="1">
                <a:solidFill>
                  <a:schemeClr val="lt1"/>
                </a:solidFill>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93" name="Google Shape;93;p15"/>
          <p:cNvSpPr txBox="1">
            <a:spLocks noGrp="1"/>
          </p:cNvSpPr>
          <p:nvPr>
            <p:ph type="body" idx="2"/>
          </p:nvPr>
        </p:nvSpPr>
        <p:spPr>
          <a:xfrm>
            <a:off x="1025495" y="697706"/>
            <a:ext cx="7655400" cy="4116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SzPts val="2100"/>
              <a:buNone/>
              <a:defRPr sz="2400">
                <a:solidFill>
                  <a:srgbClr val="2E4686"/>
                </a:solidFill>
              </a:defRPr>
            </a:lvl1pPr>
            <a:lvl2pPr marL="914400" lvl="1" indent="-228600" algn="l">
              <a:lnSpc>
                <a:spcPct val="90000"/>
              </a:lnSpc>
              <a:spcBef>
                <a:spcPts val="400"/>
              </a:spcBef>
              <a:spcAft>
                <a:spcPts val="0"/>
              </a:spcAft>
              <a:buSzPts val="1800"/>
              <a:buNone/>
              <a:defRPr>
                <a:solidFill>
                  <a:srgbClr val="2E4686"/>
                </a:solidFill>
              </a:defRPr>
            </a:lvl2pPr>
            <a:lvl3pPr marL="1371600" lvl="2" indent="-228600" algn="l">
              <a:lnSpc>
                <a:spcPct val="90000"/>
              </a:lnSpc>
              <a:spcBef>
                <a:spcPts val="400"/>
              </a:spcBef>
              <a:spcAft>
                <a:spcPts val="0"/>
              </a:spcAft>
              <a:buSzPts val="1500"/>
              <a:buNone/>
              <a:defRPr>
                <a:solidFill>
                  <a:srgbClr val="2E4686"/>
                </a:solidFill>
              </a:defRPr>
            </a:lvl3pPr>
            <a:lvl4pPr marL="1828800" lvl="3" indent="-228600" algn="l">
              <a:lnSpc>
                <a:spcPct val="90000"/>
              </a:lnSpc>
              <a:spcBef>
                <a:spcPts val="400"/>
              </a:spcBef>
              <a:spcAft>
                <a:spcPts val="0"/>
              </a:spcAft>
              <a:buSzPts val="1400"/>
              <a:buNone/>
              <a:defRPr>
                <a:solidFill>
                  <a:srgbClr val="2E4686"/>
                </a:solidFill>
              </a:defRPr>
            </a:lvl4pPr>
            <a:lvl5pPr marL="2286000" lvl="4" indent="-228600" algn="l">
              <a:lnSpc>
                <a:spcPct val="90000"/>
              </a:lnSpc>
              <a:spcBef>
                <a:spcPts val="400"/>
              </a:spcBef>
              <a:spcAft>
                <a:spcPts val="0"/>
              </a:spcAft>
              <a:buSzPts val="1400"/>
              <a:buNone/>
              <a:defRPr>
                <a:solidFill>
                  <a:srgbClr val="2E4686"/>
                </a:solidFill>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94" name="Google Shape;94;p15"/>
          <p:cNvSpPr txBox="1">
            <a:spLocks noGrp="1"/>
          </p:cNvSpPr>
          <p:nvPr>
            <p:ph type="title"/>
          </p:nvPr>
        </p:nvSpPr>
        <p:spPr>
          <a:xfrm>
            <a:off x="903711" y="273844"/>
            <a:ext cx="7777500" cy="41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sz="2900" b="1">
                <a:solidFill>
                  <a:srgbClr val="2E4686"/>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enerated (g3e822f61d45_50_0)">
  <p:cSld name="Generated (g3e822f61d45_50_0)">
    <p:spTree>
      <p:nvGrpSpPr>
        <p:cNvPr id="1" name="Shape 9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9" name="Google Shape;99;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0" name="Google Shape;10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g38b81666278_14_0)">
  <p:cSld name="Title and body (g38b81666278_14_0)">
    <p:spTree>
      <p:nvGrpSpPr>
        <p:cNvPr id="1" name="Shape 101"/>
        <p:cNvGrpSpPr/>
        <p:nvPr/>
      </p:nvGrpSpPr>
      <p:grpSpPr>
        <a:xfrm>
          <a:off x="0" y="0"/>
          <a:ext cx="0" cy="0"/>
          <a:chOff x="0" y="0"/>
          <a:chExt cx="0" cy="0"/>
        </a:xfrm>
      </p:grpSpPr>
      <p:sp>
        <p:nvSpPr>
          <p:cNvPr id="102" name="Google Shape;102;p18"/>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03" name="Google Shape;103;p1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g38b81666278_28_0)">
  <p:cSld name="Title and body (g38b81666278_28_0)">
    <p:spTree>
      <p:nvGrpSpPr>
        <p:cNvPr id="1" name="Shape 104"/>
        <p:cNvGrpSpPr/>
        <p:nvPr/>
      </p:nvGrpSpPr>
      <p:grpSpPr>
        <a:xfrm>
          <a:off x="0" y="0"/>
          <a:ext cx="0" cy="0"/>
          <a:chOff x="0" y="0"/>
          <a:chExt cx="0" cy="0"/>
        </a:xfrm>
      </p:grpSpPr>
      <p:sp>
        <p:nvSpPr>
          <p:cNvPr id="105" name="Google Shape;105;p19"/>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06" name="Google Shape;106;p19"/>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g38b81666278_35_0)">
  <p:cSld name="Title and body (g38b81666278_35_0)">
    <p:spTree>
      <p:nvGrpSpPr>
        <p:cNvPr id="1" name="Shape 107"/>
        <p:cNvGrpSpPr/>
        <p:nvPr/>
      </p:nvGrpSpPr>
      <p:grpSpPr>
        <a:xfrm>
          <a:off x="0" y="0"/>
          <a:ext cx="0" cy="0"/>
          <a:chOff x="0" y="0"/>
          <a:chExt cx="0" cy="0"/>
        </a:xfrm>
      </p:grpSpPr>
      <p:sp>
        <p:nvSpPr>
          <p:cNvPr id="108" name="Google Shape;108;p20"/>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09" name="Google Shape;109;p20"/>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960225" y="1838575"/>
            <a:ext cx="54708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800"/>
              <a:buNone/>
              <a:defRPr sz="1400">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a:endParaRPr/>
          </a:p>
        </p:txBody>
      </p:sp>
      <p:sp>
        <p:nvSpPr>
          <p:cNvPr id="19" name="Google Shape;19;p3"/>
          <p:cNvSpPr/>
          <p:nvPr/>
        </p:nvSpPr>
        <p:spPr>
          <a:xfrm rot="10800000" flipH="1">
            <a:off x="1133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flipH="1">
            <a:off x="13295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2" name="Google Shape;22;p3"/>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g38b81666278_42_0)">
  <p:cSld name="Title and body (g38b81666278_42_0)">
    <p:spTree>
      <p:nvGrpSpPr>
        <p:cNvPr id="1" name="Shape 110"/>
        <p:cNvGrpSpPr/>
        <p:nvPr/>
      </p:nvGrpSpPr>
      <p:grpSpPr>
        <a:xfrm>
          <a:off x="0" y="0"/>
          <a:ext cx="0" cy="0"/>
          <a:chOff x="0" y="0"/>
          <a:chExt cx="0" cy="0"/>
        </a:xfrm>
      </p:grpSpPr>
      <p:sp>
        <p:nvSpPr>
          <p:cNvPr id="111" name="Google Shape;111;p21"/>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12" name="Google Shape;112;p21"/>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g38b81666278_68_0)">
  <p:cSld name="Title and body (g38b81666278_68_0)">
    <p:spTree>
      <p:nvGrpSpPr>
        <p:cNvPr id="1" name="Shape 113"/>
        <p:cNvGrpSpPr/>
        <p:nvPr/>
      </p:nvGrpSpPr>
      <p:grpSpPr>
        <a:xfrm>
          <a:off x="0" y="0"/>
          <a:ext cx="0" cy="0"/>
          <a:chOff x="0" y="0"/>
          <a:chExt cx="0" cy="0"/>
        </a:xfrm>
      </p:grpSpPr>
      <p:sp>
        <p:nvSpPr>
          <p:cNvPr id="114" name="Google Shape;114;p22"/>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15" name="Google Shape;115;p22"/>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g38b81666278_117_0)">
  <p:cSld name="Title and body (g38b81666278_117_0)">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18" name="Google Shape;118;p23"/>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g38b81666278_139_0)">
  <p:cSld name="Title and body (g38b81666278_139_0)">
    <p:spTree>
      <p:nvGrpSpPr>
        <p:cNvPr id="1" name="Shape 119"/>
        <p:cNvGrpSpPr/>
        <p:nvPr/>
      </p:nvGrpSpPr>
      <p:grpSpPr>
        <a:xfrm>
          <a:off x="0" y="0"/>
          <a:ext cx="0" cy="0"/>
          <a:chOff x="0" y="0"/>
          <a:chExt cx="0" cy="0"/>
        </a:xfrm>
      </p:grpSpPr>
      <p:sp>
        <p:nvSpPr>
          <p:cNvPr id="120" name="Google Shape;120;p2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21" name="Google Shape;121;p2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g38b81666278_190_0)">
  <p:cSld name="Title and body (g38b81666278_190_0)">
    <p:spTree>
      <p:nvGrpSpPr>
        <p:cNvPr id="1" name="Shape 122"/>
        <p:cNvGrpSpPr/>
        <p:nvPr/>
      </p:nvGrpSpPr>
      <p:grpSpPr>
        <a:xfrm>
          <a:off x="0" y="0"/>
          <a:ext cx="0" cy="0"/>
          <a:chOff x="0" y="0"/>
          <a:chExt cx="0" cy="0"/>
        </a:xfrm>
      </p:grpSpPr>
      <p:sp>
        <p:nvSpPr>
          <p:cNvPr id="123" name="Google Shape;123;p25"/>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124" name="Google Shape;124;p2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25" name="Google Shape;25;p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4"/>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28" name="Google Shape;28;p4"/>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body" idx="1"/>
          </p:nvPr>
        </p:nvSpPr>
        <p:spPr>
          <a:xfrm>
            <a:off x="713225"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2" name="Google Shape;32;p5"/>
          <p:cNvSpPr txBox="1">
            <a:spLocks noGrp="1"/>
          </p:cNvSpPr>
          <p:nvPr>
            <p:ph type="subTitle" idx="2"/>
          </p:nvPr>
        </p:nvSpPr>
        <p:spPr>
          <a:xfrm>
            <a:off x="713225"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3" name="Google Shape;33;p5"/>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body" idx="3"/>
          </p:nvPr>
        </p:nvSpPr>
        <p:spPr>
          <a:xfrm>
            <a:off x="4773950" y="1998725"/>
            <a:ext cx="3560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35" name="Google Shape;35;p5"/>
          <p:cNvSpPr txBox="1">
            <a:spLocks noGrp="1"/>
          </p:cNvSpPr>
          <p:nvPr>
            <p:ph type="subTitle" idx="4"/>
          </p:nvPr>
        </p:nvSpPr>
        <p:spPr>
          <a:xfrm>
            <a:off x="4773950" y="1164375"/>
            <a:ext cx="3560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pic>
        <p:nvPicPr>
          <p:cNvPr id="36" name="Google Shape;36;p5"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37" name="Google Shape;37;p5"/>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6"/>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6" title="FAST 2026 Blue.png"/>
          <p:cNvPicPr preferRelativeResize="0"/>
          <p:nvPr/>
        </p:nvPicPr>
        <p:blipFill>
          <a:blip r:embed="rId2">
            <a:alphaModFix amt="15000"/>
          </a:blip>
          <a:stretch>
            <a:fillRect/>
          </a:stretch>
        </p:blipFill>
        <p:spPr>
          <a:xfrm>
            <a:off x="8500175" y="4163260"/>
            <a:ext cx="643825" cy="643825"/>
          </a:xfrm>
          <a:prstGeom prst="rect">
            <a:avLst/>
          </a:prstGeom>
          <a:noFill/>
          <a:ln>
            <a:noFill/>
          </a:ln>
        </p:spPr>
      </p:pic>
      <p:sp>
        <p:nvSpPr>
          <p:cNvPr id="42" name="Google Shape;42;p6"/>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145422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5" name="Google Shape;45;p7"/>
          <p:cNvSpPr txBox="1">
            <a:spLocks noGrp="1"/>
          </p:cNvSpPr>
          <p:nvPr>
            <p:ph type="subTitle" idx="2"/>
          </p:nvPr>
        </p:nvSpPr>
        <p:spPr>
          <a:xfrm>
            <a:off x="5427875" y="3064975"/>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46" name="Google Shape;46;p7"/>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7"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Speaker">
  <p:cSld name="CUSTOM_13_1">
    <p:spTree>
      <p:nvGrpSpPr>
        <p:cNvPr id="1" name="Shape 48"/>
        <p:cNvGrpSpPr/>
        <p:nvPr/>
      </p:nvGrpSpPr>
      <p:grpSpPr>
        <a:xfrm>
          <a:off x="0" y="0"/>
          <a:ext cx="0" cy="0"/>
          <a:chOff x="0" y="0"/>
          <a:chExt cx="0" cy="0"/>
        </a:xfrm>
      </p:grpSpPr>
      <p:sp>
        <p:nvSpPr>
          <p:cNvPr id="49" name="Google Shape;49;p8"/>
          <p:cNvSpPr txBox="1">
            <a:spLocks noGrp="1"/>
          </p:cNvSpPr>
          <p:nvPr>
            <p:ph type="subTitle" idx="1"/>
          </p:nvPr>
        </p:nvSpPr>
        <p:spPr>
          <a:xfrm>
            <a:off x="3441150" y="3057200"/>
            <a:ext cx="2261700" cy="408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b="1">
                <a:solidFill>
                  <a:schemeClr val="accent1"/>
                </a:solidFill>
              </a:defRPr>
            </a:lvl1pPr>
            <a:lvl2pPr lvl="1" algn="ctr">
              <a:spcBef>
                <a:spcPts val="1600"/>
              </a:spcBef>
              <a:spcAft>
                <a:spcPts val="0"/>
              </a:spcAft>
              <a:buNone/>
              <a:defRPr b="1">
                <a:solidFill>
                  <a:schemeClr val="accent1"/>
                </a:solidFill>
              </a:defRPr>
            </a:lvl2pPr>
            <a:lvl3pPr lvl="2" algn="ctr">
              <a:spcBef>
                <a:spcPts val="1600"/>
              </a:spcBef>
              <a:spcAft>
                <a:spcPts val="0"/>
              </a:spcAft>
              <a:buNone/>
              <a:defRPr b="1">
                <a:solidFill>
                  <a:schemeClr val="accent1"/>
                </a:solidFill>
              </a:defRPr>
            </a:lvl3pPr>
            <a:lvl4pPr lvl="3" algn="ctr">
              <a:spcBef>
                <a:spcPts val="1600"/>
              </a:spcBef>
              <a:spcAft>
                <a:spcPts val="0"/>
              </a:spcAft>
              <a:buNone/>
              <a:defRPr b="1">
                <a:solidFill>
                  <a:schemeClr val="accent1"/>
                </a:solidFill>
              </a:defRPr>
            </a:lvl4pPr>
            <a:lvl5pPr lvl="4" algn="ctr">
              <a:spcBef>
                <a:spcPts val="1600"/>
              </a:spcBef>
              <a:spcAft>
                <a:spcPts val="0"/>
              </a:spcAft>
              <a:buNone/>
              <a:defRPr b="1">
                <a:solidFill>
                  <a:schemeClr val="accent1"/>
                </a:solidFill>
              </a:defRPr>
            </a:lvl5pPr>
            <a:lvl6pPr lvl="5" algn="ctr">
              <a:spcBef>
                <a:spcPts val="1600"/>
              </a:spcBef>
              <a:spcAft>
                <a:spcPts val="0"/>
              </a:spcAft>
              <a:buNone/>
              <a:defRPr b="1">
                <a:solidFill>
                  <a:schemeClr val="accent1"/>
                </a:solidFill>
              </a:defRPr>
            </a:lvl6pPr>
            <a:lvl7pPr lvl="6" algn="ctr">
              <a:spcBef>
                <a:spcPts val="1600"/>
              </a:spcBef>
              <a:spcAft>
                <a:spcPts val="0"/>
              </a:spcAft>
              <a:buNone/>
              <a:defRPr b="1">
                <a:solidFill>
                  <a:schemeClr val="accent1"/>
                </a:solidFill>
              </a:defRPr>
            </a:lvl7pPr>
            <a:lvl8pPr lvl="7" algn="ctr">
              <a:spcBef>
                <a:spcPts val="1600"/>
              </a:spcBef>
              <a:spcAft>
                <a:spcPts val="0"/>
              </a:spcAft>
              <a:buNone/>
              <a:defRPr b="1">
                <a:solidFill>
                  <a:schemeClr val="accent1"/>
                </a:solidFill>
              </a:defRPr>
            </a:lvl8pPr>
            <a:lvl9pPr lvl="8" algn="ctr">
              <a:spcBef>
                <a:spcPts val="1600"/>
              </a:spcBef>
              <a:spcAft>
                <a:spcPts val="1600"/>
              </a:spcAft>
              <a:buNone/>
              <a:defRPr b="1">
                <a:solidFill>
                  <a:schemeClr val="accent1"/>
                </a:solidFill>
              </a:defRPr>
            </a:lvl9pPr>
          </a:lstStyle>
          <a:p>
            <a:endParaRPr/>
          </a:p>
        </p:txBody>
      </p:sp>
      <p:sp>
        <p:nvSpPr>
          <p:cNvPr id="50" name="Google Shape;50;p8"/>
          <p:cNvSpPr/>
          <p:nvPr/>
        </p:nvSpPr>
        <p:spPr>
          <a:xfrm rot="5400000">
            <a:off x="-2131350" y="213135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8"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52"/>
        <p:cNvGrpSpPr/>
        <p:nvPr/>
      </p:nvGrpSpPr>
      <p:grpSpPr>
        <a:xfrm>
          <a:off x="0" y="0"/>
          <a:ext cx="0" cy="0"/>
          <a:chOff x="0" y="0"/>
          <a:chExt cx="0" cy="0"/>
        </a:xfrm>
      </p:grpSpPr>
      <p:sp>
        <p:nvSpPr>
          <p:cNvPr id="53" name="Google Shape;53;p9"/>
          <p:cNvSpPr/>
          <p:nvPr/>
        </p:nvSpPr>
        <p:spPr>
          <a:xfrm rot="10800000" flipH="1">
            <a:off x="0" y="0"/>
            <a:ext cx="8469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rot="10800000" flipH="1">
            <a:off x="0" y="2571750"/>
            <a:ext cx="8463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body" idx="1"/>
          </p:nvPr>
        </p:nvSpPr>
        <p:spPr>
          <a:xfrm>
            <a:off x="2975775" y="1222323"/>
            <a:ext cx="5485500" cy="372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56" name="Google Shape;56;p9"/>
          <p:cNvSpPr txBox="1">
            <a:spLocks noGrp="1"/>
          </p:cNvSpPr>
          <p:nvPr>
            <p:ph type="title"/>
          </p:nvPr>
        </p:nvSpPr>
        <p:spPr>
          <a:xfrm>
            <a:off x="2975775" y="384050"/>
            <a:ext cx="5485500" cy="624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57" name="Google Shape;57;p9" title="FAST 2026 Blue.png"/>
          <p:cNvPicPr preferRelativeResize="0"/>
          <p:nvPr/>
        </p:nvPicPr>
        <p:blipFill>
          <a:blip r:embed="rId2">
            <a:alphaModFix amt="15000"/>
          </a:blip>
          <a:stretch>
            <a:fillRect/>
          </a:stretch>
        </p:blipFill>
        <p:spPr>
          <a:xfrm>
            <a:off x="8500175" y="4209877"/>
            <a:ext cx="643825" cy="643825"/>
          </a:xfrm>
          <a:prstGeom prst="rect">
            <a:avLst/>
          </a:prstGeom>
          <a:noFill/>
          <a:ln>
            <a:noFill/>
          </a:ln>
        </p:spPr>
      </p:pic>
      <p:sp>
        <p:nvSpPr>
          <p:cNvPr id="58" name="Google Shape;58;p9"/>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a:t>
            </a:fld>
            <a:endParaRPr sz="130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713225" y="445025"/>
            <a:ext cx="3858900" cy="1338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61" name="Google Shape;61;p10"/>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3.xml"/><Relationship Id="rId7" Type="http://schemas.openxmlformats.org/officeDocument/2006/relationships/image" Target="../media/image17.png"/><Relationship Id="rId2" Type="http://schemas.openxmlformats.org/officeDocument/2006/relationships/slideLayout" Target="../slideLayouts/slideLayout21.xml"/><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4.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5.xml"/><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8.xml"/><Relationship Id="rId7" Type="http://schemas.openxmlformats.org/officeDocument/2006/relationships/image" Target="../media/image35.png"/><Relationship Id="rId2" Type="http://schemas.openxmlformats.org/officeDocument/2006/relationships/slideLayout" Target="../slideLayouts/slideLayout22.xml"/><Relationship Id="rId1" Type="http://schemas.openxmlformats.org/officeDocument/2006/relationships/tags" Target="../tags/tag19.xml"/><Relationship Id="rId6" Type="http://schemas.openxmlformats.org/officeDocument/2006/relationships/image" Target="../media/image34.png"/><Relationship Id="rId5" Type="http://schemas.openxmlformats.org/officeDocument/2006/relationships/image" Target="../media/image3.png"/><Relationship Id="rId10" Type="http://schemas.openxmlformats.org/officeDocument/2006/relationships/image" Target="../media/image38.png"/><Relationship Id="rId4" Type="http://schemas.openxmlformats.org/officeDocument/2006/relationships/image" Target="../media/image33.jp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2.xml"/><Relationship Id="rId7" Type="http://schemas.openxmlformats.org/officeDocument/2006/relationships/image" Target="../media/image43.png"/><Relationship Id="rId2" Type="http://schemas.openxmlformats.org/officeDocument/2006/relationships/slideLayout" Target="../slideLayouts/slideLayout23.xml"/><Relationship Id="rId1" Type="http://schemas.openxmlformats.org/officeDocument/2006/relationships/tags" Target="../tags/tag2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2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5.xml"/><Relationship Id="rId7" Type="http://schemas.openxmlformats.org/officeDocument/2006/relationships/image" Target="../media/image48.png"/><Relationship Id="rId2" Type="http://schemas.openxmlformats.org/officeDocument/2006/relationships/slideLayout" Target="../slideLayouts/slideLayout24.xml"/><Relationship Id="rId1" Type="http://schemas.openxmlformats.org/officeDocument/2006/relationships/tags" Target="../tags/tag2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3.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29.xml"/><Relationship Id="rId5" Type="http://schemas.openxmlformats.org/officeDocument/2006/relationships/image" Target="../media/image3.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tags" Target="../tags/tag30.xml"/><Relationship Id="rId6" Type="http://schemas.openxmlformats.org/officeDocument/2006/relationships/image" Target="../media/image49.png"/><Relationship Id="rId5" Type="http://schemas.openxmlformats.org/officeDocument/2006/relationships/hyperlink" Target="https://gsa.zoomgov.com/j/1611232513?pwd=ikyYUavLBbvC1uRSfXpUHAGazrmHdB.1" TargetMode="External"/><Relationship Id="rId4" Type="http://schemas.openxmlformats.org/officeDocument/2006/relationships/hyperlink" Target="mailto:TDRTeam@gs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6"/>
          <p:cNvSpPr txBox="1">
            <a:spLocks noGrp="1"/>
          </p:cNvSpPr>
          <p:nvPr>
            <p:ph type="ctrTitle"/>
          </p:nvPr>
        </p:nvSpPr>
        <p:spPr>
          <a:xfrm>
            <a:off x="439531" y="1172225"/>
            <a:ext cx="60171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dirty="0">
                <a:latin typeface="Arial"/>
                <a:ea typeface="Arial"/>
                <a:cs typeface="Arial"/>
                <a:sym typeface="Arial"/>
              </a:rPr>
              <a:t>MAS Reform Updates and Transactional Data Reporting (TDR)</a:t>
            </a:r>
            <a:endParaRPr sz="4100" dirty="0">
              <a:solidFill>
                <a:schemeClr val="accent1"/>
              </a:solidFill>
              <a:latin typeface="Arial"/>
              <a:ea typeface="Arial"/>
              <a:cs typeface="Arial"/>
              <a:sym typeface="Arial"/>
            </a:endParaRPr>
          </a:p>
        </p:txBody>
      </p:sp>
      <p:sp>
        <p:nvSpPr>
          <p:cNvPr id="130" name="Google Shape;130;p26"/>
          <p:cNvSpPr txBox="1">
            <a:spLocks noGrp="1"/>
          </p:cNvSpPr>
          <p:nvPr>
            <p:ph type="subTitle" idx="1"/>
          </p:nvPr>
        </p:nvSpPr>
        <p:spPr>
          <a:xfrm>
            <a:off x="439525" y="3261775"/>
            <a:ext cx="6017100" cy="97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rial"/>
                <a:ea typeface="Arial"/>
                <a:cs typeface="Arial"/>
                <a:sym typeface="Arial"/>
              </a:rPr>
              <a:t>MAS Program Management Office (PMO) and Office of Business Optimization | June 16, 2025</a:t>
            </a:r>
            <a:endParaRPr>
              <a:solidFill>
                <a:schemeClr val="dk1"/>
              </a:solidFill>
              <a:latin typeface="Arial"/>
              <a:ea typeface="Arial"/>
              <a:cs typeface="Arial"/>
              <a:sym typeface="Arial"/>
            </a:endParaRPr>
          </a:p>
          <a:p>
            <a:pPr marL="0" lvl="0" indent="0" algn="l" rtl="0">
              <a:spcBef>
                <a:spcPts val="0"/>
              </a:spcBef>
              <a:spcAft>
                <a:spcPts val="0"/>
              </a:spcAft>
              <a:buNone/>
            </a:pP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38"/>
        <p:cNvGrpSpPr/>
        <p:nvPr/>
      </p:nvGrpSpPr>
      <p:grpSpPr>
        <a:xfrm>
          <a:off x="0" y="0"/>
          <a:ext cx="0" cy="0"/>
          <a:chOff x="0" y="0"/>
          <a:chExt cx="0" cy="0"/>
        </a:xfrm>
      </p:grpSpPr>
      <p:sp>
        <p:nvSpPr>
          <p:cNvPr id="239" name="Google Shape;239;p35">
            <a:extLst>
              <a:ext uri="{C183D7F6-B498-43B3-948B-1728B52AA6E4}">
                <adec:decorative xmlns:adec="http://schemas.microsoft.com/office/drawing/2017/decorative" val="1"/>
              </a:ext>
            </a:extLst>
          </p:cNvPr>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txBox="1">
            <a:spLocks noGrp="1"/>
          </p:cNvSpPr>
          <p:nvPr>
            <p:ph type="title" idx="4294967295"/>
          </p:nvPr>
        </p:nvSpPr>
        <p:spPr>
          <a:xfrm>
            <a:off x="714375" y="285750"/>
            <a:ext cx="7715400" cy="762000"/>
          </a:xfrm>
          <a:prstGeom prst="rect">
            <a:avLst/>
          </a:prstGeom>
          <a:solidFill>
            <a:srgbClr val="000000">
              <a:alpha val="0"/>
            </a:srgbClr>
          </a:solid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rgbClr val="690B0B"/>
                </a:solidFill>
                <a:effectLst/>
                <a:uLnTx/>
                <a:uFillTx/>
                <a:latin typeface="Arial"/>
                <a:ea typeface="Arial"/>
                <a:cs typeface="Arial"/>
                <a:sym typeface="Arial"/>
              </a:rPr>
              <a:t>Scenario 1: Cloud Services Requirement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555555"/>
                </a:solidFill>
                <a:effectLst/>
                <a:uLnTx/>
                <a:uFillTx/>
                <a:latin typeface="Arial"/>
                <a:ea typeface="Arial"/>
                <a:cs typeface="Arial"/>
                <a:sym typeface="Arial"/>
              </a:rPr>
              <a:t>(When Limiting Scope is Appropriate)</a:t>
            </a:r>
          </a:p>
        </p:txBody>
      </p:sp>
      <p:sp>
        <p:nvSpPr>
          <p:cNvPr id="240" name="Google Shape;240;p35" descr="This rectangular image illustrates a cloud-hosting scenario."/>
          <p:cNvSpPr/>
          <p:nvPr/>
        </p:nvSpPr>
        <p:spPr>
          <a:xfrm>
            <a:off x="619125" y="1333500"/>
            <a:ext cx="2381400" cy="2667000"/>
          </a:xfrm>
          <a:prstGeom prst="roundRect">
            <a:avLst>
              <a:gd name="adj" fmla="val 4000"/>
            </a:avLst>
          </a:prstGeom>
          <a:solidFill>
            <a:srgbClr val="F8F9FA"/>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6" name="Google Shape;246;p35"/>
          <p:cNvSpPr txBox="1"/>
          <p:nvPr/>
        </p:nvSpPr>
        <p:spPr>
          <a:xfrm>
            <a:off x="714375" y="1428750"/>
            <a:ext cx="2190900" cy="2476500"/>
          </a:xfrm>
          <a:prstGeom prst="rect">
            <a:avLst/>
          </a:prstGeom>
          <a:noFill/>
          <a:ln>
            <a:noFill/>
          </a:ln>
        </p:spPr>
        <p:txBody>
          <a:bodyPr spcFirstLastPara="1" wrap="square" lIns="95250" tIns="95250" rIns="95250" bIns="95250" anchor="t"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Scenario</a:t>
            </a:r>
            <a:endParaRPr sz="1400" b="1">
              <a:solidFill>
                <a:srgbClr val="690B0B"/>
              </a:solidFill>
              <a:latin typeface="Arial"/>
              <a:ea typeface="Arial"/>
              <a:cs typeface="Arial"/>
              <a:sym typeface="Arial"/>
            </a:endParaRPr>
          </a:p>
          <a:p>
            <a:pPr marL="0" lvl="0" indent="0" algn="l" rtl="0">
              <a:spcBef>
                <a:spcPts val="900"/>
              </a:spcBef>
              <a:spcAft>
                <a:spcPts val="0"/>
              </a:spcAft>
              <a:buNone/>
            </a:pPr>
            <a:r>
              <a:rPr lang="en" sz="1100">
                <a:solidFill>
                  <a:srgbClr val="333333"/>
                </a:solidFill>
                <a:latin typeface="Arial"/>
                <a:ea typeface="Arial"/>
                <a:cs typeface="Arial"/>
                <a:sym typeface="Arial"/>
              </a:rPr>
              <a:t>Customer needs cloud hosting compliant with </a:t>
            </a:r>
            <a:r>
              <a:rPr lang="en" sz="1100" b="1">
                <a:solidFill>
                  <a:srgbClr val="333333"/>
                </a:solidFill>
                <a:latin typeface="Arial"/>
                <a:ea typeface="Arial"/>
                <a:cs typeface="Arial"/>
                <a:sym typeface="Arial"/>
              </a:rPr>
              <a:t>NIST SP 800-145</a:t>
            </a:r>
            <a:r>
              <a:rPr lang="en" sz="1100">
                <a:solidFill>
                  <a:srgbClr val="333333"/>
                </a:solidFill>
                <a:latin typeface="Arial"/>
                <a:ea typeface="Arial"/>
                <a:cs typeface="Arial"/>
                <a:sym typeface="Arial"/>
              </a:rPr>
              <a:t>.</a:t>
            </a:r>
            <a:endParaRPr sz="1100">
              <a:solidFill>
                <a:srgbClr val="333333"/>
              </a:solidFill>
              <a:latin typeface="Arial"/>
              <a:ea typeface="Arial"/>
              <a:cs typeface="Arial"/>
              <a:sym typeface="Arial"/>
            </a:endParaRPr>
          </a:p>
          <a:p>
            <a:pPr marL="457200" lvl="0" indent="-298450" algn="l" rtl="0">
              <a:spcBef>
                <a:spcPts val="750"/>
              </a:spcBef>
              <a:spcAft>
                <a:spcPts val="0"/>
              </a:spcAft>
              <a:buClr>
                <a:srgbClr val="333333"/>
              </a:buClr>
              <a:buSzPts val="1100"/>
              <a:buFont typeface="Arial"/>
              <a:buChar char="●"/>
            </a:pPr>
            <a:r>
              <a:rPr lang="en" sz="1100">
                <a:solidFill>
                  <a:srgbClr val="333333"/>
                </a:solidFill>
                <a:latin typeface="Arial"/>
                <a:ea typeface="Arial"/>
                <a:cs typeface="Arial"/>
                <a:sym typeface="Arial"/>
              </a:rPr>
              <a:t>SIN 518210C is specifically limited to these services.</a:t>
            </a:r>
            <a:endParaRPr sz="1100">
              <a:solidFill>
                <a:srgbClr val="333333"/>
              </a:solidFill>
              <a:latin typeface="Arial"/>
              <a:ea typeface="Arial"/>
              <a:cs typeface="Arial"/>
              <a:sym typeface="Arial"/>
            </a:endParaRPr>
          </a:p>
          <a:p>
            <a:pPr marL="457200" lvl="0" indent="-298450" algn="l" rtl="0">
              <a:spcBef>
                <a:spcPts val="600"/>
              </a:spcBef>
              <a:spcAft>
                <a:spcPts val="600"/>
              </a:spcAft>
              <a:buClr>
                <a:srgbClr val="333333"/>
              </a:buClr>
              <a:buSzPts val="1100"/>
              <a:buFont typeface="Arial"/>
              <a:buChar char="●"/>
            </a:pPr>
            <a:r>
              <a:rPr lang="en" sz="1100">
                <a:solidFill>
                  <a:srgbClr val="333333"/>
                </a:solidFill>
                <a:latin typeface="Arial"/>
                <a:ea typeface="Arial"/>
                <a:cs typeface="Arial"/>
                <a:sym typeface="Arial"/>
              </a:rPr>
              <a:t>Other MAS SINs may not meet this requirement.</a:t>
            </a:r>
            <a:endParaRPr sz="1100">
              <a:solidFill>
                <a:srgbClr val="333333"/>
              </a:solidFill>
              <a:latin typeface="Arial"/>
              <a:ea typeface="Arial"/>
              <a:cs typeface="Arial"/>
              <a:sym typeface="Arial"/>
            </a:endParaRPr>
          </a:p>
        </p:txBody>
      </p:sp>
      <p:sp>
        <p:nvSpPr>
          <p:cNvPr id="242" name="Google Shape;242;p35" descr="This rectangular image depicts the results of the cloud hosting scenario example."/>
          <p:cNvSpPr/>
          <p:nvPr/>
        </p:nvSpPr>
        <p:spPr>
          <a:xfrm>
            <a:off x="3381375" y="1333500"/>
            <a:ext cx="2381400" cy="2667000"/>
          </a:xfrm>
          <a:prstGeom prst="roundRect">
            <a:avLst>
              <a:gd name="adj" fmla="val 4000"/>
            </a:avLst>
          </a:prstGeom>
          <a:solidFill>
            <a:srgbClr val="F1F8E9"/>
          </a:solidFill>
          <a:ln w="9525" cap="flat" cmpd="sng">
            <a:solidFill>
              <a:srgbClr val="C8E6C9"/>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7" name="Google Shape;247;p35"/>
          <p:cNvSpPr txBox="1"/>
          <p:nvPr/>
        </p:nvSpPr>
        <p:spPr>
          <a:xfrm>
            <a:off x="3476625" y="1428750"/>
            <a:ext cx="2190900" cy="2476500"/>
          </a:xfrm>
          <a:prstGeom prst="rect">
            <a:avLst/>
          </a:prstGeom>
          <a:noFill/>
          <a:ln>
            <a:noFill/>
          </a:ln>
        </p:spPr>
        <p:txBody>
          <a:bodyPr spcFirstLastPara="1" wrap="square" lIns="95250" tIns="95250" rIns="95250" bIns="95250" anchor="t" anchorCtr="0">
            <a:noAutofit/>
          </a:bodyPr>
          <a:lstStyle/>
          <a:p>
            <a:pPr marL="0" lvl="0" indent="0" algn="l" rtl="0">
              <a:spcBef>
                <a:spcPts val="0"/>
              </a:spcBef>
              <a:spcAft>
                <a:spcPts val="0"/>
              </a:spcAft>
              <a:buNone/>
            </a:pPr>
            <a:r>
              <a:rPr lang="en" sz="1400" b="1">
                <a:solidFill>
                  <a:srgbClr val="1B5E20"/>
                </a:solidFill>
                <a:latin typeface="Arial"/>
                <a:ea typeface="Arial"/>
                <a:cs typeface="Arial"/>
                <a:sym typeface="Arial"/>
              </a:rPr>
              <a:t>Outcome</a:t>
            </a:r>
            <a:endParaRPr sz="1400" b="1">
              <a:solidFill>
                <a:srgbClr val="1B5E20"/>
              </a:solidFill>
              <a:latin typeface="Arial"/>
              <a:ea typeface="Arial"/>
              <a:cs typeface="Arial"/>
              <a:sym typeface="Arial"/>
            </a:endParaRPr>
          </a:p>
          <a:p>
            <a:pPr marL="457200" lvl="0" indent="-298450" algn="l" rtl="0">
              <a:spcBef>
                <a:spcPts val="900"/>
              </a:spcBef>
              <a:spcAft>
                <a:spcPts val="0"/>
              </a:spcAft>
              <a:buClr>
                <a:srgbClr val="333333"/>
              </a:buClr>
              <a:buSzPts val="1100"/>
              <a:buFont typeface="Arial"/>
              <a:buChar char="●"/>
            </a:pPr>
            <a:r>
              <a:rPr lang="en" sz="1100">
                <a:solidFill>
                  <a:srgbClr val="333333"/>
                </a:solidFill>
                <a:latin typeface="Arial"/>
                <a:ea typeface="Arial"/>
                <a:cs typeface="Arial"/>
                <a:sym typeface="Arial"/>
              </a:rPr>
              <a:t>RFQ is explicitly limited to SIN 518210C.</a:t>
            </a:r>
            <a:endParaRPr sz="1100">
              <a:solidFill>
                <a:srgbClr val="333333"/>
              </a:solidFill>
              <a:latin typeface="Arial"/>
              <a:ea typeface="Arial"/>
              <a:cs typeface="Arial"/>
              <a:sym typeface="Arial"/>
            </a:endParaRPr>
          </a:p>
          <a:p>
            <a:pPr marL="457200" lvl="0" indent="-298450" algn="l" rtl="0">
              <a:spcBef>
                <a:spcPts val="750"/>
              </a:spcBef>
              <a:spcAft>
                <a:spcPts val="0"/>
              </a:spcAft>
              <a:buClr>
                <a:srgbClr val="333333"/>
              </a:buClr>
              <a:buSzPts val="1100"/>
              <a:buFont typeface="Arial"/>
              <a:buChar char="●"/>
            </a:pPr>
            <a:r>
              <a:rPr lang="en" sz="1100">
                <a:solidFill>
                  <a:srgbClr val="333333"/>
                </a:solidFill>
                <a:latin typeface="Arial"/>
                <a:ea typeface="Arial"/>
                <a:cs typeface="Arial"/>
                <a:sym typeface="Arial"/>
              </a:rPr>
              <a:t>All quotes guaranteed to meet technical standards.</a:t>
            </a:r>
            <a:endParaRPr sz="1100">
              <a:solidFill>
                <a:srgbClr val="333333"/>
              </a:solidFill>
              <a:latin typeface="Arial"/>
              <a:ea typeface="Arial"/>
              <a:cs typeface="Arial"/>
              <a:sym typeface="Arial"/>
            </a:endParaRPr>
          </a:p>
          <a:p>
            <a:pPr marL="457200" lvl="0" indent="-298450" algn="l" rtl="0">
              <a:spcBef>
                <a:spcPts val="750"/>
              </a:spcBef>
              <a:spcAft>
                <a:spcPts val="750"/>
              </a:spcAft>
              <a:buClr>
                <a:srgbClr val="333333"/>
              </a:buClr>
              <a:buSzPts val="1100"/>
              <a:buFont typeface="Arial"/>
              <a:buChar char="●"/>
            </a:pPr>
            <a:r>
              <a:rPr lang="en" sz="1100">
                <a:solidFill>
                  <a:srgbClr val="333333"/>
                </a:solidFill>
                <a:latin typeface="Arial"/>
                <a:ea typeface="Arial"/>
                <a:cs typeface="Arial"/>
                <a:sym typeface="Arial"/>
              </a:rPr>
              <a:t>Maintains healthy competition within a qualified vendor pool.</a:t>
            </a:r>
            <a:endParaRPr sz="1100">
              <a:solidFill>
                <a:srgbClr val="333333"/>
              </a:solidFill>
              <a:latin typeface="Arial"/>
              <a:ea typeface="Arial"/>
              <a:cs typeface="Arial"/>
              <a:sym typeface="Arial"/>
            </a:endParaRPr>
          </a:p>
        </p:txBody>
      </p:sp>
      <p:sp>
        <p:nvSpPr>
          <p:cNvPr id="244" name="Google Shape;244;p35" descr="This rectangular image conveys the main takeaway: &quot;It is appropriate and necessary to limit the scope.&quot;"/>
          <p:cNvSpPr/>
          <p:nvPr/>
        </p:nvSpPr>
        <p:spPr>
          <a:xfrm>
            <a:off x="6143625" y="1333500"/>
            <a:ext cx="2381400" cy="2667000"/>
          </a:xfrm>
          <a:prstGeom prst="roundRect">
            <a:avLst>
              <a:gd name="adj" fmla="val 4000"/>
            </a:avLst>
          </a:prstGeom>
          <a:solidFill>
            <a:srgbClr val="E3F2FD"/>
          </a:solidFill>
          <a:ln w="9525" cap="flat" cmpd="sng">
            <a:solidFill>
              <a:srgbClr val="BBDEFB"/>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8" name="Google Shape;248;p35"/>
          <p:cNvSpPr txBox="1"/>
          <p:nvPr/>
        </p:nvSpPr>
        <p:spPr>
          <a:xfrm>
            <a:off x="6238875" y="1428750"/>
            <a:ext cx="2190900" cy="2476500"/>
          </a:xfrm>
          <a:prstGeom prst="rect">
            <a:avLst/>
          </a:prstGeom>
          <a:noFill/>
          <a:ln>
            <a:noFill/>
          </a:ln>
        </p:spPr>
        <p:txBody>
          <a:bodyPr spcFirstLastPara="1" wrap="square" lIns="95250" tIns="95250" rIns="95250" bIns="95250" anchor="t" anchorCtr="0">
            <a:noAutofit/>
          </a:bodyPr>
          <a:lstStyle/>
          <a:p>
            <a:pPr marL="0" lvl="0" indent="0" algn="l" rtl="0">
              <a:spcBef>
                <a:spcPts val="0"/>
              </a:spcBef>
              <a:spcAft>
                <a:spcPts val="0"/>
              </a:spcAft>
              <a:buNone/>
            </a:pPr>
            <a:r>
              <a:rPr lang="en" sz="1400" b="1">
                <a:solidFill>
                  <a:srgbClr val="0D47A1"/>
                </a:solidFill>
                <a:latin typeface="Arial"/>
                <a:ea typeface="Arial"/>
                <a:cs typeface="Arial"/>
                <a:sym typeface="Arial"/>
              </a:rPr>
              <a:t>Key Takeaway</a:t>
            </a:r>
            <a:endParaRPr sz="1400" b="1">
              <a:solidFill>
                <a:srgbClr val="0D47A1"/>
              </a:solidFill>
              <a:latin typeface="Arial"/>
              <a:ea typeface="Arial"/>
              <a:cs typeface="Arial"/>
              <a:sym typeface="Arial"/>
            </a:endParaRPr>
          </a:p>
          <a:p>
            <a:pPr marL="0" lvl="0" indent="0" algn="l" rtl="0">
              <a:spcBef>
                <a:spcPts val="900"/>
              </a:spcBef>
              <a:spcAft>
                <a:spcPts val="0"/>
              </a:spcAft>
              <a:buNone/>
            </a:pPr>
            <a:r>
              <a:rPr lang="en" sz="1100" i="1">
                <a:solidFill>
                  <a:srgbClr val="333333"/>
                </a:solidFill>
                <a:latin typeface="Arial"/>
                <a:ea typeface="Arial"/>
                <a:cs typeface="Arial"/>
                <a:sym typeface="Arial"/>
              </a:rPr>
              <a:t>"When requirements are highly technical and tied to SIN-specific qualifications, </a:t>
            </a:r>
            <a:r>
              <a:rPr lang="en" sz="1100" b="1" i="1">
                <a:solidFill>
                  <a:srgbClr val="333333"/>
                </a:solidFill>
                <a:latin typeface="Arial"/>
                <a:ea typeface="Arial"/>
                <a:cs typeface="Arial"/>
                <a:sym typeface="Arial"/>
              </a:rPr>
              <a:t>limiting scope is appropriate and necessary</a:t>
            </a:r>
            <a:r>
              <a:rPr lang="en" sz="1100" i="1">
                <a:solidFill>
                  <a:srgbClr val="333333"/>
                </a:solidFill>
                <a:latin typeface="Arial"/>
                <a:ea typeface="Arial"/>
                <a:cs typeface="Arial"/>
                <a:sym typeface="Arial"/>
              </a:rPr>
              <a:t>."</a:t>
            </a:r>
            <a:endParaRPr sz="1100" i="1">
              <a:solidFill>
                <a:srgbClr val="333333"/>
              </a:solidFill>
              <a:latin typeface="Arial"/>
              <a:ea typeface="Arial"/>
              <a:cs typeface="Arial"/>
              <a:sym typeface="Arial"/>
            </a:endParaRPr>
          </a:p>
        </p:txBody>
      </p:sp>
      <p:pic>
        <p:nvPicPr>
          <p:cNvPr id="241" name="Google Shape;241;p35" descr="This image features the FAST 2026 logo in grayscale. "/>
          <p:cNvPicPr preferRelativeResize="0"/>
          <p:nvPr/>
        </p:nvPicPr>
        <p:blipFill>
          <a:blip r:embed="rId5">
            <a:alphaModFix amt="15000"/>
          </a:blip>
          <a:stretch>
            <a:fillRect/>
          </a:stretch>
        </p:blipFill>
        <p:spPr>
          <a:xfrm>
            <a:off x="8500175" y="4209877"/>
            <a:ext cx="643825" cy="643825"/>
          </a:xfrm>
          <a:prstGeom prst="rect">
            <a:avLst/>
          </a:prstGeom>
          <a:noFill/>
          <a:ln>
            <a:noFill/>
          </a:ln>
        </p:spPr>
      </p:pic>
      <p:sp>
        <p:nvSpPr>
          <p:cNvPr id="243" name="Google Shape;243;p35"/>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10</a:t>
            </a:fld>
            <a:endParaRPr sz="1300">
              <a:solidFill>
                <a:srgbClr val="000000"/>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52"/>
        <p:cNvGrpSpPr/>
        <p:nvPr/>
      </p:nvGrpSpPr>
      <p:grpSpPr>
        <a:xfrm>
          <a:off x="0" y="0"/>
          <a:ext cx="0" cy="0"/>
          <a:chOff x="0" y="0"/>
          <a:chExt cx="0" cy="0"/>
        </a:xfrm>
      </p:grpSpPr>
      <p:sp>
        <p:nvSpPr>
          <p:cNvPr id="253" name="Google Shape;253;p36">
            <a:extLst>
              <a:ext uri="{C183D7F6-B498-43B3-948B-1728B52AA6E4}">
                <adec:decorative xmlns:adec="http://schemas.microsoft.com/office/drawing/2017/decorative" val="1"/>
              </a:ext>
            </a:extLst>
          </p:cNvPr>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6"/>
          <p:cNvSpPr txBox="1">
            <a:spLocks noGrp="1"/>
          </p:cNvSpPr>
          <p:nvPr>
            <p:ph type="title" idx="4294967295"/>
          </p:nvPr>
        </p:nvSpPr>
        <p:spPr>
          <a:xfrm>
            <a:off x="714375" y="285750"/>
            <a:ext cx="7715400" cy="762000"/>
          </a:xfrm>
          <a:prstGeom prst="rect">
            <a:avLst/>
          </a:prstGeom>
          <a:solidFill>
            <a:srgbClr val="000000">
              <a:alpha val="0"/>
            </a:srgbClr>
          </a:solid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rgbClr val="690B0B"/>
                </a:solidFill>
                <a:effectLst/>
                <a:uLnTx/>
                <a:uFillTx/>
                <a:latin typeface="Arial"/>
                <a:ea typeface="Arial"/>
                <a:cs typeface="Arial"/>
                <a:sym typeface="Arial"/>
              </a:rPr>
              <a:t>Scenario 2: Office Furnishing Solution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555555"/>
                </a:solidFill>
                <a:effectLst/>
                <a:uLnTx/>
                <a:uFillTx/>
                <a:latin typeface="Arial"/>
                <a:ea typeface="Arial"/>
                <a:cs typeface="Arial"/>
                <a:sym typeface="Arial"/>
              </a:rPr>
              <a:t>(When NOT Limiting Scope Adds Value)</a:t>
            </a:r>
          </a:p>
        </p:txBody>
      </p:sp>
      <p:sp>
        <p:nvSpPr>
          <p:cNvPr id="257" name="Google Shape;257;p36" descr="This rectangular image illustrates the office furnishing solution scenario."/>
          <p:cNvSpPr/>
          <p:nvPr/>
        </p:nvSpPr>
        <p:spPr>
          <a:xfrm>
            <a:off x="619125" y="1333500"/>
            <a:ext cx="2476500" cy="2952900"/>
          </a:xfrm>
          <a:prstGeom prst="roundRect">
            <a:avLst>
              <a:gd name="adj" fmla="val 3846"/>
            </a:avLst>
          </a:prstGeom>
          <a:solidFill>
            <a:srgbClr val="F8F9FA"/>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0" name="Google Shape;260;p36"/>
          <p:cNvSpPr txBox="1"/>
          <p:nvPr/>
        </p:nvSpPr>
        <p:spPr>
          <a:xfrm>
            <a:off x="714375" y="1428750"/>
            <a:ext cx="2286000" cy="2762400"/>
          </a:xfrm>
          <a:prstGeom prst="rect">
            <a:avLst/>
          </a:prstGeom>
          <a:noFill/>
          <a:ln>
            <a:noFill/>
          </a:ln>
        </p:spPr>
        <p:txBody>
          <a:bodyPr spcFirstLastPara="1" wrap="square" lIns="95250" tIns="95250" rIns="95250" bIns="95250" anchor="t"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Scenario</a:t>
            </a:r>
            <a:endParaRPr sz="1400" b="1">
              <a:solidFill>
                <a:srgbClr val="690B0B"/>
              </a:solidFill>
              <a:latin typeface="Arial"/>
              <a:ea typeface="Arial"/>
              <a:cs typeface="Arial"/>
              <a:sym typeface="Arial"/>
            </a:endParaRPr>
          </a:p>
          <a:p>
            <a:pPr marL="0" lvl="0" indent="0" algn="l" rtl="0">
              <a:spcBef>
                <a:spcPts val="600"/>
              </a:spcBef>
              <a:spcAft>
                <a:spcPts val="0"/>
              </a:spcAft>
              <a:buNone/>
            </a:pPr>
            <a:r>
              <a:rPr lang="en" sz="1050">
                <a:solidFill>
                  <a:srgbClr val="333333"/>
                </a:solidFill>
                <a:latin typeface="Arial"/>
                <a:ea typeface="Arial"/>
                <a:cs typeface="Arial"/>
                <a:sym typeface="Arial"/>
              </a:rPr>
              <a:t>Agency outfitting office with desks, chairs, and storage.</a:t>
            </a:r>
            <a:endParaRPr sz="1050">
              <a:solidFill>
                <a:srgbClr val="333333"/>
              </a:solidFill>
              <a:latin typeface="Arial"/>
              <a:ea typeface="Arial"/>
              <a:cs typeface="Arial"/>
              <a:sym typeface="Arial"/>
            </a:endParaRPr>
          </a:p>
          <a:p>
            <a:pPr marL="457200" lvl="0" indent="-292100" algn="l" rtl="0">
              <a:spcBef>
                <a:spcPts val="750"/>
              </a:spcBef>
              <a:spcAft>
                <a:spcPts val="0"/>
              </a:spcAft>
              <a:buClr>
                <a:srgbClr val="333333"/>
              </a:buClr>
              <a:buSzPts val="1000"/>
              <a:buFont typeface="Arial"/>
              <a:buChar char="●"/>
            </a:pPr>
            <a:r>
              <a:rPr lang="en" sz="1000">
                <a:solidFill>
                  <a:srgbClr val="333333"/>
                </a:solidFill>
                <a:latin typeface="Arial"/>
                <a:ea typeface="Arial"/>
                <a:cs typeface="Arial"/>
                <a:sym typeface="Arial"/>
              </a:rPr>
              <a:t>Items fall under multiple SINs (furniture, services).</a:t>
            </a:r>
            <a:endParaRPr sz="1000">
              <a:solidFill>
                <a:srgbClr val="333333"/>
              </a:solidFill>
              <a:latin typeface="Arial"/>
              <a:ea typeface="Arial"/>
              <a:cs typeface="Arial"/>
              <a:sym typeface="Arial"/>
            </a:endParaRPr>
          </a:p>
          <a:p>
            <a:pPr marL="457200" lvl="0" indent="-292100" algn="l" rtl="0">
              <a:spcBef>
                <a:spcPts val="450"/>
              </a:spcBef>
              <a:spcAft>
                <a:spcPts val="0"/>
              </a:spcAft>
              <a:buClr>
                <a:srgbClr val="333333"/>
              </a:buClr>
              <a:buSzPts val="1000"/>
              <a:buFont typeface="Arial"/>
              <a:buChar char="●"/>
            </a:pPr>
            <a:r>
              <a:rPr lang="en" sz="1000">
                <a:solidFill>
                  <a:srgbClr val="333333"/>
                </a:solidFill>
                <a:latin typeface="Arial"/>
                <a:ea typeface="Arial"/>
                <a:cs typeface="Arial"/>
                <a:sym typeface="Arial"/>
              </a:rPr>
              <a:t>Requirements align with commercial standards.</a:t>
            </a:r>
            <a:endParaRPr sz="1000">
              <a:solidFill>
                <a:srgbClr val="333333"/>
              </a:solidFill>
              <a:latin typeface="Arial"/>
              <a:ea typeface="Arial"/>
              <a:cs typeface="Arial"/>
              <a:sym typeface="Arial"/>
            </a:endParaRPr>
          </a:p>
        </p:txBody>
      </p:sp>
      <p:sp>
        <p:nvSpPr>
          <p:cNvPr id="258" name="Google Shape;258;p36" descr="This rectangular image depicts the results of the office furnishing solution scenario example."/>
          <p:cNvSpPr/>
          <p:nvPr/>
        </p:nvSpPr>
        <p:spPr>
          <a:xfrm>
            <a:off x="3333750" y="1333500"/>
            <a:ext cx="2476500" cy="2952900"/>
          </a:xfrm>
          <a:prstGeom prst="roundRect">
            <a:avLst>
              <a:gd name="adj" fmla="val 3846"/>
            </a:avLst>
          </a:prstGeom>
          <a:solidFill>
            <a:srgbClr val="F1F8E9"/>
          </a:solidFill>
          <a:ln w="9525" cap="flat" cmpd="sng">
            <a:solidFill>
              <a:srgbClr val="C8E6C9"/>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1" name="Google Shape;261;p36"/>
          <p:cNvSpPr txBox="1"/>
          <p:nvPr/>
        </p:nvSpPr>
        <p:spPr>
          <a:xfrm>
            <a:off x="3429000" y="1428750"/>
            <a:ext cx="2286000" cy="2762400"/>
          </a:xfrm>
          <a:prstGeom prst="rect">
            <a:avLst/>
          </a:prstGeom>
          <a:noFill/>
          <a:ln>
            <a:noFill/>
          </a:ln>
        </p:spPr>
        <p:txBody>
          <a:bodyPr spcFirstLastPara="1" wrap="square" lIns="95250" tIns="95250" rIns="95250" bIns="95250" anchor="t" anchorCtr="0">
            <a:noAutofit/>
          </a:bodyPr>
          <a:lstStyle/>
          <a:p>
            <a:pPr marL="0" lvl="0" indent="0" algn="l" rtl="0">
              <a:spcBef>
                <a:spcPts val="0"/>
              </a:spcBef>
              <a:spcAft>
                <a:spcPts val="0"/>
              </a:spcAft>
              <a:buNone/>
            </a:pPr>
            <a:r>
              <a:rPr lang="en" sz="1400" b="1">
                <a:solidFill>
                  <a:srgbClr val="1B5E20"/>
                </a:solidFill>
                <a:latin typeface="Arial"/>
                <a:ea typeface="Arial"/>
                <a:cs typeface="Arial"/>
                <a:sym typeface="Arial"/>
              </a:rPr>
              <a:t>Outcome</a:t>
            </a:r>
            <a:endParaRPr sz="1400" b="1">
              <a:solidFill>
                <a:srgbClr val="1B5E20"/>
              </a:solidFill>
              <a:latin typeface="Arial"/>
              <a:ea typeface="Arial"/>
              <a:cs typeface="Arial"/>
              <a:sym typeface="Arial"/>
            </a:endParaRPr>
          </a:p>
          <a:p>
            <a:pPr marL="457200" lvl="0" indent="-292100" algn="l" rtl="0">
              <a:spcBef>
                <a:spcPts val="600"/>
              </a:spcBef>
              <a:spcAft>
                <a:spcPts val="0"/>
              </a:spcAft>
              <a:buClr>
                <a:srgbClr val="333333"/>
              </a:buClr>
              <a:buSzPts val="1000"/>
              <a:buFont typeface="Arial"/>
              <a:buChar char="●"/>
            </a:pPr>
            <a:r>
              <a:rPr lang="en" sz="1000">
                <a:solidFill>
                  <a:srgbClr val="333333"/>
                </a:solidFill>
                <a:latin typeface="Arial"/>
                <a:ea typeface="Arial"/>
                <a:cs typeface="Arial"/>
                <a:sym typeface="Arial"/>
              </a:rPr>
              <a:t>RFQ not limited to specific SINs.</a:t>
            </a:r>
            <a:endParaRPr sz="1000">
              <a:solidFill>
                <a:srgbClr val="333333"/>
              </a:solidFill>
              <a:latin typeface="Arial"/>
              <a:ea typeface="Arial"/>
              <a:cs typeface="Arial"/>
              <a:sym typeface="Arial"/>
            </a:endParaRPr>
          </a:p>
          <a:p>
            <a:pPr marL="457200" lvl="0" indent="-292100" algn="l" rtl="0">
              <a:spcBef>
                <a:spcPts val="450"/>
              </a:spcBef>
              <a:spcAft>
                <a:spcPts val="0"/>
              </a:spcAft>
              <a:buClr>
                <a:srgbClr val="333333"/>
              </a:buClr>
              <a:buSzPts val="1000"/>
              <a:buFont typeface="Arial"/>
              <a:buChar char="●"/>
            </a:pPr>
            <a:r>
              <a:rPr lang="en" sz="1000">
                <a:solidFill>
                  <a:srgbClr val="333333"/>
                </a:solidFill>
                <a:latin typeface="Arial"/>
                <a:ea typeface="Arial"/>
                <a:cs typeface="Arial"/>
                <a:sym typeface="Arial"/>
              </a:rPr>
              <a:t>Selected SIN "FURNISH" in eBuy for targeted reach.</a:t>
            </a:r>
            <a:endParaRPr sz="1000">
              <a:solidFill>
                <a:srgbClr val="333333"/>
              </a:solidFill>
              <a:latin typeface="Arial"/>
              <a:ea typeface="Arial"/>
              <a:cs typeface="Arial"/>
              <a:sym typeface="Arial"/>
            </a:endParaRPr>
          </a:p>
          <a:p>
            <a:pPr marL="457200" lvl="0" indent="-292100" algn="l" rtl="0">
              <a:spcBef>
                <a:spcPts val="450"/>
              </a:spcBef>
              <a:spcAft>
                <a:spcPts val="0"/>
              </a:spcAft>
              <a:buClr>
                <a:srgbClr val="333333"/>
              </a:buClr>
              <a:buSzPts val="1000"/>
              <a:buFont typeface="Arial"/>
              <a:buChar char="●"/>
            </a:pPr>
            <a:r>
              <a:rPr lang="en" sz="1000">
                <a:solidFill>
                  <a:srgbClr val="333333"/>
                </a:solidFill>
                <a:latin typeface="Arial"/>
                <a:ea typeface="Arial"/>
                <a:cs typeface="Arial"/>
                <a:sym typeface="Arial"/>
              </a:rPr>
              <a:t>Contractors quoted complete solutions from any awarded SIN.</a:t>
            </a:r>
            <a:endParaRPr sz="1000">
              <a:solidFill>
                <a:srgbClr val="333333"/>
              </a:solidFill>
              <a:latin typeface="Arial"/>
              <a:ea typeface="Arial"/>
              <a:cs typeface="Arial"/>
              <a:sym typeface="Arial"/>
            </a:endParaRPr>
          </a:p>
          <a:p>
            <a:pPr marL="457200" lvl="0" indent="-292100" algn="l" rtl="0">
              <a:spcBef>
                <a:spcPts val="450"/>
              </a:spcBef>
              <a:spcAft>
                <a:spcPts val="0"/>
              </a:spcAft>
              <a:buClr>
                <a:srgbClr val="333333"/>
              </a:buClr>
              <a:buSzPts val="1000"/>
              <a:buFont typeface="Arial"/>
              <a:buChar char="●"/>
            </a:pPr>
            <a:r>
              <a:rPr lang="en" sz="1000">
                <a:solidFill>
                  <a:srgbClr val="333333"/>
                </a:solidFill>
                <a:latin typeface="Arial"/>
                <a:ea typeface="Arial"/>
                <a:cs typeface="Arial"/>
                <a:sym typeface="Arial"/>
              </a:rPr>
              <a:t>Benefit: Comprehensive quotes &amp; higher competition.</a:t>
            </a:r>
            <a:endParaRPr sz="1000">
              <a:solidFill>
                <a:srgbClr val="333333"/>
              </a:solidFill>
              <a:latin typeface="Arial"/>
              <a:ea typeface="Arial"/>
              <a:cs typeface="Arial"/>
              <a:sym typeface="Arial"/>
            </a:endParaRPr>
          </a:p>
        </p:txBody>
      </p:sp>
      <p:sp>
        <p:nvSpPr>
          <p:cNvPr id="259" name="Google Shape;259;p36" descr="This rectangular image emphasizes the key takeaway: &quot;For broad, solution-based needs, maintaining an open scope allows for flexibility and enhances overall value.&quot;"/>
          <p:cNvSpPr/>
          <p:nvPr/>
        </p:nvSpPr>
        <p:spPr>
          <a:xfrm>
            <a:off x="6048375" y="1333500"/>
            <a:ext cx="2476500" cy="2952900"/>
          </a:xfrm>
          <a:prstGeom prst="roundRect">
            <a:avLst>
              <a:gd name="adj" fmla="val 3846"/>
            </a:avLst>
          </a:prstGeom>
          <a:solidFill>
            <a:srgbClr val="E3F2FD"/>
          </a:solidFill>
          <a:ln w="9525" cap="flat" cmpd="sng">
            <a:solidFill>
              <a:srgbClr val="BBDEFB"/>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62" name="Google Shape;262;p36"/>
          <p:cNvSpPr txBox="1"/>
          <p:nvPr/>
        </p:nvSpPr>
        <p:spPr>
          <a:xfrm>
            <a:off x="6143625" y="1428750"/>
            <a:ext cx="2286000" cy="2762400"/>
          </a:xfrm>
          <a:prstGeom prst="rect">
            <a:avLst/>
          </a:prstGeom>
          <a:noFill/>
          <a:ln>
            <a:noFill/>
          </a:ln>
        </p:spPr>
        <p:txBody>
          <a:bodyPr spcFirstLastPara="1" wrap="square" lIns="95250" tIns="95250" rIns="95250" bIns="95250" anchor="t" anchorCtr="0">
            <a:noAutofit/>
          </a:bodyPr>
          <a:lstStyle/>
          <a:p>
            <a:pPr marL="0" lvl="0" indent="0" algn="l" rtl="0">
              <a:spcBef>
                <a:spcPts val="0"/>
              </a:spcBef>
              <a:spcAft>
                <a:spcPts val="0"/>
              </a:spcAft>
              <a:buNone/>
            </a:pPr>
            <a:r>
              <a:rPr lang="en" sz="1400" b="1">
                <a:solidFill>
                  <a:srgbClr val="0D47A1"/>
                </a:solidFill>
                <a:latin typeface="Arial"/>
                <a:ea typeface="Arial"/>
                <a:cs typeface="Arial"/>
                <a:sym typeface="Arial"/>
              </a:rPr>
              <a:t>Key Takeaway</a:t>
            </a:r>
            <a:endParaRPr sz="1400" b="1">
              <a:solidFill>
                <a:srgbClr val="0D47A1"/>
              </a:solidFill>
              <a:latin typeface="Arial"/>
              <a:ea typeface="Arial"/>
              <a:cs typeface="Arial"/>
              <a:sym typeface="Arial"/>
            </a:endParaRPr>
          </a:p>
          <a:p>
            <a:pPr marL="0" lvl="0" indent="0" algn="l" rtl="0">
              <a:spcBef>
                <a:spcPts val="600"/>
              </a:spcBef>
              <a:spcAft>
                <a:spcPts val="0"/>
              </a:spcAft>
              <a:buNone/>
            </a:pPr>
            <a:r>
              <a:rPr lang="en" sz="1100" i="1">
                <a:solidFill>
                  <a:srgbClr val="333333"/>
                </a:solidFill>
                <a:latin typeface="Arial"/>
                <a:ea typeface="Arial"/>
                <a:cs typeface="Arial"/>
                <a:sym typeface="Arial"/>
              </a:rPr>
              <a:t>"For broad, solution-based needs, keeping scope open enables flexibility and better overall value."</a:t>
            </a:r>
            <a:endParaRPr sz="1100" i="1">
              <a:solidFill>
                <a:srgbClr val="333333"/>
              </a:solidFill>
              <a:latin typeface="Arial"/>
              <a:ea typeface="Arial"/>
              <a:cs typeface="Arial"/>
              <a:sym typeface="Arial"/>
            </a:endParaRPr>
          </a:p>
          <a:p>
            <a:pPr marL="0" lvl="0" indent="0" algn="l" rtl="0">
              <a:spcBef>
                <a:spcPts val="1125"/>
              </a:spcBef>
              <a:spcAft>
                <a:spcPts val="0"/>
              </a:spcAft>
              <a:buNone/>
            </a:pPr>
            <a:r>
              <a:rPr lang="en" sz="1100" b="1">
                <a:solidFill>
                  <a:srgbClr val="0D47A1"/>
                </a:solidFill>
                <a:latin typeface="Arial"/>
                <a:ea typeface="Arial"/>
                <a:cs typeface="Arial"/>
                <a:sym typeface="Arial"/>
              </a:rPr>
              <a:t>Bottom Line:</a:t>
            </a:r>
            <a:endParaRPr sz="1100" b="1">
              <a:solidFill>
                <a:srgbClr val="0D47A1"/>
              </a:solidFill>
              <a:latin typeface="Arial"/>
              <a:ea typeface="Arial"/>
              <a:cs typeface="Arial"/>
              <a:sym typeface="Arial"/>
            </a:endParaRPr>
          </a:p>
          <a:p>
            <a:pPr marL="457200" lvl="0" indent="-292100" algn="l" rtl="0">
              <a:spcBef>
                <a:spcPts val="375"/>
              </a:spcBef>
              <a:spcAft>
                <a:spcPts val="0"/>
              </a:spcAft>
              <a:buClr>
                <a:srgbClr val="333333"/>
              </a:buClr>
              <a:buSzPts val="1000"/>
              <a:buFont typeface="Arial"/>
              <a:buChar char="●"/>
            </a:pPr>
            <a:r>
              <a:rPr lang="en" sz="1000">
                <a:solidFill>
                  <a:srgbClr val="333333"/>
                </a:solidFill>
                <a:latin typeface="Arial"/>
                <a:ea typeface="Arial"/>
                <a:cs typeface="Arial"/>
                <a:sym typeface="Arial"/>
              </a:rPr>
              <a:t>Limiting scope is the exception, not default.</a:t>
            </a:r>
            <a:endParaRPr sz="1000">
              <a:solidFill>
                <a:srgbClr val="333333"/>
              </a:solidFill>
              <a:latin typeface="Arial"/>
              <a:ea typeface="Arial"/>
              <a:cs typeface="Arial"/>
              <a:sym typeface="Arial"/>
            </a:endParaRPr>
          </a:p>
          <a:p>
            <a:pPr marL="457200" lvl="0" indent="-292100" algn="l" rtl="0">
              <a:spcBef>
                <a:spcPts val="450"/>
              </a:spcBef>
              <a:spcAft>
                <a:spcPts val="0"/>
              </a:spcAft>
              <a:buClr>
                <a:srgbClr val="333333"/>
              </a:buClr>
              <a:buSzPts val="1000"/>
              <a:buFont typeface="Arial"/>
              <a:buChar char="●"/>
            </a:pPr>
            <a:r>
              <a:rPr lang="en" sz="1000">
                <a:solidFill>
                  <a:srgbClr val="333333"/>
                </a:solidFill>
                <a:latin typeface="Arial"/>
                <a:ea typeface="Arial"/>
                <a:cs typeface="Arial"/>
                <a:sym typeface="Arial"/>
              </a:rPr>
              <a:t>Allow MAS flexibility to drive better outcomes.</a:t>
            </a:r>
            <a:endParaRPr sz="1000">
              <a:solidFill>
                <a:srgbClr val="333333"/>
              </a:solidFill>
              <a:latin typeface="Arial"/>
              <a:ea typeface="Arial"/>
              <a:cs typeface="Arial"/>
              <a:sym typeface="Arial"/>
            </a:endParaRPr>
          </a:p>
        </p:txBody>
      </p:sp>
      <p:pic>
        <p:nvPicPr>
          <p:cNvPr id="254" name="Google Shape;254;p36" descr="This image features the FAST 2026 logo in grayscale. "/>
          <p:cNvPicPr preferRelativeResize="0"/>
          <p:nvPr/>
        </p:nvPicPr>
        <p:blipFill>
          <a:blip r:embed="rId5">
            <a:alphaModFix amt="15000"/>
          </a:blip>
          <a:stretch>
            <a:fillRect/>
          </a:stretch>
        </p:blipFill>
        <p:spPr>
          <a:xfrm>
            <a:off x="8500175" y="4209877"/>
            <a:ext cx="643825" cy="643825"/>
          </a:xfrm>
          <a:prstGeom prst="rect">
            <a:avLst/>
          </a:prstGeom>
          <a:noFill/>
          <a:ln>
            <a:noFill/>
          </a:ln>
        </p:spPr>
      </p:pic>
      <p:sp>
        <p:nvSpPr>
          <p:cNvPr id="255" name="Google Shape;255;p36"/>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11</a:t>
            </a:fld>
            <a:endParaRPr sz="1300">
              <a:solidFill>
                <a:srgbClr val="000000"/>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2960225" y="1528525"/>
            <a:ext cx="5902800" cy="210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a:ea typeface="Arial"/>
                <a:cs typeface="Arial"/>
                <a:sym typeface="Arial"/>
              </a:rPr>
              <a:t>Order-Level Materials (OLMs) Deep Dive</a:t>
            </a:r>
            <a:endParaRPr dirty="0">
              <a:latin typeface="Arial"/>
              <a:ea typeface="Arial"/>
              <a:cs typeface="Arial"/>
              <a:sym typeface="Aria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71"/>
        <p:cNvGrpSpPr/>
        <p:nvPr/>
      </p:nvGrpSpPr>
      <p:grpSpPr>
        <a:xfrm>
          <a:off x="0" y="0"/>
          <a:ext cx="0" cy="0"/>
          <a:chOff x="0" y="0"/>
          <a:chExt cx="0" cy="0"/>
        </a:xfrm>
      </p:grpSpPr>
      <p:sp>
        <p:nvSpPr>
          <p:cNvPr id="272" name="Google Shape;272;p38">
            <a:extLst>
              <a:ext uri="{C183D7F6-B498-43B3-948B-1728B52AA6E4}">
                <adec:decorative xmlns:adec="http://schemas.microsoft.com/office/drawing/2017/decorative" val="1"/>
              </a:ext>
            </a:extLst>
          </p:cNvPr>
          <p:cNvSpPr/>
          <p:nvPr/>
        </p:nvSpPr>
        <p:spPr>
          <a:xfrm rot="5400000">
            <a:off x="-2131352" y="2702924"/>
            <a:ext cx="4572000" cy="3093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5" name="Google Shape;275;p38"/>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95250" tIns="0" rIns="0" bIns="0" anchor="ctr" anchorCtr="0">
            <a:noAutofit/>
          </a:bodyPr>
          <a:lstStyle/>
          <a:p>
            <a:pPr marL="0" lvl="0" indent="0" algn="ctr" rtl="0">
              <a:spcBef>
                <a:spcPts val="0"/>
              </a:spcBef>
              <a:spcAft>
                <a:spcPts val="0"/>
              </a:spcAft>
              <a:buNone/>
            </a:pPr>
            <a:r>
              <a:rPr lang="en" sz="3200" dirty="0">
                <a:solidFill>
                  <a:srgbClr val="690B0B"/>
                </a:solidFill>
                <a:latin typeface="Arial"/>
                <a:ea typeface="Arial"/>
                <a:cs typeface="Arial"/>
                <a:sym typeface="Arial"/>
              </a:rPr>
              <a:t>Order Level Materials (OLMs)</a:t>
            </a:r>
            <a:endParaRPr sz="3200" dirty="0">
              <a:solidFill>
                <a:srgbClr val="690B0B"/>
              </a:solidFill>
              <a:latin typeface="Arial"/>
              <a:ea typeface="Arial"/>
              <a:cs typeface="Arial"/>
              <a:sym typeface="Arial"/>
            </a:endParaRPr>
          </a:p>
        </p:txBody>
      </p:sp>
      <p:grpSp>
        <p:nvGrpSpPr>
          <p:cNvPr id="276" name="Google Shape;276;p38">
            <a:extLst>
              <a:ext uri="{C183D7F6-B498-43B3-948B-1728B52AA6E4}">
                <adec:decorative xmlns:adec="http://schemas.microsoft.com/office/drawing/2017/decorative" val="1"/>
              </a:ext>
            </a:extLst>
          </p:cNvPr>
          <p:cNvGrpSpPr/>
          <p:nvPr/>
        </p:nvGrpSpPr>
        <p:grpSpPr>
          <a:xfrm>
            <a:off x="714375" y="1143000"/>
            <a:ext cx="7715400" cy="3429000"/>
            <a:chOff x="714375" y="1143000"/>
            <a:chExt cx="7715400" cy="3429000"/>
          </a:xfrm>
        </p:grpSpPr>
        <p:sp>
          <p:nvSpPr>
            <p:cNvPr id="277" name="Google Shape;277;p38"/>
            <p:cNvSpPr/>
            <p:nvPr/>
          </p:nvSpPr>
          <p:spPr>
            <a:xfrm>
              <a:off x="714375" y="1143000"/>
              <a:ext cx="7715400" cy="952500"/>
            </a:xfrm>
            <a:prstGeom prst="roundRect">
              <a:avLst>
                <a:gd name="adj" fmla="val 8000"/>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8" name="Google Shape;278;p38"/>
            <p:cNvSpPr txBox="1"/>
            <p:nvPr/>
          </p:nvSpPr>
          <p:spPr>
            <a:xfrm>
              <a:off x="857250" y="1143000"/>
              <a:ext cx="74295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Definition</a:t>
              </a:r>
              <a:endParaRPr sz="1400" b="1">
                <a:solidFill>
                  <a:srgbClr val="01558E"/>
                </a:solidFill>
                <a:latin typeface="Public Sans"/>
                <a:ea typeface="Public Sans"/>
                <a:cs typeface="Public Sans"/>
                <a:sym typeface="Public Sans"/>
              </a:endParaRPr>
            </a:p>
            <a:p>
              <a:pPr marL="0" lvl="0" indent="0" algn="l" rtl="0">
                <a:spcBef>
                  <a:spcPts val="375"/>
                </a:spcBef>
                <a:spcAft>
                  <a:spcPts val="0"/>
                </a:spcAft>
                <a:buNone/>
              </a:pPr>
              <a:r>
                <a:rPr lang="en" sz="1200">
                  <a:solidFill>
                    <a:srgbClr val="374151"/>
                  </a:solidFill>
                  <a:latin typeface="Public Sans"/>
                  <a:ea typeface="Public Sans"/>
                  <a:cs typeface="Public Sans"/>
                  <a:sym typeface="Public Sans"/>
                </a:rPr>
                <a:t>Supplies/services added at the order level, not known at MAS contract award or MAS BPA.</a:t>
              </a:r>
              <a:endParaRPr sz="1200">
                <a:solidFill>
                  <a:srgbClr val="374151"/>
                </a:solidFill>
                <a:latin typeface="Public Sans"/>
                <a:ea typeface="Public Sans"/>
                <a:cs typeface="Public Sans"/>
                <a:sym typeface="Public Sans"/>
              </a:endParaRPr>
            </a:p>
          </p:txBody>
        </p:sp>
        <p:sp>
          <p:nvSpPr>
            <p:cNvPr id="279" name="Google Shape;279;p38"/>
            <p:cNvSpPr/>
            <p:nvPr/>
          </p:nvSpPr>
          <p:spPr>
            <a:xfrm>
              <a:off x="714375" y="2286000"/>
              <a:ext cx="2381400" cy="1524000"/>
            </a:xfrm>
            <a:prstGeom prst="roundRect">
              <a:avLst>
                <a:gd name="adj" fmla="val 5000"/>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dirty="0"/>
            </a:p>
          </p:txBody>
        </p:sp>
        <p:sp>
          <p:nvSpPr>
            <p:cNvPr id="281" name="Google Shape;281;p38"/>
            <p:cNvSpPr txBox="1"/>
            <p:nvPr/>
          </p:nvSpPr>
          <p:spPr>
            <a:xfrm>
              <a:off x="809625" y="2857500"/>
              <a:ext cx="2190900" cy="857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dirty="0">
                  <a:solidFill>
                    <a:srgbClr val="01558E"/>
                  </a:solidFill>
                  <a:latin typeface="Public Sans"/>
                  <a:ea typeface="Public Sans"/>
                  <a:cs typeface="Public Sans"/>
                  <a:sym typeface="Public Sans"/>
                </a:rPr>
                <a:t>Incidental Nature</a:t>
              </a:r>
              <a:endParaRPr sz="1100" b="1" dirty="0">
                <a:solidFill>
                  <a:srgbClr val="01558E"/>
                </a:solidFill>
                <a:latin typeface="Public Sans"/>
                <a:ea typeface="Public Sans"/>
                <a:cs typeface="Public Sans"/>
                <a:sym typeface="Public Sans"/>
              </a:endParaRPr>
            </a:p>
            <a:p>
              <a:pPr marL="0" lvl="0" indent="0" algn="l" rtl="0">
                <a:spcBef>
                  <a:spcPts val="375"/>
                </a:spcBef>
                <a:spcAft>
                  <a:spcPts val="0"/>
                </a:spcAft>
                <a:buNone/>
              </a:pPr>
              <a:r>
                <a:rPr lang="en" sz="1100" dirty="0">
                  <a:solidFill>
                    <a:srgbClr val="374151"/>
                  </a:solidFill>
                  <a:latin typeface="Public Sans"/>
                  <a:ea typeface="Public Sans"/>
                  <a:cs typeface="Public Sans"/>
                  <a:sym typeface="Public Sans"/>
                </a:rPr>
                <a:t>Must be incidental and not the primary purpose of the order.</a:t>
              </a:r>
              <a:endParaRPr sz="1100" dirty="0">
                <a:solidFill>
                  <a:srgbClr val="374151"/>
                </a:solidFill>
                <a:latin typeface="Public Sans"/>
                <a:ea typeface="Public Sans"/>
                <a:cs typeface="Public Sans"/>
                <a:sym typeface="Public Sans"/>
              </a:endParaRPr>
            </a:p>
          </p:txBody>
        </p:sp>
        <p:sp>
          <p:nvSpPr>
            <p:cNvPr id="282" name="Google Shape;282;p38"/>
            <p:cNvSpPr/>
            <p:nvPr/>
          </p:nvSpPr>
          <p:spPr>
            <a:xfrm>
              <a:off x="3381375" y="2286000"/>
              <a:ext cx="2381400" cy="1524000"/>
            </a:xfrm>
            <a:prstGeom prst="roundRect">
              <a:avLst>
                <a:gd name="adj" fmla="val 5000"/>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4" name="Google Shape;284;p38"/>
            <p:cNvSpPr txBox="1"/>
            <p:nvPr/>
          </p:nvSpPr>
          <p:spPr>
            <a:xfrm>
              <a:off x="3476625" y="2857500"/>
              <a:ext cx="2190900" cy="857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01558E"/>
                  </a:solidFill>
                  <a:latin typeface="Public Sans"/>
                  <a:ea typeface="Public Sans"/>
                  <a:cs typeface="Public Sans"/>
                  <a:sym typeface="Public Sans"/>
                </a:rPr>
                <a:t>Pricing Evaluation</a:t>
              </a:r>
              <a:endParaRPr sz="1100" b="1">
                <a:solidFill>
                  <a:srgbClr val="01558E"/>
                </a:solidFill>
                <a:latin typeface="Public Sans"/>
                <a:ea typeface="Public Sans"/>
                <a:cs typeface="Public Sans"/>
                <a:sym typeface="Public Sans"/>
              </a:endParaRPr>
            </a:p>
            <a:p>
              <a:pPr marL="0" lvl="0" indent="0" algn="l" rtl="0">
                <a:spcBef>
                  <a:spcPts val="375"/>
                </a:spcBef>
                <a:spcAft>
                  <a:spcPts val="0"/>
                </a:spcAft>
                <a:buNone/>
              </a:pPr>
              <a:r>
                <a:rPr lang="en" sz="1100">
                  <a:solidFill>
                    <a:srgbClr val="374151"/>
                  </a:solidFill>
                  <a:latin typeface="Public Sans"/>
                  <a:ea typeface="Public Sans"/>
                  <a:cs typeface="Public Sans"/>
                  <a:sym typeface="Public Sans"/>
                </a:rPr>
                <a:t>Evaluated by the ordering activity or ordering Contracting Officer.</a:t>
              </a:r>
              <a:endParaRPr sz="1100">
                <a:solidFill>
                  <a:srgbClr val="374151"/>
                </a:solidFill>
                <a:latin typeface="Public Sans"/>
                <a:ea typeface="Public Sans"/>
                <a:cs typeface="Public Sans"/>
                <a:sym typeface="Public Sans"/>
              </a:endParaRPr>
            </a:p>
          </p:txBody>
        </p:sp>
        <p:sp>
          <p:nvSpPr>
            <p:cNvPr id="285" name="Google Shape;285;p38"/>
            <p:cNvSpPr/>
            <p:nvPr/>
          </p:nvSpPr>
          <p:spPr>
            <a:xfrm>
              <a:off x="6048375" y="2286000"/>
              <a:ext cx="2381400" cy="1524000"/>
            </a:xfrm>
            <a:prstGeom prst="roundRect">
              <a:avLst>
                <a:gd name="adj" fmla="val 5000"/>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7" name="Google Shape;287;p38"/>
            <p:cNvSpPr txBox="1"/>
            <p:nvPr/>
          </p:nvSpPr>
          <p:spPr>
            <a:xfrm>
              <a:off x="6143625" y="2857500"/>
              <a:ext cx="2190900" cy="857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01558E"/>
                  </a:solidFill>
                  <a:latin typeface="Public Sans"/>
                  <a:ea typeface="Public Sans"/>
                  <a:cs typeface="Public Sans"/>
                  <a:sym typeface="Public Sans"/>
                </a:rPr>
                <a:t>No Limit</a:t>
              </a:r>
              <a:endParaRPr sz="1100" b="1">
                <a:solidFill>
                  <a:srgbClr val="01558E"/>
                </a:solidFill>
                <a:latin typeface="Public Sans"/>
                <a:ea typeface="Public Sans"/>
                <a:cs typeface="Public Sans"/>
                <a:sym typeface="Public Sans"/>
              </a:endParaRPr>
            </a:p>
            <a:p>
              <a:pPr marL="0" lvl="0" indent="0" algn="l" rtl="0">
                <a:spcBef>
                  <a:spcPts val="375"/>
                </a:spcBef>
                <a:spcAft>
                  <a:spcPts val="0"/>
                </a:spcAft>
                <a:buNone/>
              </a:pPr>
              <a:r>
                <a:rPr lang="en" sz="1100">
                  <a:solidFill>
                    <a:srgbClr val="374151"/>
                  </a:solidFill>
                  <a:latin typeface="Public Sans"/>
                  <a:ea typeface="Public Sans"/>
                  <a:cs typeface="Public Sans"/>
                  <a:sym typeface="Public Sans"/>
                </a:rPr>
                <a:t>OLMs no longer have a percentage limitation.</a:t>
              </a:r>
              <a:endParaRPr sz="1100">
                <a:solidFill>
                  <a:srgbClr val="374151"/>
                </a:solidFill>
                <a:latin typeface="Public Sans"/>
                <a:ea typeface="Public Sans"/>
                <a:cs typeface="Public Sans"/>
                <a:sym typeface="Public Sans"/>
              </a:endParaRPr>
            </a:p>
          </p:txBody>
        </p:sp>
        <p:sp>
          <p:nvSpPr>
            <p:cNvPr id="288" name="Google Shape;288;p38"/>
            <p:cNvSpPr/>
            <p:nvPr/>
          </p:nvSpPr>
          <p:spPr>
            <a:xfrm>
              <a:off x="714375" y="4000500"/>
              <a:ext cx="7715400" cy="571500"/>
            </a:xfrm>
            <a:prstGeom prst="roundRect">
              <a:avLst>
                <a:gd name="adj" fmla="val 13333"/>
              </a:avLst>
            </a:prstGeom>
            <a:solidFill>
              <a:srgbClr val="E3F2FD"/>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89" name="Google Shape;289;p38"/>
            <p:cNvSpPr txBox="1"/>
            <p:nvPr/>
          </p:nvSpPr>
          <p:spPr>
            <a:xfrm>
              <a:off x="857250" y="4000500"/>
              <a:ext cx="74295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100" b="1" i="1">
                  <a:solidFill>
                    <a:srgbClr val="0D47A1"/>
                  </a:solidFill>
                  <a:latin typeface="Public Sans"/>
                  <a:ea typeface="Public Sans"/>
                  <a:cs typeface="Public Sans"/>
                  <a:sym typeface="Public Sans"/>
                </a:rPr>
                <a:t>Note:</a:t>
              </a:r>
              <a:r>
                <a:rPr lang="en" sz="1100" i="1">
                  <a:solidFill>
                    <a:srgbClr val="0D47A1"/>
                  </a:solidFill>
                  <a:latin typeface="Public Sans"/>
                  <a:ea typeface="Public Sans"/>
                  <a:cs typeface="Public Sans"/>
                  <a:sym typeface="Public Sans"/>
                </a:rPr>
                <a:t> OLMs are intended to support the main objective of the order, and must not be the primary purpose of the task or delivery order.</a:t>
              </a:r>
              <a:endParaRPr sz="1100" i="1">
                <a:solidFill>
                  <a:srgbClr val="0D47A1"/>
                </a:solidFill>
                <a:latin typeface="Public Sans"/>
                <a:ea typeface="Public Sans"/>
                <a:cs typeface="Public Sans"/>
                <a:sym typeface="Public Sans"/>
              </a:endParaRPr>
            </a:p>
          </p:txBody>
        </p:sp>
      </p:grpSp>
      <p:pic>
        <p:nvPicPr>
          <p:cNvPr id="3" name="Picture 2" descr="This image includes an information symbol.">
            <a:extLst>
              <a:ext uri="{FF2B5EF4-FFF2-40B4-BE49-F238E27FC236}">
                <a16:creationId xmlns:a16="http://schemas.microsoft.com/office/drawing/2014/main" id="{67A7D557-6637-043C-FC81-9B861F809336}"/>
              </a:ext>
            </a:extLst>
          </p:cNvPr>
          <p:cNvPicPr>
            <a:picLocks noChangeAspect="1"/>
          </p:cNvPicPr>
          <p:nvPr/>
        </p:nvPicPr>
        <p:blipFill>
          <a:blip r:embed="rId5"/>
          <a:stretch>
            <a:fillRect/>
          </a:stretch>
        </p:blipFill>
        <p:spPr>
          <a:xfrm>
            <a:off x="809625" y="2420690"/>
            <a:ext cx="292115" cy="273064"/>
          </a:xfrm>
          <a:prstGeom prst="rect">
            <a:avLst/>
          </a:prstGeom>
        </p:spPr>
      </p:pic>
      <p:pic>
        <p:nvPicPr>
          <p:cNvPr id="5" name="Picture 4" descr="This image includes a dollar bill symbol.">
            <a:extLst>
              <a:ext uri="{FF2B5EF4-FFF2-40B4-BE49-F238E27FC236}">
                <a16:creationId xmlns:a16="http://schemas.microsoft.com/office/drawing/2014/main" id="{7871501C-46F5-6B72-C8F6-C99B05BF078E}"/>
              </a:ext>
            </a:extLst>
          </p:cNvPr>
          <p:cNvPicPr>
            <a:picLocks noChangeAspect="1"/>
          </p:cNvPicPr>
          <p:nvPr/>
        </p:nvPicPr>
        <p:blipFill>
          <a:blip r:embed="rId6"/>
          <a:stretch>
            <a:fillRect/>
          </a:stretch>
        </p:blipFill>
        <p:spPr>
          <a:xfrm>
            <a:off x="3507425" y="2463794"/>
            <a:ext cx="304816" cy="215911"/>
          </a:xfrm>
          <a:prstGeom prst="rect">
            <a:avLst/>
          </a:prstGeom>
        </p:spPr>
      </p:pic>
      <p:pic>
        <p:nvPicPr>
          <p:cNvPr id="7" name="Picture 6" descr="This image includes an infinitive symbol.">
            <a:extLst>
              <a:ext uri="{FF2B5EF4-FFF2-40B4-BE49-F238E27FC236}">
                <a16:creationId xmlns:a16="http://schemas.microsoft.com/office/drawing/2014/main" id="{3243ADC9-D055-8971-8139-81A09743A073}"/>
              </a:ext>
            </a:extLst>
          </p:cNvPr>
          <p:cNvPicPr>
            <a:picLocks noChangeAspect="1"/>
          </p:cNvPicPr>
          <p:nvPr/>
        </p:nvPicPr>
        <p:blipFill>
          <a:blip r:embed="rId7"/>
          <a:stretch>
            <a:fillRect/>
          </a:stretch>
        </p:blipFill>
        <p:spPr>
          <a:xfrm>
            <a:off x="6143625" y="2475125"/>
            <a:ext cx="273064" cy="171459"/>
          </a:xfrm>
          <a:prstGeom prst="rect">
            <a:avLst/>
          </a:prstGeom>
        </p:spPr>
      </p:pic>
      <p:pic>
        <p:nvPicPr>
          <p:cNvPr id="290" name="Google Shape;290;p38" descr="This image features a notebook with a craftsman's tools in the center."/>
          <p:cNvPicPr preferRelativeResize="0"/>
          <p:nvPr/>
        </p:nvPicPr>
        <p:blipFill rotWithShape="1">
          <a:blip r:embed="rId8">
            <a:alphaModFix/>
          </a:blip>
          <a:srcRect t="120" b="110"/>
          <a:stretch/>
        </p:blipFill>
        <p:spPr>
          <a:xfrm>
            <a:off x="7620000" y="285750"/>
            <a:ext cx="1143000" cy="1143000"/>
          </a:xfrm>
          <a:prstGeom prst="roundRect">
            <a:avLst>
              <a:gd name="adj" fmla="val 50000"/>
            </a:avLst>
          </a:prstGeom>
          <a:noFill/>
          <a:ln>
            <a:noFill/>
          </a:ln>
        </p:spPr>
      </p:pic>
      <p:pic>
        <p:nvPicPr>
          <p:cNvPr id="273" name="Google Shape;273;p38" descr="This image features the FAST 2026 logo in grayscale. "/>
          <p:cNvPicPr preferRelativeResize="0"/>
          <p:nvPr/>
        </p:nvPicPr>
        <p:blipFill rotWithShape="1">
          <a:blip r:embed="rId9">
            <a:alphaModFix/>
          </a:blip>
          <a:srcRect/>
          <a:stretch/>
        </p:blipFill>
        <p:spPr>
          <a:xfrm>
            <a:off x="8500177" y="4209879"/>
            <a:ext cx="643800" cy="643800"/>
          </a:xfrm>
          <a:prstGeom prst="rect">
            <a:avLst/>
          </a:prstGeom>
          <a:noFill/>
          <a:ln>
            <a:noFill/>
          </a:ln>
        </p:spPr>
      </p:pic>
      <p:sp>
        <p:nvSpPr>
          <p:cNvPr id="274" name="Google Shape;274;p38"/>
          <p:cNvSpPr txBox="1"/>
          <p:nvPr/>
        </p:nvSpPr>
        <p:spPr>
          <a:xfrm>
            <a:off x="8472459" y="4777521"/>
            <a:ext cx="548700" cy="393600"/>
          </a:xfrm>
          <a:prstGeom prst="rect">
            <a:avLst/>
          </a:prstGeom>
          <a:solidFill>
            <a:srgbClr val="000000">
              <a:alpha val="0"/>
            </a:srgbClr>
          </a:solidFill>
          <a:ln>
            <a:noFill/>
          </a:ln>
        </p:spPr>
        <p:txBody>
          <a:bodyPr spcFirstLastPara="1" wrap="square" lIns="91400" tIns="91400" rIns="91400" bIns="91400" anchor="t" anchorCtr="0">
            <a:noAutofit/>
          </a:bodyPr>
          <a:lstStyle/>
          <a:p>
            <a:pPr marL="0" lvl="0" indent="0" algn="r" rtl="0">
              <a:spcBef>
                <a:spcPts val="0"/>
              </a:spcBef>
              <a:spcAft>
                <a:spcPts val="0"/>
              </a:spcAft>
              <a:buNone/>
            </a:pPr>
            <a:fld id="{00000000-1234-1234-1234-123412341234}" type="slidenum">
              <a:rPr lang="en" sz="1300">
                <a:solidFill>
                  <a:srgbClr val="000000"/>
                </a:solidFill>
                <a:latin typeface="Arial"/>
                <a:ea typeface="Arial"/>
                <a:cs typeface="Arial"/>
                <a:sym typeface="Arial"/>
              </a:rPr>
              <a:t>13</a:t>
            </a:fld>
            <a:endParaRPr sz="1300">
              <a:solidFill>
                <a:srgbClr val="000000"/>
              </a:solidFill>
              <a:latin typeface="Arial"/>
              <a:ea typeface="Arial"/>
              <a:cs typeface="Arial"/>
              <a:sym typeface="Aria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ctr" rtl="0">
              <a:lnSpc>
                <a:spcPct val="160000"/>
              </a:lnSpc>
              <a:spcBef>
                <a:spcPts val="0"/>
              </a:spcBef>
              <a:spcAft>
                <a:spcPts val="400"/>
              </a:spcAft>
              <a:buClr>
                <a:schemeClr val="dk1"/>
              </a:buClr>
              <a:buSzPts val="1100"/>
              <a:buFont typeface="Arial"/>
              <a:buNone/>
            </a:pPr>
            <a:r>
              <a:rPr lang="en" sz="3200" dirty="0">
                <a:solidFill>
                  <a:srgbClr val="690B0B"/>
                </a:solidFill>
                <a:latin typeface="Arial"/>
                <a:ea typeface="Arial"/>
                <a:cs typeface="Arial"/>
                <a:sym typeface="Arial"/>
              </a:rPr>
              <a:t>OLMs: Policy Requirements</a:t>
            </a:r>
            <a:endParaRPr sz="3200" dirty="0">
              <a:solidFill>
                <a:srgbClr val="690B0B"/>
              </a:solidFill>
              <a:latin typeface="Arial"/>
              <a:ea typeface="Arial"/>
              <a:cs typeface="Arial"/>
              <a:sym typeface="Arial"/>
            </a:endParaRPr>
          </a:p>
        </p:txBody>
      </p:sp>
      <p:grpSp>
        <p:nvGrpSpPr>
          <p:cNvPr id="296" name="Google Shape;296;p39">
            <a:extLst>
              <a:ext uri="{C183D7F6-B498-43B3-948B-1728B52AA6E4}">
                <adec:decorative xmlns:adec="http://schemas.microsoft.com/office/drawing/2017/decorative" val="1"/>
              </a:ext>
            </a:extLst>
          </p:cNvPr>
          <p:cNvGrpSpPr/>
          <p:nvPr/>
        </p:nvGrpSpPr>
        <p:grpSpPr>
          <a:xfrm>
            <a:off x="714375" y="1333500"/>
            <a:ext cx="7715250" cy="2762400"/>
            <a:chOff x="714375" y="1333500"/>
            <a:chExt cx="7715250" cy="2762400"/>
          </a:xfrm>
        </p:grpSpPr>
        <p:sp>
          <p:nvSpPr>
            <p:cNvPr id="297" name="Google Shape;297;p39"/>
            <p:cNvSpPr/>
            <p:nvPr/>
          </p:nvSpPr>
          <p:spPr>
            <a:xfrm>
              <a:off x="714375" y="1333500"/>
              <a:ext cx="3619500" cy="1238400"/>
            </a:xfrm>
            <a:prstGeom prst="roundRect">
              <a:avLst>
                <a:gd name="adj" fmla="val 615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99" name="Google Shape;299;p39"/>
            <p:cNvSpPr txBox="1"/>
            <p:nvPr/>
          </p:nvSpPr>
          <p:spPr>
            <a:xfrm>
              <a:off x="1381125" y="1428750"/>
              <a:ext cx="2809800" cy="1047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Order Types</a:t>
              </a:r>
              <a:endParaRPr sz="1400" b="1">
                <a:solidFill>
                  <a:srgbClr val="01558E"/>
                </a:solidFill>
                <a:latin typeface="Public Sans"/>
                <a:ea typeface="Public Sans"/>
                <a:cs typeface="Public Sans"/>
                <a:sym typeface="Public Sans"/>
              </a:endParaRPr>
            </a:p>
            <a:p>
              <a:pPr marL="0" lvl="0" indent="0" algn="l" rtl="0">
                <a:spcBef>
                  <a:spcPts val="400"/>
                </a:spcBef>
                <a:spcAft>
                  <a:spcPts val="0"/>
                </a:spcAft>
                <a:buNone/>
              </a:pPr>
              <a:r>
                <a:rPr lang="en" sz="1400">
                  <a:solidFill>
                    <a:srgbClr val="374151"/>
                  </a:solidFill>
                  <a:latin typeface="Public Sans"/>
                  <a:ea typeface="Public Sans"/>
                  <a:cs typeface="Public Sans"/>
                  <a:sym typeface="Public Sans"/>
                </a:rPr>
                <a:t>Allowed on all order types: fixed-price, T&amp;M, and LH.</a:t>
              </a:r>
              <a:endParaRPr sz="1400">
                <a:solidFill>
                  <a:srgbClr val="374151"/>
                </a:solidFill>
                <a:latin typeface="Public Sans"/>
                <a:ea typeface="Public Sans"/>
                <a:cs typeface="Public Sans"/>
                <a:sym typeface="Public Sans"/>
              </a:endParaRPr>
            </a:p>
          </p:txBody>
        </p:sp>
        <p:sp>
          <p:nvSpPr>
            <p:cNvPr id="300" name="Google Shape;300;p39"/>
            <p:cNvSpPr/>
            <p:nvPr/>
          </p:nvSpPr>
          <p:spPr>
            <a:xfrm>
              <a:off x="4810125" y="1333500"/>
              <a:ext cx="3619500" cy="1238400"/>
            </a:xfrm>
            <a:prstGeom prst="roundRect">
              <a:avLst>
                <a:gd name="adj" fmla="val 615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2" name="Google Shape;302;p39"/>
            <p:cNvSpPr txBox="1"/>
            <p:nvPr/>
          </p:nvSpPr>
          <p:spPr>
            <a:xfrm>
              <a:off x="5476875" y="1428750"/>
              <a:ext cx="2809800" cy="1047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Clear Identification</a:t>
              </a:r>
              <a:endParaRPr sz="1400" b="1">
                <a:solidFill>
                  <a:srgbClr val="01558E"/>
                </a:solidFill>
                <a:latin typeface="Public Sans"/>
                <a:ea typeface="Public Sans"/>
                <a:cs typeface="Public Sans"/>
                <a:sym typeface="Public Sans"/>
              </a:endParaRPr>
            </a:p>
            <a:p>
              <a:pPr marL="0" lvl="0" indent="0" algn="l" rtl="0">
                <a:spcBef>
                  <a:spcPts val="400"/>
                </a:spcBef>
                <a:spcAft>
                  <a:spcPts val="0"/>
                </a:spcAft>
                <a:buNone/>
              </a:pPr>
              <a:r>
                <a:rPr lang="en" sz="1400">
                  <a:solidFill>
                    <a:srgbClr val="374151"/>
                  </a:solidFill>
                  <a:latin typeface="Public Sans"/>
                  <a:ea typeface="Public Sans"/>
                  <a:cs typeface="Public Sans"/>
                  <a:sym typeface="Public Sans"/>
                </a:rPr>
                <a:t>OLMs must be clearly identified in the order.</a:t>
              </a:r>
              <a:endParaRPr sz="1400">
                <a:solidFill>
                  <a:srgbClr val="374151"/>
                </a:solidFill>
                <a:latin typeface="Public Sans"/>
                <a:ea typeface="Public Sans"/>
                <a:cs typeface="Public Sans"/>
                <a:sym typeface="Public Sans"/>
              </a:endParaRPr>
            </a:p>
          </p:txBody>
        </p:sp>
        <p:sp>
          <p:nvSpPr>
            <p:cNvPr id="303" name="Google Shape;303;p39"/>
            <p:cNvSpPr/>
            <p:nvPr/>
          </p:nvSpPr>
          <p:spPr>
            <a:xfrm>
              <a:off x="714375" y="2857500"/>
              <a:ext cx="3619500" cy="1238400"/>
            </a:xfrm>
            <a:prstGeom prst="roundRect">
              <a:avLst>
                <a:gd name="adj" fmla="val 615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5" name="Google Shape;305;p39"/>
            <p:cNvSpPr txBox="1"/>
            <p:nvPr/>
          </p:nvSpPr>
          <p:spPr>
            <a:xfrm>
              <a:off x="1381125" y="2952750"/>
              <a:ext cx="2809800" cy="1047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GSAR Compliance</a:t>
              </a:r>
              <a:endParaRPr sz="1400" b="1">
                <a:solidFill>
                  <a:srgbClr val="01558E"/>
                </a:solidFill>
                <a:latin typeface="Public Sans"/>
                <a:ea typeface="Public Sans"/>
                <a:cs typeface="Public Sans"/>
                <a:sym typeface="Public Sans"/>
              </a:endParaRPr>
            </a:p>
            <a:p>
              <a:pPr marL="0" lvl="0" indent="0" algn="l" rtl="0">
                <a:spcBef>
                  <a:spcPts val="400"/>
                </a:spcBef>
                <a:spcAft>
                  <a:spcPts val="0"/>
                </a:spcAft>
                <a:buNone/>
              </a:pPr>
              <a:r>
                <a:rPr lang="en" sz="1400">
                  <a:solidFill>
                    <a:srgbClr val="374151"/>
                  </a:solidFill>
                  <a:latin typeface="Public Sans"/>
                  <a:ea typeface="Public Sans"/>
                  <a:cs typeface="Public Sans"/>
                  <a:sym typeface="Public Sans"/>
                </a:rPr>
                <a:t>Ordering Activities must follow GSAR subpart 538.71 procedures.</a:t>
              </a:r>
              <a:endParaRPr sz="1400">
                <a:solidFill>
                  <a:srgbClr val="374151"/>
                </a:solidFill>
                <a:latin typeface="Public Sans"/>
                <a:ea typeface="Public Sans"/>
                <a:cs typeface="Public Sans"/>
                <a:sym typeface="Public Sans"/>
              </a:endParaRPr>
            </a:p>
          </p:txBody>
        </p:sp>
        <p:sp>
          <p:nvSpPr>
            <p:cNvPr id="306" name="Google Shape;306;p39"/>
            <p:cNvSpPr/>
            <p:nvPr/>
          </p:nvSpPr>
          <p:spPr>
            <a:xfrm>
              <a:off x="4810125" y="2857500"/>
              <a:ext cx="3619500" cy="1238400"/>
            </a:xfrm>
            <a:prstGeom prst="roundRect">
              <a:avLst>
                <a:gd name="adj" fmla="val 615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8" name="Google Shape;308;p39"/>
            <p:cNvSpPr txBox="1"/>
            <p:nvPr/>
          </p:nvSpPr>
          <p:spPr>
            <a:xfrm>
              <a:off x="5476875" y="2952750"/>
              <a:ext cx="2809800" cy="10479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Legal Authority</a:t>
              </a:r>
              <a:endParaRPr sz="1400" b="1">
                <a:solidFill>
                  <a:srgbClr val="01558E"/>
                </a:solidFill>
                <a:latin typeface="Public Sans"/>
                <a:ea typeface="Public Sans"/>
                <a:cs typeface="Public Sans"/>
                <a:sym typeface="Public Sans"/>
              </a:endParaRPr>
            </a:p>
            <a:p>
              <a:pPr marL="0" lvl="0" indent="0" algn="l" rtl="0">
                <a:spcBef>
                  <a:spcPts val="400"/>
                </a:spcBef>
                <a:spcAft>
                  <a:spcPts val="0"/>
                </a:spcAft>
                <a:buNone/>
              </a:pPr>
              <a:r>
                <a:rPr lang="en" sz="1400">
                  <a:solidFill>
                    <a:srgbClr val="374151"/>
                  </a:solidFill>
                  <a:latin typeface="Public Sans"/>
                  <a:ea typeface="Public Sans"/>
                  <a:cs typeface="Public Sans"/>
                  <a:sym typeface="Public Sans"/>
                </a:rPr>
                <a:t>OLM authority: 41 U.S.C. § 152(3).</a:t>
              </a:r>
              <a:endParaRPr sz="1400">
                <a:solidFill>
                  <a:srgbClr val="374151"/>
                </a:solidFill>
                <a:latin typeface="Public Sans"/>
                <a:ea typeface="Public Sans"/>
                <a:cs typeface="Public Sans"/>
                <a:sym typeface="Public Sans"/>
              </a:endParaRPr>
            </a:p>
          </p:txBody>
        </p:sp>
      </p:grpSp>
      <p:pic>
        <p:nvPicPr>
          <p:cNvPr id="3" name="Picture 2" descr="This image includes a checkmark symbol.">
            <a:extLst>
              <a:ext uri="{FF2B5EF4-FFF2-40B4-BE49-F238E27FC236}">
                <a16:creationId xmlns:a16="http://schemas.microsoft.com/office/drawing/2014/main" id="{1901BC8A-EB14-27D1-9D7A-B0DD5837EEA0}"/>
              </a:ext>
            </a:extLst>
          </p:cNvPr>
          <p:cNvPicPr>
            <a:picLocks noChangeAspect="1"/>
          </p:cNvPicPr>
          <p:nvPr/>
        </p:nvPicPr>
        <p:blipFill>
          <a:blip r:embed="rId5"/>
          <a:stretch>
            <a:fillRect/>
          </a:stretch>
        </p:blipFill>
        <p:spPr>
          <a:xfrm>
            <a:off x="965111" y="1583257"/>
            <a:ext cx="273064" cy="215911"/>
          </a:xfrm>
          <a:prstGeom prst="rect">
            <a:avLst/>
          </a:prstGeom>
        </p:spPr>
      </p:pic>
      <p:pic>
        <p:nvPicPr>
          <p:cNvPr id="5" name="Picture 4" descr="This image includes a gavel symbol. ">
            <a:extLst>
              <a:ext uri="{FF2B5EF4-FFF2-40B4-BE49-F238E27FC236}">
                <a16:creationId xmlns:a16="http://schemas.microsoft.com/office/drawing/2014/main" id="{47AF231F-8799-0EBD-E4AD-0C2F36A01C7E}"/>
              </a:ext>
            </a:extLst>
          </p:cNvPr>
          <p:cNvPicPr>
            <a:picLocks noChangeAspect="1"/>
          </p:cNvPicPr>
          <p:nvPr/>
        </p:nvPicPr>
        <p:blipFill>
          <a:blip r:embed="rId6"/>
          <a:stretch>
            <a:fillRect/>
          </a:stretch>
        </p:blipFill>
        <p:spPr>
          <a:xfrm>
            <a:off x="970164" y="2973145"/>
            <a:ext cx="311166" cy="247663"/>
          </a:xfrm>
          <a:prstGeom prst="rect">
            <a:avLst/>
          </a:prstGeom>
        </p:spPr>
      </p:pic>
      <p:pic>
        <p:nvPicPr>
          <p:cNvPr id="7" name="Picture 6" descr="This image includes an eye symbol.">
            <a:extLst>
              <a:ext uri="{FF2B5EF4-FFF2-40B4-BE49-F238E27FC236}">
                <a16:creationId xmlns:a16="http://schemas.microsoft.com/office/drawing/2014/main" id="{BD632EA4-0973-4885-12B2-7220B15BA120}"/>
              </a:ext>
            </a:extLst>
          </p:cNvPr>
          <p:cNvPicPr>
            <a:picLocks noChangeAspect="1"/>
          </p:cNvPicPr>
          <p:nvPr/>
        </p:nvPicPr>
        <p:blipFill>
          <a:blip r:embed="rId7"/>
          <a:stretch>
            <a:fillRect/>
          </a:stretch>
        </p:blipFill>
        <p:spPr>
          <a:xfrm>
            <a:off x="5104379" y="1592782"/>
            <a:ext cx="273064" cy="196860"/>
          </a:xfrm>
          <a:prstGeom prst="rect">
            <a:avLst/>
          </a:prstGeom>
        </p:spPr>
      </p:pic>
      <p:pic>
        <p:nvPicPr>
          <p:cNvPr id="9" name="Picture 8" descr="This image includes a legal book symbol. &#10;">
            <a:extLst>
              <a:ext uri="{FF2B5EF4-FFF2-40B4-BE49-F238E27FC236}">
                <a16:creationId xmlns:a16="http://schemas.microsoft.com/office/drawing/2014/main" id="{7FF3B107-4431-5467-A875-A0C0C599BE86}"/>
              </a:ext>
            </a:extLst>
          </p:cNvPr>
          <p:cNvPicPr>
            <a:picLocks noChangeAspect="1"/>
          </p:cNvPicPr>
          <p:nvPr/>
        </p:nvPicPr>
        <p:blipFill>
          <a:blip r:embed="rId8"/>
          <a:stretch>
            <a:fillRect/>
          </a:stretch>
        </p:blipFill>
        <p:spPr>
          <a:xfrm>
            <a:off x="5104379" y="3033019"/>
            <a:ext cx="266714" cy="190510"/>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95250" tIns="0" rIns="0" bIns="0" anchor="ctr" anchorCtr="0">
            <a:noAutofit/>
          </a:bodyPr>
          <a:lstStyle/>
          <a:p>
            <a:pPr marL="0" lvl="0" indent="0" algn="ctr" rtl="0">
              <a:spcBef>
                <a:spcPts val="0"/>
              </a:spcBef>
              <a:spcAft>
                <a:spcPts val="0"/>
              </a:spcAft>
              <a:buNone/>
            </a:pPr>
            <a:r>
              <a:rPr lang="en" sz="3200" i="0" dirty="0">
                <a:latin typeface="Arial"/>
                <a:ea typeface="Arial"/>
                <a:cs typeface="Arial"/>
                <a:sym typeface="Arial"/>
              </a:rPr>
              <a:t>OLM Benefits</a:t>
            </a:r>
            <a:endParaRPr sz="3200" i="0" dirty="0">
              <a:latin typeface="Arial"/>
              <a:ea typeface="Arial"/>
              <a:cs typeface="Arial"/>
              <a:sym typeface="Arial"/>
            </a:endParaRPr>
          </a:p>
        </p:txBody>
      </p:sp>
      <p:grpSp>
        <p:nvGrpSpPr>
          <p:cNvPr id="314" name="Google Shape;314;p40" descr="This image includes the following statement: &quot;Increases MAS flexibility for mission-focused solutions,&quot; with a spaceship icon preceding it."/>
          <p:cNvGrpSpPr/>
          <p:nvPr/>
        </p:nvGrpSpPr>
        <p:grpSpPr>
          <a:xfrm>
            <a:off x="666750" y="1333500"/>
            <a:ext cx="3810000" cy="1143000"/>
            <a:chOff x="666750" y="1333500"/>
            <a:chExt cx="3810000" cy="1143000"/>
          </a:xfrm>
        </p:grpSpPr>
        <p:sp>
          <p:nvSpPr>
            <p:cNvPr id="315" name="Google Shape;315;p40"/>
            <p:cNvSpPr/>
            <p:nvPr/>
          </p:nvSpPr>
          <p:spPr>
            <a:xfrm>
              <a:off x="666750" y="1333500"/>
              <a:ext cx="3810000" cy="1143000"/>
            </a:xfrm>
            <a:prstGeom prst="roundRect">
              <a:avLst>
                <a:gd name="adj" fmla="val 6666"/>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17" name="Google Shape;317;p40"/>
            <p:cNvSpPr txBox="1"/>
            <p:nvPr/>
          </p:nvSpPr>
          <p:spPr>
            <a:xfrm>
              <a:off x="1381125" y="1333500"/>
              <a:ext cx="2952900" cy="1143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dirty="0">
                  <a:solidFill>
                    <a:srgbClr val="374151"/>
                  </a:solidFill>
                  <a:latin typeface="Public Sans"/>
                  <a:ea typeface="Public Sans"/>
                  <a:cs typeface="Public Sans"/>
                  <a:sym typeface="Public Sans"/>
                </a:rPr>
                <a:t>Increases MAS flexibility for mission-focused solutions</a:t>
              </a:r>
              <a:endParaRPr sz="1400" b="0" dirty="0">
                <a:solidFill>
                  <a:srgbClr val="374151"/>
                </a:solidFill>
                <a:latin typeface="Public Sans"/>
                <a:ea typeface="Public Sans"/>
                <a:cs typeface="Public Sans"/>
                <a:sym typeface="Public Sans"/>
              </a:endParaRPr>
            </a:p>
          </p:txBody>
        </p:sp>
      </p:grpSp>
      <p:grpSp>
        <p:nvGrpSpPr>
          <p:cNvPr id="318" name="Google Shape;318;p40" descr="This image includes the following statement: &quot;Reduces procurement/admin burden,&quot; with a stopwatch icon in front of it."/>
          <p:cNvGrpSpPr/>
          <p:nvPr/>
        </p:nvGrpSpPr>
        <p:grpSpPr>
          <a:xfrm>
            <a:off x="4667250" y="1333500"/>
            <a:ext cx="3810000" cy="1143000"/>
            <a:chOff x="4667250" y="1333500"/>
            <a:chExt cx="3810000" cy="1143000"/>
          </a:xfrm>
        </p:grpSpPr>
        <p:sp>
          <p:nvSpPr>
            <p:cNvPr id="319" name="Google Shape;319;p40"/>
            <p:cNvSpPr/>
            <p:nvPr/>
          </p:nvSpPr>
          <p:spPr>
            <a:xfrm>
              <a:off x="4667250" y="1333500"/>
              <a:ext cx="3810000" cy="1143000"/>
            </a:xfrm>
            <a:prstGeom prst="roundRect">
              <a:avLst>
                <a:gd name="adj" fmla="val 6666"/>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21" name="Google Shape;321;p40"/>
            <p:cNvSpPr txBox="1"/>
            <p:nvPr/>
          </p:nvSpPr>
          <p:spPr>
            <a:xfrm>
              <a:off x="5381625" y="1333500"/>
              <a:ext cx="2952900" cy="1143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dirty="0">
                  <a:solidFill>
                    <a:srgbClr val="374151"/>
                  </a:solidFill>
                  <a:latin typeface="Public Sans"/>
                  <a:ea typeface="Public Sans"/>
                  <a:cs typeface="Public Sans"/>
                  <a:sym typeface="Public Sans"/>
                </a:rPr>
                <a:t>Reduces procurement/admin burden</a:t>
              </a:r>
              <a:endParaRPr sz="1400" b="0" dirty="0">
                <a:solidFill>
                  <a:srgbClr val="374151"/>
                </a:solidFill>
                <a:latin typeface="Public Sans"/>
                <a:ea typeface="Public Sans"/>
                <a:cs typeface="Public Sans"/>
                <a:sym typeface="Public Sans"/>
              </a:endParaRPr>
            </a:p>
          </p:txBody>
        </p:sp>
      </p:grpSp>
      <p:cxnSp>
        <p:nvCxnSpPr>
          <p:cNvPr id="322" name="Google Shape;322;p40">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grpSp>
        <p:nvGrpSpPr>
          <p:cNvPr id="323" name="Google Shape;323;p40" descr="This image includes the following statement: &quot;Eliminates need for duplicative IDIQs/open-market buys,&quot; with a document icon in front of this statement."/>
          <p:cNvGrpSpPr/>
          <p:nvPr/>
        </p:nvGrpSpPr>
        <p:grpSpPr>
          <a:xfrm>
            <a:off x="666750" y="2667000"/>
            <a:ext cx="3810000" cy="1143000"/>
            <a:chOff x="666750" y="2667000"/>
            <a:chExt cx="3810000" cy="1143000"/>
          </a:xfrm>
        </p:grpSpPr>
        <p:sp>
          <p:nvSpPr>
            <p:cNvPr id="324" name="Google Shape;324;p40"/>
            <p:cNvSpPr/>
            <p:nvPr/>
          </p:nvSpPr>
          <p:spPr>
            <a:xfrm>
              <a:off x="666750" y="2667000"/>
              <a:ext cx="3810000" cy="1143000"/>
            </a:xfrm>
            <a:prstGeom prst="roundRect">
              <a:avLst>
                <a:gd name="adj" fmla="val 6666"/>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26" name="Google Shape;326;p40"/>
            <p:cNvSpPr txBox="1"/>
            <p:nvPr/>
          </p:nvSpPr>
          <p:spPr>
            <a:xfrm>
              <a:off x="1381125" y="2667000"/>
              <a:ext cx="2952900" cy="1143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dirty="0">
                  <a:solidFill>
                    <a:srgbClr val="374151"/>
                  </a:solidFill>
                  <a:latin typeface="Public Sans"/>
                  <a:ea typeface="Public Sans"/>
                  <a:cs typeface="Public Sans"/>
                  <a:sym typeface="Public Sans"/>
                </a:rPr>
                <a:t>Eliminates need for duplicative IDIQs/open-market buys</a:t>
              </a:r>
              <a:endParaRPr sz="1400" b="0" dirty="0">
                <a:solidFill>
                  <a:srgbClr val="374151"/>
                </a:solidFill>
                <a:latin typeface="Public Sans"/>
                <a:ea typeface="Public Sans"/>
                <a:cs typeface="Public Sans"/>
                <a:sym typeface="Public Sans"/>
              </a:endParaRPr>
            </a:p>
          </p:txBody>
        </p:sp>
      </p:grpSp>
      <p:grpSp>
        <p:nvGrpSpPr>
          <p:cNvPr id="327" name="Google Shape;327;p40" descr="This image includes the following statement: &quot;Promotes competition &amp; cost savings,&quot; with an arrow icon preceding it."/>
          <p:cNvGrpSpPr/>
          <p:nvPr/>
        </p:nvGrpSpPr>
        <p:grpSpPr>
          <a:xfrm>
            <a:off x="4667250" y="2667000"/>
            <a:ext cx="3810000" cy="1143000"/>
            <a:chOff x="4667250" y="2667000"/>
            <a:chExt cx="3810000" cy="1143000"/>
          </a:xfrm>
        </p:grpSpPr>
        <p:sp>
          <p:nvSpPr>
            <p:cNvPr id="328" name="Google Shape;328;p40"/>
            <p:cNvSpPr/>
            <p:nvPr/>
          </p:nvSpPr>
          <p:spPr>
            <a:xfrm>
              <a:off x="4667250" y="2667000"/>
              <a:ext cx="3810000" cy="1143000"/>
            </a:xfrm>
            <a:prstGeom prst="roundRect">
              <a:avLst>
                <a:gd name="adj" fmla="val 6666"/>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30" name="Google Shape;330;p40"/>
            <p:cNvSpPr txBox="1"/>
            <p:nvPr/>
          </p:nvSpPr>
          <p:spPr>
            <a:xfrm>
              <a:off x="5381625" y="2667000"/>
              <a:ext cx="2952900" cy="1143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400" b="0" dirty="0">
                  <a:solidFill>
                    <a:srgbClr val="374151"/>
                  </a:solidFill>
                  <a:latin typeface="Public Sans"/>
                  <a:ea typeface="Public Sans"/>
                  <a:cs typeface="Public Sans"/>
                  <a:sym typeface="Public Sans"/>
                </a:rPr>
                <a:t>Promotes competition &amp; cost savings</a:t>
              </a:r>
              <a:endParaRPr sz="1400" b="0" dirty="0">
                <a:solidFill>
                  <a:srgbClr val="374151"/>
                </a:solidFill>
                <a:latin typeface="Public Sans"/>
                <a:ea typeface="Public Sans"/>
                <a:cs typeface="Public Sans"/>
                <a:sym typeface="Public Sans"/>
              </a:endParaRPr>
            </a:p>
          </p:txBody>
        </p:sp>
      </p:grpSp>
      <p:grpSp>
        <p:nvGrpSpPr>
          <p:cNvPr id="331" name="Google Shape;331;p40" descr="This image includes the following statement: &quot;Maintain compliance with MAS terms and FAR requirements.&quot;"/>
          <p:cNvGrpSpPr/>
          <p:nvPr/>
        </p:nvGrpSpPr>
        <p:grpSpPr>
          <a:xfrm>
            <a:off x="666750" y="4000500"/>
            <a:ext cx="7810500" cy="762000"/>
            <a:chOff x="666750" y="4000500"/>
            <a:chExt cx="7810500" cy="762000"/>
          </a:xfrm>
        </p:grpSpPr>
        <p:sp>
          <p:nvSpPr>
            <p:cNvPr id="332" name="Google Shape;332;p40"/>
            <p:cNvSpPr/>
            <p:nvPr/>
          </p:nvSpPr>
          <p:spPr>
            <a:xfrm>
              <a:off x="666750" y="4000500"/>
              <a:ext cx="7810500" cy="762000"/>
            </a:xfrm>
            <a:prstGeom prst="roundRect">
              <a:avLst>
                <a:gd name="adj" fmla="val 10000"/>
              </a:avLst>
            </a:prstGeom>
            <a:solidFill>
              <a:srgbClr val="E3F2FD"/>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34" name="Google Shape;334;p40"/>
            <p:cNvSpPr txBox="1"/>
            <p:nvPr/>
          </p:nvSpPr>
          <p:spPr>
            <a:xfrm>
              <a:off x="1381125" y="4000500"/>
              <a:ext cx="6953400" cy="762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a:solidFill>
                    <a:srgbClr val="01558E"/>
                  </a:solidFill>
                  <a:latin typeface="Public Sans"/>
                  <a:ea typeface="Public Sans"/>
                  <a:cs typeface="Public Sans"/>
                  <a:sym typeface="Public Sans"/>
                </a:rPr>
                <a:t>Maintains compliance with MAS terms &amp; FAR requirements</a:t>
              </a:r>
              <a:endParaRPr sz="1500" b="1">
                <a:solidFill>
                  <a:srgbClr val="01558E"/>
                </a:solidFill>
                <a:latin typeface="Public Sans"/>
                <a:ea typeface="Public Sans"/>
                <a:cs typeface="Public Sans"/>
                <a:sym typeface="Public Sans"/>
              </a:endParaRPr>
            </a:p>
          </p:txBody>
        </p:sp>
      </p:grpSp>
      <p:pic>
        <p:nvPicPr>
          <p:cNvPr id="3" name="Picture 2">
            <a:extLst>
              <a:ext uri="{FF2B5EF4-FFF2-40B4-BE49-F238E27FC236}">
                <a16:creationId xmlns:a16="http://schemas.microsoft.com/office/drawing/2014/main" id="{C2C7CFF1-2046-1B2E-5BAB-BFC1B3089AD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77880" y="1752592"/>
            <a:ext cx="292115" cy="304816"/>
          </a:xfrm>
          <a:prstGeom prst="rect">
            <a:avLst/>
          </a:prstGeom>
        </p:spPr>
      </p:pic>
      <p:pic>
        <p:nvPicPr>
          <p:cNvPr id="5" name="Picture 4">
            <a:extLst>
              <a:ext uri="{FF2B5EF4-FFF2-40B4-BE49-F238E27FC236}">
                <a16:creationId xmlns:a16="http://schemas.microsoft.com/office/drawing/2014/main" id="{E382B6E7-77EA-BA08-3B1D-C30AEE19A9E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77880" y="3076567"/>
            <a:ext cx="349268" cy="323867"/>
          </a:xfrm>
          <a:prstGeom prst="rect">
            <a:avLst/>
          </a:prstGeom>
        </p:spPr>
      </p:pic>
      <p:pic>
        <p:nvPicPr>
          <p:cNvPr id="7" name="Picture 6">
            <a:extLst>
              <a:ext uri="{FF2B5EF4-FFF2-40B4-BE49-F238E27FC236}">
                <a16:creationId xmlns:a16="http://schemas.microsoft.com/office/drawing/2014/main" id="{2CCAC3B3-D7B7-408F-07A1-756EA670D48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958882" y="1765293"/>
            <a:ext cx="273064" cy="292115"/>
          </a:xfrm>
          <a:prstGeom prst="rect">
            <a:avLst/>
          </a:prstGeom>
        </p:spPr>
      </p:pic>
      <p:pic>
        <p:nvPicPr>
          <p:cNvPr id="9" name="Picture 8">
            <a:extLst>
              <a:ext uri="{FF2B5EF4-FFF2-40B4-BE49-F238E27FC236}">
                <a16:creationId xmlns:a16="http://schemas.microsoft.com/office/drawing/2014/main" id="{33D8DAED-D9EC-2DCD-D1BF-444D9B6D21B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958882" y="3076567"/>
            <a:ext cx="273064" cy="228612"/>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38"/>
        <p:cNvGrpSpPr/>
        <p:nvPr/>
      </p:nvGrpSpPr>
      <p:grpSpPr>
        <a:xfrm>
          <a:off x="0" y="0"/>
          <a:ext cx="0" cy="0"/>
          <a:chOff x="0" y="0"/>
          <a:chExt cx="0" cy="0"/>
        </a:xfrm>
      </p:grpSpPr>
      <p:sp>
        <p:nvSpPr>
          <p:cNvPr id="339" name="Google Shape;339;p41"/>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dirty="0">
                <a:solidFill>
                  <a:srgbClr val="690B0B"/>
                </a:solidFill>
                <a:latin typeface="Arial"/>
                <a:ea typeface="Arial"/>
                <a:cs typeface="Arial"/>
                <a:sym typeface="Arial"/>
              </a:rPr>
              <a:t>OLM SIN &amp; Ordering Instructions</a:t>
            </a:r>
            <a:endParaRPr sz="2200" dirty="0">
              <a:solidFill>
                <a:srgbClr val="690B0B"/>
              </a:solidFill>
              <a:latin typeface="Arial"/>
              <a:ea typeface="Arial"/>
              <a:cs typeface="Arial"/>
              <a:sym typeface="Arial"/>
            </a:endParaRPr>
          </a:p>
        </p:txBody>
      </p:sp>
      <p:cxnSp>
        <p:nvCxnSpPr>
          <p:cNvPr id="340" name="Google Shape;340;p41">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grpSp>
        <p:nvGrpSpPr>
          <p:cNvPr id="341" name="Google Shape;341;p41" descr="This image highlights three key points under the slide titled &quot;OLM SIN and Ordering Instructions&quot;: OLM SIN Award, Defined at Order, and Order-Level Pricing."/>
          <p:cNvGrpSpPr/>
          <p:nvPr/>
        </p:nvGrpSpPr>
        <p:grpSpPr>
          <a:xfrm>
            <a:off x="476250" y="1333500"/>
            <a:ext cx="8191650" cy="2857500"/>
            <a:chOff x="476250" y="1333500"/>
            <a:chExt cx="8191650" cy="2857500"/>
          </a:xfrm>
        </p:grpSpPr>
        <p:sp>
          <p:nvSpPr>
            <p:cNvPr id="342" name="Google Shape;342;p41"/>
            <p:cNvSpPr/>
            <p:nvPr/>
          </p:nvSpPr>
          <p:spPr>
            <a:xfrm>
              <a:off x="476250" y="1333500"/>
              <a:ext cx="2571900" cy="2857500"/>
            </a:xfrm>
            <a:prstGeom prst="roundRect">
              <a:avLst>
                <a:gd name="adj" fmla="val 4444"/>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3" name="Google Shape;343;p41"/>
            <p:cNvSpPr txBox="1"/>
            <p:nvPr/>
          </p:nvSpPr>
          <p:spPr>
            <a:xfrm>
              <a:off x="476250" y="1333500"/>
              <a:ext cx="2571900" cy="2857500"/>
            </a:xfrm>
            <a:prstGeom prst="rect">
              <a:avLst/>
            </a:prstGeom>
            <a:noFill/>
            <a:ln>
              <a:noFill/>
            </a:ln>
          </p:spPr>
          <p:txBody>
            <a:bodyPr spcFirstLastPara="1" wrap="square" lIns="238125" tIns="238125" rIns="238125" bIns="238125" anchor="ctr" anchorCtr="0">
              <a:noAutofit/>
            </a:bodyPr>
            <a:lstStyle/>
            <a:p>
              <a:pPr marL="0" lvl="0" indent="0" algn="l" rtl="0">
                <a:spcBef>
                  <a:spcPts val="1125"/>
                </a:spcBef>
                <a:spcAft>
                  <a:spcPts val="0"/>
                </a:spcAft>
                <a:buNone/>
              </a:pPr>
              <a:r>
                <a:rPr lang="en" sz="1260" b="1" dirty="0">
                  <a:solidFill>
                    <a:srgbClr val="01558E"/>
                  </a:solidFill>
                  <a:latin typeface="Public Sans"/>
                  <a:ea typeface="Public Sans"/>
                  <a:cs typeface="Public Sans"/>
                  <a:sym typeface="Public Sans"/>
                </a:rPr>
                <a:t>OLM SIN Award</a:t>
              </a:r>
              <a:endParaRPr sz="1260" b="1" dirty="0">
                <a:solidFill>
                  <a:srgbClr val="01558E"/>
                </a:solidFill>
                <a:latin typeface="Public Sans"/>
                <a:ea typeface="Public Sans"/>
                <a:cs typeface="Public Sans"/>
                <a:sym typeface="Public Sans"/>
              </a:endParaRPr>
            </a:p>
            <a:p>
              <a:pPr marL="0" lvl="0" indent="0" algn="l" rtl="0">
                <a:spcBef>
                  <a:spcPts val="600"/>
                </a:spcBef>
                <a:spcAft>
                  <a:spcPts val="0"/>
                </a:spcAft>
                <a:buNone/>
              </a:pPr>
              <a:r>
                <a:rPr lang="en" sz="840" b="0" dirty="0">
                  <a:solidFill>
                    <a:srgbClr val="374151"/>
                  </a:solidFill>
                  <a:latin typeface="Public Sans"/>
                  <a:ea typeface="Public Sans"/>
                  <a:cs typeface="Public Sans"/>
                  <a:sym typeface="Public Sans"/>
                </a:rPr>
                <a:t>OLMs strictly require the formal award of the OLM SIN on the MAS contract.</a:t>
              </a:r>
              <a:endParaRPr sz="840" b="0" dirty="0">
                <a:solidFill>
                  <a:srgbClr val="374151"/>
                </a:solidFill>
                <a:latin typeface="Public Sans"/>
                <a:ea typeface="Public Sans"/>
                <a:cs typeface="Public Sans"/>
                <a:sym typeface="Public Sans"/>
              </a:endParaRPr>
            </a:p>
          </p:txBody>
        </p:sp>
        <p:sp>
          <p:nvSpPr>
            <p:cNvPr id="344" name="Google Shape;344;p41"/>
            <p:cNvSpPr/>
            <p:nvPr/>
          </p:nvSpPr>
          <p:spPr>
            <a:xfrm>
              <a:off x="3286125" y="1333500"/>
              <a:ext cx="2571900" cy="2857500"/>
            </a:xfrm>
            <a:prstGeom prst="roundRect">
              <a:avLst>
                <a:gd name="adj" fmla="val 4444"/>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5" name="Google Shape;345;p41"/>
            <p:cNvSpPr txBox="1"/>
            <p:nvPr/>
          </p:nvSpPr>
          <p:spPr>
            <a:xfrm>
              <a:off x="3286125" y="1333500"/>
              <a:ext cx="2571900" cy="2857500"/>
            </a:xfrm>
            <a:prstGeom prst="rect">
              <a:avLst/>
            </a:prstGeom>
            <a:noFill/>
            <a:ln>
              <a:noFill/>
            </a:ln>
          </p:spPr>
          <p:txBody>
            <a:bodyPr spcFirstLastPara="1" wrap="square" lIns="238125" tIns="238125" rIns="238125" bIns="238125" anchor="ctr" anchorCtr="0">
              <a:noAutofit/>
            </a:bodyPr>
            <a:lstStyle/>
            <a:p>
              <a:pPr marL="0" lvl="0" indent="0" algn="l" rtl="0">
                <a:spcBef>
                  <a:spcPts val="1125"/>
                </a:spcBef>
                <a:spcAft>
                  <a:spcPts val="0"/>
                </a:spcAft>
                <a:buNone/>
              </a:pPr>
              <a:r>
                <a:rPr lang="en" sz="1800" b="1" dirty="0">
                  <a:solidFill>
                    <a:srgbClr val="01558E"/>
                  </a:solidFill>
                  <a:latin typeface="Public Sans"/>
                  <a:ea typeface="Public Sans"/>
                  <a:cs typeface="Public Sans"/>
                  <a:sym typeface="Public Sans"/>
                </a:rPr>
                <a:t>Defined at Order</a:t>
              </a:r>
              <a:endParaRPr sz="1800" b="1" dirty="0">
                <a:solidFill>
                  <a:srgbClr val="01558E"/>
                </a:solidFill>
                <a:latin typeface="Public Sans"/>
                <a:ea typeface="Public Sans"/>
                <a:cs typeface="Public Sans"/>
                <a:sym typeface="Public Sans"/>
              </a:endParaRPr>
            </a:p>
            <a:p>
              <a:pPr marL="0" lvl="0" indent="0" algn="l" rtl="0">
                <a:spcBef>
                  <a:spcPts val="600"/>
                </a:spcBef>
                <a:spcAft>
                  <a:spcPts val="0"/>
                </a:spcAft>
                <a:buNone/>
              </a:pPr>
              <a:r>
                <a:rPr lang="en" sz="1200" b="0" dirty="0">
                  <a:solidFill>
                    <a:srgbClr val="374151"/>
                  </a:solidFill>
                  <a:latin typeface="Public Sans"/>
                  <a:ea typeface="Public Sans"/>
                  <a:cs typeface="Public Sans"/>
                  <a:sym typeface="Public Sans"/>
                </a:rPr>
                <a:t>Requirements are identified and defined at the specific Order or BPA level.</a:t>
              </a:r>
              <a:endParaRPr sz="1200" b="0" dirty="0">
                <a:solidFill>
                  <a:srgbClr val="374151"/>
                </a:solidFill>
                <a:latin typeface="Public Sans"/>
                <a:ea typeface="Public Sans"/>
                <a:cs typeface="Public Sans"/>
                <a:sym typeface="Public Sans"/>
              </a:endParaRPr>
            </a:p>
          </p:txBody>
        </p:sp>
        <p:sp>
          <p:nvSpPr>
            <p:cNvPr id="346" name="Google Shape;346;p41"/>
            <p:cNvSpPr/>
            <p:nvPr/>
          </p:nvSpPr>
          <p:spPr>
            <a:xfrm>
              <a:off x="6096000" y="1333500"/>
              <a:ext cx="2571900" cy="2857500"/>
            </a:xfrm>
            <a:prstGeom prst="roundRect">
              <a:avLst>
                <a:gd name="adj" fmla="val 4444"/>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47" name="Google Shape;347;p41"/>
            <p:cNvSpPr txBox="1"/>
            <p:nvPr/>
          </p:nvSpPr>
          <p:spPr>
            <a:xfrm>
              <a:off x="6096000" y="1333500"/>
              <a:ext cx="2571900" cy="2857500"/>
            </a:xfrm>
            <a:prstGeom prst="rect">
              <a:avLst/>
            </a:prstGeom>
            <a:noFill/>
            <a:ln>
              <a:noFill/>
            </a:ln>
          </p:spPr>
          <p:txBody>
            <a:bodyPr spcFirstLastPara="1" wrap="square" lIns="238125" tIns="238125" rIns="238125" bIns="238125" anchor="ctr" anchorCtr="0">
              <a:noAutofit/>
            </a:bodyPr>
            <a:lstStyle/>
            <a:p>
              <a:pPr marL="0" lvl="0" indent="0" algn="l" rtl="0">
                <a:spcBef>
                  <a:spcPts val="1125"/>
                </a:spcBef>
                <a:spcAft>
                  <a:spcPts val="0"/>
                </a:spcAft>
                <a:buNone/>
              </a:pPr>
              <a:r>
                <a:rPr lang="en" sz="1800" b="1" dirty="0">
                  <a:solidFill>
                    <a:srgbClr val="01558E"/>
                  </a:solidFill>
                  <a:latin typeface="Public Sans"/>
                  <a:ea typeface="Public Sans"/>
                  <a:cs typeface="Public Sans"/>
                  <a:sym typeface="Public Sans"/>
                </a:rPr>
                <a:t>Order-Level Pricing</a:t>
              </a:r>
              <a:endParaRPr sz="1800" b="1" dirty="0">
                <a:solidFill>
                  <a:srgbClr val="01558E"/>
                </a:solidFill>
                <a:latin typeface="Public Sans"/>
                <a:ea typeface="Public Sans"/>
                <a:cs typeface="Public Sans"/>
                <a:sym typeface="Public Sans"/>
              </a:endParaRPr>
            </a:p>
            <a:p>
              <a:pPr marL="0" lvl="0" indent="0" algn="l" rtl="0">
                <a:spcBef>
                  <a:spcPts val="600"/>
                </a:spcBef>
                <a:spcAft>
                  <a:spcPts val="0"/>
                </a:spcAft>
                <a:buNone/>
              </a:pPr>
              <a:r>
                <a:rPr lang="en" sz="1200" b="0" dirty="0">
                  <a:solidFill>
                    <a:srgbClr val="374151"/>
                  </a:solidFill>
                  <a:latin typeface="Public Sans"/>
                  <a:ea typeface="Public Sans"/>
                  <a:cs typeface="Public Sans"/>
                  <a:sym typeface="Public Sans"/>
                </a:rPr>
                <a:t>Pricing is set at the order level; ordering activity ensures fair and reasonable pricing.</a:t>
              </a:r>
              <a:endParaRPr sz="1200" b="0" dirty="0">
                <a:solidFill>
                  <a:srgbClr val="374151"/>
                </a:solidFill>
                <a:latin typeface="Public Sans"/>
                <a:ea typeface="Public Sans"/>
                <a:cs typeface="Public Sans"/>
                <a:sym typeface="Public Sans"/>
              </a:endParaRPr>
            </a:p>
          </p:txBody>
        </p:sp>
      </p:grpSp>
      <p:pic>
        <p:nvPicPr>
          <p:cNvPr id="3" name="Picture 2">
            <a:extLst>
              <a:ext uri="{FF2B5EF4-FFF2-40B4-BE49-F238E27FC236}">
                <a16:creationId xmlns:a16="http://schemas.microsoft.com/office/drawing/2014/main" id="{658B6461-D1C9-F33B-51C2-523B4B08C4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465153" y="2096400"/>
            <a:ext cx="273064" cy="254013"/>
          </a:xfrm>
          <a:prstGeom prst="rect">
            <a:avLst/>
          </a:prstGeom>
        </p:spPr>
      </p:pic>
      <p:pic>
        <p:nvPicPr>
          <p:cNvPr id="5" name="Picture 4">
            <a:extLst>
              <a:ext uri="{FF2B5EF4-FFF2-40B4-BE49-F238E27FC236}">
                <a16:creationId xmlns:a16="http://schemas.microsoft.com/office/drawing/2014/main" id="{1D75A865-146A-04C6-E010-1C654010683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54389" y="1815241"/>
            <a:ext cx="518897" cy="462143"/>
          </a:xfrm>
          <a:prstGeom prst="rect">
            <a:avLst/>
          </a:prstGeom>
        </p:spPr>
      </p:pic>
      <p:pic>
        <p:nvPicPr>
          <p:cNvPr id="7" name="Picture 6">
            <a:extLst>
              <a:ext uri="{FF2B5EF4-FFF2-40B4-BE49-F238E27FC236}">
                <a16:creationId xmlns:a16="http://schemas.microsoft.com/office/drawing/2014/main" id="{10DFD16A-0AB2-7A0C-1672-2FE086BBEB2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284675" y="1754197"/>
            <a:ext cx="406421" cy="292115"/>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dirty="0">
                <a:solidFill>
                  <a:srgbClr val="690B0B"/>
                </a:solidFill>
                <a:latin typeface="Arial"/>
                <a:ea typeface="Arial"/>
                <a:cs typeface="Arial"/>
                <a:sym typeface="Arial"/>
              </a:rPr>
              <a:t>OLMs &amp; BPAs</a:t>
            </a:r>
            <a:endParaRPr sz="3200" dirty="0">
              <a:solidFill>
                <a:srgbClr val="690B0B"/>
              </a:solidFill>
              <a:latin typeface="Arial"/>
              <a:ea typeface="Arial"/>
              <a:cs typeface="Arial"/>
              <a:sym typeface="Arial"/>
            </a:endParaRPr>
          </a:p>
        </p:txBody>
      </p:sp>
      <p:grpSp>
        <p:nvGrpSpPr>
          <p:cNvPr id="353" name="Google Shape;353;p42" descr="This image shows that OLMs can be added to BPA orders through three key points under the slide titled &quot;OLMs and BPAs&quot;: OLM SIN Inclusion, Scope Alignment, and Primary Purpose."/>
          <p:cNvGrpSpPr/>
          <p:nvPr/>
        </p:nvGrpSpPr>
        <p:grpSpPr>
          <a:xfrm>
            <a:off x="666750" y="1238250"/>
            <a:ext cx="7810500" cy="2667000"/>
            <a:chOff x="666750" y="1238250"/>
            <a:chExt cx="7810500" cy="2667000"/>
          </a:xfrm>
        </p:grpSpPr>
        <p:sp>
          <p:nvSpPr>
            <p:cNvPr id="354" name="Google Shape;354;p42"/>
            <p:cNvSpPr/>
            <p:nvPr/>
          </p:nvSpPr>
          <p:spPr>
            <a:xfrm>
              <a:off x="666750" y="1238250"/>
              <a:ext cx="7810500" cy="762000"/>
            </a:xfrm>
            <a:prstGeom prst="roundRect">
              <a:avLst>
                <a:gd name="adj" fmla="val 10000"/>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56" name="Google Shape;356;p42"/>
            <p:cNvSpPr txBox="1"/>
            <p:nvPr/>
          </p:nvSpPr>
          <p:spPr>
            <a:xfrm>
              <a:off x="1381125" y="1238250"/>
              <a:ext cx="6953400" cy="762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374151"/>
                  </a:solidFill>
                  <a:latin typeface="Public Sans"/>
                  <a:ea typeface="Public Sans"/>
                  <a:cs typeface="Public Sans"/>
                  <a:sym typeface="Public Sans"/>
                </a:rPr>
                <a:t>OLMs can be added to BPA orders if:</a:t>
              </a:r>
              <a:endParaRPr sz="1600" b="1">
                <a:solidFill>
                  <a:srgbClr val="374151"/>
                </a:solidFill>
                <a:latin typeface="Public Sans"/>
                <a:ea typeface="Public Sans"/>
                <a:cs typeface="Public Sans"/>
                <a:sym typeface="Public Sans"/>
              </a:endParaRPr>
            </a:p>
          </p:txBody>
        </p:sp>
        <p:sp>
          <p:nvSpPr>
            <p:cNvPr id="357" name="Google Shape;357;p42"/>
            <p:cNvSpPr/>
            <p:nvPr/>
          </p:nvSpPr>
          <p:spPr>
            <a:xfrm>
              <a:off x="666750" y="2190750"/>
              <a:ext cx="2476500" cy="1714500"/>
            </a:xfrm>
            <a:prstGeom prst="roundRect">
              <a:avLst>
                <a:gd name="adj" fmla="val 6666"/>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58" name="Google Shape;358;p42"/>
            <p:cNvSpPr txBox="1"/>
            <p:nvPr/>
          </p:nvSpPr>
          <p:spPr>
            <a:xfrm>
              <a:off x="666750" y="2190750"/>
              <a:ext cx="2476500" cy="1714500"/>
            </a:xfrm>
            <a:prstGeom prst="rect">
              <a:avLst/>
            </a:prstGeom>
            <a:solidFill>
              <a:srgbClr val="000000">
                <a:alpha val="0"/>
              </a:srgbClr>
            </a:solidFill>
            <a:ln>
              <a:noFill/>
            </a:ln>
          </p:spPr>
          <p:txBody>
            <a:bodyPr spcFirstLastPara="1" wrap="square" lIns="190500" tIns="190500" rIns="190500" bIns="190500" anchor="ctr" anchorCtr="0">
              <a:noAutofit/>
            </a:bodyPr>
            <a:lstStyle/>
            <a:p>
              <a:pPr marL="0" lvl="0" indent="0" algn="ctr" rtl="0">
                <a:spcBef>
                  <a:spcPts val="750"/>
                </a:spcBef>
                <a:spcAft>
                  <a:spcPts val="0"/>
                </a:spcAft>
                <a:buNone/>
              </a:pPr>
              <a:r>
                <a:rPr lang="en" sz="1400" b="1" dirty="0">
                  <a:solidFill>
                    <a:srgbClr val="01558E"/>
                  </a:solidFill>
                  <a:latin typeface="Public Sans"/>
                  <a:ea typeface="Public Sans"/>
                  <a:cs typeface="Public Sans"/>
                  <a:sym typeface="Public Sans"/>
                </a:rPr>
                <a:t>OLM SIN Inclusion</a:t>
              </a:r>
              <a:endParaRPr sz="1400" b="1" dirty="0">
                <a:solidFill>
                  <a:srgbClr val="01558E"/>
                </a:solidFill>
                <a:latin typeface="Public Sans"/>
                <a:ea typeface="Public Sans"/>
                <a:cs typeface="Public Sans"/>
                <a:sym typeface="Public Sans"/>
              </a:endParaRPr>
            </a:p>
            <a:p>
              <a:pPr marL="0" lvl="0" indent="0" algn="ctr" rtl="0">
                <a:spcBef>
                  <a:spcPts val="600"/>
                </a:spcBef>
                <a:spcAft>
                  <a:spcPts val="0"/>
                </a:spcAft>
                <a:buNone/>
              </a:pPr>
              <a:r>
                <a:rPr lang="en" sz="1100" dirty="0">
                  <a:solidFill>
                    <a:srgbClr val="374151"/>
                  </a:solidFill>
                  <a:latin typeface="Public Sans"/>
                  <a:ea typeface="Public Sans"/>
                  <a:cs typeface="Public Sans"/>
                  <a:sym typeface="Public Sans"/>
                </a:rPr>
                <a:t>MAS contract must include the OLM SIN.</a:t>
              </a:r>
              <a:endParaRPr sz="1100" dirty="0">
                <a:solidFill>
                  <a:srgbClr val="374151"/>
                </a:solidFill>
                <a:latin typeface="Public Sans"/>
                <a:ea typeface="Public Sans"/>
                <a:cs typeface="Public Sans"/>
                <a:sym typeface="Public Sans"/>
              </a:endParaRPr>
            </a:p>
          </p:txBody>
        </p:sp>
        <p:sp>
          <p:nvSpPr>
            <p:cNvPr id="359" name="Google Shape;359;p42"/>
            <p:cNvSpPr/>
            <p:nvPr/>
          </p:nvSpPr>
          <p:spPr>
            <a:xfrm>
              <a:off x="3333750" y="2190750"/>
              <a:ext cx="2476500" cy="1714500"/>
            </a:xfrm>
            <a:prstGeom prst="roundRect">
              <a:avLst>
                <a:gd name="adj" fmla="val 6666"/>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60" name="Google Shape;360;p42"/>
            <p:cNvSpPr txBox="1"/>
            <p:nvPr/>
          </p:nvSpPr>
          <p:spPr>
            <a:xfrm>
              <a:off x="3333750" y="2190750"/>
              <a:ext cx="2476500" cy="1714500"/>
            </a:xfrm>
            <a:prstGeom prst="rect">
              <a:avLst/>
            </a:prstGeom>
            <a:solidFill>
              <a:srgbClr val="000000">
                <a:alpha val="0"/>
              </a:srgbClr>
            </a:solidFill>
            <a:ln>
              <a:noFill/>
            </a:ln>
          </p:spPr>
          <p:txBody>
            <a:bodyPr spcFirstLastPara="1" wrap="square" lIns="190500" tIns="190500" rIns="190500" bIns="190500" anchor="ctr" anchorCtr="0">
              <a:noAutofit/>
            </a:bodyPr>
            <a:lstStyle/>
            <a:p>
              <a:pPr marL="0" lvl="0" indent="0" algn="ctr" rtl="0">
                <a:spcBef>
                  <a:spcPts val="750"/>
                </a:spcBef>
                <a:spcAft>
                  <a:spcPts val="0"/>
                </a:spcAft>
                <a:buNone/>
              </a:pPr>
              <a:r>
                <a:rPr lang="en" sz="1400" b="1" dirty="0">
                  <a:solidFill>
                    <a:srgbClr val="01558E"/>
                  </a:solidFill>
                  <a:latin typeface="Public Sans"/>
                  <a:ea typeface="Public Sans"/>
                  <a:cs typeface="Public Sans"/>
                  <a:sym typeface="Public Sans"/>
                </a:rPr>
                <a:t>Scope Alignment</a:t>
              </a:r>
              <a:endParaRPr sz="1400" b="1" dirty="0">
                <a:solidFill>
                  <a:srgbClr val="01558E"/>
                </a:solidFill>
                <a:latin typeface="Public Sans"/>
                <a:ea typeface="Public Sans"/>
                <a:cs typeface="Public Sans"/>
                <a:sym typeface="Public Sans"/>
              </a:endParaRPr>
            </a:p>
            <a:p>
              <a:pPr marL="0" lvl="0" indent="0" algn="ctr" rtl="0">
                <a:spcBef>
                  <a:spcPts val="600"/>
                </a:spcBef>
                <a:spcAft>
                  <a:spcPts val="0"/>
                </a:spcAft>
                <a:buNone/>
              </a:pPr>
              <a:r>
                <a:rPr lang="en" sz="1100" dirty="0">
                  <a:solidFill>
                    <a:srgbClr val="374151"/>
                  </a:solidFill>
                  <a:latin typeface="Public Sans"/>
                  <a:ea typeface="Public Sans"/>
                  <a:cs typeface="Public Sans"/>
                  <a:sym typeface="Public Sans"/>
                </a:rPr>
                <a:t>Must be within the defined scope of the BPA.</a:t>
              </a:r>
              <a:endParaRPr sz="1100" dirty="0">
                <a:solidFill>
                  <a:srgbClr val="374151"/>
                </a:solidFill>
                <a:latin typeface="Public Sans"/>
                <a:ea typeface="Public Sans"/>
                <a:cs typeface="Public Sans"/>
                <a:sym typeface="Public Sans"/>
              </a:endParaRPr>
            </a:p>
          </p:txBody>
        </p:sp>
        <p:sp>
          <p:nvSpPr>
            <p:cNvPr id="361" name="Google Shape;361;p42"/>
            <p:cNvSpPr/>
            <p:nvPr/>
          </p:nvSpPr>
          <p:spPr>
            <a:xfrm>
              <a:off x="6000750" y="2190750"/>
              <a:ext cx="2476500" cy="1714500"/>
            </a:xfrm>
            <a:prstGeom prst="roundRect">
              <a:avLst>
                <a:gd name="adj" fmla="val 6666"/>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62" name="Google Shape;362;p42"/>
            <p:cNvSpPr txBox="1"/>
            <p:nvPr/>
          </p:nvSpPr>
          <p:spPr>
            <a:xfrm>
              <a:off x="6000750" y="2190750"/>
              <a:ext cx="2476500" cy="1714500"/>
            </a:xfrm>
            <a:prstGeom prst="rect">
              <a:avLst/>
            </a:prstGeom>
            <a:solidFill>
              <a:srgbClr val="000000">
                <a:alpha val="0"/>
              </a:srgbClr>
            </a:solidFill>
            <a:ln>
              <a:noFill/>
            </a:ln>
          </p:spPr>
          <p:txBody>
            <a:bodyPr spcFirstLastPara="1" wrap="square" lIns="190500" tIns="190500" rIns="190500" bIns="190500" anchor="ctr" anchorCtr="0">
              <a:noAutofit/>
            </a:bodyPr>
            <a:lstStyle/>
            <a:p>
              <a:pPr marL="0" lvl="0" indent="0" algn="ctr" rtl="0">
                <a:spcBef>
                  <a:spcPts val="750"/>
                </a:spcBef>
                <a:spcAft>
                  <a:spcPts val="0"/>
                </a:spcAft>
                <a:buNone/>
              </a:pPr>
              <a:r>
                <a:rPr lang="en" sz="1400" b="1" dirty="0">
                  <a:solidFill>
                    <a:srgbClr val="01558E"/>
                  </a:solidFill>
                  <a:latin typeface="Public Sans"/>
                  <a:ea typeface="Public Sans"/>
                  <a:cs typeface="Public Sans"/>
                  <a:sym typeface="Public Sans"/>
                </a:rPr>
                <a:t>Primary Purpose</a:t>
              </a:r>
              <a:endParaRPr sz="1400" b="1" dirty="0">
                <a:solidFill>
                  <a:srgbClr val="01558E"/>
                </a:solidFill>
                <a:latin typeface="Public Sans"/>
                <a:ea typeface="Public Sans"/>
                <a:cs typeface="Public Sans"/>
                <a:sym typeface="Public Sans"/>
              </a:endParaRPr>
            </a:p>
            <a:p>
              <a:pPr marL="0" lvl="0" indent="0" algn="ctr" rtl="0">
                <a:spcBef>
                  <a:spcPts val="600"/>
                </a:spcBef>
                <a:spcAft>
                  <a:spcPts val="0"/>
                </a:spcAft>
                <a:buNone/>
              </a:pPr>
              <a:r>
                <a:rPr lang="en" sz="1100" dirty="0">
                  <a:solidFill>
                    <a:srgbClr val="374151"/>
                  </a:solidFill>
                  <a:latin typeface="Public Sans"/>
                  <a:ea typeface="Public Sans"/>
                  <a:cs typeface="Public Sans"/>
                  <a:sym typeface="Public Sans"/>
                </a:rPr>
                <a:t>OLMs must not alter the primary purpose of the BPA.</a:t>
              </a:r>
              <a:endParaRPr sz="1100" dirty="0">
                <a:solidFill>
                  <a:srgbClr val="374151"/>
                </a:solidFill>
                <a:latin typeface="Public Sans"/>
                <a:ea typeface="Public Sans"/>
                <a:cs typeface="Public Sans"/>
                <a:sym typeface="Public Sans"/>
              </a:endParaRPr>
            </a:p>
          </p:txBody>
        </p:sp>
      </p:grpSp>
      <p:pic>
        <p:nvPicPr>
          <p:cNvPr id="3" name="Picture 2">
            <a:extLst>
              <a:ext uri="{FF2B5EF4-FFF2-40B4-BE49-F238E27FC236}">
                <a16:creationId xmlns:a16="http://schemas.microsoft.com/office/drawing/2014/main" id="{BE7CECBD-AD4D-09C2-22FA-37254647DE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30366" y="2409816"/>
            <a:ext cx="349268" cy="323867"/>
          </a:xfrm>
          <a:prstGeom prst="rect">
            <a:avLst/>
          </a:prstGeom>
        </p:spPr>
      </p:pic>
      <p:pic>
        <p:nvPicPr>
          <p:cNvPr id="5" name="Picture 4">
            <a:extLst>
              <a:ext uri="{FF2B5EF4-FFF2-40B4-BE49-F238E27FC236}">
                <a16:creationId xmlns:a16="http://schemas.microsoft.com/office/drawing/2014/main" id="{8D1495A3-A28A-0EC5-C805-FE8301EEE9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16738" y="2390765"/>
            <a:ext cx="444523" cy="342918"/>
          </a:xfrm>
          <a:prstGeom prst="rect">
            <a:avLst/>
          </a:prstGeom>
        </p:spPr>
      </p:pic>
      <p:pic>
        <p:nvPicPr>
          <p:cNvPr id="7" name="Picture 6">
            <a:extLst>
              <a:ext uri="{FF2B5EF4-FFF2-40B4-BE49-F238E27FC236}">
                <a16:creationId xmlns:a16="http://schemas.microsoft.com/office/drawing/2014/main" id="{8DDD361B-3199-19EF-B70C-AF2360AFA21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77880" y="1485893"/>
            <a:ext cx="292115" cy="266714"/>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66"/>
        <p:cNvGrpSpPr/>
        <p:nvPr/>
      </p:nvGrpSpPr>
      <p:grpSpPr>
        <a:xfrm>
          <a:off x="0" y="0"/>
          <a:ext cx="0" cy="0"/>
          <a:chOff x="0" y="0"/>
          <a:chExt cx="0" cy="0"/>
        </a:xfrm>
      </p:grpSpPr>
      <p:sp>
        <p:nvSpPr>
          <p:cNvPr id="367" name="Google Shape;367;p43">
            <a:extLst>
              <a:ext uri="{C183D7F6-B498-43B3-948B-1728B52AA6E4}">
                <adec:decorative xmlns:adec="http://schemas.microsoft.com/office/drawing/2017/decorative" val="1"/>
              </a:ext>
            </a:extLst>
          </p:cNvPr>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3"/>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690B0B"/>
                </a:solidFill>
                <a:latin typeface="Arial"/>
                <a:ea typeface="Arial"/>
                <a:cs typeface="Arial"/>
                <a:sym typeface="Arial"/>
              </a:rPr>
              <a:t>OLM Evaluation Checklist</a:t>
            </a:r>
            <a:endParaRPr sz="3200" dirty="0">
              <a:solidFill>
                <a:srgbClr val="690B0B"/>
              </a:solidFill>
              <a:latin typeface="Arial"/>
              <a:ea typeface="Arial"/>
              <a:cs typeface="Arial"/>
              <a:sym typeface="Arial"/>
            </a:endParaRPr>
          </a:p>
        </p:txBody>
      </p:sp>
      <p:cxnSp>
        <p:nvCxnSpPr>
          <p:cNvPr id="369" name="Google Shape;369;p43">
            <a:extLst>
              <a:ext uri="{C183D7F6-B498-43B3-948B-1728B52AA6E4}">
                <adec:decorative xmlns:adec="http://schemas.microsoft.com/office/drawing/2017/decorative" val="1"/>
              </a:ext>
            </a:extLst>
          </p:cNvPr>
          <p:cNvCxnSpPr/>
          <p:nvPr/>
        </p:nvCxnSpPr>
        <p:spPr>
          <a:xfrm>
            <a:off x="713222" y="1000125"/>
            <a:ext cx="7717500" cy="0"/>
          </a:xfrm>
          <a:prstGeom prst="straightConnector1">
            <a:avLst/>
          </a:prstGeom>
          <a:solidFill>
            <a:srgbClr val="FFFFFF"/>
          </a:solidFill>
          <a:ln w="19050" cap="rnd" cmpd="sng">
            <a:solidFill>
              <a:srgbClr val="C20E0E"/>
            </a:solidFill>
            <a:prstDash val="solid"/>
            <a:round/>
            <a:headEnd type="none" w="med" len="med"/>
            <a:tailEnd type="none" w="med" len="med"/>
          </a:ln>
        </p:spPr>
      </p:cxnSp>
      <p:grpSp>
        <p:nvGrpSpPr>
          <p:cNvPr id="370" name="Google Shape;370;p43" descr="This image includes the following statement: &quot;Is the order being placed against an authorized MAS contract?&quot; with a checklist icon next to it."/>
          <p:cNvGrpSpPr/>
          <p:nvPr/>
        </p:nvGrpSpPr>
        <p:grpSpPr>
          <a:xfrm>
            <a:off x="714375" y="1238250"/>
            <a:ext cx="7715400" cy="571500"/>
            <a:chOff x="714375" y="1238250"/>
            <a:chExt cx="7715400" cy="571500"/>
          </a:xfrm>
        </p:grpSpPr>
        <p:sp>
          <p:nvSpPr>
            <p:cNvPr id="371" name="Google Shape;371;p43"/>
            <p:cNvSpPr/>
            <p:nvPr/>
          </p:nvSpPr>
          <p:spPr>
            <a:xfrm>
              <a:off x="714375" y="1238250"/>
              <a:ext cx="7715400" cy="571500"/>
            </a:xfrm>
            <a:prstGeom prst="roundRect">
              <a:avLst>
                <a:gd name="adj" fmla="val 13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73" name="Google Shape;373;p43"/>
            <p:cNvSpPr txBox="1"/>
            <p:nvPr/>
          </p:nvSpPr>
          <p:spPr>
            <a:xfrm>
              <a:off x="1381125" y="1238250"/>
              <a:ext cx="69534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dirty="0">
                  <a:solidFill>
                    <a:srgbClr val="374151"/>
                  </a:solidFill>
                  <a:latin typeface="Public Sans"/>
                  <a:ea typeface="Public Sans"/>
                  <a:cs typeface="Public Sans"/>
                  <a:sym typeface="Public Sans"/>
                </a:rPr>
                <a:t>Is the order being placed against an authorized MAS contract?</a:t>
              </a:r>
              <a:endParaRPr sz="1300" dirty="0">
                <a:solidFill>
                  <a:srgbClr val="374151"/>
                </a:solidFill>
                <a:latin typeface="Public Sans"/>
                <a:ea typeface="Public Sans"/>
                <a:cs typeface="Public Sans"/>
                <a:sym typeface="Public Sans"/>
              </a:endParaRPr>
            </a:p>
          </p:txBody>
        </p:sp>
      </p:grpSp>
      <p:grpSp>
        <p:nvGrpSpPr>
          <p:cNvPr id="374" name="Google Shape;374;p43" descr="This image includes the following statement: &quot;Has the contractor added the OLM SIN to their MAS contract?&quot; with a person plus icon in front of it."/>
          <p:cNvGrpSpPr/>
          <p:nvPr/>
        </p:nvGrpSpPr>
        <p:grpSpPr>
          <a:xfrm>
            <a:off x="714375" y="1867581"/>
            <a:ext cx="7715400" cy="571500"/>
            <a:chOff x="714375" y="1905000"/>
            <a:chExt cx="7715400" cy="571500"/>
          </a:xfrm>
        </p:grpSpPr>
        <p:sp>
          <p:nvSpPr>
            <p:cNvPr id="375" name="Google Shape;375;p43"/>
            <p:cNvSpPr/>
            <p:nvPr/>
          </p:nvSpPr>
          <p:spPr>
            <a:xfrm>
              <a:off x="714375" y="1905000"/>
              <a:ext cx="7715400" cy="571500"/>
            </a:xfrm>
            <a:prstGeom prst="roundRect">
              <a:avLst>
                <a:gd name="adj" fmla="val 13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77" name="Google Shape;377;p43"/>
            <p:cNvSpPr txBox="1"/>
            <p:nvPr/>
          </p:nvSpPr>
          <p:spPr>
            <a:xfrm>
              <a:off x="1381125" y="1905000"/>
              <a:ext cx="69534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dirty="0">
                  <a:solidFill>
                    <a:srgbClr val="374151"/>
                  </a:solidFill>
                  <a:latin typeface="Public Sans"/>
                  <a:ea typeface="Public Sans"/>
                  <a:cs typeface="Public Sans"/>
                  <a:sym typeface="Public Sans"/>
                </a:rPr>
                <a:t>Has the contractor added the OLM SIN to their MAS contract?</a:t>
              </a:r>
              <a:endParaRPr sz="1300" dirty="0">
                <a:solidFill>
                  <a:srgbClr val="374151"/>
                </a:solidFill>
                <a:latin typeface="Public Sans"/>
                <a:ea typeface="Public Sans"/>
                <a:cs typeface="Public Sans"/>
                <a:sym typeface="Public Sans"/>
              </a:endParaRPr>
            </a:p>
          </p:txBody>
        </p:sp>
      </p:grpSp>
      <p:grpSp>
        <p:nvGrpSpPr>
          <p:cNvPr id="378" name="Google Shape;378;p43" descr="This image includes the following statement: &quot;Is the order or BPA structured so that OLMs are not the preponderance of the work?&quot; with a pie icon in front of it."/>
          <p:cNvGrpSpPr/>
          <p:nvPr/>
        </p:nvGrpSpPr>
        <p:grpSpPr>
          <a:xfrm>
            <a:off x="714375" y="2571750"/>
            <a:ext cx="7715400" cy="571500"/>
            <a:chOff x="714375" y="2571750"/>
            <a:chExt cx="7715400" cy="571500"/>
          </a:xfrm>
        </p:grpSpPr>
        <p:sp>
          <p:nvSpPr>
            <p:cNvPr id="379" name="Google Shape;379;p43"/>
            <p:cNvSpPr/>
            <p:nvPr/>
          </p:nvSpPr>
          <p:spPr>
            <a:xfrm>
              <a:off x="714375" y="2571750"/>
              <a:ext cx="7715400" cy="571500"/>
            </a:xfrm>
            <a:prstGeom prst="roundRect">
              <a:avLst>
                <a:gd name="adj" fmla="val 13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1" name="Google Shape;381;p43"/>
            <p:cNvSpPr txBox="1"/>
            <p:nvPr/>
          </p:nvSpPr>
          <p:spPr>
            <a:xfrm>
              <a:off x="1381125" y="2571750"/>
              <a:ext cx="69534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dirty="0">
                  <a:solidFill>
                    <a:srgbClr val="374151"/>
                  </a:solidFill>
                  <a:latin typeface="Public Sans"/>
                  <a:ea typeface="Public Sans"/>
                  <a:cs typeface="Public Sans"/>
                  <a:sym typeface="Public Sans"/>
                </a:rPr>
                <a:t>Is the order or BPA structured so that OLMs are not the preponderance of the work?</a:t>
              </a:r>
              <a:endParaRPr sz="1300" dirty="0">
                <a:solidFill>
                  <a:srgbClr val="374151"/>
                </a:solidFill>
                <a:latin typeface="Public Sans"/>
                <a:ea typeface="Public Sans"/>
                <a:cs typeface="Public Sans"/>
                <a:sym typeface="Public Sans"/>
              </a:endParaRPr>
            </a:p>
          </p:txBody>
        </p:sp>
      </p:grpSp>
      <p:grpSp>
        <p:nvGrpSpPr>
          <p:cNvPr id="382" name="Google Shape;382;p43" descr="This image includes the following statement: &quot;If used, are indirect (handling) costs applied correctly?&quot; with a money icon in front of it."/>
          <p:cNvGrpSpPr/>
          <p:nvPr/>
        </p:nvGrpSpPr>
        <p:grpSpPr>
          <a:xfrm>
            <a:off x="714375" y="3238500"/>
            <a:ext cx="7715400" cy="571500"/>
            <a:chOff x="714375" y="3238500"/>
            <a:chExt cx="7715400" cy="571500"/>
          </a:xfrm>
        </p:grpSpPr>
        <p:sp>
          <p:nvSpPr>
            <p:cNvPr id="383" name="Google Shape;383;p43"/>
            <p:cNvSpPr/>
            <p:nvPr/>
          </p:nvSpPr>
          <p:spPr>
            <a:xfrm>
              <a:off x="714375" y="3238500"/>
              <a:ext cx="7715400" cy="571500"/>
            </a:xfrm>
            <a:prstGeom prst="roundRect">
              <a:avLst>
                <a:gd name="adj" fmla="val 13333"/>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5" name="Google Shape;385;p43"/>
            <p:cNvSpPr txBox="1"/>
            <p:nvPr/>
          </p:nvSpPr>
          <p:spPr>
            <a:xfrm>
              <a:off x="1381125" y="3238500"/>
              <a:ext cx="6953400" cy="57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dirty="0">
                  <a:solidFill>
                    <a:srgbClr val="374151"/>
                  </a:solidFill>
                  <a:latin typeface="Public Sans"/>
                  <a:ea typeface="Public Sans"/>
                  <a:cs typeface="Public Sans"/>
                  <a:sym typeface="Public Sans"/>
                </a:rPr>
                <a:t>If used, are indirect (handling) costs applied correctly?</a:t>
              </a:r>
              <a:endParaRPr sz="1300" dirty="0">
                <a:solidFill>
                  <a:srgbClr val="374151"/>
                </a:solidFill>
                <a:latin typeface="Public Sans"/>
                <a:ea typeface="Public Sans"/>
                <a:cs typeface="Public Sans"/>
                <a:sym typeface="Public Sans"/>
              </a:endParaRPr>
            </a:p>
          </p:txBody>
        </p:sp>
      </p:grpSp>
      <p:grpSp>
        <p:nvGrpSpPr>
          <p:cNvPr id="386" name="Google Shape;386;p43" descr="This image includes the following statement: &quot;Has the ordering activity made a fair and reasonable price determination for all OLMs using FAR 15.404 (GSA Class Deviation RFO-2025-15) techniques?&quot; with a gavel icon in front of it."/>
          <p:cNvGrpSpPr/>
          <p:nvPr/>
        </p:nvGrpSpPr>
        <p:grpSpPr>
          <a:xfrm>
            <a:off x="714375" y="3905250"/>
            <a:ext cx="7715400" cy="762000"/>
            <a:chOff x="714375" y="3905250"/>
            <a:chExt cx="7715400" cy="762000"/>
          </a:xfrm>
        </p:grpSpPr>
        <p:sp>
          <p:nvSpPr>
            <p:cNvPr id="387" name="Google Shape;387;p43"/>
            <p:cNvSpPr/>
            <p:nvPr/>
          </p:nvSpPr>
          <p:spPr>
            <a:xfrm>
              <a:off x="714375" y="3905250"/>
              <a:ext cx="7715400" cy="762000"/>
            </a:xfrm>
            <a:prstGeom prst="roundRect">
              <a:avLst>
                <a:gd name="adj" fmla="val 10000"/>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9" name="Google Shape;389;p43"/>
            <p:cNvSpPr txBox="1"/>
            <p:nvPr/>
          </p:nvSpPr>
          <p:spPr>
            <a:xfrm>
              <a:off x="1381125" y="3905250"/>
              <a:ext cx="69534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dirty="0">
                  <a:solidFill>
                    <a:srgbClr val="374151"/>
                  </a:solidFill>
                  <a:latin typeface="Public Sans"/>
                  <a:ea typeface="Public Sans"/>
                  <a:cs typeface="Public Sans"/>
                  <a:sym typeface="Public Sans"/>
                </a:rPr>
                <a:t>Has the ordering activity made a fair and reasonable price determination for all OLMs using FAR 15.404 (GSA Class Deviation RFO-2025-15) techniques?</a:t>
              </a:r>
              <a:endParaRPr sz="1300" dirty="0">
                <a:solidFill>
                  <a:srgbClr val="374151"/>
                </a:solidFill>
                <a:latin typeface="Public Sans"/>
                <a:ea typeface="Public Sans"/>
                <a:cs typeface="Public Sans"/>
                <a:sym typeface="Public Sans"/>
              </a:endParaRPr>
            </a:p>
          </p:txBody>
        </p:sp>
      </p:grpSp>
      <p:pic>
        <p:nvPicPr>
          <p:cNvPr id="390" name="Google Shape;390;p43" descr="This image features the FAST 2026 logo."/>
          <p:cNvPicPr preferRelativeResize="0"/>
          <p:nvPr/>
        </p:nvPicPr>
        <p:blipFill rotWithShape="1">
          <a:blip r:embed="rId5">
            <a:alphaModFix/>
          </a:blip>
          <a:srcRect/>
          <a:stretch/>
        </p:blipFill>
        <p:spPr>
          <a:xfrm>
            <a:off x="8500177" y="4209879"/>
            <a:ext cx="643800" cy="643800"/>
          </a:xfrm>
          <a:prstGeom prst="rect">
            <a:avLst/>
          </a:prstGeom>
          <a:noFill/>
          <a:ln>
            <a:noFill/>
          </a:ln>
        </p:spPr>
      </p:pic>
      <p:sp>
        <p:nvSpPr>
          <p:cNvPr id="391" name="Google Shape;391;p43"/>
          <p:cNvSpPr txBox="1"/>
          <p:nvPr/>
        </p:nvSpPr>
        <p:spPr>
          <a:xfrm>
            <a:off x="8472459" y="4777521"/>
            <a:ext cx="548700" cy="393600"/>
          </a:xfrm>
          <a:prstGeom prst="rect">
            <a:avLst/>
          </a:prstGeom>
          <a:solidFill>
            <a:srgbClr val="000000">
              <a:alpha val="0"/>
            </a:srgbClr>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b="0">
                <a:solidFill>
                  <a:srgbClr val="000000"/>
                </a:solidFill>
                <a:latin typeface="Arial"/>
                <a:ea typeface="Arial"/>
                <a:cs typeface="Arial"/>
                <a:sym typeface="Arial"/>
              </a:rPr>
              <a:t>18</a:t>
            </a:r>
            <a:endParaRPr sz="1300" b="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1A6739FD-EBF8-F45D-2662-23729A104DE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11218" y="4170589"/>
            <a:ext cx="273064" cy="234962"/>
          </a:xfrm>
          <a:prstGeom prst="rect">
            <a:avLst/>
          </a:prstGeom>
        </p:spPr>
      </p:pic>
      <p:pic>
        <p:nvPicPr>
          <p:cNvPr id="5" name="Picture 4">
            <a:extLst>
              <a:ext uri="{FF2B5EF4-FFF2-40B4-BE49-F238E27FC236}">
                <a16:creationId xmlns:a16="http://schemas.microsoft.com/office/drawing/2014/main" id="{F06141D2-29CF-8128-65C3-11A6B166E29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41127" y="3429663"/>
            <a:ext cx="234962" cy="228612"/>
          </a:xfrm>
          <a:prstGeom prst="rect">
            <a:avLst/>
          </a:prstGeom>
        </p:spPr>
      </p:pic>
      <p:pic>
        <p:nvPicPr>
          <p:cNvPr id="7" name="Picture 6">
            <a:extLst>
              <a:ext uri="{FF2B5EF4-FFF2-40B4-BE49-F238E27FC236}">
                <a16:creationId xmlns:a16="http://schemas.microsoft.com/office/drawing/2014/main" id="{177674F5-7AB7-8112-5227-DD9911E0DB06}"/>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41127" y="2739799"/>
            <a:ext cx="247663" cy="196860"/>
          </a:xfrm>
          <a:prstGeom prst="rect">
            <a:avLst/>
          </a:prstGeom>
        </p:spPr>
      </p:pic>
      <p:pic>
        <p:nvPicPr>
          <p:cNvPr id="9" name="Picture 8">
            <a:extLst>
              <a:ext uri="{FF2B5EF4-FFF2-40B4-BE49-F238E27FC236}">
                <a16:creationId xmlns:a16="http://schemas.microsoft.com/office/drawing/2014/main" id="{52BCFC1C-9B30-71A4-9A59-5E90CC2C34D9}"/>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20743" y="2039010"/>
            <a:ext cx="254013" cy="266714"/>
          </a:xfrm>
          <a:prstGeom prst="rect">
            <a:avLst/>
          </a:prstGeom>
        </p:spPr>
      </p:pic>
      <p:pic>
        <p:nvPicPr>
          <p:cNvPr id="11" name="Picture 10">
            <a:extLst>
              <a:ext uri="{FF2B5EF4-FFF2-40B4-BE49-F238E27FC236}">
                <a16:creationId xmlns:a16="http://schemas.microsoft.com/office/drawing/2014/main" id="{8DD7967C-4142-E196-7052-DDBB7D8C7A8C}"/>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28426" y="1420570"/>
            <a:ext cx="273064" cy="209561"/>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dirty="0">
                <a:latin typeface="Arial"/>
                <a:ea typeface="Arial"/>
                <a:cs typeface="Arial"/>
                <a:sym typeface="Arial"/>
              </a:rPr>
              <a:t>OLM Example Scenario</a:t>
            </a:r>
            <a:endParaRPr sz="2200" dirty="0">
              <a:latin typeface="Arial"/>
              <a:ea typeface="Arial"/>
              <a:cs typeface="Arial"/>
              <a:sym typeface="Arial"/>
            </a:endParaRPr>
          </a:p>
        </p:txBody>
      </p:sp>
      <p:grpSp>
        <p:nvGrpSpPr>
          <p:cNvPr id="397" name="Google Shape;397;p44" descr="This rectangular image illustrates the OLM scenario."/>
          <p:cNvGrpSpPr/>
          <p:nvPr/>
        </p:nvGrpSpPr>
        <p:grpSpPr>
          <a:xfrm>
            <a:off x="713222" y="1047750"/>
            <a:ext cx="7717500" cy="809700"/>
            <a:chOff x="713222" y="1047750"/>
            <a:chExt cx="7717500" cy="809700"/>
          </a:xfrm>
        </p:grpSpPr>
        <p:sp>
          <p:nvSpPr>
            <p:cNvPr id="398" name="Google Shape;398;p44"/>
            <p:cNvSpPr/>
            <p:nvPr/>
          </p:nvSpPr>
          <p:spPr>
            <a:xfrm>
              <a:off x="713222" y="1047750"/>
              <a:ext cx="7717500" cy="809700"/>
            </a:xfrm>
            <a:prstGeom prst="roundRect">
              <a:avLst>
                <a:gd name="adj" fmla="val 9411"/>
              </a:avLst>
            </a:prstGeom>
            <a:solidFill>
              <a:srgbClr val="F8F9FA"/>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00" name="Google Shape;400;p44"/>
            <p:cNvSpPr txBox="1"/>
            <p:nvPr/>
          </p:nvSpPr>
          <p:spPr>
            <a:xfrm>
              <a:off x="1381125" y="1095375"/>
              <a:ext cx="6953400" cy="714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01558E"/>
                  </a:solidFill>
                  <a:latin typeface="Public Sans"/>
                  <a:ea typeface="Public Sans"/>
                  <a:cs typeface="Public Sans"/>
                  <a:sym typeface="Public Sans"/>
                </a:rPr>
                <a:t>Scenario</a:t>
              </a:r>
              <a:endParaRPr sz="1100" b="1">
                <a:solidFill>
                  <a:srgbClr val="01558E"/>
                </a:solidFill>
                <a:latin typeface="Public Sans"/>
                <a:ea typeface="Public Sans"/>
                <a:cs typeface="Public Sans"/>
                <a:sym typeface="Public Sans"/>
              </a:endParaRPr>
            </a:p>
            <a:p>
              <a:pPr marL="0" lvl="0" indent="0" algn="l" rtl="0">
                <a:spcBef>
                  <a:spcPts val="300"/>
                </a:spcBef>
                <a:spcAft>
                  <a:spcPts val="0"/>
                </a:spcAft>
                <a:buNone/>
              </a:pPr>
              <a:r>
                <a:rPr lang="en" sz="1100">
                  <a:solidFill>
                    <a:srgbClr val="374151"/>
                  </a:solidFill>
                  <a:latin typeface="Public Sans"/>
                  <a:ea typeface="Public Sans"/>
                  <a:cs typeface="Public Sans"/>
                  <a:sym typeface="Public Sans"/>
                </a:rPr>
                <a:t>Customer requires complex instructor-led cybersecurity training. Requirements include non-typical items: short-term software licenses, pre-configured training laptops, and classified exercise materials.</a:t>
              </a:r>
              <a:endParaRPr sz="1100">
                <a:solidFill>
                  <a:srgbClr val="374151"/>
                </a:solidFill>
                <a:latin typeface="Public Sans"/>
                <a:ea typeface="Public Sans"/>
                <a:cs typeface="Public Sans"/>
                <a:sym typeface="Public Sans"/>
              </a:endParaRPr>
            </a:p>
          </p:txBody>
        </p:sp>
      </p:grpSp>
      <p:grpSp>
        <p:nvGrpSpPr>
          <p:cNvPr id="401" name="Google Shape;401;p44" descr="This rectangular image displays three quotes related to the OLM example scenario."/>
          <p:cNvGrpSpPr/>
          <p:nvPr/>
        </p:nvGrpSpPr>
        <p:grpSpPr>
          <a:xfrm>
            <a:off x="713222" y="1952625"/>
            <a:ext cx="7717498" cy="1143000"/>
            <a:chOff x="713222" y="1952625"/>
            <a:chExt cx="7717498" cy="1143000"/>
          </a:xfrm>
        </p:grpSpPr>
        <p:sp>
          <p:nvSpPr>
            <p:cNvPr id="402" name="Google Shape;402;p44"/>
            <p:cNvSpPr/>
            <p:nvPr/>
          </p:nvSpPr>
          <p:spPr>
            <a:xfrm>
              <a:off x="713222" y="1952625"/>
              <a:ext cx="2476500" cy="1143000"/>
            </a:xfrm>
            <a:prstGeom prst="roundRect">
              <a:avLst>
                <a:gd name="adj" fmla="val 10000"/>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03" name="Google Shape;403;p44"/>
            <p:cNvSpPr txBox="1"/>
            <p:nvPr/>
          </p:nvSpPr>
          <p:spPr>
            <a:xfrm>
              <a:off x="713222" y="1952625"/>
              <a:ext cx="2476500" cy="1143000"/>
            </a:xfrm>
            <a:prstGeom prst="rect">
              <a:avLst/>
            </a:prstGeom>
            <a:noFill/>
            <a:ln>
              <a:noFill/>
            </a:ln>
          </p:spPr>
          <p:txBody>
            <a:bodyPr spcFirstLastPara="1" wrap="square" lIns="142875" tIns="142875" rIns="142875" bIns="142875" anchor="ctr" anchorCtr="0">
              <a:noAutofit/>
            </a:bodyPr>
            <a:lstStyle/>
            <a:p>
              <a:pPr marL="0" lvl="0" indent="0" algn="ctr" rtl="0">
                <a:spcBef>
                  <a:spcPts val="0"/>
                </a:spcBef>
                <a:spcAft>
                  <a:spcPts val="0"/>
                </a:spcAft>
                <a:buNone/>
              </a:pPr>
              <a:r>
                <a:rPr lang="en" sz="1000" b="1">
                  <a:solidFill>
                    <a:srgbClr val="01558E"/>
                  </a:solidFill>
                  <a:latin typeface="Public Sans"/>
                  <a:ea typeface="Public Sans"/>
                  <a:cs typeface="Public Sans"/>
                  <a:sym typeface="Public Sans"/>
                </a:rPr>
                <a:t>Quote 1</a:t>
              </a:r>
              <a:endParaRPr sz="1000" b="1">
                <a:solidFill>
                  <a:srgbClr val="01558E"/>
                </a:solidFill>
                <a:latin typeface="Public Sans"/>
                <a:ea typeface="Public Sans"/>
                <a:cs typeface="Public Sans"/>
                <a:sym typeface="Public Sans"/>
              </a:endParaRPr>
            </a:p>
            <a:p>
              <a:pPr marL="0" lvl="0" indent="0" algn="ctr" rtl="0">
                <a:spcBef>
                  <a:spcPts val="375"/>
                </a:spcBef>
                <a:spcAft>
                  <a:spcPts val="0"/>
                </a:spcAft>
                <a:buNone/>
              </a:pPr>
              <a:r>
                <a:rPr lang="en" sz="1800" b="1">
                  <a:solidFill>
                    <a:srgbClr val="374151"/>
                  </a:solidFill>
                  <a:latin typeface="Public Sans"/>
                  <a:ea typeface="Public Sans"/>
                  <a:cs typeface="Public Sans"/>
                  <a:sym typeface="Public Sans"/>
                </a:rPr>
                <a:t>$900K</a:t>
              </a:r>
              <a:endParaRPr sz="1800" b="1">
                <a:solidFill>
                  <a:srgbClr val="374151"/>
                </a:solidFill>
                <a:latin typeface="Public Sans"/>
                <a:ea typeface="Public Sans"/>
                <a:cs typeface="Public Sans"/>
                <a:sym typeface="Public Sans"/>
              </a:endParaRPr>
            </a:p>
            <a:p>
              <a:pPr marL="0" lvl="0" indent="0" algn="ctr" rtl="0">
                <a:spcBef>
                  <a:spcPts val="375"/>
                </a:spcBef>
                <a:spcAft>
                  <a:spcPts val="0"/>
                </a:spcAft>
                <a:buNone/>
              </a:pPr>
              <a:r>
                <a:rPr lang="en" sz="900">
                  <a:solidFill>
                    <a:srgbClr val="64748B"/>
                  </a:solidFill>
                  <a:latin typeface="Public Sans"/>
                  <a:ea typeface="Public Sans"/>
                  <a:cs typeface="Public Sans"/>
                  <a:sym typeface="Public Sans"/>
                </a:rPr>
                <a:t>MAS contract items only</a:t>
              </a:r>
              <a:endParaRPr sz="900">
                <a:solidFill>
                  <a:srgbClr val="64748B"/>
                </a:solidFill>
                <a:latin typeface="Public Sans"/>
                <a:ea typeface="Public Sans"/>
                <a:cs typeface="Public Sans"/>
                <a:sym typeface="Public Sans"/>
              </a:endParaRPr>
            </a:p>
          </p:txBody>
        </p:sp>
        <p:sp>
          <p:nvSpPr>
            <p:cNvPr id="404" name="Google Shape;404;p44"/>
            <p:cNvSpPr/>
            <p:nvPr/>
          </p:nvSpPr>
          <p:spPr>
            <a:xfrm>
              <a:off x="3333750" y="1952625"/>
              <a:ext cx="2476500" cy="1143000"/>
            </a:xfrm>
            <a:prstGeom prst="roundRect">
              <a:avLst>
                <a:gd name="adj" fmla="val 10000"/>
              </a:avLst>
            </a:prstGeom>
            <a:solidFill>
              <a:srgbClr val="FFFFFF"/>
            </a:solidFill>
            <a:ln w="19050" cap="flat" cmpd="sng">
              <a:solidFill>
                <a:srgbClr val="01558E"/>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05" name="Google Shape;405;p44"/>
            <p:cNvSpPr txBox="1"/>
            <p:nvPr/>
          </p:nvSpPr>
          <p:spPr>
            <a:xfrm>
              <a:off x="3333750" y="1952625"/>
              <a:ext cx="2476500" cy="1143000"/>
            </a:xfrm>
            <a:prstGeom prst="rect">
              <a:avLst/>
            </a:prstGeom>
            <a:noFill/>
            <a:ln>
              <a:noFill/>
            </a:ln>
          </p:spPr>
          <p:txBody>
            <a:bodyPr spcFirstLastPara="1" wrap="square" lIns="142875" tIns="142875" rIns="142875" bIns="142875" anchor="ctr" anchorCtr="0">
              <a:noAutofit/>
            </a:bodyPr>
            <a:lstStyle/>
            <a:p>
              <a:pPr marL="0" lvl="0" indent="0" algn="ctr" rtl="0">
                <a:spcBef>
                  <a:spcPts val="0"/>
                </a:spcBef>
                <a:spcAft>
                  <a:spcPts val="0"/>
                </a:spcAft>
                <a:buNone/>
              </a:pPr>
              <a:r>
                <a:rPr lang="en" sz="1000" b="1">
                  <a:solidFill>
                    <a:srgbClr val="01558E"/>
                  </a:solidFill>
                  <a:latin typeface="Public Sans"/>
                  <a:ea typeface="Public Sans"/>
                  <a:cs typeface="Public Sans"/>
                  <a:sym typeface="Public Sans"/>
                </a:rPr>
                <a:t>Quote 2 (Selected)</a:t>
              </a:r>
              <a:endParaRPr sz="1000" b="1">
                <a:solidFill>
                  <a:srgbClr val="01558E"/>
                </a:solidFill>
                <a:latin typeface="Public Sans"/>
                <a:ea typeface="Public Sans"/>
                <a:cs typeface="Public Sans"/>
                <a:sym typeface="Public Sans"/>
              </a:endParaRPr>
            </a:p>
            <a:p>
              <a:pPr marL="0" lvl="0" indent="0" algn="ctr" rtl="0">
                <a:spcBef>
                  <a:spcPts val="375"/>
                </a:spcBef>
                <a:spcAft>
                  <a:spcPts val="0"/>
                </a:spcAft>
                <a:buNone/>
              </a:pPr>
              <a:r>
                <a:rPr lang="en" sz="1800" b="1">
                  <a:solidFill>
                    <a:srgbClr val="374151"/>
                  </a:solidFill>
                  <a:latin typeface="Public Sans"/>
                  <a:ea typeface="Public Sans"/>
                  <a:cs typeface="Public Sans"/>
                  <a:sym typeface="Public Sans"/>
                </a:rPr>
                <a:t>$875K</a:t>
              </a:r>
              <a:endParaRPr sz="1800" b="1">
                <a:solidFill>
                  <a:srgbClr val="374151"/>
                </a:solidFill>
                <a:latin typeface="Public Sans"/>
                <a:ea typeface="Public Sans"/>
                <a:cs typeface="Public Sans"/>
                <a:sym typeface="Public Sans"/>
              </a:endParaRPr>
            </a:p>
            <a:p>
              <a:pPr marL="0" lvl="0" indent="0" algn="ctr" rtl="0">
                <a:spcBef>
                  <a:spcPts val="375"/>
                </a:spcBef>
                <a:spcAft>
                  <a:spcPts val="0"/>
                </a:spcAft>
                <a:buNone/>
              </a:pPr>
              <a:r>
                <a:rPr lang="en" sz="900">
                  <a:solidFill>
                    <a:srgbClr val="64748B"/>
                  </a:solidFill>
                  <a:latin typeface="Public Sans"/>
                  <a:ea typeface="Public Sans"/>
                  <a:cs typeface="Public Sans"/>
                  <a:sym typeface="Public Sans"/>
                </a:rPr>
                <a:t>Includes some OLM items</a:t>
              </a:r>
              <a:endParaRPr sz="900">
                <a:solidFill>
                  <a:srgbClr val="64748B"/>
                </a:solidFill>
                <a:latin typeface="Public Sans"/>
                <a:ea typeface="Public Sans"/>
                <a:cs typeface="Public Sans"/>
                <a:sym typeface="Public Sans"/>
              </a:endParaRPr>
            </a:p>
          </p:txBody>
        </p:sp>
        <p:sp>
          <p:nvSpPr>
            <p:cNvPr id="406" name="Google Shape;406;p44"/>
            <p:cNvSpPr/>
            <p:nvPr/>
          </p:nvSpPr>
          <p:spPr>
            <a:xfrm>
              <a:off x="5954220" y="1952625"/>
              <a:ext cx="2476500" cy="1143000"/>
            </a:xfrm>
            <a:prstGeom prst="roundRect">
              <a:avLst>
                <a:gd name="adj" fmla="val 10000"/>
              </a:avLst>
            </a:prstGeom>
            <a:solidFill>
              <a:srgbClr val="FFFFFF"/>
            </a:solidFill>
            <a:ln w="9525" cap="flat" cmpd="sng">
              <a:solidFill>
                <a:srgbClr val="E9ECE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07" name="Google Shape;407;p44"/>
            <p:cNvSpPr txBox="1"/>
            <p:nvPr/>
          </p:nvSpPr>
          <p:spPr>
            <a:xfrm>
              <a:off x="5954220" y="1952625"/>
              <a:ext cx="2476500" cy="1143000"/>
            </a:xfrm>
            <a:prstGeom prst="rect">
              <a:avLst/>
            </a:prstGeom>
            <a:noFill/>
            <a:ln>
              <a:noFill/>
            </a:ln>
          </p:spPr>
          <p:txBody>
            <a:bodyPr spcFirstLastPara="1" wrap="square" lIns="142875" tIns="142875" rIns="142875" bIns="142875" anchor="ctr" anchorCtr="0">
              <a:noAutofit/>
            </a:bodyPr>
            <a:lstStyle/>
            <a:p>
              <a:pPr marL="0" lvl="0" indent="0" algn="ctr" rtl="0">
                <a:spcBef>
                  <a:spcPts val="0"/>
                </a:spcBef>
                <a:spcAft>
                  <a:spcPts val="0"/>
                </a:spcAft>
                <a:buNone/>
              </a:pPr>
              <a:r>
                <a:rPr lang="en" sz="1000" b="1">
                  <a:solidFill>
                    <a:srgbClr val="01558E"/>
                  </a:solidFill>
                  <a:latin typeface="Public Sans"/>
                  <a:ea typeface="Public Sans"/>
                  <a:cs typeface="Public Sans"/>
                  <a:sym typeface="Public Sans"/>
                </a:rPr>
                <a:t>Quote 3</a:t>
              </a:r>
              <a:endParaRPr sz="1000" b="1">
                <a:solidFill>
                  <a:srgbClr val="01558E"/>
                </a:solidFill>
                <a:latin typeface="Public Sans"/>
                <a:ea typeface="Public Sans"/>
                <a:cs typeface="Public Sans"/>
                <a:sym typeface="Public Sans"/>
              </a:endParaRPr>
            </a:p>
            <a:p>
              <a:pPr marL="0" lvl="0" indent="0" algn="ctr" rtl="0">
                <a:spcBef>
                  <a:spcPts val="375"/>
                </a:spcBef>
                <a:spcAft>
                  <a:spcPts val="0"/>
                </a:spcAft>
                <a:buNone/>
              </a:pPr>
              <a:r>
                <a:rPr lang="en" sz="1800" b="1">
                  <a:solidFill>
                    <a:srgbClr val="374151"/>
                  </a:solidFill>
                  <a:latin typeface="Public Sans"/>
                  <a:ea typeface="Public Sans"/>
                  <a:cs typeface="Public Sans"/>
                  <a:sym typeface="Public Sans"/>
                </a:rPr>
                <a:t>$850K</a:t>
              </a:r>
              <a:endParaRPr sz="1800" b="1">
                <a:solidFill>
                  <a:srgbClr val="374151"/>
                </a:solidFill>
                <a:latin typeface="Public Sans"/>
                <a:ea typeface="Public Sans"/>
                <a:cs typeface="Public Sans"/>
                <a:sym typeface="Public Sans"/>
              </a:endParaRPr>
            </a:p>
            <a:p>
              <a:pPr marL="0" lvl="0" indent="0" algn="ctr" rtl="0">
                <a:spcBef>
                  <a:spcPts val="375"/>
                </a:spcBef>
                <a:spcAft>
                  <a:spcPts val="0"/>
                </a:spcAft>
                <a:buNone/>
              </a:pPr>
              <a:r>
                <a:rPr lang="en" sz="900">
                  <a:solidFill>
                    <a:srgbClr val="64748B"/>
                  </a:solidFill>
                  <a:latin typeface="Public Sans"/>
                  <a:ea typeface="Public Sans"/>
                  <a:cs typeface="Public Sans"/>
                  <a:sym typeface="Public Sans"/>
                </a:rPr>
                <a:t>All OLM, no MAS items</a:t>
              </a:r>
              <a:endParaRPr sz="900">
                <a:solidFill>
                  <a:srgbClr val="64748B"/>
                </a:solidFill>
                <a:latin typeface="Public Sans"/>
                <a:ea typeface="Public Sans"/>
                <a:cs typeface="Public Sans"/>
                <a:sym typeface="Public Sans"/>
              </a:endParaRPr>
            </a:p>
          </p:txBody>
        </p:sp>
      </p:grpSp>
      <p:sp>
        <p:nvSpPr>
          <p:cNvPr id="408" name="Google Shape;408;p44"/>
          <p:cNvSpPr txBox="1"/>
          <p:nvPr/>
        </p:nvSpPr>
        <p:spPr>
          <a:xfrm>
            <a:off x="713222" y="3238500"/>
            <a:ext cx="7715400" cy="142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b="1">
                <a:solidFill>
                  <a:srgbClr val="01558E"/>
                </a:solidFill>
                <a:latin typeface="Public Sans"/>
                <a:ea typeface="Public Sans"/>
                <a:cs typeface="Public Sans"/>
                <a:sym typeface="Public Sans"/>
              </a:rPr>
              <a:t>Key Decisions &amp; Eligibility:</a:t>
            </a:r>
            <a:endParaRPr sz="1000" b="1">
              <a:solidFill>
                <a:srgbClr val="01558E"/>
              </a:solidFill>
              <a:latin typeface="Public Sans"/>
              <a:ea typeface="Public Sans"/>
              <a:cs typeface="Public Sans"/>
              <a:sym typeface="Public Sans"/>
            </a:endParaRPr>
          </a:p>
          <a:p>
            <a:pPr marL="457200" lvl="0" indent="-292100" algn="l" rtl="0">
              <a:spcBef>
                <a:spcPts val="375"/>
              </a:spcBef>
              <a:spcAft>
                <a:spcPts val="0"/>
              </a:spcAft>
              <a:buClr>
                <a:srgbClr val="374151"/>
              </a:buClr>
              <a:buSzPts val="1000"/>
              <a:buFont typeface="Public Sans"/>
              <a:buChar char="●"/>
            </a:pPr>
            <a:r>
              <a:rPr lang="en" sz="1000" b="1">
                <a:solidFill>
                  <a:srgbClr val="374151"/>
                </a:solidFill>
                <a:latin typeface="Public Sans"/>
                <a:ea typeface="Public Sans"/>
                <a:cs typeface="Public Sans"/>
                <a:sym typeface="Public Sans"/>
              </a:rPr>
              <a:t>Obligated to Quote 1?</a:t>
            </a:r>
            <a:r>
              <a:rPr lang="en" sz="1000">
                <a:solidFill>
                  <a:srgbClr val="374151"/>
                </a:solidFill>
                <a:latin typeface="Public Sans"/>
                <a:ea typeface="Public Sans"/>
                <a:cs typeface="Public Sans"/>
                <a:sym typeface="Public Sans"/>
              </a:rPr>
              <a:t> No, OLM flexibility allowed.</a:t>
            </a:r>
            <a:endParaRPr sz="1000">
              <a:solidFill>
                <a:srgbClr val="374151"/>
              </a:solidFill>
              <a:latin typeface="Public Sans"/>
              <a:ea typeface="Public Sans"/>
              <a:cs typeface="Public Sans"/>
              <a:sym typeface="Public Sans"/>
            </a:endParaRPr>
          </a:p>
          <a:p>
            <a:pPr marL="457200" lvl="0" indent="-292100" algn="l" rtl="0">
              <a:spcBef>
                <a:spcPts val="300"/>
              </a:spcBef>
              <a:spcAft>
                <a:spcPts val="0"/>
              </a:spcAft>
              <a:buClr>
                <a:srgbClr val="374151"/>
              </a:buClr>
              <a:buSzPts val="1000"/>
              <a:buFont typeface="Public Sans"/>
              <a:buChar char="●"/>
            </a:pPr>
            <a:r>
              <a:rPr lang="en" sz="1000" b="1">
                <a:solidFill>
                  <a:srgbClr val="374151"/>
                </a:solidFill>
                <a:latin typeface="Public Sans"/>
                <a:ea typeface="Public Sans"/>
                <a:cs typeface="Public Sans"/>
                <a:sym typeface="Public Sans"/>
              </a:rPr>
              <a:t>Quote 2 OLM Limit?</a:t>
            </a:r>
            <a:r>
              <a:rPr lang="en" sz="1000">
                <a:solidFill>
                  <a:srgbClr val="374151"/>
                </a:solidFill>
                <a:latin typeface="Public Sans"/>
                <a:ea typeface="Public Sans"/>
                <a:cs typeface="Public Sans"/>
                <a:sym typeface="Public Sans"/>
              </a:rPr>
              <a:t> Yes, up to 50% is OK if not primary purpose (no more 33% is incorrect).</a:t>
            </a:r>
            <a:endParaRPr sz="1000">
              <a:solidFill>
                <a:srgbClr val="374151"/>
              </a:solidFill>
              <a:latin typeface="Public Sans"/>
              <a:ea typeface="Public Sans"/>
              <a:cs typeface="Public Sans"/>
              <a:sym typeface="Public Sans"/>
            </a:endParaRPr>
          </a:p>
          <a:p>
            <a:pPr marL="457200" lvl="0" indent="-292100" algn="l" rtl="0">
              <a:spcBef>
                <a:spcPts val="300"/>
              </a:spcBef>
              <a:spcAft>
                <a:spcPts val="0"/>
              </a:spcAft>
              <a:buClr>
                <a:srgbClr val="374151"/>
              </a:buClr>
              <a:buSzPts val="1000"/>
              <a:buFont typeface="Public Sans"/>
              <a:buChar char="●"/>
            </a:pPr>
            <a:r>
              <a:rPr lang="en" sz="1000" b="1">
                <a:solidFill>
                  <a:srgbClr val="374151"/>
                </a:solidFill>
                <a:latin typeface="Public Sans"/>
                <a:ea typeface="Public Sans"/>
                <a:cs typeface="Public Sans"/>
                <a:sym typeface="Public Sans"/>
              </a:rPr>
              <a:t>Quote 3 Eligible?</a:t>
            </a:r>
            <a:r>
              <a:rPr lang="en" sz="1000">
                <a:solidFill>
                  <a:srgbClr val="374151"/>
                </a:solidFill>
                <a:latin typeface="Public Sans"/>
                <a:ea typeface="Public Sans"/>
                <a:cs typeface="Public Sans"/>
                <a:sym typeface="Public Sans"/>
              </a:rPr>
              <a:t> No, OLMs cannot be the primary purpose.</a:t>
            </a:r>
            <a:endParaRPr sz="1000">
              <a:solidFill>
                <a:srgbClr val="374151"/>
              </a:solidFill>
              <a:latin typeface="Public Sans"/>
              <a:ea typeface="Public Sans"/>
              <a:cs typeface="Public Sans"/>
              <a:sym typeface="Public Sans"/>
            </a:endParaRPr>
          </a:p>
          <a:p>
            <a:pPr marL="457200" lvl="0" indent="-292100" algn="l" rtl="0">
              <a:spcBef>
                <a:spcPts val="300"/>
              </a:spcBef>
              <a:spcAft>
                <a:spcPts val="0"/>
              </a:spcAft>
              <a:buClr>
                <a:srgbClr val="374151"/>
              </a:buClr>
              <a:buSzPts val="1000"/>
              <a:buFont typeface="Public Sans"/>
              <a:buChar char="●"/>
            </a:pPr>
            <a:r>
              <a:rPr lang="en" sz="1000" b="1">
                <a:solidFill>
                  <a:srgbClr val="374151"/>
                </a:solidFill>
                <a:latin typeface="Public Sans"/>
                <a:ea typeface="Public Sans"/>
                <a:cs typeface="Public Sans"/>
                <a:sym typeface="Public Sans"/>
              </a:rPr>
              <a:t>Lowest Price Award?</a:t>
            </a:r>
            <a:r>
              <a:rPr lang="en" sz="1000">
                <a:solidFill>
                  <a:srgbClr val="374151"/>
                </a:solidFill>
                <a:latin typeface="Public Sans"/>
                <a:ea typeface="Public Sans"/>
                <a:cs typeface="Public Sans"/>
                <a:sym typeface="Public Sans"/>
              </a:rPr>
              <a:t> No, select based on </a:t>
            </a:r>
            <a:r>
              <a:rPr lang="en" sz="1000" b="1">
                <a:solidFill>
                  <a:srgbClr val="374151"/>
                </a:solidFill>
                <a:latin typeface="Public Sans"/>
                <a:ea typeface="Public Sans"/>
                <a:cs typeface="Public Sans"/>
                <a:sym typeface="Public Sans"/>
              </a:rPr>
              <a:t>Best Value</a:t>
            </a:r>
            <a:r>
              <a:rPr lang="en" sz="1000">
                <a:solidFill>
                  <a:srgbClr val="374151"/>
                </a:solidFill>
                <a:latin typeface="Public Sans"/>
                <a:ea typeface="Public Sans"/>
                <a:cs typeface="Public Sans"/>
                <a:sym typeface="Public Sans"/>
              </a:rPr>
              <a:t>.</a:t>
            </a:r>
            <a:endParaRPr sz="1000">
              <a:solidFill>
                <a:srgbClr val="374151"/>
              </a:solidFill>
              <a:latin typeface="Public Sans"/>
              <a:ea typeface="Public Sans"/>
              <a:cs typeface="Public Sans"/>
              <a:sym typeface="Public Sans"/>
            </a:endParaRPr>
          </a:p>
          <a:p>
            <a:pPr marL="457200" lvl="0" indent="-292100" algn="l" rtl="0">
              <a:spcBef>
                <a:spcPts val="300"/>
              </a:spcBef>
              <a:spcAft>
                <a:spcPts val="750"/>
              </a:spcAft>
              <a:buClr>
                <a:srgbClr val="374151"/>
              </a:buClr>
              <a:buSzPts val="1000"/>
              <a:buFont typeface="Public Sans"/>
              <a:buChar char="●"/>
            </a:pPr>
            <a:r>
              <a:rPr lang="en" sz="1000" b="1">
                <a:solidFill>
                  <a:srgbClr val="374151"/>
                </a:solidFill>
                <a:latin typeface="Public Sans"/>
                <a:ea typeface="Public Sans"/>
                <a:cs typeface="Public Sans"/>
                <a:sym typeface="Public Sans"/>
              </a:rPr>
              <a:t>Fair &amp; Reasonable?</a:t>
            </a:r>
            <a:r>
              <a:rPr lang="en" sz="1000">
                <a:solidFill>
                  <a:srgbClr val="374151"/>
                </a:solidFill>
                <a:latin typeface="Public Sans"/>
                <a:ea typeface="Public Sans"/>
                <a:cs typeface="Public Sans"/>
                <a:sym typeface="Public Sans"/>
              </a:rPr>
              <a:t> Yes, price analysis must determine OLM fairness.</a:t>
            </a:r>
            <a:endParaRPr sz="1000">
              <a:solidFill>
                <a:srgbClr val="374151"/>
              </a:solidFill>
              <a:latin typeface="Public Sans"/>
              <a:ea typeface="Public Sans"/>
              <a:cs typeface="Public Sans"/>
              <a:sym typeface="Public Sans"/>
            </a:endParaRPr>
          </a:p>
        </p:txBody>
      </p:sp>
      <p:pic>
        <p:nvPicPr>
          <p:cNvPr id="3" name="Picture 2">
            <a:extLst>
              <a:ext uri="{FF2B5EF4-FFF2-40B4-BE49-F238E27FC236}">
                <a16:creationId xmlns:a16="http://schemas.microsoft.com/office/drawing/2014/main" id="{3EC153E2-4DDC-D7FA-AF6E-A72DB98721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1410" y="1285814"/>
            <a:ext cx="371527" cy="333422"/>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itle 1">
            <a:extLst>
              <a:ext uri="{FF2B5EF4-FFF2-40B4-BE49-F238E27FC236}">
                <a16:creationId xmlns:a16="http://schemas.microsoft.com/office/drawing/2014/main" id="{FF9DB9CA-30C9-ABD1-CCC8-A5F898FB4773}"/>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Presenters</a:t>
            </a:r>
          </a:p>
        </p:txBody>
      </p:sp>
      <p:sp>
        <p:nvSpPr>
          <p:cNvPr id="135" name="Google Shape;135;p27"/>
          <p:cNvSpPr txBox="1">
            <a:spLocks noGrp="1"/>
          </p:cNvSpPr>
          <p:nvPr>
            <p:ph type="subTitle" idx="1"/>
          </p:nvPr>
        </p:nvSpPr>
        <p:spPr>
          <a:xfrm>
            <a:off x="1454225" y="3064974"/>
            <a:ext cx="2722664" cy="124229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rial"/>
                <a:ea typeface="Arial"/>
                <a:cs typeface="Arial"/>
                <a:sym typeface="Arial"/>
              </a:rPr>
              <a:t>Dana Rosa</a:t>
            </a:r>
          </a:p>
          <a:p>
            <a:pPr marL="0" lvl="0" indent="0">
              <a:buClr>
                <a:schemeClr val="dk1"/>
              </a:buClr>
              <a:buSzPts val="1100"/>
            </a:pPr>
            <a:r>
              <a:rPr lang="en-US" sz="1200" dirty="0">
                <a:solidFill>
                  <a:srgbClr val="FF0000"/>
                </a:solidFill>
                <a:latin typeface="Arial"/>
                <a:ea typeface="Arial"/>
                <a:cs typeface="Arial"/>
                <a:sym typeface="Arial"/>
              </a:rPr>
              <a:t>Supervisory Contract Specialist</a:t>
            </a:r>
          </a:p>
          <a:p>
            <a:pPr marL="0" lvl="0" indent="0">
              <a:buClr>
                <a:schemeClr val="dk1"/>
              </a:buClr>
              <a:buSzPts val="1100"/>
            </a:pPr>
            <a:r>
              <a:rPr lang="en-US" sz="1200" dirty="0">
                <a:solidFill>
                  <a:srgbClr val="FF0000"/>
                </a:solidFill>
                <a:latin typeface="Arial"/>
                <a:ea typeface="Arial"/>
                <a:cs typeface="Arial"/>
                <a:sym typeface="Arial"/>
              </a:rPr>
              <a:t>MAS Program Management Office</a:t>
            </a:r>
          </a:p>
          <a:p>
            <a:pPr marL="0" lvl="0" indent="0">
              <a:buClr>
                <a:schemeClr val="dk1"/>
              </a:buClr>
              <a:buSzPts val="1100"/>
            </a:pPr>
            <a:r>
              <a:rPr lang="en-US" sz="1200" dirty="0">
                <a:solidFill>
                  <a:srgbClr val="FF0000"/>
                </a:solidFill>
                <a:latin typeface="Arial"/>
                <a:ea typeface="Arial"/>
                <a:cs typeface="Arial"/>
                <a:sym typeface="Arial"/>
              </a:rPr>
              <a:t>Solicitation &amp; Training Division</a:t>
            </a:r>
            <a:endParaRPr lang="en-US" sz="1400" dirty="0">
              <a:solidFill>
                <a:srgbClr val="FF0000"/>
              </a:solidFill>
              <a:latin typeface="Arial"/>
              <a:ea typeface="Arial"/>
              <a:cs typeface="Arial"/>
              <a:sym typeface="Arial"/>
            </a:endParaRPr>
          </a:p>
          <a:p>
            <a:pPr marL="0" lvl="0" indent="0" algn="ctr" rtl="0">
              <a:spcBef>
                <a:spcPts val="0"/>
              </a:spcBef>
              <a:spcAft>
                <a:spcPts val="1600"/>
              </a:spcAft>
              <a:buNone/>
            </a:pPr>
            <a:endParaRPr dirty="0">
              <a:latin typeface="Arial"/>
              <a:ea typeface="Arial"/>
              <a:cs typeface="Arial"/>
              <a:sym typeface="Arial"/>
            </a:endParaRPr>
          </a:p>
        </p:txBody>
      </p:sp>
      <p:pic>
        <p:nvPicPr>
          <p:cNvPr id="140" name="Google Shape;140;p27" descr="This image features Dana Rosa from the MAS Program Management Office Solicitation &amp; Training Division."/>
          <p:cNvPicPr preferRelativeResize="0"/>
          <p:nvPr/>
        </p:nvPicPr>
        <p:blipFill rotWithShape="1">
          <a:blip r:embed="rId4">
            <a:alphaModFix/>
          </a:blip>
          <a:srcRect t="6822" r="5589" b="11679"/>
          <a:stretch/>
        </p:blipFill>
        <p:spPr>
          <a:xfrm>
            <a:off x="1881998" y="1179387"/>
            <a:ext cx="1758099" cy="1758100"/>
          </a:xfrm>
          <a:prstGeom prst="rect">
            <a:avLst/>
          </a:prstGeom>
          <a:noFill/>
          <a:ln>
            <a:noFill/>
          </a:ln>
        </p:spPr>
      </p:pic>
      <p:pic>
        <p:nvPicPr>
          <p:cNvPr id="141" name="Google Shape;141;p27" descr="This image features Steven Hutchinson from the procedures and process management service center."/>
          <p:cNvPicPr preferRelativeResize="0"/>
          <p:nvPr/>
        </p:nvPicPr>
        <p:blipFill rotWithShape="1">
          <a:blip r:embed="rId5">
            <a:alphaModFix/>
          </a:blip>
          <a:srcRect/>
          <a:stretch/>
        </p:blipFill>
        <p:spPr>
          <a:xfrm>
            <a:off x="5659600" y="1179387"/>
            <a:ext cx="1798250" cy="1798275"/>
          </a:xfrm>
          <a:prstGeom prst="rect">
            <a:avLst/>
          </a:prstGeom>
          <a:noFill/>
          <a:ln>
            <a:noFill/>
          </a:ln>
        </p:spPr>
      </p:pic>
      <p:sp>
        <p:nvSpPr>
          <p:cNvPr id="137" name="Google Shape;137;p27"/>
          <p:cNvSpPr txBox="1">
            <a:spLocks noGrp="1"/>
          </p:cNvSpPr>
          <p:nvPr>
            <p:ph type="subTitle" idx="2"/>
          </p:nvPr>
        </p:nvSpPr>
        <p:spPr>
          <a:xfrm>
            <a:off x="5235963" y="3070661"/>
            <a:ext cx="2936399" cy="1242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Arial"/>
                <a:ea typeface="Arial"/>
                <a:cs typeface="Arial"/>
                <a:sym typeface="Arial"/>
              </a:rPr>
              <a:t>Steven Hutchinson</a:t>
            </a:r>
          </a:p>
          <a:p>
            <a:pPr marL="0" lvl="0" indent="0">
              <a:buClr>
                <a:schemeClr val="dk1"/>
              </a:buClr>
              <a:buSzPts val="1100"/>
            </a:pPr>
            <a:r>
              <a:rPr lang="en-US" sz="1200" dirty="0">
                <a:solidFill>
                  <a:schemeClr val="bg2"/>
                </a:solidFill>
                <a:latin typeface="Arial"/>
                <a:ea typeface="Arial"/>
                <a:cs typeface="Arial"/>
                <a:sym typeface="Arial"/>
              </a:rPr>
              <a:t>Office of Business Optimization</a:t>
            </a:r>
          </a:p>
          <a:p>
            <a:pPr marL="0" lvl="0" indent="0">
              <a:buClr>
                <a:schemeClr val="dk1"/>
              </a:buClr>
              <a:buSzPts val="1100"/>
            </a:pPr>
            <a:r>
              <a:rPr lang="en-US" sz="1200" dirty="0">
                <a:solidFill>
                  <a:schemeClr val="bg2"/>
                </a:solidFill>
                <a:highlight>
                  <a:srgbClr val="FFFFFF"/>
                </a:highlight>
                <a:latin typeface="Arial"/>
                <a:ea typeface="Arial"/>
                <a:cs typeface="Arial"/>
                <a:sym typeface="Arial"/>
              </a:rPr>
              <a:t>Procedures and Process Management Service Center</a:t>
            </a:r>
            <a:r>
              <a:rPr lang="en-US" sz="1200" dirty="0">
                <a:solidFill>
                  <a:schemeClr val="bg2"/>
                </a:solidFill>
                <a:latin typeface="Arial"/>
                <a:ea typeface="Arial"/>
                <a:cs typeface="Arial"/>
                <a:sym typeface="Arial"/>
              </a:rPr>
              <a:t> </a:t>
            </a:r>
          </a:p>
          <a:p>
            <a:pPr marL="0" lvl="0" indent="0" algn="ctr" rtl="0">
              <a:spcBef>
                <a:spcPts val="0"/>
              </a:spcBef>
              <a:spcAft>
                <a:spcPts val="1600"/>
              </a:spcAft>
              <a:buNone/>
            </a:pPr>
            <a:endParaRPr lang="en" dirty="0">
              <a:latin typeface="Arial"/>
              <a:ea typeface="Arial"/>
              <a:cs typeface="Arial"/>
              <a:sym typeface="Arial"/>
            </a:endParaRPr>
          </a:p>
          <a:p>
            <a:pPr marL="0" lvl="0" indent="0" algn="ctr" rtl="0">
              <a:spcBef>
                <a:spcPts val="0"/>
              </a:spcBef>
              <a:spcAft>
                <a:spcPts val="1600"/>
              </a:spcAft>
              <a:buNone/>
            </a:pPr>
            <a:endParaRPr dirty="0">
              <a:latin typeface="Arial"/>
              <a:ea typeface="Arial"/>
              <a:cs typeface="Arial"/>
              <a:sym typeface="Aria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5"/>
          <p:cNvSpPr txBox="1">
            <a:spLocks noGrp="1"/>
          </p:cNvSpPr>
          <p:nvPr>
            <p:ph type="title"/>
          </p:nvPr>
        </p:nvSpPr>
        <p:spPr>
          <a:xfrm>
            <a:off x="2960225" y="1528525"/>
            <a:ext cx="5902800" cy="210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a:ea typeface="Arial"/>
                <a:cs typeface="Arial"/>
                <a:sym typeface="Arial"/>
              </a:rPr>
              <a:t>Contractor Use of MAS Contracts</a:t>
            </a:r>
            <a:endParaRPr dirty="0">
              <a:latin typeface="Arial"/>
              <a:ea typeface="Arial"/>
              <a:cs typeface="Arial"/>
              <a:sym typeface="Aria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6"/>
          <p:cNvSpPr txBox="1">
            <a:spLocks noGrp="1"/>
          </p:cNvSpPr>
          <p:nvPr>
            <p:ph type="title"/>
          </p:nvPr>
        </p:nvSpPr>
        <p:spPr>
          <a:xfrm>
            <a:off x="571500" y="-69236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rgbClr val="690B0B"/>
                </a:solidFill>
                <a:latin typeface="Arial"/>
                <a:ea typeface="Arial"/>
                <a:cs typeface="Arial"/>
                <a:sym typeface="Arial"/>
              </a:rPr>
              <a:t>Contractor Use of MAS Contracts (Cont)</a:t>
            </a:r>
            <a:endParaRPr dirty="0">
              <a:solidFill>
                <a:srgbClr val="690B0B"/>
              </a:solidFill>
              <a:latin typeface="Arial"/>
              <a:ea typeface="Arial"/>
              <a:cs typeface="Arial"/>
              <a:sym typeface="Arial"/>
            </a:endParaRPr>
          </a:p>
        </p:txBody>
      </p:sp>
      <p:grpSp>
        <p:nvGrpSpPr>
          <p:cNvPr id="419" name="Google Shape;419;p46" descr="This rectangular image shows two bullet points: &quot;Key Benefits&quot; and &quot;Included Clauses&quot; for contractor use of MAS Contracts."/>
          <p:cNvGrpSpPr/>
          <p:nvPr/>
        </p:nvGrpSpPr>
        <p:grpSpPr>
          <a:xfrm>
            <a:off x="571500" y="1143000"/>
            <a:ext cx="8001000" cy="3429000"/>
            <a:chOff x="571500" y="1143000"/>
            <a:chExt cx="8001000" cy="3429000"/>
          </a:xfrm>
        </p:grpSpPr>
        <p:sp>
          <p:nvSpPr>
            <p:cNvPr id="420" name="Google Shape;420;p46"/>
            <p:cNvSpPr/>
            <p:nvPr/>
          </p:nvSpPr>
          <p:spPr>
            <a:xfrm>
              <a:off x="571500" y="1143000"/>
              <a:ext cx="8001000" cy="3429000"/>
            </a:xfrm>
            <a:prstGeom prst="roundRect">
              <a:avLst>
                <a:gd name="adj" fmla="val 3333"/>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1" name="Google Shape;421;p46"/>
            <p:cNvSpPr txBox="1"/>
            <p:nvPr/>
          </p:nvSpPr>
          <p:spPr>
            <a:xfrm>
              <a:off x="762000" y="1333500"/>
              <a:ext cx="3810000" cy="304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Key Benefits</a:t>
              </a:r>
              <a:endParaRPr sz="1400" b="1">
                <a:solidFill>
                  <a:srgbClr val="01558E"/>
                </a:solidFill>
                <a:latin typeface="Public Sans"/>
                <a:ea typeface="Public Sans"/>
                <a:cs typeface="Public Sans"/>
                <a:sym typeface="Public Sans"/>
              </a:endParaRPr>
            </a:p>
            <a:p>
              <a:pPr marL="457200" lvl="0" indent="-317500" algn="l" rtl="0">
                <a:spcBef>
                  <a:spcPts val="1125"/>
                </a:spcBef>
                <a:spcAft>
                  <a:spcPts val="0"/>
                </a:spcAft>
                <a:buClr>
                  <a:srgbClr val="334155"/>
                </a:buClr>
                <a:buSzPts val="1400"/>
                <a:buFont typeface="Public Sans"/>
                <a:buChar char="●"/>
              </a:pPr>
              <a:r>
                <a:rPr lang="en" sz="1400" b="0">
                  <a:solidFill>
                    <a:srgbClr val="334155"/>
                  </a:solidFill>
                  <a:latin typeface="Public Sans"/>
                  <a:ea typeface="Public Sans"/>
                  <a:cs typeface="Public Sans"/>
                  <a:sym typeface="Public Sans"/>
                </a:rPr>
                <a:t>MAS contractors may purchase from other MAS contracts</a:t>
              </a:r>
              <a:endParaRPr sz="1400" b="0">
                <a:solidFill>
                  <a:srgbClr val="334155"/>
                </a:solidFill>
                <a:latin typeface="Public Sans"/>
                <a:ea typeface="Public Sans"/>
                <a:cs typeface="Public Sans"/>
                <a:sym typeface="Public Sans"/>
              </a:endParaRPr>
            </a:p>
            <a:p>
              <a:pPr marL="457200" lvl="0" indent="-317500" algn="l" rtl="0">
                <a:spcBef>
                  <a:spcPts val="900"/>
                </a:spcBef>
                <a:spcAft>
                  <a:spcPts val="0"/>
                </a:spcAft>
                <a:buClr>
                  <a:srgbClr val="334155"/>
                </a:buClr>
                <a:buSzPts val="1400"/>
                <a:buFont typeface="Public Sans"/>
                <a:buChar char="●"/>
              </a:pPr>
              <a:r>
                <a:rPr lang="en" sz="1400" b="0">
                  <a:solidFill>
                    <a:srgbClr val="334155"/>
                  </a:solidFill>
                  <a:latin typeface="Public Sans"/>
                  <a:ea typeface="Public Sans"/>
                  <a:cs typeface="Public Sans"/>
                  <a:sym typeface="Public Sans"/>
                </a:rPr>
                <a:t>Ensures transparency &amp; compliance with FAR/GSAR</a:t>
              </a:r>
              <a:endParaRPr sz="1400" b="0">
                <a:solidFill>
                  <a:srgbClr val="334155"/>
                </a:solidFill>
                <a:latin typeface="Public Sans"/>
                <a:ea typeface="Public Sans"/>
                <a:cs typeface="Public Sans"/>
                <a:sym typeface="Public Sans"/>
              </a:endParaRPr>
            </a:p>
            <a:p>
              <a:pPr marL="457200" lvl="0" indent="-317500" algn="l" rtl="0">
                <a:spcBef>
                  <a:spcPts val="900"/>
                </a:spcBef>
                <a:spcAft>
                  <a:spcPts val="0"/>
                </a:spcAft>
                <a:buClr>
                  <a:srgbClr val="334155"/>
                </a:buClr>
                <a:buSzPts val="1400"/>
                <a:buFont typeface="Public Sans"/>
                <a:buChar char="●"/>
              </a:pPr>
              <a:r>
                <a:rPr lang="en" sz="1400" b="0">
                  <a:solidFill>
                    <a:srgbClr val="334155"/>
                  </a:solidFill>
                  <a:latin typeface="Public Sans"/>
                  <a:ea typeface="Public Sans"/>
                  <a:cs typeface="Public Sans"/>
                  <a:sym typeface="Public Sans"/>
                </a:rPr>
                <a:t>Verifies compliance with FAR clauses, including TAA</a:t>
              </a:r>
              <a:endParaRPr sz="1400" b="0">
                <a:solidFill>
                  <a:srgbClr val="334155"/>
                </a:solidFill>
                <a:latin typeface="Public Sans"/>
                <a:ea typeface="Public Sans"/>
                <a:cs typeface="Public Sans"/>
                <a:sym typeface="Public Sans"/>
              </a:endParaRPr>
            </a:p>
            <a:p>
              <a:pPr marL="457200" lvl="0" indent="-317500" algn="l" rtl="0">
                <a:spcBef>
                  <a:spcPts val="900"/>
                </a:spcBef>
                <a:spcAft>
                  <a:spcPts val="900"/>
                </a:spcAft>
                <a:buClr>
                  <a:srgbClr val="334155"/>
                </a:buClr>
                <a:buSzPts val="1400"/>
                <a:buFont typeface="Public Sans"/>
                <a:buChar char="●"/>
              </a:pPr>
              <a:r>
                <a:rPr lang="en" sz="1400" b="0">
                  <a:solidFill>
                    <a:srgbClr val="334155"/>
                  </a:solidFill>
                  <a:latin typeface="Public Sans"/>
                  <a:ea typeface="Public Sans"/>
                  <a:cs typeface="Public Sans"/>
                  <a:sym typeface="Public Sans"/>
                </a:rPr>
                <a:t>Reduces supply chain risk (by using pre-vetted sources)</a:t>
              </a:r>
              <a:endParaRPr sz="1400" b="0">
                <a:solidFill>
                  <a:srgbClr val="334155"/>
                </a:solidFill>
                <a:latin typeface="Public Sans"/>
                <a:ea typeface="Public Sans"/>
                <a:cs typeface="Public Sans"/>
                <a:sym typeface="Public Sans"/>
              </a:endParaRPr>
            </a:p>
          </p:txBody>
        </p:sp>
        <p:sp>
          <p:nvSpPr>
            <p:cNvPr id="422" name="Google Shape;422;p46"/>
            <p:cNvSpPr/>
            <p:nvPr/>
          </p:nvSpPr>
          <p:spPr>
            <a:xfrm>
              <a:off x="4762500" y="1428750"/>
              <a:ext cx="19200" cy="2857500"/>
            </a:xfrm>
            <a:prstGeom prst="rect">
              <a:avLst/>
            </a:prstGeom>
            <a:solidFill>
              <a:srgbClr val="E2E8F0"/>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3" name="Google Shape;423;p46"/>
            <p:cNvSpPr txBox="1"/>
            <p:nvPr/>
          </p:nvSpPr>
          <p:spPr>
            <a:xfrm>
              <a:off x="4953000" y="1333500"/>
              <a:ext cx="3429000" cy="304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Included Clauses</a:t>
              </a:r>
              <a:endParaRPr sz="1400" b="1">
                <a:solidFill>
                  <a:srgbClr val="01558E"/>
                </a:solidFill>
                <a:latin typeface="Public Sans"/>
                <a:ea typeface="Public Sans"/>
                <a:cs typeface="Public Sans"/>
                <a:sym typeface="Public Sans"/>
              </a:endParaRPr>
            </a:p>
            <a:p>
              <a:pPr marL="0" lvl="0" indent="0" algn="l" rtl="0">
                <a:spcBef>
                  <a:spcPts val="1125"/>
                </a:spcBef>
                <a:spcAft>
                  <a:spcPts val="0"/>
                </a:spcAft>
                <a:buNone/>
              </a:pPr>
              <a:r>
                <a:rPr lang="en" sz="1200" b="0">
                  <a:solidFill>
                    <a:srgbClr val="334155"/>
                  </a:solidFill>
                  <a:latin typeface="Public Sans"/>
                  <a:ea typeface="Public Sans"/>
                  <a:cs typeface="Public Sans"/>
                  <a:sym typeface="Public Sans"/>
                </a:rPr>
                <a:t>MAS contracts already include clause: </a:t>
              </a:r>
              <a:r>
                <a:rPr lang="en" sz="1200" b="1">
                  <a:solidFill>
                    <a:srgbClr val="334155"/>
                  </a:solidFill>
                  <a:latin typeface="Public Sans"/>
                  <a:ea typeface="Public Sans"/>
                  <a:cs typeface="Public Sans"/>
                  <a:sym typeface="Public Sans"/>
                </a:rPr>
                <a:t>FAR 52.208-90</a:t>
              </a:r>
              <a:r>
                <a:rPr lang="en" sz="1200">
                  <a:solidFill>
                    <a:srgbClr val="334155"/>
                  </a:solidFill>
                  <a:latin typeface="Public Sans"/>
                  <a:ea typeface="Public Sans"/>
                  <a:cs typeface="Public Sans"/>
                  <a:sym typeface="Public Sans"/>
                </a:rPr>
                <a:t> Government Supply Sources (Nov 2025) (Deviation)</a:t>
              </a:r>
              <a:endParaRPr sz="1200" b="0">
                <a:solidFill>
                  <a:srgbClr val="334155"/>
                </a:solidFill>
                <a:latin typeface="Public Sans"/>
                <a:ea typeface="Public Sans"/>
                <a:cs typeface="Public Sans"/>
                <a:sym typeface="Public Sans"/>
              </a:endParaRPr>
            </a:p>
            <a:p>
              <a:pPr marL="0" lvl="0" indent="0" algn="l" rtl="0">
                <a:spcBef>
                  <a:spcPts val="750"/>
                </a:spcBef>
                <a:spcAft>
                  <a:spcPts val="0"/>
                </a:spcAft>
                <a:buNone/>
              </a:pPr>
              <a:endParaRPr sz="1200" b="0">
                <a:solidFill>
                  <a:srgbClr val="333333"/>
                </a:solidFill>
                <a:highlight>
                  <a:srgbClr val="FFFFFF"/>
                </a:highlight>
                <a:latin typeface="Public Sans"/>
                <a:ea typeface="Public Sans"/>
                <a:cs typeface="Public Sans"/>
                <a:sym typeface="Public Sans"/>
              </a:endParaRPr>
            </a:p>
          </p:txBody>
        </p:sp>
      </p:grpSp>
      <p:grpSp>
        <p:nvGrpSpPr>
          <p:cNvPr id="424" name="Google Shape;424;p46">
            <a:extLst>
              <a:ext uri="{C183D7F6-B498-43B3-948B-1728B52AA6E4}">
                <adec:decorative xmlns:adec="http://schemas.microsoft.com/office/drawing/2017/decorative" val="1"/>
              </a:ext>
            </a:extLst>
          </p:cNvPr>
          <p:cNvGrpSpPr/>
          <p:nvPr/>
        </p:nvGrpSpPr>
        <p:grpSpPr>
          <a:xfrm>
            <a:off x="7096125" y="3095625"/>
            <a:ext cx="1524000" cy="1524000"/>
            <a:chOff x="7096125" y="3095625"/>
            <a:chExt cx="1524000" cy="1524000"/>
          </a:xfrm>
        </p:grpSpPr>
        <p:sp>
          <p:nvSpPr>
            <p:cNvPr id="425" name="Google Shape;425;p46"/>
            <p:cNvSpPr/>
            <p:nvPr/>
          </p:nvSpPr>
          <p:spPr>
            <a:xfrm>
              <a:off x="7096125" y="3095625"/>
              <a:ext cx="1524000" cy="1524000"/>
            </a:xfrm>
            <a:prstGeom prst="roundRect">
              <a:avLst>
                <a:gd name="adj" fmla="val 50000"/>
              </a:avLst>
            </a:prstGeom>
            <a:solidFill>
              <a:srgbClr val="E1E7EF"/>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426" name="Google Shape;426;p46"/>
            <p:cNvPicPr preferRelativeResize="0"/>
            <p:nvPr/>
          </p:nvPicPr>
          <p:blipFill rotWithShape="1">
            <a:blip r:embed="rId4">
              <a:alphaModFix/>
            </a:blip>
            <a:srcRect/>
            <a:stretch/>
          </p:blipFill>
          <p:spPr>
            <a:xfrm>
              <a:off x="7143750" y="3143250"/>
              <a:ext cx="1428900" cy="1428900"/>
            </a:xfrm>
            <a:prstGeom prst="ellipse">
              <a:avLst/>
            </a:prstGeom>
            <a:noFill/>
            <a:ln>
              <a:noFill/>
            </a:ln>
          </p:spPr>
        </p:pic>
      </p:grpSp>
      <p:sp>
        <p:nvSpPr>
          <p:cNvPr id="2" name="Google Shape;418;p46">
            <a:extLst>
              <a:ext uri="{FF2B5EF4-FFF2-40B4-BE49-F238E27FC236}">
                <a16:creationId xmlns:a16="http://schemas.microsoft.com/office/drawing/2014/main" id="{90819388-F2BE-D8C0-8EFC-C5B84B97DC9D}"/>
              </a:ext>
            </a:extLst>
          </p:cNvPr>
          <p:cNvSpPr txBox="1">
            <a:spLocks/>
          </p:cNvSpPr>
          <p:nvPr/>
        </p:nvSpPr>
        <p:spPr>
          <a:xfrm>
            <a:off x="713250" y="237525"/>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pPr algn="ctr">
              <a:buSzPts val="1100"/>
              <a:buFont typeface="Arial"/>
              <a:buNone/>
            </a:pPr>
            <a:r>
              <a:rPr lang="en-US" dirty="0">
                <a:solidFill>
                  <a:srgbClr val="690B0B"/>
                </a:solidFill>
                <a:latin typeface="Arial"/>
                <a:ea typeface="Arial"/>
                <a:cs typeface="Arial"/>
                <a:sym typeface="Arial"/>
              </a:rPr>
              <a:t>Contractor Use of MAS Contracts</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30"/>
        <p:cNvGrpSpPr/>
        <p:nvPr/>
      </p:nvGrpSpPr>
      <p:grpSpPr>
        <a:xfrm>
          <a:off x="0" y="0"/>
          <a:ext cx="0" cy="0"/>
          <a:chOff x="0" y="0"/>
          <a:chExt cx="0" cy="0"/>
        </a:xfrm>
      </p:grpSpPr>
      <p:sp>
        <p:nvSpPr>
          <p:cNvPr id="432" name="Google Shape;432;p47">
            <a:extLst>
              <a:ext uri="{C183D7F6-B498-43B3-948B-1728B52AA6E4}">
                <adec:decorative xmlns:adec="http://schemas.microsoft.com/office/drawing/2017/decorative" val="1"/>
              </a:ext>
            </a:extLst>
          </p:cNvPr>
          <p:cNvSpPr/>
          <p:nvPr/>
        </p:nvSpPr>
        <p:spPr>
          <a:xfrm rot="5400000">
            <a:off x="-2131352" y="2702924"/>
            <a:ext cx="4572000" cy="3093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34" name="Google Shape;434;p47"/>
          <p:cNvSpPr txBox="1">
            <a:spLocks noGrp="1"/>
          </p:cNvSpPr>
          <p:nvPr>
            <p:ph type="title"/>
          </p:nvPr>
        </p:nvSpPr>
        <p:spPr>
          <a:xfrm>
            <a:off x="713225" y="384048"/>
            <a:ext cx="7717500" cy="572700"/>
          </a:xfrm>
          <a:prstGeom prst="rect">
            <a:avLst/>
          </a:prstGeom>
          <a:solidFill>
            <a:srgbClr val="000000">
              <a:alpha val="0"/>
            </a:srgbClr>
          </a:solidFill>
          <a:ln>
            <a:noFill/>
          </a:ln>
        </p:spPr>
        <p:txBody>
          <a:bodyPr spcFirstLastPara="1" wrap="square" lIns="95250" tIns="95250" rIns="95250" bIns="95250" anchor="ctr" anchorCtr="0">
            <a:noAutofit/>
          </a:bodyPr>
          <a:lstStyle/>
          <a:p>
            <a:pPr marL="0" lvl="0" indent="0" algn="ctr" rtl="0">
              <a:spcBef>
                <a:spcPts val="0"/>
              </a:spcBef>
              <a:spcAft>
                <a:spcPts val="0"/>
              </a:spcAft>
              <a:buNone/>
            </a:pPr>
            <a:r>
              <a:rPr lang="en" sz="3200" dirty="0">
                <a:solidFill>
                  <a:srgbClr val="690B0B"/>
                </a:solidFill>
                <a:latin typeface="Arial"/>
                <a:ea typeface="Arial"/>
                <a:cs typeface="Arial"/>
                <a:sym typeface="Arial"/>
              </a:rPr>
              <a:t>Contractor Requirements</a:t>
            </a:r>
            <a:endParaRPr sz="3200" dirty="0">
              <a:solidFill>
                <a:srgbClr val="690B0B"/>
              </a:solidFill>
              <a:latin typeface="Arial"/>
              <a:ea typeface="Arial"/>
              <a:cs typeface="Arial"/>
              <a:sym typeface="Arial"/>
            </a:endParaRPr>
          </a:p>
        </p:txBody>
      </p:sp>
      <p:grpSp>
        <p:nvGrpSpPr>
          <p:cNvPr id="435" name="Google Shape;435;p47">
            <a:extLst>
              <a:ext uri="{C183D7F6-B498-43B3-948B-1728B52AA6E4}">
                <adec:decorative xmlns:adec="http://schemas.microsoft.com/office/drawing/2017/decorative" val="1"/>
              </a:ext>
            </a:extLst>
          </p:cNvPr>
          <p:cNvGrpSpPr/>
          <p:nvPr/>
        </p:nvGrpSpPr>
        <p:grpSpPr>
          <a:xfrm>
            <a:off x="571500" y="1190625"/>
            <a:ext cx="8001075" cy="3238500"/>
            <a:chOff x="571500" y="1190625"/>
            <a:chExt cx="8001075" cy="3238500"/>
          </a:xfrm>
        </p:grpSpPr>
        <p:sp>
          <p:nvSpPr>
            <p:cNvPr id="436" name="Google Shape;436;p47"/>
            <p:cNvSpPr/>
            <p:nvPr/>
          </p:nvSpPr>
          <p:spPr>
            <a:xfrm>
              <a:off x="571500" y="1190625"/>
              <a:ext cx="3857700" cy="3238500"/>
            </a:xfrm>
            <a:prstGeom prst="roundRect">
              <a:avLst>
                <a:gd name="adj" fmla="val 3529"/>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37" name="Google Shape;437;p47"/>
            <p:cNvSpPr/>
            <p:nvPr/>
          </p:nvSpPr>
          <p:spPr>
            <a:xfrm>
              <a:off x="4714875" y="1190625"/>
              <a:ext cx="3857700" cy="3238500"/>
            </a:xfrm>
            <a:prstGeom prst="roundRect">
              <a:avLst>
                <a:gd name="adj" fmla="val 3529"/>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41" name="Google Shape;441;p47"/>
            <p:cNvSpPr txBox="1"/>
            <p:nvPr/>
          </p:nvSpPr>
          <p:spPr>
            <a:xfrm>
              <a:off x="1190625" y="1381125"/>
              <a:ext cx="3048000" cy="342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1558E"/>
                  </a:solidFill>
                  <a:latin typeface="Public Sans"/>
                  <a:ea typeface="Public Sans"/>
                  <a:cs typeface="Public Sans"/>
                  <a:sym typeface="Public Sans"/>
                </a:rPr>
                <a:t>Primary Procedures</a:t>
              </a:r>
              <a:endParaRPr sz="1600" b="1">
                <a:solidFill>
                  <a:srgbClr val="01558E"/>
                </a:solidFill>
                <a:latin typeface="Public Sans"/>
                <a:ea typeface="Public Sans"/>
                <a:cs typeface="Public Sans"/>
                <a:sym typeface="Public Sans"/>
              </a:endParaRPr>
            </a:p>
          </p:txBody>
        </p:sp>
        <p:sp>
          <p:nvSpPr>
            <p:cNvPr id="442" name="Google Shape;442;p47"/>
            <p:cNvSpPr txBox="1"/>
            <p:nvPr/>
          </p:nvSpPr>
          <p:spPr>
            <a:xfrm>
              <a:off x="762000" y="1857375"/>
              <a:ext cx="3476700" cy="2381400"/>
            </a:xfrm>
            <a:prstGeom prst="rect">
              <a:avLst/>
            </a:prstGeom>
            <a:noFill/>
            <a:ln>
              <a:noFill/>
            </a:ln>
          </p:spPr>
          <p:txBody>
            <a:bodyPr spcFirstLastPara="1" wrap="square" lIns="0" tIns="0" rIns="0" bIns="0" anchor="t" anchorCtr="0">
              <a:noAutofit/>
            </a:bodyPr>
            <a:lstStyle/>
            <a:p>
              <a:pPr marL="457200" lvl="0" indent="-304800" algn="l" rtl="0">
                <a:spcBef>
                  <a:spcPts val="0"/>
                </a:spcBef>
                <a:spcAft>
                  <a:spcPts val="0"/>
                </a:spcAft>
                <a:buClr>
                  <a:srgbClr val="334155"/>
                </a:buClr>
                <a:buSzPts val="1200"/>
                <a:buFont typeface="Public Sans"/>
                <a:buChar char="●"/>
              </a:pPr>
              <a:r>
                <a:rPr lang="en" sz="1200">
                  <a:solidFill>
                    <a:srgbClr val="334155"/>
                  </a:solidFill>
                  <a:latin typeface="Public Sans"/>
                  <a:ea typeface="Public Sans"/>
                  <a:cs typeface="Public Sans"/>
                  <a:sym typeface="Public Sans"/>
                </a:rPr>
                <a:t>Follow GSAR 538.7103 Ordering Procedures (GSA CD RFO-2025-FSS-GSAR 538)</a:t>
              </a:r>
              <a:endParaRPr sz="1200">
                <a:solidFill>
                  <a:srgbClr val="334155"/>
                </a:solidFill>
                <a:latin typeface="Public Sans"/>
                <a:ea typeface="Public Sans"/>
                <a:cs typeface="Public Sans"/>
                <a:sym typeface="Public Sans"/>
              </a:endParaRPr>
            </a:p>
            <a:p>
              <a:pPr marL="457200" lvl="0" indent="-304800" algn="l" rtl="0">
                <a:spcBef>
                  <a:spcPts val="1125"/>
                </a:spcBef>
                <a:spcAft>
                  <a:spcPts val="0"/>
                </a:spcAft>
                <a:buClr>
                  <a:srgbClr val="334155"/>
                </a:buClr>
                <a:buSzPts val="1200"/>
                <a:buFont typeface="Public Sans"/>
                <a:buChar char="●"/>
              </a:pPr>
              <a:r>
                <a:rPr lang="en" sz="1200">
                  <a:solidFill>
                    <a:srgbClr val="334155"/>
                  </a:solidFill>
                  <a:latin typeface="Public Sans"/>
                  <a:ea typeface="Public Sans"/>
                  <a:cs typeface="Public Sans"/>
                  <a:sym typeface="Public Sans"/>
                </a:rPr>
                <a:t>Maintain complete ordering files to support audit and compliance reviews</a:t>
              </a:r>
              <a:endParaRPr sz="1200">
                <a:solidFill>
                  <a:srgbClr val="334155"/>
                </a:solidFill>
                <a:latin typeface="Public Sans"/>
                <a:ea typeface="Public Sans"/>
                <a:cs typeface="Public Sans"/>
                <a:sym typeface="Public Sans"/>
              </a:endParaRPr>
            </a:p>
          </p:txBody>
        </p:sp>
        <p:sp>
          <p:nvSpPr>
            <p:cNvPr id="446" name="Google Shape;446;p47"/>
            <p:cNvSpPr txBox="1"/>
            <p:nvPr/>
          </p:nvSpPr>
          <p:spPr>
            <a:xfrm>
              <a:off x="5334000" y="1381125"/>
              <a:ext cx="3048000" cy="342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1558E"/>
                  </a:solidFill>
                  <a:latin typeface="Public Sans"/>
                  <a:ea typeface="Public Sans"/>
                  <a:cs typeface="Public Sans"/>
                  <a:sym typeface="Public Sans"/>
                </a:rPr>
                <a:t>Mandatory Documentation</a:t>
              </a:r>
              <a:endParaRPr sz="1600" b="1">
                <a:solidFill>
                  <a:srgbClr val="01558E"/>
                </a:solidFill>
                <a:latin typeface="Public Sans"/>
                <a:ea typeface="Public Sans"/>
                <a:cs typeface="Public Sans"/>
                <a:sym typeface="Public Sans"/>
              </a:endParaRPr>
            </a:p>
          </p:txBody>
        </p:sp>
        <p:sp>
          <p:nvSpPr>
            <p:cNvPr id="447" name="Google Shape;447;p47"/>
            <p:cNvSpPr txBox="1"/>
            <p:nvPr/>
          </p:nvSpPr>
          <p:spPr>
            <a:xfrm>
              <a:off x="4905375" y="1857375"/>
              <a:ext cx="3476700" cy="2381400"/>
            </a:xfrm>
            <a:prstGeom prst="rect">
              <a:avLst/>
            </a:prstGeom>
            <a:noFill/>
            <a:ln>
              <a:noFill/>
            </a:ln>
          </p:spPr>
          <p:txBody>
            <a:bodyPr spcFirstLastPara="1" wrap="square" lIns="0" tIns="0" rIns="0" bIns="0" anchor="t" anchorCtr="0">
              <a:noAutofit/>
            </a:bodyPr>
            <a:lstStyle/>
            <a:p>
              <a:pPr marL="457200" lvl="0" indent="-301625" algn="l" rtl="0">
                <a:spcBef>
                  <a:spcPts val="0"/>
                </a:spcBef>
                <a:spcAft>
                  <a:spcPts val="0"/>
                </a:spcAft>
                <a:buClr>
                  <a:srgbClr val="C20E0E"/>
                </a:buClr>
                <a:buSzPts val="1150"/>
                <a:buFont typeface="Public Sans"/>
                <a:buChar char="●"/>
              </a:pPr>
              <a:r>
                <a:rPr lang="en" sz="1150">
                  <a:solidFill>
                    <a:srgbClr val="334155"/>
                  </a:solidFill>
                  <a:latin typeface="Public Sans"/>
                  <a:ea typeface="Public Sans"/>
                  <a:cs typeface="Public Sans"/>
                  <a:sym typeface="Public Sans"/>
                </a:rPr>
                <a:t>Competition documentation or limited source justification</a:t>
              </a:r>
              <a:endParaRPr sz="1150">
                <a:solidFill>
                  <a:srgbClr val="334155"/>
                </a:solidFill>
                <a:latin typeface="Public Sans"/>
                <a:ea typeface="Public Sans"/>
                <a:cs typeface="Public Sans"/>
                <a:sym typeface="Public Sans"/>
              </a:endParaRPr>
            </a:p>
            <a:p>
              <a:pPr marL="457200" lvl="0" indent="-301625" algn="l" rtl="0">
                <a:spcBef>
                  <a:spcPts val="900"/>
                </a:spcBef>
                <a:spcAft>
                  <a:spcPts val="0"/>
                </a:spcAft>
                <a:buClr>
                  <a:srgbClr val="C20E0E"/>
                </a:buClr>
                <a:buSzPts val="1150"/>
                <a:buFont typeface="Public Sans"/>
                <a:buChar char="●"/>
              </a:pPr>
              <a:r>
                <a:rPr lang="en" sz="1150">
                  <a:solidFill>
                    <a:srgbClr val="334155"/>
                  </a:solidFill>
                  <a:latin typeface="Public Sans"/>
                  <a:ea typeface="Public Sans"/>
                  <a:cs typeface="Public Sans"/>
                  <a:sym typeface="Public Sans"/>
                </a:rPr>
                <a:t>Any applicable price reasonableness determinations</a:t>
              </a:r>
              <a:endParaRPr sz="1150">
                <a:solidFill>
                  <a:srgbClr val="334155"/>
                </a:solidFill>
                <a:latin typeface="Public Sans"/>
                <a:ea typeface="Public Sans"/>
                <a:cs typeface="Public Sans"/>
                <a:sym typeface="Public Sans"/>
              </a:endParaRPr>
            </a:p>
            <a:p>
              <a:pPr marL="457200" lvl="0" indent="-301625" algn="l" rtl="0">
                <a:spcBef>
                  <a:spcPts val="900"/>
                </a:spcBef>
                <a:spcAft>
                  <a:spcPts val="0"/>
                </a:spcAft>
                <a:buClr>
                  <a:srgbClr val="C20E0E"/>
                </a:buClr>
                <a:buSzPts val="1150"/>
                <a:buFont typeface="Public Sans"/>
                <a:buChar char="●"/>
              </a:pPr>
              <a:r>
                <a:rPr lang="en" sz="1150">
                  <a:solidFill>
                    <a:srgbClr val="334155"/>
                  </a:solidFill>
                  <a:latin typeface="Public Sans"/>
                  <a:ea typeface="Public Sans"/>
                  <a:cs typeface="Public Sans"/>
                  <a:sym typeface="Public Sans"/>
                </a:rPr>
                <a:t>All quotes &amp; award documents</a:t>
              </a:r>
              <a:endParaRPr sz="1150">
                <a:solidFill>
                  <a:srgbClr val="334155"/>
                </a:solidFill>
                <a:latin typeface="Public Sans"/>
                <a:ea typeface="Public Sans"/>
                <a:cs typeface="Public Sans"/>
                <a:sym typeface="Public Sans"/>
              </a:endParaRPr>
            </a:p>
            <a:p>
              <a:pPr marL="457200" lvl="0" indent="-301625" algn="l" rtl="0">
                <a:spcBef>
                  <a:spcPts val="900"/>
                </a:spcBef>
                <a:spcAft>
                  <a:spcPts val="0"/>
                </a:spcAft>
                <a:buClr>
                  <a:srgbClr val="C20E0E"/>
                </a:buClr>
                <a:buSzPts val="1150"/>
                <a:buFont typeface="Public Sans"/>
                <a:buChar char="●"/>
              </a:pPr>
              <a:r>
                <a:rPr lang="en" sz="1150" b="1">
                  <a:solidFill>
                    <a:srgbClr val="C20E0E"/>
                  </a:solidFill>
                  <a:latin typeface="Public Sans"/>
                  <a:ea typeface="Public Sans"/>
                  <a:cs typeface="Public Sans"/>
                  <a:sym typeface="Public Sans"/>
                </a:rPr>
                <a:t>No double reporting sale or charging and remitting IFF — ever.</a:t>
              </a:r>
              <a:endParaRPr sz="1150" b="1">
                <a:solidFill>
                  <a:srgbClr val="C20E0E"/>
                </a:solidFill>
                <a:latin typeface="Public Sans"/>
                <a:ea typeface="Public Sans"/>
                <a:cs typeface="Public Sans"/>
                <a:sym typeface="Public Sans"/>
              </a:endParaRPr>
            </a:p>
          </p:txBody>
        </p:sp>
      </p:grpSp>
      <p:pic>
        <p:nvPicPr>
          <p:cNvPr id="5" name="Picture 4">
            <a:extLst>
              <a:ext uri="{FF2B5EF4-FFF2-40B4-BE49-F238E27FC236}">
                <a16:creationId xmlns:a16="http://schemas.microsoft.com/office/drawing/2014/main" id="{45D7A108-2CE4-5335-3567-E7FA6327882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2905" y="1329386"/>
            <a:ext cx="476316" cy="447737"/>
          </a:xfrm>
          <a:prstGeom prst="rect">
            <a:avLst/>
          </a:prstGeom>
        </p:spPr>
      </p:pic>
      <p:pic>
        <p:nvPicPr>
          <p:cNvPr id="3" name="Picture 2">
            <a:extLst>
              <a:ext uri="{FF2B5EF4-FFF2-40B4-BE49-F238E27FC236}">
                <a16:creationId xmlns:a16="http://schemas.microsoft.com/office/drawing/2014/main" id="{2F72F327-4D6D-768D-2C97-19E0B3818F5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76753" y="1333469"/>
            <a:ext cx="495369" cy="438211"/>
          </a:xfrm>
          <a:prstGeom prst="rect">
            <a:avLst/>
          </a:prstGeom>
        </p:spPr>
      </p:pic>
      <p:grpSp>
        <p:nvGrpSpPr>
          <p:cNvPr id="448" name="Google Shape;448;p47" descr="This image features a clipboard with a to-do checklist."/>
          <p:cNvGrpSpPr/>
          <p:nvPr/>
        </p:nvGrpSpPr>
        <p:grpSpPr>
          <a:xfrm>
            <a:off x="7429500" y="3286125"/>
            <a:ext cx="1143150" cy="1143150"/>
            <a:chOff x="7429500" y="3286125"/>
            <a:chExt cx="1143150" cy="1143150"/>
          </a:xfrm>
        </p:grpSpPr>
        <p:sp>
          <p:nvSpPr>
            <p:cNvPr id="449" name="Google Shape;449;p47"/>
            <p:cNvSpPr/>
            <p:nvPr/>
          </p:nvSpPr>
          <p:spPr>
            <a:xfrm>
              <a:off x="7429500" y="3286125"/>
              <a:ext cx="1047900" cy="1047900"/>
            </a:xfrm>
            <a:prstGeom prst="roundRect">
              <a:avLst>
                <a:gd name="adj" fmla="val 50000"/>
              </a:avLst>
            </a:prstGeom>
            <a:solidFill>
              <a:srgbClr val="E1E7EF"/>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450" name="Google Shape;450;p47"/>
            <p:cNvPicPr preferRelativeResize="0"/>
            <p:nvPr/>
          </p:nvPicPr>
          <p:blipFill rotWithShape="1">
            <a:blip r:embed="rId7">
              <a:alphaModFix/>
            </a:blip>
            <a:srcRect t="110" r="-22220" b="-22046"/>
            <a:stretch/>
          </p:blipFill>
          <p:spPr>
            <a:xfrm>
              <a:off x="7524750" y="3381375"/>
              <a:ext cx="1047900" cy="1047900"/>
            </a:xfrm>
            <a:prstGeom prst="ellipse">
              <a:avLst/>
            </a:prstGeom>
            <a:noFill/>
            <a:ln>
              <a:noFill/>
            </a:ln>
          </p:spPr>
        </p:pic>
      </p:grpSp>
      <p:pic>
        <p:nvPicPr>
          <p:cNvPr id="431" name="Google Shape;431;p47" descr="This image features the FAST 2026 logo in grayscale. &#10;"/>
          <p:cNvPicPr preferRelativeResize="0"/>
          <p:nvPr/>
        </p:nvPicPr>
        <p:blipFill>
          <a:blip r:embed="rId8">
            <a:alphaModFix amt="15000"/>
          </a:blip>
          <a:stretch>
            <a:fillRect/>
          </a:stretch>
        </p:blipFill>
        <p:spPr>
          <a:xfrm>
            <a:off x="8500175" y="4209877"/>
            <a:ext cx="643825" cy="643825"/>
          </a:xfrm>
          <a:prstGeom prst="rect">
            <a:avLst/>
          </a:prstGeom>
          <a:noFill/>
          <a:ln>
            <a:noFill/>
          </a:ln>
        </p:spPr>
      </p:pic>
      <p:sp>
        <p:nvSpPr>
          <p:cNvPr id="433" name="Google Shape;433;p47"/>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22</a:t>
            </a:fld>
            <a:endParaRPr sz="1300">
              <a:solidFill>
                <a:srgbClr val="000000"/>
              </a:solidFil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4"/>
        <p:cNvGrpSpPr/>
        <p:nvPr/>
      </p:nvGrpSpPr>
      <p:grpSpPr>
        <a:xfrm>
          <a:off x="0" y="0"/>
          <a:ext cx="0" cy="0"/>
          <a:chOff x="0" y="0"/>
          <a:chExt cx="0" cy="0"/>
        </a:xfrm>
      </p:grpSpPr>
      <p:sp>
        <p:nvSpPr>
          <p:cNvPr id="456" name="Google Shape;456;p48">
            <a:extLst>
              <a:ext uri="{C183D7F6-B498-43B3-948B-1728B52AA6E4}">
                <adec:decorative xmlns:adec="http://schemas.microsoft.com/office/drawing/2017/decorative" val="1"/>
              </a:ext>
            </a:extLst>
          </p:cNvPr>
          <p:cNvSpPr/>
          <p:nvPr/>
        </p:nvSpPr>
        <p:spPr>
          <a:xfrm rot="5400000">
            <a:off x="-2131352" y="2702924"/>
            <a:ext cx="4572000" cy="3093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58" name="Google Shape;458;p48"/>
          <p:cNvSpPr txBox="1">
            <a:spLocks noGrp="1"/>
          </p:cNvSpPr>
          <p:nvPr>
            <p:ph type="title"/>
          </p:nvPr>
        </p:nvSpPr>
        <p:spPr>
          <a:xfrm>
            <a:off x="713250" y="122100"/>
            <a:ext cx="7717500" cy="5874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sz="2300" dirty="0">
                <a:solidFill>
                  <a:srgbClr val="690B0B"/>
                </a:solidFill>
                <a:latin typeface="Arial"/>
                <a:ea typeface="Arial"/>
                <a:cs typeface="Arial"/>
                <a:sym typeface="Arial"/>
              </a:rPr>
              <a:t>Contractor Use of MAS Contracts - Example Scenario</a:t>
            </a:r>
            <a:endParaRPr sz="2300" dirty="0">
              <a:solidFill>
                <a:srgbClr val="690B0B"/>
              </a:solidFill>
              <a:latin typeface="Arial"/>
              <a:ea typeface="Arial"/>
              <a:cs typeface="Arial"/>
              <a:sym typeface="Arial"/>
            </a:endParaRPr>
          </a:p>
        </p:txBody>
      </p:sp>
      <p:grpSp>
        <p:nvGrpSpPr>
          <p:cNvPr id="459" name="Google Shape;459;p48" descr="This rectangular image illustrates the Contractor's use of MAS contracts in a scenario."/>
          <p:cNvGrpSpPr/>
          <p:nvPr/>
        </p:nvGrpSpPr>
        <p:grpSpPr>
          <a:xfrm>
            <a:off x="571500" y="1000125"/>
            <a:ext cx="8001000" cy="1047900"/>
            <a:chOff x="571500" y="1000125"/>
            <a:chExt cx="8001000" cy="1047900"/>
          </a:xfrm>
        </p:grpSpPr>
        <p:sp>
          <p:nvSpPr>
            <p:cNvPr id="460" name="Google Shape;460;p48"/>
            <p:cNvSpPr/>
            <p:nvPr/>
          </p:nvSpPr>
          <p:spPr>
            <a:xfrm>
              <a:off x="571500" y="1000125"/>
              <a:ext cx="8001000" cy="1047900"/>
            </a:xfrm>
            <a:prstGeom prst="roundRect">
              <a:avLst>
                <a:gd name="adj" fmla="val 10909"/>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61" name="Google Shape;461;p48"/>
            <p:cNvSpPr txBox="1"/>
            <p:nvPr/>
          </p:nvSpPr>
          <p:spPr>
            <a:xfrm>
              <a:off x="762000" y="1095375"/>
              <a:ext cx="7620000" cy="857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Scenario &amp; Requirements</a:t>
              </a:r>
              <a:endParaRPr sz="1400" b="1">
                <a:solidFill>
                  <a:srgbClr val="01558E"/>
                </a:solidFill>
                <a:latin typeface="Public Sans"/>
                <a:ea typeface="Public Sans"/>
                <a:cs typeface="Public Sans"/>
                <a:sym typeface="Public Sans"/>
              </a:endParaRPr>
            </a:p>
            <a:p>
              <a:pPr marL="0" lvl="0" indent="0" algn="l" rtl="0">
                <a:spcBef>
                  <a:spcPts val="600"/>
                </a:spcBef>
                <a:spcAft>
                  <a:spcPts val="0"/>
                </a:spcAft>
                <a:buNone/>
              </a:pPr>
              <a:r>
                <a:rPr lang="en" sz="1200" b="0">
                  <a:solidFill>
                    <a:srgbClr val="334155"/>
                  </a:solidFill>
                  <a:latin typeface="Public Sans"/>
                  <a:ea typeface="Public Sans"/>
                  <a:cs typeface="Public Sans"/>
                  <a:sym typeface="Public Sans"/>
                </a:rPr>
                <a:t>Customer requires products &amp; services (AV equipment, event support, and registration software) for a large industry engagement event. Quoters are encouraged to leverage MAS flexibilities.</a:t>
              </a:r>
              <a:endParaRPr sz="1200" b="0">
                <a:solidFill>
                  <a:srgbClr val="334155"/>
                </a:solidFill>
                <a:latin typeface="Public Sans"/>
                <a:ea typeface="Public Sans"/>
                <a:cs typeface="Public Sans"/>
                <a:sym typeface="Public Sans"/>
              </a:endParaRPr>
            </a:p>
          </p:txBody>
        </p:sp>
      </p:grpSp>
      <p:grpSp>
        <p:nvGrpSpPr>
          <p:cNvPr id="462" name="Google Shape;462;p48" descr="This rectangular image displays received quotes with three bullet points: &quot;Quote 1 ($300K), Quote 2 ($250K), and Quote 3 ($225K).&quot;"/>
          <p:cNvGrpSpPr/>
          <p:nvPr/>
        </p:nvGrpSpPr>
        <p:grpSpPr>
          <a:xfrm>
            <a:off x="571500" y="2143125"/>
            <a:ext cx="3905400" cy="2238300"/>
            <a:chOff x="571500" y="2143125"/>
            <a:chExt cx="3905400" cy="2238300"/>
          </a:xfrm>
        </p:grpSpPr>
        <p:sp>
          <p:nvSpPr>
            <p:cNvPr id="463" name="Google Shape;463;p48"/>
            <p:cNvSpPr/>
            <p:nvPr/>
          </p:nvSpPr>
          <p:spPr>
            <a:xfrm>
              <a:off x="571500" y="2143125"/>
              <a:ext cx="3905400" cy="2238300"/>
            </a:xfrm>
            <a:prstGeom prst="roundRect">
              <a:avLst>
                <a:gd name="adj" fmla="val 5106"/>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64" name="Google Shape;464;p48"/>
            <p:cNvSpPr txBox="1"/>
            <p:nvPr/>
          </p:nvSpPr>
          <p:spPr>
            <a:xfrm>
              <a:off x="762000" y="2286000"/>
              <a:ext cx="3524400" cy="195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b="1">
                  <a:solidFill>
                    <a:srgbClr val="01558E"/>
                  </a:solidFill>
                  <a:latin typeface="Public Sans"/>
                  <a:ea typeface="Public Sans"/>
                  <a:cs typeface="Public Sans"/>
                  <a:sym typeface="Public Sans"/>
                </a:rPr>
                <a:t>Quotes Received</a:t>
              </a:r>
              <a:endParaRPr sz="1300" b="1">
                <a:solidFill>
                  <a:srgbClr val="01558E"/>
                </a:solidFill>
                <a:latin typeface="Public Sans"/>
                <a:ea typeface="Public Sans"/>
                <a:cs typeface="Public Sans"/>
                <a:sym typeface="Public Sans"/>
              </a:endParaRPr>
            </a:p>
            <a:p>
              <a:pPr marL="457200" lvl="0" indent="-311150" algn="l" rtl="0">
                <a:spcBef>
                  <a:spcPts val="900"/>
                </a:spcBef>
                <a:spcAft>
                  <a:spcPts val="0"/>
                </a:spcAft>
                <a:buClr>
                  <a:srgbClr val="334155"/>
                </a:buClr>
                <a:buSzPts val="1300"/>
                <a:buFont typeface="Public Sans"/>
                <a:buChar char="●"/>
              </a:pPr>
              <a:r>
                <a:rPr lang="en" sz="1300" b="1">
                  <a:solidFill>
                    <a:srgbClr val="334155"/>
                  </a:solidFill>
                  <a:latin typeface="Public Sans"/>
                  <a:ea typeface="Public Sans"/>
                  <a:cs typeface="Public Sans"/>
                  <a:sym typeface="Public Sans"/>
                </a:rPr>
                <a:t>Quote 1 ($300K):</a:t>
              </a:r>
              <a:r>
                <a:rPr lang="en" sz="1300" b="0">
                  <a:solidFill>
                    <a:srgbClr val="334155"/>
                  </a:solidFill>
                  <a:latin typeface="Public Sans"/>
                  <a:ea typeface="Public Sans"/>
                  <a:cs typeface="Public Sans"/>
                  <a:sym typeface="Public Sans"/>
                </a:rPr>
                <a:t> All items on a single MAS contract.</a:t>
              </a:r>
              <a:endParaRPr sz="1300" b="0">
                <a:solidFill>
                  <a:srgbClr val="334155"/>
                </a:solidFill>
                <a:latin typeface="Public Sans"/>
                <a:ea typeface="Public Sans"/>
                <a:cs typeface="Public Sans"/>
                <a:sym typeface="Public Sans"/>
              </a:endParaRPr>
            </a:p>
            <a:p>
              <a:pPr marL="457200" lvl="0" indent="-311150" algn="l" rtl="0">
                <a:spcBef>
                  <a:spcPts val="750"/>
                </a:spcBef>
                <a:spcAft>
                  <a:spcPts val="0"/>
                </a:spcAft>
                <a:buClr>
                  <a:srgbClr val="334155"/>
                </a:buClr>
                <a:buSzPts val="1300"/>
                <a:buFont typeface="Public Sans"/>
                <a:buChar char="●"/>
              </a:pPr>
              <a:r>
                <a:rPr lang="en" sz="1300" b="1">
                  <a:solidFill>
                    <a:srgbClr val="334155"/>
                  </a:solidFill>
                  <a:latin typeface="Public Sans"/>
                  <a:ea typeface="Public Sans"/>
                  <a:cs typeface="Public Sans"/>
                  <a:sym typeface="Public Sans"/>
                </a:rPr>
                <a:t>Quote 2 ($250K):</a:t>
              </a:r>
              <a:r>
                <a:rPr lang="en" sz="1300" b="0">
                  <a:solidFill>
                    <a:srgbClr val="334155"/>
                  </a:solidFill>
                  <a:latin typeface="Public Sans"/>
                  <a:ea typeface="Public Sans"/>
                  <a:cs typeface="Public Sans"/>
                  <a:sym typeface="Public Sans"/>
                </a:rPr>
                <a:t> Includes items from other MAS contracts.</a:t>
              </a:r>
              <a:endParaRPr sz="1300" b="0">
                <a:solidFill>
                  <a:srgbClr val="334155"/>
                </a:solidFill>
                <a:latin typeface="Public Sans"/>
                <a:ea typeface="Public Sans"/>
                <a:cs typeface="Public Sans"/>
                <a:sym typeface="Public Sans"/>
              </a:endParaRPr>
            </a:p>
            <a:p>
              <a:pPr marL="457200" lvl="0" indent="-311150" algn="l" rtl="0">
                <a:spcBef>
                  <a:spcPts val="750"/>
                </a:spcBef>
                <a:spcAft>
                  <a:spcPts val="0"/>
                </a:spcAft>
                <a:buClr>
                  <a:srgbClr val="334155"/>
                </a:buClr>
                <a:buSzPts val="1300"/>
                <a:buFont typeface="Public Sans"/>
                <a:buChar char="●"/>
              </a:pPr>
              <a:r>
                <a:rPr lang="en" sz="1300" b="1">
                  <a:solidFill>
                    <a:srgbClr val="334155"/>
                  </a:solidFill>
                  <a:latin typeface="Public Sans"/>
                  <a:ea typeface="Public Sans"/>
                  <a:cs typeface="Public Sans"/>
                  <a:sym typeface="Public Sans"/>
                </a:rPr>
                <a:t>Quote 3 ($225K):</a:t>
              </a:r>
              <a:r>
                <a:rPr lang="en" sz="1300" b="0">
                  <a:solidFill>
                    <a:srgbClr val="334155"/>
                  </a:solidFill>
                  <a:latin typeface="Public Sans"/>
                  <a:ea typeface="Public Sans"/>
                  <a:cs typeface="Public Sans"/>
                  <a:sym typeface="Public Sans"/>
                </a:rPr>
                <a:t> Mostly MAS, but AV equipment is "open market."</a:t>
              </a:r>
              <a:endParaRPr sz="1300" b="0">
                <a:solidFill>
                  <a:srgbClr val="334155"/>
                </a:solidFill>
                <a:latin typeface="Public Sans"/>
                <a:ea typeface="Public Sans"/>
                <a:cs typeface="Public Sans"/>
                <a:sym typeface="Public Sans"/>
              </a:endParaRPr>
            </a:p>
          </p:txBody>
        </p:sp>
      </p:grpSp>
      <p:grpSp>
        <p:nvGrpSpPr>
          <p:cNvPr id="465" name="Google Shape;465;p48" descr="This rectangular image displays key determinations as the header with three bullet points: &quot;Award Flexibility, Other MAS items, and Open Market.&quot;"/>
          <p:cNvGrpSpPr/>
          <p:nvPr/>
        </p:nvGrpSpPr>
        <p:grpSpPr>
          <a:xfrm>
            <a:off x="4667250" y="2143125"/>
            <a:ext cx="3905400" cy="2238300"/>
            <a:chOff x="4667250" y="2143125"/>
            <a:chExt cx="3905400" cy="2238300"/>
          </a:xfrm>
        </p:grpSpPr>
        <p:sp>
          <p:nvSpPr>
            <p:cNvPr id="466" name="Google Shape;466;p48"/>
            <p:cNvSpPr/>
            <p:nvPr/>
          </p:nvSpPr>
          <p:spPr>
            <a:xfrm>
              <a:off x="4667250" y="2143125"/>
              <a:ext cx="3905400" cy="2238300"/>
            </a:xfrm>
            <a:prstGeom prst="roundRect">
              <a:avLst>
                <a:gd name="adj" fmla="val 5106"/>
              </a:avLst>
            </a:prstGeom>
            <a:solidFill>
              <a:srgbClr val="F1F5F9"/>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67" name="Google Shape;467;p48"/>
            <p:cNvSpPr txBox="1"/>
            <p:nvPr/>
          </p:nvSpPr>
          <p:spPr>
            <a:xfrm>
              <a:off x="4857750" y="2286000"/>
              <a:ext cx="3524400" cy="195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3" b="1">
                  <a:solidFill>
                    <a:srgbClr val="01558E"/>
                  </a:solidFill>
                  <a:latin typeface="Public Sans"/>
                  <a:ea typeface="Public Sans"/>
                  <a:cs typeface="Public Sans"/>
                  <a:sym typeface="Public Sans"/>
                </a:rPr>
                <a:t>Key Determinations</a:t>
              </a:r>
              <a:endParaRPr sz="1203" b="1">
                <a:solidFill>
                  <a:srgbClr val="01558E"/>
                </a:solidFill>
                <a:latin typeface="Public Sans"/>
                <a:ea typeface="Public Sans"/>
                <a:cs typeface="Public Sans"/>
                <a:sym typeface="Public Sans"/>
              </a:endParaRPr>
            </a:p>
            <a:p>
              <a:pPr marL="457200" lvl="0" indent="-293211" algn="l" rtl="0">
                <a:spcBef>
                  <a:spcPts val="900"/>
                </a:spcBef>
                <a:spcAft>
                  <a:spcPts val="0"/>
                </a:spcAft>
                <a:buClr>
                  <a:srgbClr val="1E293B"/>
                </a:buClr>
                <a:buSzPts val="1018"/>
                <a:buFont typeface="Public Sans"/>
                <a:buChar char="●"/>
              </a:pPr>
              <a:r>
                <a:rPr lang="en" sz="1018" b="1">
                  <a:solidFill>
                    <a:srgbClr val="1E293B"/>
                  </a:solidFill>
                  <a:latin typeface="Public Sans"/>
                  <a:ea typeface="Public Sans"/>
                  <a:cs typeface="Public Sans"/>
                  <a:sym typeface="Public Sans"/>
                </a:rPr>
                <a:t>Award Flexibility:</a:t>
              </a:r>
              <a:r>
                <a:rPr lang="en" sz="1018" b="0">
                  <a:solidFill>
                    <a:srgbClr val="1E293B"/>
                  </a:solidFill>
                  <a:latin typeface="Public Sans"/>
                  <a:ea typeface="Public Sans"/>
                  <a:cs typeface="Public Sans"/>
                  <a:sym typeface="Public Sans"/>
                </a:rPr>
                <a:t> Not obligated to award to Quote 1; MAS allows for choice based on best value.</a:t>
              </a:r>
              <a:endParaRPr sz="1018" b="0">
                <a:solidFill>
                  <a:srgbClr val="1E293B"/>
                </a:solidFill>
                <a:latin typeface="Public Sans"/>
                <a:ea typeface="Public Sans"/>
                <a:cs typeface="Public Sans"/>
                <a:sym typeface="Public Sans"/>
              </a:endParaRPr>
            </a:p>
            <a:p>
              <a:pPr marL="457200" lvl="0" indent="-293211" algn="l" rtl="0">
                <a:spcBef>
                  <a:spcPts val="600"/>
                </a:spcBef>
                <a:spcAft>
                  <a:spcPts val="0"/>
                </a:spcAft>
                <a:buClr>
                  <a:srgbClr val="1E293B"/>
                </a:buClr>
                <a:buSzPts val="1018"/>
                <a:buFont typeface="Public Sans"/>
                <a:buChar char="●"/>
              </a:pPr>
              <a:r>
                <a:rPr lang="en" sz="1018" b="1">
                  <a:solidFill>
                    <a:srgbClr val="1E293B"/>
                  </a:solidFill>
                  <a:latin typeface="Public Sans"/>
                  <a:ea typeface="Public Sans"/>
                  <a:cs typeface="Public Sans"/>
                  <a:sym typeface="Public Sans"/>
                </a:rPr>
                <a:t>Other MAS Items:</a:t>
              </a:r>
              <a:r>
                <a:rPr lang="en" sz="1018" b="0">
                  <a:solidFill>
                    <a:srgbClr val="1E293B"/>
                  </a:solidFill>
                  <a:latin typeface="Public Sans"/>
                  <a:ea typeface="Public Sans"/>
                  <a:cs typeface="Public Sans"/>
                  <a:sym typeface="Public Sans"/>
                </a:rPr>
                <a:t> Quote 2 is valid; RFO procedures automatically allow items from other MAS contracts.</a:t>
              </a:r>
              <a:endParaRPr sz="1018" b="0">
                <a:solidFill>
                  <a:srgbClr val="1E293B"/>
                </a:solidFill>
                <a:latin typeface="Public Sans"/>
                <a:ea typeface="Public Sans"/>
                <a:cs typeface="Public Sans"/>
                <a:sym typeface="Public Sans"/>
              </a:endParaRPr>
            </a:p>
            <a:p>
              <a:pPr marL="457200" lvl="0" indent="-293211" algn="l" rtl="0">
                <a:spcBef>
                  <a:spcPts val="600"/>
                </a:spcBef>
                <a:spcAft>
                  <a:spcPts val="0"/>
                </a:spcAft>
                <a:buClr>
                  <a:srgbClr val="1E293B"/>
                </a:buClr>
                <a:buSzPts val="1018"/>
                <a:buFont typeface="Public Sans"/>
                <a:buChar char="●"/>
              </a:pPr>
              <a:r>
                <a:rPr lang="en" sz="1018" b="1">
                  <a:solidFill>
                    <a:srgbClr val="1E293B"/>
                  </a:solidFill>
                  <a:latin typeface="Public Sans"/>
                  <a:ea typeface="Public Sans"/>
                  <a:cs typeface="Public Sans"/>
                  <a:sym typeface="Public Sans"/>
                </a:rPr>
                <a:t>Open Market:</a:t>
              </a:r>
              <a:r>
                <a:rPr lang="en" sz="1018" b="0">
                  <a:solidFill>
                    <a:srgbClr val="1E293B"/>
                  </a:solidFill>
                  <a:latin typeface="Public Sans"/>
                  <a:ea typeface="Public Sans"/>
                  <a:cs typeface="Public Sans"/>
                  <a:sym typeface="Public Sans"/>
                </a:rPr>
                <a:t> Avoid Quote 3. New flexibilities make cumbersome non-MAS processes unnecessary.</a:t>
              </a:r>
              <a:endParaRPr sz="1018" b="0">
                <a:solidFill>
                  <a:srgbClr val="1E293B"/>
                </a:solidFill>
                <a:latin typeface="Public Sans"/>
                <a:ea typeface="Public Sans"/>
                <a:cs typeface="Public Sans"/>
                <a:sym typeface="Public Sans"/>
              </a:endParaRPr>
            </a:p>
          </p:txBody>
        </p:sp>
      </p:grpSp>
      <p:pic>
        <p:nvPicPr>
          <p:cNvPr id="455" name="Google Shape;455;p48" descr="This image features the FAST 2026 logo in grayscale. &#10;"/>
          <p:cNvPicPr preferRelativeResize="0"/>
          <p:nvPr/>
        </p:nvPicPr>
        <p:blipFill>
          <a:blip r:embed="rId4">
            <a:alphaModFix amt="15000"/>
          </a:blip>
          <a:stretch>
            <a:fillRect/>
          </a:stretch>
        </p:blipFill>
        <p:spPr>
          <a:xfrm>
            <a:off x="8500175" y="4209877"/>
            <a:ext cx="643825" cy="643825"/>
          </a:xfrm>
          <a:prstGeom prst="rect">
            <a:avLst/>
          </a:prstGeom>
          <a:noFill/>
          <a:ln>
            <a:noFill/>
          </a:ln>
        </p:spPr>
      </p:pic>
      <p:sp>
        <p:nvSpPr>
          <p:cNvPr id="457" name="Google Shape;457;p48"/>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23</a:t>
            </a:fld>
            <a:endParaRPr sz="1300">
              <a:solidFill>
                <a:srgbClr val="000000"/>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9"/>
          <p:cNvSpPr txBox="1">
            <a:spLocks noGrp="1"/>
          </p:cNvSpPr>
          <p:nvPr>
            <p:ph type="title"/>
          </p:nvPr>
        </p:nvSpPr>
        <p:spPr>
          <a:xfrm>
            <a:off x="713222" y="384048"/>
            <a:ext cx="7717500" cy="572700"/>
          </a:xfrm>
          <a:prstGeom prst="rect">
            <a:avLst/>
          </a:prstGeom>
          <a:solidFill>
            <a:srgbClr val="000000">
              <a:alpha val="0"/>
            </a:srgbClr>
          </a:solidFill>
          <a:ln>
            <a:noFill/>
          </a:ln>
        </p:spPr>
        <p:txBody>
          <a:bodyPr spcFirstLastPara="1" wrap="square" lIns="95250" tIns="95250" rIns="95250" bIns="95250" anchor="t" anchorCtr="0">
            <a:noAutofit/>
          </a:bodyPr>
          <a:lstStyle/>
          <a:p>
            <a:pPr marL="0" lvl="0" indent="0" algn="ctr" rtl="0">
              <a:spcBef>
                <a:spcPts val="0"/>
              </a:spcBef>
              <a:spcAft>
                <a:spcPts val="0"/>
              </a:spcAft>
              <a:buNone/>
            </a:pPr>
            <a:r>
              <a:rPr lang="en" sz="3000" dirty="0">
                <a:solidFill>
                  <a:srgbClr val="690B0B"/>
                </a:solidFill>
                <a:latin typeface="Arial"/>
                <a:ea typeface="Arial"/>
                <a:cs typeface="Arial"/>
                <a:sym typeface="Arial"/>
              </a:rPr>
              <a:t>Tips for Utilizing OLMs &amp; MAS Sources</a:t>
            </a:r>
            <a:endParaRPr sz="3000" dirty="0">
              <a:solidFill>
                <a:srgbClr val="690B0B"/>
              </a:solidFill>
              <a:latin typeface="Arial"/>
              <a:ea typeface="Arial"/>
              <a:cs typeface="Arial"/>
              <a:sym typeface="Arial"/>
            </a:endParaRPr>
          </a:p>
        </p:txBody>
      </p:sp>
      <p:grpSp>
        <p:nvGrpSpPr>
          <p:cNvPr id="473" name="Google Shape;473;p49">
            <a:extLst>
              <a:ext uri="{C183D7F6-B498-43B3-948B-1728B52AA6E4}">
                <adec:decorative xmlns:adec="http://schemas.microsoft.com/office/drawing/2017/decorative" val="1"/>
              </a:ext>
            </a:extLst>
          </p:cNvPr>
          <p:cNvGrpSpPr/>
          <p:nvPr/>
        </p:nvGrpSpPr>
        <p:grpSpPr>
          <a:xfrm>
            <a:off x="571500" y="1333500"/>
            <a:ext cx="8096250" cy="3238500"/>
            <a:chOff x="571500" y="1333500"/>
            <a:chExt cx="8096250" cy="3238500"/>
          </a:xfrm>
        </p:grpSpPr>
        <p:sp>
          <p:nvSpPr>
            <p:cNvPr id="474" name="Google Shape;474;p49"/>
            <p:cNvSpPr/>
            <p:nvPr/>
          </p:nvSpPr>
          <p:spPr>
            <a:xfrm>
              <a:off x="571500" y="1333500"/>
              <a:ext cx="8001000" cy="3238500"/>
            </a:xfrm>
            <a:prstGeom prst="roundRect">
              <a:avLst>
                <a:gd name="adj" fmla="val 3529"/>
              </a:avLst>
            </a:prstGeom>
            <a:solidFill>
              <a:srgbClr val="F8F9FA"/>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475" name="Google Shape;475;p49"/>
            <p:cNvGrpSpPr/>
            <p:nvPr/>
          </p:nvGrpSpPr>
          <p:grpSpPr>
            <a:xfrm>
              <a:off x="857250" y="1571625"/>
              <a:ext cx="4810275" cy="762000"/>
              <a:chOff x="857250" y="1571625"/>
              <a:chExt cx="4810275" cy="762000"/>
            </a:xfrm>
          </p:grpSpPr>
          <p:sp>
            <p:nvSpPr>
              <p:cNvPr id="476" name="Google Shape;476;p49"/>
              <p:cNvSpPr/>
              <p:nvPr/>
            </p:nvSpPr>
            <p:spPr>
              <a:xfrm>
                <a:off x="857250" y="1619250"/>
                <a:ext cx="381000" cy="381000"/>
              </a:xfrm>
              <a:prstGeom prst="roundRect">
                <a:avLst>
                  <a:gd name="adj" fmla="val 50000"/>
                </a:avLst>
              </a:prstGeom>
              <a:solidFill>
                <a:srgbClr val="01558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77" name="Google Shape;477;p49"/>
              <p:cNvSpPr txBox="1"/>
              <p:nvPr/>
            </p:nvSpPr>
            <p:spPr>
              <a:xfrm>
                <a:off x="857250" y="1619250"/>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Public Sans"/>
                    <a:ea typeface="Public Sans"/>
                    <a:cs typeface="Public Sans"/>
                    <a:sym typeface="Public Sans"/>
                  </a:rPr>
                  <a:t>1</a:t>
                </a:r>
                <a:endParaRPr sz="1400" b="1">
                  <a:solidFill>
                    <a:srgbClr val="FFFFFF"/>
                  </a:solidFill>
                  <a:latin typeface="Public Sans"/>
                  <a:ea typeface="Public Sans"/>
                  <a:cs typeface="Public Sans"/>
                  <a:sym typeface="Public Sans"/>
                </a:endParaRPr>
              </a:p>
            </p:txBody>
          </p:sp>
          <p:sp>
            <p:nvSpPr>
              <p:cNvPr id="478" name="Google Shape;478;p49"/>
              <p:cNvSpPr txBox="1"/>
              <p:nvPr/>
            </p:nvSpPr>
            <p:spPr>
              <a:xfrm>
                <a:off x="1381125" y="1571625"/>
                <a:ext cx="42864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OLM Restrictions:</a:t>
                </a:r>
                <a:r>
                  <a:rPr lang="en" sz="1400">
                    <a:solidFill>
                      <a:srgbClr val="1E293B"/>
                    </a:solidFill>
                    <a:latin typeface="Public Sans"/>
                    <a:ea typeface="Public Sans"/>
                    <a:cs typeface="Public Sans"/>
                    <a:sym typeface="Public Sans"/>
                  </a:rPr>
                  <a:t> Ordering activities may restrict OLM use, but any exclusion </a:t>
                </a:r>
                <a:r>
                  <a:rPr lang="en" sz="1400" b="1">
                    <a:solidFill>
                      <a:srgbClr val="1E293B"/>
                    </a:solidFill>
                    <a:latin typeface="Public Sans"/>
                    <a:ea typeface="Public Sans"/>
                    <a:cs typeface="Public Sans"/>
                    <a:sym typeface="Public Sans"/>
                  </a:rPr>
                  <a:t>must</a:t>
                </a:r>
                <a:r>
                  <a:rPr lang="en" sz="1400">
                    <a:solidFill>
                      <a:srgbClr val="1E293B"/>
                    </a:solidFill>
                    <a:latin typeface="Public Sans"/>
                    <a:ea typeface="Public Sans"/>
                    <a:cs typeface="Public Sans"/>
                    <a:sym typeface="Public Sans"/>
                  </a:rPr>
                  <a:t> be clearly stated in the RFQ.</a:t>
                </a:r>
                <a:endParaRPr sz="1400">
                  <a:solidFill>
                    <a:srgbClr val="1E293B"/>
                  </a:solidFill>
                  <a:latin typeface="Public Sans"/>
                  <a:ea typeface="Public Sans"/>
                  <a:cs typeface="Public Sans"/>
                  <a:sym typeface="Public Sans"/>
                </a:endParaRPr>
              </a:p>
            </p:txBody>
          </p:sp>
        </p:grpSp>
        <p:grpSp>
          <p:nvGrpSpPr>
            <p:cNvPr id="479" name="Google Shape;479;p49"/>
            <p:cNvGrpSpPr/>
            <p:nvPr/>
          </p:nvGrpSpPr>
          <p:grpSpPr>
            <a:xfrm>
              <a:off x="857250" y="2428875"/>
              <a:ext cx="4810275" cy="762000"/>
              <a:chOff x="857250" y="2428875"/>
              <a:chExt cx="4810275" cy="762000"/>
            </a:xfrm>
          </p:grpSpPr>
          <p:sp>
            <p:nvSpPr>
              <p:cNvPr id="480" name="Google Shape;480;p49"/>
              <p:cNvSpPr/>
              <p:nvPr/>
            </p:nvSpPr>
            <p:spPr>
              <a:xfrm>
                <a:off x="857250" y="2476500"/>
                <a:ext cx="381000" cy="381000"/>
              </a:xfrm>
              <a:prstGeom prst="roundRect">
                <a:avLst>
                  <a:gd name="adj" fmla="val 50000"/>
                </a:avLst>
              </a:prstGeom>
              <a:solidFill>
                <a:srgbClr val="01558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81" name="Google Shape;481;p49"/>
              <p:cNvSpPr txBox="1"/>
              <p:nvPr/>
            </p:nvSpPr>
            <p:spPr>
              <a:xfrm>
                <a:off x="857250" y="2476500"/>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Public Sans"/>
                    <a:ea typeface="Public Sans"/>
                    <a:cs typeface="Public Sans"/>
                    <a:sym typeface="Public Sans"/>
                  </a:rPr>
                  <a:t>2</a:t>
                </a:r>
                <a:endParaRPr sz="1400" b="1">
                  <a:solidFill>
                    <a:srgbClr val="FFFFFF"/>
                  </a:solidFill>
                  <a:latin typeface="Public Sans"/>
                  <a:ea typeface="Public Sans"/>
                  <a:cs typeface="Public Sans"/>
                  <a:sym typeface="Public Sans"/>
                </a:endParaRPr>
              </a:p>
            </p:txBody>
          </p:sp>
          <p:sp>
            <p:nvSpPr>
              <p:cNvPr id="482" name="Google Shape;482;p49"/>
              <p:cNvSpPr txBox="1"/>
              <p:nvPr/>
            </p:nvSpPr>
            <p:spPr>
              <a:xfrm>
                <a:off x="1381125" y="2428875"/>
                <a:ext cx="42864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Price Analysis:</a:t>
                </a:r>
                <a:r>
                  <a:rPr lang="en" sz="1400">
                    <a:solidFill>
                      <a:srgbClr val="1E293B"/>
                    </a:solidFill>
                    <a:latin typeface="Public Sans"/>
                    <a:ea typeface="Public Sans"/>
                    <a:cs typeface="Public Sans"/>
                    <a:sym typeface="Public Sans"/>
                  </a:rPr>
                  <a:t> Requesting pricing details with quotes is highly recommended to support robust price analysis.</a:t>
                </a:r>
                <a:endParaRPr sz="1400">
                  <a:solidFill>
                    <a:srgbClr val="1E293B"/>
                  </a:solidFill>
                  <a:latin typeface="Public Sans"/>
                  <a:ea typeface="Public Sans"/>
                  <a:cs typeface="Public Sans"/>
                  <a:sym typeface="Public Sans"/>
                </a:endParaRPr>
              </a:p>
            </p:txBody>
          </p:sp>
        </p:grpSp>
        <p:grpSp>
          <p:nvGrpSpPr>
            <p:cNvPr id="483" name="Google Shape;483;p49"/>
            <p:cNvGrpSpPr/>
            <p:nvPr/>
          </p:nvGrpSpPr>
          <p:grpSpPr>
            <a:xfrm>
              <a:off x="857250" y="3286125"/>
              <a:ext cx="4810275" cy="1047900"/>
              <a:chOff x="857250" y="3286125"/>
              <a:chExt cx="4810275" cy="1047900"/>
            </a:xfrm>
          </p:grpSpPr>
          <p:sp>
            <p:nvSpPr>
              <p:cNvPr id="484" name="Google Shape;484;p49"/>
              <p:cNvSpPr/>
              <p:nvPr/>
            </p:nvSpPr>
            <p:spPr>
              <a:xfrm>
                <a:off x="857250" y="3333750"/>
                <a:ext cx="381000" cy="381000"/>
              </a:xfrm>
              <a:prstGeom prst="roundRect">
                <a:avLst>
                  <a:gd name="adj" fmla="val 50000"/>
                </a:avLst>
              </a:prstGeom>
              <a:solidFill>
                <a:srgbClr val="01558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85" name="Google Shape;485;p49"/>
              <p:cNvSpPr txBox="1"/>
              <p:nvPr/>
            </p:nvSpPr>
            <p:spPr>
              <a:xfrm>
                <a:off x="857250" y="3333750"/>
                <a:ext cx="3810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FFFFFF"/>
                    </a:solidFill>
                    <a:latin typeface="Public Sans"/>
                    <a:ea typeface="Public Sans"/>
                    <a:cs typeface="Public Sans"/>
                    <a:sym typeface="Public Sans"/>
                  </a:rPr>
                  <a:t>3</a:t>
                </a:r>
                <a:endParaRPr sz="1400" b="1">
                  <a:solidFill>
                    <a:srgbClr val="FFFFFF"/>
                  </a:solidFill>
                  <a:latin typeface="Public Sans"/>
                  <a:ea typeface="Public Sans"/>
                  <a:cs typeface="Public Sans"/>
                  <a:sym typeface="Public Sans"/>
                </a:endParaRPr>
              </a:p>
            </p:txBody>
          </p:sp>
          <p:sp>
            <p:nvSpPr>
              <p:cNvPr id="486" name="Google Shape;486;p49"/>
              <p:cNvSpPr txBox="1"/>
              <p:nvPr/>
            </p:nvSpPr>
            <p:spPr>
              <a:xfrm>
                <a:off x="1381125" y="3286125"/>
                <a:ext cx="42864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01558E"/>
                    </a:solidFill>
                    <a:latin typeface="Public Sans"/>
                    <a:ea typeface="Public Sans"/>
                    <a:cs typeface="Public Sans"/>
                    <a:sym typeface="Public Sans"/>
                  </a:rPr>
                  <a:t>FAR 52.208-90:</a:t>
                </a:r>
                <a:r>
                  <a:rPr lang="en" sz="1400">
                    <a:solidFill>
                      <a:srgbClr val="1E293B"/>
                    </a:solidFill>
                    <a:latin typeface="Public Sans"/>
                    <a:ea typeface="Public Sans"/>
                    <a:cs typeface="Public Sans"/>
                    <a:sym typeface="Public Sans"/>
                  </a:rPr>
                  <a:t> MAS contracts include this deviation to allow contractor use of MAS and promote maximum competition.</a:t>
                </a:r>
                <a:endParaRPr sz="1400">
                  <a:solidFill>
                    <a:srgbClr val="1E293B"/>
                  </a:solidFill>
                  <a:latin typeface="Public Sans"/>
                  <a:ea typeface="Public Sans"/>
                  <a:cs typeface="Public Sans"/>
                  <a:sym typeface="Public Sans"/>
                </a:endParaRPr>
              </a:p>
            </p:txBody>
          </p:sp>
        </p:grpSp>
        <p:cxnSp>
          <p:nvCxnSpPr>
            <p:cNvPr id="487" name="Google Shape;487;p49"/>
            <p:cNvCxnSpPr/>
            <p:nvPr/>
          </p:nvCxnSpPr>
          <p:spPr>
            <a:xfrm>
              <a:off x="6000750" y="1524000"/>
              <a:ext cx="0" cy="2857500"/>
            </a:xfrm>
            <a:prstGeom prst="straightConnector1">
              <a:avLst/>
            </a:prstGeom>
            <a:solidFill>
              <a:srgbClr val="FFFFFF"/>
            </a:solidFill>
            <a:ln w="19050" cap="flat" cmpd="sng">
              <a:solidFill>
                <a:srgbClr val="E2E8F0"/>
              </a:solidFill>
              <a:prstDash val="solid"/>
              <a:round/>
              <a:headEnd type="none" w="sm" len="sm"/>
              <a:tailEnd type="none" w="sm" len="sm"/>
            </a:ln>
          </p:spPr>
        </p:cxnSp>
        <p:grpSp>
          <p:nvGrpSpPr>
            <p:cNvPr id="488" name="Google Shape;488;p49"/>
            <p:cNvGrpSpPr/>
            <p:nvPr/>
          </p:nvGrpSpPr>
          <p:grpSpPr>
            <a:xfrm>
              <a:off x="6381750" y="1714500"/>
              <a:ext cx="2286000" cy="2286000"/>
              <a:chOff x="6381750" y="1714500"/>
              <a:chExt cx="2286000" cy="2286000"/>
            </a:xfrm>
          </p:grpSpPr>
          <p:sp>
            <p:nvSpPr>
              <p:cNvPr id="489" name="Google Shape;489;p49"/>
              <p:cNvSpPr/>
              <p:nvPr/>
            </p:nvSpPr>
            <p:spPr>
              <a:xfrm>
                <a:off x="6381750" y="1714500"/>
                <a:ext cx="2095500" cy="2095500"/>
              </a:xfrm>
              <a:prstGeom prst="roundRect">
                <a:avLst>
                  <a:gd name="adj" fmla="val 50000"/>
                </a:avLst>
              </a:prstGeom>
              <a:solidFill>
                <a:srgbClr val="E1E7EF"/>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490" name="Google Shape;490;p49"/>
              <p:cNvPicPr preferRelativeResize="0"/>
              <p:nvPr/>
            </p:nvPicPr>
            <p:blipFill rotWithShape="1">
              <a:blip r:embed="rId4">
                <a:alphaModFix/>
              </a:blip>
              <a:srcRect t="110" r="-22220" b="-22046"/>
              <a:stretch/>
            </p:blipFill>
            <p:spPr>
              <a:xfrm>
                <a:off x="6572250" y="1905000"/>
                <a:ext cx="2095500" cy="2095500"/>
              </a:xfrm>
              <a:prstGeom prst="ellipse">
                <a:avLst/>
              </a:prstGeom>
              <a:noFill/>
              <a:ln>
                <a:noFill/>
              </a:ln>
            </p:spPr>
          </p:pic>
        </p:grpSp>
      </p:gr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94"/>
        <p:cNvGrpSpPr/>
        <p:nvPr/>
      </p:nvGrpSpPr>
      <p:grpSpPr>
        <a:xfrm>
          <a:off x="0" y="0"/>
          <a:ext cx="0" cy="0"/>
          <a:chOff x="0" y="0"/>
          <a:chExt cx="0" cy="0"/>
        </a:xfrm>
      </p:grpSpPr>
      <p:sp>
        <p:nvSpPr>
          <p:cNvPr id="497" name="Google Shape;497;p50"/>
          <p:cNvSpPr txBox="1">
            <a:spLocks noGrp="1"/>
          </p:cNvSpPr>
          <p:nvPr>
            <p:ph type="title"/>
          </p:nvPr>
        </p:nvSpPr>
        <p:spPr>
          <a:xfrm>
            <a:off x="713222" y="285750"/>
            <a:ext cx="7717500" cy="5727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3200" dirty="0">
                <a:solidFill>
                  <a:srgbClr val="690B0B"/>
                </a:solidFill>
                <a:latin typeface="Arial"/>
                <a:ea typeface="Arial"/>
                <a:cs typeface="Arial"/>
                <a:sym typeface="Arial"/>
              </a:rPr>
              <a:t>MAS Reform </a:t>
            </a:r>
            <a:r>
              <a:rPr lang="en" sz="3200" b="1" dirty="0">
                <a:solidFill>
                  <a:srgbClr val="690B0B"/>
                </a:solidFill>
                <a:latin typeface="Arial"/>
                <a:ea typeface="Arial"/>
                <a:cs typeface="Arial"/>
                <a:sym typeface="Arial"/>
              </a:rPr>
              <a:t>Key Takeaways</a:t>
            </a:r>
            <a:endParaRPr sz="3200" b="1" dirty="0">
              <a:solidFill>
                <a:srgbClr val="690B0B"/>
              </a:solidFill>
              <a:latin typeface="Arial"/>
              <a:ea typeface="Arial"/>
              <a:cs typeface="Arial"/>
              <a:sym typeface="Arial"/>
            </a:endParaRPr>
          </a:p>
        </p:txBody>
      </p:sp>
      <p:grpSp>
        <p:nvGrpSpPr>
          <p:cNvPr id="498" name="Google Shape;498;p50" descr="This rectangular image displays the MAS reform key takeaways, with three bullet points: &quot;RFQ Scope Flexibilities, Order-Level Materials (OLMs), and Contractor Use of MAS. "/>
          <p:cNvGrpSpPr/>
          <p:nvPr/>
        </p:nvGrpSpPr>
        <p:grpSpPr>
          <a:xfrm>
            <a:off x="476250" y="1143000"/>
            <a:ext cx="8191650" cy="2190900"/>
            <a:chOff x="476250" y="1143000"/>
            <a:chExt cx="8191650" cy="2190900"/>
          </a:xfrm>
        </p:grpSpPr>
        <p:sp>
          <p:nvSpPr>
            <p:cNvPr id="499" name="Google Shape;499;p50"/>
            <p:cNvSpPr/>
            <p:nvPr/>
          </p:nvSpPr>
          <p:spPr>
            <a:xfrm>
              <a:off x="476250" y="1143000"/>
              <a:ext cx="2571900" cy="2190900"/>
            </a:xfrm>
            <a:prstGeom prst="roundRect">
              <a:avLst>
                <a:gd name="adj" fmla="val 5217"/>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0" name="Google Shape;500;p50"/>
            <p:cNvSpPr txBox="1"/>
            <p:nvPr/>
          </p:nvSpPr>
          <p:spPr>
            <a:xfrm>
              <a:off x="619125" y="1285875"/>
              <a:ext cx="2286000" cy="1905000"/>
            </a:xfrm>
            <a:prstGeom prst="rect">
              <a:avLst/>
            </a:prstGeom>
            <a:noFill/>
            <a:ln>
              <a:noFill/>
            </a:ln>
          </p:spPr>
          <p:txBody>
            <a:bodyPr spcFirstLastPara="1" wrap="square" lIns="0" tIns="0" rIns="0" bIns="0" anchor="t" anchorCtr="0">
              <a:noAutofit/>
            </a:bodyPr>
            <a:lstStyle/>
            <a:p>
              <a:pPr marL="0" lvl="0" indent="0" algn="l" rtl="0">
                <a:spcBef>
                  <a:spcPts val="900"/>
                </a:spcBef>
                <a:spcAft>
                  <a:spcPts val="0"/>
                </a:spcAft>
                <a:buNone/>
              </a:pPr>
              <a:endParaRPr lang="en" sz="1400" b="1" dirty="0">
                <a:solidFill>
                  <a:srgbClr val="01558E"/>
                </a:solidFill>
                <a:latin typeface="Public Sans"/>
                <a:ea typeface="Public Sans"/>
                <a:cs typeface="Public Sans"/>
                <a:sym typeface="Public Sans"/>
              </a:endParaRPr>
            </a:p>
            <a:p>
              <a:pPr marL="0" lvl="0" indent="0" algn="l" rtl="0">
                <a:spcBef>
                  <a:spcPts val="900"/>
                </a:spcBef>
                <a:spcAft>
                  <a:spcPts val="0"/>
                </a:spcAft>
                <a:buNone/>
              </a:pPr>
              <a:r>
                <a:rPr lang="en" sz="1400" b="1" dirty="0">
                  <a:solidFill>
                    <a:srgbClr val="01558E"/>
                  </a:solidFill>
                  <a:latin typeface="Public Sans"/>
                  <a:ea typeface="Public Sans"/>
                  <a:cs typeface="Public Sans"/>
                  <a:sym typeface="Public Sans"/>
                </a:rPr>
                <a:t>RFQ Scope Flexibilities</a:t>
              </a:r>
              <a:endParaRPr sz="1400" b="1" dirty="0">
                <a:solidFill>
                  <a:srgbClr val="01558E"/>
                </a:solidFill>
                <a:latin typeface="Public Sans"/>
                <a:ea typeface="Public Sans"/>
                <a:cs typeface="Public Sans"/>
                <a:sym typeface="Public Sans"/>
              </a:endParaRPr>
            </a:p>
            <a:p>
              <a:pPr marL="457200" lvl="0" indent="-298450" algn="l" rtl="0">
                <a:spcBef>
                  <a:spcPts val="750"/>
                </a:spcBef>
                <a:spcAft>
                  <a:spcPts val="0"/>
                </a:spcAft>
                <a:buClr>
                  <a:srgbClr val="334155"/>
                </a:buClr>
                <a:buSzPts val="1100"/>
                <a:buFont typeface="Public Sans"/>
                <a:buChar char="●"/>
              </a:pPr>
              <a:r>
                <a:rPr lang="en" sz="1100" b="0" dirty="0">
                  <a:solidFill>
                    <a:srgbClr val="334155"/>
                  </a:solidFill>
                  <a:latin typeface="Public Sans"/>
                  <a:ea typeface="Public Sans"/>
                  <a:cs typeface="Public Sans"/>
                  <a:sym typeface="Public Sans"/>
                </a:rPr>
                <a:t>Avoid unnecessary SIN restrictions</a:t>
              </a:r>
              <a:endParaRPr sz="1100" b="0" dirty="0">
                <a:solidFill>
                  <a:srgbClr val="334155"/>
                </a:solidFill>
                <a:latin typeface="Public Sans"/>
                <a:ea typeface="Public Sans"/>
                <a:cs typeface="Public Sans"/>
                <a:sym typeface="Public Sans"/>
              </a:endParaRPr>
            </a:p>
            <a:p>
              <a:pPr marL="457200" lvl="0" indent="-298450" algn="l" rtl="0">
                <a:spcBef>
                  <a:spcPts val="600"/>
                </a:spcBef>
                <a:spcAft>
                  <a:spcPts val="0"/>
                </a:spcAft>
                <a:buClr>
                  <a:srgbClr val="334155"/>
                </a:buClr>
                <a:buSzPts val="1100"/>
                <a:buFont typeface="Public Sans"/>
                <a:buChar char="●"/>
              </a:pPr>
              <a:r>
                <a:rPr lang="en" sz="1100" b="0" dirty="0">
                  <a:solidFill>
                    <a:srgbClr val="334155"/>
                  </a:solidFill>
                  <a:latin typeface="Public Sans"/>
                  <a:ea typeface="Public Sans"/>
                  <a:cs typeface="Public Sans"/>
                  <a:sym typeface="Public Sans"/>
                </a:rPr>
                <a:t>Limit SINs in RFQ only for justified needs</a:t>
              </a:r>
              <a:endParaRPr sz="1100" b="0" dirty="0">
                <a:solidFill>
                  <a:srgbClr val="334155"/>
                </a:solidFill>
                <a:latin typeface="Public Sans"/>
                <a:ea typeface="Public Sans"/>
                <a:cs typeface="Public Sans"/>
                <a:sym typeface="Public Sans"/>
              </a:endParaRPr>
            </a:p>
          </p:txBody>
        </p:sp>
        <p:sp>
          <p:nvSpPr>
            <p:cNvPr id="501" name="Google Shape;501;p50"/>
            <p:cNvSpPr/>
            <p:nvPr/>
          </p:nvSpPr>
          <p:spPr>
            <a:xfrm>
              <a:off x="3286125" y="1143000"/>
              <a:ext cx="2571900" cy="2190900"/>
            </a:xfrm>
            <a:prstGeom prst="roundRect">
              <a:avLst>
                <a:gd name="adj" fmla="val 5217"/>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2" name="Google Shape;502;p50"/>
            <p:cNvSpPr txBox="1"/>
            <p:nvPr/>
          </p:nvSpPr>
          <p:spPr>
            <a:xfrm>
              <a:off x="3429000" y="1285875"/>
              <a:ext cx="2286000" cy="1905000"/>
            </a:xfrm>
            <a:prstGeom prst="rect">
              <a:avLst/>
            </a:prstGeom>
            <a:noFill/>
            <a:ln>
              <a:noFill/>
            </a:ln>
          </p:spPr>
          <p:txBody>
            <a:bodyPr spcFirstLastPara="1" wrap="square" lIns="0" tIns="0" rIns="0" bIns="0" anchor="t" anchorCtr="0">
              <a:noAutofit/>
            </a:bodyPr>
            <a:lstStyle/>
            <a:p>
              <a:pPr marL="0" lvl="0" indent="0" algn="l" rtl="0">
                <a:spcBef>
                  <a:spcPts val="900"/>
                </a:spcBef>
                <a:spcAft>
                  <a:spcPts val="0"/>
                </a:spcAft>
                <a:buNone/>
              </a:pPr>
              <a:endParaRPr lang="en" sz="1400" b="1" dirty="0">
                <a:solidFill>
                  <a:srgbClr val="01558E"/>
                </a:solidFill>
                <a:latin typeface="Public Sans"/>
                <a:ea typeface="Public Sans"/>
                <a:cs typeface="Public Sans"/>
                <a:sym typeface="Public Sans"/>
              </a:endParaRPr>
            </a:p>
            <a:p>
              <a:pPr marL="0" lvl="0" indent="0" algn="l" rtl="0">
                <a:spcBef>
                  <a:spcPts val="900"/>
                </a:spcBef>
                <a:spcAft>
                  <a:spcPts val="0"/>
                </a:spcAft>
                <a:buNone/>
              </a:pPr>
              <a:r>
                <a:rPr lang="en" sz="1400" b="1" dirty="0">
                  <a:solidFill>
                    <a:srgbClr val="01558E"/>
                  </a:solidFill>
                  <a:latin typeface="Public Sans"/>
                  <a:ea typeface="Public Sans"/>
                  <a:cs typeface="Public Sans"/>
                  <a:sym typeface="Public Sans"/>
                </a:rPr>
                <a:t>Order-Level Materials (OLMs)</a:t>
              </a:r>
              <a:endParaRPr sz="1400" b="1" dirty="0">
                <a:solidFill>
                  <a:srgbClr val="01558E"/>
                </a:solidFill>
                <a:latin typeface="Public Sans"/>
                <a:ea typeface="Public Sans"/>
                <a:cs typeface="Public Sans"/>
                <a:sym typeface="Public Sans"/>
              </a:endParaRPr>
            </a:p>
            <a:p>
              <a:pPr marL="457200" lvl="0" indent="-298450" algn="l" rtl="0">
                <a:spcBef>
                  <a:spcPts val="750"/>
                </a:spcBef>
                <a:spcAft>
                  <a:spcPts val="0"/>
                </a:spcAft>
                <a:buClr>
                  <a:srgbClr val="334155"/>
                </a:buClr>
                <a:buSzPts val="1100"/>
                <a:buFont typeface="Public Sans"/>
                <a:buChar char="●"/>
              </a:pPr>
              <a:r>
                <a:rPr lang="en" sz="1100" b="0" dirty="0">
                  <a:solidFill>
                    <a:srgbClr val="334155"/>
                  </a:solidFill>
                  <a:latin typeface="Public Sans"/>
                  <a:ea typeface="Public Sans"/>
                  <a:cs typeface="Public Sans"/>
                  <a:sym typeface="Public Sans"/>
                </a:rPr>
                <a:t>Significant flexibility for unknown, incidental items</a:t>
              </a:r>
              <a:endParaRPr sz="1100" b="0" dirty="0">
                <a:solidFill>
                  <a:srgbClr val="334155"/>
                </a:solidFill>
                <a:latin typeface="Public Sans"/>
                <a:ea typeface="Public Sans"/>
                <a:cs typeface="Public Sans"/>
                <a:sym typeface="Public Sans"/>
              </a:endParaRPr>
            </a:p>
            <a:p>
              <a:pPr marL="457200" lvl="0" indent="-298450" algn="l" rtl="0">
                <a:spcBef>
                  <a:spcPts val="600"/>
                </a:spcBef>
                <a:spcAft>
                  <a:spcPts val="0"/>
                </a:spcAft>
                <a:buClr>
                  <a:srgbClr val="334155"/>
                </a:buClr>
                <a:buSzPts val="1100"/>
                <a:buFont typeface="Public Sans"/>
                <a:buChar char="●"/>
              </a:pPr>
              <a:r>
                <a:rPr lang="en" sz="1100" b="0" dirty="0">
                  <a:solidFill>
                    <a:srgbClr val="334155"/>
                  </a:solidFill>
                  <a:latin typeface="Public Sans"/>
                  <a:ea typeface="Public Sans"/>
                  <a:cs typeface="Public Sans"/>
                  <a:sym typeface="Public Sans"/>
                </a:rPr>
                <a:t>Ordering activity must conduct price analysis</a:t>
              </a:r>
              <a:endParaRPr sz="1100" b="0" dirty="0">
                <a:solidFill>
                  <a:srgbClr val="334155"/>
                </a:solidFill>
                <a:latin typeface="Public Sans"/>
                <a:ea typeface="Public Sans"/>
                <a:cs typeface="Public Sans"/>
                <a:sym typeface="Public Sans"/>
              </a:endParaRPr>
            </a:p>
          </p:txBody>
        </p:sp>
        <p:sp>
          <p:nvSpPr>
            <p:cNvPr id="503" name="Google Shape;503;p50"/>
            <p:cNvSpPr/>
            <p:nvPr/>
          </p:nvSpPr>
          <p:spPr>
            <a:xfrm>
              <a:off x="6096000" y="1143000"/>
              <a:ext cx="2571900" cy="2190900"/>
            </a:xfrm>
            <a:prstGeom prst="roundRect">
              <a:avLst>
                <a:gd name="adj" fmla="val 5217"/>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4" name="Google Shape;504;p50"/>
            <p:cNvSpPr txBox="1"/>
            <p:nvPr/>
          </p:nvSpPr>
          <p:spPr>
            <a:xfrm>
              <a:off x="6238875" y="1285875"/>
              <a:ext cx="2286000" cy="1905000"/>
            </a:xfrm>
            <a:prstGeom prst="rect">
              <a:avLst/>
            </a:prstGeom>
            <a:noFill/>
            <a:ln>
              <a:noFill/>
            </a:ln>
          </p:spPr>
          <p:txBody>
            <a:bodyPr spcFirstLastPara="1" wrap="square" lIns="0" tIns="0" rIns="0" bIns="0" anchor="t" anchorCtr="0">
              <a:noAutofit/>
            </a:bodyPr>
            <a:lstStyle/>
            <a:p>
              <a:pPr marL="0" lvl="0" indent="0" algn="l" rtl="0">
                <a:spcBef>
                  <a:spcPts val="900"/>
                </a:spcBef>
                <a:spcAft>
                  <a:spcPts val="0"/>
                </a:spcAft>
                <a:buNone/>
              </a:pPr>
              <a:endParaRPr lang="en" sz="1400" b="1" dirty="0">
                <a:solidFill>
                  <a:srgbClr val="01558E"/>
                </a:solidFill>
                <a:latin typeface="Public Sans"/>
                <a:ea typeface="Public Sans"/>
                <a:cs typeface="Public Sans"/>
                <a:sym typeface="Public Sans"/>
              </a:endParaRPr>
            </a:p>
            <a:p>
              <a:pPr marL="0" lvl="0" indent="0" algn="l" rtl="0">
                <a:spcBef>
                  <a:spcPts val="900"/>
                </a:spcBef>
                <a:spcAft>
                  <a:spcPts val="0"/>
                </a:spcAft>
                <a:buNone/>
              </a:pPr>
              <a:r>
                <a:rPr lang="en" sz="1400" b="1" dirty="0">
                  <a:solidFill>
                    <a:srgbClr val="01558E"/>
                  </a:solidFill>
                  <a:latin typeface="Public Sans"/>
                  <a:ea typeface="Public Sans"/>
                  <a:cs typeface="Public Sans"/>
                  <a:sym typeface="Public Sans"/>
                </a:rPr>
                <a:t>Contractor Use of MAS</a:t>
              </a:r>
              <a:endParaRPr sz="1400" b="1" dirty="0">
                <a:solidFill>
                  <a:srgbClr val="01558E"/>
                </a:solidFill>
                <a:latin typeface="Public Sans"/>
                <a:ea typeface="Public Sans"/>
                <a:cs typeface="Public Sans"/>
                <a:sym typeface="Public Sans"/>
              </a:endParaRPr>
            </a:p>
            <a:p>
              <a:pPr marL="457200" lvl="0" indent="-298450" algn="l" rtl="0">
                <a:spcBef>
                  <a:spcPts val="750"/>
                </a:spcBef>
                <a:spcAft>
                  <a:spcPts val="0"/>
                </a:spcAft>
                <a:buClr>
                  <a:srgbClr val="334155"/>
                </a:buClr>
                <a:buSzPts val="1100"/>
                <a:buFont typeface="Public Sans"/>
                <a:buChar char="●"/>
              </a:pPr>
              <a:r>
                <a:rPr lang="en" sz="1100" b="0" dirty="0">
                  <a:solidFill>
                    <a:srgbClr val="334155"/>
                  </a:solidFill>
                  <a:latin typeface="Public Sans"/>
                  <a:ea typeface="Public Sans"/>
                  <a:cs typeface="Public Sans"/>
                  <a:sym typeface="Public Sans"/>
                </a:rPr>
                <a:t>Leverage pre-vetted, GSA-established products</a:t>
              </a:r>
              <a:endParaRPr sz="1100" b="0" dirty="0">
                <a:solidFill>
                  <a:srgbClr val="334155"/>
                </a:solidFill>
                <a:latin typeface="Public Sans"/>
                <a:ea typeface="Public Sans"/>
                <a:cs typeface="Public Sans"/>
                <a:sym typeface="Public Sans"/>
              </a:endParaRPr>
            </a:p>
            <a:p>
              <a:pPr marL="457200" lvl="0" indent="-298450" algn="l" rtl="0">
                <a:spcBef>
                  <a:spcPts val="600"/>
                </a:spcBef>
                <a:spcAft>
                  <a:spcPts val="0"/>
                </a:spcAft>
                <a:buClr>
                  <a:srgbClr val="334155"/>
                </a:buClr>
                <a:buSzPts val="1100"/>
                <a:buFont typeface="Public Sans"/>
                <a:buChar char="●"/>
              </a:pPr>
              <a:r>
                <a:rPr lang="en" sz="1100" b="0" dirty="0">
                  <a:solidFill>
                    <a:srgbClr val="334155"/>
                  </a:solidFill>
                  <a:latin typeface="Public Sans"/>
                  <a:ea typeface="Public Sans"/>
                  <a:cs typeface="Public Sans"/>
                  <a:sym typeface="Public Sans"/>
                </a:rPr>
                <a:t>Must follow MAS ordering procedures</a:t>
              </a:r>
              <a:endParaRPr sz="1100" b="0" dirty="0">
                <a:solidFill>
                  <a:srgbClr val="334155"/>
                </a:solidFill>
                <a:latin typeface="Public Sans"/>
                <a:ea typeface="Public Sans"/>
                <a:cs typeface="Public Sans"/>
                <a:sym typeface="Public Sans"/>
              </a:endParaRPr>
            </a:p>
          </p:txBody>
        </p:sp>
      </p:grpSp>
      <p:pic>
        <p:nvPicPr>
          <p:cNvPr id="3" name="Picture 2">
            <a:extLst>
              <a:ext uri="{FF2B5EF4-FFF2-40B4-BE49-F238E27FC236}">
                <a16:creationId xmlns:a16="http://schemas.microsoft.com/office/drawing/2014/main" id="{D74DE02E-D62A-85A6-AB5B-ED1A992ECF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9126" y="1285875"/>
            <a:ext cx="379547" cy="338293"/>
          </a:xfrm>
          <a:prstGeom prst="rect">
            <a:avLst/>
          </a:prstGeom>
        </p:spPr>
      </p:pic>
      <p:pic>
        <p:nvPicPr>
          <p:cNvPr id="5" name="Picture 4">
            <a:extLst>
              <a:ext uri="{FF2B5EF4-FFF2-40B4-BE49-F238E27FC236}">
                <a16:creationId xmlns:a16="http://schemas.microsoft.com/office/drawing/2014/main" id="{865277F3-85FE-F2DA-745D-9FF3E5A8F9C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14624" y="1285876"/>
            <a:ext cx="330584" cy="280278"/>
          </a:xfrm>
          <a:prstGeom prst="rect">
            <a:avLst/>
          </a:prstGeom>
        </p:spPr>
      </p:pic>
      <p:pic>
        <p:nvPicPr>
          <p:cNvPr id="7" name="Picture 6">
            <a:extLst>
              <a:ext uri="{FF2B5EF4-FFF2-40B4-BE49-F238E27FC236}">
                <a16:creationId xmlns:a16="http://schemas.microsoft.com/office/drawing/2014/main" id="{D60B7DA2-757F-A492-73C7-6D71ECCB6FC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238875" y="1285875"/>
            <a:ext cx="346751" cy="338293"/>
          </a:xfrm>
          <a:prstGeom prst="rect">
            <a:avLst/>
          </a:prstGeom>
        </p:spPr>
      </p:pic>
      <p:grpSp>
        <p:nvGrpSpPr>
          <p:cNvPr id="505" name="Google Shape;505;p50" descr="This image includes the following statement: &quot;Maximizing MAS flexibilities drives innovation, reduces costs, and delivers greater value.&quot;"/>
          <p:cNvGrpSpPr/>
          <p:nvPr/>
        </p:nvGrpSpPr>
        <p:grpSpPr>
          <a:xfrm>
            <a:off x="476250" y="3619500"/>
            <a:ext cx="8191500" cy="857400"/>
            <a:chOff x="476250" y="3619500"/>
            <a:chExt cx="8191500" cy="857400"/>
          </a:xfrm>
        </p:grpSpPr>
        <p:sp>
          <p:nvSpPr>
            <p:cNvPr id="506" name="Google Shape;506;p50"/>
            <p:cNvSpPr/>
            <p:nvPr/>
          </p:nvSpPr>
          <p:spPr>
            <a:xfrm>
              <a:off x="476250" y="3619500"/>
              <a:ext cx="8191500" cy="857400"/>
            </a:xfrm>
            <a:prstGeom prst="roundRect">
              <a:avLst>
                <a:gd name="adj" fmla="val 50000"/>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7" name="Google Shape;507;p50"/>
            <p:cNvSpPr txBox="1"/>
            <p:nvPr/>
          </p:nvSpPr>
          <p:spPr>
            <a:xfrm>
              <a:off x="762000" y="3619500"/>
              <a:ext cx="7620000" cy="857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500" b="1" dirty="0">
                  <a:solidFill>
                    <a:srgbClr val="FFFFFF"/>
                  </a:solidFill>
                  <a:latin typeface="Public Sans"/>
                  <a:ea typeface="Public Sans"/>
                  <a:cs typeface="Public Sans"/>
                  <a:sym typeface="Public Sans"/>
                </a:rPr>
                <a:t>Maximizing MAS flexibilities drives innovation, reduces costs, and delivers greater value.</a:t>
              </a:r>
              <a:endParaRPr sz="1500" b="1" dirty="0">
                <a:solidFill>
                  <a:srgbClr val="FFFFFF"/>
                </a:solidFill>
                <a:latin typeface="Public Sans"/>
                <a:ea typeface="Public Sans"/>
                <a:cs typeface="Public Sans"/>
                <a:sym typeface="Public Sans"/>
              </a:endParaRPr>
            </a:p>
            <a:p>
              <a:pPr marL="0" lvl="0" indent="0" algn="ctr" rtl="0">
                <a:spcBef>
                  <a:spcPts val="300"/>
                </a:spcBef>
                <a:spcAft>
                  <a:spcPts val="0"/>
                </a:spcAft>
                <a:buNone/>
              </a:pPr>
              <a:r>
                <a:rPr lang="en" sz="1100" b="0" i="1" dirty="0">
                  <a:solidFill>
                    <a:srgbClr val="FFFFFF"/>
                  </a:solidFill>
                  <a:latin typeface="Public Sans"/>
                  <a:ea typeface="Public Sans"/>
                  <a:cs typeface="Public Sans"/>
                  <a:sym typeface="Public Sans"/>
                </a:rPr>
                <a:t>These flexibilities are built-in by default, leverage them fully!</a:t>
              </a:r>
              <a:endParaRPr sz="1100" b="0" i="1" dirty="0">
                <a:solidFill>
                  <a:srgbClr val="FFFFFF"/>
                </a:solidFill>
                <a:latin typeface="Public Sans"/>
                <a:ea typeface="Public Sans"/>
                <a:cs typeface="Public Sans"/>
                <a:sym typeface="Public Sans"/>
              </a:endParaRPr>
            </a:p>
          </p:txBody>
        </p:sp>
      </p:grpSp>
      <p:pic>
        <p:nvPicPr>
          <p:cNvPr id="495" name="Google Shape;495;p50" descr="This image features the FAST 2026 logo in grayscale. "/>
          <p:cNvPicPr preferRelativeResize="0"/>
          <p:nvPr/>
        </p:nvPicPr>
        <p:blipFill>
          <a:blip r:embed="rId8">
            <a:alphaModFix amt="15000"/>
          </a:blip>
          <a:stretch>
            <a:fillRect/>
          </a:stretch>
        </p:blipFill>
        <p:spPr>
          <a:xfrm>
            <a:off x="8500175" y="4209877"/>
            <a:ext cx="643825" cy="643825"/>
          </a:xfrm>
          <a:prstGeom prst="rect">
            <a:avLst/>
          </a:prstGeom>
          <a:noFill/>
          <a:ln>
            <a:noFill/>
          </a:ln>
        </p:spPr>
      </p:pic>
      <p:sp>
        <p:nvSpPr>
          <p:cNvPr id="496" name="Google Shape;496;p50"/>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25</a:t>
            </a:fld>
            <a:endParaRPr sz="1300">
              <a:solidFill>
                <a:srgbClr val="000000"/>
              </a:solidFil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1"/>
          <p:cNvSpPr txBox="1">
            <a:spLocks noGrp="1"/>
          </p:cNvSpPr>
          <p:nvPr>
            <p:ph type="title"/>
          </p:nvPr>
        </p:nvSpPr>
        <p:spPr>
          <a:xfrm>
            <a:off x="2960225" y="1528525"/>
            <a:ext cx="5902800" cy="210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a:ea typeface="Arial"/>
                <a:cs typeface="Arial"/>
                <a:sym typeface="Arial"/>
              </a:rPr>
              <a:t>Update on TDR on MAS</a:t>
            </a:r>
            <a:endParaRPr dirty="0">
              <a:latin typeface="Arial"/>
              <a:ea typeface="Arial"/>
              <a:cs typeface="Arial"/>
              <a:sym typeface="Arial"/>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16"/>
        <p:cNvGrpSpPr/>
        <p:nvPr/>
      </p:nvGrpSpPr>
      <p:grpSpPr>
        <a:xfrm>
          <a:off x="0" y="0"/>
          <a:ext cx="0" cy="0"/>
          <a:chOff x="0" y="0"/>
          <a:chExt cx="0" cy="0"/>
        </a:xfrm>
      </p:grpSpPr>
      <p:sp>
        <p:nvSpPr>
          <p:cNvPr id="518" name="Google Shape;518;p52">
            <a:extLst>
              <a:ext uri="{C183D7F6-B498-43B3-948B-1728B52AA6E4}">
                <adec:decorative xmlns:adec="http://schemas.microsoft.com/office/drawing/2017/decorative" val="1"/>
              </a:ext>
            </a:extLst>
          </p:cNvPr>
          <p:cNvSpPr/>
          <p:nvPr/>
        </p:nvSpPr>
        <p:spPr>
          <a:xfrm>
            <a:off x="0" y="0"/>
            <a:ext cx="38100" cy="51435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20" name="Google Shape;520;p52"/>
          <p:cNvSpPr txBox="1">
            <a:spLocks noGrp="1"/>
          </p:cNvSpPr>
          <p:nvPr>
            <p:ph type="title"/>
          </p:nvPr>
        </p:nvSpPr>
        <p:spPr>
          <a:xfrm>
            <a:off x="714375" y="381000"/>
            <a:ext cx="7715400" cy="571500"/>
          </a:xfrm>
          <a:prstGeom prst="rect">
            <a:avLst/>
          </a:prstGeom>
          <a:solidFill>
            <a:srgbClr val="000000">
              <a:alpha val="0"/>
            </a:srgbClr>
          </a:solidFill>
          <a:ln>
            <a:noFill/>
          </a:ln>
        </p:spPr>
        <p:txBody>
          <a:bodyPr spcFirstLastPara="1" wrap="square" lIns="0" tIns="0" rIns="0" bIns="0" anchor="t" anchorCtr="0">
            <a:noAutofit/>
          </a:bodyPr>
          <a:lstStyle/>
          <a:p>
            <a:pPr marL="0" lvl="0" indent="0" algn="ctr" rtl="0">
              <a:spcBef>
                <a:spcPts val="0"/>
              </a:spcBef>
              <a:spcAft>
                <a:spcPts val="0"/>
              </a:spcAft>
              <a:buNone/>
            </a:pPr>
            <a:r>
              <a:rPr lang="en" sz="3200" dirty="0">
                <a:solidFill>
                  <a:srgbClr val="690B0B"/>
                </a:solidFill>
              </a:rPr>
              <a:t>Understanding GSA’s TDR Program </a:t>
            </a:r>
            <a:endParaRPr sz="3200" dirty="0">
              <a:solidFill>
                <a:srgbClr val="690B0B"/>
              </a:solidFill>
            </a:endParaRPr>
          </a:p>
        </p:txBody>
      </p:sp>
      <p:sp>
        <p:nvSpPr>
          <p:cNvPr id="521" name="Google Shape;521;p52"/>
          <p:cNvSpPr txBox="1"/>
          <p:nvPr/>
        </p:nvSpPr>
        <p:spPr>
          <a:xfrm>
            <a:off x="714375" y="952500"/>
            <a:ext cx="77154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rgbClr val="01558E"/>
                </a:solidFill>
              </a:rPr>
              <a:t>TDR is our means of collecting sales data from vendors</a:t>
            </a:r>
            <a:endParaRPr sz="1800" b="1">
              <a:solidFill>
                <a:srgbClr val="01558E"/>
              </a:solidFill>
            </a:endParaRPr>
          </a:p>
        </p:txBody>
      </p:sp>
      <p:grpSp>
        <p:nvGrpSpPr>
          <p:cNvPr id="522" name="Google Shape;522;p52" descr="This rectangular image displays the &quot;Answering Critical Business Questions&quot; header with two questions."/>
          <p:cNvGrpSpPr/>
          <p:nvPr/>
        </p:nvGrpSpPr>
        <p:grpSpPr>
          <a:xfrm>
            <a:off x="714375" y="1524000"/>
            <a:ext cx="7715400" cy="2000100"/>
            <a:chOff x="714375" y="1524000"/>
            <a:chExt cx="7715400" cy="2000100"/>
          </a:xfrm>
        </p:grpSpPr>
        <p:sp>
          <p:nvSpPr>
            <p:cNvPr id="523" name="Google Shape;523;p52"/>
            <p:cNvSpPr/>
            <p:nvPr/>
          </p:nvSpPr>
          <p:spPr>
            <a:xfrm>
              <a:off x="714375" y="1524000"/>
              <a:ext cx="4953000" cy="2000100"/>
            </a:xfrm>
            <a:prstGeom prst="roundRect">
              <a:avLst>
                <a:gd name="adj" fmla="val 5714"/>
              </a:avLst>
            </a:prstGeom>
            <a:solidFill>
              <a:srgbClr val="F8FAF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24" name="Google Shape;524;p52"/>
            <p:cNvSpPr txBox="1"/>
            <p:nvPr/>
          </p:nvSpPr>
          <p:spPr>
            <a:xfrm>
              <a:off x="952500" y="1714500"/>
              <a:ext cx="4476900" cy="16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solidFill>
                    <a:srgbClr val="01558E"/>
                  </a:solidFill>
                  <a:latin typeface="Montserrat"/>
                  <a:ea typeface="Montserrat"/>
                  <a:cs typeface="Montserrat"/>
                  <a:sym typeface="Montserrat"/>
                </a:rPr>
                <a:t>Answering Critical Business Questions</a:t>
              </a:r>
              <a:endParaRPr sz="1600" b="1">
                <a:solidFill>
                  <a:srgbClr val="01558E"/>
                </a:solidFill>
                <a:latin typeface="Montserrat"/>
                <a:ea typeface="Montserrat"/>
                <a:cs typeface="Montserrat"/>
                <a:sym typeface="Montserrat"/>
              </a:endParaRPr>
            </a:p>
            <a:p>
              <a:pPr marL="457200" lvl="0" indent="-311150" algn="l" rtl="0">
                <a:spcBef>
                  <a:spcPts val="1125"/>
                </a:spcBef>
                <a:spcAft>
                  <a:spcPts val="0"/>
                </a:spcAft>
                <a:buClr>
                  <a:srgbClr val="1E293B"/>
                </a:buClr>
                <a:buSzPts val="1300"/>
                <a:buFont typeface="Montserrat"/>
                <a:buChar char="●"/>
              </a:pPr>
              <a:r>
                <a:rPr lang="en" sz="1300">
                  <a:solidFill>
                    <a:srgbClr val="1E293B"/>
                  </a:solidFill>
                  <a:latin typeface="Montserrat"/>
                  <a:ea typeface="Montserrat"/>
                  <a:cs typeface="Montserrat"/>
                  <a:sym typeface="Montserrat"/>
                </a:rPr>
                <a:t>What items &amp; services are </a:t>
              </a:r>
              <a:r>
                <a:rPr lang="en" sz="1300" i="1">
                  <a:solidFill>
                    <a:srgbClr val="1E293B"/>
                  </a:solidFill>
                  <a:latin typeface="Montserrat"/>
                  <a:ea typeface="Montserrat"/>
                  <a:cs typeface="Montserrat"/>
                  <a:sym typeface="Montserrat"/>
                </a:rPr>
                <a:t>actually</a:t>
              </a:r>
              <a:r>
                <a:rPr lang="en" sz="1300">
                  <a:solidFill>
                    <a:srgbClr val="1E293B"/>
                  </a:solidFill>
                  <a:latin typeface="Montserrat"/>
                  <a:ea typeface="Montserrat"/>
                  <a:cs typeface="Montserrat"/>
                  <a:sym typeface="Montserrat"/>
                </a:rPr>
                <a:t> being bought?</a:t>
              </a:r>
              <a:endParaRPr sz="1300">
                <a:solidFill>
                  <a:srgbClr val="1E293B"/>
                </a:solidFill>
                <a:latin typeface="Montserrat"/>
                <a:ea typeface="Montserrat"/>
                <a:cs typeface="Montserrat"/>
                <a:sym typeface="Montserrat"/>
              </a:endParaRPr>
            </a:p>
            <a:p>
              <a:pPr marL="457200" lvl="0" indent="-311150" algn="l" rtl="0">
                <a:spcBef>
                  <a:spcPts val="900"/>
                </a:spcBef>
                <a:spcAft>
                  <a:spcPts val="0"/>
                </a:spcAft>
                <a:buClr>
                  <a:srgbClr val="1E293B"/>
                </a:buClr>
                <a:buSzPts val="1300"/>
                <a:buFont typeface="Montserrat"/>
                <a:buChar char="●"/>
              </a:pPr>
              <a:r>
                <a:rPr lang="en" sz="1300">
                  <a:solidFill>
                    <a:srgbClr val="1E293B"/>
                  </a:solidFill>
                  <a:latin typeface="Montserrat"/>
                  <a:ea typeface="Montserrat"/>
                  <a:cs typeface="Montserrat"/>
                  <a:sym typeface="Montserrat"/>
                </a:rPr>
                <a:t>What prices are customer agencies </a:t>
              </a:r>
              <a:r>
                <a:rPr lang="en" sz="1300" i="1">
                  <a:solidFill>
                    <a:srgbClr val="1E293B"/>
                  </a:solidFill>
                  <a:latin typeface="Montserrat"/>
                  <a:ea typeface="Montserrat"/>
                  <a:cs typeface="Montserrat"/>
                  <a:sym typeface="Montserrat"/>
                </a:rPr>
                <a:t>actually</a:t>
              </a:r>
              <a:r>
                <a:rPr lang="en" sz="1300">
                  <a:solidFill>
                    <a:srgbClr val="1E293B"/>
                  </a:solidFill>
                  <a:latin typeface="Montserrat"/>
                  <a:ea typeface="Montserrat"/>
                  <a:cs typeface="Montserrat"/>
                  <a:sym typeface="Montserrat"/>
                </a:rPr>
                <a:t> paying?</a:t>
              </a:r>
              <a:endParaRPr sz="1300">
                <a:solidFill>
                  <a:srgbClr val="1E293B"/>
                </a:solidFill>
                <a:latin typeface="Montserrat"/>
                <a:ea typeface="Montserrat"/>
                <a:cs typeface="Montserrat"/>
                <a:sym typeface="Montserrat"/>
              </a:endParaRPr>
            </a:p>
          </p:txBody>
        </p:sp>
        <p:sp>
          <p:nvSpPr>
            <p:cNvPr id="525" name="Google Shape;525;p52"/>
            <p:cNvSpPr/>
            <p:nvPr/>
          </p:nvSpPr>
          <p:spPr>
            <a:xfrm>
              <a:off x="5857875" y="1524000"/>
              <a:ext cx="2571900" cy="2000100"/>
            </a:xfrm>
            <a:prstGeom prst="roundRect">
              <a:avLst>
                <a:gd name="adj" fmla="val 5714"/>
              </a:avLst>
            </a:prstGeom>
            <a:solidFill>
              <a:srgbClr val="F1F5F9"/>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26" name="Google Shape;526;p52"/>
            <p:cNvSpPr txBox="1"/>
            <p:nvPr/>
          </p:nvSpPr>
          <p:spPr>
            <a:xfrm>
              <a:off x="5985550" y="1714500"/>
              <a:ext cx="2253600" cy="1619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0">
                  <a:solidFill>
                    <a:srgbClr val="1E293B"/>
                  </a:solidFill>
                  <a:latin typeface="Montserrat"/>
                  <a:ea typeface="Montserrat"/>
                  <a:cs typeface="Montserrat"/>
                  <a:sym typeface="Montserrat"/>
                </a:rPr>
                <a:t>Implemented for select MAS offerings as a </a:t>
              </a:r>
              <a:r>
                <a:rPr lang="en" sz="1200" b="1">
                  <a:solidFill>
                    <a:srgbClr val="1E293B"/>
                  </a:solidFill>
                  <a:latin typeface="Montserrat"/>
                  <a:ea typeface="Montserrat"/>
                  <a:cs typeface="Montserrat"/>
                  <a:sym typeface="Montserrat"/>
                </a:rPr>
                <a:t>less-burdensome alternative</a:t>
              </a:r>
              <a:r>
                <a:rPr lang="en" sz="1200" b="0">
                  <a:solidFill>
                    <a:srgbClr val="1E293B"/>
                  </a:solidFill>
                  <a:latin typeface="Montserrat"/>
                  <a:ea typeface="Montserrat"/>
                  <a:cs typeface="Montserrat"/>
                  <a:sym typeface="Montserrat"/>
                </a:rPr>
                <a:t> to legacy pricing disclosure requirements</a:t>
              </a:r>
              <a:endParaRPr sz="1200" b="0">
                <a:solidFill>
                  <a:srgbClr val="1E293B"/>
                </a:solidFill>
                <a:latin typeface="Montserrat"/>
                <a:ea typeface="Montserrat"/>
                <a:cs typeface="Montserrat"/>
                <a:sym typeface="Montserrat"/>
              </a:endParaRPr>
            </a:p>
          </p:txBody>
        </p:sp>
      </p:grpSp>
      <p:grpSp>
        <p:nvGrpSpPr>
          <p:cNvPr id="527" name="Google Shape;527;p52" descr="This red banner image includes the following statement: &quot;Vendor participation is NOW MANDATORY.&quot;&#10;"/>
          <p:cNvGrpSpPr/>
          <p:nvPr/>
        </p:nvGrpSpPr>
        <p:grpSpPr>
          <a:xfrm>
            <a:off x="714375" y="3714750"/>
            <a:ext cx="7715400" cy="762000"/>
            <a:chOff x="714375" y="3714750"/>
            <a:chExt cx="7715400" cy="762000"/>
          </a:xfrm>
        </p:grpSpPr>
        <p:sp>
          <p:nvSpPr>
            <p:cNvPr id="528" name="Google Shape;528;p52"/>
            <p:cNvSpPr/>
            <p:nvPr/>
          </p:nvSpPr>
          <p:spPr>
            <a:xfrm>
              <a:off x="714375" y="3714750"/>
              <a:ext cx="7715400" cy="762000"/>
            </a:xfrm>
            <a:prstGeom prst="roundRect">
              <a:avLst>
                <a:gd name="adj" fmla="val 50000"/>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29" name="Google Shape;529;p52"/>
            <p:cNvSpPr txBox="1"/>
            <p:nvPr/>
          </p:nvSpPr>
          <p:spPr>
            <a:xfrm>
              <a:off x="714375" y="3714750"/>
              <a:ext cx="7715400" cy="762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200" b="1" dirty="0">
                  <a:solidFill>
                    <a:srgbClr val="FFFFFF"/>
                  </a:solidFill>
                  <a:latin typeface="Montserrat"/>
                  <a:ea typeface="Montserrat"/>
                  <a:cs typeface="Montserrat"/>
                  <a:sym typeface="Montserrat"/>
                </a:rPr>
                <a:t>Vendor participation is NOW MANDATORY</a:t>
              </a:r>
              <a:endParaRPr sz="2200" b="1" dirty="0">
                <a:solidFill>
                  <a:srgbClr val="FFFFFF"/>
                </a:solidFill>
                <a:latin typeface="Montserrat"/>
                <a:ea typeface="Montserrat"/>
                <a:cs typeface="Montserrat"/>
                <a:sym typeface="Montserrat"/>
              </a:endParaRPr>
            </a:p>
          </p:txBody>
        </p:sp>
      </p:grpSp>
      <p:pic>
        <p:nvPicPr>
          <p:cNvPr id="517" name="Google Shape;517;p52" descr="This image features the FAST 2026 logo in grayscale. "/>
          <p:cNvPicPr preferRelativeResize="0"/>
          <p:nvPr/>
        </p:nvPicPr>
        <p:blipFill rotWithShape="1">
          <a:blip r:embed="rId5">
            <a:alphaModFix/>
          </a:blip>
          <a:srcRect/>
          <a:stretch/>
        </p:blipFill>
        <p:spPr>
          <a:xfrm>
            <a:off x="8500110" y="4209098"/>
            <a:ext cx="643800" cy="643800"/>
          </a:xfrm>
          <a:prstGeom prst="rect">
            <a:avLst/>
          </a:prstGeom>
          <a:noFill/>
          <a:ln>
            <a:noFill/>
          </a:ln>
        </p:spPr>
      </p:pic>
      <p:sp>
        <p:nvSpPr>
          <p:cNvPr id="519" name="Google Shape;519;p52"/>
          <p:cNvSpPr txBox="1"/>
          <p:nvPr/>
        </p:nvSpPr>
        <p:spPr>
          <a:xfrm>
            <a:off x="8472488" y="4776788"/>
            <a:ext cx="548700" cy="393300"/>
          </a:xfrm>
          <a:prstGeom prst="rect">
            <a:avLst/>
          </a:prstGeom>
          <a:solidFill>
            <a:srgbClr val="000000">
              <a:alpha val="0"/>
            </a:srgbClr>
          </a:solidFill>
          <a:ln>
            <a:noFill/>
          </a:ln>
        </p:spPr>
        <p:txBody>
          <a:bodyPr spcFirstLastPara="1" wrap="square" lIns="90475" tIns="90475" rIns="90475" bIns="90475" anchor="t" anchorCtr="0">
            <a:noAutofit/>
          </a:bodyPr>
          <a:lstStyle/>
          <a:p>
            <a:pPr marL="0" lvl="0" indent="0" algn="r" rtl="0">
              <a:spcBef>
                <a:spcPts val="0"/>
              </a:spcBef>
              <a:spcAft>
                <a:spcPts val="0"/>
              </a:spcAft>
              <a:buNone/>
            </a:pPr>
            <a:fld id="{00000000-1234-1234-1234-123412341234}" type="slidenum">
              <a:rPr lang="en" sz="1300">
                <a:solidFill>
                  <a:srgbClr val="000000"/>
                </a:solidFill>
                <a:latin typeface="Arial"/>
                <a:ea typeface="Arial"/>
                <a:cs typeface="Arial"/>
                <a:sym typeface="Arial"/>
              </a:rPr>
              <a:t>27</a:t>
            </a:fld>
            <a:endParaRPr sz="1300">
              <a:solidFill>
                <a:srgbClr val="000000"/>
              </a:solidFill>
              <a:latin typeface="Arial"/>
              <a:ea typeface="Arial"/>
              <a:cs typeface="Arial"/>
              <a:sym typeface="Aria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33"/>
        <p:cNvGrpSpPr/>
        <p:nvPr/>
      </p:nvGrpSpPr>
      <p:grpSpPr>
        <a:xfrm>
          <a:off x="0" y="0"/>
          <a:ext cx="0" cy="0"/>
          <a:chOff x="0" y="0"/>
          <a:chExt cx="0" cy="0"/>
        </a:xfrm>
      </p:grpSpPr>
      <p:sp>
        <p:nvSpPr>
          <p:cNvPr id="534" name="Google Shape;534;p53">
            <a:extLst>
              <a:ext uri="{C183D7F6-B498-43B3-948B-1728B52AA6E4}">
                <adec:decorative xmlns:adec="http://schemas.microsoft.com/office/drawing/2017/decorative" val="1"/>
              </a:ext>
            </a:extLst>
          </p:cNvPr>
          <p:cNvSpPr/>
          <p:nvPr/>
        </p:nvSpPr>
        <p:spPr>
          <a:xfrm>
            <a:off x="0" y="0"/>
            <a:ext cx="38100" cy="51435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053575D4-1C0C-5A51-1985-2C4144AFEEDD}"/>
              </a:ext>
            </a:extLst>
          </p:cNvPr>
          <p:cNvSpPr>
            <a:spLocks noGrp="1"/>
          </p:cNvSpPr>
          <p:nvPr>
            <p:ph type="title" idx="4294967295"/>
          </p:nvPr>
        </p:nvSpPr>
        <p:spPr>
          <a:xfrm>
            <a:off x="359325" y="331575"/>
            <a:ext cx="8520600" cy="572700"/>
          </a:xfrm>
        </p:spPr>
        <p:txBody>
          <a:bodyPr/>
          <a:lstStyle/>
          <a:p>
            <a:pPr algn="ctr"/>
            <a:r>
              <a:rPr lang="en-US" dirty="0">
                <a:solidFill>
                  <a:srgbClr val="690B0B"/>
                </a:solidFill>
              </a:rPr>
              <a:t>Why TDR, Why Now? </a:t>
            </a:r>
            <a:endParaRPr lang="en-US" dirty="0"/>
          </a:p>
        </p:txBody>
      </p:sp>
      <p:sp>
        <p:nvSpPr>
          <p:cNvPr id="537" name="Google Shape;537;p53"/>
          <p:cNvSpPr txBox="1"/>
          <p:nvPr/>
        </p:nvSpPr>
        <p:spPr>
          <a:xfrm>
            <a:off x="714375" y="952500"/>
            <a:ext cx="7715400" cy="38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rgbClr val="01558E"/>
                </a:solidFill>
                <a:latin typeface="Montserrat"/>
                <a:ea typeface="Montserrat"/>
                <a:cs typeface="Montserrat"/>
                <a:sym typeface="Montserrat"/>
              </a:rPr>
              <a:t>It’s cheaper &amp; easier than legacy pricing disclosures</a:t>
            </a:r>
            <a:endParaRPr sz="1800" b="1">
              <a:solidFill>
                <a:srgbClr val="01558E"/>
              </a:solidFill>
              <a:latin typeface="Montserrat"/>
              <a:ea typeface="Montserrat"/>
              <a:cs typeface="Montserrat"/>
              <a:sym typeface="Montserrat"/>
            </a:endParaRPr>
          </a:p>
        </p:txBody>
      </p:sp>
      <p:grpSp>
        <p:nvGrpSpPr>
          <p:cNvPr id="538" name="Google Shape;538;p53" descr="This header image features columns for Requirements, TDR (Technical Design Review), and Legacy Pricing Disclosures."/>
          <p:cNvGrpSpPr/>
          <p:nvPr/>
        </p:nvGrpSpPr>
        <p:grpSpPr>
          <a:xfrm>
            <a:off x="714375" y="1524000"/>
            <a:ext cx="7715400" cy="476400"/>
            <a:chOff x="714375" y="1524000"/>
            <a:chExt cx="7715400" cy="476400"/>
          </a:xfrm>
        </p:grpSpPr>
        <p:sp>
          <p:nvSpPr>
            <p:cNvPr id="539" name="Google Shape;539;p53"/>
            <p:cNvSpPr/>
            <p:nvPr/>
          </p:nvSpPr>
          <p:spPr>
            <a:xfrm>
              <a:off x="714375" y="1524000"/>
              <a:ext cx="7715400" cy="476400"/>
            </a:xfrm>
            <a:prstGeom prst="roundRect">
              <a:avLst>
                <a:gd name="adj" fmla="val 24000"/>
              </a:avLst>
            </a:prstGeom>
            <a:solidFill>
              <a:srgbClr val="2E4686"/>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40" name="Google Shape;540;p53"/>
            <p:cNvSpPr txBox="1"/>
            <p:nvPr/>
          </p:nvSpPr>
          <p:spPr>
            <a:xfrm>
              <a:off x="714375" y="1524000"/>
              <a:ext cx="2286000" cy="476400"/>
            </a:xfrm>
            <a:prstGeom prst="rect">
              <a:avLst/>
            </a:prstGeom>
            <a:noFill/>
            <a:ln>
              <a:noFill/>
            </a:ln>
          </p:spPr>
          <p:txBody>
            <a:bodyPr spcFirstLastPara="1" wrap="square" lIns="190500" tIns="0" rIns="0" bIns="0" anchor="ctr" anchorCtr="0">
              <a:noAutofit/>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Requirement</a:t>
              </a:r>
              <a:endParaRPr sz="1200" b="1">
                <a:solidFill>
                  <a:srgbClr val="FFFFFF"/>
                </a:solidFill>
                <a:latin typeface="Montserrat"/>
                <a:ea typeface="Montserrat"/>
                <a:cs typeface="Montserrat"/>
                <a:sym typeface="Montserrat"/>
              </a:endParaRPr>
            </a:p>
          </p:txBody>
        </p:sp>
        <p:sp>
          <p:nvSpPr>
            <p:cNvPr id="541" name="Google Shape;541;p53"/>
            <p:cNvSpPr txBox="1"/>
            <p:nvPr/>
          </p:nvSpPr>
          <p:spPr>
            <a:xfrm>
              <a:off x="3000375" y="1524000"/>
              <a:ext cx="1524000" cy="47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200" b="1">
                  <a:solidFill>
                    <a:srgbClr val="FFFFFF"/>
                  </a:solidFill>
                  <a:latin typeface="Montserrat"/>
                  <a:ea typeface="Montserrat"/>
                  <a:cs typeface="Montserrat"/>
                  <a:sym typeface="Montserrat"/>
                </a:rPr>
                <a:t>TDR</a:t>
              </a:r>
              <a:endParaRPr sz="1200" b="1">
                <a:solidFill>
                  <a:srgbClr val="FFFFFF"/>
                </a:solidFill>
                <a:latin typeface="Montserrat"/>
                <a:ea typeface="Montserrat"/>
                <a:cs typeface="Montserrat"/>
                <a:sym typeface="Montserrat"/>
              </a:endParaRPr>
            </a:p>
          </p:txBody>
        </p:sp>
        <p:sp>
          <p:nvSpPr>
            <p:cNvPr id="542" name="Google Shape;542;p53"/>
            <p:cNvSpPr txBox="1"/>
            <p:nvPr/>
          </p:nvSpPr>
          <p:spPr>
            <a:xfrm>
              <a:off x="4524375" y="1524000"/>
              <a:ext cx="3905400" cy="476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200" b="1">
                  <a:solidFill>
                    <a:srgbClr val="FFFFFF"/>
                  </a:solidFill>
                  <a:latin typeface="Montserrat"/>
                  <a:ea typeface="Montserrat"/>
                  <a:cs typeface="Montserrat"/>
                  <a:sym typeface="Montserrat"/>
                </a:rPr>
                <a:t>Legacy Pricing Disclosures</a:t>
              </a:r>
              <a:endParaRPr sz="1200" b="1">
                <a:solidFill>
                  <a:srgbClr val="FFFFFF"/>
                </a:solidFill>
                <a:latin typeface="Montserrat"/>
                <a:ea typeface="Montserrat"/>
                <a:cs typeface="Montserrat"/>
                <a:sym typeface="Montserrat"/>
              </a:endParaRPr>
            </a:p>
          </p:txBody>
        </p:sp>
      </p:grpSp>
      <p:grpSp>
        <p:nvGrpSpPr>
          <p:cNvPr id="543" name="Google Shape;543;p53" descr="This rectangular image presents commercial sales requirements: not required for TDR, required for offers &amp; mods; may be necessary when exercising options for Legacy Pricing Disclosures."/>
          <p:cNvGrpSpPr/>
          <p:nvPr/>
        </p:nvGrpSpPr>
        <p:grpSpPr>
          <a:xfrm>
            <a:off x="714375" y="2047875"/>
            <a:ext cx="7715400" cy="619200"/>
            <a:chOff x="714375" y="2047875"/>
            <a:chExt cx="7715400" cy="619200"/>
          </a:xfrm>
        </p:grpSpPr>
        <p:sp>
          <p:nvSpPr>
            <p:cNvPr id="544" name="Google Shape;544;p53"/>
            <p:cNvSpPr/>
            <p:nvPr/>
          </p:nvSpPr>
          <p:spPr>
            <a:xfrm>
              <a:off x="714375" y="2047875"/>
              <a:ext cx="7715400" cy="619200"/>
            </a:xfrm>
            <a:prstGeom prst="roundRect">
              <a:avLst>
                <a:gd name="adj" fmla="val 12307"/>
              </a:avLst>
            </a:prstGeom>
            <a:solidFill>
              <a:srgbClr val="F8FAF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45" name="Google Shape;545;p53"/>
            <p:cNvSpPr txBox="1"/>
            <p:nvPr/>
          </p:nvSpPr>
          <p:spPr>
            <a:xfrm>
              <a:off x="809625" y="2047875"/>
              <a:ext cx="20955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1E293B"/>
                  </a:solidFill>
                  <a:latin typeface="Montserrat"/>
                  <a:ea typeface="Montserrat"/>
                  <a:cs typeface="Montserrat"/>
                  <a:sym typeface="Montserrat"/>
                </a:rPr>
                <a:t>Commercial Sales Practice</a:t>
              </a:r>
              <a:endParaRPr sz="1100" b="1">
                <a:solidFill>
                  <a:srgbClr val="1E293B"/>
                </a:solidFill>
                <a:latin typeface="Montserrat"/>
                <a:ea typeface="Montserrat"/>
                <a:cs typeface="Montserrat"/>
                <a:sym typeface="Montserrat"/>
              </a:endParaRPr>
            </a:p>
          </p:txBody>
        </p:sp>
        <p:sp>
          <p:nvSpPr>
            <p:cNvPr id="546" name="Google Shape;546;p53"/>
            <p:cNvSpPr txBox="1"/>
            <p:nvPr/>
          </p:nvSpPr>
          <p:spPr>
            <a:xfrm>
              <a:off x="3000375" y="2047875"/>
              <a:ext cx="1524000" cy="619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2E4686"/>
                  </a:solidFill>
                  <a:latin typeface="Montserrat"/>
                  <a:ea typeface="Montserrat"/>
                  <a:cs typeface="Montserrat"/>
                  <a:sym typeface="Montserrat"/>
                </a:rPr>
                <a:t>Not required</a:t>
              </a:r>
              <a:endParaRPr sz="1400" b="1">
                <a:solidFill>
                  <a:srgbClr val="2E4686"/>
                </a:solidFill>
                <a:latin typeface="Montserrat"/>
                <a:ea typeface="Montserrat"/>
                <a:cs typeface="Montserrat"/>
                <a:sym typeface="Montserrat"/>
              </a:endParaRPr>
            </a:p>
          </p:txBody>
        </p:sp>
        <p:sp>
          <p:nvSpPr>
            <p:cNvPr id="547" name="Google Shape;547;p53"/>
            <p:cNvSpPr txBox="1"/>
            <p:nvPr/>
          </p:nvSpPr>
          <p:spPr>
            <a:xfrm>
              <a:off x="4619625" y="2047875"/>
              <a:ext cx="3714900" cy="619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0" dirty="0">
                  <a:solidFill>
                    <a:srgbClr val="475569"/>
                  </a:solidFill>
                  <a:latin typeface="Montserrat"/>
                  <a:ea typeface="Montserrat"/>
                  <a:cs typeface="Montserrat"/>
                  <a:sym typeface="Montserrat"/>
                </a:rPr>
                <a:t>Required for offers &amp; certain mods; may be required when exercising options</a:t>
              </a:r>
              <a:endParaRPr sz="1000" b="0" dirty="0">
                <a:solidFill>
                  <a:srgbClr val="475569"/>
                </a:solidFill>
                <a:latin typeface="Montserrat"/>
                <a:ea typeface="Montserrat"/>
                <a:cs typeface="Montserrat"/>
                <a:sym typeface="Montserrat"/>
              </a:endParaRPr>
            </a:p>
          </p:txBody>
        </p:sp>
      </p:grpSp>
      <p:grpSp>
        <p:nvGrpSpPr>
          <p:cNvPr id="548" name="Google Shape;548;p53" descr="This rectangular image presents the most favored customer &amp; basis of award: not required for TDR, required for offers &amp; mods; may be necessary when exercising options for Legacy Pricing Disclosures."/>
          <p:cNvGrpSpPr/>
          <p:nvPr/>
        </p:nvGrpSpPr>
        <p:grpSpPr>
          <a:xfrm>
            <a:off x="714375" y="2714625"/>
            <a:ext cx="7715400" cy="619200"/>
            <a:chOff x="714375" y="2714625"/>
            <a:chExt cx="7715400" cy="619200"/>
          </a:xfrm>
        </p:grpSpPr>
        <p:sp>
          <p:nvSpPr>
            <p:cNvPr id="549" name="Google Shape;549;p53"/>
            <p:cNvSpPr/>
            <p:nvPr/>
          </p:nvSpPr>
          <p:spPr>
            <a:xfrm>
              <a:off x="714375" y="2714625"/>
              <a:ext cx="7715400" cy="619200"/>
            </a:xfrm>
            <a:prstGeom prst="roundRect">
              <a:avLst>
                <a:gd name="adj" fmla="val 12307"/>
              </a:avLst>
            </a:prstGeom>
            <a:solidFill>
              <a:srgbClr val="F1F5F9"/>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50" name="Google Shape;550;p53"/>
            <p:cNvSpPr txBox="1"/>
            <p:nvPr/>
          </p:nvSpPr>
          <p:spPr>
            <a:xfrm>
              <a:off x="809625" y="2714625"/>
              <a:ext cx="20955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1E293B"/>
                  </a:solidFill>
                  <a:latin typeface="Montserrat"/>
                  <a:ea typeface="Montserrat"/>
                  <a:cs typeface="Montserrat"/>
                  <a:sym typeface="Montserrat"/>
                </a:rPr>
                <a:t>Most Favored Customer &amp; Basis of Award</a:t>
              </a:r>
              <a:endParaRPr sz="1100" b="1">
                <a:solidFill>
                  <a:srgbClr val="1E293B"/>
                </a:solidFill>
                <a:latin typeface="Montserrat"/>
                <a:ea typeface="Montserrat"/>
                <a:cs typeface="Montserrat"/>
                <a:sym typeface="Montserrat"/>
              </a:endParaRPr>
            </a:p>
          </p:txBody>
        </p:sp>
        <p:sp>
          <p:nvSpPr>
            <p:cNvPr id="551" name="Google Shape;551;p53"/>
            <p:cNvSpPr txBox="1"/>
            <p:nvPr/>
          </p:nvSpPr>
          <p:spPr>
            <a:xfrm>
              <a:off x="3000375" y="2714625"/>
              <a:ext cx="1524000" cy="619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2E4686"/>
                  </a:solidFill>
                  <a:latin typeface="Montserrat"/>
                  <a:ea typeface="Montserrat"/>
                  <a:cs typeface="Montserrat"/>
                  <a:sym typeface="Montserrat"/>
                </a:rPr>
                <a:t>Not required</a:t>
              </a:r>
              <a:endParaRPr sz="1400" b="1">
                <a:solidFill>
                  <a:srgbClr val="2E4686"/>
                </a:solidFill>
                <a:latin typeface="Montserrat"/>
                <a:ea typeface="Montserrat"/>
                <a:cs typeface="Montserrat"/>
                <a:sym typeface="Montserrat"/>
              </a:endParaRPr>
            </a:p>
          </p:txBody>
        </p:sp>
        <p:sp>
          <p:nvSpPr>
            <p:cNvPr id="552" name="Google Shape;552;p53"/>
            <p:cNvSpPr txBox="1"/>
            <p:nvPr/>
          </p:nvSpPr>
          <p:spPr>
            <a:xfrm>
              <a:off x="4619625" y="2714625"/>
              <a:ext cx="3714900" cy="619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0" dirty="0">
                  <a:solidFill>
                    <a:srgbClr val="475569"/>
                  </a:solidFill>
                  <a:latin typeface="Montserrat"/>
                  <a:ea typeface="Montserrat"/>
                  <a:cs typeface="Montserrat"/>
                  <a:sym typeface="Montserrat"/>
                </a:rPr>
                <a:t>Required for offers &amp; mods; must maintain price-discount relationship</a:t>
              </a:r>
              <a:endParaRPr sz="1000" b="0" dirty="0">
                <a:solidFill>
                  <a:srgbClr val="475569"/>
                </a:solidFill>
                <a:latin typeface="Montserrat"/>
                <a:ea typeface="Montserrat"/>
                <a:cs typeface="Montserrat"/>
                <a:sym typeface="Montserrat"/>
              </a:endParaRPr>
            </a:p>
          </p:txBody>
        </p:sp>
      </p:grpSp>
      <p:grpSp>
        <p:nvGrpSpPr>
          <p:cNvPr id="553" name="Google Shape;553;p53" descr="This rectangular image presents the price reduction violation tracking: not required for TDR; must track and report price reduction violations for Legacy Pricing Disclosures."/>
          <p:cNvGrpSpPr/>
          <p:nvPr/>
        </p:nvGrpSpPr>
        <p:grpSpPr>
          <a:xfrm>
            <a:off x="714375" y="3381375"/>
            <a:ext cx="7715400" cy="619200"/>
            <a:chOff x="714375" y="3381375"/>
            <a:chExt cx="7715400" cy="619200"/>
          </a:xfrm>
        </p:grpSpPr>
        <p:sp>
          <p:nvSpPr>
            <p:cNvPr id="554" name="Google Shape;554;p53"/>
            <p:cNvSpPr/>
            <p:nvPr/>
          </p:nvSpPr>
          <p:spPr>
            <a:xfrm>
              <a:off x="714375" y="3381375"/>
              <a:ext cx="7715400" cy="619200"/>
            </a:xfrm>
            <a:prstGeom prst="roundRect">
              <a:avLst>
                <a:gd name="adj" fmla="val 12307"/>
              </a:avLst>
            </a:prstGeom>
            <a:solidFill>
              <a:srgbClr val="F8FAF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55" name="Google Shape;555;p53"/>
            <p:cNvSpPr txBox="1"/>
            <p:nvPr/>
          </p:nvSpPr>
          <p:spPr>
            <a:xfrm>
              <a:off x="809625" y="3381375"/>
              <a:ext cx="20955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1E293B"/>
                  </a:solidFill>
                  <a:latin typeface="Montserrat"/>
                  <a:ea typeface="Montserrat"/>
                  <a:cs typeface="Montserrat"/>
                  <a:sym typeface="Montserrat"/>
                </a:rPr>
                <a:t>Price reduction violation tracking</a:t>
              </a:r>
              <a:endParaRPr sz="1100" b="1">
                <a:solidFill>
                  <a:srgbClr val="1E293B"/>
                </a:solidFill>
                <a:latin typeface="Montserrat"/>
                <a:ea typeface="Montserrat"/>
                <a:cs typeface="Montserrat"/>
                <a:sym typeface="Montserrat"/>
              </a:endParaRPr>
            </a:p>
          </p:txBody>
        </p:sp>
        <p:sp>
          <p:nvSpPr>
            <p:cNvPr id="556" name="Google Shape;556;p53"/>
            <p:cNvSpPr txBox="1"/>
            <p:nvPr/>
          </p:nvSpPr>
          <p:spPr>
            <a:xfrm>
              <a:off x="3000375" y="3381375"/>
              <a:ext cx="1524000" cy="619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2E4686"/>
                  </a:solidFill>
                  <a:latin typeface="Montserrat"/>
                  <a:ea typeface="Montserrat"/>
                  <a:cs typeface="Montserrat"/>
                  <a:sym typeface="Montserrat"/>
                </a:rPr>
                <a:t>Not required</a:t>
              </a:r>
              <a:endParaRPr sz="1400" b="1">
                <a:solidFill>
                  <a:srgbClr val="2E4686"/>
                </a:solidFill>
                <a:latin typeface="Montserrat"/>
                <a:ea typeface="Montserrat"/>
                <a:cs typeface="Montserrat"/>
                <a:sym typeface="Montserrat"/>
              </a:endParaRPr>
            </a:p>
          </p:txBody>
        </p:sp>
        <p:sp>
          <p:nvSpPr>
            <p:cNvPr id="557" name="Google Shape;557;p53"/>
            <p:cNvSpPr txBox="1"/>
            <p:nvPr/>
          </p:nvSpPr>
          <p:spPr>
            <a:xfrm>
              <a:off x="4619625" y="3381375"/>
              <a:ext cx="3714900" cy="619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0">
                  <a:solidFill>
                    <a:srgbClr val="475569"/>
                  </a:solidFill>
                  <a:latin typeface="Montserrat"/>
                  <a:ea typeface="Montserrat"/>
                  <a:cs typeface="Montserrat"/>
                  <a:sym typeface="Montserrat"/>
                </a:rPr>
                <a:t>Must track &amp; report price reduction violations</a:t>
              </a:r>
              <a:endParaRPr sz="1000" b="0">
                <a:solidFill>
                  <a:srgbClr val="475569"/>
                </a:solidFill>
                <a:latin typeface="Montserrat"/>
                <a:ea typeface="Montserrat"/>
                <a:cs typeface="Montserrat"/>
                <a:sym typeface="Montserrat"/>
              </a:endParaRPr>
            </a:p>
          </p:txBody>
        </p:sp>
      </p:grpSp>
      <p:grpSp>
        <p:nvGrpSpPr>
          <p:cNvPr id="558" name="Google Shape;558;p53" descr="This rectangular image presents the data reporting cadence: monthly for TDR, and quarterly for Legacy Pricing Disclosures, reporting total aggregate sales."/>
          <p:cNvGrpSpPr/>
          <p:nvPr/>
        </p:nvGrpSpPr>
        <p:grpSpPr>
          <a:xfrm>
            <a:off x="714375" y="4048125"/>
            <a:ext cx="7715400" cy="619200"/>
            <a:chOff x="714375" y="4048125"/>
            <a:chExt cx="7715400" cy="619200"/>
          </a:xfrm>
        </p:grpSpPr>
        <p:sp>
          <p:nvSpPr>
            <p:cNvPr id="559" name="Google Shape;559;p53"/>
            <p:cNvSpPr/>
            <p:nvPr/>
          </p:nvSpPr>
          <p:spPr>
            <a:xfrm>
              <a:off x="714375" y="4048125"/>
              <a:ext cx="7715400" cy="619200"/>
            </a:xfrm>
            <a:prstGeom prst="roundRect">
              <a:avLst>
                <a:gd name="adj" fmla="val 12307"/>
              </a:avLst>
            </a:prstGeom>
            <a:solidFill>
              <a:srgbClr val="F1F5F9"/>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60" name="Google Shape;560;p53"/>
            <p:cNvSpPr txBox="1"/>
            <p:nvPr/>
          </p:nvSpPr>
          <p:spPr>
            <a:xfrm>
              <a:off x="809625" y="4048125"/>
              <a:ext cx="20955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1E293B"/>
                  </a:solidFill>
                  <a:latin typeface="Montserrat"/>
                  <a:ea typeface="Montserrat"/>
                  <a:cs typeface="Montserrat"/>
                  <a:sym typeface="Montserrat"/>
                </a:rPr>
                <a:t>Data reporting cadence</a:t>
              </a:r>
              <a:endParaRPr sz="1100" b="1">
                <a:solidFill>
                  <a:srgbClr val="1E293B"/>
                </a:solidFill>
                <a:latin typeface="Montserrat"/>
                <a:ea typeface="Montserrat"/>
                <a:cs typeface="Montserrat"/>
                <a:sym typeface="Montserrat"/>
              </a:endParaRPr>
            </a:p>
          </p:txBody>
        </p:sp>
        <p:sp>
          <p:nvSpPr>
            <p:cNvPr id="561" name="Google Shape;561;p53"/>
            <p:cNvSpPr txBox="1"/>
            <p:nvPr/>
          </p:nvSpPr>
          <p:spPr>
            <a:xfrm>
              <a:off x="3000375" y="4048125"/>
              <a:ext cx="1524000" cy="619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400" b="1">
                  <a:solidFill>
                    <a:srgbClr val="2E4686"/>
                  </a:solidFill>
                  <a:latin typeface="Montserrat"/>
                  <a:ea typeface="Montserrat"/>
                  <a:cs typeface="Montserrat"/>
                  <a:sym typeface="Montserrat"/>
                </a:rPr>
                <a:t>monthly</a:t>
              </a:r>
              <a:endParaRPr sz="1400" b="1">
                <a:solidFill>
                  <a:srgbClr val="2E4686"/>
                </a:solidFill>
                <a:latin typeface="Montserrat"/>
                <a:ea typeface="Montserrat"/>
                <a:cs typeface="Montserrat"/>
                <a:sym typeface="Montserrat"/>
              </a:endParaRPr>
            </a:p>
          </p:txBody>
        </p:sp>
        <p:sp>
          <p:nvSpPr>
            <p:cNvPr id="562" name="Google Shape;562;p53"/>
            <p:cNvSpPr txBox="1"/>
            <p:nvPr/>
          </p:nvSpPr>
          <p:spPr>
            <a:xfrm>
              <a:off x="4619625" y="4048125"/>
              <a:ext cx="3714900" cy="619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000" b="0">
                  <a:solidFill>
                    <a:srgbClr val="475569"/>
                  </a:solidFill>
                  <a:latin typeface="Montserrat"/>
                  <a:ea typeface="Montserrat"/>
                  <a:cs typeface="Montserrat"/>
                  <a:sym typeface="Montserrat"/>
                </a:rPr>
                <a:t>Report total aggregate sales quarterly</a:t>
              </a:r>
              <a:endParaRPr sz="1000" b="0">
                <a:solidFill>
                  <a:srgbClr val="475569"/>
                </a:solidFill>
                <a:latin typeface="Montserrat"/>
                <a:ea typeface="Montserrat"/>
                <a:cs typeface="Montserrat"/>
                <a:sym typeface="Montserrat"/>
              </a:endParaRPr>
            </a:p>
          </p:txBody>
        </p:sp>
      </p:grpSp>
      <p:pic>
        <p:nvPicPr>
          <p:cNvPr id="563" name="Google Shape;563;p53" descr="This image features the FAST 2026 logo in grayscale. "/>
          <p:cNvPicPr preferRelativeResize="0"/>
          <p:nvPr/>
        </p:nvPicPr>
        <p:blipFill rotWithShape="1">
          <a:blip r:embed="rId5">
            <a:alphaModFix/>
          </a:blip>
          <a:srcRect/>
          <a:stretch/>
        </p:blipFill>
        <p:spPr>
          <a:xfrm>
            <a:off x="8382000" y="4381500"/>
            <a:ext cx="571500" cy="571500"/>
          </a:xfrm>
          <a:prstGeom prst="rect">
            <a:avLst/>
          </a:prstGeom>
          <a:noFill/>
          <a:ln>
            <a:no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7"/>
        <p:cNvGrpSpPr/>
        <p:nvPr/>
      </p:nvGrpSpPr>
      <p:grpSpPr>
        <a:xfrm>
          <a:off x="0" y="0"/>
          <a:ext cx="0" cy="0"/>
          <a:chOff x="0" y="0"/>
          <a:chExt cx="0" cy="0"/>
        </a:xfrm>
      </p:grpSpPr>
      <p:sp>
        <p:nvSpPr>
          <p:cNvPr id="568" name="Google Shape;568;p54">
            <a:extLst>
              <a:ext uri="{C183D7F6-B498-43B3-948B-1728B52AA6E4}">
                <adec:decorative xmlns:adec="http://schemas.microsoft.com/office/drawing/2017/decorative" val="1"/>
              </a:ext>
            </a:extLst>
          </p:cNvPr>
          <p:cNvSpPr/>
          <p:nvPr/>
        </p:nvSpPr>
        <p:spPr>
          <a:xfrm>
            <a:off x="0" y="0"/>
            <a:ext cx="38100" cy="5143500"/>
          </a:xfrm>
          <a:prstGeom prst="rect">
            <a:avLst/>
          </a:prstGeom>
          <a:solidFill>
            <a:srgbClr val="C20E0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69" name="Google Shape;569;p54"/>
          <p:cNvSpPr txBox="1">
            <a:spLocks noGrp="1"/>
          </p:cNvSpPr>
          <p:nvPr>
            <p:ph type="title" idx="4294967295"/>
          </p:nvPr>
        </p:nvSpPr>
        <p:spPr>
          <a:xfrm>
            <a:off x="714375" y="381000"/>
            <a:ext cx="7715400" cy="571500"/>
          </a:xfrm>
          <a:prstGeom prst="rect">
            <a:avLst/>
          </a:prstGeom>
          <a:solidFill>
            <a:srgbClr val="000000">
              <a:alpha val="0"/>
            </a:srgbClr>
          </a:solid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690B0B"/>
                </a:solidFill>
                <a:effectLst/>
                <a:uLnTx/>
                <a:uFillTx/>
                <a:latin typeface="Arial"/>
                <a:ea typeface="Arial"/>
                <a:cs typeface="Arial"/>
                <a:sym typeface="Arial"/>
              </a:rPr>
              <a:t>TDR Resources</a:t>
            </a:r>
          </a:p>
        </p:txBody>
      </p:sp>
      <p:grpSp>
        <p:nvGrpSpPr>
          <p:cNvPr id="570" name="Google Shape;570;p54" descr="This rectangular image provides hyperlinks to TDR resources, including contact information, office guidance, user guides, and data submission."/>
          <p:cNvGrpSpPr/>
          <p:nvPr/>
        </p:nvGrpSpPr>
        <p:grpSpPr>
          <a:xfrm>
            <a:off x="714375" y="1238250"/>
            <a:ext cx="7715250" cy="2000250"/>
            <a:chOff x="714375" y="1238250"/>
            <a:chExt cx="7715250" cy="2000250"/>
          </a:xfrm>
        </p:grpSpPr>
        <p:sp>
          <p:nvSpPr>
            <p:cNvPr id="571" name="Google Shape;571;p54"/>
            <p:cNvSpPr/>
            <p:nvPr/>
          </p:nvSpPr>
          <p:spPr>
            <a:xfrm>
              <a:off x="714375" y="1238250"/>
              <a:ext cx="3810000" cy="952500"/>
            </a:xfrm>
            <a:prstGeom prst="roundRect">
              <a:avLst>
                <a:gd name="adj" fmla="val 12000"/>
              </a:avLst>
            </a:prstGeom>
            <a:solidFill>
              <a:srgbClr val="F8FAF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72" name="Google Shape;572;p54"/>
            <p:cNvSpPr txBox="1"/>
            <p:nvPr/>
          </p:nvSpPr>
          <p:spPr>
            <a:xfrm>
              <a:off x="904875" y="1333500"/>
              <a:ext cx="34290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01558E"/>
                  </a:solidFill>
                  <a:latin typeface="Montserrat"/>
                  <a:ea typeface="Montserrat"/>
                  <a:cs typeface="Montserrat"/>
                  <a:sym typeface="Montserrat"/>
                </a:rPr>
                <a:t>Contact &amp; Support</a:t>
              </a:r>
              <a:endParaRPr sz="1100" b="1">
                <a:solidFill>
                  <a:srgbClr val="01558E"/>
                </a:solidFill>
                <a:latin typeface="Montserrat"/>
                <a:ea typeface="Montserrat"/>
                <a:cs typeface="Montserrat"/>
                <a:sym typeface="Montserrat"/>
              </a:endParaRPr>
            </a:p>
            <a:p>
              <a:pPr marL="0" lvl="0" indent="0" algn="l" rtl="0">
                <a:spcBef>
                  <a:spcPts val="300"/>
                </a:spcBef>
                <a:spcAft>
                  <a:spcPts val="0"/>
                </a:spcAft>
                <a:buNone/>
              </a:pPr>
              <a:r>
                <a:rPr lang="en" sz="1100">
                  <a:solidFill>
                    <a:srgbClr val="1E293B"/>
                  </a:solidFill>
                  <a:latin typeface="Montserrat"/>
                  <a:ea typeface="Montserrat"/>
                  <a:cs typeface="Montserrat"/>
                  <a:sym typeface="Montserrat"/>
                </a:rPr>
                <a:t>Email questions: </a:t>
              </a:r>
              <a:r>
                <a:rPr lang="en" sz="1100" u="sng">
                  <a:solidFill>
                    <a:srgbClr val="690B0B"/>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TDRTeam@gsa.gov</a:t>
              </a:r>
              <a:endParaRPr sz="1100">
                <a:solidFill>
                  <a:srgbClr val="1E293B"/>
                </a:solidFill>
                <a:latin typeface="Montserrat"/>
                <a:ea typeface="Montserrat"/>
                <a:cs typeface="Montserrat"/>
                <a:sym typeface="Montserrat"/>
              </a:endParaRPr>
            </a:p>
            <a:p>
              <a:pPr marL="0" lvl="0" indent="0" algn="l" rtl="0">
                <a:spcBef>
                  <a:spcPts val="0"/>
                </a:spcBef>
                <a:spcAft>
                  <a:spcPts val="0"/>
                </a:spcAft>
                <a:buNone/>
              </a:pPr>
              <a:r>
                <a:rPr lang="en" sz="1100">
                  <a:solidFill>
                    <a:srgbClr val="1E293B"/>
                  </a:solidFill>
                  <a:latin typeface="Montserrat"/>
                  <a:ea typeface="Montserrat"/>
                  <a:cs typeface="Montserrat"/>
                  <a:sym typeface="Montserrat"/>
                </a:rPr>
                <a:t>Monthly Office Hours: </a:t>
              </a:r>
              <a:r>
                <a:rPr lang="en" sz="1100" u="sng">
                  <a:solidFill>
                    <a:srgbClr val="690B0B"/>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Invite Link</a:t>
              </a:r>
              <a:endParaRPr sz="1100">
                <a:solidFill>
                  <a:srgbClr val="1E293B"/>
                </a:solidFill>
                <a:latin typeface="Montserrat"/>
                <a:ea typeface="Montserrat"/>
                <a:cs typeface="Montserrat"/>
                <a:sym typeface="Montserrat"/>
              </a:endParaRPr>
            </a:p>
          </p:txBody>
        </p:sp>
        <p:sp>
          <p:nvSpPr>
            <p:cNvPr id="573" name="Google Shape;573;p54"/>
            <p:cNvSpPr/>
            <p:nvPr/>
          </p:nvSpPr>
          <p:spPr>
            <a:xfrm>
              <a:off x="4619625" y="1238250"/>
              <a:ext cx="3810000" cy="952500"/>
            </a:xfrm>
            <a:prstGeom prst="roundRect">
              <a:avLst>
                <a:gd name="adj" fmla="val 12000"/>
              </a:avLst>
            </a:prstGeom>
            <a:solidFill>
              <a:srgbClr val="F1F5F9"/>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74" name="Google Shape;574;p54"/>
            <p:cNvSpPr txBox="1"/>
            <p:nvPr/>
          </p:nvSpPr>
          <p:spPr>
            <a:xfrm>
              <a:off x="4810125" y="1333500"/>
              <a:ext cx="34290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01558E"/>
                  </a:solidFill>
                  <a:latin typeface="Montserrat"/>
                  <a:ea typeface="Montserrat"/>
                  <a:cs typeface="Montserrat"/>
                  <a:sym typeface="Montserrat"/>
                </a:rPr>
                <a:t>Official Guidance</a:t>
              </a:r>
              <a:endParaRPr sz="1100" b="1">
                <a:solidFill>
                  <a:srgbClr val="01558E"/>
                </a:solidFill>
                <a:latin typeface="Montserrat"/>
                <a:ea typeface="Montserrat"/>
                <a:cs typeface="Montserrat"/>
                <a:sym typeface="Montserrat"/>
              </a:endParaRPr>
            </a:p>
            <a:p>
              <a:pPr marL="0" lvl="0" indent="0" algn="l" rtl="0">
                <a:spcBef>
                  <a:spcPts val="300"/>
                </a:spcBef>
                <a:spcAft>
                  <a:spcPts val="0"/>
                </a:spcAft>
                <a:buNone/>
              </a:pPr>
              <a:r>
                <a:rPr lang="en" sz="1100">
                  <a:solidFill>
                    <a:srgbClr val="1E293B"/>
                  </a:solidFill>
                  <a:latin typeface="Montserrat"/>
                  <a:ea typeface="Montserrat"/>
                  <a:cs typeface="Montserrat"/>
                  <a:sym typeface="Montserrat"/>
                </a:rPr>
                <a:t>GSA Page: </a:t>
              </a:r>
              <a:r>
                <a:rPr lang="en" sz="1100" u="sng">
                  <a:solidFill>
                    <a:srgbClr val="690B0B"/>
                  </a:solidFill>
                  <a:latin typeface="Montserrat"/>
                  <a:ea typeface="Montserrat"/>
                  <a:cs typeface="Montserrat"/>
                  <a:sym typeface="Montserrat"/>
                </a:rPr>
                <a:t>"Transactional Data Reporting"</a:t>
              </a:r>
              <a:endParaRPr sz="1100">
                <a:solidFill>
                  <a:srgbClr val="1E293B"/>
                </a:solidFill>
                <a:latin typeface="Montserrat"/>
                <a:ea typeface="Montserrat"/>
                <a:cs typeface="Montserrat"/>
                <a:sym typeface="Montserrat"/>
              </a:endParaRPr>
            </a:p>
            <a:p>
              <a:pPr marL="0" lvl="0" indent="0" algn="l" rtl="0">
                <a:spcBef>
                  <a:spcPts val="0"/>
                </a:spcBef>
                <a:spcAft>
                  <a:spcPts val="0"/>
                </a:spcAft>
                <a:buNone/>
              </a:pPr>
              <a:r>
                <a:rPr lang="en" sz="1100">
                  <a:solidFill>
                    <a:srgbClr val="1E293B"/>
                  </a:solidFill>
                  <a:latin typeface="Montserrat"/>
                  <a:ea typeface="Montserrat"/>
                  <a:cs typeface="Montserrat"/>
                  <a:sym typeface="Montserrat"/>
                </a:rPr>
                <a:t>FAQs: </a:t>
              </a:r>
              <a:r>
                <a:rPr lang="en" sz="1100" u="sng">
                  <a:solidFill>
                    <a:srgbClr val="690B0B"/>
                  </a:solidFill>
                  <a:latin typeface="Montserrat"/>
                  <a:ea typeface="Montserrat"/>
                  <a:cs typeface="Montserrat"/>
                  <a:sym typeface="Montserrat"/>
                </a:rPr>
                <a:t>"Help with TDR"</a:t>
              </a:r>
              <a:endParaRPr sz="1100">
                <a:solidFill>
                  <a:srgbClr val="1E293B"/>
                </a:solidFill>
                <a:latin typeface="Montserrat"/>
                <a:ea typeface="Montserrat"/>
                <a:cs typeface="Montserrat"/>
                <a:sym typeface="Montserrat"/>
              </a:endParaRPr>
            </a:p>
          </p:txBody>
        </p:sp>
        <p:sp>
          <p:nvSpPr>
            <p:cNvPr id="575" name="Google Shape;575;p54"/>
            <p:cNvSpPr/>
            <p:nvPr/>
          </p:nvSpPr>
          <p:spPr>
            <a:xfrm>
              <a:off x="714375" y="2286000"/>
              <a:ext cx="3810000" cy="952500"/>
            </a:xfrm>
            <a:prstGeom prst="roundRect">
              <a:avLst>
                <a:gd name="adj" fmla="val 12000"/>
              </a:avLst>
            </a:prstGeom>
            <a:solidFill>
              <a:srgbClr val="F1F5F9"/>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76" name="Google Shape;576;p54"/>
            <p:cNvSpPr txBox="1"/>
            <p:nvPr/>
          </p:nvSpPr>
          <p:spPr>
            <a:xfrm>
              <a:off x="904875" y="2381250"/>
              <a:ext cx="34290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01558E"/>
                  </a:solidFill>
                  <a:latin typeface="Montserrat"/>
                  <a:ea typeface="Montserrat"/>
                  <a:cs typeface="Montserrat"/>
                  <a:sym typeface="Montserrat"/>
                </a:rPr>
                <a:t>User Guides</a:t>
              </a:r>
              <a:endParaRPr sz="1100" b="1">
                <a:solidFill>
                  <a:srgbClr val="01558E"/>
                </a:solidFill>
                <a:latin typeface="Montserrat"/>
                <a:ea typeface="Montserrat"/>
                <a:cs typeface="Montserrat"/>
                <a:sym typeface="Montserrat"/>
              </a:endParaRPr>
            </a:p>
            <a:p>
              <a:pPr marL="0" lvl="0" indent="0" algn="l" rtl="0">
                <a:spcBef>
                  <a:spcPts val="300"/>
                </a:spcBef>
                <a:spcAft>
                  <a:spcPts val="0"/>
                </a:spcAft>
                <a:buNone/>
              </a:pPr>
              <a:r>
                <a:rPr lang="en" sz="1100">
                  <a:solidFill>
                    <a:srgbClr val="1E293B"/>
                  </a:solidFill>
                  <a:latin typeface="Montserrat"/>
                  <a:ea typeface="Montserrat"/>
                  <a:cs typeface="Montserrat"/>
                  <a:sym typeface="Montserrat"/>
                </a:rPr>
                <a:t>Navigate SRP: </a:t>
              </a:r>
              <a:r>
                <a:rPr lang="en" sz="1100" u="sng">
                  <a:solidFill>
                    <a:srgbClr val="690B0B"/>
                  </a:solidFill>
                  <a:latin typeface="Montserrat"/>
                  <a:ea typeface="Montserrat"/>
                  <a:cs typeface="Montserrat"/>
                  <a:sym typeface="Montserrat"/>
                </a:rPr>
                <a:t>FAS SRP User Guide</a:t>
              </a:r>
              <a:endParaRPr sz="1100">
                <a:solidFill>
                  <a:srgbClr val="1E293B"/>
                </a:solidFill>
                <a:latin typeface="Montserrat"/>
                <a:ea typeface="Montserrat"/>
                <a:cs typeface="Montserrat"/>
                <a:sym typeface="Montserrat"/>
              </a:endParaRPr>
            </a:p>
            <a:p>
              <a:pPr marL="0" lvl="0" indent="0" algn="l" rtl="0">
                <a:spcBef>
                  <a:spcPts val="0"/>
                </a:spcBef>
                <a:spcAft>
                  <a:spcPts val="0"/>
                </a:spcAft>
                <a:buNone/>
              </a:pPr>
              <a:r>
                <a:rPr lang="en" sz="1100">
                  <a:solidFill>
                    <a:srgbClr val="1E293B"/>
                  </a:solidFill>
                  <a:latin typeface="Montserrat"/>
                  <a:ea typeface="Montserrat"/>
                  <a:cs typeface="Montserrat"/>
                  <a:sym typeface="Montserrat"/>
                </a:rPr>
                <a:t>Catalog Platform: </a:t>
              </a:r>
              <a:r>
                <a:rPr lang="en" sz="1100" u="sng">
                  <a:solidFill>
                    <a:srgbClr val="690B0B"/>
                  </a:solidFill>
                  <a:latin typeface="Montserrat"/>
                  <a:ea typeface="Montserrat"/>
                  <a:cs typeface="Montserrat"/>
                  <a:sym typeface="Montserrat"/>
                </a:rPr>
                <a:t>UCID's in FAS Catalog Platform</a:t>
              </a:r>
              <a:endParaRPr sz="1100">
                <a:solidFill>
                  <a:srgbClr val="1E293B"/>
                </a:solidFill>
                <a:latin typeface="Montserrat"/>
                <a:ea typeface="Montserrat"/>
                <a:cs typeface="Montserrat"/>
                <a:sym typeface="Montserrat"/>
              </a:endParaRPr>
            </a:p>
          </p:txBody>
        </p:sp>
        <p:sp>
          <p:nvSpPr>
            <p:cNvPr id="577" name="Google Shape;577;p54"/>
            <p:cNvSpPr/>
            <p:nvPr/>
          </p:nvSpPr>
          <p:spPr>
            <a:xfrm>
              <a:off x="4619625" y="2286000"/>
              <a:ext cx="3810000" cy="952500"/>
            </a:xfrm>
            <a:prstGeom prst="roundRect">
              <a:avLst>
                <a:gd name="adj" fmla="val 12000"/>
              </a:avLst>
            </a:prstGeom>
            <a:solidFill>
              <a:srgbClr val="F8FAF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78" name="Google Shape;578;p54"/>
            <p:cNvSpPr txBox="1"/>
            <p:nvPr/>
          </p:nvSpPr>
          <p:spPr>
            <a:xfrm>
              <a:off x="4810125" y="2381250"/>
              <a:ext cx="3429000" cy="762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a:solidFill>
                    <a:srgbClr val="01558E"/>
                  </a:solidFill>
                  <a:latin typeface="Montserrat"/>
                  <a:ea typeface="Montserrat"/>
                  <a:cs typeface="Montserrat"/>
                  <a:sym typeface="Montserrat"/>
                </a:rPr>
                <a:t>Data Submission</a:t>
              </a:r>
              <a:endParaRPr sz="1100" b="1">
                <a:solidFill>
                  <a:srgbClr val="01558E"/>
                </a:solidFill>
                <a:latin typeface="Montserrat"/>
                <a:ea typeface="Montserrat"/>
                <a:cs typeface="Montserrat"/>
                <a:sym typeface="Montserrat"/>
              </a:endParaRPr>
            </a:p>
            <a:p>
              <a:pPr marL="0" lvl="0" indent="0" algn="l" rtl="0">
                <a:spcBef>
                  <a:spcPts val="300"/>
                </a:spcBef>
                <a:spcAft>
                  <a:spcPts val="0"/>
                </a:spcAft>
                <a:buNone/>
              </a:pPr>
              <a:r>
                <a:rPr lang="en" sz="1100">
                  <a:solidFill>
                    <a:srgbClr val="1E293B"/>
                  </a:solidFill>
                  <a:latin typeface="Montserrat"/>
                  <a:ea typeface="Montserrat"/>
                  <a:cs typeface="Montserrat"/>
                  <a:sym typeface="Montserrat"/>
                </a:rPr>
                <a:t>For Excel uploads, follow instructions in the </a:t>
              </a:r>
              <a:r>
                <a:rPr lang="en" sz="1100" b="1">
                  <a:solidFill>
                    <a:srgbClr val="1E293B"/>
                  </a:solidFill>
                  <a:latin typeface="Montserrat"/>
                  <a:ea typeface="Montserrat"/>
                  <a:cs typeface="Montserrat"/>
                  <a:sym typeface="Montserrat"/>
                </a:rPr>
                <a:t>MAS File Upload</a:t>
              </a:r>
              <a:r>
                <a:rPr lang="en" sz="1100">
                  <a:solidFill>
                    <a:srgbClr val="1E293B"/>
                  </a:solidFill>
                  <a:latin typeface="Montserrat"/>
                  <a:ea typeface="Montserrat"/>
                  <a:cs typeface="Montserrat"/>
                  <a:sym typeface="Montserrat"/>
                </a:rPr>
                <a:t> section of the SRP User Guide.</a:t>
              </a:r>
              <a:endParaRPr sz="1100">
                <a:solidFill>
                  <a:srgbClr val="1E293B"/>
                </a:solidFill>
                <a:latin typeface="Montserrat"/>
                <a:ea typeface="Montserrat"/>
                <a:cs typeface="Montserrat"/>
                <a:sym typeface="Montserrat"/>
              </a:endParaRPr>
            </a:p>
          </p:txBody>
        </p:sp>
      </p:grpSp>
      <p:pic>
        <p:nvPicPr>
          <p:cNvPr id="3" name="Picture 2">
            <a:extLst>
              <a:ext uri="{FF2B5EF4-FFF2-40B4-BE49-F238E27FC236}">
                <a16:creationId xmlns:a16="http://schemas.microsoft.com/office/drawing/2014/main" id="{EDADAB0D-733A-9D5F-C2D1-460850ECCD1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25884" y="3843384"/>
            <a:ext cx="504895" cy="409632"/>
          </a:xfrm>
          <a:prstGeom prst="rect">
            <a:avLst/>
          </a:prstGeom>
        </p:spPr>
      </p:pic>
      <p:sp>
        <p:nvSpPr>
          <p:cNvPr id="581" name="Google Shape;581;p54"/>
          <p:cNvSpPr txBox="1"/>
          <p:nvPr/>
        </p:nvSpPr>
        <p:spPr>
          <a:xfrm>
            <a:off x="1381125" y="3810000"/>
            <a:ext cx="6667500" cy="476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i="1" dirty="0">
                <a:solidFill>
                  <a:srgbClr val="475569"/>
                </a:solidFill>
                <a:latin typeface="Montserrat"/>
                <a:ea typeface="Montserrat"/>
                <a:cs typeface="Montserrat"/>
                <a:sym typeface="Montserrat"/>
              </a:rPr>
              <a:t>Access all TDR systems and guidance via the FAS Sales Reporting Portal (SRP).</a:t>
            </a:r>
            <a:endParaRPr sz="1200" i="1" dirty="0">
              <a:solidFill>
                <a:srgbClr val="475569"/>
              </a:solidFill>
              <a:latin typeface="Montserrat"/>
              <a:ea typeface="Montserrat"/>
              <a:cs typeface="Montserrat"/>
              <a:sym typeface="Montserrat"/>
            </a:endParaRPr>
          </a:p>
        </p:txBody>
      </p:sp>
      <p:pic>
        <p:nvPicPr>
          <p:cNvPr id="582" name="Google Shape;582;p54" descr="This image features the FAST 2026 logo in grayscale. "/>
          <p:cNvPicPr preferRelativeResize="0"/>
          <p:nvPr/>
        </p:nvPicPr>
        <p:blipFill rotWithShape="1">
          <a:blip r:embed="rId7">
            <a:alphaModFix/>
          </a:blip>
          <a:srcRect/>
          <a:stretch/>
        </p:blipFill>
        <p:spPr>
          <a:xfrm>
            <a:off x="8382000" y="4381500"/>
            <a:ext cx="571500" cy="571500"/>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Agenda</a:t>
            </a:r>
            <a:endParaRPr dirty="0">
              <a:latin typeface="Arial"/>
              <a:ea typeface="Arial"/>
              <a:cs typeface="Arial"/>
              <a:sym typeface="Arial"/>
            </a:endParaRPr>
          </a:p>
        </p:txBody>
      </p:sp>
      <p:sp>
        <p:nvSpPr>
          <p:cNvPr id="147" name="Google Shape;147;p28"/>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42900" algn="l" rtl="0">
              <a:spcBef>
                <a:spcPts val="800"/>
              </a:spcBef>
              <a:spcAft>
                <a:spcPts val="0"/>
              </a:spcAft>
              <a:buClr>
                <a:schemeClr val="dk1"/>
              </a:buClr>
              <a:buSzPts val="1800"/>
              <a:buFont typeface="Arial"/>
              <a:buChar char="●"/>
            </a:pPr>
            <a:r>
              <a:rPr lang="en" sz="1800">
                <a:solidFill>
                  <a:schemeClr val="dk1"/>
                </a:solidFill>
                <a:latin typeface="Arial"/>
                <a:ea typeface="Arial"/>
                <a:cs typeface="Arial"/>
                <a:sym typeface="Arial"/>
              </a:rPr>
              <a:t>MAS Program Refresher</a:t>
            </a:r>
            <a:endParaRPr sz="1800">
              <a:solidFill>
                <a:schemeClr val="dk1"/>
              </a:solidFill>
              <a:latin typeface="Arial"/>
              <a:ea typeface="Arial"/>
              <a:cs typeface="Arial"/>
              <a:sym typeface="Arial"/>
            </a:endParaRPr>
          </a:p>
          <a:p>
            <a:pPr marL="457200" lvl="0" indent="-342900" algn="l" rtl="0">
              <a:spcBef>
                <a:spcPts val="1000"/>
              </a:spcBef>
              <a:spcAft>
                <a:spcPts val="0"/>
              </a:spcAft>
              <a:buClr>
                <a:schemeClr val="dk1"/>
              </a:buClr>
              <a:buSzPts val="1800"/>
              <a:buFont typeface="Arial"/>
              <a:buChar char="●"/>
            </a:pPr>
            <a:r>
              <a:rPr lang="en" sz="1800">
                <a:solidFill>
                  <a:schemeClr val="dk1"/>
                </a:solidFill>
                <a:latin typeface="Arial"/>
                <a:ea typeface="Arial"/>
                <a:cs typeface="Arial"/>
                <a:sym typeface="Arial"/>
              </a:rPr>
              <a:t>RFQ Scope Flexibilities</a:t>
            </a:r>
            <a:endParaRPr sz="1800">
              <a:solidFill>
                <a:schemeClr val="dk1"/>
              </a:solidFill>
              <a:latin typeface="Arial"/>
              <a:ea typeface="Arial"/>
              <a:cs typeface="Arial"/>
              <a:sym typeface="Arial"/>
            </a:endParaRPr>
          </a:p>
          <a:p>
            <a:pPr marL="457200" lvl="0" indent="-342900" algn="l" rtl="0">
              <a:spcBef>
                <a:spcPts val="1000"/>
              </a:spcBef>
              <a:spcAft>
                <a:spcPts val="0"/>
              </a:spcAft>
              <a:buClr>
                <a:schemeClr val="dk1"/>
              </a:buClr>
              <a:buSzPts val="1800"/>
              <a:buFont typeface="Arial"/>
              <a:buChar char="●"/>
            </a:pPr>
            <a:r>
              <a:rPr lang="en" sz="1800">
                <a:solidFill>
                  <a:schemeClr val="dk1"/>
                </a:solidFill>
                <a:latin typeface="Arial"/>
                <a:ea typeface="Arial"/>
                <a:cs typeface="Arial"/>
                <a:sym typeface="Arial"/>
              </a:rPr>
              <a:t>Order-Level Materials (OLMs) Deep Dive</a:t>
            </a:r>
            <a:endParaRPr sz="1800">
              <a:solidFill>
                <a:schemeClr val="dk1"/>
              </a:solidFill>
              <a:latin typeface="Arial"/>
              <a:ea typeface="Arial"/>
              <a:cs typeface="Arial"/>
              <a:sym typeface="Arial"/>
            </a:endParaRPr>
          </a:p>
          <a:p>
            <a:pPr marL="457200" lvl="0" indent="-342900" algn="l" rtl="0">
              <a:spcBef>
                <a:spcPts val="1000"/>
              </a:spcBef>
              <a:spcAft>
                <a:spcPts val="0"/>
              </a:spcAft>
              <a:buClr>
                <a:schemeClr val="dk1"/>
              </a:buClr>
              <a:buSzPts val="1800"/>
              <a:buFont typeface="Arial"/>
              <a:buChar char="●"/>
            </a:pPr>
            <a:r>
              <a:rPr lang="en" sz="1800">
                <a:solidFill>
                  <a:schemeClr val="dk1"/>
                </a:solidFill>
                <a:latin typeface="Arial"/>
                <a:ea typeface="Arial"/>
                <a:cs typeface="Arial"/>
                <a:sym typeface="Arial"/>
              </a:rPr>
              <a:t>MAS Contractor Team Arrangements (MAS CTAs)</a:t>
            </a:r>
            <a:endParaRPr sz="1800">
              <a:solidFill>
                <a:schemeClr val="dk1"/>
              </a:solidFill>
              <a:latin typeface="Arial"/>
              <a:ea typeface="Arial"/>
              <a:cs typeface="Arial"/>
              <a:sym typeface="Arial"/>
            </a:endParaRPr>
          </a:p>
          <a:p>
            <a:pPr marL="457200" lvl="0" indent="-342900" algn="l" rtl="0">
              <a:spcBef>
                <a:spcPts val="1000"/>
              </a:spcBef>
              <a:spcAft>
                <a:spcPts val="0"/>
              </a:spcAft>
              <a:buClr>
                <a:schemeClr val="dk1"/>
              </a:buClr>
              <a:buSzPts val="1800"/>
              <a:buFont typeface="Arial"/>
              <a:buChar char="●"/>
            </a:pPr>
            <a:r>
              <a:rPr lang="en" sz="1800">
                <a:solidFill>
                  <a:schemeClr val="dk1"/>
                </a:solidFill>
                <a:latin typeface="Arial"/>
                <a:ea typeface="Arial"/>
                <a:cs typeface="Arial"/>
                <a:sym typeface="Arial"/>
              </a:rPr>
              <a:t>Contractor Use of MAS Contracts</a:t>
            </a:r>
            <a:endParaRPr sz="1800">
              <a:solidFill>
                <a:schemeClr val="dk1"/>
              </a:solidFill>
              <a:latin typeface="Arial"/>
              <a:ea typeface="Arial"/>
              <a:cs typeface="Arial"/>
              <a:sym typeface="Arial"/>
            </a:endParaRPr>
          </a:p>
          <a:p>
            <a:pPr marL="457200" lvl="0" indent="-342900" algn="l" rtl="0">
              <a:spcBef>
                <a:spcPts val="1000"/>
              </a:spcBef>
              <a:spcAft>
                <a:spcPts val="0"/>
              </a:spcAft>
              <a:buClr>
                <a:schemeClr val="dk1"/>
              </a:buClr>
              <a:buSzPts val="1800"/>
              <a:buFont typeface="Arial"/>
              <a:buChar char="●"/>
            </a:pPr>
            <a:r>
              <a:rPr lang="en" sz="1800">
                <a:solidFill>
                  <a:schemeClr val="dk1"/>
                </a:solidFill>
                <a:latin typeface="Arial"/>
                <a:ea typeface="Arial"/>
                <a:cs typeface="Arial"/>
                <a:sym typeface="Arial"/>
              </a:rPr>
              <a:t>TDR Update</a:t>
            </a:r>
            <a:endParaRPr sz="1800">
              <a:solidFill>
                <a:schemeClr val="dk1"/>
              </a:solidFill>
              <a:latin typeface="Arial"/>
              <a:ea typeface="Arial"/>
              <a:cs typeface="Arial"/>
              <a:sym typeface="Arial"/>
            </a:endParaRPr>
          </a:p>
          <a:p>
            <a:pPr marL="457200" lvl="0" indent="-342900" algn="l" rtl="0">
              <a:spcBef>
                <a:spcPts val="1000"/>
              </a:spcBef>
              <a:spcAft>
                <a:spcPts val="1000"/>
              </a:spcAft>
              <a:buClr>
                <a:schemeClr val="dk1"/>
              </a:buClr>
              <a:buSzPts val="1800"/>
              <a:buFont typeface="Arial"/>
              <a:buChar char="●"/>
            </a:pPr>
            <a:r>
              <a:rPr lang="en" sz="1800">
                <a:solidFill>
                  <a:schemeClr val="dk1"/>
                </a:solidFill>
                <a:latin typeface="Arial"/>
                <a:ea typeface="Arial"/>
                <a:cs typeface="Arial"/>
                <a:sym typeface="Arial"/>
              </a:rPr>
              <a:t>Key Takeaways</a:t>
            </a:r>
            <a:endParaRPr sz="1400">
              <a:solidFill>
                <a:schemeClr val="dk1"/>
              </a:solidFill>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5"/>
          <p:cNvSpPr txBox="1">
            <a:spLocks noGrp="1"/>
          </p:cNvSpPr>
          <p:nvPr>
            <p:ph type="title"/>
          </p:nvPr>
        </p:nvSpPr>
        <p:spPr>
          <a:xfrm>
            <a:off x="713225" y="1566450"/>
            <a:ext cx="5429700" cy="11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300" dirty="0">
                <a:latin typeface="Arial"/>
                <a:ea typeface="Arial"/>
                <a:cs typeface="Arial"/>
                <a:sym typeface="Arial"/>
              </a:rPr>
              <a:t>Thank You.</a:t>
            </a:r>
            <a:endParaRPr sz="5300" dirty="0">
              <a:latin typeface="Arial"/>
              <a:ea typeface="Arial"/>
              <a:cs typeface="Arial"/>
              <a:sym typeface="Arial"/>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2" name="Title 1">
            <a:extLst>
              <a:ext uri="{FF2B5EF4-FFF2-40B4-BE49-F238E27FC236}">
                <a16:creationId xmlns:a16="http://schemas.microsoft.com/office/drawing/2014/main" id="{AAA0A5C7-FE99-45B8-25C2-559BEE1090E8}"/>
              </a:ext>
            </a:extLst>
          </p:cNvPr>
          <p:cNvSpPr>
            <a:spLocks noGrp="1"/>
          </p:cNvSpPr>
          <p:nvPr>
            <p:ph type="title" idx="4294967295"/>
          </p:nvPr>
        </p:nvSpPr>
        <p:spPr>
          <a:xfrm>
            <a:off x="311700" y="-572700"/>
            <a:ext cx="8520600" cy="572700"/>
          </a:xfrm>
        </p:spPr>
        <p:txBody>
          <a:bodyPr spcFirstLastPara="1" wrap="square" lIns="91425" tIns="91425" rIns="91425" bIns="91425" anchor="b" anchorCtr="0">
            <a:noAutofit/>
          </a:bodyPr>
          <a:lstStyle/>
          <a:p>
            <a:r>
              <a:rPr lang="en-US" dirty="0"/>
              <a:t>GSA Trademark Icon</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2960225" y="1528525"/>
            <a:ext cx="5902800" cy="15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a:ea typeface="Arial"/>
                <a:cs typeface="Arial"/>
                <a:sym typeface="Arial"/>
              </a:rPr>
              <a:t>MAS Program Refresher</a:t>
            </a:r>
            <a:endParaRPr dirty="0">
              <a:latin typeface="Arial"/>
              <a:ea typeface="Arial"/>
              <a:cs typeface="Arial"/>
              <a:sym typeface="Aria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Title 1">
            <a:extLst>
              <a:ext uri="{FF2B5EF4-FFF2-40B4-BE49-F238E27FC236}">
                <a16:creationId xmlns:a16="http://schemas.microsoft.com/office/drawing/2014/main" id="{F2A358CD-F9E5-475D-11B6-60F06BF8D9D7}"/>
              </a:ext>
            </a:extLst>
          </p:cNvPr>
          <p:cNvSpPr>
            <a:spLocks noGrp="1"/>
          </p:cNvSpPr>
          <p:nvPr>
            <p:ph type="title"/>
          </p:nvPr>
        </p:nvSpPr>
        <p:spPr>
          <a:xfrm>
            <a:off x="713225" y="-572700"/>
            <a:ext cx="7717500" cy="572700"/>
          </a:xfrm>
        </p:spPr>
        <p:txBody>
          <a:bodyPr spcFirstLastPara="1" wrap="square" lIns="91425" tIns="91425" rIns="91425" bIns="91425" anchor="b" anchorCtr="0">
            <a:noAutofit/>
          </a:bodyPr>
          <a:lstStyle/>
          <a:p>
            <a:r>
              <a:rPr lang="en-US" dirty="0"/>
              <a:t>MAS Program Refresher (Cont)</a:t>
            </a:r>
          </a:p>
        </p:txBody>
      </p:sp>
      <p:sp>
        <p:nvSpPr>
          <p:cNvPr id="157" name="Google Shape;157;p30">
            <a:extLst>
              <a:ext uri="{C183D7F6-B498-43B3-948B-1728B52AA6E4}">
                <adec:decorative xmlns:adec="http://schemas.microsoft.com/office/drawing/2017/decorative" val="1"/>
              </a:ext>
            </a:extLst>
          </p:cNvPr>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txBox="1">
            <a:spLocks/>
          </p:cNvSpPr>
          <p:nvPr/>
        </p:nvSpPr>
        <p:spPr>
          <a:xfrm>
            <a:off x="713222" y="384048"/>
            <a:ext cx="7717500" cy="572700"/>
          </a:xfrm>
          <a:prstGeom prst="rect">
            <a:avLst/>
          </a:prstGeom>
          <a:noFill/>
          <a:ln>
            <a:noFill/>
          </a:ln>
        </p:spPr>
        <p:txBody>
          <a:bodyPr spcFirstLastPara="1" wrap="square" lIns="91425"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90B0B"/>
                </a:solidFill>
                <a:effectLst/>
                <a:uLnTx/>
                <a:uFillTx/>
                <a:latin typeface="Arial"/>
                <a:ea typeface="Arial"/>
                <a:cs typeface="Arial"/>
                <a:sym typeface="Arial"/>
              </a:rPr>
              <a:t>MAS Program Refresher</a:t>
            </a:r>
          </a:p>
        </p:txBody>
      </p:sp>
      <p:grpSp>
        <p:nvGrpSpPr>
          <p:cNvPr id="161" name="Google Shape;161;p30" descr="This rectangle image has the following message: &quot; The MAS Program is a government-wide contract vehicle that lets federal agencies quickly buy commercial products and services at pre-negotiated terms from multiple vendors through a flexible, streamlined process.&quot;">
            <a:extLst>
              <a:ext uri="{C183D7F6-B498-43B3-948B-1728B52AA6E4}">
                <adec:decorative xmlns:adec="http://schemas.microsoft.com/office/drawing/2017/decorative" val="0"/>
              </a:ext>
            </a:extLst>
          </p:cNvPr>
          <p:cNvGrpSpPr/>
          <p:nvPr/>
        </p:nvGrpSpPr>
        <p:grpSpPr>
          <a:xfrm>
            <a:off x="713222" y="1095375"/>
            <a:ext cx="7717500" cy="809700"/>
            <a:chOff x="713222" y="1095375"/>
            <a:chExt cx="7717500" cy="809700"/>
          </a:xfrm>
        </p:grpSpPr>
        <p:sp>
          <p:nvSpPr>
            <p:cNvPr id="162" name="Google Shape;162;p30"/>
            <p:cNvSpPr/>
            <p:nvPr/>
          </p:nvSpPr>
          <p:spPr>
            <a:xfrm>
              <a:off x="713222" y="1095375"/>
              <a:ext cx="7717500" cy="809700"/>
            </a:xfrm>
            <a:prstGeom prst="roundRect">
              <a:avLst>
                <a:gd name="adj" fmla="val 9411"/>
              </a:avLst>
            </a:prstGeom>
            <a:solidFill>
              <a:srgbClr val="F8F9FA"/>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3" name="Google Shape;163;p30"/>
            <p:cNvSpPr txBox="1"/>
            <p:nvPr/>
          </p:nvSpPr>
          <p:spPr>
            <a:xfrm>
              <a:off x="903722" y="1095375"/>
              <a:ext cx="7336500" cy="809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dirty="0">
                  <a:solidFill>
                    <a:srgbClr val="333333"/>
                  </a:solidFill>
                  <a:latin typeface="Arial"/>
                  <a:ea typeface="Arial"/>
                  <a:cs typeface="Arial"/>
                  <a:sym typeface="Arial"/>
                </a:rPr>
                <a:t>The MAS Program is a government-wide contract vehicle that lets federal agencies quickly buy commercial products and services at pre-negotiated terms from multiple vendors through a flexible, streamlined process.</a:t>
              </a:r>
              <a:endParaRPr sz="1300" dirty="0">
                <a:solidFill>
                  <a:srgbClr val="333333"/>
                </a:solidFill>
                <a:latin typeface="Arial"/>
                <a:ea typeface="Arial"/>
                <a:cs typeface="Arial"/>
                <a:sym typeface="Arial"/>
              </a:endParaRPr>
            </a:p>
          </p:txBody>
        </p:sp>
      </p:grpSp>
      <p:grpSp>
        <p:nvGrpSpPr>
          <p:cNvPr id="164" name="Google Shape;164;p30" descr="This image contains text regarding key roles and definitions for ordering activity and MAS contractors."/>
          <p:cNvGrpSpPr/>
          <p:nvPr/>
        </p:nvGrpSpPr>
        <p:grpSpPr>
          <a:xfrm>
            <a:off x="713222" y="2047875"/>
            <a:ext cx="5048400" cy="1428900"/>
            <a:chOff x="713222" y="2047875"/>
            <a:chExt cx="5048400" cy="1428900"/>
          </a:xfrm>
        </p:grpSpPr>
        <p:sp>
          <p:nvSpPr>
            <p:cNvPr id="165" name="Google Shape;165;p30"/>
            <p:cNvSpPr/>
            <p:nvPr/>
          </p:nvSpPr>
          <p:spPr>
            <a:xfrm>
              <a:off x="713222" y="2047875"/>
              <a:ext cx="5048400" cy="1428900"/>
            </a:xfrm>
            <a:prstGeom prst="roundRect">
              <a:avLst>
                <a:gd name="adj" fmla="val 5333"/>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6" name="Google Shape;166;p30"/>
            <p:cNvSpPr txBox="1"/>
            <p:nvPr/>
          </p:nvSpPr>
          <p:spPr>
            <a:xfrm>
              <a:off x="903722" y="2143125"/>
              <a:ext cx="4667400" cy="285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b="1">
                  <a:solidFill>
                    <a:srgbClr val="690B0B"/>
                  </a:solidFill>
                  <a:latin typeface="Arial"/>
                  <a:ea typeface="Arial"/>
                  <a:cs typeface="Arial"/>
                  <a:sym typeface="Arial"/>
                </a:rPr>
                <a:t>Key Roles</a:t>
              </a:r>
              <a:endParaRPr sz="1400" b="1">
                <a:solidFill>
                  <a:srgbClr val="690B0B"/>
                </a:solidFill>
                <a:latin typeface="Arial"/>
                <a:ea typeface="Arial"/>
                <a:cs typeface="Arial"/>
                <a:sym typeface="Arial"/>
              </a:endParaRPr>
            </a:p>
          </p:txBody>
        </p:sp>
        <p:sp>
          <p:nvSpPr>
            <p:cNvPr id="167" name="Google Shape;167;p30"/>
            <p:cNvSpPr txBox="1"/>
            <p:nvPr/>
          </p:nvSpPr>
          <p:spPr>
            <a:xfrm>
              <a:off x="903722" y="2428875"/>
              <a:ext cx="4667400" cy="952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u="sng">
                  <a:solidFill>
                    <a:srgbClr val="333333"/>
                  </a:solidFill>
                  <a:latin typeface="Arial"/>
                  <a:ea typeface="Arial"/>
                  <a:cs typeface="Arial"/>
                  <a:sym typeface="Arial"/>
                </a:rPr>
                <a:t>Ordering Activity</a:t>
              </a:r>
              <a:r>
                <a:rPr lang="en" sz="1100">
                  <a:solidFill>
                    <a:srgbClr val="333333"/>
                  </a:solidFill>
                  <a:latin typeface="Arial"/>
                  <a:ea typeface="Arial"/>
                  <a:cs typeface="Arial"/>
                  <a:sym typeface="Arial"/>
                </a:rPr>
                <a:t>: Defines requirements (in RFQ), evaluates quotes and determines best value.</a:t>
              </a:r>
              <a:endParaRPr sz="1100">
                <a:solidFill>
                  <a:srgbClr val="333333"/>
                </a:solidFill>
                <a:latin typeface="Arial"/>
                <a:ea typeface="Arial"/>
                <a:cs typeface="Arial"/>
                <a:sym typeface="Arial"/>
              </a:endParaRPr>
            </a:p>
            <a:p>
              <a:pPr marL="0" lvl="0" indent="0" algn="l" rtl="0">
                <a:spcBef>
                  <a:spcPts val="600"/>
                </a:spcBef>
                <a:spcAft>
                  <a:spcPts val="0"/>
                </a:spcAft>
                <a:buNone/>
              </a:pPr>
              <a:r>
                <a:rPr lang="en" sz="1100" b="1" u="sng">
                  <a:solidFill>
                    <a:srgbClr val="333333"/>
                  </a:solidFill>
                  <a:latin typeface="Arial"/>
                  <a:ea typeface="Arial"/>
                  <a:cs typeface="Arial"/>
                  <a:sym typeface="Arial"/>
                </a:rPr>
                <a:t>MAS Contractor(s)</a:t>
              </a:r>
              <a:r>
                <a:rPr lang="en" sz="1100">
                  <a:solidFill>
                    <a:srgbClr val="333333"/>
                  </a:solidFill>
                  <a:latin typeface="Arial"/>
                  <a:ea typeface="Arial"/>
                  <a:cs typeface="Arial"/>
                  <a:sym typeface="Arial"/>
                </a:rPr>
                <a:t>: Quotes products &amp; services within terms of MAS contract.</a:t>
              </a:r>
              <a:endParaRPr sz="1100">
                <a:solidFill>
                  <a:srgbClr val="333333"/>
                </a:solidFill>
                <a:latin typeface="Arial"/>
                <a:ea typeface="Arial"/>
                <a:cs typeface="Arial"/>
                <a:sym typeface="Arial"/>
              </a:endParaRPr>
            </a:p>
          </p:txBody>
        </p:sp>
      </p:grpSp>
      <p:grpSp>
        <p:nvGrpSpPr>
          <p:cNvPr id="168" name="Google Shape;168;p30" descr="This image contains information about ordering procedures and the bullet points of RFO Part 8, GSAR 538.71, and GSA.gov."/>
          <p:cNvGrpSpPr/>
          <p:nvPr/>
        </p:nvGrpSpPr>
        <p:grpSpPr>
          <a:xfrm>
            <a:off x="5905500" y="2047875"/>
            <a:ext cx="2524200" cy="1428900"/>
            <a:chOff x="5905500" y="2047875"/>
            <a:chExt cx="2524200" cy="1428900"/>
          </a:xfrm>
        </p:grpSpPr>
        <p:sp>
          <p:nvSpPr>
            <p:cNvPr id="169" name="Google Shape;169;p30"/>
            <p:cNvSpPr/>
            <p:nvPr/>
          </p:nvSpPr>
          <p:spPr>
            <a:xfrm>
              <a:off x="5905500" y="2047875"/>
              <a:ext cx="2524200" cy="1428900"/>
            </a:xfrm>
            <a:prstGeom prst="roundRect">
              <a:avLst>
                <a:gd name="adj" fmla="val 5333"/>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0" name="Google Shape;170;p30"/>
            <p:cNvSpPr txBox="1"/>
            <p:nvPr/>
          </p:nvSpPr>
          <p:spPr>
            <a:xfrm>
              <a:off x="6048375" y="2143125"/>
              <a:ext cx="2238300" cy="42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rgbClr val="FFFFFF"/>
                  </a:solidFill>
                  <a:latin typeface="Arial"/>
                  <a:ea typeface="Arial"/>
                  <a:cs typeface="Arial"/>
                  <a:sym typeface="Arial"/>
                </a:rPr>
                <a:t>Ordering Procedures (RFO)</a:t>
              </a:r>
              <a:endParaRPr sz="1200" b="1">
                <a:solidFill>
                  <a:srgbClr val="FFFFFF"/>
                </a:solidFill>
                <a:latin typeface="Arial"/>
                <a:ea typeface="Arial"/>
                <a:cs typeface="Arial"/>
                <a:sym typeface="Arial"/>
              </a:endParaRPr>
            </a:p>
          </p:txBody>
        </p:sp>
        <p:sp>
          <p:nvSpPr>
            <p:cNvPr id="171" name="Google Shape;171;p30"/>
            <p:cNvSpPr txBox="1"/>
            <p:nvPr/>
          </p:nvSpPr>
          <p:spPr>
            <a:xfrm>
              <a:off x="6048375" y="2619375"/>
              <a:ext cx="2238300" cy="762000"/>
            </a:xfrm>
            <a:prstGeom prst="rect">
              <a:avLst/>
            </a:prstGeom>
            <a:noFill/>
            <a:ln>
              <a:noFill/>
            </a:ln>
          </p:spPr>
          <p:txBody>
            <a:bodyPr spcFirstLastPara="1" wrap="square" lIns="0" tIns="0" rIns="0" bIns="0" anchor="t" anchorCtr="0">
              <a:noAutofit/>
            </a:bodyPr>
            <a:lstStyle/>
            <a:p>
              <a:pPr marL="457200" lvl="0" indent="-298450" algn="l" rtl="0">
                <a:spcBef>
                  <a:spcPts val="0"/>
                </a:spcBef>
                <a:spcAft>
                  <a:spcPts val="0"/>
                </a:spcAft>
                <a:buClr>
                  <a:srgbClr val="FFFFFF"/>
                </a:buClr>
                <a:buSzPts val="1100"/>
                <a:buFont typeface="Arial"/>
                <a:buChar char="●"/>
              </a:pPr>
              <a:r>
                <a:rPr lang="en" sz="1100">
                  <a:solidFill>
                    <a:srgbClr val="FFFFFF"/>
                  </a:solidFill>
                  <a:latin typeface="Arial"/>
                  <a:ea typeface="Arial"/>
                  <a:cs typeface="Arial"/>
                  <a:sym typeface="Arial"/>
                </a:rPr>
                <a:t>RFO Part 8</a:t>
              </a:r>
              <a:endParaRPr sz="1100">
                <a:solidFill>
                  <a:srgbClr val="FFFFFF"/>
                </a:solidFill>
                <a:latin typeface="Arial"/>
                <a:ea typeface="Arial"/>
                <a:cs typeface="Arial"/>
                <a:sym typeface="Arial"/>
              </a:endParaRPr>
            </a:p>
            <a:p>
              <a:pPr marL="457200" lvl="0" indent="-298450" algn="l" rtl="0">
                <a:spcBef>
                  <a:spcPts val="300"/>
                </a:spcBef>
                <a:spcAft>
                  <a:spcPts val="0"/>
                </a:spcAft>
                <a:buClr>
                  <a:srgbClr val="FFFFFF"/>
                </a:buClr>
                <a:buSzPts val="1100"/>
                <a:buFont typeface="Arial"/>
                <a:buChar char="●"/>
              </a:pPr>
              <a:r>
                <a:rPr lang="en" sz="1100">
                  <a:solidFill>
                    <a:srgbClr val="FFFFFF"/>
                  </a:solidFill>
                  <a:latin typeface="Arial"/>
                  <a:ea typeface="Arial"/>
                  <a:cs typeface="Arial"/>
                  <a:sym typeface="Arial"/>
                </a:rPr>
                <a:t>GSAR 538.71</a:t>
              </a:r>
              <a:endParaRPr sz="1100">
                <a:solidFill>
                  <a:srgbClr val="FFFFFF"/>
                </a:solidFill>
                <a:latin typeface="Arial"/>
                <a:ea typeface="Arial"/>
                <a:cs typeface="Arial"/>
                <a:sym typeface="Arial"/>
              </a:endParaRPr>
            </a:p>
            <a:p>
              <a:pPr marL="457200" lvl="0" indent="-298450" algn="l" rtl="0">
                <a:spcBef>
                  <a:spcPts val="300"/>
                </a:spcBef>
                <a:spcAft>
                  <a:spcPts val="0"/>
                </a:spcAft>
                <a:buClr>
                  <a:srgbClr val="FFFFFF"/>
                </a:buClr>
                <a:buSzPts val="1100"/>
                <a:buFont typeface="Arial"/>
                <a:buChar char="●"/>
              </a:pPr>
              <a:r>
                <a:rPr lang="en" sz="1100">
                  <a:solidFill>
                    <a:srgbClr val="FFFFFF"/>
                  </a:solidFill>
                  <a:latin typeface="Arial"/>
                  <a:ea typeface="Arial"/>
                  <a:cs typeface="Arial"/>
                  <a:sym typeface="Arial"/>
                </a:rPr>
                <a:t>GSA.gov</a:t>
              </a:r>
              <a:endParaRPr sz="1100">
                <a:solidFill>
                  <a:srgbClr val="FFFFFF"/>
                </a:solidFill>
                <a:latin typeface="Arial"/>
                <a:ea typeface="Arial"/>
                <a:cs typeface="Arial"/>
                <a:sym typeface="Arial"/>
              </a:endParaRPr>
            </a:p>
          </p:txBody>
        </p:sp>
      </p:grpSp>
      <p:pic>
        <p:nvPicPr>
          <p:cNvPr id="172" name="Google Shape;172;p30">
            <a:extLst>
              <a:ext uri="{C183D7F6-B498-43B3-948B-1728B52AA6E4}">
                <adec:decorative xmlns:adec="http://schemas.microsoft.com/office/drawing/2017/decorative" val="1"/>
              </a:ext>
            </a:extLst>
          </p:cNvPr>
          <p:cNvPicPr preferRelativeResize="0"/>
          <p:nvPr/>
        </p:nvPicPr>
        <p:blipFill rotWithShape="1">
          <a:blip r:embed="rId4">
            <a:alphaModFix/>
          </a:blip>
          <a:srcRect t="42594" b="42592"/>
          <a:stretch/>
        </p:blipFill>
        <p:spPr>
          <a:xfrm>
            <a:off x="713222" y="3619500"/>
            <a:ext cx="7717500" cy="762000"/>
          </a:xfrm>
          <a:prstGeom prst="roundRect">
            <a:avLst>
              <a:gd name="adj" fmla="val 12500"/>
            </a:avLst>
          </a:prstGeom>
          <a:noFill/>
          <a:ln>
            <a:noFill/>
          </a:ln>
        </p:spPr>
      </p:pic>
      <p:pic>
        <p:nvPicPr>
          <p:cNvPr id="158" name="Google Shape;158;p30" descr="This image features the FAST 2026 logo in grayscale. &#10;"/>
          <p:cNvPicPr preferRelativeResize="0"/>
          <p:nvPr/>
        </p:nvPicPr>
        <p:blipFill>
          <a:blip r:embed="rId5">
            <a:alphaModFix amt="15000"/>
          </a:blip>
          <a:stretch>
            <a:fillRect/>
          </a:stretch>
        </p:blipFill>
        <p:spPr>
          <a:xfrm>
            <a:off x="8500175" y="4209877"/>
            <a:ext cx="643825" cy="643825"/>
          </a:xfrm>
          <a:prstGeom prst="rect">
            <a:avLst/>
          </a:prstGeom>
          <a:noFill/>
          <a:ln>
            <a:noFill/>
          </a:ln>
        </p:spPr>
      </p:pic>
      <p:sp>
        <p:nvSpPr>
          <p:cNvPr id="159" name="Google Shape;159;p30"/>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5</a:t>
            </a:fld>
            <a:endParaRPr sz="1300">
              <a:solidFill>
                <a:srgbClr val="000000"/>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a:extLst>
              <a:ext uri="{C183D7F6-B498-43B3-948B-1728B52AA6E4}">
                <adec:decorative xmlns:adec="http://schemas.microsoft.com/office/drawing/2017/decorative" val="1"/>
              </a:ext>
            </a:extLst>
          </p:cNvPr>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txBox="1">
            <a:spLocks noGrp="1"/>
          </p:cNvSpPr>
          <p:nvPr>
            <p:ph type="title"/>
          </p:nvPr>
        </p:nvSpPr>
        <p:spPr>
          <a:xfrm>
            <a:off x="713225" y="285750"/>
            <a:ext cx="7717500" cy="762000"/>
          </a:xfrm>
          <a:prstGeom prst="rect">
            <a:avLst/>
          </a:prstGeom>
          <a:solidFill>
            <a:srgbClr val="000000">
              <a:alpha val="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80" b="1" i="0" dirty="0">
                <a:solidFill>
                  <a:srgbClr val="690B0B"/>
                </a:solidFill>
                <a:latin typeface="Arial"/>
                <a:ea typeface="Arial"/>
                <a:cs typeface="Arial"/>
                <a:sym typeface="Arial"/>
              </a:rPr>
              <a:t>Key concept: Flexibility within the MAS framework</a:t>
            </a:r>
            <a:endParaRPr sz="2480" b="1" i="0" dirty="0">
              <a:solidFill>
                <a:srgbClr val="690B0B"/>
              </a:solidFill>
              <a:latin typeface="Arial"/>
              <a:ea typeface="Arial"/>
              <a:cs typeface="Arial"/>
              <a:sym typeface="Arial"/>
            </a:endParaRPr>
          </a:p>
        </p:txBody>
      </p:sp>
      <p:grpSp>
        <p:nvGrpSpPr>
          <p:cNvPr id="180" name="Google Shape;180;p31" descr="This rectangular image features the message: &quot;Streamlined ordering process under the MAS program, which enables flexibility while maintaining compliance with federal acquisition requirements.&quot;"/>
          <p:cNvGrpSpPr/>
          <p:nvPr/>
        </p:nvGrpSpPr>
        <p:grpSpPr>
          <a:xfrm>
            <a:off x="713222" y="1095375"/>
            <a:ext cx="7717500" cy="619200"/>
            <a:chOff x="713222" y="1095375"/>
            <a:chExt cx="7717500" cy="619200"/>
          </a:xfrm>
        </p:grpSpPr>
        <p:sp>
          <p:nvSpPr>
            <p:cNvPr id="181" name="Google Shape;181;p31"/>
            <p:cNvSpPr/>
            <p:nvPr/>
          </p:nvSpPr>
          <p:spPr>
            <a:xfrm>
              <a:off x="713222" y="1095375"/>
              <a:ext cx="7717500" cy="619200"/>
            </a:xfrm>
            <a:prstGeom prst="roundRect">
              <a:avLst>
                <a:gd name="adj" fmla="val 12307"/>
              </a:avLst>
            </a:prstGeom>
            <a:solidFill>
              <a:srgbClr val="F8F9FA"/>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2" name="Google Shape;182;p31"/>
            <p:cNvSpPr txBox="1"/>
            <p:nvPr/>
          </p:nvSpPr>
          <p:spPr>
            <a:xfrm>
              <a:off x="903722" y="1095375"/>
              <a:ext cx="7336500" cy="619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400" b="1">
                  <a:solidFill>
                    <a:srgbClr val="333333"/>
                  </a:solidFill>
                  <a:latin typeface="Arial"/>
                  <a:ea typeface="Arial"/>
                  <a:cs typeface="Arial"/>
                  <a:sym typeface="Arial"/>
                </a:rPr>
                <a:t>Streamlined ordering process under the MAS Program</a:t>
              </a:r>
              <a:endParaRPr sz="1400" b="1">
                <a:solidFill>
                  <a:srgbClr val="333333"/>
                </a:solidFill>
                <a:latin typeface="Arial"/>
                <a:ea typeface="Arial"/>
                <a:cs typeface="Arial"/>
                <a:sym typeface="Arial"/>
              </a:endParaRPr>
            </a:p>
            <a:p>
              <a:pPr marL="0" lvl="0" indent="0" algn="l" rtl="0">
                <a:spcBef>
                  <a:spcPts val="0"/>
                </a:spcBef>
                <a:spcAft>
                  <a:spcPts val="0"/>
                </a:spcAft>
                <a:buNone/>
              </a:pPr>
              <a:r>
                <a:rPr lang="en" sz="1100">
                  <a:solidFill>
                    <a:srgbClr val="666666"/>
                  </a:solidFill>
                  <a:latin typeface="Arial"/>
                  <a:ea typeface="Arial"/>
                  <a:cs typeface="Arial"/>
                  <a:sym typeface="Arial"/>
                </a:rPr>
                <a:t>Enables flexibility while maintaining compliance with federal acquisition requirements.</a:t>
              </a:r>
              <a:endParaRPr sz="1100">
                <a:solidFill>
                  <a:srgbClr val="666666"/>
                </a:solidFill>
                <a:latin typeface="Arial"/>
                <a:ea typeface="Arial"/>
                <a:cs typeface="Arial"/>
                <a:sym typeface="Arial"/>
              </a:endParaRPr>
            </a:p>
          </p:txBody>
        </p:sp>
      </p:grpSp>
      <p:grpSp>
        <p:nvGrpSpPr>
          <p:cNvPr id="183" name="Google Shape;183;p31" descr="This rectangular image displays the message: &quot;Ordering Activity Capabilities&quot; with three bullet points: tailor requirements, seek innovation, and leverage contractor expertise."/>
          <p:cNvGrpSpPr/>
          <p:nvPr/>
        </p:nvGrpSpPr>
        <p:grpSpPr>
          <a:xfrm>
            <a:off x="713222" y="1857375"/>
            <a:ext cx="3810000" cy="2000100"/>
            <a:chOff x="713222" y="1857375"/>
            <a:chExt cx="3810000" cy="2000100"/>
          </a:xfrm>
        </p:grpSpPr>
        <p:sp>
          <p:nvSpPr>
            <p:cNvPr id="184" name="Google Shape;184;p31"/>
            <p:cNvSpPr/>
            <p:nvPr/>
          </p:nvSpPr>
          <p:spPr>
            <a:xfrm>
              <a:off x="713222" y="1857375"/>
              <a:ext cx="3810000" cy="2000100"/>
            </a:xfrm>
            <a:prstGeom prst="roundRect">
              <a:avLst>
                <a:gd name="adj" fmla="val 3809"/>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5" name="Google Shape;185;p31"/>
            <p:cNvSpPr txBox="1"/>
            <p:nvPr/>
          </p:nvSpPr>
          <p:spPr>
            <a:xfrm>
              <a:off x="903722" y="1952625"/>
              <a:ext cx="3429000" cy="180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b="1">
                  <a:solidFill>
                    <a:srgbClr val="690B0B"/>
                  </a:solidFill>
                  <a:latin typeface="Arial"/>
                  <a:ea typeface="Arial"/>
                  <a:cs typeface="Arial"/>
                  <a:sym typeface="Arial"/>
                </a:rPr>
                <a:t>Ordering Activity Capabilities:</a:t>
              </a:r>
              <a:endParaRPr sz="1300" b="1">
                <a:solidFill>
                  <a:srgbClr val="690B0B"/>
                </a:solidFill>
                <a:latin typeface="Arial"/>
                <a:ea typeface="Arial"/>
                <a:cs typeface="Arial"/>
                <a:sym typeface="Arial"/>
              </a:endParaRPr>
            </a:p>
            <a:p>
              <a:pPr marL="457200" lvl="0" indent="-298450" algn="l" rtl="0">
                <a:spcBef>
                  <a:spcPts val="900"/>
                </a:spcBef>
                <a:spcAft>
                  <a:spcPts val="0"/>
                </a:spcAft>
                <a:buClr>
                  <a:srgbClr val="333333"/>
                </a:buClr>
                <a:buSzPts val="1100"/>
                <a:buFont typeface="Arial"/>
                <a:buChar char="●"/>
              </a:pPr>
              <a:r>
                <a:rPr lang="en" sz="1100">
                  <a:solidFill>
                    <a:srgbClr val="333333"/>
                  </a:solidFill>
                  <a:latin typeface="Arial"/>
                  <a:ea typeface="Arial"/>
                  <a:cs typeface="Arial"/>
                  <a:sym typeface="Arial"/>
                </a:rPr>
                <a:t>Tailor requirements at the order level</a:t>
              </a:r>
              <a:endParaRPr sz="1100">
                <a:solidFill>
                  <a:srgbClr val="333333"/>
                </a:solidFill>
                <a:latin typeface="Arial"/>
                <a:ea typeface="Arial"/>
                <a:cs typeface="Arial"/>
                <a:sym typeface="Arial"/>
              </a:endParaRPr>
            </a:p>
            <a:p>
              <a:pPr marL="457200" lvl="0" indent="-298450" algn="l" rtl="0">
                <a:spcBef>
                  <a:spcPts val="750"/>
                </a:spcBef>
                <a:spcAft>
                  <a:spcPts val="0"/>
                </a:spcAft>
                <a:buClr>
                  <a:srgbClr val="333333"/>
                </a:buClr>
                <a:buSzPts val="1100"/>
                <a:buFont typeface="Arial"/>
                <a:buChar char="●"/>
              </a:pPr>
              <a:r>
                <a:rPr lang="en" sz="1100">
                  <a:solidFill>
                    <a:srgbClr val="333333"/>
                  </a:solidFill>
                  <a:latin typeface="Arial"/>
                  <a:ea typeface="Arial"/>
                  <a:cs typeface="Arial"/>
                  <a:sym typeface="Arial"/>
                </a:rPr>
                <a:t>Seek innovative and complete solutions</a:t>
              </a:r>
              <a:endParaRPr sz="1100">
                <a:solidFill>
                  <a:srgbClr val="333333"/>
                </a:solidFill>
                <a:latin typeface="Arial"/>
                <a:ea typeface="Arial"/>
                <a:cs typeface="Arial"/>
                <a:sym typeface="Arial"/>
              </a:endParaRPr>
            </a:p>
            <a:p>
              <a:pPr marL="457200" lvl="0" indent="-298450" algn="l" rtl="0">
                <a:spcBef>
                  <a:spcPts val="750"/>
                </a:spcBef>
                <a:spcAft>
                  <a:spcPts val="0"/>
                </a:spcAft>
                <a:buClr>
                  <a:srgbClr val="333333"/>
                </a:buClr>
                <a:buSzPts val="1100"/>
                <a:buFont typeface="Arial"/>
                <a:buChar char="●"/>
              </a:pPr>
              <a:r>
                <a:rPr lang="en" sz="1100">
                  <a:solidFill>
                    <a:srgbClr val="333333"/>
                  </a:solidFill>
                  <a:latin typeface="Arial"/>
                  <a:ea typeface="Arial"/>
                  <a:cs typeface="Arial"/>
                  <a:sym typeface="Arial"/>
                </a:rPr>
                <a:t>Leverage contractor expertise and competition</a:t>
              </a:r>
              <a:endParaRPr sz="1100">
                <a:solidFill>
                  <a:srgbClr val="333333"/>
                </a:solidFill>
                <a:latin typeface="Arial"/>
                <a:ea typeface="Arial"/>
                <a:cs typeface="Arial"/>
                <a:sym typeface="Arial"/>
              </a:endParaRPr>
            </a:p>
          </p:txBody>
        </p:sp>
      </p:grpSp>
      <p:grpSp>
        <p:nvGrpSpPr>
          <p:cNvPr id="186" name="Google Shape;186;p31" descr="This rectangular image conveys the message: &quot;Reduced burden with a lower administrative burden compared to FAR Part 15 procurements.&quot;"/>
          <p:cNvGrpSpPr/>
          <p:nvPr/>
        </p:nvGrpSpPr>
        <p:grpSpPr>
          <a:xfrm>
            <a:off x="4666097" y="1857375"/>
            <a:ext cx="3764700" cy="952500"/>
            <a:chOff x="4666097" y="1857375"/>
            <a:chExt cx="3764700" cy="952500"/>
          </a:xfrm>
        </p:grpSpPr>
        <p:sp>
          <p:nvSpPr>
            <p:cNvPr id="187" name="Google Shape;187;p31"/>
            <p:cNvSpPr/>
            <p:nvPr/>
          </p:nvSpPr>
          <p:spPr>
            <a:xfrm>
              <a:off x="4666097" y="1857375"/>
              <a:ext cx="3764700" cy="952500"/>
            </a:xfrm>
            <a:prstGeom prst="roundRect">
              <a:avLst>
                <a:gd name="adj" fmla="val 8000"/>
              </a:avLst>
            </a:prstGeom>
            <a:solidFill>
              <a:srgbClr val="690B0B"/>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8" name="Google Shape;188;p31"/>
            <p:cNvSpPr txBox="1"/>
            <p:nvPr/>
          </p:nvSpPr>
          <p:spPr>
            <a:xfrm>
              <a:off x="4856597" y="1857375"/>
              <a:ext cx="3383700" cy="952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300" b="1">
                  <a:solidFill>
                    <a:srgbClr val="FFFFFF"/>
                  </a:solidFill>
                  <a:latin typeface="Arial"/>
                  <a:ea typeface="Arial"/>
                  <a:cs typeface="Arial"/>
                  <a:sym typeface="Arial"/>
                </a:rPr>
                <a:t>Reduced Burden</a:t>
              </a:r>
              <a:endParaRPr sz="1300" b="1">
                <a:solidFill>
                  <a:srgbClr val="FFFFFF"/>
                </a:solidFill>
                <a:latin typeface="Arial"/>
                <a:ea typeface="Arial"/>
                <a:cs typeface="Arial"/>
                <a:sym typeface="Arial"/>
              </a:endParaRPr>
            </a:p>
            <a:p>
              <a:pPr marL="0" lvl="0" indent="0" algn="l" rtl="0">
                <a:spcBef>
                  <a:spcPts val="375"/>
                </a:spcBef>
                <a:spcAft>
                  <a:spcPts val="0"/>
                </a:spcAft>
                <a:buNone/>
              </a:pPr>
              <a:r>
                <a:rPr lang="en" sz="1100">
                  <a:solidFill>
                    <a:srgbClr val="FFFFFF"/>
                  </a:solidFill>
                  <a:latin typeface="Arial"/>
                  <a:ea typeface="Arial"/>
                  <a:cs typeface="Arial"/>
                  <a:sym typeface="Arial"/>
                </a:rPr>
                <a:t>Lower administrative burden compared to FAR Part 15 procurements.</a:t>
              </a:r>
              <a:endParaRPr sz="1100">
                <a:solidFill>
                  <a:srgbClr val="FFFFFF"/>
                </a:solidFill>
                <a:latin typeface="Arial"/>
                <a:ea typeface="Arial"/>
                <a:cs typeface="Arial"/>
                <a:sym typeface="Arial"/>
              </a:endParaRPr>
            </a:p>
          </p:txBody>
        </p:sp>
      </p:grpSp>
      <p:grpSp>
        <p:nvGrpSpPr>
          <p:cNvPr id="189" name="Google Shape;189;p31" descr="This rectangular image displays the message &quot;Still Requires&quot; with three bullet points: fair opportunity, best-value determination, and proper documentation."/>
          <p:cNvGrpSpPr/>
          <p:nvPr/>
        </p:nvGrpSpPr>
        <p:grpSpPr>
          <a:xfrm>
            <a:off x="4666097" y="2905125"/>
            <a:ext cx="3764700" cy="952500"/>
            <a:chOff x="4666097" y="2905125"/>
            <a:chExt cx="3764700" cy="952500"/>
          </a:xfrm>
        </p:grpSpPr>
        <p:sp>
          <p:nvSpPr>
            <p:cNvPr id="190" name="Google Shape;190;p31"/>
            <p:cNvSpPr/>
            <p:nvPr/>
          </p:nvSpPr>
          <p:spPr>
            <a:xfrm>
              <a:off x="4666097" y="2905125"/>
              <a:ext cx="3764700" cy="952500"/>
            </a:xfrm>
            <a:prstGeom prst="roundRect">
              <a:avLst>
                <a:gd name="adj" fmla="val 8000"/>
              </a:avLst>
            </a:prstGeom>
            <a:solidFill>
              <a:srgbClr val="F8F9FA"/>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1" name="Google Shape;191;p31"/>
            <p:cNvSpPr txBox="1"/>
            <p:nvPr/>
          </p:nvSpPr>
          <p:spPr>
            <a:xfrm>
              <a:off x="4856597" y="3000375"/>
              <a:ext cx="3383700" cy="76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10" b="1">
                  <a:solidFill>
                    <a:srgbClr val="690B0B"/>
                  </a:solidFill>
                  <a:latin typeface="Arial"/>
                  <a:ea typeface="Arial"/>
                  <a:cs typeface="Arial"/>
                  <a:sym typeface="Arial"/>
                </a:rPr>
                <a:t>Still Requires:</a:t>
              </a:r>
              <a:endParaRPr sz="1110" b="1">
                <a:solidFill>
                  <a:srgbClr val="690B0B"/>
                </a:solidFill>
                <a:latin typeface="Arial"/>
                <a:ea typeface="Arial"/>
                <a:cs typeface="Arial"/>
                <a:sym typeface="Arial"/>
              </a:endParaRPr>
            </a:p>
            <a:p>
              <a:pPr marL="457200" lvl="0" indent="-287338" algn="l" rtl="0">
                <a:spcBef>
                  <a:spcPts val="600"/>
                </a:spcBef>
                <a:spcAft>
                  <a:spcPts val="0"/>
                </a:spcAft>
                <a:buClr>
                  <a:srgbClr val="333333"/>
                </a:buClr>
                <a:buSzPts val="925"/>
                <a:buFont typeface="Arial"/>
                <a:buChar char="●"/>
              </a:pPr>
              <a:r>
                <a:rPr lang="en" sz="925">
                  <a:solidFill>
                    <a:srgbClr val="333333"/>
                  </a:solidFill>
                  <a:latin typeface="Arial"/>
                  <a:ea typeface="Arial"/>
                  <a:cs typeface="Arial"/>
                  <a:sym typeface="Arial"/>
                </a:rPr>
                <a:t>Fair opportunity</a:t>
              </a:r>
              <a:endParaRPr sz="925">
                <a:solidFill>
                  <a:srgbClr val="333333"/>
                </a:solidFill>
                <a:latin typeface="Arial"/>
                <a:ea typeface="Arial"/>
                <a:cs typeface="Arial"/>
                <a:sym typeface="Arial"/>
              </a:endParaRPr>
            </a:p>
            <a:p>
              <a:pPr marL="457200" lvl="0" indent="-287338" algn="l" rtl="0">
                <a:spcBef>
                  <a:spcPts val="300"/>
                </a:spcBef>
                <a:spcAft>
                  <a:spcPts val="0"/>
                </a:spcAft>
                <a:buClr>
                  <a:srgbClr val="333333"/>
                </a:buClr>
                <a:buSzPts val="925"/>
                <a:buFont typeface="Arial"/>
                <a:buChar char="●"/>
              </a:pPr>
              <a:r>
                <a:rPr lang="en" sz="925">
                  <a:solidFill>
                    <a:srgbClr val="333333"/>
                  </a:solidFill>
                  <a:latin typeface="Arial"/>
                  <a:ea typeface="Arial"/>
                  <a:cs typeface="Arial"/>
                  <a:sym typeface="Arial"/>
                </a:rPr>
                <a:t>Best value determination</a:t>
              </a:r>
              <a:endParaRPr sz="925">
                <a:solidFill>
                  <a:srgbClr val="333333"/>
                </a:solidFill>
                <a:latin typeface="Arial"/>
                <a:ea typeface="Arial"/>
                <a:cs typeface="Arial"/>
                <a:sym typeface="Arial"/>
              </a:endParaRPr>
            </a:p>
            <a:p>
              <a:pPr marL="457200" lvl="0" indent="-287338" algn="l" rtl="0">
                <a:spcBef>
                  <a:spcPts val="300"/>
                </a:spcBef>
                <a:spcAft>
                  <a:spcPts val="0"/>
                </a:spcAft>
                <a:buClr>
                  <a:srgbClr val="333333"/>
                </a:buClr>
                <a:buSzPts val="925"/>
                <a:buFont typeface="Arial"/>
                <a:buChar char="●"/>
              </a:pPr>
              <a:r>
                <a:rPr lang="en" sz="925">
                  <a:solidFill>
                    <a:srgbClr val="333333"/>
                  </a:solidFill>
                  <a:latin typeface="Arial"/>
                  <a:ea typeface="Arial"/>
                  <a:cs typeface="Arial"/>
                  <a:sym typeface="Arial"/>
                </a:rPr>
                <a:t>Proper documentation</a:t>
              </a:r>
              <a:endParaRPr sz="925">
                <a:solidFill>
                  <a:srgbClr val="333333"/>
                </a:solidFill>
                <a:latin typeface="Arial"/>
                <a:ea typeface="Arial"/>
                <a:cs typeface="Arial"/>
                <a:sym typeface="Arial"/>
              </a:endParaRPr>
            </a:p>
          </p:txBody>
        </p:sp>
      </p:grpSp>
      <p:pic>
        <p:nvPicPr>
          <p:cNvPr id="3" name="Picture 2" descr="The image is a red circle with a key icon in the center.&#10;">
            <a:extLst>
              <a:ext uri="{FF2B5EF4-FFF2-40B4-BE49-F238E27FC236}">
                <a16:creationId xmlns:a16="http://schemas.microsoft.com/office/drawing/2014/main" id="{D4C99911-9B0A-54D0-37A4-16B59C080292}"/>
              </a:ext>
            </a:extLst>
          </p:cNvPr>
          <p:cNvPicPr>
            <a:picLocks noChangeAspect="1"/>
          </p:cNvPicPr>
          <p:nvPr/>
        </p:nvPicPr>
        <p:blipFill>
          <a:blip r:embed="rId4"/>
          <a:stretch>
            <a:fillRect/>
          </a:stretch>
        </p:blipFill>
        <p:spPr>
          <a:xfrm>
            <a:off x="4077040" y="3967852"/>
            <a:ext cx="989920" cy="965378"/>
          </a:xfrm>
          <a:prstGeom prst="rect">
            <a:avLst/>
          </a:prstGeom>
        </p:spPr>
      </p:pic>
      <p:pic>
        <p:nvPicPr>
          <p:cNvPr id="178" name="Google Shape;178;p31" descr="This image features the FAST 2026 logo in grayscale. "/>
          <p:cNvPicPr preferRelativeResize="0"/>
          <p:nvPr/>
        </p:nvPicPr>
        <p:blipFill>
          <a:blip r:embed="rId5">
            <a:alphaModFix amt="15000"/>
          </a:blip>
          <a:stretch>
            <a:fillRect/>
          </a:stretch>
        </p:blipFill>
        <p:spPr>
          <a:xfrm>
            <a:off x="8500175" y="4209877"/>
            <a:ext cx="643825" cy="643825"/>
          </a:xfrm>
          <a:prstGeom prst="rect">
            <a:avLst/>
          </a:prstGeom>
          <a:noFill/>
          <a:ln>
            <a:noFill/>
          </a:ln>
        </p:spPr>
      </p:pic>
      <p:sp>
        <p:nvSpPr>
          <p:cNvPr id="179" name="Google Shape;179;p31"/>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6</a:t>
            </a:fld>
            <a:endParaRPr sz="1300">
              <a:solidFill>
                <a:srgbClr val="000000"/>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a:extLst>
              <a:ext uri="{C183D7F6-B498-43B3-948B-1728B52AA6E4}">
                <adec:decorative xmlns:adec="http://schemas.microsoft.com/office/drawing/2017/decorative" val="1"/>
              </a:ext>
            </a:extLst>
          </p:cNvPr>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CD118D5C-2E50-1DE1-4E68-B096757F5889}"/>
              </a:ext>
            </a:extLst>
          </p:cNvPr>
          <p:cNvSpPr>
            <a:spLocks noGrp="1"/>
          </p:cNvSpPr>
          <p:nvPr>
            <p:ph type="title"/>
          </p:nvPr>
        </p:nvSpPr>
        <p:spPr>
          <a:xfrm>
            <a:off x="782675" y="429355"/>
            <a:ext cx="7717500" cy="572700"/>
          </a:xfrm>
        </p:spPr>
        <p:txBody>
          <a:bodyPr/>
          <a:lstStyle/>
          <a:p>
            <a:r>
              <a:rPr lang="en-US" dirty="0">
                <a:solidFill>
                  <a:srgbClr val="690B0B"/>
                </a:solidFill>
                <a:latin typeface="Arial"/>
                <a:ea typeface="Arial"/>
                <a:cs typeface="Arial"/>
                <a:sym typeface="Arial"/>
              </a:rPr>
              <a:t>Why Order-Level Flexibility Matters</a:t>
            </a:r>
            <a:endParaRPr lang="en-US" dirty="0"/>
          </a:p>
        </p:txBody>
      </p:sp>
      <p:pic>
        <p:nvPicPr>
          <p:cNvPr id="4" name="Picture 3" descr="This rectangular image displays the message &quot;Flexibilities help agencies&quot; with five bullet points: reduce procurement lead time, procure complete solutions, leverage innovative solutions, promote best value, and effectively source the best solution.">
            <a:extLst>
              <a:ext uri="{FF2B5EF4-FFF2-40B4-BE49-F238E27FC236}">
                <a16:creationId xmlns:a16="http://schemas.microsoft.com/office/drawing/2014/main" id="{A2DCCD1E-18F5-550E-4D2D-37DDAB974BD7}"/>
              </a:ext>
            </a:extLst>
          </p:cNvPr>
          <p:cNvPicPr>
            <a:picLocks noChangeAspect="1"/>
          </p:cNvPicPr>
          <p:nvPr/>
        </p:nvPicPr>
        <p:blipFill>
          <a:blip r:embed="rId4"/>
          <a:stretch>
            <a:fillRect/>
          </a:stretch>
        </p:blipFill>
        <p:spPr>
          <a:xfrm>
            <a:off x="898451" y="1143000"/>
            <a:ext cx="4323664" cy="3238500"/>
          </a:xfrm>
          <a:prstGeom prst="rect">
            <a:avLst/>
          </a:prstGeom>
        </p:spPr>
      </p:pic>
      <p:grpSp>
        <p:nvGrpSpPr>
          <p:cNvPr id="207" name="Google Shape;207;p32">
            <a:extLst>
              <a:ext uri="{C183D7F6-B498-43B3-948B-1728B52AA6E4}">
                <adec:decorative xmlns:adec="http://schemas.microsoft.com/office/drawing/2017/decorative" val="1"/>
              </a:ext>
            </a:extLst>
          </p:cNvPr>
          <p:cNvGrpSpPr/>
          <p:nvPr/>
        </p:nvGrpSpPr>
        <p:grpSpPr>
          <a:xfrm>
            <a:off x="5476875" y="1143000"/>
            <a:ext cx="2952900" cy="3238500"/>
            <a:chOff x="5476875" y="1143000"/>
            <a:chExt cx="2952900" cy="3238500"/>
          </a:xfrm>
        </p:grpSpPr>
        <p:pic>
          <p:nvPicPr>
            <p:cNvPr id="208" name="Google Shape;208;p32"/>
            <p:cNvPicPr preferRelativeResize="0"/>
            <p:nvPr/>
          </p:nvPicPr>
          <p:blipFill rotWithShape="1">
            <a:blip r:embed="rId5">
              <a:alphaModFix/>
            </a:blip>
            <a:srcRect t="4322" b="4312"/>
            <a:stretch/>
          </p:blipFill>
          <p:spPr>
            <a:xfrm>
              <a:off x="5476875" y="1143000"/>
              <a:ext cx="2952900" cy="3238500"/>
            </a:xfrm>
            <a:prstGeom prst="roundRect">
              <a:avLst>
                <a:gd name="adj" fmla="val 2580"/>
              </a:avLst>
            </a:prstGeom>
            <a:noFill/>
            <a:ln>
              <a:noFill/>
            </a:ln>
          </p:spPr>
        </p:pic>
        <p:sp>
          <p:nvSpPr>
            <p:cNvPr id="209" name="Google Shape;209;p32"/>
            <p:cNvSpPr/>
            <p:nvPr/>
          </p:nvSpPr>
          <p:spPr>
            <a:xfrm>
              <a:off x="5476875" y="1143000"/>
              <a:ext cx="2952900" cy="3238500"/>
            </a:xfrm>
            <a:prstGeom prst="roundRect">
              <a:avLst>
                <a:gd name="adj" fmla="val 2580"/>
              </a:avLst>
            </a:prstGeom>
            <a:solidFill>
              <a:srgbClr val="000000">
                <a:alpha val="0"/>
              </a:srgbClr>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grpSp>
      <p:pic>
        <p:nvPicPr>
          <p:cNvPr id="201" name="Google Shape;201;p32" descr="This image features the FAST 2026 logo in grayscale. "/>
          <p:cNvPicPr preferRelativeResize="0"/>
          <p:nvPr/>
        </p:nvPicPr>
        <p:blipFill>
          <a:blip r:embed="rId6">
            <a:alphaModFix amt="15000"/>
          </a:blip>
          <a:stretch>
            <a:fillRect/>
          </a:stretch>
        </p:blipFill>
        <p:spPr>
          <a:xfrm>
            <a:off x="8500175" y="4209877"/>
            <a:ext cx="643825" cy="643825"/>
          </a:xfrm>
          <a:prstGeom prst="rect">
            <a:avLst/>
          </a:prstGeom>
          <a:noFill/>
          <a:ln>
            <a:noFill/>
          </a:ln>
        </p:spPr>
      </p:pic>
      <p:sp>
        <p:nvSpPr>
          <p:cNvPr id="202" name="Google Shape;202;p32"/>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7</a:t>
            </a:fld>
            <a:endParaRPr sz="1300">
              <a:solidFill>
                <a:srgbClr val="000000"/>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2960225" y="1528525"/>
            <a:ext cx="5902800" cy="151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rial"/>
                <a:ea typeface="Arial"/>
                <a:cs typeface="Arial"/>
                <a:sym typeface="Arial"/>
              </a:rPr>
              <a:t>RFQ Scope Flexibilities</a:t>
            </a:r>
            <a:endParaRPr dirty="0">
              <a:latin typeface="Arial"/>
              <a:ea typeface="Arial"/>
              <a:cs typeface="Arial"/>
              <a:sym typeface="Aria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a:extLst>
              <a:ext uri="{C183D7F6-B498-43B3-948B-1728B52AA6E4}">
                <adec:decorative xmlns:adec="http://schemas.microsoft.com/office/drawing/2017/decorative" val="1"/>
              </a:ext>
            </a:extLst>
          </p:cNvPr>
          <p:cNvSpPr/>
          <p:nvPr/>
        </p:nvSpPr>
        <p:spPr>
          <a:xfrm rot="5400000">
            <a:off x="-2131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txBox="1">
            <a:spLocks noGrp="1"/>
          </p:cNvSpPr>
          <p:nvPr>
            <p:ph type="title" idx="4294967295"/>
          </p:nvPr>
        </p:nvSpPr>
        <p:spPr>
          <a:xfrm>
            <a:off x="714375" y="285750"/>
            <a:ext cx="7715400" cy="666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90" b="1" i="0" u="none" strike="noStrike" kern="0" cap="none" spc="0" normalizeH="0" baseline="0" noProof="0" dirty="0">
                <a:ln>
                  <a:noFill/>
                </a:ln>
                <a:solidFill>
                  <a:srgbClr val="690B0B"/>
                </a:solidFill>
                <a:effectLst/>
                <a:uLnTx/>
                <a:uFillTx/>
                <a:latin typeface="Arial"/>
                <a:ea typeface="Arial"/>
                <a:cs typeface="Arial"/>
                <a:sym typeface="Arial"/>
              </a:rPr>
              <a:t>Defining RFQ Scope within MAS SIN Structure</a:t>
            </a:r>
          </a:p>
        </p:txBody>
      </p:sp>
      <p:grpSp>
        <p:nvGrpSpPr>
          <p:cNvPr id="223" name="Google Shape;223;p34">
            <a:extLst>
              <a:ext uri="{C183D7F6-B498-43B3-948B-1728B52AA6E4}">
                <adec:decorative xmlns:adec="http://schemas.microsoft.com/office/drawing/2017/decorative" val="1"/>
              </a:ext>
            </a:extLst>
          </p:cNvPr>
          <p:cNvGrpSpPr/>
          <p:nvPr/>
        </p:nvGrpSpPr>
        <p:grpSpPr>
          <a:xfrm>
            <a:off x="714375" y="1143000"/>
            <a:ext cx="2095500" cy="1238400"/>
            <a:chOff x="714375" y="1143000"/>
            <a:chExt cx="2095500" cy="1238400"/>
          </a:xfrm>
        </p:grpSpPr>
        <p:sp>
          <p:nvSpPr>
            <p:cNvPr id="224" name="Google Shape;224;p34"/>
            <p:cNvSpPr/>
            <p:nvPr/>
          </p:nvSpPr>
          <p:spPr>
            <a:xfrm>
              <a:off x="714375" y="1143000"/>
              <a:ext cx="2095500" cy="1238400"/>
            </a:xfrm>
            <a:prstGeom prst="roundRect">
              <a:avLst>
                <a:gd name="adj" fmla="val 6153"/>
              </a:avLst>
            </a:prstGeom>
            <a:solidFill>
              <a:srgbClr val="F8F9FA"/>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5" name="Google Shape;225;p34"/>
            <p:cNvSpPr txBox="1"/>
            <p:nvPr/>
          </p:nvSpPr>
          <p:spPr>
            <a:xfrm>
              <a:off x="809625" y="1238250"/>
              <a:ext cx="1905000" cy="1047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100" b="1">
                  <a:solidFill>
                    <a:srgbClr val="690B0B"/>
                  </a:solidFill>
                  <a:latin typeface="Arial"/>
                  <a:ea typeface="Arial"/>
                  <a:cs typeface="Arial"/>
                  <a:sym typeface="Arial"/>
                </a:rPr>
                <a:t>MAS Program Scope</a:t>
              </a:r>
              <a:endParaRPr sz="1100" b="1">
                <a:solidFill>
                  <a:srgbClr val="690B0B"/>
                </a:solidFill>
                <a:latin typeface="Arial"/>
                <a:ea typeface="Arial"/>
                <a:cs typeface="Arial"/>
                <a:sym typeface="Arial"/>
              </a:endParaRPr>
            </a:p>
            <a:p>
              <a:pPr marL="0" lvl="0" indent="0" algn="ctr" rtl="0">
                <a:spcBef>
                  <a:spcPts val="0"/>
                </a:spcBef>
                <a:spcAft>
                  <a:spcPts val="0"/>
                </a:spcAft>
                <a:buNone/>
              </a:pPr>
              <a:r>
                <a:rPr lang="en" sz="1300" b="1">
                  <a:solidFill>
                    <a:srgbClr val="690B0B"/>
                  </a:solidFill>
                  <a:latin typeface="Arial"/>
                  <a:ea typeface="Arial"/>
                  <a:cs typeface="Arial"/>
                  <a:sym typeface="Arial"/>
                </a:rPr>
                <a:t>12</a:t>
              </a:r>
              <a:r>
                <a:rPr lang="en" sz="1300">
                  <a:solidFill>
                    <a:srgbClr val="333333"/>
                  </a:solidFill>
                </a:rPr>
                <a:t> </a:t>
              </a:r>
              <a:r>
                <a:rPr lang="en" sz="1300">
                  <a:solidFill>
                    <a:srgbClr val="333333"/>
                  </a:solidFill>
                  <a:latin typeface="Arial"/>
                  <a:ea typeface="Arial"/>
                  <a:cs typeface="Arial"/>
                  <a:sym typeface="Arial"/>
                </a:rPr>
                <a:t>Large Categories</a:t>
              </a:r>
              <a:endParaRPr sz="1300">
                <a:solidFill>
                  <a:srgbClr val="333333"/>
                </a:solidFill>
                <a:latin typeface="Arial"/>
                <a:ea typeface="Arial"/>
                <a:cs typeface="Arial"/>
                <a:sym typeface="Arial"/>
              </a:endParaRPr>
            </a:p>
            <a:p>
              <a:pPr marL="0" lvl="0" indent="0" algn="ctr" rtl="0">
                <a:spcBef>
                  <a:spcPts val="0"/>
                </a:spcBef>
                <a:spcAft>
                  <a:spcPts val="0"/>
                </a:spcAft>
                <a:buNone/>
              </a:pPr>
              <a:r>
                <a:rPr lang="en" sz="1300" b="1">
                  <a:solidFill>
                    <a:srgbClr val="690B0B"/>
                  </a:solidFill>
                </a:rPr>
                <a:t>78</a:t>
              </a:r>
              <a:r>
                <a:rPr lang="en" sz="1300">
                  <a:solidFill>
                    <a:srgbClr val="333333"/>
                  </a:solidFill>
                  <a:latin typeface="Arial"/>
                  <a:ea typeface="Arial"/>
                  <a:cs typeface="Arial"/>
                  <a:sym typeface="Arial"/>
                </a:rPr>
                <a:t> Subcategories</a:t>
              </a:r>
              <a:endParaRPr sz="1300">
                <a:solidFill>
                  <a:srgbClr val="333333"/>
                </a:solidFill>
                <a:latin typeface="Arial"/>
                <a:ea typeface="Arial"/>
                <a:cs typeface="Arial"/>
                <a:sym typeface="Arial"/>
              </a:endParaRPr>
            </a:p>
            <a:p>
              <a:pPr marL="0" lvl="0" indent="0" algn="ctr" rtl="0">
                <a:spcBef>
                  <a:spcPts val="0"/>
                </a:spcBef>
                <a:spcAft>
                  <a:spcPts val="0"/>
                </a:spcAft>
                <a:buNone/>
              </a:pPr>
              <a:r>
                <a:rPr lang="en" sz="1300" b="1">
                  <a:solidFill>
                    <a:srgbClr val="333333"/>
                  </a:solidFill>
                  <a:latin typeface="Arial"/>
                  <a:ea typeface="Arial"/>
                  <a:cs typeface="Arial"/>
                  <a:sym typeface="Arial"/>
                </a:rPr>
                <a:t>277</a:t>
              </a:r>
              <a:r>
                <a:rPr lang="en" sz="1300">
                  <a:solidFill>
                    <a:srgbClr val="333333"/>
                  </a:solidFill>
                  <a:latin typeface="Arial"/>
                  <a:ea typeface="Arial"/>
                  <a:cs typeface="Arial"/>
                  <a:sym typeface="Arial"/>
                </a:rPr>
                <a:t> SINs</a:t>
              </a:r>
              <a:endParaRPr sz="1300">
                <a:solidFill>
                  <a:srgbClr val="333333"/>
                </a:solidFill>
                <a:latin typeface="Arial"/>
                <a:ea typeface="Arial"/>
                <a:cs typeface="Arial"/>
                <a:sym typeface="Arial"/>
              </a:endParaRPr>
            </a:p>
          </p:txBody>
        </p:sp>
      </p:grpSp>
      <p:grpSp>
        <p:nvGrpSpPr>
          <p:cNvPr id="226" name="Google Shape;226;p34">
            <a:extLst>
              <a:ext uri="{C183D7F6-B498-43B3-948B-1728B52AA6E4}">
                <adec:decorative xmlns:adec="http://schemas.microsoft.com/office/drawing/2017/decorative" val="1"/>
              </a:ext>
            </a:extLst>
          </p:cNvPr>
          <p:cNvGrpSpPr/>
          <p:nvPr/>
        </p:nvGrpSpPr>
        <p:grpSpPr>
          <a:xfrm>
            <a:off x="2995613" y="1138238"/>
            <a:ext cx="5438700" cy="1247700"/>
            <a:chOff x="2995613" y="1138238"/>
            <a:chExt cx="5438700" cy="1247700"/>
          </a:xfrm>
        </p:grpSpPr>
        <p:pic>
          <p:nvPicPr>
            <p:cNvPr id="227" name="Google Shape;227;p34"/>
            <p:cNvPicPr preferRelativeResize="0"/>
            <p:nvPr/>
          </p:nvPicPr>
          <p:blipFill rotWithShape="1">
            <a:blip r:embed="rId4">
              <a:alphaModFix/>
            </a:blip>
            <a:srcRect/>
            <a:stretch/>
          </p:blipFill>
          <p:spPr>
            <a:xfrm>
              <a:off x="2995613" y="1138238"/>
              <a:ext cx="5438700" cy="1247700"/>
            </a:xfrm>
            <a:prstGeom prst="rect">
              <a:avLst/>
            </a:prstGeom>
            <a:noFill/>
            <a:ln>
              <a:noFill/>
            </a:ln>
          </p:spPr>
        </p:pic>
        <p:sp>
          <p:nvSpPr>
            <p:cNvPr id="228" name="Google Shape;228;p34"/>
            <p:cNvSpPr txBox="1"/>
            <p:nvPr/>
          </p:nvSpPr>
          <p:spPr>
            <a:xfrm>
              <a:off x="3143250" y="1238250"/>
              <a:ext cx="5143500" cy="1047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00" b="1">
                  <a:solidFill>
                    <a:srgbClr val="690B0B"/>
                  </a:solidFill>
                  <a:latin typeface="Arial"/>
                  <a:ea typeface="Arial"/>
                  <a:cs typeface="Arial"/>
                  <a:sym typeface="Arial"/>
                </a:rPr>
                <a:t>Key Principle</a:t>
              </a:r>
              <a:endParaRPr sz="1200">
                <a:solidFill>
                  <a:srgbClr val="000000"/>
                </a:solidFill>
                <a:latin typeface="Arial"/>
                <a:ea typeface="Arial"/>
                <a:cs typeface="Arial"/>
                <a:sym typeface="Arial"/>
              </a:endParaRPr>
            </a:p>
            <a:p>
              <a:pPr marL="0" lvl="0" indent="0" algn="l" rtl="0">
                <a:spcBef>
                  <a:spcPts val="600"/>
                </a:spcBef>
                <a:spcAft>
                  <a:spcPts val="0"/>
                </a:spcAft>
                <a:buNone/>
              </a:pPr>
              <a:r>
                <a:rPr lang="en" sz="1300" i="1">
                  <a:solidFill>
                    <a:srgbClr val="000000"/>
                  </a:solidFill>
                  <a:latin typeface="Arial"/>
                  <a:ea typeface="Arial"/>
                  <a:cs typeface="Arial"/>
                  <a:sym typeface="Arial"/>
                </a:rPr>
                <a:t>"By default, the scope of a Request for Quote (RFQ) is the </a:t>
              </a:r>
              <a:r>
                <a:rPr lang="en" sz="1300" b="1" i="1">
                  <a:solidFill>
                    <a:srgbClr val="C20E0E"/>
                  </a:solidFill>
                  <a:latin typeface="Arial"/>
                  <a:ea typeface="Arial"/>
                  <a:cs typeface="Arial"/>
                  <a:sym typeface="Arial"/>
                </a:rPr>
                <a:t>e</a:t>
              </a:r>
              <a:r>
                <a:rPr lang="en" sz="1300" b="1" i="1">
                  <a:solidFill>
                    <a:srgbClr val="690B0B"/>
                  </a:solidFill>
                  <a:latin typeface="Arial"/>
                  <a:ea typeface="Arial"/>
                  <a:cs typeface="Arial"/>
                  <a:sym typeface="Arial"/>
                </a:rPr>
                <a:t>ntire MAS Solicitation</a:t>
              </a:r>
              <a:r>
                <a:rPr lang="en" sz="1300" i="1">
                  <a:solidFill>
                    <a:srgbClr val="000000"/>
                  </a:solidFill>
                  <a:latin typeface="Arial"/>
                  <a:ea typeface="Arial"/>
                  <a:cs typeface="Arial"/>
                  <a:sym typeface="Arial"/>
                </a:rPr>
                <a:t>, regardless of which SIN(s) is selected in eBuy."</a:t>
              </a:r>
              <a:endParaRPr sz="1300" i="1">
                <a:solidFill>
                  <a:srgbClr val="000000"/>
                </a:solidFill>
                <a:latin typeface="Arial"/>
                <a:ea typeface="Arial"/>
                <a:cs typeface="Arial"/>
                <a:sym typeface="Arial"/>
              </a:endParaRPr>
            </a:p>
            <a:p>
              <a:pPr marL="0" lvl="0" indent="0" algn="l" rtl="0">
                <a:spcBef>
                  <a:spcPts val="600"/>
                </a:spcBef>
                <a:spcAft>
                  <a:spcPts val="0"/>
                </a:spcAft>
                <a:buNone/>
              </a:pPr>
              <a:r>
                <a:rPr lang="en" sz="1000">
                  <a:solidFill>
                    <a:srgbClr val="555555"/>
                  </a:solidFill>
                  <a:latin typeface="Arial"/>
                  <a:ea typeface="Arial"/>
                  <a:cs typeface="Arial"/>
                  <a:sym typeface="Arial"/>
                </a:rPr>
                <a:t>Similar products/services often exist under multiple SINs.</a:t>
              </a:r>
              <a:endParaRPr sz="1000">
                <a:solidFill>
                  <a:srgbClr val="555555"/>
                </a:solidFill>
                <a:latin typeface="Arial"/>
                <a:ea typeface="Arial"/>
                <a:cs typeface="Arial"/>
                <a:sym typeface="Arial"/>
              </a:endParaRPr>
            </a:p>
          </p:txBody>
        </p:sp>
      </p:grpSp>
      <p:grpSp>
        <p:nvGrpSpPr>
          <p:cNvPr id="229" name="Google Shape;229;p34">
            <a:extLst>
              <a:ext uri="{C183D7F6-B498-43B3-948B-1728B52AA6E4}">
                <adec:decorative xmlns:adec="http://schemas.microsoft.com/office/drawing/2017/decorative" val="1"/>
              </a:ext>
            </a:extLst>
          </p:cNvPr>
          <p:cNvGrpSpPr/>
          <p:nvPr/>
        </p:nvGrpSpPr>
        <p:grpSpPr>
          <a:xfrm>
            <a:off x="714375" y="2571750"/>
            <a:ext cx="3810000" cy="1714500"/>
            <a:chOff x="714375" y="2571750"/>
            <a:chExt cx="3810000" cy="1714500"/>
          </a:xfrm>
        </p:grpSpPr>
        <p:sp>
          <p:nvSpPr>
            <p:cNvPr id="230" name="Google Shape;230;p34"/>
            <p:cNvSpPr/>
            <p:nvPr/>
          </p:nvSpPr>
          <p:spPr>
            <a:xfrm>
              <a:off x="714375" y="2571750"/>
              <a:ext cx="3810000" cy="1714500"/>
            </a:xfrm>
            <a:prstGeom prst="roundRect">
              <a:avLst>
                <a:gd name="adj" fmla="val 4444"/>
              </a:avLst>
            </a:prstGeom>
            <a:solidFill>
              <a:srgbClr val="FFFFFF"/>
            </a:solidFill>
            <a:ln w="9525" cap="flat" cmpd="sng">
              <a:solidFill>
                <a:srgbClr val="E0E0E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1" name="Google Shape;231;p34"/>
            <p:cNvSpPr txBox="1"/>
            <p:nvPr/>
          </p:nvSpPr>
          <p:spPr>
            <a:xfrm>
              <a:off x="857250" y="2667000"/>
              <a:ext cx="3524400" cy="152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690B0B"/>
                  </a:solidFill>
                  <a:latin typeface="Arial"/>
                  <a:ea typeface="Arial"/>
                  <a:cs typeface="Arial"/>
                  <a:sym typeface="Arial"/>
                </a:rPr>
                <a:t>Implications for Ordering Activities</a:t>
              </a:r>
              <a:endParaRPr sz="1100" b="1">
                <a:solidFill>
                  <a:srgbClr val="690B0B"/>
                </a:solidFill>
                <a:latin typeface="Arial"/>
                <a:ea typeface="Arial"/>
                <a:cs typeface="Arial"/>
                <a:sym typeface="Arial"/>
              </a:endParaRPr>
            </a:p>
            <a:p>
              <a:pPr marL="457200" lvl="0" indent="-298450" algn="l" rtl="0">
                <a:spcBef>
                  <a:spcPts val="900"/>
                </a:spcBef>
                <a:spcAft>
                  <a:spcPts val="0"/>
                </a:spcAft>
                <a:buClr>
                  <a:srgbClr val="333333"/>
                </a:buClr>
                <a:buSzPts val="1100"/>
                <a:buFont typeface="Arial"/>
                <a:buChar char="●"/>
              </a:pPr>
              <a:r>
                <a:rPr lang="en" sz="1100">
                  <a:solidFill>
                    <a:srgbClr val="333333"/>
                  </a:solidFill>
                  <a:latin typeface="Arial"/>
                  <a:ea typeface="Arial"/>
                  <a:cs typeface="Arial"/>
                  <a:sym typeface="Arial"/>
                </a:rPr>
                <a:t>RFQs are open to </a:t>
              </a:r>
              <a:r>
                <a:rPr lang="en" sz="1100" b="1">
                  <a:solidFill>
                    <a:srgbClr val="333333"/>
                  </a:solidFill>
                  <a:latin typeface="Arial"/>
                  <a:ea typeface="Arial"/>
                  <a:cs typeface="Arial"/>
                  <a:sym typeface="Arial"/>
                </a:rPr>
                <a:t>all SINs</a:t>
              </a:r>
              <a:r>
                <a:rPr lang="en" sz="1100">
                  <a:solidFill>
                    <a:srgbClr val="333333"/>
                  </a:solidFill>
                  <a:latin typeface="Arial"/>
                  <a:ea typeface="Arial"/>
                  <a:cs typeface="Arial"/>
                  <a:sym typeface="Arial"/>
                </a:rPr>
                <a:t> unless explicitly restricted.</a:t>
              </a:r>
              <a:endParaRPr sz="1100">
                <a:solidFill>
                  <a:srgbClr val="333333"/>
                </a:solidFill>
                <a:latin typeface="Arial"/>
                <a:ea typeface="Arial"/>
                <a:cs typeface="Arial"/>
                <a:sym typeface="Arial"/>
              </a:endParaRPr>
            </a:p>
            <a:p>
              <a:pPr marL="457200" lvl="0" indent="-298450" algn="l" rtl="0">
                <a:spcBef>
                  <a:spcPts val="600"/>
                </a:spcBef>
                <a:spcAft>
                  <a:spcPts val="0"/>
                </a:spcAft>
                <a:buClr>
                  <a:srgbClr val="333333"/>
                </a:buClr>
                <a:buSzPts val="1100"/>
                <a:buFont typeface="Arial"/>
                <a:buChar char="●"/>
              </a:pPr>
              <a:r>
                <a:rPr lang="en" sz="1100">
                  <a:solidFill>
                    <a:srgbClr val="333333"/>
                  </a:solidFill>
                  <a:latin typeface="Arial"/>
                  <a:ea typeface="Arial"/>
                  <a:cs typeface="Arial"/>
                  <a:sym typeface="Arial"/>
                </a:rPr>
                <a:t>Selecting SINs in eBuy may limit </a:t>
              </a:r>
              <a:r>
                <a:rPr lang="en" sz="1100" b="1">
                  <a:solidFill>
                    <a:srgbClr val="333333"/>
                  </a:solidFill>
                  <a:latin typeface="Arial"/>
                  <a:ea typeface="Arial"/>
                  <a:cs typeface="Arial"/>
                  <a:sym typeface="Arial"/>
                </a:rPr>
                <a:t>visibility</a:t>
              </a:r>
              <a:r>
                <a:rPr lang="en" sz="1100">
                  <a:solidFill>
                    <a:srgbClr val="333333"/>
                  </a:solidFill>
                  <a:latin typeface="Arial"/>
                  <a:ea typeface="Arial"/>
                  <a:cs typeface="Arial"/>
                  <a:sym typeface="Arial"/>
                </a:rPr>
                <a:t>, but does not limit </a:t>
              </a:r>
              <a:r>
                <a:rPr lang="en" sz="1100" b="1">
                  <a:solidFill>
                    <a:srgbClr val="333333"/>
                  </a:solidFill>
                  <a:latin typeface="Arial"/>
                  <a:ea typeface="Arial"/>
                  <a:cs typeface="Arial"/>
                  <a:sym typeface="Arial"/>
                </a:rPr>
                <a:t>scope</a:t>
              </a:r>
              <a:r>
                <a:rPr lang="en" sz="1100">
                  <a:solidFill>
                    <a:srgbClr val="333333"/>
                  </a:solidFill>
                  <a:latin typeface="Arial"/>
                  <a:ea typeface="Arial"/>
                  <a:cs typeface="Arial"/>
                  <a:sym typeface="Arial"/>
                </a:rPr>
                <a:t>.</a:t>
              </a:r>
              <a:endParaRPr sz="1100">
                <a:solidFill>
                  <a:srgbClr val="333333"/>
                </a:solidFill>
                <a:latin typeface="Arial"/>
                <a:ea typeface="Arial"/>
                <a:cs typeface="Arial"/>
                <a:sym typeface="Arial"/>
              </a:endParaRPr>
            </a:p>
            <a:p>
              <a:pPr marL="457200" lvl="0" indent="-298450" algn="l" rtl="0">
                <a:spcBef>
                  <a:spcPts val="600"/>
                </a:spcBef>
                <a:spcAft>
                  <a:spcPts val="0"/>
                </a:spcAft>
                <a:buClr>
                  <a:srgbClr val="333333"/>
                </a:buClr>
                <a:buSzPts val="1100"/>
                <a:buFont typeface="Arial"/>
                <a:buChar char="●"/>
              </a:pPr>
              <a:r>
                <a:rPr lang="en" sz="1100">
                  <a:solidFill>
                    <a:srgbClr val="333333"/>
                  </a:solidFill>
                  <a:latin typeface="Arial"/>
                  <a:ea typeface="Arial"/>
                  <a:cs typeface="Arial"/>
                  <a:sym typeface="Arial"/>
                </a:rPr>
                <a:t>Contractors may quote using </a:t>
              </a:r>
              <a:r>
                <a:rPr lang="en" sz="1100" b="1">
                  <a:solidFill>
                    <a:srgbClr val="333333"/>
                  </a:solidFill>
                  <a:latin typeface="Arial"/>
                  <a:ea typeface="Arial"/>
                  <a:cs typeface="Arial"/>
                  <a:sym typeface="Arial"/>
                </a:rPr>
                <a:t>any awarded SIN</a:t>
              </a:r>
              <a:r>
                <a:rPr lang="en" sz="1100">
                  <a:solidFill>
                    <a:srgbClr val="333333"/>
                  </a:solidFill>
                  <a:latin typeface="Arial"/>
                  <a:ea typeface="Arial"/>
                  <a:cs typeface="Arial"/>
                  <a:sym typeface="Arial"/>
                </a:rPr>
                <a:t> unless the RFQ states otherwise.</a:t>
              </a:r>
              <a:endParaRPr sz="1100">
                <a:solidFill>
                  <a:srgbClr val="333333"/>
                </a:solidFill>
                <a:latin typeface="Arial"/>
                <a:ea typeface="Arial"/>
                <a:cs typeface="Arial"/>
                <a:sym typeface="Arial"/>
              </a:endParaRPr>
            </a:p>
          </p:txBody>
        </p:sp>
      </p:grpSp>
      <p:pic>
        <p:nvPicPr>
          <p:cNvPr id="3" name="Picture 2">
            <a:extLst>
              <a:ext uri="{FF2B5EF4-FFF2-40B4-BE49-F238E27FC236}">
                <a16:creationId xmlns:a16="http://schemas.microsoft.com/office/drawing/2014/main" id="{BD5335F3-1FD0-4254-8DD9-A1B63186287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67250" y="2571525"/>
            <a:ext cx="3776866" cy="1714499"/>
          </a:xfrm>
          <a:prstGeom prst="rect">
            <a:avLst/>
          </a:prstGeom>
        </p:spPr>
      </p:pic>
      <p:pic>
        <p:nvPicPr>
          <p:cNvPr id="220" name="Google Shape;220;p34" descr="This image features the FAST 2026 logo in grayscale. "/>
          <p:cNvPicPr preferRelativeResize="0"/>
          <p:nvPr/>
        </p:nvPicPr>
        <p:blipFill>
          <a:blip r:embed="rId6">
            <a:alphaModFix amt="15000"/>
          </a:blip>
          <a:stretch>
            <a:fillRect/>
          </a:stretch>
        </p:blipFill>
        <p:spPr>
          <a:xfrm>
            <a:off x="8500175" y="4209877"/>
            <a:ext cx="643825" cy="643825"/>
          </a:xfrm>
          <a:prstGeom prst="rect">
            <a:avLst/>
          </a:prstGeom>
          <a:noFill/>
          <a:ln>
            <a:noFill/>
          </a:ln>
        </p:spPr>
      </p:pic>
      <p:sp>
        <p:nvSpPr>
          <p:cNvPr id="221" name="Google Shape;221;p34"/>
          <p:cNvSpPr txBox="1"/>
          <p:nvPr/>
        </p:nvSpPr>
        <p:spPr>
          <a:xfrm>
            <a:off x="8472458" y="4777517"/>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000000"/>
                </a:solidFill>
              </a:rPr>
              <a:t>9</a:t>
            </a:fld>
            <a:endParaRPr sz="1300">
              <a:solidFill>
                <a:srgbClr val="000000"/>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SA FAST26 Virtual Acquisition Summit (Industry)">
  <a:themeElements>
    <a:clrScheme name="Simple Light">
      <a:dk1>
        <a:srgbClr val="000000"/>
      </a:dk1>
      <a:lt1>
        <a:srgbClr val="FFFFFF"/>
      </a:lt1>
      <a:dk2>
        <a:srgbClr val="C20E0E"/>
      </a:dk2>
      <a:lt2>
        <a:srgbClr val="EFEFEF"/>
      </a:lt2>
      <a:accent1>
        <a:srgbClr val="690B0B"/>
      </a:accent1>
      <a:accent2>
        <a:srgbClr val="000000"/>
      </a:accent2>
      <a:accent3>
        <a:srgbClr val="C20E0E"/>
      </a:accent3>
      <a:accent4>
        <a:srgbClr val="EFEFEF"/>
      </a:accent4>
      <a:accent5>
        <a:srgbClr val="690B0B"/>
      </a:accent5>
      <a:accent6>
        <a:srgbClr val="000000"/>
      </a:accent6>
      <a:hlink>
        <a:srgbClr val="690B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3005</Words>
  <Application>Microsoft Office PowerPoint</Application>
  <PresentationFormat>On-screen Show (16:9)</PresentationFormat>
  <Paragraphs>297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Barlow</vt:lpstr>
      <vt:lpstr>Arial</vt:lpstr>
      <vt:lpstr>Public Sans</vt:lpstr>
      <vt:lpstr>Century Gothic</vt:lpstr>
      <vt:lpstr>Quicksand Medium</vt:lpstr>
      <vt:lpstr>Montserrat</vt:lpstr>
      <vt:lpstr>GSA FAST26 Virtual Acquisition Summit (Industry)</vt:lpstr>
      <vt:lpstr>MAS Reform Updates and Transactional Data Reporting (TDR)</vt:lpstr>
      <vt:lpstr>Presenters</vt:lpstr>
      <vt:lpstr>Agenda</vt:lpstr>
      <vt:lpstr>MAS Program Refresher</vt:lpstr>
      <vt:lpstr>MAS Program Refresher (Cont)</vt:lpstr>
      <vt:lpstr>Key concept: Flexibility within the MAS framework</vt:lpstr>
      <vt:lpstr>Why Order-Level Flexibility Matters</vt:lpstr>
      <vt:lpstr>RFQ Scope Flexibilities</vt:lpstr>
      <vt:lpstr>Defining RFQ Scope within MAS SIN Structure</vt:lpstr>
      <vt:lpstr>Scenario 1: Cloud Services Requirement (When Limiting Scope is Appropriate)</vt:lpstr>
      <vt:lpstr>Scenario 2: Office Furnishing Solution (When NOT Limiting Scope Adds Value)</vt:lpstr>
      <vt:lpstr>Order-Level Materials (OLMs) Deep Dive</vt:lpstr>
      <vt:lpstr>Order Level Materials (OLMs)</vt:lpstr>
      <vt:lpstr>OLMs: Policy Requirements</vt:lpstr>
      <vt:lpstr>OLM Benefits</vt:lpstr>
      <vt:lpstr>OLM SIN &amp; Ordering Instructions</vt:lpstr>
      <vt:lpstr>OLMs &amp; BPAs</vt:lpstr>
      <vt:lpstr>OLM Evaluation Checklist</vt:lpstr>
      <vt:lpstr>OLM Example Scenario</vt:lpstr>
      <vt:lpstr>Contractor Use of MAS Contracts</vt:lpstr>
      <vt:lpstr>Contractor Use of MAS Contracts (Cont)</vt:lpstr>
      <vt:lpstr>Contractor Requirements</vt:lpstr>
      <vt:lpstr>Contractor Use of MAS Contracts - Example Scenario</vt:lpstr>
      <vt:lpstr>Tips for Utilizing OLMs &amp; MAS Sources</vt:lpstr>
      <vt:lpstr>MAS Reform Key Takeaways</vt:lpstr>
      <vt:lpstr>Update on TDR on MAS</vt:lpstr>
      <vt:lpstr>Understanding GSA’s TDR Program </vt:lpstr>
      <vt:lpstr>Why TDR, Why Now? </vt:lpstr>
      <vt:lpstr>TDR Resources</vt:lpstr>
      <vt:lpstr>Thank You.</vt:lpstr>
      <vt:lpstr>GSA Trademark Icon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NakiaGraham</cp:lastModifiedBy>
  <cp:revision>6</cp:revision>
  <dcterms:modified xsi:type="dcterms:W3CDTF">2026-06-08T18:32:22Z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911DE3D7-D30E-4E4B-8548-1B80169649A0</vt:lpwstr>
  </property>
  <property fmtid="{D5CDD505-2E9C-101B-9397-08002B2CF9AE}" pid="3" name="ArticulatePath">
    <vt:lpwstr>FAST26 GSA Virtual Acquisition Summit (Industry)</vt:lpwstr>
  </property>
</Properties>
</file>