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Libre Franklin" pitchFamily="2" charset="0"/>
      <p:regular r:id="rId26"/>
      <p:bold r:id="rId27"/>
      <p:italic r:id="rId28"/>
      <p:boldItalic r:id="rId29"/>
    </p:embeddedFont>
    <p:embeddedFont>
      <p:font typeface="Merriweather" panose="00000500000000000000" pitchFamily="2" charset="0"/>
      <p:regular r:id="rId30"/>
      <p:bold r:id="rId31"/>
      <p:italic r:id="rId32"/>
      <p:boldItalic r:id="rId33"/>
    </p:embeddedFont>
    <p:embeddedFont>
      <p:font typeface="Montserrat" pitchFamily="2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21EA3A-B103-499E-BAA2-6361A93259DA}">
  <a:tblStyle styleId="{4921EA3A-B103-499E-BAA2-6361A93259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98" autoAdjust="0"/>
  </p:normalViewPr>
  <p:slideViewPr>
    <p:cSldViewPr snapToGrid="0">
      <p:cViewPr varScale="1">
        <p:scale>
          <a:sx n="133" d="100"/>
          <a:sy n="133" d="100"/>
        </p:scale>
        <p:origin x="378" y="120"/>
      </p:cViewPr>
      <p:guideLst/>
    </p:cSldViewPr>
  </p:slideViewPr>
  <p:outlineViewPr>
    <p:cViewPr>
      <p:scale>
        <a:sx n="33" d="100"/>
        <a:sy n="33" d="100"/>
      </p:scale>
      <p:origin x="0" y="-2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Polly Intro Tee Up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e7588d0f89_2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e7588d0f89_2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Polly 10-11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e7588d0f89_2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e7588d0f89_2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ecb109744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ecb109744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Danielle - While the updated final FAR is the final regulatory step, implementation is a fluid environment with learning, resources, application and feedback with industry all looping to support adoption-- changing words is one step - changing application is the goal.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e7588d0f89_2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e7588d0f89_2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Polly - 13 as closer – While the updated final FAR is the final regulatory step, implementation is a fluid environment with learning, resources, application and feedback with industry all looping to support adoption-- changing words is one step - changing application is the goal.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9fa94098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9fa94098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e978a11eaa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e978a11eaa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9fa940987_3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9fa940987_3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00"/>
                </a:highlight>
                <a:latin typeface="Merriweather"/>
                <a:ea typeface="Merriweather"/>
                <a:cs typeface="Merriweather"/>
                <a:sym typeface="Merriweather"/>
              </a:rPr>
              <a:t>Validation - new in federal contracting? represent a small business? DC or other locations? </a:t>
            </a: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b37a884a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b37a884a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00"/>
                </a:highlight>
                <a:latin typeface="Merriweather"/>
                <a:ea typeface="Merriweather"/>
                <a:cs typeface="Merriweather"/>
                <a:sym typeface="Merriweather"/>
              </a:rPr>
              <a:t>Polly 3-6 </a:t>
            </a: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00"/>
                </a:highlight>
                <a:latin typeface="Merriweather"/>
                <a:ea typeface="Merriweather"/>
                <a:cs typeface="Merriweather"/>
                <a:sym typeface="Merriweather"/>
              </a:rPr>
              <a:t>-Mention sunset provision - every 4 years </a:t>
            </a: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200"/>
              <a:buFont typeface="Roboto"/>
              <a:buChar char="●"/>
            </a:pPr>
            <a:r>
              <a:rPr lang="en" sz="1200" b="1">
                <a:solidFill>
                  <a:srgbClr val="1F1F1F"/>
                </a:solidFill>
              </a:rPr>
              <a:t>Mandate:</a:t>
            </a:r>
            <a:r>
              <a:rPr lang="en" sz="1200">
                <a:solidFill>
                  <a:srgbClr val="1F1F1F"/>
                </a:solidFill>
              </a:rPr>
              <a:t> The RFO was mandated by </a:t>
            </a:r>
            <a:r>
              <a:rPr lang="en" sz="1200" b="1">
                <a:solidFill>
                  <a:srgbClr val="1F1F1F"/>
                </a:solidFill>
              </a:rPr>
              <a:t>Executive Order 14275: Restoring Common Sense to Federal Procurement</a:t>
            </a:r>
            <a:r>
              <a:rPr lang="en" sz="1200">
                <a:solidFill>
                  <a:srgbClr val="1F1F1F"/>
                </a:solidFill>
              </a:rPr>
              <a:t>.</a:t>
            </a:r>
            <a:endParaRPr sz="1200">
              <a:solidFill>
                <a:srgbClr val="1F1F1F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200"/>
              <a:buFont typeface="Roboto"/>
              <a:buChar char="●"/>
            </a:pPr>
            <a:r>
              <a:rPr lang="en" sz="1200" b="1">
                <a:solidFill>
                  <a:srgbClr val="1F1F1F"/>
                </a:solidFill>
              </a:rPr>
              <a:t>Goal of the Revision:</a:t>
            </a:r>
            <a:r>
              <a:rPr lang="en" sz="1200">
                <a:solidFill>
                  <a:srgbClr val="1F1F1F"/>
                </a:solidFill>
              </a:rPr>
              <a:t> The primary goal was to revise the FAR to restore its </a:t>
            </a:r>
            <a:r>
              <a:rPr lang="en" sz="1200" b="1">
                <a:solidFill>
                  <a:srgbClr val="1F1F1F"/>
                </a:solidFill>
              </a:rPr>
              <a:t>statutory roots</a:t>
            </a:r>
            <a:r>
              <a:rPr lang="en" sz="1200">
                <a:solidFill>
                  <a:srgbClr val="1F1F1F"/>
                </a:solidFill>
              </a:rPr>
              <a:t> (what is required by law) and include only what is </a:t>
            </a:r>
            <a:r>
              <a:rPr lang="en" sz="1200" b="1">
                <a:solidFill>
                  <a:srgbClr val="1F1F1F"/>
                </a:solidFill>
              </a:rPr>
              <a:t>essential for sound, uniform procurement practice</a:t>
            </a:r>
            <a:r>
              <a:rPr lang="en" sz="1200">
                <a:solidFill>
                  <a:srgbClr val="1F1F1F"/>
                </a:solidFill>
              </a:rPr>
              <a:t>.</a:t>
            </a:r>
            <a:endParaRPr sz="1200">
              <a:solidFill>
                <a:srgbClr val="1F1F1F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200"/>
              <a:buFont typeface="Roboto"/>
              <a:buChar char="●"/>
            </a:pPr>
            <a:r>
              <a:rPr lang="en" sz="1200" b="1">
                <a:solidFill>
                  <a:srgbClr val="1F1F1F"/>
                </a:solidFill>
              </a:rPr>
              <a:t>Content Removed:</a:t>
            </a:r>
            <a:r>
              <a:rPr lang="en" sz="1200">
                <a:solidFill>
                  <a:srgbClr val="1F1F1F"/>
                </a:solidFill>
              </a:rPr>
              <a:t> Explain that </a:t>
            </a:r>
            <a:r>
              <a:rPr lang="en" sz="1200" b="1">
                <a:solidFill>
                  <a:srgbClr val="1F1F1F"/>
                </a:solidFill>
              </a:rPr>
              <a:t>non-statutory rules</a:t>
            </a:r>
            <a:r>
              <a:rPr lang="en" sz="1200">
                <a:solidFill>
                  <a:srgbClr val="1F1F1F"/>
                </a:solidFill>
              </a:rPr>
              <a:t> that were deemed non-essential or better suited for discretionary, sound business judgment were </a:t>
            </a:r>
            <a:r>
              <a:rPr lang="en" sz="1200" b="1">
                <a:solidFill>
                  <a:srgbClr val="1F1F1F"/>
                </a:solidFill>
              </a:rPr>
              <a:t>removed from the FAR</a:t>
            </a:r>
            <a:r>
              <a:rPr lang="en" sz="1200">
                <a:solidFill>
                  <a:srgbClr val="1F1F1F"/>
                </a:solidFill>
              </a:rPr>
              <a:t>.</a:t>
            </a: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rgbClr val="1F1F1F"/>
                </a:solidFill>
              </a:rPr>
              <a:t>Cover the following points when discussing </a:t>
            </a:r>
            <a:r>
              <a:rPr lang="en" sz="1200" b="1" i="1">
                <a:solidFill>
                  <a:srgbClr val="1F1F1F"/>
                </a:solidFill>
              </a:rPr>
              <a:t>Executive Orders:</a:t>
            </a:r>
            <a:endParaRPr sz="1200">
              <a:solidFill>
                <a:srgbClr val="1F1F1F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rgbClr val="1F1F1F"/>
                </a:solidFill>
              </a:rPr>
              <a:t>EO 14271: Ensuring Commercial Cost-Effective Solutions</a:t>
            </a:r>
            <a:r>
              <a:rPr lang="en" sz="1200">
                <a:solidFill>
                  <a:srgbClr val="1F1F1F"/>
                </a:solidFill>
              </a:rPr>
              <a:t>: This drove the focus on cost effectiveness and commercial practices, leading to the </a:t>
            </a:r>
            <a:r>
              <a:rPr lang="en" sz="1200" b="1">
                <a:solidFill>
                  <a:srgbClr val="1F1F1F"/>
                </a:solidFill>
              </a:rPr>
              <a:t>consolidation of commercial practices under FAR Part 12 and the associated updates.</a:t>
            </a:r>
            <a:r>
              <a:rPr lang="en" sz="1200">
                <a:solidFill>
                  <a:srgbClr val="1F1F1F"/>
                </a:solidFill>
              </a:rPr>
              <a:t>.</a:t>
            </a:r>
            <a:endParaRPr sz="1200">
              <a:solidFill>
                <a:srgbClr val="1F1F1F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rgbClr val="1F1F1F"/>
                </a:solidFill>
              </a:rPr>
              <a:t>EO 14240: Focus on Existing Federal Marketplace</a:t>
            </a:r>
            <a:r>
              <a:rPr lang="en" sz="1200">
                <a:solidFill>
                  <a:srgbClr val="1F1F1F"/>
                </a:solidFill>
              </a:rPr>
              <a:t>: This drove the shift to prioritize the </a:t>
            </a:r>
            <a:r>
              <a:rPr lang="en" sz="1200" b="1">
                <a:solidFill>
                  <a:srgbClr val="1F1F1F"/>
                </a:solidFill>
              </a:rPr>
              <a:t>existing federal marketplace</a:t>
            </a:r>
            <a:r>
              <a:rPr lang="en" sz="1200">
                <a:solidFill>
                  <a:srgbClr val="1F1F1F"/>
                </a:solidFill>
              </a:rPr>
              <a:t> (FSS and GWACs) before using the open market, which were captured in RFO 8.104 and the associated updates, including further updates, to federal Category Management policy. </a:t>
            </a:r>
            <a:endParaRPr sz="1200">
              <a:solidFill>
                <a:srgbClr val="1F1F1F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200" b="1">
                <a:solidFill>
                  <a:srgbClr val="1F1F1F"/>
                </a:solidFill>
              </a:rPr>
              <a:t>Updates to FAR Part 8 (specifically 8.104)</a:t>
            </a:r>
            <a:r>
              <a:rPr lang="en" sz="1200">
                <a:solidFill>
                  <a:srgbClr val="1F1F1F"/>
                </a:solidFill>
              </a:rPr>
              <a:t> implement this category management policy. Mention the emphasis on using existing governmentwide contracts and BPAs that are required use and must consider that are otherwise part of category management principles.</a:t>
            </a: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1F1F"/>
                </a:solidFill>
              </a:rPr>
              <a:t>This is the first time the FAR has been updated this extensively through deviations. We’re going to talk more about that shortly. </a:t>
            </a: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The RFO really is a pivotal opportunity to align acquisition policy with today’s mission needs, technologies, and market dynamics.</a:t>
            </a:r>
            <a:endParaRPr sz="1200" b="1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eb37a884a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eb37a884a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F1F1F"/>
              </a:buClr>
              <a:buSzPts val="1200"/>
              <a:buFont typeface="Roboto"/>
              <a:buChar char="●"/>
            </a:pPr>
            <a:r>
              <a:rPr lang="en" sz="1200" b="1">
                <a:solidFill>
                  <a:srgbClr val="1F1F1F"/>
                </a:solidFill>
              </a:rPr>
              <a:t>New Guidance:</a:t>
            </a:r>
            <a:r>
              <a:rPr lang="en" sz="1200">
                <a:solidFill>
                  <a:srgbClr val="1F1F1F"/>
                </a:solidFill>
              </a:rPr>
              <a:t> Introduce updates to FAR 1.101 that add </a:t>
            </a:r>
            <a:r>
              <a:rPr lang="en" sz="1200" b="1">
                <a:solidFill>
                  <a:srgbClr val="1F1F1F"/>
                </a:solidFill>
              </a:rPr>
              <a:t>new non-regulatory acquisition guides as part of the FAR framework. Inaugural guides are the FAR Companion and Category Management Buying Guide, which will be covered later,</a:t>
            </a:r>
            <a:r>
              <a:rPr lang="en" sz="1200">
                <a:solidFill>
                  <a:srgbClr val="1F1F1F"/>
                </a:solidFill>
              </a:rPr>
              <a:t> as part of the FAR framework. Danielle is going to talk a little more about the intent of these guides - ultimately to empower the AWF </a:t>
            </a:r>
            <a:endParaRPr sz="1200">
              <a:solidFill>
                <a:srgbClr val="1F1F1F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200"/>
              <a:buChar char="●"/>
            </a:pPr>
            <a:r>
              <a:rPr lang="en" sz="1200" i="1">
                <a:solidFill>
                  <a:schemeClr val="dk1"/>
                </a:solidFill>
              </a:rPr>
              <a:t>Emphasize the opportunity to consolidate best practices within a central location leading to more efficient buying and changing culture.</a:t>
            </a:r>
            <a:endParaRPr sz="1200" i="1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●"/>
            </a:pPr>
            <a:r>
              <a:rPr lang="en" sz="1200">
                <a:solidFill>
                  <a:srgbClr val="0000FF"/>
                </a:solidFill>
              </a:rPr>
              <a:t>These tools provide the necessary guidance, examples, and 'soft structure' to help the workforce confidently and defensibly exercise the new flexibilities.</a:t>
            </a:r>
            <a:endParaRPr sz="1200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1F1F"/>
                </a:solidFill>
              </a:rPr>
              <a:t>—-------- Danielle points=</a:t>
            </a: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Acquisition Guide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Purpose and Use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FAR Companion</a:t>
            </a:r>
            <a:endParaRPr sz="1200">
              <a:solidFill>
                <a:schemeClr val="dk1"/>
              </a:solidFill>
            </a:endParaRPr>
          </a:p>
          <a:p>
            <a:pPr marL="28575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Intended to be read side-by-side with the FAR. Provides guidance to </a:t>
            </a:r>
            <a:r>
              <a:rPr lang="en" sz="1200" i="1">
                <a:solidFill>
                  <a:schemeClr val="dk1"/>
                </a:solidFill>
              </a:rPr>
              <a:t>consider</a:t>
            </a:r>
            <a:r>
              <a:rPr lang="en" sz="12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  <a:p>
            <a:pPr marL="28575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Nothing in the FAR Companion is mandated for use, and there is no requirement to document non-use.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Category Management Buying Guide</a:t>
            </a:r>
            <a:endParaRPr sz="1200">
              <a:solidFill>
                <a:schemeClr val="dk1"/>
              </a:solidFill>
            </a:endParaRPr>
          </a:p>
          <a:p>
            <a:pPr marL="28575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Provides support for finding solutions in the federal marketplace, helping streamline the determination of whether the existing marketplace can meet your need. </a:t>
            </a:r>
            <a:endParaRPr sz="1200">
              <a:solidFill>
                <a:schemeClr val="dk1"/>
              </a:solidFill>
            </a:endParaRPr>
          </a:p>
          <a:p>
            <a:pPr marL="28575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Each category page includes a list of existing schedules and vehicles.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chemeClr val="dk1"/>
                </a:solidFill>
              </a:rPr>
              <a:t>Emphasize the importance of the FAR Council’s Foreword to the FAR companion and acquisition professionals using their discretion.</a:t>
            </a:r>
            <a:endParaRPr sz="12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e7588d0f89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e7588d0f89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F1F1F"/>
              </a:buClr>
              <a:buSzPts val="1200"/>
              <a:buFont typeface="Roboto"/>
              <a:buChar char="●"/>
            </a:pPr>
            <a:r>
              <a:rPr lang="en" sz="1200" b="1">
                <a:solidFill>
                  <a:srgbClr val="1F1F1F"/>
                </a:solidFill>
              </a:rPr>
              <a:t>New Guidance:</a:t>
            </a:r>
            <a:r>
              <a:rPr lang="en" sz="1200">
                <a:solidFill>
                  <a:srgbClr val="1F1F1F"/>
                </a:solidFill>
              </a:rPr>
              <a:t> Introduce updates to FAR 1.101 that add </a:t>
            </a:r>
            <a:r>
              <a:rPr lang="en" sz="1200" b="1">
                <a:solidFill>
                  <a:srgbClr val="1F1F1F"/>
                </a:solidFill>
              </a:rPr>
              <a:t>new non-regulatory acquisition guides as part of the FAR framework. Inaugural guides are the FAR Companion and Category Management Buying Guide, which will be covered later,</a:t>
            </a:r>
            <a:r>
              <a:rPr lang="en" sz="1200">
                <a:solidFill>
                  <a:srgbClr val="1F1F1F"/>
                </a:solidFill>
              </a:rPr>
              <a:t> as part of the FAR framework. Danielle is going to talk a little more about the intent of these guides - ultimately to empower the AWF </a:t>
            </a:r>
            <a:endParaRPr sz="1200">
              <a:solidFill>
                <a:srgbClr val="1F1F1F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200"/>
              <a:buChar char="●"/>
            </a:pPr>
            <a:r>
              <a:rPr lang="en" sz="1200" i="1">
                <a:solidFill>
                  <a:schemeClr val="dk1"/>
                </a:solidFill>
              </a:rPr>
              <a:t>Emphasize the opportunity to consolidate best practices within a central location leading to more efficient buying and changing culture.</a:t>
            </a:r>
            <a:endParaRPr sz="1200" i="1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●"/>
            </a:pPr>
            <a:r>
              <a:rPr lang="en" sz="1200">
                <a:solidFill>
                  <a:srgbClr val="0000FF"/>
                </a:solidFill>
              </a:rPr>
              <a:t>These tools provide the necessary guidance, examples, and 'soft structure' to help the workforce confidently and defensibly exercise the new flexibilities.</a:t>
            </a:r>
            <a:endParaRPr sz="1200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1F1F"/>
                </a:solidFill>
              </a:rPr>
              <a:t>—-------- Danielle points=</a:t>
            </a: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Acquisition Guide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Purpose and Use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FAR Companion</a:t>
            </a:r>
            <a:endParaRPr sz="1200">
              <a:solidFill>
                <a:schemeClr val="dk1"/>
              </a:solidFill>
            </a:endParaRPr>
          </a:p>
          <a:p>
            <a:pPr marL="28575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Intended to be read side-by-side with the FAR. Provides guidance to </a:t>
            </a:r>
            <a:r>
              <a:rPr lang="en" sz="1200" i="1">
                <a:solidFill>
                  <a:schemeClr val="dk1"/>
                </a:solidFill>
              </a:rPr>
              <a:t>consider</a:t>
            </a:r>
            <a:r>
              <a:rPr lang="en" sz="12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  <a:p>
            <a:pPr marL="28575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Nothing in the FAR Companion is mandated for use, and there is no requirement to document non-use.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Category Management Buying Guide</a:t>
            </a:r>
            <a:endParaRPr sz="1200">
              <a:solidFill>
                <a:schemeClr val="dk1"/>
              </a:solidFill>
            </a:endParaRPr>
          </a:p>
          <a:p>
            <a:pPr marL="28575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Provides support for finding solutions in the federal marketplace, helping streamline the determination of whether the existing marketplace can meet your need. </a:t>
            </a:r>
            <a:endParaRPr sz="1200">
              <a:solidFill>
                <a:schemeClr val="dk1"/>
              </a:solidFill>
            </a:endParaRPr>
          </a:p>
          <a:p>
            <a:pPr marL="28575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Each category page includes a list of existing schedules and vehicles.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chemeClr val="dk1"/>
                </a:solidFill>
              </a:rPr>
              <a:t>Emphasize the importance of the FAR Council’s Foreword to the FAR companion and acquisition professionals using their discretion.</a:t>
            </a:r>
            <a:endParaRPr sz="12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e7588d0f89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e7588d0f89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F1F1F"/>
              </a:buClr>
              <a:buSzPts val="1200"/>
              <a:buFont typeface="Roboto"/>
              <a:buChar char="●"/>
            </a:pPr>
            <a:r>
              <a:rPr lang="en" sz="1200" b="1">
                <a:solidFill>
                  <a:srgbClr val="1F1F1F"/>
                </a:solidFill>
              </a:rPr>
              <a:t>New Guidance:</a:t>
            </a:r>
            <a:r>
              <a:rPr lang="en" sz="1200">
                <a:solidFill>
                  <a:srgbClr val="1F1F1F"/>
                </a:solidFill>
              </a:rPr>
              <a:t> Introduce updates to FAR 1.101 that add </a:t>
            </a:r>
            <a:r>
              <a:rPr lang="en" sz="1200" b="1">
                <a:solidFill>
                  <a:srgbClr val="1F1F1F"/>
                </a:solidFill>
              </a:rPr>
              <a:t>new non-regulatory acquisition guides as part of the FAR framework. Inaugural guides are the FAR Companion and Category Management Buying Guide, which will be covered later,</a:t>
            </a:r>
            <a:r>
              <a:rPr lang="en" sz="1200">
                <a:solidFill>
                  <a:srgbClr val="1F1F1F"/>
                </a:solidFill>
              </a:rPr>
              <a:t> as part of the FAR framework. Danielle is going to talk a little more about the intent of these guides - ultimately to empower the AWF </a:t>
            </a:r>
            <a:endParaRPr sz="1200">
              <a:solidFill>
                <a:srgbClr val="1F1F1F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200"/>
              <a:buChar char="●"/>
            </a:pPr>
            <a:r>
              <a:rPr lang="en" sz="1200" i="1">
                <a:solidFill>
                  <a:schemeClr val="dk1"/>
                </a:solidFill>
              </a:rPr>
              <a:t>Emphasize the opportunity to consolidate best practices within a central location leading to more efficient buying and changing culture.</a:t>
            </a:r>
            <a:endParaRPr sz="1200" i="1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●"/>
            </a:pPr>
            <a:r>
              <a:rPr lang="en" sz="1200">
                <a:solidFill>
                  <a:srgbClr val="0000FF"/>
                </a:solidFill>
              </a:rPr>
              <a:t>These tools provide the necessary guidance, examples, and 'soft structure' to help the workforce confidently and defensibly exercise the new flexibilities.</a:t>
            </a:r>
            <a:endParaRPr sz="1200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1F1F"/>
                </a:solidFill>
              </a:rPr>
              <a:t>—-------- Danielle points=</a:t>
            </a: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Acquisition Guide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Purpose and Use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FAR Companion</a:t>
            </a:r>
            <a:endParaRPr sz="1200">
              <a:solidFill>
                <a:schemeClr val="dk1"/>
              </a:solidFill>
            </a:endParaRPr>
          </a:p>
          <a:p>
            <a:pPr marL="28575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Intended to be read side-by-side with the FAR. Provides guidance to </a:t>
            </a:r>
            <a:r>
              <a:rPr lang="en" sz="1200" i="1">
                <a:solidFill>
                  <a:schemeClr val="dk1"/>
                </a:solidFill>
              </a:rPr>
              <a:t>consider</a:t>
            </a:r>
            <a:r>
              <a:rPr lang="en" sz="12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  <a:p>
            <a:pPr marL="28575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Nothing in the FAR Companion is mandated for use, and there is no requirement to document non-use.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Category Management Buying Guide</a:t>
            </a:r>
            <a:endParaRPr sz="1200">
              <a:solidFill>
                <a:schemeClr val="dk1"/>
              </a:solidFill>
            </a:endParaRPr>
          </a:p>
          <a:p>
            <a:pPr marL="28575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Provides support for finding solutions in the federal marketplace, helping streamline the determination of whether the existing marketplace can meet your need. </a:t>
            </a:r>
            <a:endParaRPr sz="1200">
              <a:solidFill>
                <a:schemeClr val="dk1"/>
              </a:solidFill>
            </a:endParaRPr>
          </a:p>
          <a:p>
            <a:pPr marL="28575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Each category page includes a list of existing schedules and vehicles.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chemeClr val="dk1"/>
                </a:solidFill>
              </a:rPr>
              <a:t>Emphasize the importance of the FAR Council’s Foreword to the FAR companion and acquisition professionals using their discretion.</a:t>
            </a:r>
            <a:endParaRPr sz="12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b37a884a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eb37a884a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Danielle 7-9 w demo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eb37a884a8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eb37a884a8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Danielle 7-9 w demo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eb37a884a8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eb37a884a8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Danielle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9531" y="1172225"/>
            <a:ext cx="601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3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39525" y="3261775"/>
            <a:ext cx="60171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9525" y="0"/>
            <a:ext cx="9144000" cy="103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Google Shape;12;p2" title="GSA Star Mark 250 2026 Logo STARMARK SIGNATURE_300dpi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1750" y="200060"/>
            <a:ext cx="2190163" cy="638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2" title="FAST 2026 Full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225" y="1260736"/>
            <a:ext cx="2622024" cy="262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SA Starmark End Slide">
  <p:cSld name="BLANK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0" y="10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1" descr="U.S. General Services Administration Logo" title="250 Signature.png"/>
          <p:cNvPicPr preferRelativeResize="0"/>
          <p:nvPr/>
        </p:nvPicPr>
        <p:blipFill rotWithShape="1">
          <a:blip r:embed="rId2">
            <a:alphaModFix/>
          </a:blip>
          <a:srcRect l="661" r="661"/>
          <a:stretch/>
        </p:blipFill>
        <p:spPr>
          <a:xfrm>
            <a:off x="4013551" y="1984975"/>
            <a:ext cx="1238875" cy="11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72458" y="47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2"/>
          <p:cNvSpPr/>
          <p:nvPr/>
        </p:nvSpPr>
        <p:spPr>
          <a:xfrm>
            <a:off x="9525" y="0"/>
            <a:ext cx="9144000" cy="103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2" title="GSA Star Mark 250 2026 Logo STARMARK SIGNATURE_300dpi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1750" y="200060"/>
            <a:ext cx="2190163" cy="63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 title="FAST 2026 Full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100" y="1388688"/>
            <a:ext cx="2919352" cy="291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resenters">
  <p:cSld name="BLANK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3" name="Google Shape;73;p13"/>
          <p:cNvGrpSpPr/>
          <p:nvPr/>
        </p:nvGrpSpPr>
        <p:grpSpPr>
          <a:xfrm>
            <a:off x="1673938" y="1221550"/>
            <a:ext cx="2123600" cy="2131650"/>
            <a:chOff x="3388225" y="1623400"/>
            <a:chExt cx="2123600" cy="2131650"/>
          </a:xfrm>
        </p:grpSpPr>
        <p:sp>
          <p:nvSpPr>
            <p:cNvPr id="74" name="Google Shape;74;p13"/>
            <p:cNvSpPr/>
            <p:nvPr/>
          </p:nvSpPr>
          <p:spPr>
            <a:xfrm>
              <a:off x="3388225" y="1623400"/>
              <a:ext cx="548700" cy="548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1F2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 rot="10800000">
              <a:off x="4963125" y="3206350"/>
              <a:ext cx="548700" cy="548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1F2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5346438" y="1221550"/>
            <a:ext cx="2123600" cy="2131650"/>
            <a:chOff x="3388225" y="1623400"/>
            <a:chExt cx="2123600" cy="2131650"/>
          </a:xfrm>
        </p:grpSpPr>
        <p:sp>
          <p:nvSpPr>
            <p:cNvPr id="77" name="Google Shape;77;p13"/>
            <p:cNvSpPr/>
            <p:nvPr/>
          </p:nvSpPr>
          <p:spPr>
            <a:xfrm>
              <a:off x="3388225" y="1623400"/>
              <a:ext cx="548700" cy="548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1F2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 rot="10800000">
              <a:off x="4963125" y="3206350"/>
              <a:ext cx="548700" cy="5487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1F2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6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472458" y="47584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4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3961226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>
            <a:spLocks noGrp="1"/>
          </p:cNvSpPr>
          <p:nvPr>
            <p:ph type="body" idx="2"/>
          </p:nvPr>
        </p:nvSpPr>
        <p:spPr>
          <a:xfrm>
            <a:off x="4805850" y="1152475"/>
            <a:ext cx="366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514350" y="510779"/>
            <a:ext cx="809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88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514349" y="1577579"/>
            <a:ext cx="8095500" cy="30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288"/>
              </a:buClr>
              <a:buSzPts val="2100"/>
              <a:buChar char="●"/>
              <a:defRPr sz="1100">
                <a:solidFill>
                  <a:srgbClr val="00528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5288"/>
              </a:buClr>
              <a:buSzPts val="1800"/>
              <a:buChar char="○"/>
              <a:defRPr sz="1100">
                <a:solidFill>
                  <a:srgbClr val="005288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5288"/>
              </a:buClr>
              <a:buSzPts val="1500"/>
              <a:buChar char="■"/>
              <a:defRPr sz="1100">
                <a:solidFill>
                  <a:srgbClr val="005288"/>
                </a:solidFill>
              </a:defRPr>
            </a:lvl3pPr>
            <a:lvl4pPr marL="1828800" lvl="3" indent="-3619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5288"/>
              </a:buClr>
              <a:buSzPts val="2100"/>
              <a:buChar char="●"/>
              <a:defRPr sz="1100">
                <a:solidFill>
                  <a:srgbClr val="005288"/>
                </a:solidFill>
              </a:defRPr>
            </a:lvl4pPr>
            <a:lvl5pPr marL="2286000" lvl="4" indent="-3619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5288"/>
              </a:buClr>
              <a:buSzPts val="2100"/>
              <a:buChar char="○"/>
              <a:defRPr sz="1100">
                <a:solidFill>
                  <a:srgbClr val="005288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cxnSp>
        <p:nvCxnSpPr>
          <p:cNvPr id="88" name="Google Shape;88;p15"/>
          <p:cNvCxnSpPr/>
          <p:nvPr/>
        </p:nvCxnSpPr>
        <p:spPr>
          <a:xfrm>
            <a:off x="514350" y="4767263"/>
            <a:ext cx="8095500" cy="0"/>
          </a:xfrm>
          <a:prstGeom prst="straightConnector1">
            <a:avLst/>
          </a:prstGeom>
          <a:noFill/>
          <a:ln w="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534230" y="48132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52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52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52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52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52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52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52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52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52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0" name="Google Shape;90;p15"/>
          <p:cNvCxnSpPr/>
          <p:nvPr/>
        </p:nvCxnSpPr>
        <p:spPr>
          <a:xfrm>
            <a:off x="514350" y="4767263"/>
            <a:ext cx="8095500" cy="0"/>
          </a:xfrm>
          <a:prstGeom prst="straightConnector1">
            <a:avLst/>
          </a:prstGeom>
          <a:noFill/>
          <a:ln w="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5"/>
              <a:buFont typeface="Arial"/>
              <a:buNone/>
              <a:defRPr sz="10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5"/>
              <a:buFont typeface="Arial"/>
              <a:buNone/>
              <a:defRPr sz="10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5"/>
              <a:buFont typeface="Arial"/>
              <a:buNone/>
              <a:defRPr sz="10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5"/>
              <a:buFont typeface="Arial"/>
              <a:buNone/>
              <a:defRPr sz="10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5"/>
              <a:buFont typeface="Arial"/>
              <a:buNone/>
              <a:defRPr sz="10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5"/>
              <a:buFont typeface="Arial"/>
              <a:buNone/>
              <a:defRPr sz="10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5"/>
              <a:buFont typeface="Arial"/>
              <a:buNone/>
              <a:defRPr sz="10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5"/>
              <a:buFont typeface="Arial"/>
              <a:buNone/>
              <a:defRPr sz="10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5"/>
              <a:buFont typeface="Arial"/>
              <a:buNone/>
              <a:defRPr sz="10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/ FAQ">
  <p:cSld name="BLANK_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1935900" y="1808250"/>
            <a:ext cx="5272200" cy="12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Merriweather"/>
                <a:ea typeface="Merriweather"/>
                <a:cs typeface="Merriweather"/>
                <a:sym typeface="Merriweather"/>
              </a:rPr>
              <a:t>Thank You</a:t>
            </a:r>
            <a:endParaRPr sz="6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212352" y="106407"/>
            <a:ext cx="87192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1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701319" y="1404696"/>
            <a:ext cx="2524500" cy="28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4605557" y="1455526"/>
            <a:ext cx="3440400" cy="28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314971" y="4931991"/>
            <a:ext cx="1421100" cy="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>
                <a:solidFill>
                  <a:srgbClr val="242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741861" y="4941510"/>
            <a:ext cx="143700" cy="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88900" lvl="0" indent="0">
              <a:lnSpc>
                <a:spcPct val="105909"/>
              </a:lnSpc>
              <a:spcBef>
                <a:spcPts val="0"/>
              </a:spcBef>
              <a:buNone/>
              <a:defRPr sz="500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900" lvl="1" indent="0">
              <a:lnSpc>
                <a:spcPct val="105909"/>
              </a:lnSpc>
              <a:spcBef>
                <a:spcPts val="0"/>
              </a:spcBef>
              <a:buNone/>
              <a:defRPr sz="500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900" lvl="2" indent="0">
              <a:lnSpc>
                <a:spcPct val="105909"/>
              </a:lnSpc>
              <a:spcBef>
                <a:spcPts val="0"/>
              </a:spcBef>
              <a:buNone/>
              <a:defRPr sz="500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88900" lvl="3" indent="0">
              <a:lnSpc>
                <a:spcPct val="105909"/>
              </a:lnSpc>
              <a:spcBef>
                <a:spcPts val="0"/>
              </a:spcBef>
              <a:buNone/>
              <a:defRPr sz="500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8900" lvl="4" indent="0">
              <a:lnSpc>
                <a:spcPct val="105909"/>
              </a:lnSpc>
              <a:spcBef>
                <a:spcPts val="0"/>
              </a:spcBef>
              <a:buNone/>
              <a:defRPr sz="500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900" lvl="5" indent="0">
              <a:lnSpc>
                <a:spcPct val="105909"/>
              </a:lnSpc>
              <a:spcBef>
                <a:spcPts val="0"/>
              </a:spcBef>
              <a:buNone/>
              <a:defRPr sz="500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8900" lvl="6" indent="0">
              <a:lnSpc>
                <a:spcPct val="105909"/>
              </a:lnSpc>
              <a:spcBef>
                <a:spcPts val="0"/>
              </a:spcBef>
              <a:buNone/>
              <a:defRPr sz="500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8900" lvl="7" indent="0">
              <a:lnSpc>
                <a:spcPct val="105909"/>
              </a:lnSpc>
              <a:spcBef>
                <a:spcPts val="0"/>
              </a:spcBef>
              <a:buNone/>
              <a:defRPr sz="500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8900" lvl="8" indent="0">
              <a:lnSpc>
                <a:spcPct val="105909"/>
              </a:lnSpc>
              <a:spcBef>
                <a:spcPts val="0"/>
              </a:spcBef>
              <a:buNone/>
              <a:defRPr sz="500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960225" y="1838575"/>
            <a:ext cx="547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968275" y="3045375"/>
            <a:ext cx="44625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 flipH="1">
            <a:off x="113325" y="2571600"/>
            <a:ext cx="1216200" cy="159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1329525" y="0"/>
            <a:ext cx="12162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3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/>
        </p:nvSpPr>
        <p:spPr>
          <a:xfrm>
            <a:off x="8472458" y="47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Barlow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 rot="5400000">
            <a:off x="-2131350" y="270292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27;p4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8472458" y="47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13225" y="1998725"/>
            <a:ext cx="3560100" cy="12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713225" y="1164375"/>
            <a:ext cx="35601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 rot="5400000">
            <a:off x="-2131350" y="270292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4773950" y="1998725"/>
            <a:ext cx="3560100" cy="12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4773950" y="1164375"/>
            <a:ext cx="35601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5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/>
        </p:nvSpPr>
        <p:spPr>
          <a:xfrm>
            <a:off x="8472458" y="47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6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163260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/>
        </p:nvSpPr>
        <p:spPr>
          <a:xfrm>
            <a:off x="8472458" y="47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454225" y="3064975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2"/>
          </p:nvPr>
        </p:nvSpPr>
        <p:spPr>
          <a:xfrm>
            <a:off x="5427875" y="3064975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 rot="5400000">
            <a:off x="-2131350" y="2131350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7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Speaker">
  <p:cSld name="CUSTOM_13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subTitle" idx="1"/>
          </p:nvPr>
        </p:nvSpPr>
        <p:spPr>
          <a:xfrm>
            <a:off x="3441150" y="3057200"/>
            <a:ext cx="2261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5400000">
            <a:off x="-2131350" y="2131350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10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 rot="10800000" flipH="1">
            <a:off x="0" y="0"/>
            <a:ext cx="8469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 rot="10800000" flipH="1">
            <a:off x="0" y="2571750"/>
            <a:ext cx="8463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2975775" y="1222323"/>
            <a:ext cx="5485500" cy="3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Barlow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975775" y="384050"/>
            <a:ext cx="5485500" cy="6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9" title="FAST 2026 Blue.png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500175" y="4209877"/>
            <a:ext cx="643825" cy="6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/>
          <p:nvPr/>
        </p:nvSpPr>
        <p:spPr>
          <a:xfrm>
            <a:off x="8472458" y="47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</a:rPr>
              <a:t>‹#›</a:t>
            </a:fld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8589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6711600" y="257160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0"/>
          <p:cNvSpPr/>
          <p:nvPr/>
        </p:nvSpPr>
        <p:spPr>
          <a:xfrm>
            <a:off x="7927800" y="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15.jpg"/><Relationship Id="rId4" Type="http://schemas.openxmlformats.org/officeDocument/2006/relationships/hyperlink" Target="https://www.fai.gov/sites/fai/files/2026-04/RFO%20Learning%20Cycle_033026.pdf?_gl=1*1s4uwav*_ga*MTI0OTIzNjU3Ny4xNzYzNTY0MDcx*_ga_K5KCTTBGNE*czE3NzU4MzQzNzEkbzM5JGcwJHQxNzc1ODM0NDYyJGo2MCRsMCRoMTMyMDU2NTc2OQ..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itehouse.gov/presidential-actions/2025/03/eliminating-waste-and-saving-taxpayer-dollars-by-consolidating-procurement/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whitehouse.gov/presidential-actions/2025/04/ensuring-commercial-cost-effective-solutions-in-federal-contracts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hyperlink" Target="https://www.whitehouse.gov/wp-content/uploads/2025/02/M-25-26-Overhauling-the-Federal-Acquisition-Regulation-002.pdf" TargetMode="External"/><Relationship Id="rId5" Type="http://schemas.openxmlformats.org/officeDocument/2006/relationships/hyperlink" Target="https://www.whitehouse.gov/presidential-actions/2025/04/restoring-common-sense-to-federal-procurement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hyperlink" Target="https://www.acquisition.gov/far-overhau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405581" y="2129475"/>
            <a:ext cx="601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Revolutionary FAR Overhaul (RFO) Updates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Arial"/>
                <a:ea typeface="Arial"/>
                <a:cs typeface="Arial"/>
                <a:sym typeface="Arial"/>
              </a:rPr>
              <a:t>…for Industry!</a:t>
            </a:r>
            <a:r>
              <a:rPr lang="en" sz="5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56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405575" y="4182075"/>
            <a:ext cx="60171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June 16, 2026   9:30-10:00 am EST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445375" y="57862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Key Changes - Acquisition Planning</a:t>
            </a:r>
            <a:endParaRPr dirty="0"/>
          </a:p>
        </p:txBody>
      </p:sp>
      <p:grpSp>
        <p:nvGrpSpPr>
          <p:cNvPr id="225" name="Google Shape;225;p28" descr="This image provides an overview of changes for Part 7 (Acquisition Planning), Part 10 (Market Research), and the Commercial Overhaul of Parts 8, 12, and 16. "/>
          <p:cNvGrpSpPr/>
          <p:nvPr/>
        </p:nvGrpSpPr>
        <p:grpSpPr>
          <a:xfrm>
            <a:off x="445375" y="1048675"/>
            <a:ext cx="8189327" cy="3707987"/>
            <a:chOff x="374247" y="1193059"/>
            <a:chExt cx="11458412" cy="5061407"/>
          </a:xfrm>
        </p:grpSpPr>
        <p:sp>
          <p:nvSpPr>
            <p:cNvPr id="226" name="Google Shape;226;p28"/>
            <p:cNvSpPr txBox="1"/>
            <p:nvPr/>
          </p:nvSpPr>
          <p:spPr>
            <a:xfrm>
              <a:off x="374247" y="1597233"/>
              <a:ext cx="1842300" cy="5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2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6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15">
                  <a:solidFill>
                    <a:srgbClr val="00309F"/>
                  </a:solidFill>
                  <a:latin typeface="Arial"/>
                  <a:ea typeface="Arial"/>
                  <a:cs typeface="Arial"/>
                  <a:sym typeface="Arial"/>
                </a:rPr>
                <a:t>Part 7: Acquisition Planning</a:t>
              </a:r>
              <a:endParaRPr sz="1215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 txBox="1"/>
            <p:nvPr/>
          </p:nvSpPr>
          <p:spPr>
            <a:xfrm>
              <a:off x="3306412" y="1229534"/>
              <a:ext cx="4124100" cy="190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350" rIns="0" bIns="0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Arial"/>
                  <a:ea typeface="Arial"/>
                  <a:cs typeface="Arial"/>
                  <a:sym typeface="Arial"/>
                </a:rPr>
                <a:t>Changes</a:t>
              </a:r>
              <a:endParaRPr sz="1200"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71"/>
                </a:spcBef>
                <a:spcAft>
                  <a:spcPts val="0"/>
                </a:spcAft>
                <a:buNone/>
              </a:pPr>
              <a:endParaRPr sz="786">
                <a:latin typeface="Arial"/>
                <a:ea typeface="Arial"/>
                <a:cs typeface="Arial"/>
                <a:sym typeface="Arial"/>
              </a:endParaRPr>
            </a:p>
            <a:p>
              <a:pPr marL="181517" marR="0" lvl="0" indent="-172441" algn="l" rtl="0">
                <a:lnSpc>
                  <a:spcPct val="101800"/>
                </a:lnSpc>
                <a:spcBef>
                  <a:spcPts val="0"/>
                </a:spcBef>
                <a:spcAft>
                  <a:spcPts val="0"/>
                </a:spcAft>
                <a:buSzPts val="1143"/>
                <a:buFont typeface="Arial"/>
                <a:buChar char="•"/>
              </a:pPr>
              <a:r>
                <a:rPr lang="en" sz="1143">
                  <a:latin typeface="Arial"/>
                  <a:ea typeface="Arial"/>
                  <a:cs typeface="Arial"/>
                  <a:sym typeface="Arial"/>
                </a:rPr>
                <a:t>Acq Planning is still required, but it has been streamlined to emphasize flexibility and move away from prescriptive checklists in favor of a dynamic planning process. Specific elements are no longer required.</a:t>
              </a:r>
              <a:endParaRPr sz="1143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 txBox="1"/>
            <p:nvPr/>
          </p:nvSpPr>
          <p:spPr>
            <a:xfrm>
              <a:off x="374247" y="3175027"/>
              <a:ext cx="2618700" cy="2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625" rIns="0" bIns="0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15">
                  <a:solidFill>
                    <a:srgbClr val="00309F"/>
                  </a:solidFill>
                  <a:latin typeface="Arial"/>
                  <a:ea typeface="Arial"/>
                  <a:cs typeface="Arial"/>
                  <a:sym typeface="Arial"/>
                </a:rPr>
                <a:t>Part 10: Market Research</a:t>
              </a:r>
              <a:endParaRPr sz="1215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 txBox="1"/>
            <p:nvPr/>
          </p:nvSpPr>
          <p:spPr>
            <a:xfrm>
              <a:off x="374247" y="4837831"/>
              <a:ext cx="2477700" cy="51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2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15">
                  <a:solidFill>
                    <a:srgbClr val="00309F"/>
                  </a:solidFill>
                  <a:latin typeface="Arial"/>
                  <a:ea typeface="Arial"/>
                  <a:cs typeface="Arial"/>
                  <a:sym typeface="Arial"/>
                </a:rPr>
                <a:t>Commercial Overhaul of Parts 8, 12, and 16</a:t>
              </a:r>
              <a:endParaRPr sz="1215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 txBox="1"/>
            <p:nvPr/>
          </p:nvSpPr>
          <p:spPr>
            <a:xfrm>
              <a:off x="7613949" y="1596757"/>
              <a:ext cx="3936300" cy="97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600" rIns="0" bIns="0" anchor="t" anchorCtr="0">
              <a:spAutoFit/>
            </a:bodyPr>
            <a:lstStyle/>
            <a:p>
              <a:pPr marL="172441" marR="0" lvl="0" indent="-172440" algn="l" rtl="0">
                <a:lnSpc>
                  <a:spcPct val="101499"/>
                </a:lnSpc>
                <a:spcBef>
                  <a:spcPts val="0"/>
                </a:spcBef>
                <a:spcAft>
                  <a:spcPts val="0"/>
                </a:spcAft>
                <a:buSzPts val="1143"/>
                <a:buFont typeface="Arial"/>
                <a:buChar char="•"/>
              </a:pPr>
              <a:r>
                <a:rPr lang="en" sz="1143">
                  <a:latin typeface="Arial"/>
                  <a:ea typeface="Arial"/>
                  <a:cs typeface="Arial"/>
                  <a:sym typeface="Arial"/>
                </a:rPr>
                <a:t>Planning must promote</a:t>
              </a:r>
              <a:r>
                <a:rPr lang="en" sz="1143"/>
                <a:t> u</a:t>
              </a:r>
              <a:r>
                <a:rPr lang="en" sz="1143">
                  <a:latin typeface="Arial"/>
                  <a:ea typeface="Arial"/>
                  <a:cs typeface="Arial"/>
                  <a:sym typeface="Arial"/>
                </a:rPr>
                <a:t>se of commercial products &amp; services where they </a:t>
              </a:r>
              <a:r>
                <a:rPr lang="en" sz="1143"/>
                <a:t>meet the need</a:t>
              </a:r>
              <a:r>
                <a:rPr lang="en" sz="1143">
                  <a:latin typeface="Arial"/>
                  <a:ea typeface="Arial"/>
                  <a:cs typeface="Arial"/>
                  <a:sym typeface="Arial"/>
                </a:rPr>
                <a:t>; competition</a:t>
              </a:r>
              <a:r>
                <a:rPr lang="en" sz="1143"/>
                <a:t>;</a:t>
              </a:r>
              <a:r>
                <a:rPr lang="en" sz="1143">
                  <a:latin typeface="Arial"/>
                  <a:ea typeface="Arial"/>
                  <a:cs typeface="Arial"/>
                  <a:sym typeface="Arial"/>
                </a:rPr>
                <a:t> use of existing contracts.</a:t>
              </a:r>
              <a:endParaRPr sz="1143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 txBox="1"/>
            <p:nvPr/>
          </p:nvSpPr>
          <p:spPr>
            <a:xfrm>
              <a:off x="3287524" y="3215100"/>
              <a:ext cx="4161900" cy="146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300" rIns="0" bIns="0" anchor="t" anchorCtr="0">
              <a:spAutoFit/>
            </a:bodyPr>
            <a:lstStyle/>
            <a:p>
              <a:pPr marL="172441" marR="0" lvl="0" indent="-172440" algn="l" rtl="0">
                <a:lnSpc>
                  <a:spcPct val="101699"/>
                </a:lnSpc>
                <a:spcBef>
                  <a:spcPts val="0"/>
                </a:spcBef>
                <a:spcAft>
                  <a:spcPts val="0"/>
                </a:spcAft>
                <a:buSzPts val="1143"/>
                <a:buFont typeface="Arial"/>
                <a:buChar char="•"/>
              </a:pPr>
              <a:r>
                <a:rPr lang="en" sz="1143">
                  <a:latin typeface="Arial"/>
                  <a:ea typeface="Arial"/>
                  <a:cs typeface="Arial"/>
                  <a:sym typeface="Arial"/>
                </a:rPr>
                <a:t>Greater flexibility in techniques: FAR no longer lists specific market research techniques that must be used but instead requires research appropriate to the circumstances (in a manner that suits the acquisition’s size and complexity).</a:t>
              </a:r>
              <a:endParaRPr sz="1143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8"/>
            <p:cNvSpPr txBox="1"/>
            <p:nvPr/>
          </p:nvSpPr>
          <p:spPr>
            <a:xfrm>
              <a:off x="7609060" y="3215088"/>
              <a:ext cx="3997200" cy="7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600" rIns="0" bIns="0" anchor="t" anchorCtr="0">
              <a:spAutoFit/>
            </a:bodyPr>
            <a:lstStyle/>
            <a:p>
              <a:pPr marL="172441" marR="0" lvl="0" indent="-172440" algn="l" rtl="0">
                <a:lnSpc>
                  <a:spcPct val="101499"/>
                </a:lnSpc>
                <a:spcBef>
                  <a:spcPts val="0"/>
                </a:spcBef>
                <a:spcAft>
                  <a:spcPts val="0"/>
                </a:spcAft>
                <a:buSzPts val="1143"/>
                <a:buFont typeface="Arial"/>
                <a:buChar char="•"/>
              </a:pPr>
              <a:r>
                <a:rPr lang="en" sz="1143">
                  <a:latin typeface="Arial"/>
                  <a:ea typeface="Arial"/>
                  <a:cs typeface="Arial"/>
                  <a:sym typeface="Arial"/>
                </a:rPr>
                <a:t>Competition in Contracting Act (CICA) still applies and may necessitate market research</a:t>
              </a:r>
              <a:endParaRPr sz="1143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8"/>
            <p:cNvSpPr txBox="1"/>
            <p:nvPr/>
          </p:nvSpPr>
          <p:spPr>
            <a:xfrm>
              <a:off x="3296997" y="4811167"/>
              <a:ext cx="4124100" cy="14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50" rIns="0" bIns="0" anchor="t" anchorCtr="0">
              <a:spAutoFit/>
            </a:bodyPr>
            <a:lstStyle/>
            <a:p>
              <a:pPr marL="108910" marR="281351" lvl="0" indent="-108909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43"/>
                <a:buFont typeface="Arial"/>
                <a:buChar char="•"/>
              </a:pPr>
              <a:r>
                <a:rPr lang="en" sz="1143">
                  <a:latin typeface="Arial"/>
                  <a:ea typeface="Arial"/>
                  <a:cs typeface="Arial"/>
                  <a:sym typeface="Arial"/>
                </a:rPr>
                <a:t>Significant simplification – 46 applicable clauses removed</a:t>
              </a:r>
              <a:endParaRPr sz="1143"/>
            </a:p>
            <a:p>
              <a:pPr marL="108910" marR="281351" lvl="0" indent="-108909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43"/>
                <a:buFont typeface="Arial"/>
                <a:buChar char="•"/>
              </a:pPr>
              <a:r>
                <a:rPr lang="en" sz="1143">
                  <a:latin typeface="Arial"/>
                  <a:ea typeface="Arial"/>
                  <a:cs typeface="Arial"/>
                  <a:sym typeface="Arial"/>
                </a:rPr>
                <a:t>Centralizing commercial acquisition policy in Part 12</a:t>
              </a:r>
              <a:endParaRPr sz="1143"/>
            </a:p>
            <a:p>
              <a:pPr marL="108910" marR="281351" lvl="0" indent="-108909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43"/>
                <a:buFont typeface="Arial"/>
                <a:buChar char="•"/>
              </a:pPr>
              <a:r>
                <a:rPr lang="en" sz="1143">
                  <a:latin typeface="Arial"/>
                  <a:ea typeface="Arial"/>
                  <a:cs typeface="Arial"/>
                  <a:sym typeface="Arial"/>
                </a:rPr>
                <a:t>Greater emphasis on use of Governmentwide contracts and BPAs</a:t>
              </a:r>
              <a:endParaRPr sz="1143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8"/>
            <p:cNvSpPr txBox="1"/>
            <p:nvPr/>
          </p:nvSpPr>
          <p:spPr>
            <a:xfrm>
              <a:off x="7618525" y="4811175"/>
              <a:ext cx="4124100" cy="12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50" rIns="0" bIns="0" anchor="t" anchorCtr="0">
              <a:spAutoFit/>
            </a:bodyPr>
            <a:lstStyle/>
            <a:p>
              <a:pPr marL="108910" marR="36303" lvl="0" indent="-108909" algn="l" rtl="0">
                <a:lnSpc>
                  <a:spcPct val="102800"/>
                </a:lnSpc>
                <a:spcBef>
                  <a:spcPts val="0"/>
                </a:spcBef>
                <a:spcAft>
                  <a:spcPts val="0"/>
                </a:spcAft>
                <a:buSzPts val="1143"/>
                <a:buFont typeface="Arial"/>
                <a:buChar char="•"/>
              </a:pPr>
              <a:r>
                <a:rPr lang="en" sz="1143">
                  <a:latin typeface="Arial"/>
                  <a:ea typeface="Arial"/>
                  <a:cs typeface="Arial"/>
                  <a:sym typeface="Arial"/>
                </a:rPr>
                <a:t>Streamlined commercial ordering procedures</a:t>
              </a:r>
              <a:endParaRPr sz="1143"/>
            </a:p>
            <a:p>
              <a:pPr marL="108910" marR="36303" lvl="0" indent="-108909" algn="l" rtl="0">
                <a:lnSpc>
                  <a:spcPct val="102800"/>
                </a:lnSpc>
                <a:spcBef>
                  <a:spcPts val="0"/>
                </a:spcBef>
                <a:spcAft>
                  <a:spcPts val="0"/>
                </a:spcAft>
                <a:buSzPts val="1143"/>
                <a:buFont typeface="Arial"/>
                <a:buChar char="•"/>
              </a:pPr>
              <a:r>
                <a:rPr lang="en" sz="1143">
                  <a:latin typeface="Arial"/>
                  <a:ea typeface="Arial"/>
                  <a:cs typeface="Arial"/>
                  <a:sym typeface="Arial"/>
                </a:rPr>
                <a:t>More flexibility on contract types</a:t>
              </a:r>
              <a:endParaRPr sz="1143"/>
            </a:p>
            <a:p>
              <a:pPr marL="108910" marR="36303" lvl="0" indent="-108909" algn="l" rtl="0">
                <a:lnSpc>
                  <a:spcPct val="102800"/>
                </a:lnSpc>
                <a:spcBef>
                  <a:spcPts val="0"/>
                </a:spcBef>
                <a:spcAft>
                  <a:spcPts val="0"/>
                </a:spcAft>
                <a:buSzPts val="1143"/>
                <a:buFont typeface="Arial"/>
                <a:buChar char="•"/>
              </a:pPr>
              <a:r>
                <a:rPr lang="en" sz="1143">
                  <a:latin typeface="Arial"/>
                  <a:ea typeface="Arial"/>
                  <a:cs typeface="Arial"/>
                  <a:sym typeface="Arial"/>
                </a:rPr>
                <a:t>Construction is now included as a commercial service!</a:t>
              </a:r>
              <a:endParaRPr sz="1143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84000" y="1193059"/>
              <a:ext cx="11448659" cy="0"/>
            </a:xfrm>
            <a:custGeom>
              <a:avLst/>
              <a:gdLst/>
              <a:ahLst/>
              <a:cxnLst/>
              <a:rect l="l" t="t" r="r" b="b"/>
              <a:pathLst>
                <a:path w="18845530" h="120000" extrusionOk="0">
                  <a:moveTo>
                    <a:pt x="0" y="0"/>
                  </a:moveTo>
                  <a:lnTo>
                    <a:pt x="18845133" y="0"/>
                  </a:lnTo>
                </a:path>
              </a:pathLst>
            </a:custGeom>
            <a:noFill/>
            <a:ln w="29925" cap="flat" cmpd="sng">
              <a:solidFill>
                <a:srgbClr val="2121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72"/>
            </a:p>
          </p:txBody>
        </p:sp>
      </p:grpSp>
      <p:cxnSp>
        <p:nvCxnSpPr>
          <p:cNvPr id="236" name="Google Shape;236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54765" y="2491100"/>
            <a:ext cx="549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54765" y="3658525"/>
            <a:ext cx="549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Google Shape;238;p28"/>
          <p:cNvSpPr txBox="1"/>
          <p:nvPr/>
        </p:nvSpPr>
        <p:spPr>
          <a:xfrm>
            <a:off x="445381" y="1094275"/>
            <a:ext cx="7968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7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Arial"/>
                <a:ea typeface="Arial"/>
                <a:cs typeface="Arial"/>
                <a:sym typeface="Arial"/>
              </a:rPr>
              <a:t>Part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452350" y="56789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Key Changes - Policy Refinement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4" name="Google Shape;24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2352" y="1048644"/>
            <a:ext cx="8182357" cy="0"/>
          </a:xfrm>
          <a:custGeom>
            <a:avLst/>
            <a:gdLst/>
            <a:ahLst/>
            <a:cxnLst/>
            <a:rect l="l" t="t" r="r" b="b"/>
            <a:pathLst>
              <a:path w="18845530" h="120000" extrusionOk="0">
                <a:moveTo>
                  <a:pt x="0" y="0"/>
                </a:moveTo>
                <a:lnTo>
                  <a:pt x="18845133" y="0"/>
                </a:lnTo>
              </a:path>
            </a:pathLst>
          </a:custGeom>
          <a:noFill/>
          <a:ln w="299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72"/>
          </a:p>
        </p:txBody>
      </p:sp>
      <p:cxnSp>
        <p:nvCxnSpPr>
          <p:cNvPr id="245" name="Google Shape;24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54765" y="2171800"/>
            <a:ext cx="549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52115" y="3681350"/>
            <a:ext cx="549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7" name="Google Shape;247;p29" descr="This image provides an overview of changes to Parts 15 (Contracting by Negotiation), 16 (Contract Types), and 19 (Small Business). "/>
          <p:cNvGrpSpPr/>
          <p:nvPr/>
        </p:nvGrpSpPr>
        <p:grpSpPr>
          <a:xfrm>
            <a:off x="442813" y="1140597"/>
            <a:ext cx="7972264" cy="3875653"/>
            <a:chOff x="419974" y="960730"/>
            <a:chExt cx="11528943" cy="5604704"/>
          </a:xfrm>
        </p:grpSpPr>
        <p:sp>
          <p:nvSpPr>
            <p:cNvPr id="248" name="Google Shape;248;p29"/>
            <p:cNvSpPr txBox="1"/>
            <p:nvPr/>
          </p:nvSpPr>
          <p:spPr>
            <a:xfrm>
              <a:off x="419974" y="1028960"/>
              <a:ext cx="1195200" cy="2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150" rIns="0" bIns="0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6" b="1">
                  <a:latin typeface="Arial"/>
                  <a:ea typeface="Arial"/>
                  <a:cs typeface="Arial"/>
                  <a:sym typeface="Arial"/>
                </a:rPr>
                <a:t>Part</a:t>
              </a:r>
              <a:endParaRPr sz="1056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9"/>
            <p:cNvSpPr txBox="1"/>
            <p:nvPr/>
          </p:nvSpPr>
          <p:spPr>
            <a:xfrm>
              <a:off x="449699" y="1382338"/>
              <a:ext cx="2350500" cy="53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025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6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5">
                  <a:solidFill>
                    <a:srgbClr val="00309F"/>
                  </a:solidFill>
                  <a:latin typeface="Arial"/>
                  <a:ea typeface="Arial"/>
                  <a:cs typeface="Arial"/>
                  <a:sym typeface="Arial"/>
                </a:rPr>
                <a:t>Part 15: Contracting by Negotiation</a:t>
              </a:r>
              <a:endParaRPr sz="1175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9"/>
            <p:cNvSpPr txBox="1"/>
            <p:nvPr/>
          </p:nvSpPr>
          <p:spPr>
            <a:xfrm>
              <a:off x="3287458" y="960730"/>
              <a:ext cx="8368200" cy="11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500" rIns="0" bIns="0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6" b="1">
                  <a:latin typeface="Arial"/>
                  <a:ea typeface="Arial"/>
                  <a:cs typeface="Arial"/>
                  <a:sym typeface="Arial"/>
                </a:rPr>
                <a:t>Changes</a:t>
              </a:r>
              <a:endParaRPr sz="1056">
                <a:latin typeface="Arial"/>
                <a:ea typeface="Arial"/>
                <a:cs typeface="Arial"/>
                <a:sym typeface="Arial"/>
              </a:endParaRPr>
            </a:p>
            <a:p>
              <a:pPr marL="421496" lvl="0" indent="-280997" algn="l" rtl="0">
                <a:lnSpc>
                  <a:spcPct val="100000"/>
                </a:lnSpc>
                <a:spcBef>
                  <a:spcPts val="622"/>
                </a:spcBef>
                <a:spcAft>
                  <a:spcPts val="0"/>
                </a:spcAft>
                <a:buSzPts val="1106"/>
                <a:buFont typeface="Arial"/>
                <a:buChar char="•"/>
              </a:pPr>
              <a:r>
                <a:rPr lang="en" sz="1106">
                  <a:latin typeface="Arial"/>
                  <a:ea typeface="Arial"/>
                  <a:cs typeface="Arial"/>
                  <a:sym typeface="Arial"/>
                </a:rPr>
                <a:t>Focus on industry communication</a:t>
              </a:r>
              <a:endParaRPr sz="1106">
                <a:latin typeface="Arial"/>
                <a:ea typeface="Arial"/>
                <a:cs typeface="Arial"/>
                <a:sym typeface="Arial"/>
              </a:endParaRPr>
            </a:p>
            <a:p>
              <a:pPr marL="421496" lvl="0" indent="-280997" algn="l" rtl="0">
                <a:lnSpc>
                  <a:spcPct val="101800"/>
                </a:lnSpc>
                <a:spcBef>
                  <a:spcPts val="0"/>
                </a:spcBef>
                <a:spcAft>
                  <a:spcPts val="0"/>
                </a:spcAft>
                <a:buSzPts val="1106"/>
                <a:buChar char="•"/>
              </a:pPr>
              <a:r>
                <a:rPr lang="en" sz="1106">
                  <a:solidFill>
                    <a:srgbClr val="000000"/>
                  </a:solidFill>
                </a:rPr>
                <a:t>Updated definitions and processes on multiple terms: discussions, clarifications, communications and deficiency</a:t>
              </a:r>
              <a:endParaRPr sz="1106"/>
            </a:p>
          </p:txBody>
        </p:sp>
        <p:sp>
          <p:nvSpPr>
            <p:cNvPr id="251" name="Google Shape;251;p29"/>
            <p:cNvSpPr txBox="1"/>
            <p:nvPr/>
          </p:nvSpPr>
          <p:spPr>
            <a:xfrm>
              <a:off x="419983" y="2760119"/>
              <a:ext cx="24099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375" rIns="0" bIns="0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5">
                  <a:solidFill>
                    <a:srgbClr val="00309F"/>
                  </a:solidFill>
                  <a:latin typeface="Arial"/>
                  <a:ea typeface="Arial"/>
                  <a:cs typeface="Arial"/>
                  <a:sym typeface="Arial"/>
                </a:rPr>
                <a:t>Part 16: Contract Types</a:t>
              </a:r>
              <a:endParaRPr sz="1175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9"/>
            <p:cNvSpPr txBox="1"/>
            <p:nvPr/>
          </p:nvSpPr>
          <p:spPr>
            <a:xfrm>
              <a:off x="3321004" y="2661604"/>
              <a:ext cx="8545200" cy="16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50" rIns="0" bIns="0" anchor="t" anchorCtr="0">
              <a:spAutoFit/>
            </a:bodyPr>
            <a:lstStyle/>
            <a:p>
              <a:pPr marL="166842" marR="0" lvl="0" indent="-166842" algn="l" rtl="0">
                <a:lnSpc>
                  <a:spcPct val="101499"/>
                </a:lnSpc>
                <a:spcBef>
                  <a:spcPts val="0"/>
                </a:spcBef>
                <a:spcAft>
                  <a:spcPts val="0"/>
                </a:spcAft>
                <a:buSzPts val="1106"/>
                <a:buFont typeface="Arial"/>
                <a:buChar char="•"/>
              </a:pPr>
              <a:r>
                <a:rPr lang="en" sz="1106">
                  <a:latin typeface="Arial"/>
                  <a:ea typeface="Arial"/>
                  <a:cs typeface="Arial"/>
                  <a:sym typeface="Arial"/>
                </a:rPr>
                <a:t>A new contract type is permitted if it is in the best interest of the government. Deliberate shift from restrictive to permissive framework to empower COs. </a:t>
              </a:r>
              <a:endParaRPr sz="1106">
                <a:latin typeface="Arial"/>
                <a:ea typeface="Arial"/>
                <a:cs typeface="Arial"/>
                <a:sym typeface="Arial"/>
              </a:endParaRPr>
            </a:p>
            <a:p>
              <a:pPr marL="166842" marR="70250" lvl="0" indent="-166842" algn="l" rtl="0">
                <a:lnSpc>
                  <a:spcPct val="101499"/>
                </a:lnSpc>
                <a:spcBef>
                  <a:spcPts val="346"/>
                </a:spcBef>
                <a:spcAft>
                  <a:spcPts val="0"/>
                </a:spcAft>
                <a:buSzPts val="1106"/>
                <a:buFont typeface="Arial"/>
                <a:buChar char="•"/>
              </a:pPr>
              <a:r>
                <a:rPr lang="en" sz="1106">
                  <a:latin typeface="Arial"/>
                  <a:ea typeface="Arial"/>
                  <a:cs typeface="Arial"/>
                  <a:sym typeface="Arial"/>
                </a:rPr>
                <a:t>On-and-off ramps: authorizes “on-ramping” (adding new contractors) and “off-ramping” (removing contractors) from a multiple-award contract during its ordering period to maintain current, competitive, and innovative pools of vendors on multiple-award contracts.</a:t>
              </a:r>
              <a:endParaRPr sz="1106"/>
            </a:p>
            <a:p>
              <a:pPr marL="166842" marR="70250" lvl="0" indent="-166842" algn="l" rtl="0">
                <a:lnSpc>
                  <a:spcPct val="101499"/>
                </a:lnSpc>
                <a:spcBef>
                  <a:spcPts val="346"/>
                </a:spcBef>
                <a:spcAft>
                  <a:spcPts val="0"/>
                </a:spcAft>
                <a:buSzPts val="1106"/>
                <a:buFont typeface="Arial"/>
                <a:buChar char="•"/>
              </a:pPr>
              <a:r>
                <a:rPr lang="en" sz="1106">
                  <a:solidFill>
                    <a:srgbClr val="000000"/>
                  </a:solidFill>
                </a:rPr>
                <a:t>Broader authority to establish BPAs – under </a:t>
              </a:r>
              <a:r>
                <a:rPr lang="en" sz="1106"/>
                <a:t>multiple-award</a:t>
              </a:r>
              <a:r>
                <a:rPr lang="en" sz="1106">
                  <a:solidFill>
                    <a:srgbClr val="000000"/>
                  </a:solidFill>
                </a:rPr>
                <a:t> contracts (e.g., IDIQs)</a:t>
              </a:r>
              <a:endParaRPr sz="1106"/>
            </a:p>
          </p:txBody>
        </p:sp>
        <p:sp>
          <p:nvSpPr>
            <p:cNvPr id="253" name="Google Shape;253;p29"/>
            <p:cNvSpPr txBox="1"/>
            <p:nvPr/>
          </p:nvSpPr>
          <p:spPr>
            <a:xfrm>
              <a:off x="523697" y="4963372"/>
              <a:ext cx="2409900" cy="27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375" rIns="0" bIns="0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75">
                  <a:solidFill>
                    <a:srgbClr val="00309F"/>
                  </a:solidFill>
                  <a:latin typeface="Arial"/>
                  <a:ea typeface="Arial"/>
                  <a:cs typeface="Arial"/>
                  <a:sym typeface="Arial"/>
                </a:rPr>
                <a:t>Part 1</a:t>
              </a:r>
              <a:r>
                <a:rPr lang="en" sz="1175">
                  <a:solidFill>
                    <a:srgbClr val="00309F"/>
                  </a:solidFill>
                </a:rPr>
                <a:t>9</a:t>
              </a:r>
              <a:r>
                <a:rPr lang="en" sz="1175">
                  <a:solidFill>
                    <a:srgbClr val="00309F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" sz="1175">
                  <a:solidFill>
                    <a:srgbClr val="00309F"/>
                  </a:solidFill>
                </a:rPr>
                <a:t>Small Business</a:t>
              </a:r>
              <a:endParaRPr sz="1175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9"/>
            <p:cNvSpPr txBox="1"/>
            <p:nvPr/>
          </p:nvSpPr>
          <p:spPr>
            <a:xfrm>
              <a:off x="3470317" y="4750434"/>
              <a:ext cx="8478600" cy="18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50" rIns="0" bIns="0" anchor="t" anchorCtr="0">
              <a:spAutoFit/>
            </a:bodyPr>
            <a:lstStyle/>
            <a:p>
              <a:pPr marL="166842" marR="0" lvl="0" indent="-166842" algn="l" rtl="0">
                <a:lnSpc>
                  <a:spcPct val="101499"/>
                </a:lnSpc>
                <a:spcBef>
                  <a:spcPts val="0"/>
                </a:spcBef>
                <a:spcAft>
                  <a:spcPts val="0"/>
                </a:spcAft>
                <a:buSzPts val="1106"/>
                <a:buFont typeface="Arial"/>
                <a:buChar char="•"/>
              </a:pPr>
              <a:r>
                <a:rPr lang="en" sz="1106"/>
                <a:t>Rule of Two above the micro-purchase threshold applies to open market contract awards; Rule of Two does not apply to orders under multiple award contracts. </a:t>
              </a:r>
              <a:endParaRPr sz="1106"/>
            </a:p>
            <a:p>
              <a:pPr marL="166842" marR="0" lvl="0" indent="-166842" algn="l" rtl="0">
                <a:lnSpc>
                  <a:spcPct val="101499"/>
                </a:lnSpc>
                <a:spcBef>
                  <a:spcPts val="0"/>
                </a:spcBef>
                <a:spcAft>
                  <a:spcPts val="0"/>
                </a:spcAft>
                <a:buSzPts val="1106"/>
                <a:buFont typeface="Arial"/>
                <a:buChar char="•"/>
              </a:pPr>
              <a:r>
                <a:rPr lang="en" sz="1106"/>
                <a:t>For the 8(a) program, when an acquisition is below the competitive threshold, contracting officers must first try conducting the acquisition as a competitive 8(a) order using SBA-approved government-wide contracts. </a:t>
              </a:r>
              <a:endParaRPr sz="1106"/>
            </a:p>
            <a:p>
              <a:pPr marL="166842" marR="70250" lvl="0" indent="-166842" algn="l" rtl="0">
                <a:lnSpc>
                  <a:spcPct val="101499"/>
                </a:lnSpc>
                <a:spcBef>
                  <a:spcPts val="346"/>
                </a:spcBef>
                <a:spcAft>
                  <a:spcPts val="0"/>
                </a:spcAft>
                <a:buSzPts val="1106"/>
                <a:buFont typeface="Arial"/>
                <a:buChar char="•"/>
              </a:pPr>
              <a:r>
                <a:rPr lang="en" sz="1106">
                  <a:solidFill>
                    <a:srgbClr val="000000"/>
                  </a:solidFill>
                </a:rPr>
                <a:t>A requirement is automatically released from the 8(a) program if the follow-on will be set aside under the HUBZone, SDVOSB, or WOSB programst</a:t>
              </a:r>
              <a:endParaRPr sz="1106"/>
            </a:p>
          </p:txBody>
        </p:sp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xfrm>
            <a:off x="407775" y="5042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Quick Trivia - RFO Learning Cycle</a:t>
            </a:r>
            <a:endParaRPr sz="18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60" name="Google Shape;260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5390" y="1076925"/>
            <a:ext cx="549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30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True or False?</a:t>
            </a: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Once the new FAR is codified, implementation is complete.</a:t>
            </a: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62" name="Google Shape;262;p30" descr="create an icon to represent quick trivia "/>
          <p:cNvPicPr preferRelativeResize="0"/>
          <p:nvPr/>
        </p:nvPicPr>
        <p:blipFill rotWithShape="1">
          <a:blip r:embed="rId4">
            <a:alphaModFix/>
          </a:blip>
          <a:srcRect l="2918" t="51797" r="58539" b="9049"/>
          <a:stretch/>
        </p:blipFill>
        <p:spPr>
          <a:xfrm>
            <a:off x="499287" y="1324950"/>
            <a:ext cx="700575" cy="7117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7D5B-B353-B3C8-7807-B65E5635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-572700"/>
            <a:ext cx="77175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RFO Learning Cycle</a:t>
            </a:r>
          </a:p>
        </p:txBody>
      </p:sp>
      <p:pic>
        <p:nvPicPr>
          <p:cNvPr id="267" name="Google Shape;267;p31" descr="This image illustrates the RFO learning cycle for connecting policy and practice through four steps: Awareness/Exposure, Knowledge/Understanding, Learning by Doing/Application, and Feedback Loop.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title"/>
          </p:nvPr>
        </p:nvSpPr>
        <p:spPr>
          <a:xfrm>
            <a:off x="713225" y="1566450"/>
            <a:ext cx="5429700" cy="1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latin typeface="Arial"/>
                <a:ea typeface="Arial"/>
                <a:cs typeface="Arial"/>
                <a:sym typeface="Arial"/>
              </a:rPr>
              <a:t>Thank You.</a:t>
            </a:r>
            <a:endParaRPr sz="5300"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BF32-7A11-DF9C-E2CA-5BC9AC5728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GSA Trademark Icon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E926-F4EC-7BF9-417E-81D4F39B99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Presenters</a:t>
            </a:r>
          </a:p>
        </p:txBody>
      </p:sp>
      <p:pic>
        <p:nvPicPr>
          <p:cNvPr id="112" name="Google Shape;112;p20" descr="turn this into a circle image head sho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725" y="1031200"/>
            <a:ext cx="1743425" cy="232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>
            <a:spLocks noGrp="1"/>
          </p:cNvSpPr>
          <p:nvPr>
            <p:ph type="subTitle" idx="1"/>
          </p:nvPr>
        </p:nvSpPr>
        <p:spPr>
          <a:xfrm>
            <a:off x="1312087" y="3181933"/>
            <a:ext cx="2844700" cy="158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Polly Hall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1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Executive Lead, 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1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RFO Practitioner Workstream 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1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Polly.Hall@gsa.gov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0" descr="make it a cirlce shape, not a squar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4711" y="1333486"/>
            <a:ext cx="1743425" cy="1749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>
            <a:spLocks noGrp="1"/>
          </p:cNvSpPr>
          <p:nvPr>
            <p:ph type="subTitle" idx="2"/>
          </p:nvPr>
        </p:nvSpPr>
        <p:spPr>
          <a:xfrm>
            <a:off x="5537852" y="3244303"/>
            <a:ext cx="2261700" cy="14644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Danielle Mouw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nn-NO" sz="1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RFO &amp; GSA PILOTS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nn-NO" sz="1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Danielle.Mouw@gsa.gov</a:t>
            </a:r>
            <a:endParaRPr lang="nn-NO" sz="14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21350" y="594200"/>
            <a:ext cx="60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erriweather"/>
                <a:ea typeface="Merriweather"/>
                <a:cs typeface="Merriweather"/>
                <a:sym typeface="Merriweather"/>
              </a:rPr>
              <a:t>The Revolutionary FAR Overhaul (RFO)</a:t>
            </a:r>
            <a:endParaRPr sz="18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23" name="Google Shape;123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5390" y="1076925"/>
            <a:ext cx="549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21350" y="1101338"/>
            <a:ext cx="8520600" cy="3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Restores and reemphasizes CO Discretion for </a:t>
            </a:r>
            <a:r>
              <a:rPr lang="en" sz="1700" i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simpler, faster</a:t>
            </a:r>
            <a:r>
              <a:rPr lang="en" sz="1500" i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acquisitions, </a:t>
            </a:r>
            <a:r>
              <a:rPr lang="en" sz="1700" i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greater competition</a:t>
            </a:r>
            <a:r>
              <a:rPr lang="en" sz="1500" i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and </a:t>
            </a:r>
            <a:r>
              <a:rPr lang="en" sz="1700" i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better outcomes</a:t>
            </a:r>
            <a:r>
              <a:rPr lang="en" sz="1500" i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for mission delivery.</a:t>
            </a:r>
            <a:endParaRPr sz="1500" i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5" name="Google Shape;125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18426"/>
            <a:ext cx="454657" cy="4546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531000" y="1712188"/>
            <a:ext cx="8301300" cy="2154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75575" tIns="37775" rIns="75575" bIns="377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Revolutionary FAR Overhaul (RFO) </a:t>
            </a: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755887" marR="0" lvl="1" indent="-284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○"/>
            </a:pP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Most c</a:t>
            </a:r>
            <a:r>
              <a:rPr lang="en" sz="150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omprehensive overhaul of the F</a:t>
            </a: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AR</a:t>
            </a:r>
            <a:r>
              <a:rPr lang="en" sz="150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since it was 1st</a:t>
            </a:r>
            <a:r>
              <a:rPr lang="en" sz="150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published in 1984</a:t>
            </a:r>
            <a:endParaRPr sz="150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7558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77944" marR="0" lvl="0" indent="-284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lang="en" sz="150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RFO initiative:</a:t>
            </a:r>
            <a:endParaRPr sz="150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755887" marR="0" lvl="1" indent="-284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○"/>
            </a:pPr>
            <a:r>
              <a:rPr lang="en" sz="150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Returns the FAR to its statutory roots;</a:t>
            </a:r>
            <a:endParaRPr sz="150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755887" marR="0" lvl="1" indent="-284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○"/>
            </a:pPr>
            <a:r>
              <a:rPr lang="en" sz="150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Rewrites it in plain language; </a:t>
            </a:r>
            <a:endParaRPr sz="150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755887" marR="0" lvl="1" indent="-284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○"/>
            </a:pPr>
            <a:r>
              <a:rPr lang="en" sz="150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Removes non-statutory rules (unless essential for sound procurement); and</a:t>
            </a:r>
            <a:endParaRPr sz="150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755887" marR="0" lvl="1" indent="-284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○"/>
            </a:pPr>
            <a:r>
              <a:rPr lang="en" sz="150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Creates non-regulatory </a:t>
            </a:r>
            <a:r>
              <a:rPr lang="en" sz="1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acquisition </a:t>
            </a:r>
            <a:r>
              <a:rPr lang="en" sz="150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guides that provide strategies grounded in best practices.  </a:t>
            </a:r>
            <a:endParaRPr sz="1500" i="0" u="sng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1458450" y="4003350"/>
            <a:ext cx="6227100" cy="87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</a:pPr>
            <a:r>
              <a:rPr lang="en" sz="900" b="1" dirty="0">
                <a:solidFill>
                  <a:schemeClr val="tx1"/>
                </a:solidFill>
              </a:rPr>
              <a:t>The RFO is grounded in these EOs - check them out!</a:t>
            </a:r>
            <a:endParaRPr sz="900" b="1" dirty="0">
              <a:solidFill>
                <a:schemeClr val="tx1"/>
              </a:solidFill>
            </a:endParaRPr>
          </a:p>
          <a:p>
            <a:pPr marL="377944" lvl="0" indent="-246122" algn="l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900"/>
              <a:buChar char="●"/>
            </a:pPr>
            <a:r>
              <a:rPr lang="en" sz="900" b="1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Executive Order 14275</a:t>
            </a:r>
            <a:r>
              <a:rPr lang="en" sz="900" b="1" dirty="0">
                <a:solidFill>
                  <a:srgbClr val="0070C0"/>
                </a:solidFill>
              </a:rPr>
              <a:t> </a:t>
            </a:r>
            <a:r>
              <a:rPr lang="en" sz="900" dirty="0">
                <a:solidFill>
                  <a:schemeClr val="tx1"/>
                </a:solidFill>
              </a:rPr>
              <a:t>— Restoring Common Sense to Federal Procurement </a:t>
            </a:r>
            <a:endParaRPr sz="900" dirty="0">
              <a:solidFill>
                <a:schemeClr val="tx1"/>
              </a:solidFill>
            </a:endParaRPr>
          </a:p>
          <a:p>
            <a:pPr marL="755887" lvl="1" indent="-246122" algn="l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900"/>
              <a:buChar char="○"/>
            </a:pPr>
            <a:r>
              <a:rPr lang="en" sz="900" b="1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OMB Memo 25-26 </a:t>
            </a:r>
            <a:r>
              <a:rPr lang="en" sz="900" dirty="0">
                <a:solidFill>
                  <a:schemeClr val="tx1"/>
                </a:solidFill>
              </a:rPr>
              <a:t>— Overhauling the Federal Acquisition Regulation</a:t>
            </a:r>
            <a:endParaRPr sz="900" dirty="0">
              <a:solidFill>
                <a:schemeClr val="tx1"/>
              </a:solidFill>
            </a:endParaRPr>
          </a:p>
          <a:p>
            <a:pPr marL="377944" lvl="0" indent="-246122" algn="l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900"/>
              <a:buChar char="●"/>
            </a:pPr>
            <a:r>
              <a:rPr lang="en" sz="900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Executive Order 14271</a:t>
            </a:r>
            <a:r>
              <a:rPr lang="en" sz="900" b="1" dirty="0">
                <a:solidFill>
                  <a:srgbClr val="0070C0"/>
                </a:solidFill>
              </a:rPr>
              <a:t> </a:t>
            </a:r>
            <a:r>
              <a:rPr lang="en" sz="900" dirty="0">
                <a:solidFill>
                  <a:schemeClr val="tx1"/>
                </a:solidFill>
              </a:rPr>
              <a:t>— Ensuring Commercial, Cost-Effective Solutions</a:t>
            </a:r>
            <a:endParaRPr sz="900" dirty="0">
              <a:solidFill>
                <a:schemeClr val="tx1"/>
              </a:solidFill>
            </a:endParaRPr>
          </a:p>
          <a:p>
            <a:pPr marL="377944" lvl="0" indent="-246122" algn="l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900"/>
              <a:buChar char="●"/>
            </a:pPr>
            <a:r>
              <a:rPr lang="en" sz="900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Executive Order 142</a:t>
            </a:r>
            <a:r>
              <a:rPr lang="en" sz="900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</a:t>
            </a:r>
            <a:r>
              <a:rPr lang="en" sz="900" b="1" dirty="0">
                <a:solidFill>
                  <a:srgbClr val="0070C0"/>
                </a:solidFill>
              </a:rPr>
              <a:t> </a:t>
            </a:r>
            <a:r>
              <a:rPr lang="en" sz="900" dirty="0">
                <a:solidFill>
                  <a:schemeClr val="tx1"/>
                </a:solidFill>
              </a:rPr>
              <a:t>— Eliminating Waste and Saving Taxpayer Dollars by Consolidating Procurement </a:t>
            </a:r>
            <a:endParaRPr sz="9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486150" y="301337"/>
            <a:ext cx="7717500" cy="670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A </a:t>
            </a:r>
            <a:r>
              <a:rPr lang="en" sz="1800" b="1" dirty="0">
                <a:latin typeface="Merriweather"/>
                <a:ea typeface="Merriweather"/>
                <a:cs typeface="Merriweather"/>
                <a:sym typeface="Merriweather"/>
              </a:rPr>
              <a:t>new </a:t>
            </a: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m</a:t>
            </a:r>
            <a:r>
              <a:rPr lang="en" sz="1800" b="1" dirty="0">
                <a:latin typeface="Merriweather"/>
                <a:ea typeface="Merriweather"/>
                <a:cs typeface="Merriweather"/>
                <a:sym typeface="Merriweather"/>
              </a:rPr>
              <a:t>odernized </a:t>
            </a: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f</a:t>
            </a:r>
            <a:r>
              <a:rPr lang="en" sz="1800" b="1" dirty="0">
                <a:latin typeface="Merriweather"/>
                <a:ea typeface="Merriweather"/>
                <a:cs typeface="Merriweather"/>
                <a:sym typeface="Merriweather"/>
              </a:rPr>
              <a:t>ramework</a:t>
            </a:r>
            <a:endParaRPr sz="18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33" name="Google Shape;133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5390" y="1076925"/>
            <a:ext cx="549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" name="Google Shape;137;p22" descr="This image shows the RFO 1.101 Framework header with two bullet points: Regulatory and Non-Regulatory."/>
          <p:cNvGrpSpPr/>
          <p:nvPr/>
        </p:nvGrpSpPr>
        <p:grpSpPr>
          <a:xfrm>
            <a:off x="589475" y="1739402"/>
            <a:ext cx="7965025" cy="1711573"/>
            <a:chOff x="602150" y="1139477"/>
            <a:chExt cx="7965025" cy="1711573"/>
          </a:xfrm>
        </p:grpSpPr>
        <p:sp>
          <p:nvSpPr>
            <p:cNvPr id="138" name="Google Shape;138;p22"/>
            <p:cNvSpPr/>
            <p:nvPr/>
          </p:nvSpPr>
          <p:spPr>
            <a:xfrm>
              <a:off x="4544125" y="1619250"/>
              <a:ext cx="3917100" cy="1231800"/>
            </a:xfrm>
            <a:prstGeom prst="roundRect">
              <a:avLst>
                <a:gd name="adj" fmla="val 16667"/>
              </a:avLst>
            </a:prstGeom>
            <a:solidFill>
              <a:srgbClr val="17548E"/>
            </a:solidFill>
            <a:ln w="19050" cap="flat" cmpd="sng">
              <a:solidFill>
                <a:srgbClr val="0723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57"/>
                <a:buFont typeface="Arial"/>
                <a:buNone/>
              </a:pPr>
              <a:endParaRPr sz="11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2"/>
            <p:cNvSpPr txBox="1"/>
            <p:nvPr/>
          </p:nvSpPr>
          <p:spPr>
            <a:xfrm>
              <a:off x="4572200" y="1619225"/>
              <a:ext cx="3858600" cy="29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37775" rIns="75575" bIns="377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57"/>
                <a:buFont typeface="Arial"/>
                <a:buNone/>
              </a:pPr>
              <a:r>
                <a:rPr lang="en" b="1" i="0" u="none" strike="noStrike" cap="none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NON-REGULATORY</a:t>
              </a:r>
              <a:endParaRPr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pic>
          <p:nvPicPr>
            <p:cNvPr id="140" name="Google Shape;140;p22"/>
            <p:cNvPicPr preferRelativeResize="0"/>
            <p:nvPr/>
          </p:nvPicPr>
          <p:blipFill rotWithShape="1">
            <a:blip r:embed="rId4">
              <a:alphaModFix/>
            </a:blip>
            <a:srcRect b="81465"/>
            <a:stretch/>
          </p:blipFill>
          <p:spPr>
            <a:xfrm>
              <a:off x="3203488" y="1139477"/>
              <a:ext cx="2737016" cy="50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2"/>
            <p:cNvSpPr/>
            <p:nvPr/>
          </p:nvSpPr>
          <p:spPr>
            <a:xfrm>
              <a:off x="602150" y="1619250"/>
              <a:ext cx="3917100" cy="1231800"/>
            </a:xfrm>
            <a:prstGeom prst="roundRect">
              <a:avLst>
                <a:gd name="adj" fmla="val 16667"/>
              </a:avLst>
            </a:prstGeom>
            <a:solidFill>
              <a:srgbClr val="980101"/>
            </a:solidFill>
            <a:ln w="19050" cap="flat" cmpd="sng">
              <a:solidFill>
                <a:srgbClr val="681F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57"/>
                <a:buFont typeface="Arial"/>
                <a:buNone/>
              </a:pPr>
              <a:endParaRPr sz="115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2"/>
            <p:cNvSpPr txBox="1"/>
            <p:nvPr/>
          </p:nvSpPr>
          <p:spPr>
            <a:xfrm>
              <a:off x="4563375" y="1941625"/>
              <a:ext cx="4003800" cy="50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37775" rIns="75575" bIns="37775" anchor="t" anchorCtr="0">
              <a:spAutoFit/>
            </a:bodyPr>
            <a:lstStyle/>
            <a:p>
              <a:pPr marL="377944" marR="0" lvl="0" indent="-2778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Merriweather"/>
                <a:buChar char="●"/>
              </a:pPr>
              <a:r>
                <a:rPr lang="en" b="1" i="0" u="none" strike="noStrike" cap="none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FAR Companion*</a:t>
              </a:r>
              <a:endParaRPr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377944" marR="0" lvl="0" indent="-2778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Merriweather"/>
                <a:buChar char="●"/>
              </a:pPr>
              <a:r>
                <a:rPr lang="en" b="1" i="0" u="none" strike="noStrike" cap="none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Category Management Buying Guide*</a:t>
              </a:r>
              <a:endParaRPr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3" name="Google Shape;143;p22"/>
            <p:cNvSpPr txBox="1"/>
            <p:nvPr/>
          </p:nvSpPr>
          <p:spPr>
            <a:xfrm>
              <a:off x="692005" y="2048411"/>
              <a:ext cx="3737400" cy="50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37775" rIns="75575" bIns="37775" anchor="t" anchorCtr="0">
              <a:spAutoFit/>
            </a:bodyPr>
            <a:lstStyle/>
            <a:p>
              <a:pPr marL="377944" marR="0" lvl="0" indent="-2778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Merriweather"/>
                <a:buChar char="●"/>
              </a:pPr>
              <a:r>
                <a:rPr lang="en" b="1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Streamlined FAR</a:t>
              </a:r>
              <a:endParaRPr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377944" marR="0" lvl="0" indent="-27787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Merriweather"/>
                <a:buChar char="●"/>
              </a:pPr>
              <a:r>
                <a:rPr lang="en" b="1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Agency Supplemental Regulations</a:t>
              </a:r>
              <a:endParaRPr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4" name="Google Shape;144;p22"/>
            <p:cNvSpPr txBox="1"/>
            <p:nvPr/>
          </p:nvSpPr>
          <p:spPr>
            <a:xfrm>
              <a:off x="620200" y="1619250"/>
              <a:ext cx="3917100" cy="29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37775" rIns="75575" bIns="377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57"/>
                <a:buFont typeface="Arial"/>
                <a:buNone/>
              </a:pPr>
              <a:r>
                <a:rPr lang="en" b="1" i="0" u="none" strike="noStrike" cap="none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REGULATORY</a:t>
              </a:r>
              <a:endParaRPr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145" name="Google Shape;145;p22"/>
          <p:cNvSpPr txBox="1"/>
          <p:nvPr/>
        </p:nvSpPr>
        <p:spPr>
          <a:xfrm>
            <a:off x="3532200" y="1837203"/>
            <a:ext cx="2079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</a:pP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RFO </a:t>
            </a:r>
            <a:r>
              <a:rPr lang="en" sz="1200" b="1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1.101 </a:t>
            </a:r>
            <a:r>
              <a:rPr lang="en" sz="1300" b="1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Framework</a:t>
            </a:r>
            <a:endParaRPr sz="130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940205" y="4087448"/>
            <a:ext cx="72636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</a:pPr>
            <a:r>
              <a:rPr lang="en" sz="1100" i="0" u="none" strike="noStrike" cap="none" dirty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* Living resources that will be regularly updated to reflect evolving best practices and the changing way that commercial supplies and services are purchased.</a:t>
            </a:r>
            <a:endParaRPr sz="1100" i="0" u="none" strike="noStrike" cap="none" dirty="0">
              <a:solidFill>
                <a:schemeClr val="tx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96450" y="38809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The Administration’s RFO goals</a:t>
            </a:r>
            <a:endParaRPr sz="18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51" name="Google Shape;151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5390" y="1076925"/>
            <a:ext cx="549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3"/>
          <p:cNvSpPr txBox="1"/>
          <p:nvPr/>
        </p:nvSpPr>
        <p:spPr>
          <a:xfrm>
            <a:off x="886512" y="1709339"/>
            <a:ext cx="24537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</a:pPr>
            <a:r>
              <a:rPr lang="en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REGULATORY</a:t>
            </a:r>
            <a:endParaRPr b="1" i="0" u="none" strike="noStrike" cap="non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53" name="Google Shape;153;p23"/>
          <p:cNvGraphicFramePr/>
          <p:nvPr>
            <p:extLst>
              <p:ext uri="{D42A27DB-BD31-4B8C-83A1-F6EECF244321}">
                <p14:modId xmlns:p14="http://schemas.microsoft.com/office/powerpoint/2010/main" val="1978697708"/>
              </p:ext>
            </p:extLst>
          </p:nvPr>
        </p:nvGraphicFramePr>
        <p:xfrm>
          <a:off x="714375" y="1318519"/>
          <a:ext cx="7658575" cy="2844187"/>
        </p:xfrm>
        <a:graphic>
          <a:graphicData uri="http://schemas.openxmlformats.org/drawingml/2006/table">
            <a:tbl>
              <a:tblPr firstRow="1">
                <a:noFill/>
                <a:tableStyleId>{4921EA3A-B103-499E-BAA2-6361A93259DA}</a:tableStyleId>
              </a:tblPr>
              <a:tblGrid>
                <a:gridCol w="208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00309F"/>
                          </a:solidFill>
                        </a:rPr>
                        <a:t>Speeding Acquisition</a:t>
                      </a:r>
                      <a:endParaRPr sz="1400" b="1"/>
                    </a:p>
                  </a:txBody>
                  <a:tcPr marL="68575" marR="68575" marT="68575" marB="68575">
                    <a:lnL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34950" algn="l" rtl="0">
                        <a:lnSpc>
                          <a:spcPct val="101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Focus on only necessary regulation that provides real value and eliminate the lost time and money to meet unnecessary regulations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234950" algn="l" rtl="0">
                        <a:lnSpc>
                          <a:spcPct val="101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Increase our attention on non-regulatory tools, such as the FAR Companion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234950" algn="l" rtl="0">
                        <a:lnSpc>
                          <a:spcPct val="10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Deliver capability at mission speed against needs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>
                    <a:lnL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00309F"/>
                          </a:solidFill>
                        </a:rPr>
                        <a:t>Reducing Costs</a:t>
                      </a:r>
                      <a:endParaRPr sz="1400" b="1"/>
                    </a:p>
                  </a:txBody>
                  <a:tcPr marL="68575" marR="68575" marT="68575" marB="68575">
                    <a:lnL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34950" algn="l" rtl="0">
                        <a:lnSpc>
                          <a:spcPct val="101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Restore the commercial first policy of the Federal Acquisition Streamlining Act.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234950" algn="l" rtl="0">
                        <a:lnSpc>
                          <a:spcPct val="101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Refresh and strengthen our category management practices for leveraging existing governmentwide contract vehicles to get even better value for the taxpayer, especially when addressing needs that can be satisfied commercially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234950" algn="l" rtl="0">
                        <a:lnSpc>
                          <a:spcPct val="101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Prioritize outcome-based approaches rather than unnecessarily prescriptive requirements.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>
                    <a:lnL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00309F"/>
                          </a:solidFill>
                        </a:rPr>
                        <a:t>Increasing Competition</a:t>
                      </a:r>
                      <a:endParaRPr sz="1400" b="1"/>
                    </a:p>
                  </a:txBody>
                  <a:tcPr marL="68575" marR="68575" marT="68575" marB="68575">
                    <a:lnL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34950" algn="l" rtl="0">
                        <a:lnSpc>
                          <a:spcPct val="101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</a:rPr>
                        <a:t>Increase competition by reducing regulatory and compliance burdens</a:t>
                      </a:r>
                      <a:endParaRPr sz="1100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234950" algn="l" rtl="0">
                        <a:lnSpc>
                          <a:spcPct val="101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</a:rPr>
                        <a:t>Strengthen communication with all partners to ensure requirements are clearly articulated and the path to meeting mission needs is understood across the enterprise</a:t>
                      </a:r>
                      <a:endParaRPr sz="1100" dirty="0"/>
                    </a:p>
                  </a:txBody>
                  <a:tcPr marL="68575" marR="68575" marT="68575" marB="68575">
                    <a:lnL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34077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Where are we in the RFO journey?</a:t>
            </a:r>
            <a:endParaRPr sz="18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59" name="Google Shape;159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5390" y="1076925"/>
            <a:ext cx="549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24"/>
          <p:cNvSpPr/>
          <p:nvPr/>
        </p:nvSpPr>
        <p:spPr>
          <a:xfrm>
            <a:off x="394525" y="1367178"/>
            <a:ext cx="1318464" cy="572724"/>
          </a:xfrm>
          <a:prstGeom prst="flowChartTerminator">
            <a:avLst/>
          </a:prstGeom>
          <a:solidFill>
            <a:srgbClr val="B8B8B8"/>
          </a:solidFill>
          <a:ln w="8700" cap="flat" cmpd="sng">
            <a:solidFill>
              <a:srgbClr val="0723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550" tIns="83550" rIns="83550" bIns="83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7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</a:rPr>
              <a:t>Original Codified FAR</a:t>
            </a:r>
            <a:r>
              <a:rPr lang="en" sz="1100" b="1" i="0" u="none" strike="noStrike" cap="none" dirty="0">
                <a:solidFill>
                  <a:schemeClr val="dk1"/>
                </a:solidFill>
              </a:rPr>
              <a:t>              </a:t>
            </a:r>
            <a:endParaRPr sz="11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1804863" y="1367172"/>
            <a:ext cx="1613790" cy="572724"/>
          </a:xfrm>
          <a:prstGeom prst="flowChartTerminator">
            <a:avLst/>
          </a:prstGeom>
          <a:solidFill>
            <a:srgbClr val="1F2D61"/>
          </a:solidFill>
          <a:ln w="8700" cap="flat" cmpd="sng">
            <a:solidFill>
              <a:srgbClr val="0723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550" tIns="83550" rIns="83550" bIns="83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9"/>
              <a:buFont typeface="Arial"/>
              <a:buNone/>
            </a:pPr>
            <a:r>
              <a:rPr lang="en" sz="1100" b="1" dirty="0">
                <a:solidFill>
                  <a:srgbClr val="FFFFFF"/>
                </a:solidFill>
              </a:rPr>
              <a:t>RFO </a:t>
            </a:r>
            <a:r>
              <a:rPr lang="en" sz="1100" b="1" i="0" u="none" strike="noStrike" cap="none" dirty="0">
                <a:solidFill>
                  <a:srgbClr val="FFFFFF"/>
                </a:solidFill>
              </a:rPr>
              <a:t>Phase 1     </a:t>
            </a:r>
            <a:endParaRPr sz="1100" b="1" i="0" u="none" strike="noStrike" cap="none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7"/>
              <a:buFont typeface="Arial"/>
              <a:buNone/>
            </a:pPr>
            <a:r>
              <a:rPr lang="en" sz="1100" b="1" i="0" u="none" strike="noStrike" cap="none" dirty="0">
                <a:solidFill>
                  <a:srgbClr val="FFFFFF"/>
                </a:solidFill>
              </a:rPr>
              <a:t>Model deviations</a:t>
            </a:r>
            <a:r>
              <a:rPr lang="en" sz="1200" b="1" i="0" u="none" strike="noStrike" cap="none" dirty="0">
                <a:solidFill>
                  <a:srgbClr val="FFFFFF"/>
                </a:solidFill>
              </a:rPr>
              <a:t>               </a:t>
            </a:r>
            <a:endParaRPr sz="12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3510524" y="1367177"/>
            <a:ext cx="1724004" cy="572724"/>
          </a:xfrm>
          <a:prstGeom prst="flowChartTerminator">
            <a:avLst/>
          </a:prstGeom>
          <a:solidFill>
            <a:srgbClr val="1F2D61"/>
          </a:solidFill>
          <a:ln w="8700" cap="flat" cmpd="sng">
            <a:solidFill>
              <a:srgbClr val="0723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550" tIns="83550" rIns="83550" bIns="83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9"/>
              <a:buFont typeface="Arial"/>
              <a:buNone/>
            </a:pPr>
            <a:r>
              <a:rPr lang="en" sz="1200" b="1" i="0" u="none" strike="noStrike" cap="none" dirty="0">
                <a:solidFill>
                  <a:srgbClr val="FFFFFF"/>
                </a:solidFill>
              </a:rPr>
              <a:t>                      RFO </a:t>
            </a:r>
            <a:r>
              <a:rPr lang="en" sz="1100" b="1" i="0" u="none" strike="noStrike" cap="none" dirty="0">
                <a:solidFill>
                  <a:srgbClr val="FFFFFF"/>
                </a:solidFill>
              </a:rPr>
              <a:t>Phase 1 </a:t>
            </a:r>
            <a:endParaRPr sz="1100" b="1" i="0" u="none" strike="noStrike" cap="none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9"/>
              <a:buFont typeface="Arial"/>
              <a:buNone/>
            </a:pPr>
            <a:r>
              <a:rPr lang="en" sz="1100" b="1" i="0" u="none" strike="noStrike" cap="none" dirty="0">
                <a:solidFill>
                  <a:srgbClr val="FFFFFF"/>
                </a:solidFill>
              </a:rPr>
              <a:t>Agency issued deviations</a:t>
            </a:r>
            <a:endParaRPr sz="1100" b="1" i="0" u="none" strike="noStrike" cap="none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7"/>
              <a:buFont typeface="Arial"/>
              <a:buNone/>
            </a:pPr>
            <a:endParaRPr sz="1353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5343163" y="1219138"/>
            <a:ext cx="1724004" cy="748602"/>
          </a:xfrm>
          <a:prstGeom prst="flowChartTerminator">
            <a:avLst/>
          </a:prstGeom>
          <a:solidFill>
            <a:srgbClr val="B11117"/>
          </a:solidFill>
          <a:ln w="8700" cap="flat" cmpd="sng">
            <a:solidFill>
              <a:srgbClr val="681F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550" tIns="83550" rIns="83550" bIns="83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9"/>
              <a:buFont typeface="Arial"/>
              <a:buNone/>
            </a:pPr>
            <a:r>
              <a:rPr lang="en" sz="1100" b="1" dirty="0">
                <a:solidFill>
                  <a:srgbClr val="FFFFFF"/>
                </a:solidFill>
              </a:rPr>
              <a:t>RFO </a:t>
            </a:r>
            <a:r>
              <a:rPr lang="en" sz="1100" b="1" i="0" u="none" strike="noStrike" cap="none" dirty="0">
                <a:solidFill>
                  <a:srgbClr val="FFFFFF"/>
                </a:solidFill>
              </a:rPr>
              <a:t>Phase 2  </a:t>
            </a:r>
            <a:endParaRPr sz="1100" b="1" i="0" u="none" strike="noStrike" cap="none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7"/>
              <a:buFont typeface="Arial"/>
              <a:buNone/>
            </a:pPr>
            <a:r>
              <a:rPr lang="en" sz="1100" b="1" i="0" u="none" strike="noStrike" cap="none" dirty="0">
                <a:solidFill>
                  <a:srgbClr val="FFFFFF"/>
                </a:solidFill>
              </a:rPr>
              <a:t>Rule-making (Proposed Rules)</a:t>
            </a:r>
            <a:r>
              <a:rPr lang="en" sz="1200" b="1" i="0" u="none" strike="noStrike" cap="none" dirty="0">
                <a:solidFill>
                  <a:srgbClr val="FFFFFF"/>
                </a:solidFill>
              </a:rPr>
              <a:t>                  </a:t>
            </a:r>
            <a:endParaRPr sz="12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7175825" y="1225850"/>
            <a:ext cx="1420956" cy="735210"/>
          </a:xfrm>
          <a:prstGeom prst="flowChartTerminator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8700" cap="flat" cmpd="sng">
            <a:solidFill>
              <a:srgbClr val="0723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550" tIns="83550" rIns="83550" bIns="83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7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</a:rPr>
              <a:t>New </a:t>
            </a:r>
            <a:endParaRPr sz="1100" b="1" dirty="0">
              <a:solidFill>
                <a:schemeClr val="dk1"/>
              </a:solidFill>
              <a:highlight>
                <a:schemeClr val="dk1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7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</a:rPr>
              <a:t>Codified FAR</a:t>
            </a:r>
            <a:r>
              <a:rPr lang="en" sz="1100" b="1" i="0" u="none" strike="noStrike" cap="none" dirty="0">
                <a:solidFill>
                  <a:schemeClr val="dk1"/>
                </a:solidFill>
              </a:rPr>
              <a:t>              </a:t>
            </a:r>
            <a:endParaRPr sz="1100" b="1" i="0" u="none" strike="noStrike" cap="none" dirty="0">
              <a:solidFill>
                <a:schemeClr val="dk1"/>
              </a:solidFill>
            </a:endParaRPr>
          </a:p>
        </p:txBody>
      </p:sp>
      <p:cxnSp>
        <p:nvCxnSpPr>
          <p:cNvPr id="175" name="Google Shape;175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3750" y="2103025"/>
            <a:ext cx="5683500" cy="1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6" name="Google Shape;166;p24" descr="This image presents an overview of Phase I and Phase II, highlighting key aspects of each phase."/>
          <p:cNvGrpSpPr/>
          <p:nvPr/>
        </p:nvGrpSpPr>
        <p:grpSpPr>
          <a:xfrm>
            <a:off x="340775" y="2230147"/>
            <a:ext cx="8803230" cy="2332523"/>
            <a:chOff x="0" y="3169388"/>
            <a:chExt cx="12191151" cy="3230195"/>
          </a:xfrm>
        </p:grpSpPr>
        <p:pic>
          <p:nvPicPr>
            <p:cNvPr id="167" name="Google Shape;167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3169388"/>
              <a:ext cx="12191151" cy="3230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4"/>
            <p:cNvSpPr txBox="1"/>
            <p:nvPr/>
          </p:nvSpPr>
          <p:spPr>
            <a:xfrm>
              <a:off x="708150" y="3195200"/>
              <a:ext cx="4997100" cy="300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400" rIns="0" bIns="0" anchor="t" anchorCtr="0">
              <a:spAutoFit/>
            </a:bodyPr>
            <a:lstStyle/>
            <a:p>
              <a:pPr marL="0" lvl="0" indent="0" algn="l" rtl="0">
                <a:lnSpc>
                  <a:spcPct val="1193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83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PHASE I OVERVIEW</a:t>
              </a:r>
              <a:endParaRPr sz="1083">
                <a:latin typeface="Arial"/>
                <a:ea typeface="Arial"/>
                <a:cs typeface="Arial"/>
                <a:sym typeface="Arial"/>
              </a:endParaRPr>
            </a:p>
            <a:p>
              <a:pPr marL="110046" lvl="0" indent="-105460" algn="l" rtl="0">
                <a:lnSpc>
                  <a:spcPct val="11934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3"/>
                <a:buFont typeface="Arial"/>
                <a:buChar char="•"/>
              </a:pP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Remove most non-statutory content from the FAR</a:t>
              </a:r>
              <a:endParaRPr sz="1083">
                <a:latin typeface="Arial"/>
                <a:ea typeface="Arial"/>
                <a:cs typeface="Arial"/>
                <a:sym typeface="Arial"/>
              </a:endParaRPr>
            </a:p>
            <a:p>
              <a:pPr marL="110046" marR="64193" lvl="0" indent="-105460" algn="l" rtl="0">
                <a:lnSpc>
                  <a:spcPct val="12130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3"/>
                <a:buFont typeface="Arial"/>
                <a:buChar char="•"/>
              </a:pP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Convert to plain language, including shift from “shall” to “must.”</a:t>
              </a:r>
              <a:endParaRPr sz="1083">
                <a:latin typeface="Arial"/>
                <a:ea typeface="Arial"/>
                <a:cs typeface="Arial"/>
                <a:sym typeface="Arial"/>
              </a:endParaRPr>
            </a:p>
            <a:p>
              <a:pPr marL="110046" lvl="0" indent="-105460" algn="l" rtl="0">
                <a:lnSpc>
                  <a:spcPct val="114565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3"/>
                <a:buFont typeface="Arial"/>
                <a:buChar char="•"/>
              </a:pP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Post FAR model deviations to follow until formal</a:t>
              </a:r>
              <a:endParaRPr sz="1083">
                <a:latin typeface="Arial"/>
                <a:ea typeface="Arial"/>
                <a:cs typeface="Arial"/>
                <a:sym typeface="Arial"/>
              </a:endParaRPr>
            </a:p>
            <a:p>
              <a:pPr marL="110046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rulemaking complete.</a:t>
              </a:r>
              <a:endParaRPr sz="1083">
                <a:solidFill>
                  <a:srgbClr val="FFFFFF"/>
                </a:solidFill>
              </a:endParaRPr>
            </a:p>
            <a:p>
              <a:pPr marL="110046" marR="155899" lvl="0" indent="-105460" algn="l" rtl="0">
                <a:lnSpc>
                  <a:spcPct val="100099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3"/>
                <a:buFont typeface="Arial"/>
                <a:buChar char="•"/>
              </a:pPr>
              <a:r>
                <a:rPr lang="en" sz="1083">
                  <a:solidFill>
                    <a:srgbClr val="FFFFFF"/>
                  </a:solidFill>
                </a:rPr>
                <a:t>Release non-regulatory strategic acquisition guidance (FAR Companion, Category Management Buying Guide)</a:t>
              </a:r>
              <a:endParaRPr sz="1083">
                <a:solidFill>
                  <a:srgbClr val="FFFFFF"/>
                </a:solidFill>
              </a:endParaRPr>
            </a:p>
            <a:p>
              <a:pPr marL="110046" marR="155899" lvl="0" indent="-105460" algn="l" rtl="0">
                <a:lnSpc>
                  <a:spcPct val="100099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3"/>
                <a:buFont typeface="Arial"/>
                <a:buChar char="•"/>
              </a:pPr>
              <a:r>
                <a:rPr lang="en" sz="1083">
                  <a:solidFill>
                    <a:srgbClr val="FFFFFF"/>
                  </a:solidFill>
                </a:rPr>
                <a:t>Agencies post deviations within 30 days of release of “new” language.</a:t>
              </a:r>
              <a:endParaRPr sz="1083">
                <a:solidFill>
                  <a:srgbClr val="000000"/>
                </a:solidFill>
              </a:endParaRPr>
            </a:p>
            <a:p>
              <a:pPr marL="110046" lvl="0" indent="-10546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3"/>
                <a:buFont typeface="Arial"/>
                <a:buChar char="•"/>
              </a:pP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Public comments taken on deviations to inform Phase II.</a:t>
              </a:r>
              <a:endParaRPr sz="1083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4"/>
            <p:cNvSpPr txBox="1"/>
            <p:nvPr/>
          </p:nvSpPr>
          <p:spPr>
            <a:xfrm>
              <a:off x="6290275" y="3195201"/>
              <a:ext cx="5320800" cy="296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700" rIns="0" bIns="0" anchor="t" anchorCtr="0">
              <a:spAutoFit/>
            </a:bodyPr>
            <a:lstStyle/>
            <a:p>
              <a:pPr marL="0" marR="440183" lvl="0" indent="0" algn="l" rtl="0">
                <a:lnSpc>
                  <a:spcPct val="1010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83" b="1">
                  <a:solidFill>
                    <a:srgbClr val="FFFFFF"/>
                  </a:solidFill>
                </a:rPr>
                <a:t>PHASE II OVERVIEW</a:t>
              </a:r>
              <a:endParaRPr sz="1083" b="1">
                <a:solidFill>
                  <a:srgbClr val="FFFFFF"/>
                </a:solidFill>
              </a:endParaRPr>
            </a:p>
            <a:p>
              <a:pPr marL="174239" marR="440183" lvl="0" indent="-169654" algn="l" rtl="0">
                <a:lnSpc>
                  <a:spcPct val="101099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3"/>
                <a:buFont typeface="Arial"/>
                <a:buChar char="•"/>
              </a:pP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Review public comments from Phase I and adjudicate as appropriate.</a:t>
              </a:r>
              <a:endParaRPr sz="1083">
                <a:latin typeface="Arial"/>
                <a:ea typeface="Arial"/>
                <a:cs typeface="Arial"/>
                <a:sym typeface="Arial"/>
              </a:endParaRPr>
            </a:p>
            <a:p>
              <a:pPr marL="174239" marR="394331" lvl="0" indent="-169654" algn="l" rtl="0">
                <a:lnSpc>
                  <a:spcPct val="100099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3"/>
                <a:buFont typeface="Arial"/>
                <a:buChar char="•"/>
              </a:pP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Release draft rule to Civilian Acquisition Agency Council, Defense Acquisition Regulation Council, OIRA and OFPP. Adjudicate comments.</a:t>
              </a:r>
              <a:endParaRPr sz="1083">
                <a:latin typeface="Arial"/>
                <a:ea typeface="Arial"/>
                <a:cs typeface="Arial"/>
                <a:sym typeface="Arial"/>
              </a:endParaRPr>
            </a:p>
            <a:p>
              <a:pPr marL="174239" lvl="0" indent="-169654" algn="l" rtl="0">
                <a:lnSpc>
                  <a:spcPct val="11934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3"/>
                <a:buFont typeface="Arial"/>
                <a:buChar char="•"/>
              </a:pP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Publish proposed rule on Federal Register.</a:t>
              </a:r>
              <a:endParaRPr sz="1083">
                <a:latin typeface="Arial"/>
                <a:ea typeface="Arial"/>
                <a:cs typeface="Arial"/>
                <a:sym typeface="Arial"/>
              </a:endParaRPr>
            </a:p>
            <a:p>
              <a:pPr marL="174239" lvl="0" indent="-169654" algn="l" rtl="0">
                <a:lnSpc>
                  <a:spcPct val="11934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3"/>
                <a:buFont typeface="Arial"/>
                <a:buChar char="•"/>
              </a:pP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Public comments will be taken for ~30 days.</a:t>
              </a:r>
              <a:endParaRPr sz="1083">
                <a:latin typeface="Arial"/>
                <a:ea typeface="Arial"/>
                <a:cs typeface="Arial"/>
                <a:sym typeface="Arial"/>
              </a:endParaRPr>
            </a:p>
            <a:p>
              <a:pPr marL="174239" lvl="0" indent="-16965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3"/>
                <a:buFont typeface="Arial"/>
                <a:buChar char="•"/>
              </a:pP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Adjudicate public comments.</a:t>
              </a:r>
              <a:endParaRPr sz="1083">
                <a:latin typeface="Arial"/>
                <a:ea typeface="Arial"/>
                <a:cs typeface="Arial"/>
                <a:sym typeface="Arial"/>
              </a:endParaRPr>
            </a:p>
            <a:p>
              <a:pPr marL="174239" lvl="0" indent="-169654" algn="l" rtl="0">
                <a:lnSpc>
                  <a:spcPct val="11934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3"/>
                <a:buFont typeface="Arial"/>
                <a:buChar char="•"/>
              </a:pP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Post final rule = new re</a:t>
              </a:r>
              <a:r>
                <a:rPr lang="en" sz="1083">
                  <a:solidFill>
                    <a:srgbClr val="FFFFFF"/>
                  </a:solidFill>
                </a:rPr>
                <a:t>gulatory </a:t>
              </a: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FAR text</a:t>
              </a:r>
              <a:r>
                <a:rPr lang="en" sz="1083">
                  <a:solidFill>
                    <a:srgbClr val="FFFFFF"/>
                  </a:solidFill>
                </a:rPr>
                <a:t>.</a:t>
              </a: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083">
                <a:latin typeface="Arial"/>
                <a:ea typeface="Arial"/>
                <a:cs typeface="Arial"/>
                <a:sym typeface="Arial"/>
              </a:endParaRPr>
            </a:p>
            <a:p>
              <a:pPr marL="174239" marR="0" lvl="0" indent="-169654" algn="l" rtl="0">
                <a:lnSpc>
                  <a:spcPct val="12130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83"/>
                <a:buFont typeface="Arial"/>
                <a:buChar char="•"/>
              </a:pPr>
              <a:r>
                <a:rPr lang="en" sz="1083">
                  <a:solidFill>
                    <a:srgbClr val="FFFFFF"/>
                  </a:solidFill>
                </a:rPr>
                <a:t>Agency supplements </a:t>
              </a:r>
              <a:r>
                <a:rPr lang="en" sz="1083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go through rulemaking process to finalize revisions consistent with changes in the FAR</a:t>
              </a:r>
              <a:endParaRPr sz="1083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359700" y="6099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erriweather"/>
                <a:ea typeface="Merriweather"/>
                <a:cs typeface="Merriweather"/>
                <a:sym typeface="Merriweather"/>
              </a:rPr>
              <a:t>RFO Website Demo: </a:t>
            </a: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Resources for modernized acquisition</a:t>
            </a:r>
            <a:endParaRPr sz="18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81" name="Google Shape;181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5390" y="1076925"/>
            <a:ext cx="549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2" name="Google Shape;192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07006" y="1312162"/>
            <a:ext cx="5060653" cy="3220458"/>
            <a:chOff x="1398327" y="1818873"/>
            <a:chExt cx="5180318" cy="3296273"/>
          </a:xfrm>
        </p:grpSpPr>
        <p:grpSp>
          <p:nvGrpSpPr>
            <p:cNvPr id="193" name="Google Shape;193;p25"/>
            <p:cNvGrpSpPr/>
            <p:nvPr/>
          </p:nvGrpSpPr>
          <p:grpSpPr>
            <a:xfrm>
              <a:off x="1398327" y="1818873"/>
              <a:ext cx="5180318" cy="3296273"/>
              <a:chOff x="1728150" y="2143125"/>
              <a:chExt cx="4670740" cy="2972025"/>
            </a:xfrm>
          </p:grpSpPr>
          <p:pic>
            <p:nvPicPr>
              <p:cNvPr id="194" name="Google Shape;194;p25" descr="Laptop with RFO website on the screen"/>
              <p:cNvPicPr preferRelativeResize="0"/>
              <p:nvPr/>
            </p:nvPicPr>
            <p:blipFill rotWithShape="1">
              <a:blip r:embed="rId4">
                <a:alphaModFix/>
              </a:blip>
              <a:srcRect l="9030" t="11461" r="9251" b="10517"/>
              <a:stretch/>
            </p:blipFill>
            <p:spPr>
              <a:xfrm>
                <a:off x="1728150" y="2143125"/>
                <a:ext cx="4670740" cy="2972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5" name="Google Shape;195;p25"/>
              <p:cNvSpPr/>
              <p:nvPr/>
            </p:nvSpPr>
            <p:spPr>
              <a:xfrm>
                <a:off x="2385050" y="2476500"/>
                <a:ext cx="3321900" cy="2019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9075" tIns="99075" rIns="99075" bIns="990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17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96" name="Google Shape;196;p25" title="Screenshot 2026-04-30 152532.png"/>
            <p:cNvPicPr preferRelativeResize="0"/>
            <p:nvPr/>
          </p:nvPicPr>
          <p:blipFill rotWithShape="1">
            <a:blip r:embed="rId5">
              <a:alphaModFix/>
            </a:blip>
            <a:srcRect l="6707" r="-1700"/>
            <a:stretch/>
          </p:blipFill>
          <p:spPr>
            <a:xfrm>
              <a:off x="2081976" y="2087158"/>
              <a:ext cx="3813001" cy="23331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0" name="Google Shape;200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97" idx="1"/>
          </p:cNvCxnSpPr>
          <p:nvPr/>
        </p:nvCxnSpPr>
        <p:spPr>
          <a:xfrm flipH="1">
            <a:off x="3334956" y="2026829"/>
            <a:ext cx="2396700" cy="732600"/>
          </a:xfrm>
          <a:prstGeom prst="straightConnector1">
            <a:avLst/>
          </a:prstGeom>
          <a:noFill/>
          <a:ln w="21825" cap="flat" cmpd="sng">
            <a:solidFill>
              <a:srgbClr val="8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7" name="Google Shape;197;p25"/>
          <p:cNvSpPr/>
          <p:nvPr/>
        </p:nvSpPr>
        <p:spPr>
          <a:xfrm>
            <a:off x="5731656" y="1779929"/>
            <a:ext cx="1572600" cy="493800"/>
          </a:xfrm>
          <a:prstGeom prst="roundRect">
            <a:avLst>
              <a:gd name="adj" fmla="val 16667"/>
            </a:avLst>
          </a:prstGeom>
          <a:solidFill>
            <a:srgbClr val="1D5DAD"/>
          </a:solidFill>
          <a:ln>
            <a:noFill/>
          </a:ln>
        </p:spPr>
        <p:txBody>
          <a:bodyPr spcFirstLastPara="1" wrap="square" lIns="69850" tIns="69850" rIns="69850" bIns="69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</a:rPr>
              <a:t>Overhauled FAR parts and Agency deviations</a:t>
            </a:r>
            <a:endParaRPr sz="900" dirty="0">
              <a:solidFill>
                <a:srgbClr val="FFFFFF"/>
              </a:solidFill>
            </a:endParaRPr>
          </a:p>
        </p:txBody>
      </p:sp>
      <p:cxnSp>
        <p:nvCxnSpPr>
          <p:cNvPr id="201" name="Google Shape;201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98" idx="1"/>
          </p:cNvCxnSpPr>
          <p:nvPr/>
        </p:nvCxnSpPr>
        <p:spPr>
          <a:xfrm flipH="1">
            <a:off x="4755756" y="2601190"/>
            <a:ext cx="975900" cy="121500"/>
          </a:xfrm>
          <a:prstGeom prst="straightConnector1">
            <a:avLst/>
          </a:prstGeom>
          <a:noFill/>
          <a:ln w="21825" cap="flat" cmpd="sng">
            <a:solidFill>
              <a:srgbClr val="8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8" name="Google Shape;198;p25"/>
          <p:cNvSpPr/>
          <p:nvPr/>
        </p:nvSpPr>
        <p:spPr>
          <a:xfrm>
            <a:off x="5731656" y="2354290"/>
            <a:ext cx="1572600" cy="493800"/>
          </a:xfrm>
          <a:prstGeom prst="roundRect">
            <a:avLst>
              <a:gd name="adj" fmla="val 16667"/>
            </a:avLst>
          </a:prstGeom>
          <a:solidFill>
            <a:srgbClr val="1D5DAD"/>
          </a:solidFill>
          <a:ln>
            <a:noFill/>
          </a:ln>
        </p:spPr>
        <p:txBody>
          <a:bodyPr spcFirstLastPara="1" wrap="square" lIns="69850" tIns="69850" rIns="69850" bIns="69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</a:rPr>
              <a:t>FAR Companion and Category Management Buying Guide</a:t>
            </a:r>
            <a:endParaRPr sz="900" dirty="0">
              <a:solidFill>
                <a:srgbClr val="FFFFFF"/>
              </a:solidFill>
            </a:endParaRPr>
          </a:p>
        </p:txBody>
      </p:sp>
      <p:cxnSp>
        <p:nvCxnSpPr>
          <p:cNvPr id="202" name="Google Shape;202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413562" y="3124624"/>
            <a:ext cx="2346300" cy="155400"/>
          </a:xfrm>
          <a:prstGeom prst="straightConnector1">
            <a:avLst/>
          </a:prstGeom>
          <a:noFill/>
          <a:ln w="21825" cap="flat" cmpd="sng">
            <a:solidFill>
              <a:srgbClr val="8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" name="Google Shape;199;p25"/>
          <p:cNvSpPr/>
          <p:nvPr/>
        </p:nvSpPr>
        <p:spPr>
          <a:xfrm>
            <a:off x="5748825" y="2931195"/>
            <a:ext cx="1572600" cy="493800"/>
          </a:xfrm>
          <a:prstGeom prst="roundRect">
            <a:avLst>
              <a:gd name="adj" fmla="val 16667"/>
            </a:avLst>
          </a:prstGeom>
          <a:solidFill>
            <a:srgbClr val="1D5DAD"/>
          </a:solidFill>
          <a:ln>
            <a:noFill/>
          </a:ln>
        </p:spPr>
        <p:txBody>
          <a:bodyPr spcFirstLastPara="1" wrap="square" lIns="69850" tIns="69850" rIns="69850" bIns="69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</a:rPr>
              <a:t>Practitioner Albums – Change Summaries and Resources</a:t>
            </a:r>
            <a:endParaRPr sz="900" dirty="0">
              <a:solidFill>
                <a:srgbClr val="FFFFFF"/>
              </a:solidFill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532250" y="4103325"/>
            <a:ext cx="2743200" cy="723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/>
                </a:solidFill>
              </a:rPr>
              <a:t>Central location for all RFO resources: </a:t>
            </a:r>
            <a:r>
              <a:rPr lang="en" sz="1100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https://www.acquisition.gov/far-overhaul</a:t>
            </a:r>
            <a:r>
              <a:rPr lang="en" sz="1100" dirty="0">
                <a:solidFill>
                  <a:srgbClr val="0070C0"/>
                </a:solidFill>
              </a:rPr>
              <a:t> </a:t>
            </a:r>
            <a:endParaRPr sz="11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378250" y="575999"/>
            <a:ext cx="8520600" cy="409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FAR Companion - </a:t>
            </a:r>
            <a:r>
              <a:rPr lang="en" sz="1800" b="1" dirty="0">
                <a:latin typeface="Merriweather"/>
                <a:ea typeface="Merriweather"/>
                <a:cs typeface="Merriweather"/>
                <a:sym typeface="Merriweather"/>
              </a:rPr>
              <a:t>Discretionary</a:t>
            </a: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, Streamlined </a:t>
            </a:r>
            <a:r>
              <a:rPr lang="en" sz="1800" b="1" dirty="0">
                <a:latin typeface="Merriweather"/>
                <a:ea typeface="Merriweather"/>
                <a:cs typeface="Merriweather"/>
                <a:sym typeface="Merriweather"/>
              </a:rPr>
              <a:t>Practic</a:t>
            </a: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e</a:t>
            </a:r>
            <a:endParaRPr sz="18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09" name="Google Shape;20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5390" y="1076925"/>
            <a:ext cx="549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1" name="Google Shape;211;p26" descr="FAR Companion cov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400" y="1277924"/>
            <a:ext cx="2637575" cy="3402901"/>
          </a:xfrm>
          <a:prstGeom prst="rect">
            <a:avLst/>
          </a:prstGeom>
          <a:noFill/>
          <a:ln>
            <a:noFill/>
          </a:ln>
          <a:effectLst>
            <a:outerShdw blurRad="54376" dist="18125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3138550" y="1631475"/>
            <a:ext cx="5760300" cy="24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Applying Sound Business Judgment</a:t>
            </a:r>
            <a:endParaRPr sz="15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lang="en" sz="15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FAR Companion works in concert with the FAR and agency supplements. </a:t>
            </a: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lang="en" sz="15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FAR Council's Foreword charges acquisition professionals to maximize use of their sound business judgment and discretion when policies are not statutorily prescribed.</a:t>
            </a: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419050" y="604807"/>
            <a:ext cx="7649100" cy="396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erriweather"/>
                <a:ea typeface="Merriweather"/>
                <a:cs typeface="Merriweather"/>
                <a:sym typeface="Merriweather"/>
              </a:rPr>
              <a:t>Category Management Buying Guide - </a:t>
            </a:r>
            <a:r>
              <a:rPr lang="en" sz="1800" dirty="0">
                <a:latin typeface="Merriweather"/>
                <a:ea typeface="Merriweather"/>
                <a:cs typeface="Merriweather"/>
                <a:sym typeface="Merriweather"/>
              </a:rPr>
              <a:t>Federal Marketplace</a:t>
            </a:r>
            <a:endParaRPr sz="18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17" name="Google Shape;21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5390" y="1076925"/>
            <a:ext cx="549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9" name="Google Shape;219;p27" descr="Category Management Buying Guide cov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400" y="1410575"/>
            <a:ext cx="2684899" cy="3449249"/>
          </a:xfrm>
          <a:prstGeom prst="rect">
            <a:avLst/>
          </a:prstGeom>
          <a:noFill/>
          <a:ln w="90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4376" dist="18125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8" name="Google Shape;218;p27"/>
          <p:cNvSpPr txBox="1">
            <a:spLocks noGrp="1"/>
          </p:cNvSpPr>
          <p:nvPr>
            <p:ph type="body" idx="1"/>
          </p:nvPr>
        </p:nvSpPr>
        <p:spPr>
          <a:xfrm>
            <a:off x="2876225" y="1770300"/>
            <a:ext cx="6058800" cy="21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lang="en" sz="15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Highlights sector-specific buying tips for navigating government-wide contracts. </a:t>
            </a: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"/>
              <a:buChar char="●"/>
            </a:pPr>
            <a:r>
              <a:rPr lang="en" sz="15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Helps maximize centralized ordering of common spend and recognize the efficiency and cost benefits of leveraging previously negotiated terms and conditions from precompeted vehicles.</a:t>
            </a: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SA FAST26 Virtual Acquisition Summit (Industry)">
  <a:themeElements>
    <a:clrScheme name="Simple Light">
      <a:dk1>
        <a:srgbClr val="000000"/>
      </a:dk1>
      <a:lt1>
        <a:srgbClr val="FFFFFF"/>
      </a:lt1>
      <a:dk2>
        <a:srgbClr val="C20E0E"/>
      </a:dk2>
      <a:lt2>
        <a:srgbClr val="EFEFEF"/>
      </a:lt2>
      <a:accent1>
        <a:srgbClr val="690B0B"/>
      </a:accent1>
      <a:accent2>
        <a:srgbClr val="000000"/>
      </a:accent2>
      <a:accent3>
        <a:srgbClr val="C20E0E"/>
      </a:accent3>
      <a:accent4>
        <a:srgbClr val="EFEFEF"/>
      </a:accent4>
      <a:accent5>
        <a:srgbClr val="690B0B"/>
      </a:accent5>
      <a:accent6>
        <a:srgbClr val="000000"/>
      </a:accent6>
      <a:hlink>
        <a:srgbClr val="690B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2162</Words>
  <Application>Microsoft Office PowerPoint</Application>
  <PresentationFormat>On-screen Show (16:9)</PresentationFormat>
  <Paragraphs>216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Merriweather</vt:lpstr>
      <vt:lpstr>Barlow</vt:lpstr>
      <vt:lpstr>Libre Franklin</vt:lpstr>
      <vt:lpstr>Arial</vt:lpstr>
      <vt:lpstr>Roboto</vt:lpstr>
      <vt:lpstr>Century Gothic</vt:lpstr>
      <vt:lpstr>Quicksand Medium</vt:lpstr>
      <vt:lpstr>Calibri</vt:lpstr>
      <vt:lpstr>Montserrat</vt:lpstr>
      <vt:lpstr>GSA FAST26 Virtual Acquisition Summit (Industry)</vt:lpstr>
      <vt:lpstr>Revolutionary FAR Overhaul (RFO) Updates …for Industry! </vt:lpstr>
      <vt:lpstr>Presenters</vt:lpstr>
      <vt:lpstr>The Revolutionary FAR Overhaul (RFO)</vt:lpstr>
      <vt:lpstr>A new modernized framework</vt:lpstr>
      <vt:lpstr>The Administration’s RFO goals</vt:lpstr>
      <vt:lpstr>Where are we in the RFO journey?</vt:lpstr>
      <vt:lpstr>RFO Website Demo: Resources for modernized acquisition </vt:lpstr>
      <vt:lpstr>FAR Companion - Discretionary, Streamlined Practice </vt:lpstr>
      <vt:lpstr>Category Management Buying Guide - Federal Marketplace </vt:lpstr>
      <vt:lpstr>Key Changes - Acquisition Planning</vt:lpstr>
      <vt:lpstr>Key Changes - Policy Refinement</vt:lpstr>
      <vt:lpstr>Quick Trivia - RFO Learning Cycle</vt:lpstr>
      <vt:lpstr>RFO Learning Cycle</vt:lpstr>
      <vt:lpstr>Thank You.</vt:lpstr>
      <vt:lpstr>GSA Trademark Icon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NakiaGraham</cp:lastModifiedBy>
  <cp:revision>4</cp:revision>
  <dcterms:modified xsi:type="dcterms:W3CDTF">2026-06-08T19:25:26Z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7243671D-16A2-42D3-B00B-5C864643F53D</vt:lpwstr>
  </property>
  <property fmtid="{D5CDD505-2E9C-101B-9397-08002B2CF9AE}" pid="3" name="ArticulatePath">
    <vt:lpwstr>FAST26 GSA Virtual Acquisition Summit (Industry) RFO Updates V3June26 Polly and Danielle</vt:lpwstr>
  </property>
</Properties>
</file>