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Montserrat" pitchFamily="2" charset="0"/>
      <p:regular r:id="rId29"/>
      <p:bold r:id="rId30"/>
      <p:italic r:id="rId31"/>
      <p:boldItalic r:id="rId32"/>
    </p:embeddedFont>
    <p:embeddedFont>
      <p:font typeface="Public Sans" panose="020B0604020202020204" charset="0"/>
      <p:regular r:id="rId33"/>
      <p:bold r:id="rId34"/>
      <p:italic r:id="rId35"/>
      <p:boldItalic r:id="rId36"/>
    </p:embeddedFont>
    <p:embeddedFont>
      <p:font typeface="Public Sans ExtraBold" panose="020B0604020202020204" charset="0"/>
      <p:bold r:id="rId37"/>
      <p:boldItalic r:id="rId38"/>
    </p:embeddedFont>
    <p:embeddedFont>
      <p:font typeface="Public Sans Light" panose="020B0604020202020204" charset="0"/>
      <p:regular r:id="rId39"/>
      <p:bold r:id="rId40"/>
      <p:italic r:id="rId41"/>
      <p:boldItalic r:id="rId42"/>
    </p:embeddedFont>
    <p:embeddedFont>
      <p:font typeface="Sora" panose="020B0604020202020204" charset="0"/>
      <p:regular r:id="rId43"/>
      <p:bold r:id="rId44"/>
    </p:embeddedFont>
    <p:embeddedFont>
      <p:font typeface="Source Sans Pro" panose="020B0503030403020204" pitchFamily="34" charset="0"/>
      <p:regular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432" autoAdjust="0"/>
  </p:normalViewPr>
  <p:slideViewPr>
    <p:cSldViewPr snapToGrid="0">
      <p:cViewPr varScale="1">
        <p:scale>
          <a:sx n="88" d="100"/>
          <a:sy n="88" d="100"/>
        </p:scale>
        <p:origin x="90" y="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gs" Target="tags/tag1.xml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4c4e46a3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4c4e46a3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51057a1a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e51057a1a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51057a1a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e51057a1a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e51057a1a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e51057a1a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e51057a1a2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e51057a1a2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4c4e46a3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4c4e46a3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4c4e46a3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e4c4e46a3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4c4e46a34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e4c4e46a34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4c4e46a34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e4c4e46a34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4c4e46a34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4c4e46a34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51057a1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e51057a1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51057a1a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e51057a1a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e51057a1a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e51057a1a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AdobeStock_746955155.jpeg"/>
          <p:cNvPicPr preferRelativeResize="0"/>
          <p:nvPr/>
        </p:nvPicPr>
        <p:blipFill rotWithShape="1">
          <a:blip r:embed="rId2">
            <a:alphaModFix amt="40000"/>
          </a:blip>
          <a:srcRect t="21391" b="10175"/>
          <a:stretch/>
        </p:blipFill>
        <p:spPr>
          <a:xfrm>
            <a:off x="-31550" y="1025600"/>
            <a:ext cx="9175552" cy="418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 title="GSASignatures-150ppi_G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75" y="206669"/>
            <a:ext cx="2396801" cy="55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-62125" y="-32500"/>
            <a:ext cx="9220800" cy="105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 descr="U.S. General Services Administration Logo" title="250 Starmark.png"/>
          <p:cNvPicPr preferRelativeResize="0"/>
          <p:nvPr/>
        </p:nvPicPr>
        <p:blipFill rotWithShape="1">
          <a:blip r:embed="rId4">
            <a:alphaModFix/>
          </a:blip>
          <a:srcRect t="3772" b="3772"/>
          <a:stretch/>
        </p:blipFill>
        <p:spPr>
          <a:xfrm>
            <a:off x="522452" y="184656"/>
            <a:ext cx="2111295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/>
          <p:nvPr/>
        </p:nvSpPr>
        <p:spPr>
          <a:xfrm rot="5400000">
            <a:off x="-2131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2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713225" y="1998725"/>
            <a:ext cx="3560100" cy="1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713225" y="1164375"/>
            <a:ext cx="35601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 rot="5400000">
            <a:off x="-2131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3"/>
          </p:nvPr>
        </p:nvSpPr>
        <p:spPr>
          <a:xfrm>
            <a:off x="4773950" y="1998725"/>
            <a:ext cx="3560100" cy="1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4"/>
          </p:nvPr>
        </p:nvSpPr>
        <p:spPr>
          <a:xfrm>
            <a:off x="4773950" y="1164375"/>
            <a:ext cx="35601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13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4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163260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subTitle" idx="1"/>
          </p:nvPr>
        </p:nvSpPr>
        <p:spPr>
          <a:xfrm>
            <a:off x="1454225" y="3064975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2"/>
          </p:nvPr>
        </p:nvSpPr>
        <p:spPr>
          <a:xfrm>
            <a:off x="5427875" y="3064975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/>
          <p:nvPr/>
        </p:nvSpPr>
        <p:spPr>
          <a:xfrm rot="5400000">
            <a:off x="-2131350" y="2131350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5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Speaker">
  <p:cSld name="CUSTOM_13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3441150" y="30572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/>
          <p:nvPr/>
        </p:nvSpPr>
        <p:spPr>
          <a:xfrm rot="5400000">
            <a:off x="-2131350" y="2131350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16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0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 rot="10800000" flipH="1">
            <a:off x="0" y="0"/>
            <a:ext cx="8469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 rot="10800000" flipH="1">
            <a:off x="0" y="2571750"/>
            <a:ext cx="8463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2975775" y="1222323"/>
            <a:ext cx="54855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2975775" y="384050"/>
            <a:ext cx="54855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17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Starmark End Slide">
  <p:cSld name="BLANK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9" descr="U.S. General Services Administration Logo" title="250 Signature.png"/>
          <p:cNvPicPr preferRelativeResize="0"/>
          <p:nvPr/>
        </p:nvPicPr>
        <p:blipFill rotWithShape="1">
          <a:blip r:embed="rId2">
            <a:alphaModFix/>
          </a:blip>
          <a:srcRect l="661" r="661"/>
          <a:stretch/>
        </p:blipFill>
        <p:spPr>
          <a:xfrm>
            <a:off x="4013551" y="1984975"/>
            <a:ext cx="1238875" cy="11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(g3e24f31058d_6_0)">
  <p:cSld name="Generated (g3e24f31058d_6_0)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g3e504071aae_7_0)">
  <p:cSld name="Title and body (g3e504071aae_7_0)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text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 title="AdobeStock_479788976.jpeg"/>
          <p:cNvPicPr preferRelativeResize="0"/>
          <p:nvPr/>
        </p:nvPicPr>
        <p:blipFill rotWithShape="1">
          <a:blip r:embed="rId2">
            <a:alphaModFix/>
          </a:blip>
          <a:srcRect l="11651" r="11642"/>
          <a:stretch/>
        </p:blipFill>
        <p:spPr>
          <a:xfrm>
            <a:off x="2597213" y="3544275"/>
            <a:ext cx="1904399" cy="13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title="AdobeStock_521020884.jpeg"/>
          <p:cNvPicPr preferRelativeResize="0"/>
          <p:nvPr/>
        </p:nvPicPr>
        <p:blipFill rotWithShape="1">
          <a:blip r:embed="rId3">
            <a:alphaModFix/>
          </a:blip>
          <a:srcRect l="11651" r="11642"/>
          <a:stretch/>
        </p:blipFill>
        <p:spPr>
          <a:xfrm>
            <a:off x="552025" y="3544275"/>
            <a:ext cx="1904399" cy="13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 title="AdobeStock_374171040.jpeg"/>
          <p:cNvPicPr preferRelativeResize="0"/>
          <p:nvPr/>
        </p:nvPicPr>
        <p:blipFill rotWithShape="1">
          <a:blip r:embed="rId4">
            <a:alphaModFix/>
          </a:blip>
          <a:srcRect l="4553" r="4562"/>
          <a:stretch/>
        </p:blipFill>
        <p:spPr>
          <a:xfrm>
            <a:off x="4642401" y="3544275"/>
            <a:ext cx="1904399" cy="139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title="AdobeStock_521020726.jpeg"/>
          <p:cNvPicPr preferRelativeResize="0"/>
          <p:nvPr/>
        </p:nvPicPr>
        <p:blipFill rotWithShape="1">
          <a:blip r:embed="rId5">
            <a:alphaModFix/>
          </a:blip>
          <a:srcRect l="11651" r="11642"/>
          <a:stretch/>
        </p:blipFill>
        <p:spPr>
          <a:xfrm>
            <a:off x="6687575" y="3544275"/>
            <a:ext cx="1904399" cy="13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graph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" name="Google Shape;24;p5"/>
          <p:cNvGrpSpPr/>
          <p:nvPr/>
        </p:nvGrpSpPr>
        <p:grpSpPr>
          <a:xfrm>
            <a:off x="3344419" y="1591408"/>
            <a:ext cx="5343083" cy="2278911"/>
            <a:chOff x="-306440" y="701725"/>
            <a:chExt cx="12498440" cy="5454549"/>
          </a:xfrm>
        </p:grpSpPr>
        <p:sp>
          <p:nvSpPr>
            <p:cNvPr id="25" name="Google Shape;25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623756" y="5170031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623756" y="4696684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623756" y="4227761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623756" y="3754370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23756" y="3285447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623756" y="2812055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623756" y="2338709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623756" y="1869785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623756" y="1396394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623756" y="927338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FFFFFF">
                  <a:alpha val="2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623756" y="927338"/>
              <a:ext cx="4423" cy="4715773"/>
            </a:xfrm>
            <a:custGeom>
              <a:avLst/>
              <a:gdLst/>
              <a:ahLst/>
              <a:cxnLst/>
              <a:rect l="l" t="t" r="r" b="b"/>
              <a:pathLst>
                <a:path w="4423" h="4715773" extrusionOk="0">
                  <a:moveTo>
                    <a:pt x="0" y="471577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FBFBF">
                  <a:alpha val="14117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23756" y="5643112"/>
              <a:ext cx="11347053" cy="4423"/>
            </a:xfrm>
            <a:custGeom>
              <a:avLst/>
              <a:gdLst/>
              <a:ahLst/>
              <a:cxnLst/>
              <a:rect l="l" t="t" r="r" b="b"/>
              <a:pathLst>
                <a:path w="11347053" h="4423" extrusionOk="0">
                  <a:moveTo>
                    <a:pt x="0" y="0"/>
                  </a:moveTo>
                  <a:lnTo>
                    <a:pt x="11347054" y="0"/>
                  </a:lnTo>
                </a:path>
              </a:pathLst>
            </a:custGeom>
            <a:noFill/>
            <a:ln w="9525" cap="flat" cmpd="sng">
              <a:solidFill>
                <a:srgbClr val="D9D9D9">
                  <a:alpha val="14117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623756" y="922915"/>
              <a:ext cx="11360325" cy="4733469"/>
            </a:xfrm>
            <a:custGeom>
              <a:avLst/>
              <a:gdLst/>
              <a:ahLst/>
              <a:cxnLst/>
              <a:rect l="l" t="t" r="r" b="b"/>
              <a:pathLst>
                <a:path w="11360325" h="4733469" extrusionOk="0">
                  <a:moveTo>
                    <a:pt x="0" y="0"/>
                  </a:moveTo>
                  <a:lnTo>
                    <a:pt x="11360325" y="0"/>
                  </a:lnTo>
                  <a:lnTo>
                    <a:pt x="11360325" y="4733469"/>
                  </a:lnTo>
                  <a:lnTo>
                    <a:pt x="0" y="473346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623756" y="922915"/>
              <a:ext cx="11360325" cy="4733469"/>
            </a:xfrm>
            <a:custGeom>
              <a:avLst/>
              <a:gdLst/>
              <a:ahLst/>
              <a:cxnLst/>
              <a:rect l="l" t="t" r="r" b="b"/>
              <a:pathLst>
                <a:path w="11360325" h="4733469" extrusionOk="0">
                  <a:moveTo>
                    <a:pt x="0" y="0"/>
                  </a:moveTo>
                  <a:lnTo>
                    <a:pt x="11360325" y="0"/>
                  </a:lnTo>
                  <a:lnTo>
                    <a:pt x="11360325" y="4733469"/>
                  </a:lnTo>
                  <a:lnTo>
                    <a:pt x="0" y="473346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9" name="Google Shape;49;p5"/>
            <p:cNvSpPr txBox="1"/>
            <p:nvPr/>
          </p:nvSpPr>
          <p:spPr>
            <a:xfrm>
              <a:off x="16602" y="5482373"/>
              <a:ext cx="627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0,0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51" name="Google Shape;51;p5"/>
            <p:cNvSpPr txBox="1"/>
            <p:nvPr/>
          </p:nvSpPr>
          <p:spPr>
            <a:xfrm>
              <a:off x="37519" y="5009027"/>
              <a:ext cx="607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0,5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53" name="Google Shape;53;p5"/>
            <p:cNvSpPr txBox="1"/>
            <p:nvPr/>
          </p:nvSpPr>
          <p:spPr>
            <a:xfrm>
              <a:off x="-241188" y="4540103"/>
              <a:ext cx="885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1,0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55" name="Google Shape;55;p5"/>
            <p:cNvSpPr txBox="1"/>
            <p:nvPr/>
          </p:nvSpPr>
          <p:spPr>
            <a:xfrm>
              <a:off x="-208563" y="4066756"/>
              <a:ext cx="853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1,5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57" name="Google Shape;57;p5"/>
            <p:cNvSpPr txBox="1"/>
            <p:nvPr/>
          </p:nvSpPr>
          <p:spPr>
            <a:xfrm>
              <a:off x="-298284" y="3597833"/>
              <a:ext cx="942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2,0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59" name="Google Shape;59;p5"/>
            <p:cNvSpPr txBox="1"/>
            <p:nvPr/>
          </p:nvSpPr>
          <p:spPr>
            <a:xfrm>
              <a:off x="-265658" y="3124487"/>
              <a:ext cx="910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2,5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1" name="Google Shape;61;p5"/>
            <p:cNvSpPr txBox="1"/>
            <p:nvPr/>
          </p:nvSpPr>
          <p:spPr>
            <a:xfrm>
              <a:off x="-298284" y="2651140"/>
              <a:ext cx="942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3,0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3" name="Google Shape;63;p5"/>
            <p:cNvSpPr txBox="1"/>
            <p:nvPr/>
          </p:nvSpPr>
          <p:spPr>
            <a:xfrm>
              <a:off x="-265658" y="2182217"/>
              <a:ext cx="910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3,5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5" name="Google Shape;65;p5"/>
            <p:cNvSpPr txBox="1"/>
            <p:nvPr/>
          </p:nvSpPr>
          <p:spPr>
            <a:xfrm>
              <a:off x="-306440" y="1708869"/>
              <a:ext cx="9510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4,0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7" name="Google Shape;67;p5"/>
            <p:cNvSpPr txBox="1"/>
            <p:nvPr/>
          </p:nvSpPr>
          <p:spPr>
            <a:xfrm>
              <a:off x="-273815" y="1239946"/>
              <a:ext cx="9183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4,5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-302365" y="766599"/>
              <a:ext cx="9471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5,0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0" y="701725"/>
              <a:ext cx="12192000" cy="5454549"/>
            </a:xfrm>
            <a:custGeom>
              <a:avLst/>
              <a:gdLst/>
              <a:ahLst/>
              <a:cxnLst/>
              <a:rect l="l" t="t" r="r" b="b"/>
              <a:pathLst>
                <a:path w="12192000" h="5454549" extrusionOk="0">
                  <a:moveTo>
                    <a:pt x="0" y="0"/>
                  </a:moveTo>
                  <a:lnTo>
                    <a:pt x="12192000" y="0"/>
                  </a:lnTo>
                  <a:lnTo>
                    <a:pt x="12192000" y="5454549"/>
                  </a:lnTo>
                  <a:lnTo>
                    <a:pt x="0" y="54545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7"/>
                <a:buFont typeface="Arial"/>
                <a:buNone/>
              </a:pPr>
              <a:endParaRPr sz="1266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71" name="Google Shape;71;p5"/>
            <p:cNvSpPr txBox="1"/>
            <p:nvPr/>
          </p:nvSpPr>
          <p:spPr>
            <a:xfrm>
              <a:off x="1708003" y="5734530"/>
              <a:ext cx="10911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33"/>
                <a:buFont typeface="Arial"/>
                <a:buNone/>
              </a:pPr>
              <a:r>
                <a:rPr lang="en" sz="733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Year</a:t>
              </a:r>
              <a:endParaRPr sz="733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4511925" y="5734530"/>
              <a:ext cx="11763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3"/>
                <a:buFont typeface="Arial"/>
                <a:buNone/>
              </a:pPr>
              <a:r>
                <a:rPr lang="en" sz="733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Year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7360279" y="5734530"/>
              <a:ext cx="11445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3"/>
                <a:buFont typeface="Arial"/>
                <a:buNone/>
              </a:pPr>
              <a:r>
                <a:rPr lang="en" sz="733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2025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 txBox="1"/>
            <p:nvPr/>
          </p:nvSpPr>
          <p:spPr>
            <a:xfrm>
              <a:off x="10184700" y="5734530"/>
              <a:ext cx="11763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3"/>
                <a:buFont typeface="Arial"/>
                <a:buNone/>
              </a:pPr>
              <a:r>
                <a:rPr lang="en" sz="733" b="0" i="0" u="none" strike="noStrike" cap="none">
                  <a:solidFill>
                    <a:schemeClr val="dk1"/>
                  </a:solidFill>
                  <a:latin typeface="Sora"/>
                  <a:ea typeface="Sora"/>
                  <a:cs typeface="Sora"/>
                  <a:sym typeface="Sora"/>
                </a:rPr>
                <a:t>2030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5" name="Google Shape;75;p5"/>
          <p:cNvCxnSpPr>
            <a:endCxn id="49" idx="3"/>
          </p:cNvCxnSpPr>
          <p:nvPr/>
        </p:nvCxnSpPr>
        <p:spPr>
          <a:xfrm>
            <a:off x="3750947" y="1558522"/>
            <a:ext cx="0" cy="2107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5"/>
          <p:cNvCxnSpPr>
            <a:stCxn id="49" idx="3"/>
          </p:cNvCxnSpPr>
          <p:nvPr/>
        </p:nvCxnSpPr>
        <p:spPr>
          <a:xfrm>
            <a:off x="3750947" y="3665722"/>
            <a:ext cx="4498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>
            <a:off x="-48525" y="-775"/>
            <a:ext cx="2822700" cy="51906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6" descr="U.S. General Services Administration Logo" title="250 Signature.png"/>
          <p:cNvPicPr preferRelativeResize="0"/>
          <p:nvPr/>
        </p:nvPicPr>
        <p:blipFill rotWithShape="1">
          <a:blip r:embed="rId2">
            <a:alphaModFix/>
          </a:blip>
          <a:srcRect l="661" r="661"/>
          <a:stretch/>
        </p:blipFill>
        <p:spPr>
          <a:xfrm>
            <a:off x="4013551" y="1984975"/>
            <a:ext cx="1238875" cy="11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text with subhead">
  <p:cSld name="BLANK_2_1_1_1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406425" y="1558925"/>
            <a:ext cx="83469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●"/>
              <a:defRPr sz="1800" b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○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■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●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○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■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●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○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■"/>
              <a:defRPr sz="1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ldNum" idx="12"/>
          </p:nvPr>
        </p:nvSpPr>
        <p:spPr>
          <a:xfrm>
            <a:off x="8816850" y="4717080"/>
            <a:ext cx="324600" cy="2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lvl1pPr lvl="0" algn="ctr">
              <a:buNone/>
              <a:defRPr sz="900">
                <a:solidFill>
                  <a:schemeClr val="dk1"/>
                </a:solidFill>
              </a:defRPr>
            </a:lvl1pPr>
            <a:lvl2pPr lvl="1" algn="ctr">
              <a:buNone/>
              <a:defRPr sz="900">
                <a:solidFill>
                  <a:schemeClr val="dk1"/>
                </a:solidFill>
              </a:defRPr>
            </a:lvl2pPr>
            <a:lvl3pPr lvl="2" algn="ctr">
              <a:buNone/>
              <a:defRPr sz="900">
                <a:solidFill>
                  <a:schemeClr val="dk1"/>
                </a:solidFill>
              </a:defRPr>
            </a:lvl3pPr>
            <a:lvl4pPr lvl="3" algn="ctr">
              <a:buNone/>
              <a:defRPr sz="900">
                <a:solidFill>
                  <a:schemeClr val="dk1"/>
                </a:solidFill>
              </a:defRPr>
            </a:lvl4pPr>
            <a:lvl5pPr lvl="4" algn="ctr">
              <a:buNone/>
              <a:defRPr sz="900">
                <a:solidFill>
                  <a:schemeClr val="dk1"/>
                </a:solidFill>
              </a:defRPr>
            </a:lvl5pPr>
            <a:lvl6pPr lvl="5" algn="ctr">
              <a:buNone/>
              <a:defRPr sz="900">
                <a:solidFill>
                  <a:schemeClr val="dk1"/>
                </a:solidFill>
              </a:defRPr>
            </a:lvl6pPr>
            <a:lvl7pPr lvl="6" algn="ctr">
              <a:buNone/>
              <a:defRPr sz="900">
                <a:solidFill>
                  <a:schemeClr val="dk1"/>
                </a:solidFill>
              </a:defRPr>
            </a:lvl7pPr>
            <a:lvl8pPr lvl="7" algn="ctr">
              <a:buNone/>
              <a:defRPr sz="900">
                <a:solidFill>
                  <a:schemeClr val="dk1"/>
                </a:solidFill>
              </a:defRPr>
            </a:lvl8pPr>
            <a:lvl9pPr lvl="8" algn="ctr">
              <a:buNone/>
              <a:defRPr sz="900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7"/>
          <p:cNvSpPr txBox="1"/>
          <p:nvPr/>
        </p:nvSpPr>
        <p:spPr>
          <a:xfrm>
            <a:off x="6547725" y="271950"/>
            <a:ext cx="220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Limited Dissemination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06425" y="1053375"/>
            <a:ext cx="8346900" cy="393600"/>
          </a:xfrm>
          <a:prstGeom prst="rect">
            <a:avLst/>
          </a:prstGeom>
          <a:solidFill>
            <a:srgbClr val="005089"/>
          </a:solidFill>
          <a:ln>
            <a:noFill/>
          </a:ln>
        </p:spPr>
        <p:txBody>
          <a:bodyPr spcFirstLastPara="1" wrap="square" lIns="1371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7" title="GSA_Star_Mark_CMYK_6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6425" y="271939"/>
            <a:ext cx="548700" cy="49533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/>
          <p:nvPr/>
        </p:nvSpPr>
        <p:spPr>
          <a:xfrm>
            <a:off x="892550" y="518275"/>
            <a:ext cx="35688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Transformation Services</a:t>
            </a:r>
            <a:endParaRPr sz="1100" b="1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A7B17"/>
          </p15:clr>
        </p15:guide>
        <p15:guide id="2" orient="horz" pos="688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046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  <p15:guide id="8" pos="297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body" idx="1"/>
          </p:nvPr>
        </p:nvSpPr>
        <p:spPr>
          <a:xfrm>
            <a:off x="423460" y="0"/>
            <a:ext cx="4228200" cy="3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ublic Sans ExtraBold"/>
              <a:buNone/>
              <a:defRPr sz="2700" i="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8"/>
          <p:cNvSpPr>
            <a:spLocks noGrp="1"/>
          </p:cNvSpPr>
          <p:nvPr>
            <p:ph type="pic" idx="2"/>
          </p:nvPr>
        </p:nvSpPr>
        <p:spPr>
          <a:xfrm>
            <a:off x="5831425" y="656625"/>
            <a:ext cx="3713100" cy="37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1" name="Google Shape;91;p8"/>
          <p:cNvSpPr txBox="1"/>
          <p:nvPr/>
        </p:nvSpPr>
        <p:spPr>
          <a:xfrm>
            <a:off x="8308178" y="4738765"/>
            <a:ext cx="43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700"/>
              <a:buFont typeface="Arial"/>
              <a:buNone/>
            </a:pPr>
            <a:fld id="{00000000-1234-1234-1234-123412341234}" type="slidenum">
              <a:rPr lang="en" sz="10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ctrTitle"/>
          </p:nvPr>
        </p:nvSpPr>
        <p:spPr>
          <a:xfrm>
            <a:off x="439531" y="1172225"/>
            <a:ext cx="601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3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subTitle" idx="1"/>
          </p:nvPr>
        </p:nvSpPr>
        <p:spPr>
          <a:xfrm>
            <a:off x="439525" y="3261775"/>
            <a:ext cx="60171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9525" y="0"/>
            <a:ext cx="9144000" cy="10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10" title="GSA Star Mark 250 2026 Logo STARMARK SIGNATURE_300dp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750" y="200060"/>
            <a:ext cx="2190163" cy="6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0" title="FAST 2026 Full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225" y="1260736"/>
            <a:ext cx="2622024" cy="26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2960225" y="1838575"/>
            <a:ext cx="547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1"/>
          </p:nvPr>
        </p:nvSpPr>
        <p:spPr>
          <a:xfrm>
            <a:off x="3968275" y="3045375"/>
            <a:ext cx="4462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/>
          <p:nvPr/>
        </p:nvSpPr>
        <p:spPr>
          <a:xfrm rot="10800000" flipH="1">
            <a:off x="113325" y="25716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 rot="10800000" flipH="1">
            <a:off x="1329525" y="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1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-26275" y="-4775"/>
            <a:ext cx="9170400" cy="5180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sam.gov/es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hyperlink" Target="http://www.youtube.com/watch?v=mFZA251QvCs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://www.youtube.com/watch?v=VUg-4ONTqo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YLT96vMLOC3CE-BTVnTvV4l5YjTN-k6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439531" y="1172225"/>
            <a:ext cx="601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SAM.gov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The Gateway to the Federal Award Lifecycle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1"/>
          </p:nvPr>
        </p:nvSpPr>
        <p:spPr>
          <a:xfrm>
            <a:off x="439525" y="3261775"/>
            <a:ext cx="60171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TTS Office of Awards, Regulatory &amp; Oversight Systems | June 2026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5" y="-25"/>
            <a:ext cx="210900" cy="5127300"/>
          </a:xfrm>
          <a:prstGeom prst="rect">
            <a:avLst/>
          </a:prstGeom>
          <a:solidFill>
            <a:srgbClr val="C20E0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title" idx="4294967295"/>
          </p:nvPr>
        </p:nvSpPr>
        <p:spPr>
          <a:xfrm>
            <a:off x="713222" y="342900"/>
            <a:ext cx="5715000" cy="800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0B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What’s next for SAM.gov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20E0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IAE Roadmap</a:t>
            </a:r>
          </a:p>
        </p:txBody>
      </p:sp>
      <p:sp>
        <p:nvSpPr>
          <p:cNvPr id="276" name="Google Shape;276;p32"/>
          <p:cNvSpPr/>
          <p:nvPr/>
        </p:nvSpPr>
        <p:spPr>
          <a:xfrm>
            <a:off x="1756667" y="1410100"/>
            <a:ext cx="3472500" cy="396900"/>
          </a:xfrm>
          <a:prstGeom prst="rect">
            <a:avLst/>
          </a:prstGeom>
          <a:solidFill>
            <a:srgbClr val="C20E0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FY26 Q3-4</a:t>
            </a:r>
            <a:endParaRPr sz="123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5360727" y="1383230"/>
            <a:ext cx="3519900" cy="396900"/>
          </a:xfrm>
          <a:prstGeom prst="rect">
            <a:avLst/>
          </a:prstGeom>
          <a:solidFill>
            <a:srgbClr val="C20E0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FY 27</a:t>
            </a:r>
            <a:endParaRPr sz="123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263347" y="2009889"/>
            <a:ext cx="1265400" cy="126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Consolidate multiple award systems into SAM.gov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1744208" y="1935690"/>
            <a:ext cx="3472500" cy="142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42875" tIns="142875" rIns="142875" bIns="14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Consolidate award systems for a smooth and efficient process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Consolidate Integrity record data entry (fka FAPIIS) into SAM.gov</a:t>
            </a: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Federal Assistance Listings to FY27 standards</a:t>
            </a: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/>
              <a:t>Revolutionary FAR Overhaul updates</a:t>
            </a:r>
            <a:endParaRPr sz="1000"/>
          </a:p>
        </p:txBody>
      </p:sp>
      <p:sp>
        <p:nvSpPr>
          <p:cNvPr id="280" name="Google Shape;280;p32"/>
          <p:cNvSpPr/>
          <p:nvPr/>
        </p:nvSpPr>
        <p:spPr>
          <a:xfrm>
            <a:off x="5360727" y="1928736"/>
            <a:ext cx="3519900" cy="142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42875" tIns="142875" rIns="142875" bIns="14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Consolidate award systems for a smooth and efficient process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Consolidate CPARS past performance records into </a:t>
            </a:r>
            <a:r>
              <a:rPr lang="en" sz="1000" b="0" u="sng">
                <a:solidFill>
                  <a:srgbClr val="C20E0E"/>
                </a:solidFill>
                <a:latin typeface="Arial"/>
                <a:ea typeface="Arial"/>
                <a:cs typeface="Arial"/>
                <a:sym typeface="Arial"/>
              </a:rPr>
              <a:t>SAM.gov</a:t>
            </a:r>
            <a:r>
              <a:rPr lang="en"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263347" y="3445764"/>
            <a:ext cx="1265400" cy="1042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5250" tIns="95250" rIns="95250" bIns="95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customer service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1744208" y="3435315"/>
            <a:ext cx="3472500" cy="108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42875" tIns="142875" rIns="142875" bIns="14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 and strengthen the Federal Service Desk (FSD)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agents performance and implement system enhancements</a:t>
            </a: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2" descr="This image features the FAST 2026 logo in grayscale. 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0"/>
            <a:ext cx="309300" cy="5157600"/>
          </a:xfrm>
          <a:prstGeom prst="rect">
            <a:avLst/>
          </a:prstGeom>
          <a:solidFill>
            <a:srgbClr val="C20E0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3" descr="This image shows the text of the questions in bold letters."/>
          <p:cNvSpPr/>
          <p:nvPr/>
        </p:nvSpPr>
        <p:spPr>
          <a:xfrm>
            <a:off x="1714500" y="904875"/>
            <a:ext cx="5715000" cy="3333900"/>
          </a:xfrm>
          <a:prstGeom prst="roundRect">
            <a:avLst>
              <a:gd name="adj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title" idx="4294967295"/>
          </p:nvPr>
        </p:nvSpPr>
        <p:spPr>
          <a:xfrm>
            <a:off x="1714500" y="2095500"/>
            <a:ext cx="57150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0" cap="none" spc="0" normalizeH="0" baseline="0" noProof="0" dirty="0">
                <a:ln>
                  <a:noFill/>
                </a:ln>
                <a:solidFill>
                  <a:srgbClr val="690B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713225" y="1566450"/>
            <a:ext cx="54297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Arial"/>
                <a:ea typeface="Arial"/>
                <a:cs typeface="Arial"/>
                <a:sym typeface="Arial"/>
              </a:rPr>
              <a:t>Thank You.</a:t>
            </a:r>
            <a:endParaRPr sz="5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6AD2-9256-2258-B0E5-35D1FCFB00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GSA Trademark Icon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A58A-02FA-85A0-E246-203CA9675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Presenters</a:t>
            </a:r>
          </a:p>
        </p:txBody>
      </p:sp>
      <p:sp>
        <p:nvSpPr>
          <p:cNvPr id="169" name="Google Shape;16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4775" y="799950"/>
            <a:ext cx="2567100" cy="3543600"/>
          </a:xfrm>
          <a:prstGeom prst="rect">
            <a:avLst/>
          </a:prstGeom>
          <a:solidFill>
            <a:srgbClr val="005089">
              <a:alpha val="5000"/>
            </a:srgbClr>
          </a:solidFill>
          <a:ln>
            <a:noFill/>
          </a:ln>
        </p:spPr>
        <p:txBody>
          <a:bodyPr spcFirstLastPara="1" wrap="square" lIns="72975" tIns="36475" rIns="72975" bIns="36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7"/>
              <a:buFont typeface="Arial"/>
              <a:buNone/>
            </a:pPr>
            <a:endParaRPr sz="1436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4" descr="This image features Dahianna Salazar Foreman, the engagement lead for the awards division at Technology Transformation Services (TTS)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793" b="31567"/>
          <a:stretch/>
        </p:blipFill>
        <p:spPr>
          <a:xfrm>
            <a:off x="2415666" y="1143996"/>
            <a:ext cx="1545300" cy="1545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2032282" y="3181860"/>
            <a:ext cx="23049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75" tIns="36475" rIns="72975" bIns="364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7"/>
              <a:buFont typeface="Arial"/>
              <a:buNone/>
            </a:pPr>
            <a:r>
              <a:rPr lang="en" sz="1276" b="1" dirty="0">
                <a:solidFill>
                  <a:schemeClr val="accent1"/>
                </a:solidFill>
              </a:rPr>
              <a:t>Dahianna Salazar Foreman</a:t>
            </a:r>
            <a:endParaRPr sz="1117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2223875" y="3525718"/>
            <a:ext cx="19215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75" tIns="36475" rIns="72975" bIns="36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Engagement Lead</a:t>
            </a:r>
            <a:endParaRPr sz="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Office of Awards, Regulatory &amp; Oversight Systems (AROS)</a:t>
            </a:r>
            <a:endParaRPr sz="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Technology Transformation Services</a:t>
            </a:r>
            <a:endParaRPr sz="80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"/>
              <a:buFont typeface="Arial"/>
              <a:buNone/>
            </a:pPr>
            <a:endParaRPr sz="800">
              <a:solidFill>
                <a:srgbClr val="434343"/>
              </a:solidFill>
            </a:endParaRPr>
          </a:p>
        </p:txBody>
      </p:sp>
      <p:sp>
        <p:nvSpPr>
          <p:cNvPr id="170" name="Google Shape;17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2122" y="799950"/>
            <a:ext cx="2567100" cy="3543600"/>
          </a:xfrm>
          <a:prstGeom prst="rect">
            <a:avLst/>
          </a:prstGeom>
          <a:solidFill>
            <a:srgbClr val="005089">
              <a:alpha val="5000"/>
            </a:srgbClr>
          </a:solidFill>
          <a:ln>
            <a:noFill/>
          </a:ln>
        </p:spPr>
        <p:txBody>
          <a:bodyPr spcFirstLastPara="1" wrap="square" lIns="72975" tIns="36475" rIns="72975" bIns="36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7"/>
              <a:buFont typeface="Arial"/>
              <a:buNone/>
            </a:pPr>
            <a:endParaRPr sz="1436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4" descr="This image showcases Zack Sionakides, the director of the awards division at Technology Transformation Services (TTS)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11114" y="1143996"/>
            <a:ext cx="1545300" cy="1545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4803200" y="3181860"/>
            <a:ext cx="23049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75" tIns="36475" rIns="72975" bIns="364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7"/>
              <a:buFont typeface="Arial"/>
              <a:buNone/>
            </a:pPr>
            <a:r>
              <a:rPr lang="en" sz="1276" b="1" dirty="0">
                <a:solidFill>
                  <a:schemeClr val="accent1"/>
                </a:solidFill>
              </a:rPr>
              <a:t>Zack Sionakides</a:t>
            </a:r>
            <a:endParaRPr sz="1117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4994785" y="3525737"/>
            <a:ext cx="19215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75" tIns="36475" rIns="72975" bIns="364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Director, Awards Division</a:t>
            </a:r>
            <a:endParaRPr sz="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Integrated Award Environment (IAE)</a:t>
            </a:r>
            <a:endParaRPr sz="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Technology Transformation Services</a:t>
            </a:r>
            <a:endParaRPr sz="80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8"/>
              <a:buFont typeface="Arial"/>
              <a:buNone/>
            </a:pPr>
            <a:endParaRPr sz="800">
              <a:solidFill>
                <a:srgbClr val="434343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713225" y="384050"/>
            <a:ext cx="7717500" cy="685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690B0B"/>
                </a:solidFill>
                <a:latin typeface="Arial"/>
                <a:ea typeface="Arial"/>
                <a:cs typeface="Arial"/>
                <a:sym typeface="Arial"/>
              </a:rPr>
              <a:t>SAM.gov</a:t>
            </a:r>
            <a:endParaRPr sz="2600" b="1" dirty="0">
              <a:solidFill>
                <a:srgbClr val="690B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>
                <a:solidFill>
                  <a:srgbClr val="690B0B"/>
                </a:solidFill>
                <a:latin typeface="Arial"/>
                <a:ea typeface="Arial"/>
                <a:cs typeface="Arial"/>
                <a:sym typeface="Arial"/>
              </a:rPr>
              <a:t>System consolidation</a:t>
            </a:r>
            <a:endParaRPr sz="1600" b="0" dirty="0">
              <a:solidFill>
                <a:srgbClr val="690B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2131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713251" y="1300229"/>
            <a:ext cx="7717500" cy="881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unifying our federal award systems into Sam.gov. This consolidation aims to facilitate a smooth, efficient process for both industry and government</a:t>
            </a: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2444648" y="2075495"/>
            <a:ext cx="1417078" cy="2409605"/>
            <a:chOff x="477144" y="3400010"/>
            <a:chExt cx="504478" cy="857847"/>
          </a:xfrm>
        </p:grpSpPr>
        <p:sp>
          <p:nvSpPr>
            <p:cNvPr id="185" name="Google Shape;185;p25"/>
            <p:cNvSpPr/>
            <p:nvPr/>
          </p:nvSpPr>
          <p:spPr>
            <a:xfrm rot="5400000">
              <a:off x="477144" y="3400010"/>
              <a:ext cx="239100" cy="239100"/>
            </a:xfrm>
            <a:prstGeom prst="ellipse">
              <a:avLst/>
            </a:prstGeom>
            <a:solidFill>
              <a:srgbClr val="690B0B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 rot="5400000">
              <a:off x="477144" y="3554697"/>
              <a:ext cx="239100" cy="239100"/>
            </a:xfrm>
            <a:prstGeom prst="ellipse">
              <a:avLst/>
            </a:prstGeom>
            <a:solidFill>
              <a:srgbClr val="FEE2E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 rot="5400000">
              <a:off x="477144" y="3709381"/>
              <a:ext cx="239100" cy="239100"/>
            </a:xfrm>
            <a:prstGeom prst="ellipse">
              <a:avLst/>
            </a:prstGeom>
            <a:solidFill>
              <a:srgbClr val="FECAC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 rot="5400000">
              <a:off x="477144" y="3864069"/>
              <a:ext cx="239100" cy="239100"/>
            </a:xfrm>
            <a:prstGeom prst="ellipse">
              <a:avLst/>
            </a:prstGeom>
            <a:solidFill>
              <a:srgbClr val="EF444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rot="5400000">
              <a:off x="477144" y="4018757"/>
              <a:ext cx="239100" cy="239100"/>
            </a:xfrm>
            <a:prstGeom prst="ellipse">
              <a:avLst/>
            </a:prstGeom>
            <a:solidFill>
              <a:srgbClr val="690B0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 rot="5400000">
              <a:off x="742522" y="3400010"/>
              <a:ext cx="239100" cy="239100"/>
            </a:xfrm>
            <a:prstGeom prst="ellipse">
              <a:avLst/>
            </a:prstGeom>
            <a:solidFill>
              <a:srgbClr val="690B0B">
                <a:alpha val="5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 rot="5400000">
              <a:off x="742522" y="3554697"/>
              <a:ext cx="239100" cy="239100"/>
            </a:xfrm>
            <a:prstGeom prst="ellipse">
              <a:avLst/>
            </a:prstGeom>
            <a:solidFill>
              <a:srgbClr val="FEE2E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 rot="5400000">
              <a:off x="742522" y="3709381"/>
              <a:ext cx="239100" cy="239100"/>
            </a:xfrm>
            <a:prstGeom prst="ellipse">
              <a:avLst/>
            </a:prstGeom>
            <a:solidFill>
              <a:srgbClr val="FECAC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 rot="5400000">
              <a:off x="742522" y="3864069"/>
              <a:ext cx="239100" cy="239100"/>
            </a:xfrm>
            <a:prstGeom prst="ellipse">
              <a:avLst/>
            </a:prstGeom>
            <a:solidFill>
              <a:srgbClr val="EF444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 rot="5400000">
              <a:off x="742522" y="4018757"/>
              <a:ext cx="239100" cy="239100"/>
            </a:xfrm>
            <a:prstGeom prst="ellipse">
              <a:avLst/>
            </a:prstGeom>
            <a:solidFill>
              <a:srgbClr val="690B0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2667" y="2978246"/>
            <a:ext cx="751800" cy="750900"/>
          </a:xfrm>
          <a:prstGeom prst="ellipse">
            <a:avLst/>
          </a:prstGeom>
          <a:solidFill>
            <a:srgbClr val="690B0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227" y="3151586"/>
            <a:ext cx="404567" cy="404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10249" y="3276925"/>
            <a:ext cx="981900" cy="0"/>
          </a:xfrm>
          <a:prstGeom prst="straightConnector1">
            <a:avLst/>
          </a:prstGeom>
          <a:noFill/>
          <a:ln w="9525" cap="flat" cmpd="sng">
            <a:solidFill>
              <a:srgbClr val="1F303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107" y="2939692"/>
            <a:ext cx="593100" cy="593100"/>
          </a:xfrm>
          <a:prstGeom prst="ellipse">
            <a:avLst/>
          </a:prstGeom>
          <a:solidFill>
            <a:srgbClr val="F9FAF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6833" y="2637435"/>
            <a:ext cx="593100" cy="593100"/>
          </a:xfrm>
          <a:prstGeom prst="ellipse">
            <a:avLst/>
          </a:prstGeom>
          <a:solidFill>
            <a:srgbClr val="FEE2E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6521" y="2939692"/>
            <a:ext cx="593100" cy="593100"/>
          </a:xfrm>
          <a:prstGeom prst="ellipse">
            <a:avLst/>
          </a:prstGeom>
          <a:solidFill>
            <a:srgbClr val="FECAC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4970" y="3323273"/>
            <a:ext cx="593100" cy="593100"/>
          </a:xfrm>
          <a:prstGeom prst="ellipse">
            <a:avLst/>
          </a:prstGeom>
          <a:solidFill>
            <a:srgbClr val="EF444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8629" y="3323302"/>
            <a:ext cx="593100" cy="593100"/>
          </a:xfrm>
          <a:prstGeom prst="ellipse">
            <a:avLst/>
          </a:prstGeom>
          <a:solidFill>
            <a:srgbClr val="690B0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0707" y="2877553"/>
            <a:ext cx="805200" cy="805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690B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533" y="3063367"/>
            <a:ext cx="433694" cy="43369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2236040" y="4307472"/>
            <a:ext cx="17046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  <a:latin typeface="Public Sans"/>
                <a:ea typeface="Public Sans"/>
                <a:cs typeface="Public Sans"/>
                <a:sym typeface="Public Sans"/>
              </a:rPr>
              <a:t>13 systems</a:t>
            </a:r>
            <a:endParaRPr sz="1700" b="1">
              <a:solidFill>
                <a:srgbClr val="434343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34343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434343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2012</a:t>
            </a:r>
            <a:endParaRPr sz="1700" i="1">
              <a:solidFill>
                <a:srgbClr val="434343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5491007" y="4307197"/>
            <a:ext cx="17046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34343"/>
                </a:solidFill>
                <a:latin typeface="Public Sans"/>
                <a:ea typeface="Public Sans"/>
                <a:cs typeface="Public Sans"/>
                <a:sym typeface="Public Sans"/>
              </a:rPr>
              <a:t>2 systems</a:t>
            </a:r>
            <a:endParaRPr sz="1700" b="1">
              <a:solidFill>
                <a:srgbClr val="434343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34343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434343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2026</a:t>
            </a:r>
            <a:endParaRPr sz="1700" b="1">
              <a:solidFill>
                <a:srgbClr val="43434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82" name="Google Shape;182;p25" descr="This image features the FAST 2026 logo in grayscale. 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3</a:t>
            </a:fld>
            <a:endParaRPr sz="13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>
                <a:latin typeface="Arial"/>
                <a:ea typeface="Arial"/>
                <a:cs typeface="Arial"/>
                <a:sym typeface="Arial"/>
              </a:rPr>
              <a:t>eSRS transition to SAM.gov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713225" y="1355375"/>
            <a:ext cx="7717500" cy="12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subcontracting plan reporting functions are now in SAM.gov and incorporate all statutory and regulatory requirements, including those from the Small Business Act and the Revolutionary FAR Overhaul.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streamlines the reporting process by utilizing existing entity and contract data already available in SAM.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 page: </a:t>
            </a:r>
            <a:r>
              <a:rPr lang="en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sam.gov/esrs</a:t>
            </a: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6" descr="This image shows a screenshot of the subcontracting plan report interface, highlighting companies A and B.&#10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25" y="2736750"/>
            <a:ext cx="4095399" cy="20274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7086" dist="9029" dir="5400000" algn="bl" rotWithShape="0">
              <a:srgbClr val="005087">
                <a:alpha val="50000"/>
              </a:srgbClr>
            </a:outerShdw>
          </a:effectLst>
        </p:spPr>
      </p:pic>
      <p:sp>
        <p:nvSpPr>
          <p:cNvPr id="227" name="Google Shape;227;p26"/>
          <p:cNvSpPr txBox="1"/>
          <p:nvPr/>
        </p:nvSpPr>
        <p:spPr>
          <a:xfrm>
            <a:off x="2187775" y="3239728"/>
            <a:ext cx="597300" cy="1539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spcFirstLastPara="1" wrap="square" lIns="43325" tIns="43325" rIns="43325" bIns="43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1" b="1">
                <a:latin typeface="Source Sans Pro"/>
                <a:ea typeface="Source Sans Pro"/>
                <a:cs typeface="Source Sans Pro"/>
                <a:sym typeface="Source Sans Pro"/>
              </a:rPr>
              <a:t>Company A</a:t>
            </a:r>
            <a:endParaRPr sz="521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2745395" y="3595288"/>
            <a:ext cx="452400" cy="6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3325" tIns="43325" rIns="43325" bIns="43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2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GS1CDE1FGHJ</a:t>
            </a:r>
            <a:endParaRPr sz="284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2140527" y="3797008"/>
            <a:ext cx="506100" cy="6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3325" tIns="43325" rIns="43325" bIns="43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9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Company A</a:t>
            </a:r>
            <a:endParaRPr sz="332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2431010" y="3861701"/>
            <a:ext cx="289800" cy="6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3325" tIns="43325" rIns="43325" bIns="43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" b="1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ABCDE1FGHJK2</a:t>
            </a:r>
            <a:endParaRPr sz="190" b="1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187775" y="4174855"/>
            <a:ext cx="674400" cy="1539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spcFirstLastPara="1" wrap="square" lIns="43325" tIns="43325" rIns="43325" bIns="43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1" b="1">
                <a:latin typeface="Source Sans Pro"/>
                <a:ea typeface="Source Sans Pro"/>
                <a:cs typeface="Source Sans Pro"/>
                <a:sym typeface="Source Sans Pro"/>
              </a:rPr>
              <a:t>Company A</a:t>
            </a:r>
            <a:endParaRPr sz="521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15" name="Google Shape;215;p26" descr="This image displays a screenshot of the subcontracting plan report interface.&#10;"/>
          <p:cNvGrpSpPr/>
          <p:nvPr/>
        </p:nvGrpSpPr>
        <p:grpSpPr>
          <a:xfrm>
            <a:off x="5051277" y="2736784"/>
            <a:ext cx="3810442" cy="2027351"/>
            <a:chOff x="3020738" y="1237725"/>
            <a:chExt cx="5943600" cy="3162300"/>
          </a:xfrm>
        </p:grpSpPr>
        <p:grpSp>
          <p:nvGrpSpPr>
            <p:cNvPr id="216" name="Google Shape;216;p26"/>
            <p:cNvGrpSpPr/>
            <p:nvPr/>
          </p:nvGrpSpPr>
          <p:grpSpPr>
            <a:xfrm>
              <a:off x="3020738" y="1237725"/>
              <a:ext cx="5943600" cy="3162300"/>
              <a:chOff x="3060150" y="1333500"/>
              <a:chExt cx="5943600" cy="3162300"/>
            </a:xfrm>
          </p:grpSpPr>
          <p:pic>
            <p:nvPicPr>
              <p:cNvPr id="217" name="Google Shape;217;p2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060150" y="1333500"/>
                <a:ext cx="5943600" cy="3162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Google Shape;218;p26"/>
              <p:cNvSpPr/>
              <p:nvPr/>
            </p:nvSpPr>
            <p:spPr>
              <a:xfrm>
                <a:off x="5568950" y="2571750"/>
                <a:ext cx="927000" cy="126900"/>
              </a:xfrm>
              <a:prstGeom prst="rect">
                <a:avLst/>
              </a:prstGeom>
              <a:solidFill>
                <a:srgbClr val="EFF6FB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49" b="1">
                    <a:solidFill>
                      <a:schemeClr val="tx1"/>
                    </a:solidFill>
                  </a:rPr>
                  <a:t>123456789101</a:t>
                </a:r>
                <a:endParaRPr sz="449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Google Shape;219;p26"/>
              <p:cNvSpPr/>
              <p:nvPr/>
            </p:nvSpPr>
            <p:spPr>
              <a:xfrm>
                <a:off x="4743450" y="2965450"/>
                <a:ext cx="11049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85" b="1">
                    <a:solidFill>
                      <a:srgbClr val="757070"/>
                    </a:solidFill>
                  </a:rPr>
                  <a:t>Company A</a:t>
                </a:r>
                <a:endParaRPr sz="385" b="1">
                  <a:solidFill>
                    <a:srgbClr val="757070"/>
                  </a:solidFill>
                </a:endParaRPr>
              </a:p>
            </p:txBody>
          </p:sp>
          <p:sp>
            <p:nvSpPr>
              <p:cNvPr id="220" name="Google Shape;220;p26"/>
              <p:cNvSpPr/>
              <p:nvPr/>
            </p:nvSpPr>
            <p:spPr>
              <a:xfrm>
                <a:off x="4743450" y="3943350"/>
                <a:ext cx="1104900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85" b="1">
                    <a:solidFill>
                      <a:srgbClr val="757070"/>
                    </a:solidFill>
                  </a:rPr>
                  <a:t>Company A</a:t>
                </a:r>
                <a:endParaRPr sz="385" b="1">
                  <a:solidFill>
                    <a:srgbClr val="757070"/>
                  </a:solidFill>
                </a:endParaRPr>
              </a:p>
            </p:txBody>
          </p:sp>
          <p:sp>
            <p:nvSpPr>
              <p:cNvPr id="221" name="Google Shape;221;p26"/>
              <p:cNvSpPr/>
              <p:nvPr/>
            </p:nvSpPr>
            <p:spPr>
              <a:xfrm>
                <a:off x="4743450" y="3238500"/>
                <a:ext cx="507900" cy="5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1" b="1"/>
                  <a:t>C1234567</a:t>
                </a:r>
                <a:endParaRPr sz="321" b="1"/>
              </a:p>
            </p:txBody>
          </p:sp>
          <p:sp>
            <p:nvSpPr>
              <p:cNvPr id="222" name="Google Shape;222;p26"/>
              <p:cNvSpPr/>
              <p:nvPr/>
            </p:nvSpPr>
            <p:spPr>
              <a:xfrm>
                <a:off x="4741350" y="4235450"/>
                <a:ext cx="512100" cy="5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1" b="1"/>
                  <a:t>C1234561</a:t>
                </a:r>
                <a:endParaRPr sz="321" b="1"/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7540475" y="2971600"/>
                <a:ext cx="927000" cy="63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1" b="1"/>
                  <a:t>$16,000,000.00</a:t>
                </a:r>
                <a:endParaRPr sz="321" b="1"/>
              </a:p>
            </p:txBody>
          </p:sp>
          <p:sp>
            <p:nvSpPr>
              <p:cNvPr id="224" name="Google Shape;224;p26"/>
              <p:cNvSpPr/>
              <p:nvPr/>
            </p:nvSpPr>
            <p:spPr>
              <a:xfrm>
                <a:off x="7540475" y="3949500"/>
                <a:ext cx="927000" cy="7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00" tIns="58600" rIns="58600" bIns="586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21" b="1"/>
                  <a:t>$2,000,000,000.00</a:t>
                </a:r>
                <a:endParaRPr sz="321" b="1"/>
              </a:p>
            </p:txBody>
          </p:sp>
        </p:grpSp>
        <p:sp>
          <p:nvSpPr>
            <p:cNvPr id="225" name="Google Shape;225;p26"/>
            <p:cNvSpPr/>
            <p:nvPr/>
          </p:nvSpPr>
          <p:spPr>
            <a:xfrm>
              <a:off x="5529050" y="3453875"/>
              <a:ext cx="737100" cy="126900"/>
            </a:xfrm>
            <a:prstGeom prst="rect">
              <a:avLst/>
            </a:prstGeom>
            <a:solidFill>
              <a:srgbClr val="EFF6FB"/>
            </a:solidFill>
            <a:ln>
              <a:noFill/>
            </a:ln>
          </p:spPr>
          <p:txBody>
            <a:bodyPr spcFirstLastPara="1" wrap="square" lIns="58600" tIns="58600" rIns="58600" bIns="5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1" b="1">
                  <a:solidFill>
                    <a:schemeClr val="tx1"/>
                  </a:solidFill>
                </a:rPr>
                <a:t>123456789101</a:t>
              </a:r>
              <a:endParaRPr sz="321" b="1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810449" y="-74319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  <a:r>
              <a:rPr lang="en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dirty="0">
                <a:latin typeface="Arial"/>
                <a:ea typeface="Arial"/>
                <a:cs typeface="Arial"/>
                <a:sym typeface="Arial"/>
              </a:rPr>
              <a:t>(Cont)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6;p27">
            <a:extLst>
              <a:ext uri="{FF2B5EF4-FFF2-40B4-BE49-F238E27FC236}">
                <a16:creationId xmlns:a16="http://schemas.microsoft.com/office/drawing/2014/main" id="{FC5173F6-9ED4-B07B-4458-D401B532D20F}"/>
              </a:ext>
            </a:extLst>
          </p:cNvPr>
          <p:cNvSpPr txBox="1">
            <a:spLocks/>
          </p:cNvSpPr>
          <p:nvPr/>
        </p:nvSpPr>
        <p:spPr>
          <a:xfrm>
            <a:off x="810449" y="488485"/>
            <a:ext cx="7717500" cy="87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</a:p>
          <a:p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eSRS transition to SAM.gov</a:t>
            </a:r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1"/>
          </p:nvPr>
        </p:nvSpPr>
        <p:spPr>
          <a:xfrm>
            <a:off x="713225" y="1271050"/>
            <a:ext cx="7717500" cy="12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Latest updates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Review of “Remarks” during the ISR/SSR data entry</a:t>
            </a:r>
            <a:endParaRPr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"Validate Remarks" feature on the ISR and SSR data entry forms uses an AI mechanism to review contractor-submitted Goals, Actuals, and Remarks. Subsequently, it provides feedback, including Strengths, Weaknesses, Potential Improvements, and Suggestions.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7" descr="This image displays a screenshot of the Mandatory Review of Remarks section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25" y="3123338"/>
            <a:ext cx="3955974" cy="4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 descr="This image shows a screenshot of a notice that includes validating remark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25" y="3926200"/>
            <a:ext cx="3955974" cy="405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27" descr="This image shows a screenshot of the strengths and weaknesses for the SAM Validation Response.&#10;"/>
          <p:cNvGrpSpPr/>
          <p:nvPr/>
        </p:nvGrpSpPr>
        <p:grpSpPr>
          <a:xfrm>
            <a:off x="4934484" y="2487555"/>
            <a:ext cx="4062046" cy="2480187"/>
            <a:chOff x="5008225" y="2571750"/>
            <a:chExt cx="3910326" cy="2387550"/>
          </a:xfrm>
        </p:grpSpPr>
        <p:pic>
          <p:nvPicPr>
            <p:cNvPr id="241" name="Google Shape;241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08225" y="2571750"/>
              <a:ext cx="3910326" cy="238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7"/>
            <p:cNvSpPr/>
            <p:nvPr/>
          </p:nvSpPr>
          <p:spPr>
            <a:xfrm>
              <a:off x="5343550" y="4795850"/>
              <a:ext cx="166800" cy="8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4975" tIns="94975" rIns="94975" bIns="949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4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618621" y="-78072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Recent updates and consolidations (Cont.)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2"/>
          </p:nvPr>
        </p:nvSpPr>
        <p:spPr>
          <a:xfrm>
            <a:off x="509188" y="4189151"/>
            <a:ext cx="3560100" cy="752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Subcontracting Plan Reporting on SAM.gov - Data Entry Individual (ISR)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7;p28">
            <a:extLst>
              <a:ext uri="{FF2B5EF4-FFF2-40B4-BE49-F238E27FC236}">
                <a16:creationId xmlns:a16="http://schemas.microsoft.com/office/drawing/2014/main" id="{16E5BBD1-2D87-BBD7-D4B7-75CF1DD70ECB}"/>
              </a:ext>
            </a:extLst>
          </p:cNvPr>
          <p:cNvSpPr txBox="1">
            <a:spLocks/>
          </p:cNvSpPr>
          <p:nvPr/>
        </p:nvSpPr>
        <p:spPr>
          <a:xfrm>
            <a:off x="509188" y="577994"/>
            <a:ext cx="7717500" cy="87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</a:p>
          <a:p>
            <a:pPr>
              <a:buSzPts val="1100"/>
              <a:buFont typeface="Arial"/>
              <a:buNone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eSRS transition to SAM.gov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8" descr="This session will guide you through creating and editing Individual Subcontract Reports (ISR)." title="Subcontracting Plan Reporting on SAM.gov - Data Entry Individual (ISR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188" y="1635250"/>
            <a:ext cx="3968183" cy="2232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8" descr="This session will guide you through creating and editing Summary Subcontract Reports (SSR)." title="Subcontracting Plan Reporting on SAM.gov - Data Entry Summary (SSR)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8850" y="1643812"/>
            <a:ext cx="3937775" cy="221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9" name="Google Shape;249;p28"/>
          <p:cNvSpPr txBox="1">
            <a:spLocks noGrp="1"/>
          </p:cNvSpPr>
          <p:nvPr>
            <p:ph type="subTitle" idx="4"/>
          </p:nvPr>
        </p:nvSpPr>
        <p:spPr>
          <a:xfrm>
            <a:off x="4778850" y="4187442"/>
            <a:ext cx="3560100" cy="639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Subcontracting Plan Reporting on SAM.gov - Data Entry Summary (SSR)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713225" y="-70452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  <a:r>
              <a:rPr lang="en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(Cont..)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713225" y="13553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Retrieval issue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SBA granted an extension to the mid-year reporting deadline to ensure contractors report among the challenges.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your patience and collaboration while we resolve the issue.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6;p29">
            <a:extLst>
              <a:ext uri="{FF2B5EF4-FFF2-40B4-BE49-F238E27FC236}">
                <a16:creationId xmlns:a16="http://schemas.microsoft.com/office/drawing/2014/main" id="{C0FA1FB6-3C53-7159-D6FA-1833256F4F04}"/>
              </a:ext>
            </a:extLst>
          </p:cNvPr>
          <p:cNvSpPr txBox="1">
            <a:spLocks/>
          </p:cNvSpPr>
          <p:nvPr/>
        </p:nvSpPr>
        <p:spPr>
          <a:xfrm>
            <a:off x="713225" y="49290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</a:p>
          <a:p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eSRS transition to SAM.gov</a:t>
            </a:r>
            <a:endParaRPr lang="en-US" sz="1600" b="0" dirty="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>
                <a:latin typeface="Arial"/>
                <a:ea typeface="Arial"/>
                <a:cs typeface="Arial"/>
                <a:sym typeface="Arial"/>
              </a:rPr>
              <a:t>Entity registration and FAR/DFAR Reps and Certs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0" title="Reps and Certs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088" y="1360175"/>
            <a:ext cx="6225821" cy="35020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Recent updates and consolidations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latin typeface="Arial"/>
                <a:ea typeface="Arial"/>
                <a:cs typeface="Arial"/>
                <a:sym typeface="Arial"/>
              </a:rPr>
              <a:t>Entity registration and FAR/DFAR Reps and Certs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713225" y="13553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Entity-Level representation questions are included in the registration process reducing the need to fill out redundant questions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DFARS, Offer-Level, and Financial Assistance representations are their own separate modules and can be completed at their own pace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are grouped more intuitively so you don’t have to context switch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you have provided is carried forward to other modules so you only need to fill it out once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A FAST26 Virtual Acquisition Summit (Industry)">
  <a:themeElements>
    <a:clrScheme name="Simple Light">
      <a:dk1>
        <a:srgbClr val="000000"/>
      </a:dk1>
      <a:lt1>
        <a:srgbClr val="FFFFFF"/>
      </a:lt1>
      <a:dk2>
        <a:srgbClr val="C20E0E"/>
      </a:dk2>
      <a:lt2>
        <a:srgbClr val="EFEFEF"/>
      </a:lt2>
      <a:accent1>
        <a:srgbClr val="690B0B"/>
      </a:accent1>
      <a:accent2>
        <a:srgbClr val="000000"/>
      </a:accent2>
      <a:accent3>
        <a:srgbClr val="C20E0E"/>
      </a:accent3>
      <a:accent4>
        <a:srgbClr val="EFEFEF"/>
      </a:accent4>
      <a:accent5>
        <a:srgbClr val="690B0B"/>
      </a:accent5>
      <a:accent6>
        <a:srgbClr val="000000"/>
      </a:accent6>
      <a:hlink>
        <a:srgbClr val="690B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551</Words>
  <Application>Microsoft Office PowerPoint</Application>
  <PresentationFormat>On-screen Show (16:9)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Barlow</vt:lpstr>
      <vt:lpstr>Source Sans Pro</vt:lpstr>
      <vt:lpstr>Sora</vt:lpstr>
      <vt:lpstr>Public Sans Light</vt:lpstr>
      <vt:lpstr>Helvetica Neue</vt:lpstr>
      <vt:lpstr>Arial</vt:lpstr>
      <vt:lpstr>Public Sans ExtraBold</vt:lpstr>
      <vt:lpstr>Public Sans</vt:lpstr>
      <vt:lpstr>Century Gothic</vt:lpstr>
      <vt:lpstr>Calibri</vt:lpstr>
      <vt:lpstr>Quicksand Medium</vt:lpstr>
      <vt:lpstr>Montserrat</vt:lpstr>
      <vt:lpstr>Simple Light</vt:lpstr>
      <vt:lpstr>GSA FAST26 Virtual Acquisition Summit (Industry)</vt:lpstr>
      <vt:lpstr>SAM.gov The Gateway to the Federal Award Lifecycle</vt:lpstr>
      <vt:lpstr>Presenters</vt:lpstr>
      <vt:lpstr>SAM.gov System consolidation</vt:lpstr>
      <vt:lpstr>Recent updates and consolidations eSRS transition to SAM.gov</vt:lpstr>
      <vt:lpstr>Recent updates and consolidations (Cont)</vt:lpstr>
      <vt:lpstr>Recent updates and consolidations (Cont.)</vt:lpstr>
      <vt:lpstr>Recent updates and consolidations (Cont..)</vt:lpstr>
      <vt:lpstr>Recent updates and consolidations Entity registration and FAR/DFAR Reps and Certs  </vt:lpstr>
      <vt:lpstr>Recent updates and consolidations Entity registration and FAR/DFAR Reps and Certs</vt:lpstr>
      <vt:lpstr>What’s next for SAM.gov IAE Roadmap</vt:lpstr>
      <vt:lpstr>Questions?</vt:lpstr>
      <vt:lpstr>Thank You.</vt:lpstr>
      <vt:lpstr>GSA Trademark Icon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NakiaGraham</cp:lastModifiedBy>
  <cp:revision>2</cp:revision>
  <dcterms:modified xsi:type="dcterms:W3CDTF">2026-06-08T20:17:29Z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D1D93C45-5EDF-4D42-933A-73F78CF2825A</vt:lpwstr>
  </property>
  <property fmtid="{D5CDD505-2E9C-101B-9397-08002B2CF9AE}" pid="3" name="ArticulatePath">
    <vt:lpwstr>IAE FAS Industry Day Jun 2026 [Shared]_508_6.8.26</vt:lpwstr>
  </property>
</Properties>
</file>