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lis.dla.mi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gsa.gov/cml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b67a35e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b67a35e54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7234f6e503_3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6" name="Google Shape;156;g37234f6e503_3_111: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So, what does it mean to be a Government to Government Wholesale Supply Source?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has already procured the most in-demand product on the Government’s behalf – meaning that your order is a simple requisition between agencies. You don’t have to go out and compete items to ensure best price, or worry about where the product is manufactured. GSA ensures that all of the applicable Federal Acquisition Regulations are met so that you can simply place the order.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has been procuring items on behalf of the government for over 70 years – and, we have the knowledge and skills to ensure mandates, executive orders, socioeconomic goals, and more are met. When it comes to placing the order, you simply place a requisition utilizing your DoD Activity Address Code (DoDAAC), Civilian Activity Address Code or Government Purchase Card. </a:t>
            </a:r>
            <a:endParaRPr/>
          </a:p>
        </p:txBody>
      </p:sp>
      <p:sp>
        <p:nvSpPr>
          <p:cNvPr id="157" name="Google Shape;157;g37234f6e503_3_111: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10</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234f6e503_3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3" name="Google Shape;163;g37234f6e503_3_117: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DoD Customers can access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product offering directly through their internal supply systems. You would simply utilize your supply system - for Army, it could be GCSS - to order the applicable National Stock Number. Once the order is placed through your supply system, the requisition is routed via DLA to GSA for fulfillment. If it was a DLA managed item, it would be route to DLA for fulfillment. GSA then processes the requisition utilizing the information loaded for that particular requisition. Status updates on items ordered will be routed back through to your internal supply system. </a:t>
            </a:r>
            <a:endParaRPr/>
          </a:p>
        </p:txBody>
      </p:sp>
      <p:sp>
        <p:nvSpPr>
          <p:cNvPr id="164" name="Google Shape;164;g37234f6e503_3_117: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234f6e503_3_123:notes"/>
          <p:cNvSpPr>
            <a:spLocks noGrp="1" noRot="1" noChangeAspect="1"/>
          </p:cNvSpPr>
          <p:nvPr>
            <p:ph type="sldImg" idx="2"/>
          </p:nvPr>
        </p:nvSpPr>
        <p:spPr>
          <a:xfrm>
            <a:off x="466725" y="3810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g37234f6e503_3_123: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So, let’s take a step back for a minute – and look at GSA Global Supply’s support of DoD. GSA Global Supply’s mission has been in place since the creation of GSA. As an owner with DLA of the National Supply System, GSA plays a significant role in supporting the Department of Defense. In FY2024, GSA Global Supply’s business volume was $80</a:t>
            </a:r>
            <a:r>
              <a:rPr lang="en-US">
                <a:latin typeface="Times New Roman"/>
                <a:ea typeface="Times New Roman"/>
                <a:cs typeface="Times New Roman"/>
                <a:sym typeface="Times New Roman"/>
              </a:rPr>
              <a:t>5M</a:t>
            </a:r>
            <a:r>
              <a:rPr lang="en-US">
                <a:solidFill>
                  <a:schemeClr val="dk1"/>
                </a:solidFill>
                <a:latin typeface="Times New Roman"/>
                <a:ea typeface="Times New Roman"/>
                <a:cs typeface="Times New Roman"/>
                <a:sym typeface="Times New Roman"/>
              </a:rPr>
              <a:t> – and over 90% of that support was provided to the Department of Defense.  We have long sought to increase our business with civilian agencies, and with some of </a:t>
            </a:r>
            <a:r>
              <a:rPr lang="en-US">
                <a:latin typeface="Times New Roman"/>
                <a:ea typeface="Times New Roman"/>
                <a:cs typeface="Times New Roman"/>
                <a:sym typeface="Times New Roman"/>
              </a:rPr>
              <a:t>the changes that are being implemented by the current administration it may happen by default.</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When it comes to the type of support that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provides, it comes down to one clear objective: Mission Support. That mission has included support of Operation Enduring Freedom in Afghanistan; disaster support for hurricanes, tornadoes  or flooding and of course everyday support of the soldier, airman, marine or seaman located stateside. We provide supply chain solutions that meet the needs of our customer base, regardless of location or mission.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has multiple Acquisition </a:t>
            </a:r>
            <a:r>
              <a:rPr lang="en-US">
                <a:latin typeface="Times New Roman"/>
                <a:ea typeface="Times New Roman"/>
                <a:cs typeface="Times New Roman"/>
                <a:sym typeface="Times New Roman"/>
              </a:rPr>
              <a:t>experts</a:t>
            </a:r>
            <a:r>
              <a:rPr lang="en-US">
                <a:solidFill>
                  <a:schemeClr val="dk1"/>
                </a:solidFill>
                <a:latin typeface="Times New Roman"/>
                <a:ea typeface="Times New Roman"/>
                <a:cs typeface="Times New Roman"/>
                <a:sym typeface="Times New Roman"/>
              </a:rPr>
              <a:t> that manage the entire product offering available – well over 1.7 million items. They also provide special order support. And, lastly, GSA has a few several retail stores and forward supply points around the world where we</a:t>
            </a:r>
            <a:r>
              <a:rPr lang="en-US">
                <a:latin typeface="Times New Roman"/>
                <a:ea typeface="Times New Roman"/>
                <a:cs typeface="Times New Roman"/>
                <a:sym typeface="Times New Roman"/>
              </a:rPr>
              <a:t>’ve partnered with vendors to manage these locations. So even though they</a:t>
            </a:r>
            <a:r>
              <a:rPr lang="en-US">
                <a:solidFill>
                  <a:schemeClr val="dk1"/>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aren't</a:t>
            </a:r>
            <a:r>
              <a:rPr lang="en-US">
                <a:solidFill>
                  <a:schemeClr val="dk1"/>
                </a:solidFill>
                <a:latin typeface="Times New Roman"/>
                <a:ea typeface="Times New Roman"/>
                <a:cs typeface="Times New Roman"/>
                <a:sym typeface="Times New Roman"/>
              </a:rPr>
              <a:t> managed by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anymore, they too are requisition-based, and worth noting.  </a:t>
            </a:r>
            <a:endParaRPr/>
          </a:p>
        </p:txBody>
      </p:sp>
      <p:sp>
        <p:nvSpPr>
          <p:cNvPr id="171" name="Google Shape;171;g37234f6e503_3_123: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234f6e503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g37234f6e503_3_1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r>
              <a:rPr lang="en-US"/>
              <a:t>It’s also worth noting that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t> has been designated by OMB as a Best-in-Class solution. Use of Best in Class is also being redefined, but Global That involves a rigorous review by OMB before they select these preferred solutions for federal agencies. What’s striking about this choice is that most BIC programs are narrowly defined. OS4 for office supplies gives you office supplies. Fedrooms covers hotels while you’re on travel.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t>, by contrast, is a broad solution that covers many product categories, including office supplies, but also furniture, cleaning supplies, tools and much more. The safety and simplicity of requisition buying makes it a great tool.</a:t>
            </a:r>
            <a:endParaRPr/>
          </a:p>
        </p:txBody>
      </p:sp>
      <p:sp>
        <p:nvSpPr>
          <p:cNvPr id="178" name="Google Shape;178;g37234f6e503_3_1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234f6e503_3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5" name="Google Shape;185;g37234f6e503_3_136: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86" name="Google Shape;186;g37234f6e503_3_136: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234f6e503_3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37234f6e503_3_142: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was assigned those FSCs or commodities commonly used by federal agencies which are commercially available on the civilian economy and not predominantly of a military nature. DLA was assigned those FSCs or commodities commonly used in military operations or weapons systems support, irrespective of their use by civil agencies. GSA manages roughly 50,000 National Stock Numbers, whereas DLA manages upwards of 3.9M National Stock Numbers. Some of key FSCs assigned to GSA include Tools and Hardware, Shipping and Packaging Supplies, Office Products and Housewares. Each of these FSCs contains hundreds to thousands of National Stock Numbers.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000" b="1">
                <a:solidFill>
                  <a:srgbClr val="003399"/>
                </a:solidFill>
                <a:latin typeface="Arial"/>
                <a:ea typeface="Arial"/>
                <a:cs typeface="Arial"/>
                <a:sym typeface="Arial"/>
              </a:rPr>
              <a:t>What’s the significance of  a National Stock Number?</a:t>
            </a:r>
            <a:endParaRPr sz="1000" b="1">
              <a:solidFill>
                <a:srgbClr val="003399"/>
              </a:solidFill>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Times New Roman"/>
              <a:ea typeface="Times New Roman"/>
              <a:cs typeface="Times New Roman"/>
              <a:sym typeface="Times New Roman"/>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Each item repetitively used, bought, stocked and/or distributed by the Federal Government requires an NSN.</a:t>
            </a:r>
            <a:endParaRPr sz="1000">
              <a:solidFill>
                <a:srgbClr val="013C88"/>
              </a:solidFill>
              <a:latin typeface="Arial"/>
              <a:ea typeface="Arial"/>
              <a:cs typeface="Arial"/>
              <a:sym typeface="Arial"/>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The NSN standardizes product identification across the federal government and allows a high-level data capture of demand, consolidated sourcing and acquisition, and supply chain efficiencies.</a:t>
            </a:r>
            <a:endParaRPr sz="1000">
              <a:solidFill>
                <a:srgbClr val="013C88"/>
              </a:solidFill>
              <a:latin typeface="Arial"/>
              <a:ea typeface="Arial"/>
              <a:cs typeface="Arial"/>
              <a:sym typeface="Arial"/>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Reduces downtime by enabling acquisition personnel to quickly identify, locate, and order parts or supplies.</a:t>
            </a:r>
            <a:endParaRPr sz="1000">
              <a:solidFill>
                <a:srgbClr val="013C88"/>
              </a:solidFill>
              <a:latin typeface="Arial"/>
              <a:ea typeface="Arial"/>
              <a:cs typeface="Arial"/>
              <a:sym typeface="Arial"/>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Identifies items with unique characteristics/requirements (i.e. PRIME – Plastics Removal in Marine Environment).</a:t>
            </a:r>
            <a:endParaRPr sz="1000">
              <a:solidFill>
                <a:srgbClr val="013C88"/>
              </a:solidFill>
              <a:latin typeface="Arial"/>
              <a:ea typeface="Arial"/>
              <a:cs typeface="Arial"/>
              <a:sym typeface="Arial"/>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The most significant and far-reaching benefit of the NSN is that it provides life cycle management of items of supply, from requisition to acquisition to maintenance to final disposal.</a:t>
            </a:r>
            <a:endParaRPr sz="1000">
              <a:solidFill>
                <a:srgbClr val="013C88"/>
              </a:solidFill>
              <a:latin typeface="Arial"/>
              <a:ea typeface="Arial"/>
              <a:cs typeface="Arial"/>
              <a:sym typeface="Arial"/>
            </a:endParaRPr>
          </a:p>
          <a:p>
            <a:pPr marL="342900" lvl="0" indent="-292100" algn="l" rtl="0">
              <a:lnSpc>
                <a:spcPct val="115000"/>
              </a:lnSpc>
              <a:spcBef>
                <a:spcPts val="0"/>
              </a:spcBef>
              <a:spcAft>
                <a:spcPts val="0"/>
              </a:spcAft>
              <a:buClr>
                <a:srgbClr val="013C88"/>
              </a:buClr>
              <a:buSzPts val="1000"/>
              <a:buChar char="•"/>
            </a:pPr>
            <a:r>
              <a:rPr lang="en-US" sz="1000">
                <a:solidFill>
                  <a:srgbClr val="013C88"/>
                </a:solidFill>
                <a:latin typeface="Arial"/>
                <a:ea typeface="Arial"/>
                <a:cs typeface="Arial"/>
                <a:sym typeface="Arial"/>
              </a:rPr>
              <a:t>NSNs are not used for new product launches/introductions.</a:t>
            </a:r>
            <a:endParaRPr sz="10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000">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marR="0" lvl="1" indent="0" algn="l" rtl="0">
              <a:lnSpc>
                <a:spcPct val="100000"/>
              </a:lnSpc>
              <a:spcBef>
                <a:spcPts val="352"/>
              </a:spcBef>
              <a:spcAft>
                <a:spcPts val="0"/>
              </a:spcAft>
              <a:buClr>
                <a:srgbClr val="013C88"/>
              </a:buClr>
              <a:buSzPts val="450"/>
              <a:buFont typeface="Arial"/>
              <a:buNone/>
            </a:pPr>
            <a:r>
              <a:rPr lang="en-US" sz="1400" b="0" i="0" u="none" strike="noStrike" cap="none">
                <a:solidFill>
                  <a:srgbClr val="013C88"/>
                </a:solidFill>
                <a:latin typeface="Arial"/>
                <a:ea typeface="Arial"/>
                <a:cs typeface="Arial"/>
                <a:sym typeface="Arial"/>
              </a:rPr>
              <a:t>DO NOT READ: To learn more, visit </a:t>
            </a:r>
            <a:r>
              <a:rPr lang="en-US" sz="1400" b="0" i="0" u="sng" strike="noStrike" cap="none">
                <a:solidFill>
                  <a:schemeClr val="hlink"/>
                </a:solidFill>
                <a:latin typeface="Arial"/>
                <a:ea typeface="Arial"/>
                <a:cs typeface="Arial"/>
                <a:sym typeface="Arial"/>
                <a:hlinkClick r:id="rId3"/>
              </a:rPr>
              <a:t>http://www.dlis.dla.mil</a:t>
            </a:r>
            <a:r>
              <a:rPr lang="en-US" sz="1400" b="0" i="0" u="none" strike="noStrike" cap="none">
                <a:solidFill>
                  <a:srgbClr val="013C88"/>
                </a:solidFill>
                <a:latin typeface="Arial"/>
                <a:ea typeface="Arial"/>
                <a:cs typeface="Arial"/>
                <a:sym typeface="Arial"/>
              </a:rPr>
              <a:t>, and click on Cataloging. The Supply Support Request (SSR) process is contained in DOD 4140.26-M (vol. 6).</a:t>
            </a:r>
            <a:endParaRPr sz="800"/>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i="1">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93" name="Google Shape;193;g37234f6e503_3_142: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234f6e503_3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9" name="Google Shape;199;g37234f6e503_3_160: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is expanding the scope of its Federal Strategic Sourcing Initiative contracts.  We have done so  across three broad categories of products, Office Supplies, Janitorial and Sanitation products and Maintenance, Repair and Operating supplies. Our intent is to leverage the buying power of the federal government to secure better pricing, help you track spending data and still satisfy socioeconomic purchasing goals.</a:t>
            </a:r>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Contracts for these categories, under what we call the Purchasing Channel, have been operating for several years. What’s newer is our use of the “Requisition channel” contract vehicles for  Global Supply requisitions. As an example, we have created </a:t>
            </a:r>
            <a:r>
              <a:rPr lang="en-US">
                <a:latin typeface="Times New Roman"/>
                <a:ea typeface="Times New Roman"/>
                <a:cs typeface="Times New Roman"/>
                <a:sym typeface="Times New Roman"/>
              </a:rPr>
              <a:t>IT products as part of our requisition offering. </a:t>
            </a:r>
            <a:endParaRPr>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p>
          <a:p>
            <a:pPr marL="0" lvl="0" indent="0" algn="l" rtl="0">
              <a:lnSpc>
                <a:spcPct val="100000"/>
              </a:lnSpc>
              <a:spcBef>
                <a:spcPts val="352"/>
              </a:spcBef>
              <a:spcAft>
                <a:spcPts val="0"/>
              </a:spcAft>
              <a:buSzPts val="1400"/>
              <a:buNone/>
            </a:pPr>
            <a:r>
              <a:rPr lang="en-US"/>
              <a:t>First and foremost is the goal of saving you money. But at the same time, we aim to improve the level of service by streamlining the number of vendor partners we work with and standardizing elements like delivery time and packaging standards. </a:t>
            </a:r>
            <a:endParaRPr/>
          </a:p>
          <a:p>
            <a:pPr marL="0" lvl="0" indent="0" algn="l" rtl="0">
              <a:spcBef>
                <a:spcPts val="0"/>
              </a:spcBef>
              <a:spcAft>
                <a:spcPts val="0"/>
              </a:spcAft>
              <a:buClr>
                <a:schemeClr val="dk1"/>
              </a:buClr>
              <a:buSzPts val="1400"/>
              <a:buFont typeface="Arial"/>
              <a:buNone/>
            </a:pPr>
            <a:r>
              <a:rPr lang="en-US"/>
              <a:t> So, there are a few change that customers will see:  </a:t>
            </a:r>
            <a:endParaRPr/>
          </a:p>
          <a:p>
            <a:pPr marL="457200" lvl="0" indent="-317500" algn="l" rtl="0">
              <a:spcBef>
                <a:spcPts val="0"/>
              </a:spcBef>
              <a:spcAft>
                <a:spcPts val="0"/>
              </a:spcAft>
              <a:buClr>
                <a:schemeClr val="dk1"/>
              </a:buClr>
              <a:buSzPts val="1400"/>
              <a:buFont typeface="Calibri"/>
              <a:buChar char="●"/>
            </a:pPr>
            <a:r>
              <a:rPr lang="en-US"/>
              <a:t>Faster delivery as new contract vehicles standardize requirements across large segments of the product line. AND, Depending on your location, and our partners’ locations, many of you will see faster delivery.  </a:t>
            </a:r>
            <a:endParaRPr/>
          </a:p>
          <a:p>
            <a:pPr marL="0" lvl="0" indent="0" algn="l" rtl="0">
              <a:spcBef>
                <a:spcPts val="0"/>
              </a:spcBef>
              <a:spcAft>
                <a:spcPts val="0"/>
              </a:spcAft>
              <a:buClr>
                <a:schemeClr val="dk1"/>
              </a:buClr>
              <a:buSzPts val="1100"/>
              <a:buFont typeface="Arial"/>
              <a:buNone/>
            </a:pPr>
            <a:r>
              <a:rPr lang="en-US"/>
              <a:t>We are expanding our purchasing options to provide better service to you</a:t>
            </a:r>
            <a:endParaRPr/>
          </a:p>
          <a:p>
            <a:pPr marL="457200" lvl="0" indent="-317500" algn="l" rtl="0">
              <a:spcBef>
                <a:spcPts val="0"/>
              </a:spcBef>
              <a:spcAft>
                <a:spcPts val="0"/>
              </a:spcAft>
              <a:buClr>
                <a:schemeClr val="dk1"/>
              </a:buClr>
              <a:buSzPts val="1400"/>
              <a:buFont typeface="Calibri"/>
              <a:buChar char="●"/>
            </a:pPr>
            <a:r>
              <a:rPr lang="en-US"/>
              <a:t>No (or reduced) minimum order quantities (MOQ)</a:t>
            </a:r>
            <a:endParaRPr/>
          </a:p>
          <a:p>
            <a:pPr marL="457200" lvl="0" indent="-317500" algn="l" rtl="0">
              <a:spcBef>
                <a:spcPts val="0"/>
              </a:spcBef>
              <a:spcAft>
                <a:spcPts val="0"/>
              </a:spcAft>
              <a:buClr>
                <a:schemeClr val="dk1"/>
              </a:buClr>
              <a:buSzPts val="1400"/>
              <a:buFont typeface="Calibri"/>
              <a:buChar char="●"/>
            </a:pPr>
            <a:r>
              <a:rPr lang="en-US"/>
              <a:t>Lower cost as we leverage strategic sourcing and market pressure to get competitive prices</a:t>
            </a:r>
            <a:endParaRPr/>
          </a:p>
          <a:p>
            <a:pPr marL="0" lvl="0" indent="0" algn="l" rtl="0">
              <a:spcBef>
                <a:spcPts val="0"/>
              </a:spcBef>
              <a:spcAft>
                <a:spcPts val="0"/>
              </a:spcAft>
              <a:buClr>
                <a:schemeClr val="dk1"/>
              </a:buClr>
              <a:buSzPts val="1400"/>
              <a:buFont typeface="Arial"/>
              <a:buNone/>
            </a:pPr>
            <a:r>
              <a:rPr lang="en-US"/>
              <a:t>And with our IT enhancements implemented nearly a decade ago, we’ve increased the level of transparency so we can better see your order status and even tracking information on individual shipments. So there’s</a:t>
            </a:r>
            <a:endParaRPr/>
          </a:p>
          <a:p>
            <a:pPr marL="457200" lvl="0" indent="-317500" algn="l" rtl="0">
              <a:spcBef>
                <a:spcPts val="0"/>
              </a:spcBef>
              <a:spcAft>
                <a:spcPts val="0"/>
              </a:spcAft>
              <a:buClr>
                <a:schemeClr val="dk1"/>
              </a:buClr>
              <a:buSzPts val="1400"/>
              <a:buFont typeface="Calibri"/>
              <a:buChar char="●"/>
            </a:pPr>
            <a:r>
              <a:rPr lang="en-US"/>
              <a:t>Simplified data collection and enhanced transparency to better manage spending and measure savings</a:t>
            </a:r>
            <a:endParaRPr/>
          </a:p>
          <a:p>
            <a:pPr marL="0" lvl="0" indent="0" algn="l" rtl="0">
              <a:lnSpc>
                <a:spcPct val="100000"/>
              </a:lnSpc>
              <a:spcBef>
                <a:spcPts val="352"/>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 </a:t>
            </a:r>
            <a:endParaRPr/>
          </a:p>
        </p:txBody>
      </p:sp>
      <p:sp>
        <p:nvSpPr>
          <p:cNvPr id="200" name="Google Shape;200;g37234f6e503_3_160: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Times New Roman"/>
                <a:ea typeface="Times New Roman"/>
                <a:cs typeface="Times New Roman"/>
                <a:sym typeface="Times New Roman"/>
              </a:rPr>
              <a:t>16</a:t>
            </a:fld>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7234f6e503_3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6" name="Google Shape;206;g37234f6e503_3_148: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In addition to the National Stock Number offering, GSA also has a substantial number of Part Numbers available for ordering. In </a:t>
            </a:r>
            <a:r>
              <a:rPr lang="en-US" b="1">
                <a:solidFill>
                  <a:srgbClr val="FF0000"/>
                </a:solidFill>
                <a:latin typeface="Times New Roman"/>
                <a:ea typeface="Times New Roman"/>
                <a:cs typeface="Times New Roman"/>
                <a:sym typeface="Times New Roman"/>
              </a:rPr>
              <a:t>2006</a:t>
            </a:r>
            <a:r>
              <a:rPr lang="en-US">
                <a:solidFill>
                  <a:schemeClr val="dk1"/>
                </a:solidFill>
                <a:latin typeface="Times New Roman"/>
                <a:ea typeface="Times New Roman"/>
                <a:cs typeface="Times New Roman"/>
                <a:sym typeface="Times New Roman"/>
              </a:rPr>
              <a:t>,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expanded its product offering to include easy access to commercially available items in several categories, including Office Supplies and Tools/Hardware. We’ve partnered with industry leaders to provide access to brand name items in a requisition-based environment. Again,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has done all of the upfront work and negotiated fair and reasonable pricing so that you simply have to place the order.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 We have been working on  a dramatic expansion of our product offering. It now represents roughly 1.7 million items. Instead of issuing NSNs for each item, and having to manage those in perpetuity, we are using commercial part numbers</a:t>
            </a:r>
            <a:endParaRPr>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GSA also provides access to a Special Order Program that allows customers to requisition products unavailable in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offering (both existing Part Numbers and National Stock Numbers). GSA is limited to purchasing only those products and ancillary services that are within the Federal Supply Classes that that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manages. When utilizing the Special Order Program, you have the flexibility of using either a MILSTRIP or MIPR.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handles end-to-end support from the initial acquisition of the item, to shipment at your location and payment to the vendor. </a:t>
            </a: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Clr>
                <a:srgbClr val="000000"/>
              </a:buClr>
              <a:buSzPts val="1400"/>
              <a:buFont typeface="Arial"/>
              <a:buNone/>
            </a:pPr>
            <a:endParaRPr>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207" name="Google Shape;207;g37234f6e503_3_148: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17</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8: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18</a:t>
            </a:fld>
            <a:endParaRPr>
              <a:solidFill>
                <a:schemeClr val="dk1"/>
              </a:solidFill>
              <a:latin typeface="Times New Roman"/>
              <a:ea typeface="Times New Roman"/>
              <a:cs typeface="Times New Roman"/>
              <a:sym typeface="Times New Roman"/>
            </a:endParaRPr>
          </a:p>
        </p:txBody>
      </p:sp>
      <p:sp>
        <p:nvSpPr>
          <p:cNvPr id="213" name="Google Shape;21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38: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If the item you need cannot be found in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offering, we offer a Special Order Program (SOP) to obtain those products. Customer agencies can place requisitions with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and be assured that we will take all the necessary steps to ensure compliance with applicable procurement regulations. We are limited to supporting products and ancillary services within the commodity classes that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manages. This program is available to our global customer base – and, can be used via MILSTRIP or MIPR. The SOP option includes a wide variety of products such as tools and hardware, office products, cleaning supplies and safety equipment. We can support requirements ranging from the simple to complex, from low cost to above the Simplified Acquisition Threshold. And, for ease of use, there is one entry point for your requirements. Simply call or email the Special Order Desk.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1: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19</a:t>
            </a:fld>
            <a:endParaRPr>
              <a:solidFill>
                <a:schemeClr val="dk1"/>
              </a:solidFill>
              <a:latin typeface="Times New Roman"/>
              <a:ea typeface="Times New Roman"/>
              <a:cs typeface="Times New Roman"/>
              <a:sym typeface="Times New Roman"/>
            </a:endParaRPr>
          </a:p>
        </p:txBody>
      </p:sp>
      <p:sp>
        <p:nvSpPr>
          <p:cNvPr id="220" name="Google Shape;22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41: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Also, I’ll touch briefly on a newer initiative we have begun to better serve our far-flung customers. As you might know, traditionally orders from customers in Europe or Asia flowed to GSA and we  (our vendor partners) shipped them to a DLA consolidation point. DLA grouped those items with their own products and filled containers that were put on boats and eventually reached customers overseas.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Under the new program, we have partnered with vendors who stock high-demand items in, Germany, Guam, Korea, Japan and Hawaii and delivers in just a few days to customers. Instead of waiting weeks or months, customers will have those items in a few days. Customers are thrilled with the shorter wait time. In the</a:t>
            </a:r>
            <a:r>
              <a:rPr lang="en-US">
                <a:latin typeface="Times New Roman"/>
                <a:ea typeface="Times New Roman"/>
                <a:cs typeface="Times New Roman"/>
                <a:sym typeface="Times New Roman"/>
              </a:rPr>
              <a:t> past year we</a:t>
            </a:r>
            <a:r>
              <a:rPr lang="en-US">
                <a:solidFill>
                  <a:schemeClr val="dk1"/>
                </a:solidFill>
                <a:latin typeface="Times New Roman"/>
                <a:ea typeface="Times New Roman"/>
                <a:cs typeface="Times New Roman"/>
                <a:sym typeface="Times New Roman"/>
              </a:rPr>
              <a:t> added a facility to support Alaska customers and and two locations</a:t>
            </a:r>
            <a:r>
              <a:rPr lang="en-US">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in It</a:t>
            </a:r>
            <a:r>
              <a:rPr lang="en-US">
                <a:latin typeface="Times New Roman"/>
                <a:ea typeface="Times New Roman"/>
                <a:cs typeface="Times New Roman"/>
                <a:sym typeface="Times New Roman"/>
              </a:rPr>
              <a:t>aly (Sigonella and Naples)</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4" name="Google Shape;94;p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In this training session, I will be providing an overview of GSA Global Supply</a:t>
            </a:r>
            <a:r>
              <a:rPr lang="en-US" sz="1200" b="0" i="0" u="none" strike="noStrike" cap="none" baseline="30000">
                <a:solidFill>
                  <a:srgbClr val="013C88"/>
                </a:solidFill>
                <a:latin typeface="Arial"/>
                <a:ea typeface="Arial"/>
                <a:cs typeface="Arial"/>
                <a:sym typeface="Arial"/>
              </a:rPr>
              <a:t>®</a:t>
            </a:r>
            <a:r>
              <a:rPr lang="en-US">
                <a:solidFill>
                  <a:schemeClr val="dk1"/>
                </a:solidFill>
                <a:latin typeface="Times New Roman"/>
                <a:ea typeface="Times New Roman"/>
                <a:cs typeface="Times New Roman"/>
                <a:sym typeface="Times New Roman"/>
              </a:rPr>
              <a:t> and how it can fulfill your supply needs for commonly available items like office products, tools and housewares.  I’ll start with a bit of context on GSA and our role in the National Supply System and before I finish I’ll touch on some significant, ongoing program changes underway for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program.  </a:t>
            </a:r>
            <a:endParaRPr/>
          </a:p>
        </p:txBody>
      </p:sp>
      <p:sp>
        <p:nvSpPr>
          <p:cNvPr id="95" name="Google Shape;95;p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234f6e503_3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7" name="Google Shape;227;g37234f6e503_3_189: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marR="0" lvl="0" indent="0" algn="l" rtl="0">
              <a:lnSpc>
                <a:spcPct val="100000"/>
              </a:lnSpc>
              <a:spcBef>
                <a:spcPts val="352"/>
              </a:spcBef>
              <a:spcAft>
                <a:spcPts val="0"/>
              </a:spcAft>
              <a:buClr>
                <a:srgbClr val="000000"/>
              </a:buClr>
              <a:buSzPts val="1400"/>
              <a:buFont typeface="Arial"/>
              <a:buNone/>
            </a:pPr>
            <a:r>
              <a:rPr lang="en-US" sz="1200" b="1" i="0" u="none" strike="sngStrike" cap="none">
                <a:solidFill>
                  <a:srgbClr val="000000"/>
                </a:solidFill>
                <a:latin typeface="Times New Roman"/>
                <a:ea typeface="Times New Roman"/>
                <a:cs typeface="Times New Roman"/>
                <a:sym typeface="Times New Roman"/>
              </a:rPr>
              <a:t>Regarding Price changes while ordering</a:t>
            </a:r>
            <a:r>
              <a:rPr lang="en-US" sz="1200" b="0" i="0" u="none" strike="sngStrike" cap="none">
                <a:solidFill>
                  <a:srgbClr val="000000"/>
                </a:solidFill>
                <a:latin typeface="Times New Roman"/>
                <a:ea typeface="Times New Roman"/>
                <a:cs typeface="Times New Roman"/>
                <a:sym typeface="Times New Roman"/>
              </a:rPr>
              <a:t>: while price changes are inevitable, I think it's safe to say they are less frequent that you would see compared to MAS or open market vendors. Obviously, the longer the approval process takes, the greater is the likelihood for a change in price or availability. Nevertheless, I think the GSA Global Supply offering is less volatile than others.</a:t>
            </a:r>
            <a:endParaRPr strike="sngStrike"/>
          </a:p>
          <a:p>
            <a:pPr marL="0" lvl="0" indent="0" algn="l" rtl="0">
              <a:lnSpc>
                <a:spcPct val="100000"/>
              </a:lnSpc>
              <a:spcBef>
                <a:spcPts val="0"/>
              </a:spcBef>
              <a:spcAft>
                <a:spcPts val="0"/>
              </a:spcAft>
              <a:buSzPts val="1400"/>
              <a:buNone/>
            </a:pPr>
            <a:endParaRPr strike="sngStrike">
              <a:solidFill>
                <a:schemeClr val="dk1"/>
              </a:solidFill>
              <a:latin typeface="Times New Roman"/>
              <a:ea typeface="Times New Roman"/>
              <a:cs typeface="Times New Roman"/>
              <a:sym typeface="Times New Roman"/>
            </a:endParaRPr>
          </a:p>
        </p:txBody>
      </p:sp>
      <p:sp>
        <p:nvSpPr>
          <p:cNvPr id="228" name="Google Shape;228;g37234f6e503_3_189: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20</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7234f6e503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4" name="Google Shape;234;g37234f6e503_3_195: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Now that we’ve talked about the basics of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program and the product offering available, let’s review the different ways that you can place an order. GSA is focused on providing flexible ordering options. We want to save you time and money by streamlining the order process. First and foremost, you can place a MILSTRIP order either via your internal supply system (such as GCSS-Army, etc.) or via a DD1348-6 (manual transmission). In OCONUS locations, you have a network of stores available that allow you to access the product offering in a walk-in environment. </a:t>
            </a:r>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We would recommend (as well as the host DoD organizations) that you check stock in the stores prior to requisitioning via another method. We want to ensure that the product gets to you in the shortest time possible – and, this is assured when visiting a local store. We also provide web options for ordering product in a 24/7 environment. There are three web options, and we’ll spend time walking through the differences on each site. And, lastly, you have the ability to phone or fax in orders to our knowledgeable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call center. </a:t>
            </a:r>
            <a:endParaRPr/>
          </a:p>
        </p:txBody>
      </p:sp>
      <p:sp>
        <p:nvSpPr>
          <p:cNvPr id="235" name="Google Shape;235;g37234f6e503_3_195: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234f6e503_3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1" name="Google Shape;241;g37234f6e503_3_201: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We know that not every person or office is suitable for a purchase card. When it comes to placing an order via a DoD Activity Address Code, or Civilian Activity Address Code, you have multiple ordering options. You can utilize MILSTRIP via your internal supply system; visit a local GSA Retail Store, or place a DoDAAC order via Web, Phone and/or Fax. When you place an order with GSA utilizing your DoDAAC, the order is integrated with your Agency’s financial systems. Twice a month, on the first business day of the month and again at mid-month, GSA bundles all of the pending AAC/DoDAAC charges and conveys them to the Treasury Department. Treasury draws the relevant funds from customer accounts and transfers those funds to GSA. In recent years, DoD has encouraged its buyers to pay particular attention to using the correct Fund Code in order to minimize errors and ensure smooth processing of orders, billing and payments. In a typical month, tens of thousands of AAC/DoDAAC transactions are processed smoothly by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If you need to apply for a new DoDAAC, GSA can provide the necessary contact information for your Agency to help you get started. Send an email to the address near the bottom of your screen and we’ll be glad to help.  </a:t>
            </a:r>
            <a:endParaRPr/>
          </a:p>
        </p:txBody>
      </p:sp>
      <p:sp>
        <p:nvSpPr>
          <p:cNvPr id="242" name="Google Shape;242;g37234f6e503_3_201: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234f6e503_3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8" name="Google Shape;248;g37234f6e503_3_207: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Of course, you can also place orders via Government Purchase Card with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We accept the use of the Government Purchase Card  for orders placed via Web, Phone and Fax. When placing an order via Government Purchase Card, you are still conducting a Government to Government purchase meaning that your credit card statement is going to indicate “GSA” as the supplier. All purchases made through GSA go through a pre-authorization prior to submittal. And, you can buy with confidence because GSA processes  tens of thousands of card billings a month. Since you are placing a requisition with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you have the ability to place orders with generous spending limits.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 </a:t>
            </a:r>
            <a:endParaRPr/>
          </a:p>
        </p:txBody>
      </p:sp>
      <p:sp>
        <p:nvSpPr>
          <p:cNvPr id="249" name="Google Shape;249;g37234f6e503_3_207: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7234f6e503_3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5" name="Google Shape;255;g37234f6e503_3_213: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Now, we’ll turn our attention to the web-ordering options available via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The first option – and, most highly recommended, is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ordering site. This is where you are going to find easy access to only those items available for requisitioning via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Many thousands of items are available on this site, to include both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National Stock Numbers and part-numbered items. You don’t have to worry about external spending limits – or, if competition is required, because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site does not include acquisition-based items</a:t>
            </a:r>
            <a:r>
              <a:rPr lang="en-US" strike="sngStrike">
                <a:solidFill>
                  <a:schemeClr val="dk1"/>
                </a:solidFill>
                <a:latin typeface="Times New Roman"/>
                <a:ea typeface="Times New Roman"/>
                <a:cs typeface="Times New Roman"/>
                <a:sym typeface="Times New Roman"/>
              </a:rPr>
              <a:t> </a:t>
            </a:r>
            <a:r>
              <a:rPr lang="en-US" b="1" u="sng" strike="sngStrike">
                <a:solidFill>
                  <a:schemeClr val="dk1"/>
                </a:solidFill>
                <a:latin typeface="Times New Roman"/>
                <a:ea typeface="Times New Roman"/>
                <a:cs typeface="Times New Roman"/>
                <a:sym typeface="Times New Roman"/>
              </a:rPr>
              <a:t>where FAR Subpart 8.4 applies.</a:t>
            </a:r>
            <a:endParaRPr b="1" u="sng" strike="sngStrike"/>
          </a:p>
          <a:p>
            <a:pPr marL="0" lvl="0" indent="0" algn="l" rtl="0">
              <a:lnSpc>
                <a:spcPct val="100000"/>
              </a:lnSpc>
              <a:spcBef>
                <a:spcPts val="352"/>
              </a:spcBef>
              <a:spcAft>
                <a:spcPts val="0"/>
              </a:spcAft>
              <a:buSzPts val="1400"/>
              <a:buNone/>
            </a:pPr>
            <a:r>
              <a:rPr lang="en-US" b="1" i="1" strike="sngStrike">
                <a:solidFill>
                  <a:srgbClr val="FF0000"/>
                </a:solidFill>
                <a:latin typeface="Times New Roman"/>
                <a:ea typeface="Times New Roman"/>
                <a:cs typeface="Times New Roman"/>
                <a:sym typeface="Times New Roman"/>
              </a:rPr>
              <a:t> (note, please see FAR 8.402 (c) FAR Subpart 8.4 is not applicable to orders placed through the GSA Global </a:t>
            </a:r>
            <a:r>
              <a:rPr lang="en-US" sz="1200" b="1" i="1" u="none" strike="sngStrike" cap="none">
                <a:solidFill>
                  <a:srgbClr val="FF0000"/>
                </a:solidFill>
                <a:latin typeface="Arial"/>
                <a:ea typeface="Arial"/>
                <a:cs typeface="Arial"/>
                <a:sym typeface="Arial"/>
              </a:rPr>
              <a:t>Supply</a:t>
            </a:r>
            <a:r>
              <a:rPr lang="en-US" b="1" i="1" strike="sngStrike" baseline="30000">
                <a:solidFill>
                  <a:srgbClr val="FF0000"/>
                </a:solidFill>
              </a:rPr>
              <a:t>®</a:t>
            </a:r>
            <a:r>
              <a:rPr lang="en-US" b="1" i="1" strike="sngStrike">
                <a:solidFill>
                  <a:srgbClr val="FF0000"/>
                </a:solidFill>
                <a:latin typeface="Times New Roman"/>
                <a:ea typeface="Times New Roman"/>
                <a:cs typeface="Times New Roman"/>
                <a:sym typeface="Times New Roman"/>
              </a:rPr>
              <a:t> System).</a:t>
            </a:r>
            <a:r>
              <a:rPr lang="en-US" i="1" strike="sngStrike">
                <a:solidFill>
                  <a:schemeClr val="dk1"/>
                </a:solidFill>
                <a:latin typeface="Times New Roman"/>
                <a:ea typeface="Times New Roman"/>
                <a:cs typeface="Times New Roman"/>
                <a:sym typeface="Times New Roman"/>
              </a:rPr>
              <a:t> </a:t>
            </a:r>
            <a:endParaRPr strike="sngStrike"/>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You can utilize either your DoDAAC or Government Purchase Card to place orders on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website. We’ve included tools that allow you to check shipping status on your requisitions, re-order quickly, utilize an electronic DD1348-6 and reconcile your Government Purchase Card statement.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b="1">
                <a:solidFill>
                  <a:schemeClr val="dk1"/>
                </a:solidFill>
                <a:latin typeface="Times New Roman"/>
                <a:ea typeface="Times New Roman"/>
                <a:cs typeface="Times New Roman"/>
                <a:sym typeface="Times New Roman"/>
              </a:rPr>
              <a:t>Regarding Price changes while ordering</a:t>
            </a:r>
            <a:r>
              <a:rPr lang="en-US">
                <a:solidFill>
                  <a:schemeClr val="dk1"/>
                </a:solidFill>
                <a:latin typeface="Times New Roman"/>
                <a:ea typeface="Times New Roman"/>
                <a:cs typeface="Times New Roman"/>
                <a:sym typeface="Times New Roman"/>
              </a:rPr>
              <a:t>: while price changes are conceivable, I think it's safe to say they are less frequent that you would see compared to MAS or open market vendors. Obviously, the longer the approval process takes, the greater is the likelihood for a change in price or availability. Nevertheless, I think the GSA Global Supply offering is less volatile than others.</a:t>
            </a:r>
            <a:endParaRPr/>
          </a:p>
          <a:p>
            <a:pPr marL="0" lvl="0" indent="0" algn="l" rtl="0">
              <a:lnSpc>
                <a:spcPct val="100000"/>
              </a:lnSpc>
              <a:spcBef>
                <a:spcPts val="352"/>
              </a:spcBef>
              <a:spcAft>
                <a:spcPts val="0"/>
              </a:spcAft>
              <a:buSzPts val="1400"/>
              <a:buNone/>
            </a:pPr>
            <a:endParaRPr/>
          </a:p>
        </p:txBody>
      </p:sp>
      <p:sp>
        <p:nvSpPr>
          <p:cNvPr id="256" name="Google Shape;256;g37234f6e503_3_213: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7234f6e503_3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37234f6e503_3_219:notes"/>
          <p:cNvSpPr txBox="1">
            <a:spLocks noGrp="1"/>
          </p:cNvSpPr>
          <p:nvPr>
            <p:ph type="body" idx="1"/>
          </p:nvPr>
        </p:nvSpPr>
        <p:spPr>
          <a:xfrm>
            <a:off x="914503" y="4343399"/>
            <a:ext cx="5028900" cy="4114800"/>
          </a:xfrm>
          <a:prstGeom prst="rect">
            <a:avLst/>
          </a:prstGeom>
          <a:noFill/>
          <a:ln>
            <a:noFill/>
          </a:ln>
        </p:spPr>
        <p:txBody>
          <a:bodyPr spcFirstLastPara="1" wrap="square" lIns="89350" tIns="89350" rIns="89350" bIns="8935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This is a screenshot of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home page. You’ll see that this is set up in a similar manner to many other online shopping sites. You have the ability to search for items or browse from specific product categories. The site also gives you the ability to “park” items in a shopping cart and send them forward to a supervisor for approval. You also have the ability to narrow your searches by selecting “green” attributes and/or the AbilityOne icon.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63" name="Google Shape;263;g37234f6e503_3_219: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7234f6e503_3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7234f6e503_3_225:notes"/>
          <p:cNvSpPr txBox="1">
            <a:spLocks noGrp="1"/>
          </p:cNvSpPr>
          <p:nvPr>
            <p:ph type="body" idx="1"/>
          </p:nvPr>
        </p:nvSpPr>
        <p:spPr>
          <a:xfrm>
            <a:off x="914503" y="4343399"/>
            <a:ext cx="5028900" cy="4114800"/>
          </a:xfrm>
          <a:prstGeom prst="rect">
            <a:avLst/>
          </a:prstGeom>
          <a:noFill/>
          <a:ln>
            <a:noFill/>
          </a:ln>
        </p:spPr>
        <p:txBody>
          <a:bodyPr spcFirstLastPara="1" wrap="square" lIns="89350" tIns="89350" rIns="89350" bIns="8935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This is a screenshot of the main shopping page. The arrow highlights the search box where you can type in the NSN if you know it, or a search term like copier paper. Note that at the bottom of the screen you have a link to a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catalog. You can view that online.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70" name="Google Shape;270;g37234f6e503_3_225: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234f6e503_3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7234f6e503_3_232:notes"/>
          <p:cNvSpPr txBox="1">
            <a:spLocks noGrp="1"/>
          </p:cNvSpPr>
          <p:nvPr>
            <p:ph type="body" idx="1"/>
          </p:nvPr>
        </p:nvSpPr>
        <p:spPr>
          <a:xfrm>
            <a:off x="914503" y="4343399"/>
            <a:ext cx="5028900" cy="4114800"/>
          </a:xfrm>
          <a:prstGeom prst="rect">
            <a:avLst/>
          </a:prstGeom>
          <a:noFill/>
          <a:ln>
            <a:noFill/>
          </a:ln>
        </p:spPr>
        <p:txBody>
          <a:bodyPr spcFirstLastPara="1" wrap="square" lIns="89350" tIns="89350" rIns="89350" bIns="8935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Here are the results of a search for highlighters. Note that for every item, the contractor is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Everything you see is a simple requisition from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78" name="Google Shape;278;g37234f6e503_3_232: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7234f6e503_3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6" name="Google Shape;286;g37234f6e503_3_240: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Another ordering option is the GSAAdvantage! website. This site includes full access to the items available via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on a requisition basis – as well as the millions of items available on an acquisition basis via the GSA Multiple Award Schedules program. Again, FAR Subpart 8.4 does apply to acquisition based items – so, we caution users to make sure they delineate what type of items they are purchasing on the GSAAdvantage! site. You have the ability to utilize either a DoDAAC or Government Purchase Card on GSA </a:t>
            </a:r>
            <a:r>
              <a:rPr lang="en-US" i="1">
                <a:solidFill>
                  <a:schemeClr val="dk1"/>
                </a:solidFill>
                <a:latin typeface="Times New Roman"/>
                <a:ea typeface="Times New Roman"/>
                <a:cs typeface="Times New Roman"/>
                <a:sym typeface="Times New Roman"/>
              </a:rPr>
              <a:t>Advantage!</a:t>
            </a:r>
            <a:r>
              <a:rPr lang="en-US" sz="1200" b="0" i="0" u="none" strike="noStrike" cap="none">
                <a:solidFill>
                  <a:srgbClr val="003399"/>
                </a:solidFill>
                <a:latin typeface="Arial"/>
                <a:ea typeface="Arial"/>
                <a:cs typeface="Arial"/>
                <a:sym typeface="Arial"/>
              </a:rPr>
              <a:t> </a:t>
            </a:r>
            <a:r>
              <a:rPr lang="en-US" baseline="30000">
                <a:solidFill>
                  <a:srgbClr val="013C88"/>
                </a:solidFill>
              </a:rPr>
              <a:t>®</a:t>
            </a:r>
            <a:r>
              <a:rPr lang="en-US" i="1">
                <a:solidFill>
                  <a:schemeClr val="dk1"/>
                </a:solidFill>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 If you are buying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items.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287" name="Google Shape;287;g37234f6e503_3_240: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28</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234f6e503_3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3" name="Google Shape;293;g37234f6e503_3_246: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This is a screen shot of the GSAAdvantage! home page. You’ll see a search bar – as well as subcategories available under Products. You’ll also have the ability on this site to search by “other” attributes and AbilityOne. Users also have the ability to check requisition status via the NSN Ordering function at the top of the screen.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As with most sites </a:t>
            </a:r>
            <a:r>
              <a:rPr lang="en-US">
                <a:solidFill>
                  <a:schemeClr val="dk1"/>
                </a:solidFill>
                <a:latin typeface="Times New Roman"/>
                <a:ea typeface="Times New Roman"/>
                <a:cs typeface="Times New Roman"/>
                <a:sym typeface="Times New Roman"/>
              </a:rPr>
              <a:t>GSA Advantage has Multi-Factor Authentication for improved site security, </a:t>
            </a:r>
            <a:r>
              <a:rPr lang="en-US">
                <a:latin typeface="Times New Roman"/>
                <a:ea typeface="Times New Roman"/>
                <a:cs typeface="Times New Roman"/>
                <a:sym typeface="Times New Roman"/>
              </a:rPr>
              <a:t>so </a:t>
            </a:r>
            <a:r>
              <a:rPr lang="en-US">
                <a:solidFill>
                  <a:schemeClr val="dk1"/>
                </a:solidFill>
                <a:latin typeface="Times New Roman"/>
                <a:ea typeface="Times New Roman"/>
                <a:cs typeface="Times New Roman"/>
                <a:sym typeface="Times New Roman"/>
              </a:rPr>
              <a:t>we added a feature where you can register your PIV or CAC. Once you do that, you can login directly on this site or on GSA Global Supply because we’ll recognize your ID card.</a:t>
            </a:r>
            <a:endParaRPr/>
          </a:p>
        </p:txBody>
      </p:sp>
      <p:sp>
        <p:nvSpPr>
          <p:cNvPr id="294" name="Google Shape;294;g37234f6e503_3_246: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29</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7234f6e503_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g37234f6e503_3_70: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was established by President Harry Truman on July 1, 1949, to streamline the administrative work of the federal government. GSA consolidated a variety of different functions, including the National Archives Establishment, the Federal Works Agency, the Public Buildings Administration, the Bureau of Federal Supply, the Office of Contract Settlement and the War Assets Administration into one federal agency tasked with administering supplies and providing workplaces for federal employees.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The original mission of the GSA was to dispose of war surplus goods (still an issue 4 years after World War II ended), manage and store government records, handle emergency preparedness, and stockpile strategic supplies for wartime. </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However, over time GSA’s mission evolved, as it has for many Federal agencies, to the the point where most attention is focused on its two largest functions – the </a:t>
            </a:r>
            <a:r>
              <a:rPr lang="en-US" u="sng">
                <a:solidFill>
                  <a:schemeClr val="dk1"/>
                </a:solidFill>
                <a:latin typeface="Times New Roman"/>
                <a:ea typeface="Times New Roman"/>
                <a:cs typeface="Times New Roman"/>
                <a:sym typeface="Times New Roman"/>
              </a:rPr>
              <a:t>Public Buildings Service</a:t>
            </a:r>
            <a:r>
              <a:rPr lang="en-US" b="1">
                <a:solidFill>
                  <a:schemeClr val="dk1"/>
                </a:solidFill>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and the </a:t>
            </a:r>
            <a:r>
              <a:rPr lang="en-US" u="sng">
                <a:solidFill>
                  <a:schemeClr val="dk1"/>
                </a:solidFill>
                <a:latin typeface="Times New Roman"/>
                <a:ea typeface="Times New Roman"/>
                <a:cs typeface="Times New Roman"/>
                <a:sym typeface="Times New Roman"/>
              </a:rPr>
              <a:t>Federal Acquisition Service</a:t>
            </a:r>
            <a:r>
              <a:rPr lang="en-US">
                <a:solidFill>
                  <a:schemeClr val="dk1"/>
                </a:solidFill>
                <a:latin typeface="Times New Roman"/>
                <a:ea typeface="Times New Roman"/>
                <a:cs typeface="Times New Roman"/>
                <a:sym typeface="Times New Roman"/>
              </a:rPr>
              <a:t>. GSA has provided workspace for more than 1 million federal civilian workers, oversees more than 480 historic buildings, and facilitates the purchase of goods and services from quality commercial vendors.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02" name="Google Shape;102;g37234f6e503_3_70: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914503" y="4343399"/>
            <a:ext cx="5029017" cy="4114874"/>
          </a:xfrm>
          <a:prstGeom prst="rect">
            <a:avLst/>
          </a:prstGeom>
          <a:noFill/>
          <a:ln>
            <a:noFill/>
          </a:ln>
        </p:spPr>
        <p:txBody>
          <a:bodyPr spcFirstLastPara="1" wrap="square" lIns="89350" tIns="89350" rIns="89350" bIns="8935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Here are the results from a search for a “ruler.” The first item is from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and the arrow highlights the requisition basis for this purchase. But all the other option on the screen are from Schedule vendors. It’s easy to comparison shop based on price, minimum order or other factors. But just remember that all of the Schedule options are acquisitions and only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choice is a simple requisition.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01" name="Google Shape;301;p33:notes"/>
          <p:cNvSpPr txBox="1">
            <a:spLocks noGrp="1"/>
          </p:cNvSpPr>
          <p:nvPr>
            <p:ph type="sldNum" idx="12"/>
          </p:nvPr>
        </p:nvSpPr>
        <p:spPr>
          <a:xfrm>
            <a:off x="3885478" y="8686800"/>
            <a:ext cx="2972436" cy="457273"/>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07" name="Google Shape;307;p34: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strike="noStrike" cap="none">
                <a:solidFill>
                  <a:schemeClr val="dk1"/>
                </a:solidFill>
                <a:latin typeface="Times New Roman"/>
                <a:ea typeface="Times New Roman"/>
                <a:cs typeface="Times New Roman"/>
                <a:sym typeface="Times New Roman"/>
              </a:rPr>
              <a:t>Finally, as far as web ordering, our customers will have access to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sz="1200" b="0" i="0" u="none" strike="noStrike" cap="none">
                <a:solidFill>
                  <a:schemeClr val="dk1"/>
                </a:solidFill>
                <a:latin typeface="Times New Roman"/>
                <a:ea typeface="Times New Roman"/>
                <a:cs typeface="Times New Roman"/>
                <a:sym typeface="Times New Roman"/>
              </a:rPr>
              <a:t> product line on FedMall, the new website that replaced DOD Emall. GSA is working with DLA to ensure that our complete  product line is available on this site – but, individuals are only able to purchase via DoDAAC.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Times New Roman"/>
              <a:buNone/>
            </a:pPr>
            <a:r>
              <a:rPr lang="en-US">
                <a:solidFill>
                  <a:schemeClr val="dk1"/>
                </a:solidFill>
                <a:latin typeface="Times New Roman"/>
                <a:ea typeface="Times New Roman"/>
                <a:cs typeface="Times New Roman"/>
                <a:sym typeface="Times New Roman"/>
              </a:rPr>
              <a:t>Right now, all NSNs and all GSA part numbers are visible. </a:t>
            </a: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08" name="Google Shape;308;p34: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31</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4" name="Google Shape;314;p3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marR="0" lvl="0" indent="0" algn="l" rtl="0">
              <a:lnSpc>
                <a:spcPct val="100000"/>
              </a:lnSpc>
              <a:spcBef>
                <a:spcPts val="0"/>
              </a:spcBef>
              <a:spcAft>
                <a:spcPts val="0"/>
              </a:spcAft>
              <a:buClr>
                <a:schemeClr val="dk1"/>
              </a:buClr>
              <a:buSzPts val="300"/>
              <a:buFont typeface="Times New Roman"/>
              <a:buNone/>
            </a:pPr>
            <a:r>
              <a:rPr lang="en-US" sz="1200" b="0" i="0" u="none" strike="noStrike" cap="none">
                <a:solidFill>
                  <a:schemeClr val="dk1"/>
                </a:solidFill>
                <a:latin typeface="Times New Roman"/>
                <a:ea typeface="Times New Roman"/>
                <a:cs typeface="Times New Roman"/>
                <a:sym typeface="Times New Roman"/>
              </a:rPr>
              <a:t>This is a screenshot of the FedMall homepage. If you’re required to use this site, you’ll probably want to check back regularly as DLA enhances its functionality.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15" name="Google Shape;315;p3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32</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2" name="Google Shape;322;p36: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Customers have the option of calling orders into a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Call Center. This resource is available from Sunday night to Friday night to serve customers worldwide. The Call Center is able to take orders utilizing a DoDAAC, AAC or Government Purchase Card. </a:t>
            </a:r>
            <a:endParaRPr/>
          </a:p>
        </p:txBody>
      </p:sp>
      <p:sp>
        <p:nvSpPr>
          <p:cNvPr id="323" name="Google Shape;323;p36: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33</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34</a:t>
            </a:fld>
            <a:endParaRPr>
              <a:solidFill>
                <a:schemeClr val="dk1"/>
              </a:solidFill>
              <a:latin typeface="Times New Roman"/>
              <a:ea typeface="Times New Roman"/>
              <a:cs typeface="Times New Roman"/>
              <a:sym typeface="Times New Roman"/>
            </a:endParaRPr>
          </a:p>
        </p:txBody>
      </p:sp>
      <p:sp>
        <p:nvSpPr>
          <p:cNvPr id="330" name="Google Shape;33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39: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works to serve you as efficiently as possible. Sometimes we hit an obstacle because we have no easy way to contact a customer. For instance, most MILSTRIP orders flow to us through DLMS and while we see the relevant DoDAAC for the ordering or billing party, we can’t easily reach a person. If it’s a “J” item and GSA is buying it, we may need to resolve questions about your order or confirm the quantity if it comes in multiple sizes. Or we ship the item and it gets hung up at the entry to your base. If we can’t call you to gain access, that order can be delayed or even cancelled. In the long-term, GSA and DLA will work together to gather that information and ensure that if flows to the shipping label. In the meantime, I suggest you and your colleagues use the “Mark For” data field in whatever ordering system you use to insert at least a first name and phone number. If you are ordering on the GSA websites, use the box for “Individual Receiving” info to give us a name and phone number.</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7" name="Google Shape;337;p42: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338" name="Google Shape;338;p42: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4" name="Google Shape;344;p43: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As mentioned throughout the training, the National Customer Service Center is your one-stop shop for all questions pertaining to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orders. You can check on current pricing, order status, billing information, order tracking, and more. The NCSC is now open 24/5 from Sunday at 9P ET to Friday at 9:30P ET to assist all customers, both CONUS and OCONUS. </a:t>
            </a:r>
            <a:endParaRPr/>
          </a:p>
          <a:p>
            <a:pPr marL="0" lvl="0" indent="0" algn="l" rtl="0">
              <a:lnSpc>
                <a:spcPct val="100000"/>
              </a:lnSpc>
              <a:spcBef>
                <a:spcPts val="0"/>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The second bullet is a great self-service option. You can visit ask.gsa.gov at any time and check the status on your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orders.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We also have staff in forward deployed environments to ensure that you have the on-site support that you need. For the most up to date contact information, please visit www.gsa.gov/globalsupplyoconus. </a:t>
            </a:r>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345" name="Google Shape;345;p43: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5:notes"/>
          <p:cNvSpPr txBox="1">
            <a:spLocks noGrp="1"/>
          </p:cNvSpPr>
          <p:nvPr>
            <p:ph type="sldNum" idx="12"/>
          </p:nvPr>
        </p:nvSpPr>
        <p:spPr>
          <a:xfrm>
            <a:off x="3885478" y="8686800"/>
            <a:ext cx="2972521"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37</a:t>
            </a:fld>
            <a:endParaRPr>
              <a:solidFill>
                <a:schemeClr val="dk1"/>
              </a:solidFill>
              <a:latin typeface="Times New Roman"/>
              <a:ea typeface="Times New Roman"/>
              <a:cs typeface="Times New Roman"/>
              <a:sym typeface="Times New Roman"/>
            </a:endParaRPr>
          </a:p>
        </p:txBody>
      </p:sp>
      <p:sp>
        <p:nvSpPr>
          <p:cNvPr id="351" name="Google Shape;3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45:notes"/>
          <p:cNvSpPr txBox="1">
            <a:spLocks noGrp="1"/>
          </p:cNvSpPr>
          <p:nvPr>
            <p:ph type="body" idx="1"/>
          </p:nvPr>
        </p:nvSpPr>
        <p:spPr>
          <a:xfrm>
            <a:off x="914503" y="4343401"/>
            <a:ext cx="5028993" cy="4114799"/>
          </a:xfrm>
          <a:prstGeom prst="rect">
            <a:avLst/>
          </a:prstGeom>
          <a:noFill/>
          <a:ln>
            <a:noFill/>
          </a:ln>
        </p:spPr>
        <p:txBody>
          <a:bodyPr spcFirstLastPara="1" wrap="square" lIns="91250" tIns="45600" rIns="91250" bIns="45600" numCol="1" anchor="t" anchorCtr="0">
            <a:noAutofit/>
          </a:bodyPr>
          <a:lstStyle/>
          <a:p>
            <a:pPr marL="0" lvl="0" indent="0" algn="l" rtl="0">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And, last but not least, GSA offers FREE publications. The Ordering Guide on your left is an overview of the ordering process and a useful “how to” for folks unfamiliar with our program.  The Supply Catalog on the right is our current catalog that highlights nearly 9000 of our available products.  Both are available to download or view via a flipbook now.</a:t>
            </a:r>
            <a:endParaRPr sz="1100">
              <a:solidFill>
                <a:srgbClr val="222222"/>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sz="1100">
              <a:solidFill>
                <a:srgbClr val="222222"/>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sz="1100">
                <a:solidFill>
                  <a:srgbClr val="222222"/>
                </a:solidFill>
                <a:highlight>
                  <a:srgbClr val="FFFFFF"/>
                </a:highlight>
                <a:latin typeface="Verdana"/>
                <a:ea typeface="Verdana"/>
                <a:cs typeface="Verdana"/>
                <a:sym typeface="Verdana"/>
              </a:rPr>
              <a:t>The new 2026-2027 catalog displaying approximately 11,000 of our most-popular items will be available online. To access an online copy of the catalog (flipbook or PDF), please visit </a:t>
            </a:r>
            <a:r>
              <a:rPr lang="en-US" sz="1100" u="sng">
                <a:solidFill>
                  <a:srgbClr val="1155CC"/>
                </a:solidFill>
                <a:highlight>
                  <a:srgbClr val="FFFFFF"/>
                </a:highlight>
                <a:latin typeface="Verdana"/>
                <a:ea typeface="Verdana"/>
                <a:cs typeface="Verdana"/>
                <a:sym typeface="Verdana"/>
                <a:hlinkClick r:id="rId3">
                  <a:extLst>
                    <a:ext uri="{A12FA001-AC4F-418D-AE19-62706E023703}">
                      <ahyp:hlinkClr xmlns:ahyp="http://schemas.microsoft.com/office/drawing/2018/hyperlinkcolor" val="tx"/>
                    </a:ext>
                  </a:extLst>
                </a:hlinkClick>
              </a:rPr>
              <a:t>www.gsa.gov/cmls</a:t>
            </a:r>
            <a:r>
              <a:rPr lang="en-US" sz="1100">
                <a:solidFill>
                  <a:srgbClr val="222222"/>
                </a:solidFill>
                <a:highlight>
                  <a:srgbClr val="FFFFFF"/>
                </a:highlight>
                <a:latin typeface="Verdana"/>
                <a:ea typeface="Verdana"/>
                <a:cs typeface="Verdana"/>
                <a:sym typeface="Verdana"/>
              </a:rPr>
              <a:t>. We hope it will serve as a handy, useful resource that simplifies your shopping and allows you to focus on your mission. As part of our commitment to sustainability, we designed this edition to serve customers for both FY 2026 and FY 2027. With the changes over the past year we are still working on options for printed copies; they may be available for print on demand.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234f6e503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g37234f6e503_3_76: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Within GSA, the Federal Acquisition Service (FAS) was established as a central organization to provide an economical and efficient system for the procurement, supply, and eventual disposal of property. Its intent was to eliminate duplicate functions and to establish a professional resource that would </a:t>
            </a:r>
            <a:r>
              <a:rPr lang="en-US" u="sng">
                <a:solidFill>
                  <a:schemeClr val="dk1"/>
                </a:solidFill>
                <a:latin typeface="Times New Roman"/>
                <a:ea typeface="Times New Roman"/>
                <a:cs typeface="Times New Roman"/>
                <a:sym typeface="Times New Roman"/>
              </a:rPr>
              <a:t>maximize</a:t>
            </a:r>
            <a:r>
              <a:rPr lang="en-US">
                <a:solidFill>
                  <a:schemeClr val="dk1"/>
                </a:solidFill>
                <a:latin typeface="Times New Roman"/>
                <a:ea typeface="Times New Roman"/>
                <a:cs typeface="Times New Roman"/>
                <a:sym typeface="Times New Roman"/>
              </a:rPr>
              <a:t> the government’s leverage in obtaining supplies and services.</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352"/>
              </a:spcBef>
              <a:spcAft>
                <a:spcPts val="0"/>
              </a:spcAft>
              <a:buSzPts val="1400"/>
              <a:buNone/>
            </a:pPr>
            <a:r>
              <a:rPr lang="en-US">
                <a:solidFill>
                  <a:schemeClr val="dk1"/>
                </a:solidFill>
                <a:latin typeface="Times New Roman"/>
                <a:ea typeface="Times New Roman"/>
                <a:cs typeface="Times New Roman"/>
                <a:sym typeface="Times New Roman"/>
              </a:rPr>
              <a:t>On July 1, 1952, Public Law 436, the Defense Cataloging and Standardization Act, was approved by the 82nd Congress. This law established a single catalog system and related supply standardization program, and was instrumental in establishing a uniform National Supply System. Section 11 of Public Law 436 reads as follows: “The Administrator of General Services and the Secretary of Defense shall coordinate the cataloging and standardization activities of the General Services Administration and the Department of Defense so as to avoid unnecessary duplication.”</a:t>
            </a:r>
            <a:endParaRPr/>
          </a:p>
          <a:p>
            <a:pPr marL="0" lvl="0" indent="0" algn="l" rtl="0">
              <a:lnSpc>
                <a:spcPct val="100000"/>
              </a:lnSpc>
              <a:spcBef>
                <a:spcPts val="352"/>
              </a:spcBef>
              <a:spcAft>
                <a:spcPts val="0"/>
              </a:spcAft>
              <a:buSzPts val="1400"/>
              <a:buNone/>
            </a:pPr>
            <a:endParaRPr>
              <a:solidFill>
                <a:schemeClr val="dk1"/>
              </a:solidFill>
              <a:latin typeface="Times New Roman"/>
              <a:ea typeface="Times New Roman"/>
              <a:cs typeface="Times New Roman"/>
              <a:sym typeface="Times New Roman"/>
            </a:endParaRPr>
          </a:p>
        </p:txBody>
      </p:sp>
      <p:sp>
        <p:nvSpPr>
          <p:cNvPr id="109" name="Google Shape;109;g37234f6e503_3_76: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4</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234f6e503_3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37234f6e503_3_82: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In 1971, GSA and DoD entered into an agreement to eliminate avoidable overlap between their respective supply systems. This agreement divided the management of consumable items between GSA and the Defense Supply Agency (DSA, now Defense Logistics Agency). It assigned to GSA those Federal Supply Classes (FSCs), or commodities commonly used by federal agencies, which are commercially available and not predominantly of a military nature. DLA was assigned those items that were more military in nature. </a:t>
            </a:r>
            <a:br>
              <a:rPr lang="en-US">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is a part of the Federal Acquisition Service and is the Government to Government Supply source for commodities that GSA is assigned under the 1971 GSA / DoD Agreement. </a:t>
            </a:r>
            <a:r>
              <a:rPr lang="en-US">
                <a:solidFill>
                  <a:srgbClr val="003399"/>
                </a:solidFill>
                <a:latin typeface="Times New Roman"/>
                <a:ea typeface="Times New Roman"/>
                <a:cs typeface="Times New Roman"/>
                <a:sym typeface="Times New Roman"/>
              </a:rPr>
              <a:t>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rgbClr val="003399"/>
                </a:solidFill>
                <a:latin typeface="Times New Roman"/>
                <a:ea typeface="Times New Roman"/>
                <a:cs typeface="Times New Roman"/>
                <a:sym typeface="Times New Roman"/>
              </a:rPr>
              <a:t> has also evolved into a strategic partner with DoD on full-service supply solutions in CONUS and OCONUS environments. </a:t>
            </a:r>
            <a:r>
              <a:rPr lang="en-US">
                <a:solidFill>
                  <a:schemeClr val="dk1"/>
                </a:solidFill>
                <a:latin typeface="Times New Roman"/>
                <a:ea typeface="Times New Roman"/>
                <a:cs typeface="Times New Roman"/>
                <a:sym typeface="Times New Roman"/>
              </a:rPr>
              <a:t>Throughout the rest of the presentation, we’ll be talking in detail about the 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program – and some of its responsibilities, particularly within the DoD Supply Chain. </a:t>
            </a:r>
            <a:endParaRPr/>
          </a:p>
        </p:txBody>
      </p:sp>
      <p:sp>
        <p:nvSpPr>
          <p:cNvPr id="116" name="Google Shape;116;g37234f6e503_3_82: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5</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234f6e503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2" name="Google Shape;122;g37234f6e503_3_88:notes"/>
          <p:cNvSpPr txBox="1">
            <a:spLocks noGrp="1"/>
          </p:cNvSpPr>
          <p:nvPr>
            <p:ph type="body" idx="1"/>
          </p:nvPr>
        </p:nvSpPr>
        <p:spPr>
          <a:xfrm>
            <a:off x="914503" y="4343401"/>
            <a:ext cx="5028900" cy="4114800"/>
          </a:xfrm>
          <a:prstGeom prst="rect">
            <a:avLst/>
          </a:prstGeom>
          <a:noFill/>
          <a:ln>
            <a:noFill/>
          </a:ln>
        </p:spPr>
        <p:txBody>
          <a:bodyPr spcFirstLastPara="1" wrap="square" lIns="91250" tIns="45600" rIns="91250" bIns="45600" numCol="1" anchor="t" anchorCtr="0">
            <a:noAutofit/>
          </a:bodyPr>
          <a:lstStyle/>
          <a:p>
            <a:pPr marL="0" lvl="0" indent="0" algn="l" rtl="0">
              <a:lnSpc>
                <a:spcPct val="100000"/>
              </a:lnSpc>
              <a:spcBef>
                <a:spcPts val="0"/>
              </a:spcBef>
              <a:spcAft>
                <a:spcPts val="0"/>
              </a:spcAft>
              <a:buSzPts val="1400"/>
              <a:buNone/>
            </a:pPr>
            <a:r>
              <a:rPr lang="en-US">
                <a:solidFill>
                  <a:schemeClr val="dk1"/>
                </a:solidFill>
                <a:latin typeface="Times New Roman"/>
                <a:ea typeface="Times New Roman"/>
                <a:cs typeface="Times New Roman"/>
                <a:sym typeface="Times New Roman"/>
              </a:rPr>
              <a:t>GSA Global </a:t>
            </a:r>
            <a:r>
              <a:rPr lang="en-US" sz="1200" b="0" i="0" u="none" strike="noStrike" cap="none">
                <a:solidFill>
                  <a:srgbClr val="003399"/>
                </a:solidFill>
                <a:latin typeface="Arial"/>
                <a:ea typeface="Arial"/>
                <a:cs typeface="Arial"/>
                <a:sym typeface="Arial"/>
              </a:rPr>
              <a:t>Supply</a:t>
            </a:r>
            <a:r>
              <a:rPr lang="en-US" baseline="30000">
                <a:solidFill>
                  <a:srgbClr val="013C88"/>
                </a:solidFill>
              </a:rPr>
              <a:t>®</a:t>
            </a:r>
            <a:r>
              <a:rPr lang="en-US">
                <a:solidFill>
                  <a:schemeClr val="dk1"/>
                </a:solidFill>
                <a:latin typeface="Times New Roman"/>
                <a:ea typeface="Times New Roman"/>
                <a:cs typeface="Times New Roman"/>
                <a:sym typeface="Times New Roman"/>
              </a:rPr>
              <a:t> is a Government to Government Wholesale Supply Source</a:t>
            </a:r>
            <a:r>
              <a:rPr lang="en-US">
                <a:latin typeface="Times New Roman"/>
                <a:ea typeface="Times New Roman"/>
                <a:cs typeface="Times New Roman"/>
                <a:sym typeface="Times New Roman"/>
              </a:rPr>
              <a:t> that was previously listed </a:t>
            </a:r>
            <a:r>
              <a:rPr lang="en-US">
                <a:solidFill>
                  <a:schemeClr val="dk1"/>
                </a:solidFill>
                <a:latin typeface="Times New Roman"/>
                <a:ea typeface="Times New Roman"/>
                <a:cs typeface="Times New Roman"/>
                <a:sym typeface="Times New Roman"/>
              </a:rPr>
              <a:t>in FAR 8.002, as a Priorit</a:t>
            </a:r>
            <a:r>
              <a:rPr lang="en-US">
                <a:latin typeface="Times New Roman"/>
                <a:ea typeface="Times New Roman"/>
                <a:cs typeface="Times New Roman"/>
                <a:sym typeface="Times New Roman"/>
              </a:rPr>
              <a:t>y</a:t>
            </a:r>
            <a:r>
              <a:rPr lang="en-US">
                <a:solidFill>
                  <a:schemeClr val="dk1"/>
                </a:solidFill>
                <a:latin typeface="Times New Roman"/>
                <a:ea typeface="Times New Roman"/>
                <a:cs typeface="Times New Roman"/>
                <a:sym typeface="Times New Roman"/>
              </a:rPr>
              <a:t> for use of Government supply sources</a:t>
            </a:r>
            <a:r>
              <a:rPr lang="en-US">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 GSA was referenced</a:t>
            </a:r>
            <a:r>
              <a:rPr lang="en-US">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along with DLA that agencies should utilize for supply requirements.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23" name="Google Shape;123;g37234f6e503_3_88:notes"/>
          <p:cNvSpPr txBox="1">
            <a:spLocks noGrp="1"/>
          </p:cNvSpPr>
          <p:nvPr>
            <p:ph type="sldNum" idx="12"/>
          </p:nvPr>
        </p:nvSpPr>
        <p:spPr>
          <a:xfrm>
            <a:off x="3885478" y="8686800"/>
            <a:ext cx="2972400" cy="457200"/>
          </a:xfrm>
          <a:prstGeom prst="rect">
            <a:avLst/>
          </a:prstGeom>
          <a:noFill/>
          <a:ln>
            <a:noFill/>
          </a:ln>
        </p:spPr>
        <p:txBody>
          <a:bodyPr spcFirstLastPara="1" wrap="square" lIns="91250" tIns="45600" rIns="91250" bIns="456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Times New Roman"/>
                <a:ea typeface="Times New Roman"/>
                <a:cs typeface="Times New Roman"/>
                <a:sym typeface="Times New Roman"/>
              </a:rPr>
              <a:t>6</a:t>
            </a:fld>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8da771eb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8da771eb3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r>
              <a:rPr lang="en-US"/>
              <a:t>And while we are no longer included as a priority source the FAR and its companion guide tells us the we must take full ad of existing contracts which Global Supply is. </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And  there is a real benefit to using Global Supply….You see, when placing an order with GSA Global </a:t>
            </a:r>
            <a:r>
              <a:rPr lang="en-US">
                <a:solidFill>
                  <a:srgbClr val="003399"/>
                </a:solidFill>
                <a:latin typeface="Arial"/>
                <a:ea typeface="Arial"/>
                <a:cs typeface="Arial"/>
                <a:sym typeface="Arial"/>
              </a:rPr>
              <a:t>Supply</a:t>
            </a:r>
            <a:r>
              <a:rPr lang="en-US" baseline="30000">
                <a:solidFill>
                  <a:srgbClr val="013C88"/>
                </a:solidFill>
              </a:rPr>
              <a:t>®</a:t>
            </a:r>
            <a:r>
              <a:rPr lang="en-US">
                <a:latin typeface="Times New Roman"/>
                <a:ea typeface="Times New Roman"/>
                <a:cs typeface="Times New Roman"/>
                <a:sym typeface="Times New Roman"/>
              </a:rPr>
              <a:t>, you are placing an order directly with the Government. You are NOT placing an order direct with a vendor. GSA has already procured the item on your behalf. Please note that you can also satisfy UNICOR and AbilityOne (which manufactures items on the Procurement List from NIB / SourceAmerica) requirements when purchasing through GSA Global </a:t>
            </a:r>
            <a:r>
              <a:rPr lang="en-US">
                <a:solidFill>
                  <a:srgbClr val="003399"/>
                </a:solidFill>
                <a:latin typeface="Arial"/>
                <a:ea typeface="Arial"/>
                <a:cs typeface="Arial"/>
                <a:sym typeface="Arial"/>
              </a:rPr>
              <a:t>Supply</a:t>
            </a:r>
            <a:r>
              <a:rPr lang="en-US" baseline="30000">
                <a:solidFill>
                  <a:srgbClr val="013C88"/>
                </a:solidFill>
              </a:rPr>
              <a:t>®</a:t>
            </a:r>
            <a:r>
              <a:rPr lang="en-US">
                <a:latin typeface="Times New Roman"/>
                <a:ea typeface="Times New Roman"/>
                <a:cs typeface="Times New Roman"/>
                <a:sym typeface="Times New Roman"/>
              </a:rPr>
              <a:t>. Both UNICOR and AbilityOne items are available within the GSA Global </a:t>
            </a:r>
            <a:r>
              <a:rPr lang="en-US">
                <a:solidFill>
                  <a:srgbClr val="003399"/>
                </a:solidFill>
                <a:latin typeface="Arial"/>
                <a:ea typeface="Arial"/>
                <a:cs typeface="Arial"/>
                <a:sym typeface="Arial"/>
              </a:rPr>
              <a:t>Supply</a:t>
            </a:r>
            <a:r>
              <a:rPr lang="en-US" baseline="30000">
                <a:solidFill>
                  <a:srgbClr val="013C88"/>
                </a:solidFill>
              </a:rPr>
              <a:t>®</a:t>
            </a:r>
            <a:r>
              <a:rPr lang="en-US">
                <a:latin typeface="Times New Roman"/>
                <a:ea typeface="Times New Roman"/>
                <a:cs typeface="Times New Roman"/>
                <a:sym typeface="Times New Roman"/>
              </a:rPr>
              <a:t> product offering. </a:t>
            </a:r>
            <a:endParaRPr/>
          </a:p>
          <a:p>
            <a:pPr marL="0" lvl="0" indent="0" algn="l" rtl="0">
              <a:spcBef>
                <a:spcPts val="0"/>
              </a:spcBef>
              <a:spcAft>
                <a:spcPts val="0"/>
              </a:spcAft>
              <a:buNone/>
            </a:pPr>
            <a:endParaRPr/>
          </a:p>
        </p:txBody>
      </p:sp>
      <p:sp>
        <p:nvSpPr>
          <p:cNvPr id="131" name="Google Shape;131;g38da771eb3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numCol="1"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234f6e503_3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37234f6e503_3_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r>
              <a:rPr lang="en-US"/>
              <a:t>As an aside, I’ll note that our colleagues in GSA’s Personal Property Management program oversee the PPMS disposal program. This process allows agencies with excess property to post it for possible use by other federal agencies. You and your colleagues can use the PPMS website to report, view or, claim property from another federal agency. </a:t>
            </a:r>
            <a:r>
              <a:rPr lang="en-US" b="1"/>
              <a:t>Remember that PPM is your first source of supply, before considering any of the purchase alternatives. </a:t>
            </a:r>
            <a:endParaRPr b="1"/>
          </a:p>
        </p:txBody>
      </p:sp>
      <p:sp>
        <p:nvSpPr>
          <p:cNvPr id="138" name="Google Shape;138;g37234f6e503_3_9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234f6e503_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g37234f6e503_3_1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360"/>
              </a:spcBef>
              <a:spcAft>
                <a:spcPts val="0"/>
              </a:spcAft>
              <a:buSzPts val="1400"/>
              <a:buNone/>
            </a:pPr>
            <a:r>
              <a:rPr lang="en-US"/>
              <a:t>These are examples of the vast array of items available through PPMS.</a:t>
            </a:r>
            <a:endParaRPr/>
          </a:p>
          <a:p>
            <a:pPr marL="0" lvl="0" indent="0" algn="l" rtl="0">
              <a:lnSpc>
                <a:spcPct val="115000"/>
              </a:lnSpc>
              <a:spcBef>
                <a:spcPts val="0"/>
              </a:spcBef>
              <a:spcAft>
                <a:spcPts val="0"/>
              </a:spcAft>
              <a:buClr>
                <a:schemeClr val="dk1"/>
              </a:buClr>
              <a:buSzPts val="1100"/>
              <a:buFont typeface="Arial"/>
              <a:buNone/>
            </a:pPr>
            <a:r>
              <a:rPr lang="en-US"/>
              <a:t>PPM’s disaster response process proved invaluable when Hurricane Helene hit land in September of 2024. In just one week, PPM facilitated the donation of almost $1M of crucial disaster response items to impacted communities. Donated items include generators; tools (shovels, tarps, stakes, lanterns, flashlights); power distribution panels; motorized vehicles (a boat, trucks, trailers, ATVs, dump trucks, loaders); tents, clothing, water, food and more.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100"/>
              <a:buNone/>
            </a:pPr>
            <a:r>
              <a:rPr lang="en-US"/>
              <a:t>These successful endeavors are made possible due to PPM’s partnership with agencies like DoD, who stand ready and can easily make property available. PPM distributes lists of the identified property to Federal Agencies and State Agencies for Surplus Property within the affected areas, while also expediting the transfer or donation of disaster relief items.</a:t>
            </a:r>
            <a:r>
              <a:rPr lang="en-US">
                <a:latin typeface="Arial"/>
                <a:ea typeface="Arial"/>
                <a:cs typeface="Arial"/>
                <a:sym typeface="Arial"/>
              </a:rPr>
              <a:t> </a:t>
            </a:r>
            <a:endParaRPr>
              <a:latin typeface="Arial"/>
              <a:ea typeface="Arial"/>
              <a:cs typeface="Arial"/>
              <a:sym typeface="Arial"/>
            </a:endParaRPr>
          </a:p>
          <a:p>
            <a:pPr marL="0" lvl="0" indent="0" algn="l" rtl="0">
              <a:lnSpc>
                <a:spcPct val="115000"/>
              </a:lnSpc>
              <a:spcBef>
                <a:spcPts val="0"/>
              </a:spcBef>
              <a:spcAft>
                <a:spcPts val="0"/>
              </a:spcAft>
              <a:buSzPts val="1100"/>
              <a:buNone/>
            </a:pP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100">
                <a:latin typeface="Arial"/>
                <a:ea typeface="Arial"/>
                <a:cs typeface="Arial"/>
                <a:sym typeface="Arial"/>
              </a:rPr>
              <a:t>During wildfire season, (May-November of 24 one of our Property Specialist worked diligently with DLA in, PA to transfer an earth mover tractor, (original acquisition cost of $362,687) to USDA (DNR in the state of Washington). This special tractor was be used by local and statewide mobilization fire responses; significant because “</a:t>
            </a:r>
            <a:r>
              <a:rPr lang="en-US" sz="1100" i="1">
                <a:latin typeface="Arial"/>
                <a:ea typeface="Arial"/>
                <a:cs typeface="Arial"/>
                <a:sym typeface="Arial"/>
              </a:rPr>
              <a:t>it can be driven on asphalt to construct fire lines and protect structures in rural areas.”</a:t>
            </a:r>
            <a:endParaRPr sz="1100" i="1">
              <a:latin typeface="Arial"/>
              <a:ea typeface="Arial"/>
              <a:cs typeface="Arial"/>
              <a:sym typeface="Arial"/>
            </a:endParaRPr>
          </a:p>
          <a:p>
            <a:pPr marL="0" lvl="0" indent="0" algn="l" rtl="0">
              <a:lnSpc>
                <a:spcPct val="115000"/>
              </a:lnSpc>
              <a:spcBef>
                <a:spcPts val="0"/>
              </a:spcBef>
              <a:spcAft>
                <a:spcPts val="0"/>
              </a:spcAft>
              <a:buSzPts val="1100"/>
              <a:buNone/>
            </a:pP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Again a very worthwhile first source of supply worth noting. </a:t>
            </a:r>
            <a:endParaRPr sz="1100" i="1">
              <a:latin typeface="Arial"/>
              <a:ea typeface="Arial"/>
              <a:cs typeface="Arial"/>
              <a:sym typeface="Arial"/>
            </a:endParaRPr>
          </a:p>
          <a:p>
            <a:pPr marL="457200" marR="0" lvl="0" indent="-228600" algn="l" rtl="0">
              <a:lnSpc>
                <a:spcPct val="100000"/>
              </a:lnSpc>
              <a:spcBef>
                <a:spcPts val="360"/>
              </a:spcBef>
              <a:spcAft>
                <a:spcPts val="0"/>
              </a:spcAft>
              <a:buSzPts val="1400"/>
              <a:buNone/>
            </a:pPr>
            <a:endParaRPr/>
          </a:p>
        </p:txBody>
      </p:sp>
      <p:sp>
        <p:nvSpPr>
          <p:cNvPr id="146" name="Google Shape;146;g37234f6e503_3_10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numCol="1"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numCol="1"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numCol="1"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numCol="1"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p:nvPr/>
        </p:nvSpPr>
        <p:spPr>
          <a:xfrm>
            <a:off x="4419600" y="1031241"/>
            <a:ext cx="4038600" cy="243900"/>
          </a:xfrm>
          <a:prstGeom prst="rect">
            <a:avLst/>
          </a:prstGeom>
          <a:noFill/>
          <a:ln>
            <a:noFill/>
          </a:ln>
        </p:spPr>
        <p:txBody>
          <a:bodyPr spcFirstLastPara="1" wrap="square" lIns="0" tIns="0" rIns="0" bIns="0" numCol="1"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2"/>
                </a:solidFill>
                <a:latin typeface="Calibri"/>
                <a:ea typeface="Calibri"/>
                <a:cs typeface="Calibri"/>
                <a:sym typeface="Calibri"/>
              </a:rPr>
              <a:t>U.S. General Services Administration</a:t>
            </a:r>
            <a:endParaRPr sz="1400" b="0" i="0" u="none" strike="noStrike" cap="none">
              <a:solidFill>
                <a:srgbClr val="000000"/>
              </a:solidFill>
              <a:latin typeface="Arial"/>
              <a:ea typeface="Arial"/>
              <a:cs typeface="Arial"/>
              <a:sym typeface="Arial"/>
            </a:endParaRPr>
          </a:p>
        </p:txBody>
      </p:sp>
      <p:sp>
        <p:nvSpPr>
          <p:cNvPr id="56" name="Google Shape;56;p13"/>
          <p:cNvSpPr txBox="1">
            <a:spLocks noGrp="1"/>
          </p:cNvSpPr>
          <p:nvPr>
            <p:ph type="title"/>
          </p:nvPr>
        </p:nvSpPr>
        <p:spPr>
          <a:xfrm>
            <a:off x="108266" y="1653540"/>
            <a:ext cx="4692300" cy="2162700"/>
          </a:xfrm>
          <a:prstGeom prst="rect">
            <a:avLst/>
          </a:prstGeom>
          <a:noFill/>
          <a:ln>
            <a:noFill/>
          </a:ln>
        </p:spPr>
        <p:txBody>
          <a:bodyPr spcFirstLastPara="1" wrap="square" lIns="91425" tIns="45700" rIns="91425" bIns="45700" numCol="1" anchor="t" anchorCtr="0">
            <a:normAutofit/>
          </a:bodyPr>
          <a:lstStyle>
            <a:lvl1pPr lvl="0" algn="l">
              <a:lnSpc>
                <a:spcPct val="100000"/>
              </a:lnSpc>
              <a:spcBef>
                <a:spcPts val="0"/>
              </a:spcBef>
              <a:spcAft>
                <a:spcPts val="0"/>
              </a:spcAft>
              <a:buClr>
                <a:srgbClr val="7030A0"/>
              </a:buClr>
              <a:buSzPts val="4000"/>
              <a:buFont typeface="Calibri"/>
              <a:buNone/>
              <a:defRPr sz="4000" b="1" cap="none">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108267" y="3816205"/>
            <a:ext cx="3976200" cy="450900"/>
          </a:xfrm>
          <a:prstGeom prst="rect">
            <a:avLst/>
          </a:prstGeom>
          <a:noFill/>
          <a:ln>
            <a:noFill/>
          </a:ln>
        </p:spPr>
        <p:txBody>
          <a:bodyPr spcFirstLastPara="1" wrap="square" lIns="91425" tIns="45700" rIns="91425" bIns="45700" numCol="1"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8" name="Google Shape;58;p13"/>
          <p:cNvSpPr/>
          <p:nvPr/>
        </p:nvSpPr>
        <p:spPr>
          <a:xfrm>
            <a:off x="0" y="1379220"/>
            <a:ext cx="9144000" cy="106800"/>
          </a:xfrm>
          <a:prstGeom prst="rect">
            <a:avLst/>
          </a:prstGeom>
          <a:solidFill>
            <a:srgbClr val="002060"/>
          </a:solidFill>
          <a:ln w="9525" cap="flat" cmpd="sng">
            <a:solidFill>
              <a:srgbClr val="16ABE2"/>
            </a:solidFill>
            <a:prstDash val="solid"/>
            <a:round/>
            <a:headEnd type="none" w="sm" len="sm"/>
            <a:tailEnd type="none" w="sm" len="sm"/>
          </a:ln>
          <a:effectLst>
            <a:outerShdw blurRad="40000" dist="23000" dir="5400000" rotWithShape="0">
              <a:srgbClr val="000000">
                <a:alpha val="34120"/>
              </a:srgbClr>
            </a:outerShdw>
          </a:effectLst>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13" descr="GSA SmartPay Logo"/>
          <p:cNvPicPr preferRelativeResize="0"/>
          <p:nvPr/>
        </p:nvPicPr>
        <p:blipFill rotWithShape="1">
          <a:blip r:embed="rId3">
            <a:alphaModFix/>
          </a:blip>
          <a:srcRect/>
          <a:stretch/>
        </p:blipFill>
        <p:spPr>
          <a:xfrm>
            <a:off x="205581" y="184657"/>
            <a:ext cx="2551907" cy="88706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numCol="1" anchor="t" anchorCtr="0">
            <a:normAutofit/>
          </a:bodyPr>
          <a:lstStyle>
            <a:lvl1pPr lvl="0" algn="ctr">
              <a:lnSpc>
                <a:spcPct val="100000"/>
              </a:lnSpc>
              <a:spcBef>
                <a:spcPts val="0"/>
              </a:spcBef>
              <a:spcAft>
                <a:spcPts val="0"/>
              </a:spcAft>
              <a:buClr>
                <a:srgbClr val="7030A0"/>
              </a:buClr>
              <a:buSzPts val="4400"/>
              <a:buFont typeface="Calibri"/>
              <a:buNone/>
              <a:defRPr>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numCol="1"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3775" y="1047208"/>
            <a:ext cx="8520600" cy="572700"/>
          </a:xfrm>
          <a:prstGeom prst="rect">
            <a:avLst/>
          </a:prstGeom>
          <a:noFill/>
          <a:ln>
            <a:noFill/>
          </a:ln>
        </p:spPr>
        <p:txBody>
          <a:bodyPr spcFirstLastPara="1" wrap="square" lIns="91425" tIns="91425" rIns="91425" bIns="91425" numCol="1" anchor="b" anchorCtr="0">
            <a:noAutofit/>
          </a:bodyPr>
          <a:lstStyle>
            <a:lvl1pPr marR="0" lvl="0" algn="l">
              <a:lnSpc>
                <a:spcPct val="100000"/>
              </a:lnSpc>
              <a:spcBef>
                <a:spcPts val="0"/>
              </a:spcBef>
              <a:spcAft>
                <a:spcPts val="0"/>
              </a:spcAft>
              <a:buClr>
                <a:schemeClr val="dk1"/>
              </a:buClr>
              <a:buSzPts val="2800"/>
              <a:buFont typeface="Arial"/>
              <a:buNone/>
              <a:defRPr sz="2400" b="1" i="0" u="none" strike="noStrike" cap="none">
                <a:solidFill>
                  <a:srgbClr val="002665"/>
                </a:solidFill>
                <a:latin typeface="Arial"/>
                <a:ea typeface="Arial"/>
                <a:cs typeface="Arial"/>
                <a:sym typeface="Arial"/>
              </a:defRPr>
            </a:lvl1pPr>
            <a:lvl2pPr marR="0" lvl="1"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5"/>
          <p:cNvSpPr txBox="1">
            <a:spLocks noGrp="1"/>
          </p:cNvSpPr>
          <p:nvPr>
            <p:ph type="body" idx="1"/>
          </p:nvPr>
        </p:nvSpPr>
        <p:spPr>
          <a:xfrm>
            <a:off x="311700" y="1705840"/>
            <a:ext cx="8520600" cy="2634600"/>
          </a:xfrm>
          <a:prstGeom prst="rect">
            <a:avLst/>
          </a:prstGeom>
          <a:noFill/>
          <a:ln>
            <a:noFill/>
          </a:ln>
        </p:spPr>
        <p:txBody>
          <a:bodyPr spcFirstLastPara="1" wrap="square" lIns="91425" tIns="91425" rIns="91425" bIns="91425" numCol="1" anchor="t" anchorCtr="0">
            <a:noAutofit/>
          </a:bodyPr>
          <a:lstStyle>
            <a:lvl1pPr marL="457200" marR="0" lvl="0" indent="-342900" algn="l">
              <a:lnSpc>
                <a:spcPct val="115000"/>
              </a:lnSpc>
              <a:spcBef>
                <a:spcPts val="0"/>
              </a:spcBef>
              <a:spcAft>
                <a:spcPts val="0"/>
              </a:spcAft>
              <a:buClr>
                <a:srgbClr val="000000"/>
              </a:buClr>
              <a:buSzPts val="1800"/>
              <a:buFont typeface="Arial"/>
              <a:buChar char="●"/>
              <a:defRPr sz="1400" b="0" i="0" u="none" strike="noStrike" cap="none">
                <a:solidFill>
                  <a:srgbClr val="3F3F3F"/>
                </a:solidFill>
                <a:latin typeface="Arial"/>
                <a:ea typeface="Arial"/>
                <a:cs typeface="Arial"/>
                <a:sym typeface="Arial"/>
              </a:defRPr>
            </a:lvl1pPr>
            <a:lvl2pPr marL="914400" marR="0" lvl="1"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numCol="1" anchor="t" anchorCtr="0">
            <a:normAutofit/>
          </a:bodyPr>
          <a:lstStyle>
            <a:lvl1pPr lvl="0" algn="l">
              <a:lnSpc>
                <a:spcPct val="100000"/>
              </a:lnSpc>
              <a:spcBef>
                <a:spcPts val="0"/>
              </a:spcBef>
              <a:spcAft>
                <a:spcPts val="0"/>
              </a:spcAft>
              <a:buClr>
                <a:srgbClr val="7030A0"/>
              </a:buClr>
              <a:buSzPts val="4000"/>
              <a:buFont typeface="Calibri"/>
              <a:buNone/>
              <a:defRPr sz="4000" b="1" cap="none">
                <a:solidFill>
                  <a:srgbClr val="7030A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numCol="1"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numCol="1" anchor="t" anchorCtr="0">
            <a:normAutofit/>
          </a:bodyPr>
          <a:lstStyle>
            <a:lvl1pPr lvl="0" algn="ctr">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1">
  <p:cSld name="Title Slide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a:stretch/>
        </p:blipFill>
        <p:spPr>
          <a:xfrm>
            <a:off x="1988" y="1285871"/>
            <a:ext cx="9144003" cy="3857629"/>
          </a:xfrm>
          <a:prstGeom prst="rect">
            <a:avLst/>
          </a:prstGeom>
          <a:noFill/>
          <a:ln>
            <a:noFill/>
          </a:ln>
        </p:spPr>
      </p:pic>
      <p:sp>
        <p:nvSpPr>
          <p:cNvPr id="79" name="Google Shape;79;p18"/>
          <p:cNvSpPr txBox="1"/>
          <p:nvPr/>
        </p:nvSpPr>
        <p:spPr>
          <a:xfrm>
            <a:off x="4419600" y="788687"/>
            <a:ext cx="4038600" cy="170700"/>
          </a:xfrm>
          <a:prstGeom prst="rect">
            <a:avLst/>
          </a:prstGeom>
          <a:noFill/>
          <a:ln>
            <a:noFill/>
          </a:ln>
        </p:spPr>
        <p:txBody>
          <a:bodyPr spcFirstLastPara="1" wrap="square" lIns="0" tIns="0" rIns="0" bIns="0" numCol="1"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pic>
        <p:nvPicPr>
          <p:cNvPr id="80" name="Google Shape;80;p18"/>
          <p:cNvPicPr preferRelativeResize="0"/>
          <p:nvPr/>
        </p:nvPicPr>
        <p:blipFill rotWithShape="1">
          <a:blip r:embed="rId4">
            <a:alphaModFix/>
          </a:blip>
          <a:srcRect/>
          <a:stretch/>
        </p:blipFill>
        <p:spPr>
          <a:xfrm>
            <a:off x="635175" y="330973"/>
            <a:ext cx="696150" cy="628400"/>
          </a:xfrm>
          <a:prstGeom prst="rect">
            <a:avLst/>
          </a:prstGeom>
          <a:noFill/>
          <a:ln>
            <a:noFill/>
          </a:ln>
        </p:spPr>
      </p:pic>
      <p:sp>
        <p:nvSpPr>
          <p:cNvPr id="81" name="Google Shape;81;p18"/>
          <p:cNvSpPr txBox="1">
            <a:spLocks noGrp="1"/>
          </p:cNvSpPr>
          <p:nvPr>
            <p:ph type="ctrTitle"/>
          </p:nvPr>
        </p:nvSpPr>
        <p:spPr>
          <a:xfrm>
            <a:off x="457200" y="1423985"/>
            <a:ext cx="8229600" cy="1790700"/>
          </a:xfrm>
          <a:prstGeom prst="rect">
            <a:avLst/>
          </a:prstGeom>
          <a:noFill/>
          <a:ln>
            <a:noFill/>
          </a:ln>
        </p:spPr>
        <p:txBody>
          <a:bodyPr spcFirstLastPara="1" wrap="square" lIns="91425" tIns="45700" rIns="91425" bIns="45700" numCol="1" anchor="ctr" anchorCtr="0">
            <a:noAutofit/>
          </a:bodyPr>
          <a:lstStyle>
            <a:lvl1pPr marR="0" lvl="0" algn="ctr">
              <a:lnSpc>
                <a:spcPct val="100000"/>
              </a:lnSpc>
              <a:spcBef>
                <a:spcPts val="0"/>
              </a:spcBef>
              <a:spcAft>
                <a:spcPts val="0"/>
              </a:spcAft>
              <a:buClr>
                <a:srgbClr val="000000"/>
              </a:buClr>
              <a:buSzPts val="1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2"/>
        <p:cNvGrpSpPr/>
        <p:nvPr/>
      </p:nvGrpSpPr>
      <p:grpSpPr>
        <a:xfrm>
          <a:off x="0" y="0"/>
          <a:ext cx="0" cy="0"/>
          <a:chOff x="0" y="0"/>
          <a:chExt cx="0" cy="0"/>
        </a:xfrm>
      </p:grpSpPr>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
        <p:nvSpPr>
          <p:cNvPr id="3" name="Rectangle 2">
            <a:extLst>
              <a:ext uri="{FF2B5EF4-FFF2-40B4-BE49-F238E27FC236}">
                <a16:creationId xmlns:a16="http://schemas.microsoft.com/office/drawing/2014/main" id="{6ABAC2DA-4A76-05DF-E338-ED4276440336}"/>
              </a:ext>
            </a:extLst>
          </p:cNvPr>
          <p:cNvSpPr/>
          <p:nvPr userDrawn="1"/>
        </p:nvSpPr>
        <p:spPr>
          <a:xfrm>
            <a:off x="79513" y="0"/>
            <a:ext cx="2051437" cy="11608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 name="Google Shape;12;p2" title="GSASignatures-150ppi_GSA.jpg">
            <a:extLst>
              <a:ext uri="{FF2B5EF4-FFF2-40B4-BE49-F238E27FC236}">
                <a16:creationId xmlns:a16="http://schemas.microsoft.com/office/drawing/2014/main" id="{402C0611-A6C4-A2CC-D183-A2C1D26CC8F7}"/>
              </a:ext>
            </a:extLst>
          </p:cNvPr>
          <p:cNvPicPr preferRelativeResize="0"/>
          <p:nvPr userDrawn="1"/>
        </p:nvPicPr>
        <p:blipFill>
          <a:blip r:embed="rId2">
            <a:alphaModFix/>
          </a:blip>
          <a:stretch>
            <a:fillRect/>
          </a:stretch>
        </p:blipFill>
        <p:spPr>
          <a:xfrm>
            <a:off x="367602" y="301961"/>
            <a:ext cx="2396801" cy="5569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numCol="1"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numCol="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numCol="1"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numCol="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numCol="1"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numCol="1"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numCol="1"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numCol="1"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numCol="1"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numCol="1"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numCol="1"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numCol="1"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numCol="1"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numCol="1"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numCol="1"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numCol="1"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mailto:RPC@gsa.gov"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gsaglobalsupply.gsa.gov/"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mailto:RPC@gsa.gov" TargetMode="External"/><Relationship Id="rId5" Type="http://schemas.openxmlformats.org/officeDocument/2006/relationships/hyperlink" Target="https://piee.eb.mil/" TargetMode="External"/><Relationship Id="rId4" Type="http://schemas.openxmlformats.org/officeDocument/2006/relationships/hyperlink" Target="http://www.gsaadvantage.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RPC@gsa.gov"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mailto:OrderMgmt@gs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gsaglobalsupply.gsa.gov/"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gsaadvantage.gov/"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piee.eb.mil/"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NCSCcustomer.service@gsa.gov"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hyperlink" Target="http://www.gsa.gov/globalsupplyoconus" TargetMode="External"/><Relationship Id="rId4" Type="http://schemas.openxmlformats.org/officeDocument/2006/relationships/hyperlink" Target="https://ask.gsa.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hyperlink" Target="mailto:Iris.Wright-Simpson@gsa.gov"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ppms.gov"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p:nvPr/>
        </p:nvSpPr>
        <p:spPr>
          <a:xfrm>
            <a:off x="1246500" y="2125675"/>
            <a:ext cx="6651000" cy="461700"/>
          </a:xfrm>
          <a:prstGeom prst="rect">
            <a:avLst/>
          </a:prstGeom>
          <a:noFill/>
          <a:ln>
            <a:noFill/>
          </a:ln>
        </p:spPr>
        <p:txBody>
          <a:bodyPr spcFirstLastPara="1" wrap="square" lIns="91425" tIns="91425" rIns="91425" bIns="91425" numCol="1" anchor="ctr" anchorCtr="0">
            <a:noAutofit/>
          </a:bodyPr>
          <a:lstStyle/>
          <a:p>
            <a:pPr marL="0" lvl="0" indent="0" algn="ctr" rtl="0">
              <a:spcBef>
                <a:spcPts val="0"/>
              </a:spcBef>
              <a:spcAft>
                <a:spcPts val="0"/>
              </a:spcAft>
              <a:buNone/>
            </a:pPr>
            <a:r>
              <a:rPr lang="en-US" sz="2000">
                <a:solidFill>
                  <a:srgbClr val="FFFFFF"/>
                </a:solidFill>
              </a:rPr>
              <a:t>Acquisition Training for the Real World Winter 2026</a:t>
            </a:r>
            <a:endParaRPr sz="2000">
              <a:solidFill>
                <a:srgbClr val="FFFFFF"/>
              </a:solidFill>
            </a:endParaRPr>
          </a:p>
        </p:txBody>
      </p:sp>
      <p:sp>
        <p:nvSpPr>
          <p:cNvPr id="89" name="Google Shape;89;p20"/>
          <p:cNvSpPr txBox="1">
            <a:spLocks noGrp="1"/>
          </p:cNvSpPr>
          <p:nvPr>
            <p:ph type="title" idx="2147483647"/>
          </p:nvPr>
        </p:nvSpPr>
        <p:spPr>
          <a:xfrm>
            <a:off x="935918" y="2587375"/>
            <a:ext cx="7698300" cy="779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latinLnBrk="0" hangingPunct="1">
              <a:lnSpc>
                <a:spcPct val="10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l" defTabSz="914400" rtl="0" eaLnBrk="1" latinLnBrk="0" hangingPunct="1">
              <a:lnSpc>
                <a:spcPct val="10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chemeClr val="lt1"/>
              </a:solidFill>
              <a:effectLst/>
              <a:uLnTx/>
              <a:uFillTx/>
              <a:latin typeface="Arial"/>
              <a:ea typeface="Arial"/>
              <a:cs typeface="Arial"/>
              <a:sym typeface="Arial"/>
            </a:endParaRPr>
          </a:p>
          <a:p>
            <a:pPr marL="0" marR="0" lvl="0" indent="0" algn="l" defTabSz="914400" rtl="0" eaLnBrk="1" latinLnBrk="0" hangingPunct="1">
              <a:lnSpc>
                <a:spcPct val="100000"/>
              </a:lnSpc>
              <a:spcBef>
                <a:spcPts val="0"/>
              </a:spcBef>
              <a:spcAft>
                <a:spcPts val="0"/>
              </a:spcAft>
              <a:buClr>
                <a:schemeClr val="dk1"/>
              </a:buClr>
              <a:buSzPts val="1400"/>
              <a:buFont typeface="Arial"/>
              <a:buNone/>
              <a:tabLst/>
              <a:defRPr/>
            </a:pPr>
            <a:r>
              <a:rPr kumimoji="0" lang="en-US" sz="2600" b="0" i="0" u="none" strike="noStrike" kern="0" cap="none" spc="0" normalizeH="0" baseline="0" noProof="0" dirty="0">
                <a:ln>
                  <a:noFill/>
                </a:ln>
                <a:solidFill>
                  <a:schemeClr val="lt1"/>
                </a:solidFill>
                <a:effectLst/>
                <a:uLnTx/>
                <a:uFillTx/>
                <a:latin typeface="Arial"/>
                <a:ea typeface="Arial"/>
                <a:cs typeface="Arial"/>
                <a:sym typeface="Arial"/>
              </a:rPr>
              <a:t>EASY ORDERING WITH GSA GLOBAL SUPPLY</a:t>
            </a:r>
            <a:r>
              <a:rPr kumimoji="0" lang="en-US" sz="2600" b="0" i="0" u="none" strike="noStrike" kern="0" cap="none" spc="0" normalizeH="0" baseline="30000" noProof="0" dirty="0">
                <a:ln>
                  <a:noFill/>
                </a:ln>
                <a:solidFill>
                  <a:schemeClr val="lt1"/>
                </a:solidFill>
                <a:effectLst/>
                <a:uLnTx/>
                <a:uFillTx/>
                <a:latin typeface="Arial"/>
                <a:ea typeface="Arial"/>
                <a:cs typeface="Arial"/>
                <a:sym typeface="Arial"/>
              </a:rPr>
              <a:t>®</a:t>
            </a:r>
          </a:p>
          <a:p>
            <a:pPr marL="0" marR="0" lvl="0" indent="0" algn="ctr" defTabSz="914400" rtl="0" eaLnBrk="1" latinLnBrk="0" hangingPunct="1">
              <a:lnSpc>
                <a:spcPct val="100000"/>
              </a:lnSpc>
              <a:spcBef>
                <a:spcPts val="0"/>
              </a:spcBef>
              <a:spcAft>
                <a:spcPts val="0"/>
              </a:spcAft>
              <a:buClr>
                <a:srgbClr val="000000"/>
              </a:buClr>
              <a:buSzTx/>
              <a:buFont typeface="Arial"/>
              <a:buNone/>
              <a:tabLst/>
              <a:defRPr/>
            </a:pPr>
            <a:endParaRPr kumimoji="0" lang="en-US" sz="50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90" name="Google Shape;90;p20"/>
          <p:cNvSpPr txBox="1"/>
          <p:nvPr/>
        </p:nvSpPr>
        <p:spPr>
          <a:xfrm>
            <a:off x="1995000" y="3497875"/>
            <a:ext cx="5154000" cy="1001700"/>
          </a:xfrm>
          <a:prstGeom prst="rect">
            <a:avLst/>
          </a:prstGeom>
          <a:noFill/>
          <a:ln>
            <a:noFill/>
          </a:ln>
        </p:spPr>
        <p:txBody>
          <a:bodyPr spcFirstLastPara="1" wrap="square" lIns="91425" tIns="91425" rIns="91425" bIns="91425" numCol="1" anchor="ctr" anchorCtr="0">
            <a:noAutofit/>
          </a:bodyPr>
          <a:lstStyle/>
          <a:p>
            <a:pPr marL="0" lvl="0" indent="0" algn="ctr" rtl="0">
              <a:lnSpc>
                <a:spcPct val="100000"/>
              </a:lnSpc>
              <a:spcBef>
                <a:spcPts val="0"/>
              </a:spcBef>
              <a:spcAft>
                <a:spcPts val="0"/>
              </a:spcAft>
              <a:buNone/>
            </a:pPr>
            <a:r>
              <a:rPr lang="en-US" sz="1800" dirty="0">
                <a:solidFill>
                  <a:srgbClr val="FFFFFF"/>
                </a:solidFill>
              </a:rPr>
              <a:t>Presented By: Iris Wright-Simpson</a:t>
            </a:r>
            <a:endParaRPr sz="1800" dirty="0">
              <a:solidFill>
                <a:srgbClr val="FFFFFF"/>
              </a:solidFill>
            </a:endParaRPr>
          </a:p>
          <a:p>
            <a:pPr marL="0" lvl="0" indent="0" algn="ctr" rtl="0">
              <a:lnSpc>
                <a:spcPct val="100000"/>
              </a:lnSpc>
              <a:spcBef>
                <a:spcPts val="0"/>
              </a:spcBef>
              <a:spcAft>
                <a:spcPts val="0"/>
              </a:spcAft>
              <a:buNone/>
            </a:pPr>
            <a:r>
              <a:rPr lang="en-US" sz="1800" dirty="0">
                <a:solidFill>
                  <a:srgbClr val="FFFFFF"/>
                </a:solidFill>
              </a:rPr>
              <a:t>General Supplies and Services Portfolio</a:t>
            </a:r>
            <a:endParaRPr sz="1800" dirty="0">
              <a:solidFill>
                <a:srgbClr val="FFFFFF"/>
              </a:solidFill>
            </a:endParaRPr>
          </a:p>
          <a:p>
            <a:pPr marL="0" lvl="0" indent="0" algn="ctr" rtl="0">
              <a:lnSpc>
                <a:spcPct val="100000"/>
              </a:lnSpc>
              <a:spcBef>
                <a:spcPts val="0"/>
              </a:spcBef>
              <a:spcAft>
                <a:spcPts val="0"/>
              </a:spcAft>
              <a:buNone/>
            </a:pPr>
            <a:r>
              <a:rPr lang="en-US" sz="1800" dirty="0">
                <a:solidFill>
                  <a:srgbClr val="FFFFFF"/>
                </a:solidFill>
              </a:rPr>
              <a:t> January 26, 2026</a:t>
            </a:r>
            <a:endParaRPr sz="1800" dirty="0">
              <a:solidFill>
                <a:srgbClr val="FFFFFF"/>
              </a:solidFill>
            </a:endParaRPr>
          </a:p>
        </p:txBody>
      </p:sp>
      <p:sp>
        <p:nvSpPr>
          <p:cNvPr id="91" name="Google Shape;91;p20"/>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rm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1549425" y="723125"/>
            <a:ext cx="74877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25"/>
              <a:buNone/>
            </a:pPr>
            <a:r>
              <a:rPr lang="en-US" b="1" i="0" u="none" strike="noStrike" cap="none">
                <a:solidFill>
                  <a:srgbClr val="013C88"/>
                </a:solidFill>
                <a:latin typeface="Arial"/>
                <a:ea typeface="Arial"/>
                <a:cs typeface="Arial"/>
                <a:sym typeface="Arial"/>
              </a:rPr>
              <a:t>GSA Global Supply</a:t>
            </a:r>
            <a:r>
              <a:rPr lang="en-US" sz="2700" baseline="30000">
                <a:solidFill>
                  <a:srgbClr val="013C88"/>
                </a:solidFill>
              </a:rPr>
              <a:t>®</a:t>
            </a:r>
            <a:r>
              <a:rPr lang="en-US" b="1" i="0" u="none" strike="noStrike" cap="none">
                <a:solidFill>
                  <a:srgbClr val="013C88"/>
                </a:solidFill>
                <a:latin typeface="Arial"/>
                <a:ea typeface="Arial"/>
                <a:cs typeface="Arial"/>
                <a:sym typeface="Arial"/>
              </a:rPr>
              <a:t> -  Wholesale Supply Source </a:t>
            </a:r>
            <a:endParaRPr sz="2300"/>
          </a:p>
        </p:txBody>
      </p:sp>
      <p:sp>
        <p:nvSpPr>
          <p:cNvPr id="160" name="Google Shape;160;p29"/>
          <p:cNvSpPr txBox="1">
            <a:spLocks noGrp="1"/>
          </p:cNvSpPr>
          <p:nvPr>
            <p:ph type="body" idx="1"/>
          </p:nvPr>
        </p:nvSpPr>
        <p:spPr>
          <a:xfrm>
            <a:off x="217700" y="1660875"/>
            <a:ext cx="8868900" cy="2634600"/>
          </a:xfrm>
          <a:prstGeom prst="rect">
            <a:avLst/>
          </a:prstGeom>
          <a:noFill/>
          <a:ln>
            <a:noFill/>
          </a:ln>
        </p:spPr>
        <p:txBody>
          <a:bodyPr spcFirstLastPara="1" wrap="square" lIns="91425" tIns="45700" rIns="91425" bIns="45700" numCol="1" anchor="t" anchorCtr="0">
            <a:noAutofit/>
          </a:bodyPr>
          <a:lstStyle/>
          <a:p>
            <a:pPr marL="342900" lvl="0" indent="-342900" algn="l" rtl="0">
              <a:lnSpc>
                <a:spcPct val="115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Your order is a simple requisition between agencies</a:t>
            </a:r>
            <a:r>
              <a:rPr lang="en-US" sz="2000" b="0" i="0" u="none" strike="noStrike" cap="none">
                <a:solidFill>
                  <a:schemeClr val="lt1"/>
                </a:solidFill>
                <a:latin typeface="Arial"/>
                <a:ea typeface="Arial"/>
                <a:cs typeface="Arial"/>
                <a:sym typeface="Arial"/>
              </a:rPr>
              <a:t>. </a:t>
            </a:r>
            <a:endParaRPr>
              <a:solidFill>
                <a:schemeClr val="lt1"/>
              </a:solidFill>
            </a:endParaRPr>
          </a:p>
          <a:p>
            <a:pPr marL="342900" marR="0" lvl="0" indent="-34290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Requisitions satisfy all Federal Acquisition Regulation (FAR) requirements, including trade agreement policies, </a:t>
            </a:r>
            <a:r>
              <a:rPr lang="en-US" sz="2000">
                <a:solidFill>
                  <a:schemeClr val="lt1"/>
                </a:solidFill>
              </a:rPr>
              <a:t>socio economic</a:t>
            </a:r>
            <a:r>
              <a:rPr lang="en-US" sz="2000" b="0" i="0" u="none" strike="noStrike" cap="none">
                <a:solidFill>
                  <a:schemeClr val="lt1"/>
                </a:solidFill>
                <a:latin typeface="Arial"/>
                <a:ea typeface="Arial"/>
                <a:cs typeface="Arial"/>
                <a:sym typeface="Arial"/>
              </a:rPr>
              <a:t> goals, AbilityOne mandates, and executive orders.</a:t>
            </a:r>
            <a:endParaRPr>
              <a:solidFill>
                <a:schemeClr val="lt1"/>
              </a:solidFill>
            </a:endParaRPr>
          </a:p>
          <a:p>
            <a:pPr marL="342900" marR="0" lvl="0" indent="-34290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Place a requisition via DoD Activity Address Code (DoDAAC), Civilian Activity Address Code (AAC), and/or Government Purchase Card (GPC). </a:t>
            </a:r>
            <a:endParaRPr>
              <a:solidFill>
                <a:schemeClr val="lt1"/>
              </a:solidFill>
            </a:endParaRPr>
          </a:p>
          <a:p>
            <a:pPr marL="342900" marR="0" lvl="0" indent="-34290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GSA is integrated with DoD (DoD) financial systems.</a:t>
            </a:r>
            <a:endParaRPr>
              <a:solidFill>
                <a:schemeClr val="lt1"/>
              </a:solidFill>
            </a:endParaRPr>
          </a:p>
          <a:p>
            <a:pPr marL="342900" marR="0" lvl="0" indent="-228600" algn="l" rtl="0">
              <a:lnSpc>
                <a:spcPct val="115000"/>
              </a:lnSpc>
              <a:spcBef>
                <a:spcPts val="360"/>
              </a:spcBef>
              <a:spcAft>
                <a:spcPts val="0"/>
              </a:spcAft>
              <a:buClr>
                <a:srgbClr val="013C88"/>
              </a:buClr>
              <a:buSzPts val="1800"/>
              <a:buFont typeface="Arial"/>
              <a:buNone/>
            </a:pPr>
            <a:endParaRPr sz="1800" b="0" i="0" u="none" strike="noStrike" cap="none">
              <a:solidFill>
                <a:srgbClr val="013C88"/>
              </a:solidFill>
              <a:latin typeface="Arial"/>
              <a:ea typeface="Arial"/>
              <a:cs typeface="Arial"/>
              <a:sym typeface="Arial"/>
            </a:endParaRPr>
          </a:p>
          <a:p>
            <a:pPr marL="742950" marR="0" lvl="1" indent="-107950" algn="l" rtl="0">
              <a:lnSpc>
                <a:spcPct val="115000"/>
              </a:lnSpc>
              <a:spcBef>
                <a:spcPts val="360"/>
              </a:spcBef>
              <a:spcAft>
                <a:spcPts val="0"/>
              </a:spcAft>
              <a:buClr>
                <a:srgbClr val="013C88"/>
              </a:buClr>
              <a:buSzPts val="1400"/>
              <a:buFont typeface="Arial"/>
              <a:buNone/>
            </a:pPr>
            <a:endParaRPr sz="1800" b="0" i="0" u="none" strike="noStrike" cap="none">
              <a:solidFill>
                <a:srgbClr val="013C88"/>
              </a:solidFill>
              <a:latin typeface="Arial"/>
              <a:ea typeface="Arial"/>
              <a:cs typeface="Arial"/>
              <a:sym typeface="Aria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1839500" y="742950"/>
            <a:ext cx="6994800" cy="5334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25"/>
              <a:buNone/>
            </a:pPr>
            <a:r>
              <a:rPr lang="en-US" sz="2500" b="1" i="0" u="none" strike="noStrike" cap="none">
                <a:solidFill>
                  <a:srgbClr val="013C88"/>
                </a:solidFill>
                <a:latin typeface="Arial"/>
                <a:ea typeface="Arial"/>
                <a:cs typeface="Arial"/>
                <a:sym typeface="Arial"/>
              </a:rPr>
              <a:t>Integrated into the National Supply System </a:t>
            </a:r>
            <a:endParaRPr/>
          </a:p>
        </p:txBody>
      </p:sp>
      <p:sp>
        <p:nvSpPr>
          <p:cNvPr id="167" name="Google Shape;167;p30"/>
          <p:cNvSpPr txBox="1">
            <a:spLocks noGrp="1"/>
          </p:cNvSpPr>
          <p:nvPr>
            <p:ph type="body" idx="1"/>
          </p:nvPr>
        </p:nvSpPr>
        <p:spPr>
          <a:xfrm>
            <a:off x="198500" y="1524000"/>
            <a:ext cx="8214000" cy="33990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GSA-managed National Stock Numbers (NSNs) are available directly through DoD, service-specific internal supply systems for requisitioning as well as FedMall (DLA</a:t>
            </a:r>
            <a:r>
              <a:rPr lang="en-US" sz="1800">
                <a:solidFill>
                  <a:schemeClr val="lt1"/>
                </a:solidFill>
              </a:rPr>
              <a:t>’s e-commerce acquisition platform)</a:t>
            </a:r>
            <a:r>
              <a:rPr lang="en-US"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342900" marR="0" lvl="0" indent="-34290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As requisitions are placed via internal supply systems for GSA managed items, orders route through DLA and to GSA for fulfillment.</a:t>
            </a:r>
            <a:endParaRPr>
              <a:solidFill>
                <a:schemeClr val="lt1"/>
              </a:solidFill>
            </a:endParaRPr>
          </a:p>
          <a:p>
            <a:pPr marL="342900" marR="0" lvl="0" indent="-34290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Status updates on your requisition route back through to internal supply systems. </a:t>
            </a:r>
            <a:endParaRPr>
              <a:solidFill>
                <a:schemeClr val="lt1"/>
              </a:solidFill>
            </a:endParaRPr>
          </a:p>
          <a:p>
            <a:pPr marL="342900" marR="0" lvl="0" indent="-34290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GSA transactions conform to performance criteria (i.e., packing, marking).</a:t>
            </a:r>
            <a:endParaRPr>
              <a:solidFill>
                <a:schemeClr val="lt1"/>
              </a:solidFill>
            </a:endParaRPr>
          </a:p>
          <a:p>
            <a:pPr marL="342900" marR="0" lvl="0" indent="-34290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Military regs cite GSA policy &amp; procedures as a part of DOD logistics guidance.</a:t>
            </a:r>
            <a:endParaRPr>
              <a:solidFill>
                <a:schemeClr val="lt1"/>
              </a:solidFill>
            </a:endParaRPr>
          </a:p>
          <a:p>
            <a:pPr marL="342900" marR="0" lvl="0" indent="-228600" algn="l" rtl="0">
              <a:lnSpc>
                <a:spcPct val="115000"/>
              </a:lnSpc>
              <a:spcBef>
                <a:spcPts val="360"/>
              </a:spcBef>
              <a:spcAft>
                <a:spcPts val="0"/>
              </a:spcAft>
              <a:buClr>
                <a:srgbClr val="013C88"/>
              </a:buClr>
              <a:buSzPts val="1800"/>
              <a:buFont typeface="Arial"/>
              <a:buNone/>
            </a:pPr>
            <a:endParaRPr sz="1800" b="0" i="0" u="none" strike="noStrike" cap="none">
              <a:solidFill>
                <a:srgbClr val="013C88"/>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1811200" y="742950"/>
            <a:ext cx="7023300" cy="5334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25"/>
              <a:buNone/>
            </a:pPr>
            <a:r>
              <a:rPr lang="en-US" b="1" i="0" u="none" strike="noStrike" cap="none">
                <a:solidFill>
                  <a:srgbClr val="013C88"/>
                </a:solidFill>
                <a:latin typeface="Arial"/>
                <a:ea typeface="Arial"/>
                <a:cs typeface="Arial"/>
                <a:sym typeface="Arial"/>
              </a:rPr>
              <a:t>GSA Global Supply</a:t>
            </a:r>
            <a:r>
              <a:rPr lang="en-US" b="0" baseline="30000">
                <a:solidFill>
                  <a:srgbClr val="013C88"/>
                </a:solidFill>
              </a:rPr>
              <a:t>®</a:t>
            </a:r>
            <a:r>
              <a:rPr lang="en-US" b="1" i="0" u="none" strike="noStrike" cap="none">
                <a:solidFill>
                  <a:srgbClr val="013C88"/>
                </a:solidFill>
                <a:latin typeface="Arial"/>
                <a:ea typeface="Arial"/>
                <a:cs typeface="Arial"/>
                <a:sym typeface="Arial"/>
              </a:rPr>
              <a:t> - Support to DoD &amp; More</a:t>
            </a:r>
            <a:endParaRPr/>
          </a:p>
        </p:txBody>
      </p:sp>
      <p:sp>
        <p:nvSpPr>
          <p:cNvPr id="174" name="Google Shape;174;p31"/>
          <p:cNvSpPr txBox="1">
            <a:spLocks noGrp="1"/>
          </p:cNvSpPr>
          <p:nvPr>
            <p:ph type="body" idx="1"/>
          </p:nvPr>
        </p:nvSpPr>
        <p:spPr>
          <a:xfrm>
            <a:off x="283400" y="1373050"/>
            <a:ext cx="8520600" cy="3591600"/>
          </a:xfrm>
          <a:prstGeom prst="rect">
            <a:avLst/>
          </a:prstGeom>
          <a:noFill/>
          <a:ln>
            <a:noFill/>
          </a:ln>
        </p:spPr>
        <p:txBody>
          <a:bodyPr spcFirstLastPara="1" wrap="square" lIns="91425" tIns="45700" rIns="91425" bIns="45700" numCol="1" anchor="t" anchorCtr="0">
            <a:noAutofit/>
          </a:bodyPr>
          <a:lstStyle/>
          <a:p>
            <a:pPr marL="342900" marR="0" lvl="0" indent="-3302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FY 24 Business Volume: $805</a:t>
            </a:r>
            <a:r>
              <a:rPr lang="en-US" sz="1800">
                <a:solidFill>
                  <a:schemeClr val="lt1"/>
                </a:solidFill>
              </a:rPr>
              <a:t>M</a:t>
            </a:r>
            <a:r>
              <a:rPr lang="en-US" sz="1800" b="0" i="0" u="none" strike="noStrike" cap="none">
                <a:solidFill>
                  <a:schemeClr val="lt1"/>
                </a:solidFill>
                <a:latin typeface="Arial"/>
                <a:ea typeface="Arial"/>
                <a:cs typeface="Arial"/>
                <a:sym typeface="Arial"/>
              </a:rPr>
              <a:t> </a:t>
            </a:r>
            <a:endParaRPr sz="1800">
              <a:solidFill>
                <a:schemeClr val="lt1"/>
              </a:solidFill>
            </a:endParaRPr>
          </a:p>
          <a:p>
            <a:pPr marL="1143000" marR="0" lvl="2" indent="-215900" algn="l" rtl="0">
              <a:lnSpc>
                <a:spcPct val="115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Department of Defense (over 90%)</a:t>
            </a:r>
            <a:endParaRPr sz="1800">
              <a:solidFill>
                <a:schemeClr val="lt1"/>
              </a:solidFill>
            </a:endParaRPr>
          </a:p>
          <a:p>
            <a:pPr marL="1143000" marR="0" lvl="2" indent="-215900" algn="l" rtl="0">
              <a:lnSpc>
                <a:spcPct val="115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Federal civilian agencies </a:t>
            </a:r>
            <a:endParaRPr sz="1800">
              <a:solidFill>
                <a:schemeClr val="lt1"/>
              </a:solidFill>
            </a:endParaRPr>
          </a:p>
          <a:p>
            <a:pPr marL="342900" marR="0" lvl="0" indent="-330200" algn="l" rtl="0">
              <a:lnSpc>
                <a:spcPct val="115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Your Supply / Logistics Partner</a:t>
            </a:r>
            <a:endParaRPr sz="1800">
              <a:solidFill>
                <a:schemeClr val="lt1"/>
              </a:solidFill>
            </a:endParaRPr>
          </a:p>
          <a:p>
            <a:pPr marL="1143000" marR="0" lvl="2" indent="-215900" algn="l" rtl="0">
              <a:lnSpc>
                <a:spcPct val="115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Mission support to the Warfighter &amp; civilian agencies</a:t>
            </a:r>
            <a:endParaRPr sz="1800">
              <a:solidFill>
                <a:schemeClr val="lt1"/>
              </a:solidFill>
            </a:endParaRPr>
          </a:p>
          <a:p>
            <a:pPr marL="1143000" marR="0" lvl="2" indent="-215900" algn="l" rtl="0">
              <a:lnSpc>
                <a:spcPct val="115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Disaster Relief / Emergency Response</a:t>
            </a:r>
            <a:endParaRPr sz="1800" b="0" i="0" u="none" strike="noStrike" cap="none">
              <a:solidFill>
                <a:schemeClr val="lt1"/>
              </a:solidFill>
              <a:latin typeface="Arial"/>
              <a:ea typeface="Arial"/>
              <a:cs typeface="Arial"/>
              <a:sym typeface="Arial"/>
            </a:endParaRPr>
          </a:p>
          <a:p>
            <a:pPr marL="1371600" marR="0" lvl="0" indent="0" algn="l" rtl="0">
              <a:lnSpc>
                <a:spcPct val="115000"/>
              </a:lnSpc>
              <a:spcBef>
                <a:spcPts val="400"/>
              </a:spcBef>
              <a:spcAft>
                <a:spcPts val="0"/>
              </a:spcAft>
              <a:buNone/>
            </a:pPr>
            <a:endParaRPr sz="1800">
              <a:solidFill>
                <a:schemeClr val="lt1"/>
              </a:solidFill>
            </a:endParaRPr>
          </a:p>
          <a:p>
            <a:pPr marL="342900" lvl="0" indent="-330200" algn="l" rtl="0">
              <a:lnSpc>
                <a:spcPct val="115000"/>
              </a:lnSpc>
              <a:spcBef>
                <a:spcPts val="400"/>
              </a:spcBef>
              <a:spcAft>
                <a:spcPts val="0"/>
              </a:spcAft>
              <a:buClr>
                <a:schemeClr val="lt1"/>
              </a:buClr>
              <a:buSzPts val="1800"/>
              <a:buFont typeface="Arial"/>
              <a:buChar char="•"/>
            </a:pPr>
            <a:r>
              <a:rPr lang="en-US" sz="1800">
                <a:solidFill>
                  <a:schemeClr val="lt1"/>
                </a:solidFill>
              </a:rPr>
              <a:t>GSA</a:t>
            </a:r>
            <a:r>
              <a:rPr lang="en-US" sz="1800" b="0" i="0" u="none" strike="noStrike" cap="none">
                <a:solidFill>
                  <a:schemeClr val="lt1"/>
                </a:solidFill>
                <a:latin typeface="Arial"/>
                <a:ea typeface="Arial"/>
                <a:cs typeface="Arial"/>
                <a:sym typeface="Arial"/>
              </a:rPr>
              <a:t> also manages retail stores worldwide (S</a:t>
            </a:r>
            <a:r>
              <a:rPr lang="en-US" sz="1800">
                <a:solidFill>
                  <a:schemeClr val="lt1"/>
                </a:solidFill>
              </a:rPr>
              <a:t>ervMart. NAVFAC PWDs and base stores; while they are n</a:t>
            </a:r>
            <a:r>
              <a:rPr lang="en-US" sz="1800" b="0" i="0" u="none" strike="noStrike" cap="none">
                <a:solidFill>
                  <a:schemeClr val="lt1"/>
                </a:solidFill>
                <a:latin typeface="Arial"/>
                <a:ea typeface="Arial"/>
                <a:cs typeface="Arial"/>
                <a:sym typeface="Arial"/>
              </a:rPr>
              <a:t>ot GS</a:t>
            </a:r>
            <a:r>
              <a:rPr lang="en-US" sz="1800">
                <a:solidFill>
                  <a:schemeClr val="lt1"/>
                </a:solidFill>
              </a:rPr>
              <a:t>A </a:t>
            </a:r>
            <a:r>
              <a:rPr lang="en-US" sz="1800" b="0" i="0" u="none" strike="noStrike" cap="none">
                <a:solidFill>
                  <a:schemeClr val="lt1"/>
                </a:solidFill>
                <a:latin typeface="Arial"/>
                <a:ea typeface="Arial"/>
                <a:cs typeface="Arial"/>
                <a:sym typeface="Arial"/>
              </a:rPr>
              <a:t>Global Supply</a:t>
            </a:r>
            <a:r>
              <a:rPr lang="en-US" sz="1800" baseline="30000">
                <a:solidFill>
                  <a:schemeClr val="lt1"/>
                </a:solidFill>
              </a:rPr>
              <a:t>® </a:t>
            </a:r>
            <a:r>
              <a:rPr lang="en-US" sz="1800">
                <a:solidFill>
                  <a:schemeClr val="lt1"/>
                </a:solidFill>
              </a:rPr>
              <a:t>stores, we work in partnership with DOD and our commercial partner to stock and manage them.</a:t>
            </a:r>
            <a:endParaRPr sz="1800" b="0" i="0" u="none" strike="noStrike" cap="none">
              <a:solidFill>
                <a:schemeClr val="lt1"/>
              </a:solidFill>
              <a:latin typeface="Arial"/>
              <a:ea typeface="Arial"/>
              <a:cs typeface="Arial"/>
              <a:sym typeface="Arial"/>
            </a:endParaRPr>
          </a:p>
          <a:p>
            <a:pPr marL="742950" marR="0" lvl="1" indent="-107950" algn="l" rtl="0">
              <a:lnSpc>
                <a:spcPct val="115000"/>
              </a:lnSpc>
              <a:spcBef>
                <a:spcPts val="360"/>
              </a:spcBef>
              <a:spcAft>
                <a:spcPts val="0"/>
              </a:spcAft>
              <a:buClr>
                <a:schemeClr val="lt1"/>
              </a:buClr>
              <a:buSzPts val="1400"/>
              <a:buFont typeface="Arial"/>
              <a:buNone/>
            </a:pPr>
            <a:endParaRPr sz="1800" b="0" i="0" u="none" strike="noStrike" cap="none">
              <a:solidFill>
                <a:srgbClr val="013C88"/>
              </a:solidFill>
              <a:latin typeface="Arial"/>
              <a:ea typeface="Arial"/>
              <a:cs typeface="Arial"/>
              <a:sym typeface="Arial"/>
            </a:endParaRPr>
          </a:p>
          <a:p>
            <a:pPr marL="342900" marR="0" lvl="0" indent="-215900" algn="l" rtl="0">
              <a:lnSpc>
                <a:spcPct val="115000"/>
              </a:lnSpc>
              <a:spcBef>
                <a:spcPts val="400"/>
              </a:spcBef>
              <a:spcAft>
                <a:spcPts val="0"/>
              </a:spcAft>
              <a:buClr>
                <a:schemeClr val="lt1"/>
              </a:buClr>
              <a:buSzPts val="18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1740450" y="650975"/>
            <a:ext cx="7115400" cy="609600"/>
          </a:xfrm>
          <a:prstGeom prst="rect">
            <a:avLst/>
          </a:prstGeom>
          <a:noFill/>
          <a:ln>
            <a:noFill/>
          </a:ln>
        </p:spPr>
        <p:txBody>
          <a:bodyPr spcFirstLastPara="1" wrap="square" lIns="91425" tIns="91425" rIns="91425" bIns="91425" numCol="1" anchor="b" anchorCtr="0">
            <a:noAutofit/>
          </a:bodyPr>
          <a:lstStyle/>
          <a:p>
            <a:pPr marL="0" marR="0" lvl="0" indent="0" algn="l" rtl="0">
              <a:lnSpc>
                <a:spcPct val="100000"/>
              </a:lnSpc>
              <a:spcBef>
                <a:spcPts val="0"/>
              </a:spcBef>
              <a:spcAft>
                <a:spcPts val="0"/>
              </a:spcAft>
              <a:buClr>
                <a:schemeClr val="dk1"/>
              </a:buClr>
              <a:buSzPts val="2800"/>
              <a:buFont typeface="Arial"/>
              <a:buNone/>
            </a:pPr>
            <a:br>
              <a:rPr lang="en-US"/>
            </a:br>
            <a:br>
              <a:rPr lang="en-US"/>
            </a:br>
            <a:br>
              <a:rPr lang="en-US"/>
            </a:br>
            <a:r>
              <a:rPr lang="en-US" b="1">
                <a:solidFill>
                  <a:srgbClr val="013C88"/>
                </a:solidFill>
              </a:rPr>
              <a:t>GSA Global Supply</a:t>
            </a:r>
            <a:r>
              <a:rPr lang="en-US" sz="1900" b="0" baseline="30000">
                <a:solidFill>
                  <a:srgbClr val="013C88"/>
                </a:solidFill>
              </a:rPr>
              <a:t>®</a:t>
            </a:r>
            <a:r>
              <a:rPr lang="en-US" baseline="30000">
                <a:solidFill>
                  <a:srgbClr val="013C88"/>
                </a:solidFill>
              </a:rPr>
              <a:t> </a:t>
            </a:r>
            <a:r>
              <a:rPr lang="en-US" b="1">
                <a:solidFill>
                  <a:srgbClr val="013C88"/>
                </a:solidFill>
              </a:rPr>
              <a:t> Best-in-Class Solution</a:t>
            </a:r>
            <a:endParaRPr/>
          </a:p>
        </p:txBody>
      </p:sp>
      <p:sp>
        <p:nvSpPr>
          <p:cNvPr id="181" name="Google Shape;181;p32"/>
          <p:cNvSpPr txBox="1">
            <a:spLocks noGrp="1"/>
          </p:cNvSpPr>
          <p:nvPr>
            <p:ph type="body" idx="1"/>
          </p:nvPr>
        </p:nvSpPr>
        <p:spPr>
          <a:xfrm>
            <a:off x="3283500" y="1705851"/>
            <a:ext cx="5631900" cy="2871300"/>
          </a:xfrm>
          <a:prstGeom prst="rect">
            <a:avLst/>
          </a:prstGeom>
          <a:noFill/>
          <a:ln>
            <a:noFill/>
          </a:ln>
        </p:spPr>
        <p:txBody>
          <a:bodyPr spcFirstLastPara="1" wrap="square" lIns="91425" tIns="91425" rIns="91425" bIns="91425" numCol="1" anchor="t" anchorCtr="0">
            <a:noAutofit/>
          </a:bodyPr>
          <a:lstStyle/>
          <a:p>
            <a:pPr marL="457200" lvl="0" indent="-457200" algn="l" rtl="0">
              <a:lnSpc>
                <a:spcPct val="115000"/>
              </a:lnSpc>
              <a:spcBef>
                <a:spcPts val="360"/>
              </a:spcBef>
              <a:spcAft>
                <a:spcPts val="0"/>
              </a:spcAft>
              <a:buClr>
                <a:schemeClr val="lt1"/>
              </a:buClr>
              <a:buSzPts val="1400"/>
              <a:buFont typeface="Arial"/>
              <a:buChar char="•"/>
            </a:pPr>
            <a:r>
              <a:rPr lang="en-US">
                <a:solidFill>
                  <a:schemeClr val="lt1"/>
                </a:solidFill>
              </a:rPr>
              <a:t>Design</a:t>
            </a:r>
            <a:r>
              <a:rPr lang="en-US" sz="1500">
                <a:solidFill>
                  <a:schemeClr val="lt1"/>
                </a:solidFill>
              </a:rPr>
              <a:t>ated by OMB after rigorous review and reconfirmed multiple times</a:t>
            </a:r>
            <a:br>
              <a:rPr lang="en-US" sz="1500">
                <a:solidFill>
                  <a:schemeClr val="lt1"/>
                </a:solidFill>
              </a:rPr>
            </a:br>
            <a:endParaRPr sz="1500">
              <a:solidFill>
                <a:schemeClr val="lt1"/>
              </a:solidFill>
            </a:endParaRPr>
          </a:p>
          <a:p>
            <a:pPr marL="457200" lvl="0" indent="-463550" algn="l" rtl="0">
              <a:lnSpc>
                <a:spcPct val="115000"/>
              </a:lnSpc>
              <a:spcBef>
                <a:spcPts val="360"/>
              </a:spcBef>
              <a:spcAft>
                <a:spcPts val="0"/>
              </a:spcAft>
              <a:buClr>
                <a:schemeClr val="lt1"/>
              </a:buClr>
              <a:buSzPts val="1500"/>
              <a:buFont typeface="Arial"/>
              <a:buChar char="•"/>
            </a:pPr>
            <a:r>
              <a:rPr lang="en-US" sz="1500">
                <a:solidFill>
                  <a:schemeClr val="lt1"/>
                </a:solidFill>
              </a:rPr>
              <a:t>Most BIC solutions are narrowly focused (e.g. OS4 office supplies)</a:t>
            </a:r>
            <a:br>
              <a:rPr lang="en-US" sz="1500">
                <a:solidFill>
                  <a:schemeClr val="lt1"/>
                </a:solidFill>
              </a:rPr>
            </a:br>
            <a:endParaRPr sz="1500">
              <a:solidFill>
                <a:schemeClr val="lt1"/>
              </a:solidFill>
            </a:endParaRPr>
          </a:p>
          <a:p>
            <a:pPr marL="457200" lvl="0" indent="-463550" algn="l" rtl="0">
              <a:lnSpc>
                <a:spcPct val="115000"/>
              </a:lnSpc>
              <a:spcBef>
                <a:spcPts val="360"/>
              </a:spcBef>
              <a:spcAft>
                <a:spcPts val="0"/>
              </a:spcAft>
              <a:buClr>
                <a:schemeClr val="lt1"/>
              </a:buClr>
              <a:buSzPts val="1500"/>
              <a:buFont typeface="Arial"/>
              <a:buChar char="•"/>
            </a:pPr>
            <a:r>
              <a:rPr lang="en-US" sz="1500">
                <a:solidFill>
                  <a:schemeClr val="lt1"/>
                </a:solidFill>
              </a:rPr>
              <a:t>GSA Global Supply</a:t>
            </a:r>
            <a:r>
              <a:rPr lang="en-US" sz="1500" baseline="30000">
                <a:solidFill>
                  <a:schemeClr val="lt1"/>
                </a:solidFill>
              </a:rPr>
              <a:t>®</a:t>
            </a:r>
            <a:r>
              <a:rPr lang="en-US" sz="1500">
                <a:solidFill>
                  <a:schemeClr val="lt1"/>
                </a:solidFill>
              </a:rPr>
              <a:t> is a broad channel </a:t>
            </a:r>
            <a:br>
              <a:rPr lang="en-US" sz="1500">
                <a:solidFill>
                  <a:schemeClr val="lt1"/>
                </a:solidFill>
              </a:rPr>
            </a:br>
            <a:endParaRPr sz="1500">
              <a:solidFill>
                <a:schemeClr val="lt1"/>
              </a:solidFill>
            </a:endParaRPr>
          </a:p>
          <a:p>
            <a:pPr marL="457200" lvl="0" indent="-463550" algn="l" rtl="0">
              <a:lnSpc>
                <a:spcPct val="115000"/>
              </a:lnSpc>
              <a:spcBef>
                <a:spcPts val="360"/>
              </a:spcBef>
              <a:spcAft>
                <a:spcPts val="0"/>
              </a:spcAft>
              <a:buClr>
                <a:schemeClr val="lt1"/>
              </a:buClr>
              <a:buSzPts val="1500"/>
              <a:buFont typeface="Arial"/>
              <a:buChar char="•"/>
            </a:pPr>
            <a:r>
              <a:rPr lang="en-US" sz="1500">
                <a:solidFill>
                  <a:schemeClr val="lt1"/>
                </a:solidFill>
              </a:rPr>
              <a:t>Also Section 889 compliant! </a:t>
            </a:r>
            <a:endParaRPr sz="1500">
              <a:solidFill>
                <a:schemeClr val="lt1"/>
              </a:solidFill>
            </a:endParaRPr>
          </a:p>
        </p:txBody>
      </p:sp>
      <p:pic>
        <p:nvPicPr>
          <p:cNvPr id="3" name="Picture 2">
            <a:extLst>
              <a:ext uri="{FF2B5EF4-FFF2-40B4-BE49-F238E27FC236}">
                <a16:creationId xmlns:a16="http://schemas.microsoft.com/office/drawing/2014/main" id="{00918898-207D-FD24-412F-9FAA485BC8A7}"/>
              </a:ext>
            </a:extLst>
          </p:cNvPr>
          <p:cNvPicPr>
            <a:picLocks noChangeAspect="1"/>
          </p:cNvPicPr>
          <p:nvPr/>
        </p:nvPicPr>
        <p:blipFill>
          <a:blip r:embed="rId3"/>
          <a:stretch>
            <a:fillRect/>
          </a:stretch>
        </p:blipFill>
        <p:spPr>
          <a:xfrm>
            <a:off x="605287" y="2087593"/>
            <a:ext cx="2123415" cy="19393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946600" y="2771785"/>
            <a:ext cx="7772400" cy="10215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1000"/>
              <a:buNone/>
            </a:pPr>
            <a:r>
              <a:rPr lang="en-US" sz="4000" b="1" i="0" u="none" strike="noStrike" cap="none" dirty="0">
                <a:solidFill>
                  <a:schemeClr val="lt1"/>
                </a:solidFill>
                <a:latin typeface="Arial"/>
                <a:ea typeface="Arial"/>
                <a:cs typeface="Arial"/>
                <a:sym typeface="Arial"/>
              </a:rPr>
              <a:t>PRODUCT AVAILABILITY</a:t>
            </a:r>
            <a:endParaRPr dirty="0">
              <a:solidFill>
                <a:schemeClr val="lt1"/>
              </a:solidFill>
            </a:endParaRPr>
          </a:p>
        </p:txBody>
      </p:sp>
      <p:sp>
        <p:nvSpPr>
          <p:cNvPr id="189" name="Google Shape;189;p33"/>
          <p:cNvSpPr txBox="1">
            <a:spLocks noGrp="1"/>
          </p:cNvSpPr>
          <p:nvPr>
            <p:ph type="body" idx="1"/>
          </p:nvPr>
        </p:nvSpPr>
        <p:spPr>
          <a:xfrm>
            <a:off x="685788" y="1646785"/>
            <a:ext cx="7772400" cy="1125000"/>
          </a:xfrm>
          <a:prstGeom prst="rect">
            <a:avLst/>
          </a:prstGeom>
          <a:noFill/>
          <a:ln>
            <a:noFill/>
          </a:ln>
        </p:spPr>
        <p:txBody>
          <a:bodyPr spcFirstLastPara="1" wrap="square" lIns="91425" tIns="45700" rIns="91425" bIns="45700" numCol="1" anchor="b" anchorCtr="0">
            <a:noAutofit/>
          </a:bodyPr>
          <a:lstStyle/>
          <a:p>
            <a:pPr marL="457200" lvl="0" indent="-228600" algn="l" rtl="0">
              <a:lnSpc>
                <a:spcPct val="100000"/>
              </a:lnSpc>
              <a:spcBef>
                <a:spcPts val="0"/>
              </a:spcBef>
              <a:spcAft>
                <a:spcPts val="0"/>
              </a:spcAft>
              <a:buClr>
                <a:schemeClr val="lt1"/>
              </a:buClr>
              <a:buSzPts val="600"/>
              <a:buNone/>
            </a:pPr>
            <a:r>
              <a:rPr lang="en-US" sz="2400" b="0" i="0" u="none" strike="noStrike" cap="none" dirty="0">
                <a:solidFill>
                  <a:schemeClr val="lt1"/>
                </a:solidFill>
                <a:latin typeface="Arial"/>
                <a:ea typeface="Arial"/>
                <a:cs typeface="Arial"/>
                <a:sym typeface="Arial"/>
              </a:rPr>
              <a:t>GSA Global </a:t>
            </a:r>
            <a:r>
              <a:rPr lang="en-US" sz="2400" dirty="0">
                <a:solidFill>
                  <a:schemeClr val="lt1"/>
                </a:solidFill>
              </a:rPr>
              <a:t>Supply</a:t>
            </a:r>
            <a:r>
              <a:rPr lang="en-US" baseline="30000" dirty="0">
                <a:solidFill>
                  <a:schemeClr val="lt1"/>
                </a:solidFill>
              </a:rPr>
              <a:t>®</a:t>
            </a:r>
            <a:endParaRPr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1806600" y="771250"/>
            <a:ext cx="5891100" cy="5001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GSA Products to Support Your Mission</a:t>
            </a:r>
            <a:r>
              <a:rPr lang="en-US" sz="2600" b="1" i="0" u="none" strike="noStrike" cap="none">
                <a:solidFill>
                  <a:srgbClr val="013C88"/>
                </a:solidFill>
                <a:latin typeface="Arial"/>
                <a:ea typeface="Arial"/>
                <a:cs typeface="Arial"/>
                <a:sym typeface="Arial"/>
              </a:rPr>
              <a:t> </a:t>
            </a:r>
            <a:endParaRPr/>
          </a:p>
        </p:txBody>
      </p:sp>
      <p:sp>
        <p:nvSpPr>
          <p:cNvPr id="196" name="Google Shape;196;p34"/>
          <p:cNvSpPr txBox="1">
            <a:spLocks noGrp="1"/>
          </p:cNvSpPr>
          <p:nvPr>
            <p:ph type="body" idx="1"/>
          </p:nvPr>
        </p:nvSpPr>
        <p:spPr>
          <a:xfrm>
            <a:off x="313775" y="1352551"/>
            <a:ext cx="8425800" cy="31719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Management of Consumable items within the National Supply System are split between DLA and GSA </a:t>
            </a:r>
            <a:endParaRPr>
              <a:solidFill>
                <a:schemeClr val="lt1"/>
              </a:solidFill>
            </a:endParaRPr>
          </a:p>
          <a:p>
            <a:pPr marL="742950" marR="0" lvl="1" indent="-22225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GSA manages ~ 5</a:t>
            </a:r>
            <a:r>
              <a:rPr lang="en-US" sz="1800">
                <a:solidFill>
                  <a:schemeClr val="lt1"/>
                </a:solidFill>
              </a:rPr>
              <a:t>0</a:t>
            </a:r>
            <a:r>
              <a:rPr lang="en-US" sz="1800" b="0" i="0" u="none" strike="noStrike" cap="none">
                <a:solidFill>
                  <a:schemeClr val="lt1"/>
                </a:solidFill>
                <a:latin typeface="Arial"/>
                <a:ea typeface="Arial"/>
                <a:cs typeface="Arial"/>
                <a:sym typeface="Arial"/>
              </a:rPr>
              <a:t>,000 National Stock Numbers (NSN</a:t>
            </a:r>
            <a:r>
              <a:rPr lang="en-US" sz="1800">
                <a:solidFill>
                  <a:schemeClr val="lt1"/>
                </a:solidFill>
              </a:rPr>
              <a:t>s)</a:t>
            </a:r>
            <a:endParaRPr>
              <a:solidFill>
                <a:schemeClr val="lt1"/>
              </a:solidFill>
            </a:endParaRPr>
          </a:p>
          <a:p>
            <a:pPr marL="742950" marR="0" lvl="1" indent="-22225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DLA manages ~ 3.9 Million </a:t>
            </a:r>
            <a:r>
              <a:rPr lang="en-US" sz="1800">
                <a:solidFill>
                  <a:schemeClr val="lt1"/>
                </a:solidFill>
              </a:rPr>
              <a:t>NSNs</a:t>
            </a:r>
            <a:r>
              <a:rPr lang="en-US" sz="1800" b="0" i="0" u="none" strike="noStrike" cap="none">
                <a:solidFill>
                  <a:schemeClr val="lt1"/>
                </a:solidFill>
                <a:latin typeface="Arial"/>
                <a:ea typeface="Arial"/>
                <a:cs typeface="Arial"/>
                <a:sym typeface="Arial"/>
              </a:rPr>
              <a:t> </a:t>
            </a:r>
            <a:endParaRPr>
              <a:solidFill>
                <a:schemeClr val="lt1"/>
              </a:solidFill>
            </a:endParaRPr>
          </a:p>
          <a:p>
            <a:pPr marL="342900" marR="0" lvl="0" indent="-342900" algn="l" rtl="0">
              <a:lnSpc>
                <a:spcPct val="115000"/>
              </a:lnSpc>
              <a:spcBef>
                <a:spcPts val="36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National Stock Numbers </a:t>
            </a:r>
            <a:endParaRPr>
              <a:solidFill>
                <a:schemeClr val="lt1"/>
              </a:solidFill>
            </a:endParaRPr>
          </a:p>
          <a:p>
            <a:pPr marL="742950" marR="0" lvl="1" indent="-22225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FSCs assigned to GSA include: </a:t>
            </a:r>
            <a:endParaRPr>
              <a:solidFill>
                <a:schemeClr val="lt1"/>
              </a:solidFill>
            </a:endParaRPr>
          </a:p>
          <a:p>
            <a:pPr marL="1143000" marR="0" lvl="2" indent="-2286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Tools and Hardware, Housewares</a:t>
            </a:r>
            <a:r>
              <a:rPr lang="en-US" sz="1800">
                <a:solidFill>
                  <a:schemeClr val="lt1"/>
                </a:solidFill>
                <a:latin typeface="Arial"/>
                <a:ea typeface="Arial"/>
                <a:cs typeface="Arial"/>
                <a:sym typeface="Arial"/>
              </a:rPr>
              <a:t>, Food Service &amp; Cleaning Supplies</a:t>
            </a:r>
            <a:endParaRPr sz="1800" b="0" i="0" u="none" strike="noStrike" cap="none">
              <a:solidFill>
                <a:schemeClr val="lt1"/>
              </a:solidFill>
              <a:latin typeface="Arial"/>
              <a:ea typeface="Arial"/>
              <a:cs typeface="Arial"/>
              <a:sym typeface="Arial"/>
            </a:endParaRPr>
          </a:p>
          <a:p>
            <a:pPr marL="1143000" marR="0" lvl="2" indent="-2286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Office Products, including Shipping and Packaging Supplies</a:t>
            </a:r>
            <a:endParaRPr sz="1800" b="0" i="0" u="none" strike="noStrike" cap="none">
              <a:solidFill>
                <a:schemeClr val="lt1"/>
              </a:solidFill>
              <a:latin typeface="Arial"/>
              <a:ea typeface="Arial"/>
              <a:cs typeface="Arial"/>
              <a:sym typeface="Arial"/>
            </a:endParaRPr>
          </a:p>
          <a:p>
            <a:pPr marL="1143000" marR="0" lvl="2" indent="-228600" algn="l" rtl="0">
              <a:lnSpc>
                <a:spcPct val="100000"/>
              </a:lnSpc>
              <a:spcBef>
                <a:spcPts val="360"/>
              </a:spcBef>
              <a:spcAft>
                <a:spcPts val="0"/>
              </a:spcAft>
              <a:buClr>
                <a:schemeClr val="lt1"/>
              </a:buClr>
              <a:buSzPts val="1800"/>
              <a:buChar char="•"/>
            </a:pPr>
            <a:r>
              <a:rPr lang="en-US" sz="1800">
                <a:solidFill>
                  <a:schemeClr val="lt1"/>
                </a:solidFill>
              </a:rPr>
              <a:t>Furniture</a:t>
            </a:r>
            <a:endParaRPr sz="1800">
              <a:solidFill>
                <a:schemeClr val="lt1"/>
              </a:solidFill>
            </a:endParaRPr>
          </a:p>
          <a:p>
            <a:pPr marL="914400" marR="0" lvl="2" indent="0" algn="l" rtl="0">
              <a:lnSpc>
                <a:spcPct val="115000"/>
              </a:lnSpc>
              <a:spcBef>
                <a:spcPts val="360"/>
              </a:spcBef>
              <a:spcAft>
                <a:spcPts val="0"/>
              </a:spcAft>
              <a:buClr>
                <a:srgbClr val="013C88"/>
              </a:buClr>
              <a:buSzPts val="1800"/>
              <a:buNone/>
            </a:pPr>
            <a:endParaRPr sz="1800" b="0" i="0" u="none" strike="noStrike" cap="none">
              <a:solidFill>
                <a:schemeClr val="lt1"/>
              </a:solidFill>
              <a:latin typeface="Arial"/>
              <a:ea typeface="Arial"/>
              <a:cs typeface="Arial"/>
              <a:sym typeface="Arial"/>
            </a:endParaRPr>
          </a:p>
          <a:p>
            <a:pPr marL="342900" marR="0" lvl="0" indent="-342900" algn="l" rtl="0">
              <a:lnSpc>
                <a:spcPct val="115000"/>
              </a:lnSpc>
              <a:spcBef>
                <a:spcPts val="360"/>
              </a:spcBef>
              <a:spcAft>
                <a:spcPts val="0"/>
              </a:spcAft>
              <a:buClr>
                <a:schemeClr val="lt1"/>
              </a:buClr>
              <a:buSzPts val="1800"/>
              <a:buFont typeface="Noto Sans Symbols"/>
              <a:buNone/>
            </a:pPr>
            <a:endParaRPr sz="1800" b="0" i="0" u="none" strike="noStrike" cap="none">
              <a:solidFill>
                <a:srgbClr val="013C88"/>
              </a:solidFill>
              <a:latin typeface="Arial"/>
              <a:ea typeface="Arial"/>
              <a:cs typeface="Arial"/>
              <a:sym typeface="Arial"/>
            </a:endParaRPr>
          </a:p>
          <a:p>
            <a:pPr marL="342900" marR="0" lvl="0" indent="-228600" algn="l" rtl="0">
              <a:lnSpc>
                <a:spcPct val="115000"/>
              </a:lnSpc>
              <a:spcBef>
                <a:spcPts val="360"/>
              </a:spcBef>
              <a:spcAft>
                <a:spcPts val="0"/>
              </a:spcAft>
              <a:buClr>
                <a:schemeClr val="lt1"/>
              </a:buClr>
              <a:buSzPts val="1800"/>
              <a:buFont typeface="Noto Sans Symbols"/>
              <a:buNone/>
            </a:pPr>
            <a:endParaRPr sz="1800" b="0" i="0" u="none" strike="noStrike" cap="none">
              <a:solidFill>
                <a:srgbClr val="013C88"/>
              </a:solidFill>
              <a:latin typeface="Arial"/>
              <a:ea typeface="Arial"/>
              <a:cs typeface="Arial"/>
              <a:sym typeface="Arial"/>
            </a:endParaRPr>
          </a:p>
          <a:p>
            <a:pPr marL="742950" marR="0" lvl="1" indent="-69850" algn="l" rtl="0">
              <a:lnSpc>
                <a:spcPct val="115000"/>
              </a:lnSpc>
              <a:spcBef>
                <a:spcPts val="480"/>
              </a:spcBef>
              <a:spcAft>
                <a:spcPts val="0"/>
              </a:spcAft>
              <a:buClr>
                <a:schemeClr val="lt1"/>
              </a:buClr>
              <a:buSzPts val="1400"/>
              <a:buFont typeface="Noto Sans Symbols"/>
              <a:buNone/>
            </a:pPr>
            <a:endParaRPr sz="2400" b="0" i="0" u="none" strike="noStrike" cap="none">
              <a:solidFill>
                <a:srgbClr val="013C8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1721700" y="771250"/>
            <a:ext cx="6817800" cy="4719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700"/>
              <a:buNone/>
            </a:pPr>
            <a:r>
              <a:rPr lang="en-US" b="1" i="0" u="none" strike="noStrike" cap="none">
                <a:solidFill>
                  <a:srgbClr val="013C88"/>
                </a:solidFill>
                <a:latin typeface="Arial"/>
                <a:ea typeface="Arial"/>
                <a:cs typeface="Arial"/>
                <a:sym typeface="Arial"/>
              </a:rPr>
              <a:t>GSA Products to Support Your Mission: FSSI</a:t>
            </a:r>
            <a:endParaRPr b="1" i="0" u="none" strike="noStrike" cap="none">
              <a:solidFill>
                <a:srgbClr val="D8D8D8"/>
              </a:solidFill>
              <a:latin typeface="Arial"/>
              <a:ea typeface="Arial"/>
              <a:cs typeface="Arial"/>
              <a:sym typeface="Arial"/>
            </a:endParaRPr>
          </a:p>
        </p:txBody>
      </p:sp>
      <p:sp>
        <p:nvSpPr>
          <p:cNvPr id="203" name="Google Shape;203;p35"/>
          <p:cNvSpPr txBox="1">
            <a:spLocks noGrp="1"/>
          </p:cNvSpPr>
          <p:nvPr>
            <p:ph type="body" idx="1"/>
          </p:nvPr>
        </p:nvSpPr>
        <p:spPr>
          <a:xfrm>
            <a:off x="154675" y="1678124"/>
            <a:ext cx="8213400" cy="2904300"/>
          </a:xfrm>
          <a:prstGeom prst="rect">
            <a:avLst/>
          </a:prstGeom>
          <a:noFill/>
          <a:ln>
            <a:noFill/>
          </a:ln>
        </p:spPr>
        <p:txBody>
          <a:bodyPr spcFirstLastPara="1" wrap="square" lIns="91425" tIns="45700" rIns="91425" bIns="45700" numCol="1" anchor="t" anchorCtr="0">
            <a:noAutofit/>
          </a:bodyPr>
          <a:lstStyle/>
          <a:p>
            <a:pPr marL="0" marR="0" lvl="0" indent="0" algn="l" rtl="0">
              <a:lnSpc>
                <a:spcPct val="115000"/>
              </a:lnSpc>
              <a:spcBef>
                <a:spcPts val="0"/>
              </a:spcBef>
              <a:spcAft>
                <a:spcPts val="0"/>
              </a:spcAft>
              <a:buSzPts val="1800"/>
              <a:buNone/>
            </a:pPr>
            <a:r>
              <a:rPr lang="en-US" sz="2100" b="1">
                <a:solidFill>
                  <a:schemeClr val="lt1"/>
                </a:solidFill>
              </a:rPr>
              <a:t> Federal </a:t>
            </a:r>
            <a:r>
              <a:rPr lang="en-US" sz="2100" b="1" i="0" u="none" strike="noStrike" cap="none">
                <a:solidFill>
                  <a:schemeClr val="lt1"/>
                </a:solidFill>
                <a:latin typeface="Arial"/>
                <a:ea typeface="Arial"/>
                <a:cs typeface="Arial"/>
                <a:sym typeface="Arial"/>
              </a:rPr>
              <a:t>Strategic Sourcing Initiative </a:t>
            </a:r>
            <a:endParaRPr>
              <a:solidFill>
                <a:schemeClr val="lt1"/>
              </a:solidFill>
            </a:endParaRPr>
          </a:p>
          <a:p>
            <a:pPr marL="0" marR="0" lvl="0" indent="0" algn="l" rtl="0">
              <a:lnSpc>
                <a:spcPct val="115000"/>
              </a:lnSpc>
              <a:spcBef>
                <a:spcPts val="0"/>
              </a:spcBef>
              <a:spcAft>
                <a:spcPts val="0"/>
              </a:spcAft>
              <a:buSzPts val="1800"/>
              <a:buNone/>
            </a:pPr>
            <a:endParaRPr sz="1800">
              <a:solidFill>
                <a:schemeClr val="lt1"/>
              </a:solidFill>
            </a:endParaRPr>
          </a:p>
          <a:p>
            <a:pPr marL="342900" marR="0" lvl="0" indent="-336550" algn="l" rtl="0">
              <a:lnSpc>
                <a:spcPct val="115000"/>
              </a:lnSpc>
              <a:spcBef>
                <a:spcPts val="0"/>
              </a:spcBef>
              <a:spcAft>
                <a:spcPts val="0"/>
              </a:spcAft>
              <a:buClr>
                <a:schemeClr val="lt1"/>
              </a:buClr>
              <a:buSzPts val="2000"/>
              <a:buFont typeface="Arial"/>
              <a:buChar char="•"/>
            </a:pPr>
            <a:r>
              <a:rPr lang="en-US" sz="2000" b="0" i="0" u="none" strike="noStrike" cap="none">
                <a:solidFill>
                  <a:schemeClr val="lt1"/>
                </a:solidFill>
              </a:rPr>
              <a:t>FSSI - Multiple BPAs and IDIQ contracts to leverage savings</a:t>
            </a:r>
            <a:endParaRPr>
              <a:solidFill>
                <a:schemeClr val="lt1"/>
              </a:solidFill>
            </a:endParaRPr>
          </a:p>
          <a:p>
            <a:pPr marL="742950" marR="0" lvl="1" indent="-215900" algn="l" rtl="0">
              <a:lnSpc>
                <a:spcPct val="115000"/>
              </a:lnSpc>
              <a:spcBef>
                <a:spcPts val="420"/>
              </a:spcBef>
              <a:spcAft>
                <a:spcPts val="0"/>
              </a:spcAft>
              <a:buClr>
                <a:schemeClr val="lt1"/>
              </a:buClr>
              <a:buSzPts val="2000"/>
              <a:buFont typeface="Arial"/>
              <a:buChar char="o"/>
            </a:pPr>
            <a:r>
              <a:rPr lang="en-US" sz="2000" b="0" i="0" u="none" strike="noStrike" cap="none">
                <a:solidFill>
                  <a:schemeClr val="lt1"/>
                </a:solidFill>
              </a:rPr>
              <a:t>Cross-agency, strategic sourcing initiative helps the government leverage data, dollars and good business sense.</a:t>
            </a:r>
            <a:endParaRPr>
              <a:solidFill>
                <a:schemeClr val="lt1"/>
              </a:solidFill>
            </a:endParaRPr>
          </a:p>
          <a:p>
            <a:pPr marL="342900" lvl="0" indent="-336550" algn="l" rtl="0">
              <a:lnSpc>
                <a:spcPct val="115000"/>
              </a:lnSpc>
              <a:spcBef>
                <a:spcPts val="420"/>
              </a:spcBef>
              <a:spcAft>
                <a:spcPts val="0"/>
              </a:spcAft>
              <a:buClr>
                <a:schemeClr val="lt1"/>
              </a:buClr>
              <a:buSzPts val="2000"/>
              <a:buFont typeface="Arial"/>
              <a:buChar char="•"/>
            </a:pPr>
            <a:r>
              <a:rPr lang="en-US" sz="2000">
                <a:solidFill>
                  <a:schemeClr val="lt1"/>
                </a:solidFill>
              </a:rPr>
              <a:t>GSA Global Supply</a:t>
            </a:r>
            <a:r>
              <a:rPr lang="en-US" sz="2000" baseline="30000">
                <a:solidFill>
                  <a:schemeClr val="lt1"/>
                </a:solidFill>
              </a:rPr>
              <a:t>®</a:t>
            </a:r>
            <a:r>
              <a:rPr lang="en-US" sz="2000">
                <a:solidFill>
                  <a:schemeClr val="lt1"/>
                </a:solidFill>
              </a:rPr>
              <a:t> is leveraging strategic sourcing vehicles to drive down pricing and delivery time: Office, JanSan and MRO items</a:t>
            </a:r>
            <a:endParaRPr sz="2000" b="0" i="0" u="none" strike="noStrike" cap="none">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1274275" y="728800"/>
            <a:ext cx="7732200" cy="4572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600"/>
              <a:buNone/>
            </a:pPr>
            <a:r>
              <a:rPr lang="en-US" sz="2300" b="1" i="0" u="none" strike="noStrike" cap="none">
                <a:solidFill>
                  <a:srgbClr val="013C88"/>
                </a:solidFill>
                <a:latin typeface="Arial"/>
                <a:ea typeface="Arial"/>
                <a:cs typeface="Arial"/>
                <a:sym typeface="Arial"/>
              </a:rPr>
              <a:t>GSA Products to Support Your Mission: Part Numbers</a:t>
            </a:r>
            <a:r>
              <a:rPr lang="en-US" sz="2400" b="1" i="0" u="none" strike="noStrike" cap="none">
                <a:solidFill>
                  <a:srgbClr val="D8D8D8"/>
                </a:solidFill>
                <a:latin typeface="Arial"/>
                <a:ea typeface="Arial"/>
                <a:cs typeface="Arial"/>
                <a:sym typeface="Arial"/>
              </a:rPr>
              <a:t> </a:t>
            </a:r>
            <a:endParaRPr/>
          </a:p>
        </p:txBody>
      </p:sp>
      <p:sp>
        <p:nvSpPr>
          <p:cNvPr id="210" name="Google Shape;210;p36"/>
          <p:cNvSpPr txBox="1">
            <a:spLocks noGrp="1"/>
          </p:cNvSpPr>
          <p:nvPr>
            <p:ph type="body" idx="1"/>
          </p:nvPr>
        </p:nvSpPr>
        <p:spPr>
          <a:xfrm>
            <a:off x="90025" y="1401051"/>
            <a:ext cx="8416800" cy="36681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b="1">
                <a:solidFill>
                  <a:schemeClr val="lt1"/>
                </a:solidFill>
              </a:rPr>
              <a:t>GSA Global Supply</a:t>
            </a:r>
            <a:r>
              <a:rPr lang="en-US" sz="1800" baseline="30000">
                <a:solidFill>
                  <a:schemeClr val="lt1"/>
                </a:solidFill>
              </a:rPr>
              <a:t>®</a:t>
            </a:r>
            <a:r>
              <a:rPr lang="en-US" sz="1800" b="1">
                <a:solidFill>
                  <a:schemeClr val="lt1"/>
                </a:solidFill>
              </a:rPr>
              <a:t> </a:t>
            </a:r>
            <a:r>
              <a:rPr lang="en-US" sz="1800" b="1" i="0" u="none" strike="noStrike" cap="none">
                <a:solidFill>
                  <a:schemeClr val="lt1"/>
                </a:solidFill>
                <a:latin typeface="Arial"/>
                <a:ea typeface="Arial"/>
                <a:cs typeface="Arial"/>
                <a:sym typeface="Arial"/>
              </a:rPr>
              <a:t>Part Numbers (GSPN) </a:t>
            </a:r>
            <a:endParaRPr>
              <a:solidFill>
                <a:schemeClr val="lt1"/>
              </a:solidFill>
            </a:endParaRPr>
          </a:p>
          <a:p>
            <a:pPr marL="742950" marR="0" lvl="1" indent="-222250" algn="l" rtl="0">
              <a:lnSpc>
                <a:spcPct val="100000"/>
              </a:lnSpc>
              <a:spcBef>
                <a:spcPts val="360"/>
              </a:spcBef>
              <a:spcAft>
                <a:spcPts val="0"/>
              </a:spcAft>
              <a:buClr>
                <a:schemeClr val="lt1"/>
              </a:buClr>
              <a:buSzPts val="1800"/>
              <a:buFont typeface="Arial"/>
              <a:buChar char="•"/>
            </a:pPr>
            <a:r>
              <a:rPr lang="en-US" sz="1800">
                <a:solidFill>
                  <a:schemeClr val="lt1"/>
                </a:solidFill>
              </a:rPr>
              <a:t>Hundreds of thousands</a:t>
            </a:r>
            <a:r>
              <a:rPr lang="en-US" sz="1800" b="0" i="0" u="none" strike="noStrike" cap="none">
                <a:solidFill>
                  <a:schemeClr val="lt1"/>
                </a:solidFill>
                <a:latin typeface="Arial"/>
                <a:ea typeface="Arial"/>
                <a:cs typeface="Arial"/>
                <a:sym typeface="Arial"/>
              </a:rPr>
              <a:t> </a:t>
            </a:r>
            <a:r>
              <a:rPr lang="en-US" sz="1800">
                <a:solidFill>
                  <a:schemeClr val="lt1"/>
                </a:solidFill>
              </a:rPr>
              <a:t>of</a:t>
            </a:r>
            <a:r>
              <a:rPr lang="en-US" sz="1800" b="0" i="0" u="none" strike="noStrike" cap="none">
                <a:solidFill>
                  <a:schemeClr val="lt1"/>
                </a:solidFill>
                <a:latin typeface="Arial"/>
                <a:ea typeface="Arial"/>
                <a:cs typeface="Arial"/>
                <a:sym typeface="Arial"/>
              </a:rPr>
              <a:t> </a:t>
            </a:r>
            <a:r>
              <a:rPr lang="en-US" sz="1800" i="1">
                <a:solidFill>
                  <a:srgbClr val="FFFF00"/>
                </a:solidFill>
              </a:rPr>
              <a:t>commercially available</a:t>
            </a:r>
            <a:r>
              <a:rPr lang="en-US" sz="1800">
                <a:solidFill>
                  <a:schemeClr val="lt1"/>
                </a:solidFill>
              </a:rPr>
              <a:t> </a:t>
            </a:r>
            <a:r>
              <a:rPr lang="en-US" sz="1800" b="0" i="0" u="none" strike="noStrike" cap="none">
                <a:solidFill>
                  <a:schemeClr val="lt1"/>
                </a:solidFill>
                <a:latin typeface="Arial"/>
                <a:ea typeface="Arial"/>
                <a:cs typeface="Arial"/>
                <a:sym typeface="Arial"/>
              </a:rPr>
              <a:t>Office Supplies, Tools and Hardware</a:t>
            </a:r>
            <a:r>
              <a:rPr lang="en-US" sz="1800">
                <a:solidFill>
                  <a:schemeClr val="lt1"/>
                </a:solidFill>
              </a:rPr>
              <a:t>, Cleaning Supplies, IT and other items</a:t>
            </a:r>
            <a:endParaRPr sz="1800">
              <a:solidFill>
                <a:schemeClr val="lt1"/>
              </a:solidFill>
            </a:endParaRPr>
          </a:p>
          <a:p>
            <a:pPr marL="742950" marR="0" lvl="1" indent="-222250" algn="l" rtl="0">
              <a:lnSpc>
                <a:spcPct val="100000"/>
              </a:lnSpc>
              <a:spcBef>
                <a:spcPts val="360"/>
              </a:spcBef>
              <a:spcAft>
                <a:spcPts val="0"/>
              </a:spcAft>
              <a:buClr>
                <a:schemeClr val="lt1"/>
              </a:buClr>
              <a:buSzPts val="1800"/>
              <a:buChar char="•"/>
            </a:pPr>
            <a:r>
              <a:rPr lang="en-US" sz="1800">
                <a:solidFill>
                  <a:schemeClr val="lt1"/>
                </a:solidFill>
              </a:rPr>
              <a:t>GSPN’s are prefixed with 'FO4', 'FMR', 'FJS', or 'GIT'</a:t>
            </a:r>
            <a:endParaRPr sz="1800">
              <a:solidFill>
                <a:schemeClr val="lt1"/>
              </a:solidFill>
            </a:endParaRPr>
          </a:p>
          <a:p>
            <a:pPr marL="742950" marR="0" lvl="1" indent="-22225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Expanded product offering </a:t>
            </a:r>
            <a:r>
              <a:rPr lang="en-US" sz="1800">
                <a:solidFill>
                  <a:schemeClr val="lt1"/>
                </a:solidFill>
                <a:latin typeface="Arial"/>
                <a:ea typeface="Arial"/>
                <a:cs typeface="Arial"/>
                <a:sym typeface="Arial"/>
              </a:rPr>
              <a:t>with </a:t>
            </a:r>
            <a:r>
              <a:rPr lang="en-US" sz="1800" b="0" i="0" u="none" strike="noStrike" cap="none">
                <a:solidFill>
                  <a:schemeClr val="lt1"/>
                </a:solidFill>
                <a:latin typeface="Arial"/>
                <a:ea typeface="Arial"/>
                <a:cs typeface="Arial"/>
                <a:sym typeface="Arial"/>
              </a:rPr>
              <a:t>easy access to items on GSA Global Supply</a:t>
            </a:r>
            <a:r>
              <a:rPr lang="en-US" sz="2000" baseline="30000">
                <a:solidFill>
                  <a:schemeClr val="lt1"/>
                </a:solidFill>
              </a:rPr>
              <a:t>®</a:t>
            </a:r>
            <a:r>
              <a:rPr lang="en-US" sz="1800" b="0" i="0" u="none" strike="noStrike" cap="none">
                <a:solidFill>
                  <a:schemeClr val="lt1"/>
                </a:solidFill>
                <a:latin typeface="Arial"/>
                <a:ea typeface="Arial"/>
                <a:cs typeface="Arial"/>
                <a:sym typeface="Arial"/>
              </a:rPr>
              <a:t>, </a:t>
            </a:r>
            <a:r>
              <a:rPr lang="en-US" sz="1800">
                <a:solidFill>
                  <a:schemeClr val="lt1"/>
                </a:solidFill>
              </a:rPr>
              <a:t>GSA Advantage, </a:t>
            </a:r>
            <a:r>
              <a:rPr lang="en-US" sz="1800" b="0" i="0" u="none" strike="noStrike" cap="none">
                <a:solidFill>
                  <a:schemeClr val="lt1"/>
                </a:solidFill>
                <a:latin typeface="Arial"/>
                <a:ea typeface="Arial"/>
                <a:cs typeface="Arial"/>
                <a:sym typeface="Arial"/>
              </a:rPr>
              <a:t>and FedMall</a:t>
            </a:r>
            <a:endParaRPr>
              <a:solidFill>
                <a:schemeClr val="lt1"/>
              </a:solidFill>
            </a:endParaRPr>
          </a:p>
          <a:p>
            <a:pPr marL="342900" marR="0" lvl="0" indent="-342900" algn="l" rtl="0">
              <a:lnSpc>
                <a:spcPct val="115000"/>
              </a:lnSpc>
              <a:spcBef>
                <a:spcPts val="48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Special Order (Non-Contract) Part Numbers</a:t>
            </a:r>
            <a:endParaRPr>
              <a:solidFill>
                <a:schemeClr val="lt1"/>
              </a:solidFill>
            </a:endParaRPr>
          </a:p>
          <a:p>
            <a:pPr marL="742950" lvl="1" indent="-22225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Provides the ability to requisition a product not readily available:</a:t>
            </a:r>
            <a:endParaRPr>
              <a:solidFill>
                <a:schemeClr val="lt1"/>
              </a:solidFill>
            </a:endParaRPr>
          </a:p>
          <a:p>
            <a:pPr marL="1143000" lvl="2" indent="-2286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Limited to </a:t>
            </a:r>
            <a:r>
              <a:rPr lang="en-US" sz="1800">
                <a:solidFill>
                  <a:schemeClr val="lt1"/>
                </a:solidFill>
              </a:rPr>
              <a:t>commodities</a:t>
            </a:r>
            <a:r>
              <a:rPr lang="en-US" sz="1800" b="0" i="0" u="none" strike="noStrike" cap="none">
                <a:solidFill>
                  <a:schemeClr val="lt1"/>
                </a:solidFill>
                <a:latin typeface="Arial"/>
                <a:ea typeface="Arial"/>
                <a:cs typeface="Arial"/>
                <a:sym typeface="Arial"/>
              </a:rPr>
              <a:t> the GSA manages</a:t>
            </a:r>
            <a:endParaRPr>
              <a:solidFill>
                <a:schemeClr val="lt1"/>
              </a:solidFill>
            </a:endParaRPr>
          </a:p>
          <a:p>
            <a:pPr marL="1143000" marR="0" lvl="2" indent="-2286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MILSTRIP accepted</a:t>
            </a:r>
            <a:endParaRPr>
              <a:solidFill>
                <a:schemeClr val="lt1"/>
              </a:solidFill>
            </a:endParaRPr>
          </a:p>
          <a:p>
            <a:pPr marL="1143000" lvl="2" indent="-228600" algn="l" rtl="0">
              <a:lnSpc>
                <a:spcPct val="100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GSA handles acquisition, administration, logistics and payment issues </a:t>
            </a:r>
            <a:endParaRPr>
              <a:solidFill>
                <a:schemeClr val="lt1"/>
              </a:solidFill>
            </a:endParaRPr>
          </a:p>
          <a:p>
            <a:pPr marL="1143000" marR="0" lvl="2" indent="-114300" algn="l" rtl="0">
              <a:lnSpc>
                <a:spcPct val="115000"/>
              </a:lnSpc>
              <a:spcBef>
                <a:spcPts val="360"/>
              </a:spcBef>
              <a:spcAft>
                <a:spcPts val="0"/>
              </a:spcAft>
              <a:buClr>
                <a:schemeClr val="lt1"/>
              </a:buClr>
              <a:buSzPts val="1400"/>
              <a:buFont typeface="Arial"/>
              <a:buNone/>
            </a:pPr>
            <a:endParaRPr sz="1800" b="0" i="0" u="none" strike="noStrike" cap="none">
              <a:solidFill>
                <a:schemeClr val="lt1"/>
              </a:solidFill>
              <a:latin typeface="Arial"/>
              <a:ea typeface="Arial"/>
              <a:cs typeface="Arial"/>
              <a:sym typeface="Arial"/>
            </a:endParaRPr>
          </a:p>
          <a:p>
            <a:pPr marL="342900" marR="0" lvl="0" indent="-190500" algn="l" rtl="0">
              <a:lnSpc>
                <a:spcPct val="115000"/>
              </a:lnSpc>
              <a:spcBef>
                <a:spcPts val="480"/>
              </a:spcBef>
              <a:spcAft>
                <a:spcPts val="0"/>
              </a:spcAft>
              <a:buClr>
                <a:schemeClr val="lt1"/>
              </a:buClr>
              <a:buSzPts val="1800"/>
              <a:buFont typeface="Arial"/>
              <a:buNone/>
            </a:pPr>
            <a:endParaRPr sz="2400" b="0" i="0" u="none" strike="noStrike" cap="none">
              <a:solidFill>
                <a:srgbClr val="013C8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1624851" y="757100"/>
            <a:ext cx="57702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GSA Global Supply</a:t>
            </a:r>
            <a:r>
              <a:rPr lang="en-US" b="0" baseline="30000">
                <a:solidFill>
                  <a:srgbClr val="013C88"/>
                </a:solidFill>
              </a:rPr>
              <a:t>®</a:t>
            </a:r>
            <a:r>
              <a:rPr lang="en-US" b="1" i="0" u="none" strike="noStrike" cap="none">
                <a:solidFill>
                  <a:srgbClr val="013C88"/>
                </a:solidFill>
                <a:latin typeface="Arial"/>
                <a:ea typeface="Arial"/>
                <a:cs typeface="Arial"/>
                <a:sym typeface="Arial"/>
              </a:rPr>
              <a:t> - Special Order</a:t>
            </a:r>
            <a:r>
              <a:rPr lang="en-US">
                <a:solidFill>
                  <a:srgbClr val="013C88"/>
                </a:solidFill>
              </a:rPr>
              <a:t>s</a:t>
            </a:r>
            <a:r>
              <a:rPr lang="en-US" sz="2600" b="0" i="0" u="none" strike="noStrike" cap="none">
                <a:solidFill>
                  <a:srgbClr val="013C88"/>
                </a:solidFill>
                <a:latin typeface="Arial"/>
                <a:ea typeface="Arial"/>
                <a:cs typeface="Arial"/>
                <a:sym typeface="Arial"/>
              </a:rPr>
              <a:t> </a:t>
            </a:r>
            <a:endParaRPr/>
          </a:p>
        </p:txBody>
      </p:sp>
      <p:sp>
        <p:nvSpPr>
          <p:cNvPr id="217" name="Google Shape;217;p37"/>
          <p:cNvSpPr txBox="1">
            <a:spLocks noGrp="1"/>
          </p:cNvSpPr>
          <p:nvPr>
            <p:ph type="body" idx="1"/>
          </p:nvPr>
        </p:nvSpPr>
        <p:spPr>
          <a:xfrm>
            <a:off x="249650" y="1508198"/>
            <a:ext cx="8520600" cy="2621400"/>
          </a:xfrm>
          <a:prstGeom prst="rect">
            <a:avLst/>
          </a:prstGeom>
          <a:noFill/>
          <a:ln>
            <a:noFill/>
          </a:ln>
        </p:spPr>
        <p:txBody>
          <a:bodyPr spcFirstLastPara="1" wrap="square" lIns="91425" tIns="45700" rIns="91425" bIns="45700" numCol="1" anchor="t" anchorCtr="0">
            <a:noAutofit/>
          </a:bodyPr>
          <a:lstStyle/>
          <a:p>
            <a:pPr marL="342900" marR="0" lvl="0" indent="-330200" algn="l" rtl="0">
              <a:lnSpc>
                <a:spcPct val="100000"/>
              </a:lnSpc>
              <a:spcBef>
                <a:spcPts val="400"/>
              </a:spcBef>
              <a:spcAft>
                <a:spcPts val="0"/>
              </a:spcAft>
              <a:buClr>
                <a:schemeClr val="lt1"/>
              </a:buClr>
              <a:buSzPts val="1800"/>
              <a:buChar char="●"/>
            </a:pPr>
            <a:r>
              <a:rPr lang="en-US" sz="1800">
                <a:solidFill>
                  <a:schemeClr val="lt1"/>
                </a:solidFill>
              </a:rPr>
              <a:t>Requisition a product not available on e-commerce websites (i.e. GSA Global Supply</a:t>
            </a:r>
            <a:r>
              <a:rPr lang="en-US" sz="1800" baseline="30000">
                <a:solidFill>
                  <a:schemeClr val="lt1"/>
                </a:solidFill>
              </a:rPr>
              <a:t>®</a:t>
            </a:r>
            <a:r>
              <a:rPr lang="en-US" sz="1800">
                <a:solidFill>
                  <a:schemeClr val="lt1"/>
                </a:solidFill>
              </a:rPr>
              <a:t>, GSA Advantage, FedMall)</a:t>
            </a:r>
            <a:endParaRPr sz="1800">
              <a:solidFill>
                <a:schemeClr val="lt1"/>
              </a:solidFill>
            </a:endParaRPr>
          </a:p>
          <a:p>
            <a:pPr marL="742950" lvl="1" indent="-209550" algn="l" rtl="0">
              <a:lnSpc>
                <a:spcPct val="100000"/>
              </a:lnSpc>
              <a:spcBef>
                <a:spcPts val="400"/>
              </a:spcBef>
              <a:spcAft>
                <a:spcPts val="0"/>
              </a:spcAft>
              <a:buClr>
                <a:schemeClr val="lt1"/>
              </a:buClr>
              <a:buSzPts val="1800"/>
              <a:buFont typeface="Courier New"/>
              <a:buChar char="○"/>
            </a:pPr>
            <a:r>
              <a:rPr lang="en-US" sz="1800" b="0" i="0" u="none" strike="noStrike" cap="none">
                <a:solidFill>
                  <a:schemeClr val="lt1"/>
                </a:solidFill>
                <a:latin typeface="Arial"/>
                <a:ea typeface="Arial"/>
                <a:cs typeface="Arial"/>
                <a:sym typeface="Arial"/>
              </a:rPr>
              <a:t>Limited to products </a:t>
            </a:r>
            <a:r>
              <a:rPr lang="en-US" sz="1800">
                <a:solidFill>
                  <a:schemeClr val="lt1"/>
                </a:solidFill>
              </a:rPr>
              <a:t>in</a:t>
            </a:r>
            <a:r>
              <a:rPr lang="en-US" sz="1800" b="0" i="0" u="none" strike="noStrike" cap="none">
                <a:solidFill>
                  <a:schemeClr val="lt1"/>
                </a:solidFill>
                <a:latin typeface="Arial"/>
                <a:ea typeface="Arial"/>
                <a:cs typeface="Arial"/>
                <a:sym typeface="Arial"/>
              </a:rPr>
              <a:t> commodity classes that GSA Global </a:t>
            </a:r>
            <a:r>
              <a:rPr lang="en-US" sz="1800">
                <a:solidFill>
                  <a:schemeClr val="lt1"/>
                </a:solidFill>
                <a:latin typeface="Arial"/>
                <a:ea typeface="Arial"/>
                <a:cs typeface="Arial"/>
                <a:sym typeface="Arial"/>
              </a:rPr>
              <a:t>Supply</a:t>
            </a:r>
            <a:r>
              <a:rPr lang="en-US" sz="1800" baseline="30000">
                <a:solidFill>
                  <a:schemeClr val="lt1"/>
                </a:solidFill>
                <a:latin typeface="Arial"/>
                <a:ea typeface="Arial"/>
                <a:cs typeface="Arial"/>
                <a:sym typeface="Arial"/>
              </a:rPr>
              <a:t>®</a:t>
            </a:r>
            <a:r>
              <a:rPr lang="en-US" sz="1800" b="0" i="0" u="none" strike="noStrike" cap="none">
                <a:solidFill>
                  <a:schemeClr val="lt1"/>
                </a:solidFill>
                <a:latin typeface="Arial"/>
                <a:ea typeface="Arial"/>
                <a:cs typeface="Arial"/>
                <a:sym typeface="Arial"/>
              </a:rPr>
              <a:t> manages</a:t>
            </a:r>
            <a:endParaRPr sz="1800">
              <a:solidFill>
                <a:schemeClr val="lt1"/>
              </a:solidFil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GSA provides complete acquisition, administration, logistics and payment support</a:t>
            </a:r>
            <a:endParaRPr sz="1800">
              <a:solidFill>
                <a:schemeClr val="lt1"/>
              </a:solidFil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Available to global DoD customer base, via MIPR or MILSTRIP </a:t>
            </a:r>
            <a:endParaRPr sz="1800" i="0" u="none" strike="noStrike" cap="none">
              <a:solidFill>
                <a:schemeClr val="lt1"/>
              </a:solidFill>
              <a:latin typeface="Arial"/>
              <a:ea typeface="Arial"/>
              <a:cs typeface="Arial"/>
              <a:sym typeface="Aria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One entry point, Email: </a:t>
            </a:r>
            <a:r>
              <a:rPr lang="en-US" sz="1800" u="sng">
                <a:solidFill>
                  <a:srgbClr val="FFFF00"/>
                </a:solidFill>
                <a:hlinkClick r:id="rId3">
                  <a:extLst>
                    <a:ext uri="{A12FA001-AC4F-418D-AE19-62706E023703}">
                      <ahyp:hlinkClr xmlns:ahyp="http://schemas.microsoft.com/office/drawing/2018/hyperlinkcolor" val="tx"/>
                    </a:ext>
                  </a:extLst>
                </a:hlinkClick>
              </a:rPr>
              <a:t>RPC@gsa.gov</a:t>
            </a:r>
            <a:endParaRPr sz="1800">
              <a:solidFill>
                <a:srgbClr val="FFFF00"/>
              </a:solidFil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1672150" y="757100"/>
            <a:ext cx="54312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GSA Global Supply</a:t>
            </a:r>
            <a:r>
              <a:rPr lang="en-US" sz="1800" b="0" baseline="30000">
                <a:solidFill>
                  <a:srgbClr val="013C88"/>
                </a:solidFill>
              </a:rPr>
              <a:t>®</a:t>
            </a:r>
            <a:r>
              <a:rPr lang="en-US" b="1" i="0" u="none" strike="noStrike" cap="none">
                <a:solidFill>
                  <a:srgbClr val="013C88"/>
                </a:solidFill>
                <a:latin typeface="Arial"/>
                <a:ea typeface="Arial"/>
                <a:cs typeface="Arial"/>
                <a:sym typeface="Arial"/>
              </a:rPr>
              <a:t> - Global Reach</a:t>
            </a:r>
            <a:r>
              <a:rPr lang="en-US" sz="2600" b="0" i="0" u="none" strike="noStrike" cap="none">
                <a:solidFill>
                  <a:srgbClr val="013C88"/>
                </a:solidFill>
                <a:latin typeface="Arial"/>
                <a:ea typeface="Arial"/>
                <a:cs typeface="Arial"/>
                <a:sym typeface="Arial"/>
              </a:rPr>
              <a:t> </a:t>
            </a:r>
            <a:endParaRPr/>
          </a:p>
        </p:txBody>
      </p:sp>
      <p:sp>
        <p:nvSpPr>
          <p:cNvPr id="224" name="Google Shape;224;p38"/>
          <p:cNvSpPr txBox="1">
            <a:spLocks noGrp="1"/>
          </p:cNvSpPr>
          <p:nvPr>
            <p:ph type="body" idx="1"/>
          </p:nvPr>
        </p:nvSpPr>
        <p:spPr>
          <a:xfrm>
            <a:off x="311700" y="1471500"/>
            <a:ext cx="8520600" cy="3096900"/>
          </a:xfrm>
          <a:prstGeom prst="rect">
            <a:avLst/>
          </a:prstGeom>
          <a:noFill/>
          <a:ln>
            <a:noFill/>
          </a:ln>
        </p:spPr>
        <p:txBody>
          <a:bodyPr spcFirstLastPara="1" wrap="square" lIns="91425" tIns="45700" rIns="91425" bIns="45700" numCol="1" anchor="t" anchorCtr="0">
            <a:noAutofit/>
          </a:bodyPr>
          <a:lstStyle/>
          <a:p>
            <a:pPr marL="342900" marR="0" lvl="0" indent="-317500" algn="l" rtl="0">
              <a:lnSpc>
                <a:spcPct val="100000"/>
              </a:lnSpc>
              <a:spcBef>
                <a:spcPts val="0"/>
              </a:spcBef>
              <a:spcAft>
                <a:spcPts val="0"/>
              </a:spcAft>
              <a:buClr>
                <a:schemeClr val="lt1"/>
              </a:buClr>
              <a:buSzPts val="1600"/>
              <a:buChar char="•"/>
            </a:pPr>
            <a:r>
              <a:rPr lang="en-US" sz="1600">
                <a:solidFill>
                  <a:schemeClr val="lt1"/>
                </a:solidFill>
              </a:rPr>
              <a:t>In support of customers Outside of the Continental U.S. (OCONUS) who are  in Europe,(EUCOM) some countries in Africa and the Middle East , those in the Indo-Pacific - Hawaii, Guam, Korea, mainland Japan and Okinawa (INDOPACOM), CENTCOM and Alaska, GSA Global Supply</a:t>
            </a:r>
            <a:r>
              <a:rPr lang="en-US" sz="1600" baseline="30000">
                <a:solidFill>
                  <a:schemeClr val="lt1"/>
                </a:solidFill>
              </a:rPr>
              <a:t>®</a:t>
            </a:r>
            <a:r>
              <a:rPr lang="en-US" sz="1600">
                <a:solidFill>
                  <a:schemeClr val="lt1"/>
                </a:solidFill>
              </a:rPr>
              <a:t> sources hundreds of National Stock Numbers (NSNs) in-theaters overseas.</a:t>
            </a:r>
            <a:endParaRPr sz="1600">
              <a:solidFill>
                <a:schemeClr val="lt1"/>
              </a:solidFill>
            </a:endParaRPr>
          </a:p>
          <a:p>
            <a:pPr marL="457200" marR="0" lvl="0" indent="0" algn="l" rtl="0">
              <a:lnSpc>
                <a:spcPct val="100000"/>
              </a:lnSpc>
              <a:spcBef>
                <a:spcPts val="0"/>
              </a:spcBef>
              <a:spcAft>
                <a:spcPts val="0"/>
              </a:spcAft>
              <a:buNone/>
            </a:pPr>
            <a:endParaRPr sz="1600">
              <a:solidFill>
                <a:schemeClr val="lt1"/>
              </a:solidFill>
            </a:endParaRPr>
          </a:p>
          <a:p>
            <a:pPr marL="342900" marR="0" lvl="0" indent="-317500" algn="l" rtl="0">
              <a:lnSpc>
                <a:spcPct val="100000"/>
              </a:lnSpc>
              <a:spcBef>
                <a:spcPts val="4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GSA’s vendor partners stock th</a:t>
            </a:r>
            <a:r>
              <a:rPr lang="en-US" sz="1600">
                <a:solidFill>
                  <a:schemeClr val="lt1"/>
                </a:solidFill>
              </a:rPr>
              <a:t>e NSN</a:t>
            </a:r>
            <a:r>
              <a:rPr lang="en-US" sz="1600" b="0" i="0" u="none" strike="noStrike" cap="none">
                <a:solidFill>
                  <a:schemeClr val="lt1"/>
                </a:solidFill>
                <a:latin typeface="Arial"/>
                <a:ea typeface="Arial"/>
                <a:cs typeface="Arial"/>
                <a:sym typeface="Arial"/>
              </a:rPr>
              <a:t> locally and delivers in 3-</a:t>
            </a:r>
            <a:r>
              <a:rPr lang="en-US" sz="1600">
                <a:solidFill>
                  <a:schemeClr val="lt1"/>
                </a:solidFill>
              </a:rPr>
              <a:t>15 days (depending on the country);</a:t>
            </a:r>
            <a:r>
              <a:rPr lang="en-US" sz="1600" b="0" i="0" u="none" strike="noStrike" cap="none">
                <a:solidFill>
                  <a:schemeClr val="lt1"/>
                </a:solidFill>
                <a:latin typeface="Arial"/>
                <a:ea typeface="Arial"/>
                <a:cs typeface="Arial"/>
                <a:sym typeface="Arial"/>
              </a:rPr>
              <a:t> much faster than shipment via DLA from CONUS</a:t>
            </a:r>
            <a:endParaRPr sz="1600" b="0" i="0" u="none" strike="noStrike" cap="none">
              <a:solidFill>
                <a:schemeClr val="lt1"/>
              </a:solidFill>
              <a:latin typeface="Arial"/>
              <a:ea typeface="Arial"/>
              <a:cs typeface="Arial"/>
              <a:sym typeface="Arial"/>
            </a:endParaRPr>
          </a:p>
          <a:p>
            <a:pPr marL="457200" marR="0" lvl="0" indent="0" algn="l" rtl="0">
              <a:lnSpc>
                <a:spcPct val="100000"/>
              </a:lnSpc>
              <a:spcBef>
                <a:spcPts val="400"/>
              </a:spcBef>
              <a:spcAft>
                <a:spcPts val="0"/>
              </a:spcAft>
              <a:buNone/>
            </a:pPr>
            <a:endParaRPr sz="1600">
              <a:solidFill>
                <a:schemeClr val="lt1"/>
              </a:solidFill>
            </a:endParaRPr>
          </a:p>
          <a:p>
            <a:pPr marL="342900" marR="0" lvl="0" indent="-317500" algn="l" rtl="0">
              <a:lnSpc>
                <a:spcPct val="100000"/>
              </a:lnSpc>
              <a:spcBef>
                <a:spcPts val="400"/>
              </a:spcBef>
              <a:spcAft>
                <a:spcPts val="0"/>
              </a:spcAft>
              <a:buClr>
                <a:schemeClr val="lt1"/>
              </a:buClr>
              <a:buSzPts val="1600"/>
              <a:buChar char="•"/>
            </a:pPr>
            <a:r>
              <a:rPr lang="en-US" sz="1600">
                <a:solidFill>
                  <a:schemeClr val="lt1"/>
                </a:solidFill>
              </a:rPr>
              <a:t>Available via FEDSTRIP/MILSTRIP and GSA Advantage!® and GSA Global Supply® websites too (NSNs are visible on FedMall, but not flagged for OCONUS availability) </a:t>
            </a:r>
            <a:endParaRPr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1799650" y="605525"/>
            <a:ext cx="3003600" cy="6096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650"/>
              <a:buNone/>
            </a:pPr>
            <a:r>
              <a:rPr lang="en-US" sz="2600" b="1" i="0" u="none" strike="noStrike" cap="none" dirty="0">
                <a:solidFill>
                  <a:srgbClr val="002060"/>
                </a:solidFill>
                <a:latin typeface="Arial"/>
                <a:ea typeface="Arial"/>
                <a:cs typeface="Arial"/>
                <a:sym typeface="Arial"/>
              </a:rPr>
              <a:t>Training Agenda   </a:t>
            </a:r>
            <a:r>
              <a:rPr lang="en-US" sz="3200" b="1" i="0" u="none" strike="noStrike" cap="none" dirty="0">
                <a:solidFill>
                  <a:srgbClr val="002060"/>
                </a:solidFill>
                <a:latin typeface="Arial"/>
                <a:ea typeface="Arial"/>
                <a:cs typeface="Arial"/>
                <a:sym typeface="Arial"/>
              </a:rPr>
              <a:t> </a:t>
            </a:r>
            <a:endParaRPr dirty="0">
              <a:solidFill>
                <a:srgbClr val="002060"/>
              </a:solidFill>
            </a:endParaRPr>
          </a:p>
        </p:txBody>
      </p:sp>
      <p:sp>
        <p:nvSpPr>
          <p:cNvPr id="98" name="Google Shape;98;p21"/>
          <p:cNvSpPr txBox="1">
            <a:spLocks noGrp="1"/>
          </p:cNvSpPr>
          <p:nvPr>
            <p:ph type="body" idx="1"/>
          </p:nvPr>
        </p:nvSpPr>
        <p:spPr>
          <a:xfrm>
            <a:off x="311700" y="1705852"/>
            <a:ext cx="8520600" cy="31158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GSA Overview and the National Supply System </a:t>
            </a:r>
            <a:endParaRPr>
              <a:solidFill>
                <a:schemeClr val="lt1"/>
              </a:solidFill>
            </a:endParaRPr>
          </a:p>
          <a:p>
            <a:pPr marL="342900" marR="0" lvl="0" indent="-34290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The GSA Global Supply</a:t>
            </a:r>
            <a:r>
              <a:rPr lang="en-US" sz="2000" b="0" i="0" u="none" strike="noStrike" cap="none" baseline="30000">
                <a:solidFill>
                  <a:schemeClr val="lt1"/>
                </a:solidFill>
                <a:latin typeface="Arial"/>
                <a:ea typeface="Arial"/>
                <a:cs typeface="Arial"/>
                <a:sym typeface="Arial"/>
              </a:rPr>
              <a:t>®</a:t>
            </a:r>
            <a:r>
              <a:rPr lang="en-US" sz="2000" b="0" i="0" u="none" strike="noStrike" cap="none">
                <a:solidFill>
                  <a:schemeClr val="lt1"/>
                </a:solidFill>
                <a:latin typeface="Arial"/>
                <a:ea typeface="Arial"/>
                <a:cs typeface="Arial"/>
                <a:sym typeface="Arial"/>
              </a:rPr>
              <a:t> Program</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Product Availability </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a:solidFill>
                  <a:schemeClr val="lt1"/>
                </a:solidFill>
              </a:rPr>
              <a:t>Supply Transformation </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Order Placement &amp; Special Order</a:t>
            </a:r>
            <a:r>
              <a:rPr lang="en-US" sz="2000">
                <a:solidFill>
                  <a:schemeClr val="lt1"/>
                </a:solidFill>
              </a:rPr>
              <a:t>s</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a:solidFill>
                  <a:schemeClr val="lt1"/>
                </a:solidFill>
              </a:rPr>
              <a:t>Additional Options: Part Numbers, Global Reach</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Customer Service</a:t>
            </a:r>
            <a:endParaRPr>
              <a:solidFill>
                <a:schemeClr val="lt1"/>
              </a:solidFill>
            </a:endParaRPr>
          </a:p>
          <a:p>
            <a:pPr marL="342900" marR="0" lvl="0" indent="-190500" algn="l" rtl="0">
              <a:lnSpc>
                <a:spcPct val="115000"/>
              </a:lnSpc>
              <a:spcBef>
                <a:spcPts val="480"/>
              </a:spcBef>
              <a:spcAft>
                <a:spcPts val="0"/>
              </a:spcAft>
              <a:buClr>
                <a:schemeClr val="lt1"/>
              </a:buClr>
              <a:buSzPts val="18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237575" y="2647950"/>
            <a:ext cx="8520600" cy="8382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1000"/>
              <a:buNone/>
            </a:pPr>
            <a:r>
              <a:rPr lang="en-US" sz="4000" b="1" i="0" u="none" strike="noStrike" cap="none">
                <a:solidFill>
                  <a:schemeClr val="lt1"/>
                </a:solidFill>
                <a:latin typeface="Arial"/>
                <a:ea typeface="Arial"/>
                <a:cs typeface="Arial"/>
                <a:sym typeface="Arial"/>
              </a:rPr>
              <a:t>ORDER PLACEMENT</a:t>
            </a:r>
            <a:endParaRPr>
              <a:solidFill>
                <a:schemeClr val="lt1"/>
              </a:solidFill>
            </a:endParaRPr>
          </a:p>
        </p:txBody>
      </p:sp>
      <p:sp>
        <p:nvSpPr>
          <p:cNvPr id="231" name="Google Shape;231;p39"/>
          <p:cNvSpPr txBox="1">
            <a:spLocks noGrp="1"/>
          </p:cNvSpPr>
          <p:nvPr>
            <p:ph type="body" idx="1"/>
          </p:nvPr>
        </p:nvSpPr>
        <p:spPr>
          <a:xfrm>
            <a:off x="210400" y="1992442"/>
            <a:ext cx="8520600" cy="655500"/>
          </a:xfrm>
          <a:prstGeom prst="rect">
            <a:avLst/>
          </a:prstGeom>
          <a:noFill/>
          <a:ln>
            <a:noFill/>
          </a:ln>
        </p:spPr>
        <p:txBody>
          <a:bodyPr spcFirstLastPara="1" wrap="square" lIns="91425" tIns="45700" rIns="91425" bIns="45700" numCol="1" anchor="b" anchorCtr="0">
            <a:noAutofit/>
          </a:bodyPr>
          <a:lstStyle/>
          <a:p>
            <a:pPr marL="0" lvl="0" indent="0" algn="l" rtl="0">
              <a:lnSpc>
                <a:spcPct val="115000"/>
              </a:lnSpc>
              <a:spcBef>
                <a:spcPts val="0"/>
              </a:spcBef>
              <a:spcAft>
                <a:spcPts val="0"/>
              </a:spcAft>
              <a:buClr>
                <a:schemeClr val="lt1"/>
              </a:buClr>
              <a:buSzPts val="600"/>
              <a:buNone/>
            </a:pPr>
            <a:r>
              <a:rPr lang="en-US" sz="2400" b="0" i="0" u="none" strike="noStrike" cap="none">
                <a:solidFill>
                  <a:schemeClr val="lt1"/>
                </a:solidFill>
                <a:latin typeface="Arial"/>
                <a:ea typeface="Arial"/>
                <a:cs typeface="Arial"/>
                <a:sym typeface="Arial"/>
              </a:rPr>
              <a:t>GSA Global </a:t>
            </a:r>
            <a:r>
              <a:rPr lang="en-US" sz="2400">
                <a:solidFill>
                  <a:schemeClr val="lt1"/>
                </a:solidFill>
              </a:rPr>
              <a:t>Supply</a:t>
            </a:r>
            <a:r>
              <a:rPr lang="en-US" sz="2000" baseline="30000">
                <a:solidFill>
                  <a:schemeClr val="lt1"/>
                </a:solidFill>
              </a:rPr>
              <a:t>®</a:t>
            </a:r>
            <a:endParaRPr sz="2400" b="0" i="0" u="none" strike="noStrike" cap="none" baseline="300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1666067" y="742951"/>
            <a:ext cx="7168307" cy="5334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00"/>
              <a:buNone/>
            </a:pPr>
            <a:r>
              <a:rPr lang="en-US" sz="2400" b="1" i="0" u="none" strike="noStrike" cap="none" dirty="0">
                <a:solidFill>
                  <a:srgbClr val="013C88"/>
                </a:solidFill>
                <a:latin typeface="Arial"/>
                <a:ea typeface="Arial"/>
                <a:cs typeface="Arial"/>
                <a:sym typeface="Arial"/>
              </a:rPr>
              <a:t>GSA Global Supply</a:t>
            </a:r>
            <a:r>
              <a:rPr lang="en-US" sz="2000" b="0" baseline="30000" dirty="0">
                <a:solidFill>
                  <a:srgbClr val="013C88"/>
                </a:solidFill>
              </a:rPr>
              <a:t>®</a:t>
            </a:r>
            <a:r>
              <a:rPr lang="en-US" sz="2400" b="1" i="0" u="none" strike="noStrike" cap="none" dirty="0">
                <a:solidFill>
                  <a:srgbClr val="013C88"/>
                </a:solidFill>
                <a:latin typeface="Arial"/>
                <a:ea typeface="Arial"/>
                <a:cs typeface="Arial"/>
                <a:sym typeface="Arial"/>
              </a:rPr>
              <a:t> – Placing an Order </a:t>
            </a:r>
            <a:endParaRPr dirty="0"/>
          </a:p>
        </p:txBody>
      </p:sp>
      <p:sp>
        <p:nvSpPr>
          <p:cNvPr id="238" name="Google Shape;238;p40"/>
          <p:cNvSpPr txBox="1">
            <a:spLocks noGrp="1"/>
          </p:cNvSpPr>
          <p:nvPr>
            <p:ph type="body" idx="1"/>
          </p:nvPr>
        </p:nvSpPr>
        <p:spPr>
          <a:xfrm>
            <a:off x="749950" y="1371525"/>
            <a:ext cx="7548900" cy="31719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1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Web: </a:t>
            </a:r>
            <a:endParaRPr>
              <a:solidFill>
                <a:schemeClr val="lt1"/>
              </a:solidFill>
            </a:endParaRPr>
          </a:p>
          <a:p>
            <a:pPr marL="742950" marR="0" lvl="1" indent="-222250" algn="l" rtl="0">
              <a:lnSpc>
                <a:spcPct val="115000"/>
              </a:lnSpc>
              <a:spcBef>
                <a:spcPts val="100"/>
              </a:spcBef>
              <a:spcAft>
                <a:spcPts val="0"/>
              </a:spcAft>
              <a:buClr>
                <a:srgbClr val="FFFF00"/>
              </a:buClr>
              <a:buSzPts val="2000"/>
              <a:buFont typeface="Arial"/>
              <a:buChar char="•"/>
            </a:pPr>
            <a:r>
              <a:rPr lang="en-US" sz="2000" b="0" i="0" u="sng" strike="noStrike" cap="none">
                <a:solidFill>
                  <a:srgbClr val="FFFF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http://www.GSAglobalsupply.gsa.gov</a:t>
            </a:r>
            <a:endParaRPr>
              <a:solidFill>
                <a:srgbClr val="FFFF00"/>
              </a:solidFill>
            </a:endParaRPr>
          </a:p>
          <a:p>
            <a:pPr marL="742950" marR="0" lvl="1" indent="-222250" algn="l" rtl="0">
              <a:lnSpc>
                <a:spcPct val="115000"/>
              </a:lnSpc>
              <a:spcBef>
                <a:spcPts val="100"/>
              </a:spcBef>
              <a:spcAft>
                <a:spcPts val="0"/>
              </a:spcAft>
              <a:buClr>
                <a:srgbClr val="FFFF00"/>
              </a:buClr>
              <a:buSzPts val="2000"/>
              <a:buFont typeface="Arial"/>
              <a:buChar char="•"/>
            </a:pPr>
            <a:r>
              <a:rPr lang="en-US" sz="2000" b="0" i="0" u="sng" strike="noStrike" cap="none">
                <a:solidFill>
                  <a:srgbClr val="FFFF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http://www.gsaAdvantage.gov</a:t>
            </a:r>
            <a:endParaRPr>
              <a:solidFill>
                <a:srgbClr val="FFFF00"/>
              </a:solidFill>
            </a:endParaRPr>
          </a:p>
          <a:p>
            <a:pPr marL="742950" marR="0" lvl="1" indent="-222250" algn="l" rtl="0">
              <a:lnSpc>
                <a:spcPct val="115000"/>
              </a:lnSpc>
              <a:spcBef>
                <a:spcPts val="100"/>
              </a:spcBef>
              <a:spcAft>
                <a:spcPts val="0"/>
              </a:spcAft>
              <a:buClr>
                <a:srgbClr val="013C88"/>
              </a:buClr>
              <a:buSzPts val="2000"/>
              <a:buFont typeface="Arial"/>
              <a:buChar char="•"/>
            </a:pPr>
            <a:r>
              <a:rPr lang="en-US" sz="2000" u="sng">
                <a:solidFill>
                  <a:srgbClr val="FFFF00"/>
                </a:solidFill>
                <a:hlinkClick r:id="rId5">
                  <a:extLst>
                    <a:ext uri="{A12FA001-AC4F-418D-AE19-62706E023703}">
                      <ahyp:hlinkClr xmlns:ahyp="http://schemas.microsoft.com/office/drawing/2018/hyperlinkcolor" val="tx"/>
                    </a:ext>
                  </a:extLst>
                </a:hlinkClick>
              </a:rPr>
              <a:t>https://piee.eb.mil/</a:t>
            </a:r>
            <a:r>
              <a:rPr lang="en-US" sz="2000">
                <a:solidFill>
                  <a:srgbClr val="FFFF00"/>
                </a:solidFill>
              </a:rPr>
              <a:t> </a:t>
            </a:r>
            <a:r>
              <a:rPr lang="en-US" sz="2000">
                <a:solidFill>
                  <a:schemeClr val="lt1"/>
                </a:solidFill>
              </a:rPr>
              <a:t>(FedMall)</a:t>
            </a:r>
            <a:endParaRPr sz="2000">
              <a:solidFill>
                <a:schemeClr val="lt1"/>
              </a:solidFill>
            </a:endParaRPr>
          </a:p>
          <a:p>
            <a:pPr marL="457200" lvl="0" indent="-355600" algn="l" rtl="0">
              <a:spcBef>
                <a:spcPts val="0"/>
              </a:spcBef>
              <a:spcAft>
                <a:spcPts val="0"/>
              </a:spcAft>
              <a:buClr>
                <a:schemeClr val="lt1"/>
              </a:buClr>
              <a:buSzPts val="2000"/>
              <a:buChar char="•"/>
            </a:pPr>
            <a:r>
              <a:rPr lang="en-US" sz="2000">
                <a:solidFill>
                  <a:schemeClr val="lt1"/>
                </a:solidFill>
              </a:rPr>
              <a:t>MILSTRIP </a:t>
            </a:r>
            <a:endParaRPr>
              <a:solidFill>
                <a:schemeClr val="lt1"/>
              </a:solidFill>
            </a:endParaRPr>
          </a:p>
          <a:p>
            <a:pPr marL="914400" lvl="1" indent="-355600" algn="l" rtl="0">
              <a:spcBef>
                <a:spcPts val="100"/>
              </a:spcBef>
              <a:spcAft>
                <a:spcPts val="0"/>
              </a:spcAft>
              <a:buClr>
                <a:schemeClr val="lt1"/>
              </a:buClr>
              <a:buSzPts val="2000"/>
              <a:buChar char="•"/>
            </a:pPr>
            <a:r>
              <a:rPr lang="en-US" sz="2000">
                <a:solidFill>
                  <a:schemeClr val="lt1"/>
                </a:solidFill>
              </a:rPr>
              <a:t>Internal Supply System or manually via DD 1348-6 (email form to </a:t>
            </a:r>
            <a:r>
              <a:rPr lang="en-US" sz="2000" u="sng">
                <a:solidFill>
                  <a:srgbClr val="FFFF00"/>
                </a:solidFill>
                <a:hlinkClick r:id="rId6">
                  <a:extLst>
                    <a:ext uri="{A12FA001-AC4F-418D-AE19-62706E023703}">
                      <ahyp:hlinkClr xmlns:ahyp="http://schemas.microsoft.com/office/drawing/2018/hyperlinkcolor" val="tx"/>
                    </a:ext>
                  </a:extLst>
                </a:hlinkClick>
              </a:rPr>
              <a:t>RPC@gsa.gov</a:t>
            </a:r>
            <a:r>
              <a:rPr lang="en-US" sz="2000">
                <a:solidFill>
                  <a:srgbClr val="FFFF00"/>
                </a:solidFill>
              </a:rPr>
              <a:t>)</a:t>
            </a:r>
            <a:endParaRPr sz="2000">
              <a:solidFill>
                <a:srgbClr val="FFFF00"/>
              </a:solidFill>
            </a:endParaRPr>
          </a:p>
          <a:p>
            <a:pPr marL="342900" marR="0" lvl="0" indent="-342900" algn="l" rtl="0">
              <a:lnSpc>
                <a:spcPct val="115000"/>
              </a:lnSpc>
              <a:spcBef>
                <a:spcPts val="1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Phone: 800-488-3111 </a:t>
            </a:r>
            <a:endParaRPr>
              <a:solidFill>
                <a:schemeClr val="lt1"/>
              </a:solidFill>
            </a:endParaRPr>
          </a:p>
          <a:p>
            <a:pPr marL="342900" marR="0" lvl="0" indent="-342900" algn="l" rtl="0">
              <a:lnSpc>
                <a:spcPct val="115000"/>
              </a:lnSpc>
              <a:spcBef>
                <a:spcPts val="100"/>
              </a:spcBef>
              <a:spcAft>
                <a:spcPts val="0"/>
              </a:spcAft>
              <a:buClr>
                <a:srgbClr val="013C88"/>
              </a:buClr>
              <a:buSzPts val="500"/>
              <a:buFont typeface="Noto Sans Symbols"/>
              <a:buNone/>
            </a:pPr>
            <a:r>
              <a:rPr lang="en-US" sz="2000" b="0" i="0" u="none" strike="noStrike" cap="none">
                <a:solidFill>
                  <a:srgbClr val="013C88"/>
                </a:solidFill>
                <a:latin typeface="Arial"/>
                <a:ea typeface="Arial"/>
                <a:cs typeface="Arial"/>
                <a:sym typeface="Arial"/>
              </a:rPr>
              <a:t>	</a:t>
            </a:r>
            <a:endParaRPr/>
          </a:p>
          <a:p>
            <a:pPr marL="342900" marR="0" lvl="0" indent="-215900" algn="l" rtl="0">
              <a:lnSpc>
                <a:spcPct val="115000"/>
              </a:lnSpc>
              <a:spcBef>
                <a:spcPts val="100"/>
              </a:spcBef>
              <a:spcAft>
                <a:spcPts val="0"/>
              </a:spcAft>
              <a:buClr>
                <a:srgbClr val="013C88"/>
              </a:buClr>
              <a:buSzPts val="1800"/>
              <a:buFont typeface="Arial"/>
              <a:buNone/>
            </a:pPr>
            <a:endParaRPr sz="2000" b="0" i="0" u="none" strike="noStrike" cap="none">
              <a:solidFill>
                <a:srgbClr val="013C88"/>
              </a:solidFill>
              <a:latin typeface="Arial"/>
              <a:ea typeface="Arial"/>
              <a:cs typeface="Arial"/>
              <a:sym typeface="Arial"/>
            </a:endParaRPr>
          </a:p>
          <a:p>
            <a:pPr marL="342900" marR="0" lvl="0" indent="-215900" algn="l" rtl="0">
              <a:lnSpc>
                <a:spcPct val="115000"/>
              </a:lnSpc>
              <a:spcBef>
                <a:spcPts val="400"/>
              </a:spcBef>
              <a:spcAft>
                <a:spcPts val="0"/>
              </a:spcAft>
              <a:buClr>
                <a:srgbClr val="013C88"/>
              </a:buClr>
              <a:buSzPts val="18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1475125" y="761725"/>
            <a:ext cx="7460700" cy="5238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sz="2100" b="1" i="0" u="none" strike="noStrike" cap="none">
                <a:solidFill>
                  <a:srgbClr val="013C88"/>
                </a:solidFill>
                <a:latin typeface="Arial"/>
                <a:ea typeface="Arial"/>
                <a:cs typeface="Arial"/>
                <a:sym typeface="Arial"/>
              </a:rPr>
              <a:t>GSA Global Supply</a:t>
            </a:r>
            <a:r>
              <a:rPr lang="en-US" sz="1700" b="0" baseline="30000">
                <a:solidFill>
                  <a:srgbClr val="013C88"/>
                </a:solidFill>
              </a:rPr>
              <a:t>®</a:t>
            </a:r>
            <a:r>
              <a:rPr lang="en-US" sz="2100" b="1" i="0" u="none" strike="noStrike" cap="none">
                <a:solidFill>
                  <a:srgbClr val="013C88"/>
                </a:solidFill>
                <a:latin typeface="Arial"/>
                <a:ea typeface="Arial"/>
                <a:cs typeface="Arial"/>
                <a:sym typeface="Arial"/>
              </a:rPr>
              <a:t> – Placing an Order via DoDAAC/AAC</a:t>
            </a:r>
            <a:r>
              <a:rPr lang="en-US" b="1" i="0" u="none" strike="noStrike" cap="none">
                <a:solidFill>
                  <a:srgbClr val="013C88"/>
                </a:solidFill>
                <a:latin typeface="Arial"/>
                <a:ea typeface="Arial"/>
                <a:cs typeface="Arial"/>
                <a:sym typeface="Arial"/>
              </a:rPr>
              <a:t> </a:t>
            </a:r>
            <a:endParaRPr/>
          </a:p>
        </p:txBody>
      </p:sp>
      <p:sp>
        <p:nvSpPr>
          <p:cNvPr id="245" name="Google Shape;245;p41"/>
          <p:cNvSpPr txBox="1">
            <a:spLocks noGrp="1"/>
          </p:cNvSpPr>
          <p:nvPr>
            <p:ph type="body" idx="1"/>
          </p:nvPr>
        </p:nvSpPr>
        <p:spPr>
          <a:xfrm>
            <a:off x="219325" y="1518275"/>
            <a:ext cx="8546700" cy="3055200"/>
          </a:xfrm>
          <a:prstGeom prst="rect">
            <a:avLst/>
          </a:prstGeom>
          <a:noFill/>
          <a:ln>
            <a:noFill/>
          </a:ln>
        </p:spPr>
        <p:txBody>
          <a:bodyPr spcFirstLastPara="1" wrap="square" lIns="91425" tIns="45700" rIns="91425" bIns="45700" numCol="1" anchor="t" anchorCtr="0">
            <a:noAutofit/>
          </a:bodyPr>
          <a:lstStyle/>
          <a:p>
            <a:pPr marL="342900" marR="0" lvl="0" indent="-33020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DoDAAC/AAC options: </a:t>
            </a:r>
            <a:r>
              <a:rPr lang="en-US" sz="1800" b="0" i="0" u="sng" strike="noStrike" cap="none">
                <a:solidFill>
                  <a:schemeClr val="lt1"/>
                </a:solidFill>
                <a:latin typeface="Arial"/>
                <a:ea typeface="Arial"/>
                <a:cs typeface="Arial"/>
                <a:sym typeface="Arial"/>
              </a:rPr>
              <a:t>MILSTRIP</a:t>
            </a:r>
            <a:r>
              <a:rPr lang="en-US" sz="1800" b="0" i="0" u="none" strike="noStrike" cap="none">
                <a:solidFill>
                  <a:schemeClr val="lt1"/>
                </a:solidFill>
                <a:latin typeface="Arial"/>
                <a:ea typeface="Arial"/>
                <a:cs typeface="Arial"/>
                <a:sym typeface="Arial"/>
              </a:rPr>
              <a:t>, </a:t>
            </a:r>
            <a:r>
              <a:rPr lang="en-US" sz="1800" b="0" i="0" u="sng" strike="noStrike" cap="none">
                <a:solidFill>
                  <a:schemeClr val="lt1"/>
                </a:solidFill>
                <a:latin typeface="Arial"/>
                <a:ea typeface="Arial"/>
                <a:cs typeface="Arial"/>
                <a:sym typeface="Arial"/>
              </a:rPr>
              <a:t>Web</a:t>
            </a:r>
            <a:r>
              <a:rPr lang="en-US" sz="1800" b="0" i="0" u="none" strike="noStrike" cap="none">
                <a:solidFill>
                  <a:schemeClr val="lt1"/>
                </a:solidFill>
                <a:latin typeface="Arial"/>
                <a:ea typeface="Arial"/>
                <a:cs typeface="Arial"/>
                <a:sym typeface="Arial"/>
              </a:rPr>
              <a:t>, and </a:t>
            </a:r>
            <a:r>
              <a:rPr lang="en-US" sz="1800" b="0" i="0" u="sng" strike="noStrike" cap="none">
                <a:solidFill>
                  <a:schemeClr val="lt1"/>
                </a:solidFill>
                <a:latin typeface="Arial"/>
                <a:ea typeface="Arial"/>
                <a:cs typeface="Arial"/>
                <a:sym typeface="Arial"/>
              </a:rPr>
              <a:t>Phone</a:t>
            </a:r>
            <a:r>
              <a:rPr lang="en-US" sz="1800" b="0" i="0" u="none" strike="noStrike" cap="none">
                <a:solidFill>
                  <a:schemeClr val="lt1"/>
                </a:solidFill>
                <a:latin typeface="Arial"/>
                <a:ea typeface="Arial"/>
                <a:cs typeface="Arial"/>
                <a:sym typeface="Arial"/>
              </a:rPr>
              <a:t> </a:t>
            </a:r>
            <a:endParaRPr sz="1200">
              <a:solidFill>
                <a:schemeClr val="lt1"/>
              </a:solidFil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Integration with your Agency’s financial systems</a:t>
            </a:r>
            <a:endParaRPr sz="1200">
              <a:solidFill>
                <a:schemeClr val="lt1"/>
              </a:solidFil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Inter-fund billing via DoDAAC/AAC/UIC/RUC</a:t>
            </a:r>
            <a:endParaRPr sz="1200">
              <a:solidFill>
                <a:schemeClr val="lt1"/>
              </a:solidFill>
            </a:endParaRPr>
          </a:p>
          <a:p>
            <a:pPr marL="742950" marR="0" lvl="1" indent="-20955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Billing cycle 1</a:t>
            </a:r>
            <a:r>
              <a:rPr lang="en-US" sz="1800" b="0" i="0" u="none" strike="noStrike" cap="none" baseline="30000">
                <a:solidFill>
                  <a:schemeClr val="lt1"/>
                </a:solidFill>
                <a:latin typeface="Arial"/>
                <a:ea typeface="Arial"/>
                <a:cs typeface="Arial"/>
                <a:sym typeface="Arial"/>
              </a:rPr>
              <a:t>st</a:t>
            </a:r>
            <a:r>
              <a:rPr lang="en-US" sz="1800" b="0" i="0" u="none" strike="noStrike" cap="none">
                <a:solidFill>
                  <a:schemeClr val="lt1"/>
                </a:solidFill>
                <a:latin typeface="Arial"/>
                <a:ea typeface="Arial"/>
                <a:cs typeface="Arial"/>
                <a:sym typeface="Arial"/>
              </a:rPr>
              <a:t> and 15</a:t>
            </a:r>
            <a:r>
              <a:rPr lang="en-US" sz="1800" b="0" i="0" u="none" strike="noStrike" cap="none" baseline="30000">
                <a:solidFill>
                  <a:schemeClr val="lt1"/>
                </a:solidFill>
                <a:latin typeface="Arial"/>
                <a:ea typeface="Arial"/>
                <a:cs typeface="Arial"/>
                <a:sym typeface="Arial"/>
              </a:rPr>
              <a:t>th</a:t>
            </a:r>
            <a:r>
              <a:rPr lang="en-US" sz="1800" b="0" i="0" u="none" strike="noStrike" cap="none">
                <a:solidFill>
                  <a:schemeClr val="lt1"/>
                </a:solidFill>
                <a:latin typeface="Arial"/>
                <a:ea typeface="Arial"/>
                <a:cs typeface="Arial"/>
                <a:sym typeface="Arial"/>
              </a:rPr>
              <a:t> of each month</a:t>
            </a:r>
            <a:endParaRPr sz="1200">
              <a:solidFill>
                <a:schemeClr val="lt1"/>
              </a:solidFill>
            </a:endParaRPr>
          </a:p>
          <a:p>
            <a:pPr marL="742950" marR="0" lvl="1" indent="-20955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Tens of thousands of DoDAAC/AAC transactions processed per month</a:t>
            </a:r>
            <a:endParaRPr sz="1200">
              <a:solidFill>
                <a:schemeClr val="lt1"/>
              </a:solidFill>
            </a:endParaRPr>
          </a:p>
          <a:p>
            <a:pPr marL="342900" lvl="0" indent="-330200" algn="l" rtl="0">
              <a:lnSpc>
                <a:spcPct val="100000"/>
              </a:lnSpc>
              <a:spcBef>
                <a:spcPts val="400"/>
              </a:spcBef>
              <a:spcAft>
                <a:spcPts val="0"/>
              </a:spcAft>
              <a:buClr>
                <a:schemeClr val="lt1"/>
              </a:buClr>
              <a:buSzPts val="1800"/>
              <a:buFont typeface="Arial"/>
              <a:buChar char="•"/>
            </a:pPr>
            <a:r>
              <a:rPr lang="en-US" sz="1800">
                <a:solidFill>
                  <a:schemeClr val="lt1"/>
                </a:solidFill>
              </a:rPr>
              <a:t>GSA Global Supply</a:t>
            </a:r>
            <a:r>
              <a:rPr lang="en-US" sz="1800" baseline="30000">
                <a:solidFill>
                  <a:schemeClr val="lt1"/>
                </a:solidFill>
              </a:rPr>
              <a:t>®</a:t>
            </a:r>
            <a:r>
              <a:rPr lang="en-US" sz="1800">
                <a:solidFill>
                  <a:schemeClr val="lt1"/>
                </a:solidFill>
              </a:rPr>
              <a:t> or GSA</a:t>
            </a:r>
            <a:r>
              <a:rPr lang="en-US" sz="1800" i="1">
                <a:solidFill>
                  <a:schemeClr val="lt1"/>
                </a:solidFill>
              </a:rPr>
              <a:t> </a:t>
            </a:r>
            <a:r>
              <a:rPr lang="en-US" sz="1800">
                <a:solidFill>
                  <a:schemeClr val="lt1"/>
                </a:solidFill>
              </a:rPr>
              <a:t>Advantage!</a:t>
            </a:r>
            <a:r>
              <a:rPr lang="en-US" sz="1800" i="1" baseline="30000">
                <a:solidFill>
                  <a:schemeClr val="lt1"/>
                </a:solidFill>
              </a:rPr>
              <a:t>®</a:t>
            </a:r>
            <a:r>
              <a:rPr lang="en-US" sz="1800" b="1" i="1">
                <a:solidFill>
                  <a:schemeClr val="lt1"/>
                </a:solidFill>
              </a:rPr>
              <a:t> </a:t>
            </a:r>
            <a:r>
              <a:rPr lang="en-US" sz="1800">
                <a:solidFill>
                  <a:schemeClr val="lt1"/>
                </a:solidFill>
              </a:rPr>
              <a:t>or FedMall websites</a:t>
            </a:r>
            <a:endParaRPr sz="1800" b="0" i="0" u="none" strike="noStrike" cap="none">
              <a:solidFill>
                <a:schemeClr val="lt1"/>
              </a:solidFill>
              <a:latin typeface="Arial"/>
              <a:ea typeface="Arial"/>
              <a:cs typeface="Arial"/>
              <a:sym typeface="Arial"/>
            </a:endParaRPr>
          </a:p>
          <a:p>
            <a:pPr marL="342900" marR="0" lvl="0" indent="-330200" algn="l" rtl="0">
              <a:lnSpc>
                <a:spcPct val="100000"/>
              </a:lnSpc>
              <a:spcBef>
                <a:spcPts val="4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Manual entry still available: email SF 344 or DD 1348-6 to </a:t>
            </a:r>
            <a:r>
              <a:rPr lang="en-US" sz="1800" u="sng">
                <a:solidFill>
                  <a:srgbClr val="FFFF00"/>
                </a:solidFill>
                <a:hlinkClick r:id="rId3">
                  <a:extLst>
                    <a:ext uri="{A12FA001-AC4F-418D-AE19-62706E023703}">
                      <ahyp:hlinkClr xmlns:ahyp="http://schemas.microsoft.com/office/drawing/2018/hyperlinkcolor" val="tx"/>
                    </a:ext>
                  </a:extLst>
                </a:hlinkClick>
              </a:rPr>
              <a:t>RPC@gsa.gov</a:t>
            </a:r>
            <a:r>
              <a:rPr lang="en-US"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400"/>
              </a:spcBef>
              <a:spcAft>
                <a:spcPts val="0"/>
              </a:spcAft>
              <a:buClr>
                <a:schemeClr val="lt1"/>
              </a:buClr>
              <a:buSzPts val="2000"/>
              <a:buFont typeface="Arial"/>
              <a:buChar char="•"/>
            </a:pPr>
            <a:r>
              <a:rPr lang="en-US" sz="1800" b="0" i="0" u="none" strike="noStrike" cap="none">
                <a:solidFill>
                  <a:schemeClr val="lt1"/>
                </a:solidFill>
                <a:latin typeface="Arial"/>
                <a:ea typeface="Arial"/>
                <a:cs typeface="Arial"/>
                <a:sym typeface="Arial"/>
              </a:rPr>
              <a:t>Need to apply for a DoDAAC/AAC?  Or want to validate your DoDAAC/AAC before you order? Email </a:t>
            </a:r>
            <a:r>
              <a:rPr lang="en-US" sz="1800" b="0" i="0" u="sng" strike="noStrike" cap="none">
                <a:solidFill>
                  <a:srgbClr val="FFFF00"/>
                </a:solidFill>
                <a:latin typeface="Arial"/>
                <a:ea typeface="Arial"/>
                <a:cs typeface="Arial"/>
                <a:sym typeface="Arial"/>
                <a:hlinkClick r:id="rId4">
                  <a:extLst>
                    <a:ext uri="{A12FA001-AC4F-418D-AE19-62706E023703}">
                      <ahyp:hlinkClr xmlns:ahyp="http://schemas.microsoft.com/office/drawing/2018/hyperlinkcolor" val="tx"/>
                    </a:ext>
                  </a:extLst>
                </a:hlinkClick>
              </a:rPr>
              <a:t>OrderMgmt@gsa.gov</a:t>
            </a:r>
            <a:r>
              <a:rPr lang="en-US" sz="1800" b="0" i="0" u="none" strike="noStrike" cap="none">
                <a:solidFill>
                  <a:schemeClr val="lt1"/>
                </a:solidFill>
                <a:latin typeface="Arial"/>
                <a:ea typeface="Arial"/>
                <a:cs typeface="Arial"/>
                <a:sym typeface="Arial"/>
              </a:rPr>
              <a:t> for help</a:t>
            </a:r>
            <a:r>
              <a:rPr lang="en-US" sz="2000" b="0" i="0" u="none" strike="noStrike" cap="none">
                <a:solidFill>
                  <a:schemeClr val="lt1"/>
                </a:solidFill>
                <a:latin typeface="Arial"/>
                <a:ea typeface="Arial"/>
                <a:cs typeface="Arial"/>
                <a:sym typeface="Arial"/>
              </a:rPr>
              <a:t> </a:t>
            </a:r>
            <a:endParaRPr>
              <a:solidFill>
                <a:schemeClr val="lt1"/>
              </a:solidFill>
            </a:endParaRPr>
          </a:p>
          <a:p>
            <a:pPr marL="342900" marR="0" lvl="0" indent="-190500" algn="l" rtl="0">
              <a:lnSpc>
                <a:spcPct val="115000"/>
              </a:lnSpc>
              <a:spcBef>
                <a:spcPts val="480"/>
              </a:spcBef>
              <a:spcAft>
                <a:spcPts val="0"/>
              </a:spcAft>
              <a:buClr>
                <a:srgbClr val="013C88"/>
              </a:buClr>
              <a:buSzPts val="1800"/>
              <a:buFont typeface="Arial"/>
              <a:buNone/>
            </a:pPr>
            <a:endParaRPr sz="2400" b="0" i="0" u="none" strike="noStrike" cap="none">
              <a:solidFill>
                <a:srgbClr val="013C88"/>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1776225" y="783300"/>
            <a:ext cx="67632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sz="2200" b="1" i="0" u="none" strike="noStrike" cap="none">
                <a:solidFill>
                  <a:srgbClr val="013C88"/>
                </a:solidFill>
                <a:latin typeface="Arial"/>
                <a:ea typeface="Arial"/>
                <a:cs typeface="Arial"/>
                <a:sym typeface="Arial"/>
              </a:rPr>
              <a:t>GSA Global Supply</a:t>
            </a:r>
            <a:r>
              <a:rPr lang="en-US" sz="2200" b="0" baseline="30000">
                <a:solidFill>
                  <a:srgbClr val="013C88"/>
                </a:solidFill>
              </a:rPr>
              <a:t>®</a:t>
            </a:r>
            <a:r>
              <a:rPr lang="en-US" sz="2200" b="1" i="0" u="none" strike="noStrike" cap="none">
                <a:solidFill>
                  <a:srgbClr val="013C88"/>
                </a:solidFill>
                <a:latin typeface="Arial"/>
                <a:ea typeface="Arial"/>
                <a:cs typeface="Arial"/>
                <a:sym typeface="Arial"/>
              </a:rPr>
              <a:t> –  via Purchase Card </a:t>
            </a:r>
            <a:r>
              <a:rPr lang="en-US" sz="2600" b="1" i="0" u="none" strike="noStrike" cap="none">
                <a:solidFill>
                  <a:srgbClr val="013C88"/>
                </a:solidFill>
                <a:latin typeface="Arial"/>
                <a:ea typeface="Arial"/>
                <a:cs typeface="Arial"/>
                <a:sym typeface="Arial"/>
              </a:rPr>
              <a:t> </a:t>
            </a:r>
            <a:endParaRPr/>
          </a:p>
        </p:txBody>
      </p:sp>
      <p:sp>
        <p:nvSpPr>
          <p:cNvPr id="252" name="Google Shape;252;p42"/>
          <p:cNvSpPr txBox="1">
            <a:spLocks noGrp="1"/>
          </p:cNvSpPr>
          <p:nvPr>
            <p:ph type="body" idx="1"/>
          </p:nvPr>
        </p:nvSpPr>
        <p:spPr>
          <a:xfrm>
            <a:off x="311700" y="1428750"/>
            <a:ext cx="7824600" cy="3198600"/>
          </a:xfrm>
          <a:prstGeom prst="rect">
            <a:avLst/>
          </a:prstGeom>
          <a:noFill/>
          <a:ln>
            <a:noFill/>
          </a:ln>
        </p:spPr>
        <p:txBody>
          <a:bodyPr spcFirstLastPara="1" wrap="square" lIns="91425" tIns="45700" rIns="91425" bIns="45700" numCol="1" anchor="t" anchorCtr="0">
            <a:noAutofit/>
          </a:bodyPr>
          <a:lstStyle/>
          <a:p>
            <a:pPr marL="342900" marR="0" lvl="0" indent="-336550" algn="l" rtl="0">
              <a:lnSpc>
                <a:spcPct val="100000"/>
              </a:lnSpc>
              <a:spcBef>
                <a:spcPts val="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Place orders via Government Purchase Card using the following ordering options: </a:t>
            </a:r>
            <a:r>
              <a:rPr lang="en-US" sz="1900" b="0" i="0" u="sng" strike="noStrike" cap="none">
                <a:solidFill>
                  <a:schemeClr val="lt1"/>
                </a:solidFill>
                <a:latin typeface="Arial"/>
                <a:ea typeface="Arial"/>
                <a:cs typeface="Arial"/>
                <a:sym typeface="Arial"/>
              </a:rPr>
              <a:t>GSA Websites</a:t>
            </a:r>
            <a:r>
              <a:rPr lang="en-US" sz="1900" b="0" i="0" u="none" strike="noStrike" cap="none">
                <a:solidFill>
                  <a:schemeClr val="lt1"/>
                </a:solidFill>
                <a:latin typeface="Arial"/>
                <a:ea typeface="Arial"/>
                <a:cs typeface="Arial"/>
                <a:sym typeface="Arial"/>
              </a:rPr>
              <a:t> </a:t>
            </a:r>
            <a:r>
              <a:rPr lang="en-US" sz="1900">
                <a:solidFill>
                  <a:schemeClr val="lt1"/>
                </a:solidFill>
              </a:rPr>
              <a:t>and/or</a:t>
            </a:r>
            <a:r>
              <a:rPr lang="en-US" sz="1900" b="0" i="0" u="none" strike="noStrike" cap="none">
                <a:solidFill>
                  <a:schemeClr val="lt1"/>
                </a:solidFill>
                <a:latin typeface="Arial"/>
                <a:ea typeface="Arial"/>
                <a:cs typeface="Arial"/>
                <a:sym typeface="Arial"/>
              </a:rPr>
              <a:t> </a:t>
            </a:r>
            <a:r>
              <a:rPr lang="en-US" sz="1900" b="0" i="0" u="sng" strike="noStrike" cap="none">
                <a:solidFill>
                  <a:schemeClr val="lt1"/>
                </a:solidFill>
                <a:latin typeface="Arial"/>
                <a:ea typeface="Arial"/>
                <a:cs typeface="Arial"/>
                <a:sym typeface="Arial"/>
              </a:rPr>
              <a:t>Phone</a:t>
            </a:r>
            <a:endParaRPr sz="1300">
              <a:solidFill>
                <a:schemeClr val="lt1"/>
              </a:solidFill>
            </a:endParaRPr>
          </a:p>
          <a:p>
            <a:pPr marL="342900" marR="0" lvl="0" indent="-33655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Government to Government Bill </a:t>
            </a:r>
            <a:endParaRPr sz="1300">
              <a:solidFill>
                <a:schemeClr val="lt1"/>
              </a:solidFill>
            </a:endParaRPr>
          </a:p>
          <a:p>
            <a:pPr marL="742950" marR="0" lvl="1" indent="-21590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Billing is from “GSA,” not multiple vendors</a:t>
            </a:r>
            <a:endParaRPr sz="1300">
              <a:solidFill>
                <a:schemeClr val="lt1"/>
              </a:solidFill>
            </a:endParaRPr>
          </a:p>
          <a:p>
            <a:pPr marL="342900" marR="0" lvl="0" indent="-33655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Pre authorization credit card purchasing </a:t>
            </a:r>
            <a:endParaRPr sz="1300">
              <a:solidFill>
                <a:schemeClr val="lt1"/>
              </a:solidFill>
            </a:endParaRPr>
          </a:p>
          <a:p>
            <a:pPr marL="742950" marR="0" lvl="1" indent="-21590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Process ~ tens of thousands credit card billings monthly</a:t>
            </a:r>
            <a:endParaRPr sz="1300">
              <a:solidFill>
                <a:schemeClr val="lt1"/>
              </a:solidFill>
            </a:endParaRPr>
          </a:p>
          <a:p>
            <a:pPr marL="342900" marR="0" lvl="0" indent="-33655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Consolidated and line-item billing options </a:t>
            </a:r>
            <a:endParaRPr sz="1300">
              <a:solidFill>
                <a:schemeClr val="lt1"/>
              </a:solidFill>
            </a:endParaRPr>
          </a:p>
          <a:p>
            <a:pPr marL="342900" marR="0" lvl="0" indent="-336550" algn="l" rtl="0">
              <a:lnSpc>
                <a:spcPct val="100000"/>
              </a:lnSpc>
              <a:spcBef>
                <a:spcPts val="400"/>
              </a:spcBef>
              <a:spcAft>
                <a:spcPts val="0"/>
              </a:spcAft>
              <a:buClr>
                <a:schemeClr val="lt1"/>
              </a:buClr>
              <a:buSzPts val="1900"/>
              <a:buFont typeface="Arial"/>
              <a:buChar char="•"/>
            </a:pPr>
            <a:r>
              <a:rPr lang="en-US" sz="1900" b="0" i="0" u="none" strike="noStrike" cap="none">
                <a:solidFill>
                  <a:schemeClr val="lt1"/>
                </a:solidFill>
                <a:latin typeface="Arial"/>
                <a:ea typeface="Arial"/>
                <a:cs typeface="Arial"/>
                <a:sym typeface="Arial"/>
              </a:rPr>
              <a:t>One central point in GSA for all shipping, billing questions – National Customer Service Center (NCSC)</a:t>
            </a:r>
            <a:endParaRPr sz="13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1617150" y="757100"/>
            <a:ext cx="5688000" cy="4647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sz="2200" b="1" i="0" u="none" strike="noStrike" cap="none">
                <a:solidFill>
                  <a:srgbClr val="013C88"/>
                </a:solidFill>
                <a:latin typeface="Arial"/>
                <a:ea typeface="Arial"/>
                <a:cs typeface="Arial"/>
                <a:sym typeface="Arial"/>
              </a:rPr>
              <a:t>GSA Global Supply</a:t>
            </a:r>
            <a:r>
              <a:rPr lang="en-US" sz="2200" b="0" baseline="30000">
                <a:solidFill>
                  <a:srgbClr val="013C88"/>
                </a:solidFill>
              </a:rPr>
              <a:t>®</a:t>
            </a:r>
            <a:r>
              <a:rPr lang="en-US" sz="2200" b="1" i="0" u="none" strike="noStrike" cap="none">
                <a:solidFill>
                  <a:srgbClr val="013C88"/>
                </a:solidFill>
                <a:latin typeface="Arial"/>
                <a:ea typeface="Arial"/>
                <a:cs typeface="Arial"/>
                <a:sym typeface="Arial"/>
              </a:rPr>
              <a:t> – Ordering Methods</a:t>
            </a:r>
            <a:endParaRPr sz="2200"/>
          </a:p>
        </p:txBody>
      </p:sp>
      <p:sp>
        <p:nvSpPr>
          <p:cNvPr id="259" name="Google Shape;259;p43"/>
          <p:cNvSpPr txBox="1">
            <a:spLocks noGrp="1"/>
          </p:cNvSpPr>
          <p:nvPr>
            <p:ph type="body" idx="1"/>
          </p:nvPr>
        </p:nvSpPr>
        <p:spPr>
          <a:xfrm>
            <a:off x="311700" y="1276350"/>
            <a:ext cx="8298900" cy="34194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00000"/>
              </a:lnSpc>
              <a:spcBef>
                <a:spcPts val="0"/>
              </a:spcBef>
              <a:spcAft>
                <a:spcPts val="0"/>
              </a:spcAft>
              <a:buClr>
                <a:schemeClr val="lt1"/>
              </a:buClr>
              <a:buSzPts val="600"/>
              <a:buFont typeface="Noto Sans Symbols"/>
              <a:buNone/>
            </a:pPr>
            <a:r>
              <a:rPr lang="en-US" sz="2400" b="1" i="0" u="sng" strike="noStrike" cap="none">
                <a:solidFill>
                  <a:schemeClr val="lt1"/>
                </a:solidFill>
                <a:latin typeface="Arial"/>
                <a:ea typeface="Arial"/>
                <a:cs typeface="Arial"/>
                <a:sym typeface="Arial"/>
              </a:rPr>
              <a:t>Website Ordering </a:t>
            </a:r>
            <a:endParaRPr>
              <a:solidFill>
                <a:schemeClr val="lt1"/>
              </a:solidFill>
            </a:endParaRPr>
          </a:p>
          <a:p>
            <a:pPr marL="742950" marR="0" lvl="1" indent="-158750" algn="l" rtl="0">
              <a:lnSpc>
                <a:spcPct val="100000"/>
              </a:lnSpc>
              <a:spcBef>
                <a:spcPts val="200"/>
              </a:spcBef>
              <a:spcAft>
                <a:spcPts val="0"/>
              </a:spcAft>
              <a:buClr>
                <a:srgbClr val="013C88"/>
              </a:buClr>
              <a:buSzPts val="1400"/>
              <a:buFont typeface="Arial"/>
              <a:buNone/>
            </a:pPr>
            <a:endParaRPr sz="1000" b="0" i="0" u="none" strike="noStrike" cap="none">
              <a:solidFill>
                <a:schemeClr val="lt1"/>
              </a:solidFill>
              <a:latin typeface="Arial"/>
              <a:ea typeface="Arial"/>
              <a:cs typeface="Arial"/>
              <a:sym typeface="Arial"/>
            </a:endParaRPr>
          </a:p>
          <a:p>
            <a:pPr marL="742950" lvl="1" indent="-22225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GSA Global </a:t>
            </a:r>
            <a:r>
              <a:rPr lang="en-US" sz="2000">
                <a:solidFill>
                  <a:schemeClr val="lt1"/>
                </a:solidFill>
                <a:latin typeface="Arial"/>
                <a:ea typeface="Arial"/>
                <a:cs typeface="Arial"/>
                <a:sym typeface="Arial"/>
              </a:rPr>
              <a:t>Supply</a:t>
            </a:r>
            <a:r>
              <a:rPr lang="en-US" sz="2000" baseline="30000">
                <a:solidFill>
                  <a:schemeClr val="lt1"/>
                </a:solidFill>
                <a:latin typeface="Arial"/>
                <a:ea typeface="Arial"/>
                <a:cs typeface="Arial"/>
                <a:sym typeface="Arial"/>
              </a:rPr>
              <a:t>®</a:t>
            </a:r>
            <a:r>
              <a:rPr lang="en-US" sz="2000" b="0" i="0" u="none" strike="noStrike" cap="none">
                <a:solidFill>
                  <a:schemeClr val="lt1"/>
                </a:solidFill>
                <a:latin typeface="Arial"/>
                <a:ea typeface="Arial"/>
                <a:cs typeface="Arial"/>
                <a:sym typeface="Arial"/>
              </a:rPr>
              <a:t> Ordering site</a:t>
            </a:r>
            <a:endParaRPr>
              <a:solidFill>
                <a:schemeClr val="lt1"/>
              </a:solidFill>
            </a:endParaRPr>
          </a:p>
          <a:p>
            <a:pPr marL="1143000" marR="0" lvl="2" indent="-228600" algn="l" rtl="0">
              <a:lnSpc>
                <a:spcPct val="100000"/>
              </a:lnSpc>
              <a:spcBef>
                <a:spcPts val="400"/>
              </a:spcBef>
              <a:spcAft>
                <a:spcPts val="0"/>
              </a:spcAft>
              <a:buClr>
                <a:srgbClr val="FFFF00"/>
              </a:buClr>
              <a:buSzPts val="2000"/>
              <a:buFont typeface="Arial"/>
              <a:buChar char="•"/>
            </a:pPr>
            <a:r>
              <a:rPr lang="en-US" sz="2000" b="0" i="0" u="sng" strike="noStrike" cap="none">
                <a:solidFill>
                  <a:srgbClr val="FFFF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http://www.gsaglobalsupply.gsa.gov</a:t>
            </a:r>
            <a:endParaRPr>
              <a:solidFill>
                <a:srgbClr val="FFFF00"/>
              </a:solidFill>
            </a:endParaRPr>
          </a:p>
          <a:p>
            <a:pPr marL="1143000" lvl="2"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Research and order </a:t>
            </a:r>
            <a:r>
              <a:rPr lang="en-US" sz="2000">
                <a:solidFill>
                  <a:schemeClr val="lt1"/>
                </a:solidFill>
              </a:rPr>
              <a:t>thousands of </a:t>
            </a:r>
            <a:r>
              <a:rPr lang="en-US" sz="2000" b="0" i="0" u="none" strike="noStrike" cap="none">
                <a:solidFill>
                  <a:schemeClr val="lt1"/>
                </a:solidFill>
                <a:latin typeface="Arial"/>
                <a:ea typeface="Arial"/>
                <a:cs typeface="Arial"/>
                <a:sym typeface="Arial"/>
              </a:rPr>
              <a:t>GSA Global </a:t>
            </a:r>
            <a:r>
              <a:rPr lang="en-US" sz="2000">
                <a:solidFill>
                  <a:schemeClr val="lt1"/>
                </a:solidFill>
                <a:latin typeface="Arial"/>
                <a:ea typeface="Arial"/>
                <a:cs typeface="Arial"/>
                <a:sym typeface="Arial"/>
              </a:rPr>
              <a:t>Supply</a:t>
            </a:r>
            <a:r>
              <a:rPr lang="en-US" sz="2000" baseline="30000">
                <a:solidFill>
                  <a:schemeClr val="lt1"/>
                </a:solidFill>
                <a:latin typeface="Arial"/>
                <a:ea typeface="Arial"/>
                <a:cs typeface="Arial"/>
                <a:sym typeface="Arial"/>
              </a:rPr>
              <a:t>®</a:t>
            </a:r>
            <a:r>
              <a:rPr lang="en-US" sz="2000" b="0" i="0" u="none" strike="noStrike" cap="none">
                <a:solidFill>
                  <a:schemeClr val="lt1"/>
                </a:solidFill>
                <a:latin typeface="Arial"/>
                <a:ea typeface="Arial"/>
                <a:cs typeface="Arial"/>
                <a:sym typeface="Arial"/>
              </a:rPr>
              <a:t> items</a:t>
            </a:r>
            <a:endParaRPr>
              <a:solidFill>
                <a:schemeClr val="lt1"/>
              </a:solidFill>
            </a:endParaRPr>
          </a:p>
          <a:p>
            <a:pPr marL="1143000" marR="0" lvl="2"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Order via DoDAAC / AAC and Government Purchase Card</a:t>
            </a:r>
            <a:endParaRPr>
              <a:solidFill>
                <a:schemeClr val="lt1"/>
              </a:solidFill>
            </a:endParaRPr>
          </a:p>
          <a:p>
            <a:pPr marL="1143000" lvl="2"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One site to access </a:t>
            </a:r>
            <a:r>
              <a:rPr lang="en-US" sz="2000" b="0" i="0" u="sng" strike="noStrike" cap="none">
                <a:solidFill>
                  <a:schemeClr val="lt1"/>
                </a:solidFill>
                <a:latin typeface="Arial"/>
                <a:ea typeface="Arial"/>
                <a:cs typeface="Arial"/>
                <a:sym typeface="Arial"/>
              </a:rPr>
              <a:t>all</a:t>
            </a:r>
            <a:r>
              <a:rPr lang="en-US" sz="2000" b="0" i="0" u="none" strike="noStrike" cap="none">
                <a:solidFill>
                  <a:schemeClr val="lt1"/>
                </a:solidFill>
                <a:latin typeface="Arial"/>
                <a:ea typeface="Arial"/>
                <a:cs typeface="Arial"/>
                <a:sym typeface="Arial"/>
              </a:rPr>
              <a:t> requisition-based items  </a:t>
            </a:r>
            <a:endParaRPr>
              <a:solidFill>
                <a:schemeClr val="lt1"/>
              </a:solidFill>
            </a:endParaRPr>
          </a:p>
          <a:p>
            <a:pPr marL="1143000" marR="0" lvl="2"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Site does not contain acquisition-based (MAS) items  </a:t>
            </a:r>
            <a:endParaRPr>
              <a:solidFill>
                <a:schemeClr val="lt1"/>
              </a:solidFill>
            </a:endParaRPr>
          </a:p>
          <a:p>
            <a:pPr marL="1143000" marR="0" lvl="2"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Check requisition status, and reconcile against your GPC </a:t>
            </a:r>
            <a:endParaRPr>
              <a:solidFill>
                <a:schemeClr val="lt1"/>
              </a:solidFill>
            </a:endParaRPr>
          </a:p>
          <a:p>
            <a:pPr marL="1143000" marR="0" lvl="2" indent="-10160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1783450" y="678600"/>
            <a:ext cx="5277900" cy="494700"/>
          </a:xfrm>
          <a:prstGeom prst="rect">
            <a:avLst/>
          </a:prstGeom>
          <a:noFill/>
          <a:ln>
            <a:noFill/>
          </a:ln>
        </p:spPr>
        <p:txBody>
          <a:bodyPr spcFirstLastPara="1" wrap="square" lIns="91425" tIns="91425" rIns="91425" bIns="91425" numCol="1" anchor="b" anchorCtr="0">
            <a:noAutofit/>
          </a:bodyPr>
          <a:lstStyle/>
          <a:p>
            <a:pPr marL="0" marR="0" lvl="0" indent="0" algn="l" rtl="0">
              <a:lnSpc>
                <a:spcPct val="100000"/>
              </a:lnSpc>
              <a:spcBef>
                <a:spcPts val="0"/>
              </a:spcBef>
              <a:spcAft>
                <a:spcPts val="0"/>
              </a:spcAft>
              <a:buClr>
                <a:schemeClr val="dk1"/>
              </a:buClr>
              <a:buSzPts val="2800"/>
              <a:buFont typeface="Arial"/>
              <a:buNone/>
            </a:pPr>
            <a:br>
              <a:rPr lang="en-US"/>
            </a:br>
            <a:br>
              <a:rPr lang="en-US"/>
            </a:br>
            <a:br>
              <a:rPr lang="en-US"/>
            </a:br>
            <a:br>
              <a:rPr lang="en-US"/>
            </a:br>
            <a:r>
              <a:rPr lang="en-US" sz="2200"/>
              <a:t>GSA Global Supply</a:t>
            </a:r>
            <a:r>
              <a:rPr lang="en-US" sz="2200" b="0" baseline="30000">
                <a:solidFill>
                  <a:srgbClr val="013C88"/>
                </a:solidFill>
              </a:rPr>
              <a:t>®</a:t>
            </a:r>
            <a:r>
              <a:rPr lang="en-US" sz="2200"/>
              <a:t> Home Page</a:t>
            </a:r>
            <a:endParaRPr/>
          </a:p>
        </p:txBody>
      </p:sp>
      <p:pic>
        <p:nvPicPr>
          <p:cNvPr id="266" name="Google Shape;266;p44" descr="Screenshot of the GSA Global Supply home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10250" y="1343175"/>
            <a:ext cx="5504326" cy="36859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1597134" y="651963"/>
            <a:ext cx="5843700" cy="572700"/>
          </a:xfrm>
          <a:prstGeom prst="rect">
            <a:avLst/>
          </a:prstGeom>
          <a:noFill/>
          <a:ln>
            <a:noFill/>
          </a:ln>
        </p:spPr>
        <p:txBody>
          <a:bodyPr spcFirstLastPara="1" wrap="square" lIns="91425" tIns="91425" rIns="91425" bIns="91425" numCol="1"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a:t> </a:t>
            </a:r>
            <a:r>
              <a:rPr lang="en-US" sz="2200"/>
              <a:t>GSA Global Supply</a:t>
            </a:r>
            <a:r>
              <a:rPr lang="en-US" sz="1800" b="0" baseline="30000">
                <a:solidFill>
                  <a:srgbClr val="013C88"/>
                </a:solidFill>
              </a:rPr>
              <a:t>®</a:t>
            </a:r>
            <a:r>
              <a:rPr lang="en-US" sz="2200"/>
              <a:t> Shopping Page</a:t>
            </a:r>
            <a:endParaRPr sz="2200"/>
          </a:p>
        </p:txBody>
      </p:sp>
      <p:pic>
        <p:nvPicPr>
          <p:cNvPr id="273" name="Google Shape;273;p45" descr="Screenshot higlighting the 'Search/Browse' op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73525" y="1267125"/>
            <a:ext cx="5924999" cy="3775250"/>
          </a:xfrm>
          <a:prstGeom prst="rect">
            <a:avLst/>
          </a:prstGeom>
          <a:noFill/>
          <a:ln>
            <a:noFill/>
          </a:ln>
        </p:spPr>
      </p:pic>
      <p:sp>
        <p:nvSpPr>
          <p:cNvPr id="274" name="Google Shape;274;p45">
            <a:extLst>
              <a:ext uri="{C183D7F6-B498-43B3-948B-1728B52AA6E4}">
                <adec:decorative xmlns:adec="http://schemas.microsoft.com/office/drawing/2017/decorative" val="1"/>
              </a:ext>
            </a:extLst>
          </p:cNvPr>
          <p:cNvSpPr/>
          <p:nvPr/>
        </p:nvSpPr>
        <p:spPr>
          <a:xfrm>
            <a:off x="3134200" y="2127475"/>
            <a:ext cx="502200" cy="233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numCol="1" anchor="ctr" anchorCtr="0">
            <a:noAutofit/>
          </a:bodyPr>
          <a:lstStyle/>
          <a:p>
            <a:pPr marL="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1934843" y="584247"/>
            <a:ext cx="5274300" cy="572700"/>
          </a:xfrm>
          <a:prstGeom prst="rect">
            <a:avLst/>
          </a:prstGeom>
          <a:noFill/>
          <a:ln>
            <a:noFill/>
          </a:ln>
        </p:spPr>
        <p:txBody>
          <a:bodyPr spcFirstLastPara="1" wrap="square" lIns="91425" tIns="91425" rIns="91425" bIns="91425" numCol="1"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Search Results for Highlighter</a:t>
            </a:r>
            <a:endParaRPr sz="2200"/>
          </a:p>
        </p:txBody>
      </p:sp>
      <p:pic>
        <p:nvPicPr>
          <p:cNvPr id="281" name="Google Shape;281;p46" descr="Screenshot of Search Result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80600" y="1380075"/>
            <a:ext cx="5946225" cy="3681751"/>
          </a:xfrm>
          <a:prstGeom prst="rect">
            <a:avLst/>
          </a:prstGeom>
          <a:noFill/>
          <a:ln>
            <a:noFill/>
          </a:ln>
        </p:spPr>
      </p:pic>
      <p:sp>
        <p:nvSpPr>
          <p:cNvPr id="282" name="Google Shape;282;p46">
            <a:extLst>
              <a:ext uri="{C183D7F6-B498-43B3-948B-1728B52AA6E4}">
                <adec:decorative xmlns:adec="http://schemas.microsoft.com/office/drawing/2017/decorative" val="1"/>
              </a:ext>
            </a:extLst>
          </p:cNvPr>
          <p:cNvSpPr/>
          <p:nvPr/>
        </p:nvSpPr>
        <p:spPr>
          <a:xfrm>
            <a:off x="3282775" y="3096750"/>
            <a:ext cx="502200" cy="2406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numCol="1" anchor="ctr" anchorCtr="0">
            <a:noAutofit/>
          </a:bodyPr>
          <a:lstStyle/>
          <a:p>
            <a:pPr marL="0" lvl="0" indent="0" algn="ctr" rtl="0">
              <a:spcBef>
                <a:spcPts val="0"/>
              </a:spcBef>
              <a:spcAft>
                <a:spcPts val="0"/>
              </a:spcAft>
              <a:buNone/>
            </a:pPr>
            <a:endParaRPr/>
          </a:p>
        </p:txBody>
      </p:sp>
      <p:sp>
        <p:nvSpPr>
          <p:cNvPr id="283" name="Google Shape;283;p46">
            <a:extLst>
              <a:ext uri="{C183D7F6-B498-43B3-948B-1728B52AA6E4}">
                <adec:decorative xmlns:adec="http://schemas.microsoft.com/office/drawing/2017/decorative" val="1"/>
              </a:ext>
            </a:extLst>
          </p:cNvPr>
          <p:cNvSpPr/>
          <p:nvPr/>
        </p:nvSpPr>
        <p:spPr>
          <a:xfrm>
            <a:off x="3332300" y="4228600"/>
            <a:ext cx="502200" cy="2406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numCol="1" anchor="ctr" anchorCtr="0">
            <a:noAutofit/>
          </a:bodyPr>
          <a:lstStyle/>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1567200" y="789225"/>
            <a:ext cx="6791700" cy="5460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sz="2200" b="1" i="0" u="none" strike="noStrike" cap="none" dirty="0">
                <a:solidFill>
                  <a:srgbClr val="013C88"/>
                </a:solidFill>
                <a:latin typeface="Arial"/>
                <a:ea typeface="Arial"/>
                <a:cs typeface="Arial"/>
                <a:sym typeface="Arial"/>
              </a:rPr>
              <a:t>GSA Global Supply</a:t>
            </a:r>
            <a:r>
              <a:rPr lang="en-US" sz="2200" b="0" baseline="30000" dirty="0">
                <a:solidFill>
                  <a:srgbClr val="013C88"/>
                </a:solidFill>
              </a:rPr>
              <a:t>®</a:t>
            </a:r>
            <a:r>
              <a:rPr lang="en-US" sz="2200" b="1" i="0" u="none" strike="noStrike" cap="none" dirty="0">
                <a:solidFill>
                  <a:srgbClr val="013C88"/>
                </a:solidFill>
                <a:latin typeface="Arial"/>
                <a:ea typeface="Arial"/>
                <a:cs typeface="Arial"/>
                <a:sym typeface="Arial"/>
              </a:rPr>
              <a:t> – Ordering Methods Part 2</a:t>
            </a:r>
            <a:endParaRPr sz="2200" b="1" i="0" u="none" strike="noStrike" cap="none" dirty="0">
              <a:solidFill>
                <a:srgbClr val="D8D8D8"/>
              </a:solidFill>
              <a:latin typeface="Arial"/>
              <a:ea typeface="Arial"/>
              <a:cs typeface="Arial"/>
              <a:sym typeface="Arial"/>
            </a:endParaRPr>
          </a:p>
        </p:txBody>
      </p:sp>
      <p:sp>
        <p:nvSpPr>
          <p:cNvPr id="290" name="Google Shape;290;p47"/>
          <p:cNvSpPr txBox="1">
            <a:spLocks noGrp="1"/>
          </p:cNvSpPr>
          <p:nvPr>
            <p:ph type="body" idx="1"/>
          </p:nvPr>
        </p:nvSpPr>
        <p:spPr>
          <a:xfrm>
            <a:off x="311700" y="1428750"/>
            <a:ext cx="8047200" cy="31434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US" sz="2400" b="1" i="0" u="sng" strike="noStrike" cap="none">
                <a:solidFill>
                  <a:schemeClr val="lt1"/>
                </a:solidFill>
                <a:latin typeface="Arial"/>
                <a:ea typeface="Arial"/>
                <a:cs typeface="Arial"/>
                <a:sym typeface="Arial"/>
              </a:rPr>
              <a:t>Website Ordering (Continued) </a:t>
            </a:r>
            <a:endParaRPr>
              <a:solidFill>
                <a:schemeClr val="lt1"/>
              </a:solidFill>
            </a:endParaRPr>
          </a:p>
          <a:p>
            <a:pPr marL="342900" marR="0" lvl="0" indent="-342900" algn="l" rtl="0">
              <a:lnSpc>
                <a:spcPct val="115000"/>
              </a:lnSpc>
              <a:spcBef>
                <a:spcPts val="200"/>
              </a:spcBef>
              <a:spcAft>
                <a:spcPts val="0"/>
              </a:spcAft>
              <a:buClr>
                <a:schemeClr val="lt1"/>
              </a:buClr>
              <a:buSzPts val="1800"/>
              <a:buFont typeface="Noto Sans Symbols"/>
              <a:buNone/>
            </a:pPr>
            <a:endParaRPr sz="1000" b="1" i="0" u="sng" strike="noStrike" cap="none">
              <a:solidFill>
                <a:schemeClr val="lt1"/>
              </a:solidFill>
              <a:latin typeface="Arial"/>
              <a:ea typeface="Arial"/>
              <a:cs typeface="Arial"/>
              <a:sym typeface="Arial"/>
            </a:endParaRPr>
          </a:p>
          <a:p>
            <a:pPr marL="285750" lvl="0" indent="-22225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GSA </a:t>
            </a:r>
            <a:r>
              <a:rPr lang="en-US" sz="2000">
                <a:solidFill>
                  <a:schemeClr val="lt1"/>
                </a:solidFill>
              </a:rPr>
              <a:t>Advantage!</a:t>
            </a:r>
            <a:r>
              <a:rPr lang="en-US" sz="2000" baseline="30000">
                <a:solidFill>
                  <a:schemeClr val="lt1"/>
                </a:solidFill>
                <a:latin typeface="Arial"/>
                <a:ea typeface="Arial"/>
                <a:cs typeface="Arial"/>
                <a:sym typeface="Arial"/>
              </a:rPr>
              <a:t>®</a:t>
            </a:r>
            <a:endParaRPr sz="2000" b="0" u="none" strike="noStrike" cap="none" baseline="30000">
              <a:solidFill>
                <a:schemeClr val="lt1"/>
              </a:solidFill>
              <a:latin typeface="Arial"/>
              <a:ea typeface="Arial"/>
              <a:cs typeface="Arial"/>
              <a:sym typeface="Arial"/>
            </a:endParaRPr>
          </a:p>
          <a:p>
            <a:pPr marL="685800" lvl="1" indent="-228600" algn="l" rtl="0">
              <a:lnSpc>
                <a:spcPct val="100000"/>
              </a:lnSpc>
              <a:spcBef>
                <a:spcPts val="400"/>
              </a:spcBef>
              <a:spcAft>
                <a:spcPts val="0"/>
              </a:spcAft>
              <a:buClr>
                <a:srgbClr val="FFFF00"/>
              </a:buClr>
              <a:buSzPts val="2000"/>
              <a:buFont typeface="Arial"/>
              <a:buChar char="•"/>
            </a:pPr>
            <a:r>
              <a:rPr lang="en-US" sz="2000" b="0" i="0" u="sng" strike="noStrike" cap="none">
                <a:solidFill>
                  <a:srgbClr val="FFFF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http://www.gsaadvantage.gov</a:t>
            </a:r>
            <a:endParaRPr>
              <a:solidFill>
                <a:srgbClr val="FFFF00"/>
              </a:solidFill>
            </a:endParaRPr>
          </a:p>
          <a:p>
            <a:pPr marL="685800" lvl="1"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Research and order all </a:t>
            </a:r>
            <a:r>
              <a:rPr lang="en-US" sz="2000">
                <a:solidFill>
                  <a:schemeClr val="lt1"/>
                </a:solidFill>
              </a:rPr>
              <a:t>GSA Global </a:t>
            </a:r>
            <a:r>
              <a:rPr lang="en-US" sz="2000">
                <a:solidFill>
                  <a:schemeClr val="lt1"/>
                </a:solidFill>
                <a:latin typeface="Arial"/>
                <a:ea typeface="Arial"/>
                <a:cs typeface="Arial"/>
                <a:sym typeface="Arial"/>
              </a:rPr>
              <a:t>Supply</a:t>
            </a:r>
            <a:r>
              <a:rPr lang="en-US" sz="2000" baseline="30000">
                <a:solidFill>
                  <a:schemeClr val="lt1"/>
                </a:solidFill>
                <a:latin typeface="Arial"/>
                <a:ea typeface="Arial"/>
                <a:cs typeface="Arial"/>
                <a:sym typeface="Arial"/>
              </a:rPr>
              <a:t>®</a:t>
            </a:r>
            <a:r>
              <a:rPr lang="en-US" sz="2000" b="0" i="0" u="none" strike="noStrike" cap="none">
                <a:solidFill>
                  <a:schemeClr val="lt1"/>
                </a:solidFill>
                <a:latin typeface="Arial"/>
                <a:ea typeface="Arial"/>
                <a:cs typeface="Arial"/>
                <a:sym typeface="Arial"/>
              </a:rPr>
              <a:t> items</a:t>
            </a:r>
            <a:endParaRPr>
              <a:solidFill>
                <a:schemeClr val="lt1"/>
              </a:solidFill>
            </a:endParaRPr>
          </a:p>
          <a:p>
            <a:pPr marL="685800" lvl="1"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Order via DoDAAC / AAC and Government Purchase Card</a:t>
            </a:r>
            <a:endParaRPr>
              <a:solidFill>
                <a:schemeClr val="lt1"/>
              </a:solidFill>
            </a:endParaRPr>
          </a:p>
          <a:p>
            <a:pPr marL="685800" lvl="1" indent="-228600" algn="l" rtl="0">
              <a:lnSpc>
                <a:spcPct val="100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Site contains all requisition-based GSA Global </a:t>
            </a:r>
            <a:r>
              <a:rPr lang="en-US" sz="2000">
                <a:solidFill>
                  <a:schemeClr val="lt1"/>
                </a:solidFill>
                <a:latin typeface="Arial"/>
                <a:ea typeface="Arial"/>
                <a:cs typeface="Arial"/>
                <a:sym typeface="Arial"/>
              </a:rPr>
              <a:t>Supply</a:t>
            </a:r>
            <a:r>
              <a:rPr lang="en-US" sz="2000" baseline="30000">
                <a:solidFill>
                  <a:schemeClr val="lt1"/>
                </a:solidFill>
                <a:latin typeface="Arial"/>
                <a:ea typeface="Arial"/>
                <a:cs typeface="Arial"/>
                <a:sym typeface="Arial"/>
              </a:rPr>
              <a:t>®</a:t>
            </a:r>
            <a:r>
              <a:rPr lang="en-US" sz="2000" b="0" i="0" u="none" strike="noStrike" cap="none">
                <a:solidFill>
                  <a:schemeClr val="lt1"/>
                </a:solidFill>
                <a:latin typeface="Arial"/>
                <a:ea typeface="Arial"/>
                <a:cs typeface="Arial"/>
                <a:sym typeface="Arial"/>
              </a:rPr>
              <a:t> items </a:t>
            </a:r>
            <a:r>
              <a:rPr lang="en-US" sz="2000" b="0" i="0" u="sng" strike="noStrike" cap="none">
                <a:solidFill>
                  <a:schemeClr val="lt1"/>
                </a:solidFill>
                <a:latin typeface="Arial"/>
                <a:ea typeface="Arial"/>
                <a:cs typeface="Arial"/>
                <a:sym typeface="Arial"/>
              </a:rPr>
              <a:t>and</a:t>
            </a:r>
            <a:r>
              <a:rPr lang="en-US" sz="2000" b="0" i="0" u="none" strike="noStrike" cap="none">
                <a:solidFill>
                  <a:schemeClr val="lt1"/>
                </a:solidFill>
                <a:latin typeface="Arial"/>
                <a:ea typeface="Arial"/>
                <a:cs typeface="Arial"/>
                <a:sym typeface="Arial"/>
              </a:rPr>
              <a:t> acquisition-based items available from GSA Multiple Award Schedule vendors </a:t>
            </a:r>
            <a:endParaRPr>
              <a:solidFill>
                <a:schemeClr val="lt1"/>
              </a:solidFill>
            </a:endParaRPr>
          </a:p>
          <a:p>
            <a:pPr marL="1143000" marR="0" lvl="2" indent="-10160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8"/>
          <p:cNvSpPr txBox="1">
            <a:spLocks noGrp="1"/>
          </p:cNvSpPr>
          <p:nvPr>
            <p:ph type="title"/>
          </p:nvPr>
        </p:nvSpPr>
        <p:spPr>
          <a:xfrm>
            <a:off x="1949665" y="731164"/>
            <a:ext cx="5419500" cy="495300"/>
          </a:xfrm>
          <a:prstGeom prst="rect">
            <a:avLst/>
          </a:prstGeom>
          <a:noFill/>
          <a:ln>
            <a:noFill/>
          </a:ln>
        </p:spPr>
        <p:txBody>
          <a:bodyPr spcFirstLastPara="1" wrap="square" lIns="91425" tIns="91425" rIns="91425" bIns="91425" numCol="1"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200"/>
              <a:t>GSA Advantage!</a:t>
            </a:r>
            <a:r>
              <a:rPr lang="en-US" sz="2200" i="1"/>
              <a:t> </a:t>
            </a:r>
            <a:r>
              <a:rPr lang="en-US" sz="2200"/>
              <a:t>Home Page</a:t>
            </a:r>
            <a:endParaRPr sz="2200"/>
          </a:p>
        </p:txBody>
      </p:sp>
      <p:pic>
        <p:nvPicPr>
          <p:cNvPr id="297" name="Google Shape;297;p48" descr="ScreenshotGSA Advantage! Home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378864"/>
            <a:ext cx="8156801" cy="36122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1819300" y="742950"/>
            <a:ext cx="7015200" cy="5334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700"/>
              <a:buNone/>
            </a:pPr>
            <a:r>
              <a:rPr lang="en-US" sz="2600" b="1" i="0" u="none" strike="noStrike" cap="none" dirty="0">
                <a:solidFill>
                  <a:srgbClr val="013C88"/>
                </a:solidFill>
                <a:latin typeface="Arial"/>
                <a:ea typeface="Arial"/>
                <a:cs typeface="Arial"/>
                <a:sym typeface="Arial"/>
              </a:rPr>
              <a:t>U.S. General Services Administration</a:t>
            </a:r>
            <a:r>
              <a:rPr lang="en-US" sz="2800" b="1" i="0" u="none" strike="noStrike" cap="none" dirty="0">
                <a:solidFill>
                  <a:srgbClr val="013C88"/>
                </a:solidFill>
                <a:latin typeface="Arial"/>
                <a:ea typeface="Arial"/>
                <a:cs typeface="Arial"/>
                <a:sym typeface="Arial"/>
              </a:rPr>
              <a:t> </a:t>
            </a:r>
            <a:endParaRPr dirty="0"/>
          </a:p>
        </p:txBody>
      </p:sp>
      <p:sp>
        <p:nvSpPr>
          <p:cNvPr id="105" name="Google Shape;105;p22"/>
          <p:cNvSpPr txBox="1">
            <a:spLocks noGrp="1"/>
          </p:cNvSpPr>
          <p:nvPr>
            <p:ph type="body" idx="1"/>
          </p:nvPr>
        </p:nvSpPr>
        <p:spPr>
          <a:xfrm>
            <a:off x="189780" y="1705840"/>
            <a:ext cx="8520600" cy="27948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b="1" i="0" u="none" strike="noStrike" cap="none" dirty="0">
                <a:solidFill>
                  <a:schemeClr val="lt1"/>
                </a:solidFill>
                <a:latin typeface="Arial"/>
                <a:ea typeface="Arial"/>
                <a:cs typeface="Arial"/>
                <a:sym typeface="Arial"/>
              </a:rPr>
              <a:t>Creation: </a:t>
            </a:r>
            <a:r>
              <a:rPr lang="en-US" sz="1800" b="0" i="0" u="none" strike="noStrike" cap="none" dirty="0">
                <a:solidFill>
                  <a:schemeClr val="lt1"/>
                </a:solidFill>
                <a:latin typeface="Arial"/>
                <a:ea typeface="Arial"/>
                <a:cs typeface="Arial"/>
                <a:sym typeface="Arial"/>
              </a:rPr>
              <a:t>Established by President Truman on </a:t>
            </a:r>
            <a:r>
              <a:rPr lang="en-US" sz="1800" b="1" i="0" u="none" strike="noStrike" cap="none" dirty="0">
                <a:solidFill>
                  <a:schemeClr val="lt1"/>
                </a:solidFill>
                <a:latin typeface="Arial"/>
                <a:ea typeface="Arial"/>
                <a:cs typeface="Arial"/>
                <a:sym typeface="Arial"/>
              </a:rPr>
              <a:t>July 1, 1949</a:t>
            </a:r>
            <a:r>
              <a:rPr lang="en-US" sz="1800" b="0" i="0" u="none" strike="noStrike" cap="none" dirty="0">
                <a:solidFill>
                  <a:schemeClr val="lt1"/>
                </a:solidFill>
                <a:latin typeface="Arial"/>
                <a:ea typeface="Arial"/>
                <a:cs typeface="Arial"/>
                <a:sym typeface="Arial"/>
              </a:rPr>
              <a:t>.  </a:t>
            </a:r>
            <a:br>
              <a:rPr lang="en-US" sz="1800" b="0" i="0" u="none" strike="noStrike" cap="none" dirty="0">
                <a:solidFill>
                  <a:schemeClr val="lt1"/>
                </a:solidFill>
                <a:latin typeface="Arial"/>
                <a:ea typeface="Arial"/>
                <a:cs typeface="Arial"/>
                <a:sym typeface="Arial"/>
              </a:rPr>
            </a:br>
            <a:endParaRPr sz="1800" b="0" i="0" u="none" strike="noStrike" cap="none" dirty="0">
              <a:solidFill>
                <a:schemeClr val="lt1"/>
              </a:solidFill>
              <a:latin typeface="Arial"/>
              <a:ea typeface="Arial"/>
              <a:cs typeface="Arial"/>
              <a:sym typeface="Arial"/>
            </a:endParaRPr>
          </a:p>
          <a:p>
            <a:pPr marL="342900" marR="0" lvl="0" indent="-342900" algn="l" rtl="0">
              <a:lnSpc>
                <a:spcPct val="115000"/>
              </a:lnSpc>
              <a:spcBef>
                <a:spcPts val="360"/>
              </a:spcBef>
              <a:spcAft>
                <a:spcPts val="0"/>
              </a:spcAft>
              <a:buClr>
                <a:schemeClr val="lt1"/>
              </a:buClr>
              <a:buSzPts val="1800"/>
              <a:buFont typeface="Arial"/>
              <a:buChar char="•"/>
            </a:pPr>
            <a:r>
              <a:rPr lang="en-US" sz="1800" b="1" i="0" u="none" strike="noStrike" cap="none" dirty="0">
                <a:solidFill>
                  <a:schemeClr val="lt1"/>
                </a:solidFill>
                <a:latin typeface="Arial"/>
                <a:ea typeface="Arial"/>
                <a:cs typeface="Arial"/>
                <a:sym typeface="Arial"/>
              </a:rPr>
              <a:t>Original Mission</a:t>
            </a:r>
            <a:r>
              <a:rPr lang="en-US" sz="1800" b="0" i="0" u="none" strike="noStrike" cap="none" dirty="0">
                <a:solidFill>
                  <a:schemeClr val="lt1"/>
                </a:solidFill>
                <a:latin typeface="Arial"/>
                <a:ea typeface="Arial"/>
                <a:cs typeface="Arial"/>
                <a:sym typeface="Arial"/>
              </a:rPr>
              <a:t>: To dispose of war surplus, manage and store government records, manage emergency preparedness, and stockpile strategic supplies. </a:t>
            </a:r>
            <a:br>
              <a:rPr lang="en-US" sz="1800" b="0" i="0" u="none" strike="noStrike" cap="none" dirty="0">
                <a:solidFill>
                  <a:schemeClr val="lt1"/>
                </a:solidFill>
                <a:latin typeface="Arial"/>
                <a:ea typeface="Arial"/>
                <a:cs typeface="Arial"/>
                <a:sym typeface="Arial"/>
              </a:rPr>
            </a:br>
            <a:endParaRPr sz="1800" b="0" i="0" u="none" strike="noStrike" cap="none" dirty="0">
              <a:solidFill>
                <a:schemeClr val="lt1"/>
              </a:solidFill>
              <a:latin typeface="Arial"/>
              <a:ea typeface="Arial"/>
              <a:cs typeface="Arial"/>
              <a:sym typeface="Arial"/>
            </a:endParaRPr>
          </a:p>
          <a:p>
            <a:pPr marL="342900" marR="0" lvl="0" indent="-342900" algn="l" rtl="0">
              <a:lnSpc>
                <a:spcPct val="115000"/>
              </a:lnSpc>
              <a:spcBef>
                <a:spcPts val="360"/>
              </a:spcBef>
              <a:spcAft>
                <a:spcPts val="0"/>
              </a:spcAft>
              <a:buClr>
                <a:srgbClr val="003399"/>
              </a:buClr>
              <a:buSzPts val="1800"/>
              <a:buFont typeface="Arial"/>
              <a:buChar char="•"/>
            </a:pPr>
            <a:r>
              <a:rPr lang="en-US" sz="1800" b="1" i="0" u="none" strike="noStrike" cap="none" dirty="0">
                <a:solidFill>
                  <a:schemeClr val="lt1"/>
                </a:solidFill>
                <a:latin typeface="Arial"/>
                <a:ea typeface="Arial"/>
                <a:cs typeface="Arial"/>
                <a:sym typeface="Arial"/>
              </a:rPr>
              <a:t>An Evolving Mission</a:t>
            </a:r>
            <a:r>
              <a:rPr lang="en-US" sz="1800" b="0" i="0" u="none" strike="noStrike" cap="none" dirty="0">
                <a:solidFill>
                  <a:schemeClr val="lt1"/>
                </a:solidFill>
                <a:latin typeface="Arial"/>
                <a:ea typeface="Arial"/>
                <a:cs typeface="Arial"/>
                <a:sym typeface="Arial"/>
              </a:rPr>
              <a:t>: The </a:t>
            </a:r>
            <a:r>
              <a:rPr lang="en-US" sz="1800" b="0" i="0" u="sng" strike="noStrike" cap="none" dirty="0">
                <a:solidFill>
                  <a:schemeClr val="lt1"/>
                </a:solidFill>
                <a:latin typeface="Arial"/>
                <a:ea typeface="Arial"/>
                <a:cs typeface="Arial"/>
                <a:sym typeface="Arial"/>
              </a:rPr>
              <a:t>Public Buildings Service</a:t>
            </a:r>
            <a:r>
              <a:rPr lang="en-US" sz="1800" b="1" i="0" u="none" strike="noStrike" cap="none" dirty="0">
                <a:solidFill>
                  <a:schemeClr val="lt1"/>
                </a:solidFill>
                <a:latin typeface="Arial"/>
                <a:ea typeface="Arial"/>
                <a:cs typeface="Arial"/>
                <a:sym typeface="Arial"/>
              </a:rPr>
              <a:t> </a:t>
            </a:r>
            <a:r>
              <a:rPr lang="en-US" sz="1800" dirty="0">
                <a:solidFill>
                  <a:schemeClr val="lt1"/>
                </a:solidFill>
                <a:latin typeface="Arial"/>
                <a:ea typeface="Arial"/>
                <a:cs typeface="Arial"/>
                <a:sym typeface="Arial"/>
              </a:rPr>
              <a:t>normally </a:t>
            </a:r>
            <a:r>
              <a:rPr lang="en-US" sz="1800" b="0" i="0" u="none" strike="noStrike" cap="none" dirty="0">
                <a:solidFill>
                  <a:schemeClr val="lt1"/>
                </a:solidFill>
                <a:latin typeface="Arial"/>
                <a:ea typeface="Arial"/>
                <a:cs typeface="Arial"/>
                <a:sym typeface="Arial"/>
              </a:rPr>
              <a:t>houses more than 1 million federal civilian workers</a:t>
            </a:r>
            <a:r>
              <a:rPr lang="en-US" sz="1800" dirty="0">
                <a:solidFill>
                  <a:schemeClr val="lt1"/>
                </a:solidFill>
                <a:latin typeface="Arial"/>
                <a:ea typeface="Arial"/>
                <a:cs typeface="Arial"/>
                <a:sym typeface="Arial"/>
              </a:rPr>
              <a:t>, many in</a:t>
            </a:r>
            <a:r>
              <a:rPr lang="en-US" sz="1800" b="0" i="0" u="none" strike="noStrike" cap="none" dirty="0">
                <a:solidFill>
                  <a:schemeClr val="lt1"/>
                </a:solidFill>
                <a:latin typeface="Arial"/>
                <a:ea typeface="Arial"/>
                <a:cs typeface="Arial"/>
                <a:sym typeface="Arial"/>
              </a:rPr>
              <a:t> 480 historic buildings. The </a:t>
            </a:r>
            <a:r>
              <a:rPr lang="en-US" sz="1800" b="0" i="0" u="sng" strike="noStrike" cap="none" dirty="0">
                <a:solidFill>
                  <a:schemeClr val="lt1"/>
                </a:solidFill>
                <a:latin typeface="Arial"/>
                <a:ea typeface="Arial"/>
                <a:cs typeface="Arial"/>
                <a:sym typeface="Arial"/>
              </a:rPr>
              <a:t>Federal Acquisition Service</a:t>
            </a:r>
            <a:r>
              <a:rPr lang="en-US" sz="1800" b="0" i="0" u="none" strike="noStrike" cap="none" dirty="0">
                <a:solidFill>
                  <a:schemeClr val="lt1"/>
                </a:solidFill>
                <a:latin typeface="Arial"/>
                <a:ea typeface="Arial"/>
                <a:cs typeface="Arial"/>
                <a:sym typeface="Arial"/>
              </a:rPr>
              <a:t> facilitates the purchase of</a:t>
            </a:r>
            <a:r>
              <a:rPr lang="en-US" sz="1800" b="0" i="0" u="none" strike="noStrike" cap="none" dirty="0">
                <a:solidFill>
                  <a:srgbClr val="013C88"/>
                </a:solidFill>
                <a:latin typeface="Arial"/>
                <a:ea typeface="Arial"/>
                <a:cs typeface="Arial"/>
                <a:sym typeface="Arial"/>
              </a:rPr>
              <a:t> </a:t>
            </a:r>
            <a:r>
              <a:rPr lang="en-US" sz="1800" b="0" i="0" u="none" strike="noStrike" cap="none" dirty="0">
                <a:solidFill>
                  <a:schemeClr val="bg1"/>
                </a:solidFill>
                <a:latin typeface="Arial"/>
                <a:ea typeface="Arial"/>
                <a:cs typeface="Arial"/>
                <a:sym typeface="Arial"/>
              </a:rPr>
              <a:t>goods and services.</a:t>
            </a:r>
            <a:endParaRPr dirty="0">
              <a:solidFill>
                <a:schemeClr val="bg1"/>
              </a:solidFill>
            </a:endParaRPr>
          </a:p>
          <a:p>
            <a:pPr marL="342900" marR="0" lvl="0" indent="-266700" algn="l" rtl="0">
              <a:lnSpc>
                <a:spcPct val="115000"/>
              </a:lnSpc>
              <a:spcBef>
                <a:spcPts val="240"/>
              </a:spcBef>
              <a:spcAft>
                <a:spcPts val="0"/>
              </a:spcAft>
              <a:buClr>
                <a:srgbClr val="003399"/>
              </a:buClr>
              <a:buSzPts val="1800"/>
              <a:buFont typeface="Arial"/>
              <a:buNone/>
            </a:pPr>
            <a:endParaRPr sz="1200" b="1" i="0" u="none" strike="noStrike" cap="none" dirty="0">
              <a:solidFill>
                <a:srgbClr val="013C88"/>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9"/>
          <p:cNvSpPr txBox="1">
            <a:spLocks noGrp="1"/>
          </p:cNvSpPr>
          <p:nvPr>
            <p:ph type="title"/>
          </p:nvPr>
        </p:nvSpPr>
        <p:spPr>
          <a:xfrm>
            <a:off x="1971225" y="672675"/>
            <a:ext cx="3724200" cy="556200"/>
          </a:xfrm>
          <a:prstGeom prst="rect">
            <a:avLst/>
          </a:prstGeom>
          <a:noFill/>
          <a:ln>
            <a:noFill/>
          </a:ln>
        </p:spPr>
        <p:txBody>
          <a:bodyPr spcFirstLastPara="1" wrap="square" lIns="91425" tIns="91425" rIns="91425" bIns="91425" numCol="1" anchor="t" anchorCtr="0">
            <a:noAutofit/>
          </a:bodyPr>
          <a:lstStyle/>
          <a:p>
            <a:pPr marL="0" lvl="0" indent="0" algn="l" rtl="0">
              <a:lnSpc>
                <a:spcPct val="100000"/>
              </a:lnSpc>
              <a:spcBef>
                <a:spcPts val="0"/>
              </a:spcBef>
              <a:spcAft>
                <a:spcPts val="0"/>
              </a:spcAft>
              <a:buSzPts val="1400"/>
              <a:buNone/>
            </a:pPr>
            <a:r>
              <a:rPr lang="en-US" sz="2400" dirty="0">
                <a:solidFill>
                  <a:srgbClr val="002060"/>
                </a:solidFill>
              </a:rPr>
              <a:t>‘Ruler’ Search Results</a:t>
            </a:r>
            <a:endParaRPr dirty="0">
              <a:solidFill>
                <a:srgbClr val="002060"/>
              </a:solidFill>
            </a:endParaRPr>
          </a:p>
        </p:txBody>
      </p:sp>
      <p:pic>
        <p:nvPicPr>
          <p:cNvPr id="304" name="Google Shape;304;p49" descr="Screenshot of Search Results for 'Rul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4900" y="1356300"/>
            <a:ext cx="7165327" cy="3431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1700475" y="764175"/>
            <a:ext cx="63792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sz="2200" b="1" i="0" u="none" strike="noStrike" cap="none">
                <a:solidFill>
                  <a:srgbClr val="013C88"/>
                </a:solidFill>
                <a:latin typeface="Arial"/>
                <a:ea typeface="Arial"/>
                <a:cs typeface="Arial"/>
                <a:sym typeface="Arial"/>
              </a:rPr>
              <a:t>GSA Global Supply</a:t>
            </a:r>
            <a:r>
              <a:rPr lang="en-US" sz="1600" b="0" baseline="30000">
                <a:solidFill>
                  <a:srgbClr val="013C88"/>
                </a:solidFill>
              </a:rPr>
              <a:t>®</a:t>
            </a:r>
            <a:r>
              <a:rPr lang="en-US" sz="2200" b="1" i="0" u="none" strike="noStrike" cap="none">
                <a:solidFill>
                  <a:srgbClr val="013C88"/>
                </a:solidFill>
                <a:latin typeface="Arial"/>
                <a:ea typeface="Arial"/>
                <a:cs typeface="Arial"/>
                <a:sym typeface="Arial"/>
              </a:rPr>
              <a:t> – </a:t>
            </a:r>
            <a:r>
              <a:rPr lang="en-US" sz="2200" b="1">
                <a:solidFill>
                  <a:srgbClr val="013C88"/>
                </a:solidFill>
              </a:rPr>
              <a:t>More </a:t>
            </a:r>
            <a:r>
              <a:rPr lang="en-US" sz="2200" b="1" i="0" u="none" strike="noStrike" cap="none">
                <a:solidFill>
                  <a:srgbClr val="013C88"/>
                </a:solidFill>
                <a:latin typeface="Arial"/>
                <a:ea typeface="Arial"/>
                <a:cs typeface="Arial"/>
                <a:sym typeface="Arial"/>
              </a:rPr>
              <a:t>Ordering Methods</a:t>
            </a:r>
            <a:endParaRPr sz="2000"/>
          </a:p>
        </p:txBody>
      </p:sp>
      <p:sp>
        <p:nvSpPr>
          <p:cNvPr id="311" name="Google Shape;311;p50"/>
          <p:cNvSpPr txBox="1">
            <a:spLocks noGrp="1"/>
          </p:cNvSpPr>
          <p:nvPr>
            <p:ph type="body" idx="1"/>
          </p:nvPr>
        </p:nvSpPr>
        <p:spPr>
          <a:xfrm>
            <a:off x="531025" y="1427050"/>
            <a:ext cx="8520600" cy="32706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US" sz="2400" b="1" i="0" strike="noStrike" cap="none">
                <a:solidFill>
                  <a:schemeClr val="lt1"/>
                </a:solidFill>
                <a:latin typeface="Arial"/>
                <a:ea typeface="Arial"/>
                <a:cs typeface="Arial"/>
                <a:sym typeface="Arial"/>
              </a:rPr>
              <a:t>Website Ordering</a:t>
            </a:r>
            <a:r>
              <a:rPr lang="en-US" sz="2400" b="1" i="0" u="sng" strike="noStrike" cap="none">
                <a:solidFill>
                  <a:schemeClr val="lt1"/>
                </a:solidFill>
                <a:latin typeface="Arial"/>
                <a:ea typeface="Arial"/>
                <a:cs typeface="Arial"/>
                <a:sym typeface="Arial"/>
              </a:rPr>
              <a:t> </a:t>
            </a:r>
            <a:endParaRPr>
              <a:solidFill>
                <a:schemeClr val="lt1"/>
              </a:solidFill>
            </a:endParaRPr>
          </a:p>
          <a:p>
            <a:pPr marL="742950" marR="0" lvl="1" indent="-158750" algn="l" rtl="0">
              <a:lnSpc>
                <a:spcPct val="115000"/>
              </a:lnSpc>
              <a:spcBef>
                <a:spcPts val="200"/>
              </a:spcBef>
              <a:spcAft>
                <a:spcPts val="0"/>
              </a:spcAft>
              <a:buClr>
                <a:srgbClr val="013C88"/>
              </a:buClr>
              <a:buSzPts val="1400"/>
              <a:buFont typeface="Arial"/>
              <a:buNone/>
            </a:pPr>
            <a:endParaRPr sz="1000" b="0" i="0" u="none" strike="noStrike" cap="none">
              <a:solidFill>
                <a:schemeClr val="lt1"/>
              </a:solidFill>
              <a:latin typeface="Arial"/>
              <a:ea typeface="Arial"/>
              <a:cs typeface="Arial"/>
              <a:sym typeface="Arial"/>
            </a:endParaRPr>
          </a:p>
          <a:p>
            <a:pPr marL="914400" lvl="1" indent="-222250" algn="l" rtl="0">
              <a:lnSpc>
                <a:spcPct val="100000"/>
              </a:lnSpc>
              <a:spcBef>
                <a:spcPts val="400"/>
              </a:spcBef>
              <a:spcAft>
                <a:spcPts val="0"/>
              </a:spcAft>
              <a:buClr>
                <a:schemeClr val="lt1"/>
              </a:buClr>
              <a:buSzPts val="2400"/>
              <a:buFont typeface="Arial"/>
              <a:buChar char="•"/>
            </a:pPr>
            <a:r>
              <a:rPr lang="en-US" sz="2400">
                <a:solidFill>
                  <a:schemeClr val="lt1"/>
                </a:solidFill>
              </a:rPr>
              <a:t>FedMall </a:t>
            </a:r>
            <a:endParaRPr>
              <a:solidFill>
                <a:schemeClr val="lt1"/>
              </a:solidFill>
            </a:endParaRPr>
          </a:p>
          <a:p>
            <a:pPr marL="1257300" lvl="2" indent="-342900" algn="l" rtl="0">
              <a:lnSpc>
                <a:spcPct val="100000"/>
              </a:lnSpc>
              <a:spcBef>
                <a:spcPts val="400"/>
              </a:spcBef>
              <a:spcAft>
                <a:spcPts val="0"/>
              </a:spcAft>
              <a:buClr>
                <a:schemeClr val="lt1"/>
              </a:buClr>
              <a:buSzPts val="2000"/>
              <a:buFont typeface="Courier New"/>
              <a:buChar char="o"/>
            </a:pPr>
            <a:r>
              <a:rPr lang="en-US" sz="2000" u="sng">
                <a:solidFill>
                  <a:srgbClr val="FFFF00"/>
                </a:solidFill>
                <a:hlinkClick r:id="rId3">
                  <a:extLst>
                    <a:ext uri="{A12FA001-AC4F-418D-AE19-62706E023703}">
                      <ahyp:hlinkClr xmlns:ahyp="http://schemas.microsoft.com/office/drawing/2018/hyperlinkcolor" val="tx"/>
                    </a:ext>
                  </a:extLst>
                </a:hlinkClick>
              </a:rPr>
              <a:t>https://piee.eb.mil/</a:t>
            </a:r>
            <a:r>
              <a:rPr lang="en-US">
                <a:solidFill>
                  <a:srgbClr val="FFFF00"/>
                </a:solidFill>
              </a:rPr>
              <a:t> </a:t>
            </a:r>
            <a:r>
              <a:rPr lang="en-US" sz="2000">
                <a:solidFill>
                  <a:schemeClr val="lt1"/>
                </a:solidFill>
              </a:rPr>
              <a:t>Login through DLA’s Procurement Integrated Enterprise Environment PIEE</a:t>
            </a:r>
            <a:endParaRPr>
              <a:solidFill>
                <a:schemeClr val="lt1"/>
              </a:solidFill>
            </a:endParaRPr>
          </a:p>
          <a:p>
            <a:pPr marL="1257300" lvl="2" indent="-342900" algn="l" rtl="0">
              <a:lnSpc>
                <a:spcPct val="100000"/>
              </a:lnSpc>
              <a:spcBef>
                <a:spcPts val="400"/>
              </a:spcBef>
              <a:spcAft>
                <a:spcPts val="0"/>
              </a:spcAft>
              <a:buClr>
                <a:schemeClr val="lt1"/>
              </a:buClr>
              <a:buSzPts val="2000"/>
              <a:buFont typeface="Courier New"/>
              <a:buChar char="o"/>
            </a:pPr>
            <a:r>
              <a:rPr lang="en-US" sz="2000">
                <a:solidFill>
                  <a:schemeClr val="lt1"/>
                </a:solidFill>
              </a:rPr>
              <a:t>Research and order GSA Global </a:t>
            </a:r>
            <a:r>
              <a:rPr lang="en-US" sz="2000">
                <a:solidFill>
                  <a:schemeClr val="lt1"/>
                </a:solidFill>
                <a:latin typeface="Arial"/>
                <a:ea typeface="Arial"/>
                <a:cs typeface="Arial"/>
                <a:sym typeface="Arial"/>
              </a:rPr>
              <a:t>Supply</a:t>
            </a:r>
            <a:r>
              <a:rPr lang="en-US" sz="2000" baseline="30000">
                <a:solidFill>
                  <a:schemeClr val="lt1"/>
                </a:solidFill>
                <a:latin typeface="Arial"/>
                <a:ea typeface="Arial"/>
                <a:cs typeface="Arial"/>
                <a:sym typeface="Arial"/>
              </a:rPr>
              <a:t>®</a:t>
            </a:r>
            <a:r>
              <a:rPr lang="en-US" sz="2000">
                <a:solidFill>
                  <a:schemeClr val="lt1"/>
                </a:solidFill>
              </a:rPr>
              <a:t> NSNs </a:t>
            </a:r>
            <a:r>
              <a:rPr lang="en-US" sz="2000" b="1" u="sng">
                <a:solidFill>
                  <a:srgbClr val="FFFF00"/>
                </a:solidFill>
              </a:rPr>
              <a:t>and part-numbered items</a:t>
            </a:r>
            <a:endParaRPr sz="2000">
              <a:solidFill>
                <a:srgbClr val="FFFF00"/>
              </a:solidFill>
            </a:endParaRPr>
          </a:p>
          <a:p>
            <a:pPr marL="1257300" lvl="2" indent="-342900" algn="l" rtl="0">
              <a:lnSpc>
                <a:spcPct val="100000"/>
              </a:lnSpc>
              <a:spcBef>
                <a:spcPts val="400"/>
              </a:spcBef>
              <a:spcAft>
                <a:spcPts val="0"/>
              </a:spcAft>
              <a:buClr>
                <a:schemeClr val="lt1"/>
              </a:buClr>
              <a:buSzPts val="2000"/>
              <a:buFont typeface="Courier New"/>
              <a:buChar char="o"/>
            </a:pPr>
            <a:r>
              <a:rPr lang="en-US" sz="2000">
                <a:solidFill>
                  <a:schemeClr val="lt1"/>
                </a:solidFill>
              </a:rPr>
              <a:t>Order via DoDAAC/AAC only for GSA Global Supply</a:t>
            </a:r>
            <a:r>
              <a:rPr lang="en-US" sz="2000" baseline="30000">
                <a:solidFill>
                  <a:schemeClr val="lt1"/>
                </a:solidFill>
                <a:latin typeface="Arial"/>
                <a:ea typeface="Arial"/>
                <a:cs typeface="Arial"/>
                <a:sym typeface="Arial"/>
              </a:rPr>
              <a:t>®</a:t>
            </a:r>
            <a:r>
              <a:rPr lang="en-US" sz="2000">
                <a:solidFill>
                  <a:schemeClr val="lt1"/>
                </a:solidFill>
              </a:rPr>
              <a:t> items </a:t>
            </a:r>
            <a:endParaRPr>
              <a:solidFill>
                <a:schemeClr val="lt1"/>
              </a:solidFill>
            </a:endParaRPr>
          </a:p>
          <a:p>
            <a:pPr marL="1371600" marR="0" lvl="3" indent="-190500" algn="l" rtl="0">
              <a:lnSpc>
                <a:spcPct val="115000"/>
              </a:lnSpc>
              <a:spcBef>
                <a:spcPts val="400"/>
              </a:spcBef>
              <a:spcAft>
                <a:spcPts val="0"/>
              </a:spcAft>
              <a:buClr>
                <a:srgbClr val="013C88"/>
              </a:buClr>
              <a:buSzPts val="2000"/>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1983525" y="681702"/>
            <a:ext cx="4114800" cy="504900"/>
          </a:xfrm>
          <a:prstGeom prst="rect">
            <a:avLst/>
          </a:prstGeom>
          <a:noFill/>
          <a:ln>
            <a:noFill/>
          </a:ln>
        </p:spPr>
        <p:txBody>
          <a:bodyPr spcFirstLastPara="1" wrap="square" lIns="91425" tIns="91425" rIns="91425" bIns="91425" numCol="1" anchor="t" anchorCtr="0">
            <a:noAutofit/>
          </a:bodyPr>
          <a:lstStyle/>
          <a:p>
            <a:pPr marL="0" lvl="0" indent="0" algn="l" rtl="0">
              <a:lnSpc>
                <a:spcPct val="100000"/>
              </a:lnSpc>
              <a:spcBef>
                <a:spcPts val="0"/>
              </a:spcBef>
              <a:spcAft>
                <a:spcPts val="0"/>
              </a:spcAft>
              <a:buSzPts val="1400"/>
              <a:buNone/>
            </a:pPr>
            <a:r>
              <a:rPr lang="en-US" sz="2200" b="1">
                <a:solidFill>
                  <a:srgbClr val="003399"/>
                </a:solidFill>
              </a:rPr>
              <a:t>FedMall Homepage</a:t>
            </a:r>
            <a:endParaRPr sz="2200" b="1">
              <a:solidFill>
                <a:srgbClr val="003399"/>
              </a:solidFill>
            </a:endParaRPr>
          </a:p>
        </p:txBody>
      </p:sp>
      <p:pic>
        <p:nvPicPr>
          <p:cNvPr id="318" name="Google Shape;318;p51" descr="Screenshot Defense Logistics Agenc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825" y="1497225"/>
            <a:ext cx="3911799" cy="3221524"/>
          </a:xfrm>
          <a:prstGeom prst="rect">
            <a:avLst/>
          </a:prstGeom>
          <a:noFill/>
          <a:ln>
            <a:noFill/>
          </a:ln>
        </p:spPr>
      </p:pic>
      <p:pic>
        <p:nvPicPr>
          <p:cNvPr id="319" name="Google Shape;319;p51" descr="Screenshot of PIEE Features pag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02025" y="1558975"/>
            <a:ext cx="4611749" cy="31143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1769125" y="338903"/>
            <a:ext cx="61266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b="1" i="0" u="none" strike="noStrike" cap="none" dirty="0">
                <a:solidFill>
                  <a:srgbClr val="013C88"/>
                </a:solidFill>
                <a:latin typeface="Arial"/>
                <a:ea typeface="Arial"/>
                <a:cs typeface="Arial"/>
                <a:sym typeface="Arial"/>
              </a:rPr>
              <a:t>GSA Global Supply</a:t>
            </a:r>
            <a:r>
              <a:rPr lang="en-US" sz="1800" b="0" baseline="30000" dirty="0">
                <a:solidFill>
                  <a:srgbClr val="013C88"/>
                </a:solidFill>
              </a:rPr>
              <a:t>®</a:t>
            </a:r>
            <a:r>
              <a:rPr lang="en-US" b="1" i="0" u="none" strike="noStrike" cap="none" dirty="0">
                <a:solidFill>
                  <a:srgbClr val="013C88"/>
                </a:solidFill>
                <a:latin typeface="Arial"/>
                <a:ea typeface="Arial"/>
                <a:cs typeface="Arial"/>
                <a:sym typeface="Arial"/>
              </a:rPr>
              <a:t> – Ordering Methods Part 3</a:t>
            </a:r>
            <a:br>
              <a:rPr lang="en-US" sz="2600" b="1" i="0" u="none" strike="noStrike" cap="none" dirty="0">
                <a:solidFill>
                  <a:srgbClr val="013C88"/>
                </a:solidFill>
                <a:latin typeface="Arial"/>
                <a:ea typeface="Arial"/>
                <a:cs typeface="Arial"/>
                <a:sym typeface="Arial"/>
              </a:rPr>
            </a:br>
            <a:endParaRPr sz="2600" b="1" i="0" u="none" strike="noStrike" cap="none" dirty="0">
              <a:solidFill>
                <a:srgbClr val="013C88"/>
              </a:solidFill>
              <a:latin typeface="Arial"/>
              <a:ea typeface="Arial"/>
              <a:cs typeface="Arial"/>
              <a:sym typeface="Arial"/>
            </a:endParaRPr>
          </a:p>
        </p:txBody>
      </p:sp>
      <p:sp>
        <p:nvSpPr>
          <p:cNvPr id="326" name="Google Shape;326;p52"/>
          <p:cNvSpPr txBox="1">
            <a:spLocks noGrp="1"/>
          </p:cNvSpPr>
          <p:nvPr>
            <p:ph type="body" idx="1"/>
          </p:nvPr>
        </p:nvSpPr>
        <p:spPr>
          <a:xfrm>
            <a:off x="311700" y="1477252"/>
            <a:ext cx="5555700" cy="30369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600"/>
              <a:buFont typeface="Noto Sans Symbols"/>
              <a:buNone/>
            </a:pPr>
            <a:r>
              <a:rPr lang="en-US" sz="2400" b="1" u="sng">
                <a:solidFill>
                  <a:schemeClr val="lt1"/>
                </a:solidFill>
              </a:rPr>
              <a:t>Ordering by Phone:</a:t>
            </a:r>
            <a:endParaRPr sz="2400" b="1" u="sng">
              <a:solidFill>
                <a:schemeClr val="lt1"/>
              </a:solidFill>
            </a:endParaRPr>
          </a:p>
          <a:p>
            <a:pPr marL="342900" marR="0" lvl="0" indent="-342900" algn="l" rtl="0">
              <a:lnSpc>
                <a:spcPct val="115000"/>
              </a:lnSpc>
              <a:spcBef>
                <a:spcPts val="0"/>
              </a:spcBef>
              <a:spcAft>
                <a:spcPts val="0"/>
              </a:spcAft>
              <a:buClr>
                <a:schemeClr val="lt1"/>
              </a:buClr>
              <a:buSzPts val="600"/>
              <a:buFont typeface="Noto Sans Symbols"/>
              <a:buNone/>
            </a:pPr>
            <a:endParaRPr sz="700" b="1">
              <a:solidFill>
                <a:schemeClr val="lt1"/>
              </a:solidFill>
            </a:endParaRPr>
          </a:p>
          <a:p>
            <a:pPr marL="342900" marR="0" lvl="0" indent="-342900" algn="l" rtl="0">
              <a:lnSpc>
                <a:spcPct val="115000"/>
              </a:lnSpc>
              <a:spcBef>
                <a:spcPts val="0"/>
              </a:spcBef>
              <a:spcAft>
                <a:spcPts val="0"/>
              </a:spcAft>
              <a:buClr>
                <a:schemeClr val="lt1"/>
              </a:buClr>
              <a:buSzPts val="600"/>
              <a:buFont typeface="Noto Sans Symbols"/>
              <a:buNone/>
            </a:pPr>
            <a:endParaRPr sz="700" b="1">
              <a:solidFill>
                <a:schemeClr val="lt1"/>
              </a:solidFill>
            </a:endParaRPr>
          </a:p>
          <a:p>
            <a:pPr marL="342900" marR="0" lvl="0" indent="-342900" algn="l" rtl="0">
              <a:lnSpc>
                <a:spcPct val="115000"/>
              </a:lnSpc>
              <a:spcBef>
                <a:spcPts val="0"/>
              </a:spcBef>
              <a:spcAft>
                <a:spcPts val="0"/>
              </a:spcAft>
              <a:buClr>
                <a:schemeClr val="lt1"/>
              </a:buClr>
              <a:buSzPts val="600"/>
              <a:buFont typeface="Noto Sans Symbols"/>
              <a:buNone/>
            </a:pPr>
            <a:r>
              <a:rPr lang="en-US" sz="2400" b="1" i="0" strike="noStrike" cap="none">
                <a:solidFill>
                  <a:schemeClr val="lt1"/>
                </a:solidFill>
                <a:latin typeface="Arial"/>
                <a:ea typeface="Arial"/>
                <a:cs typeface="Arial"/>
                <a:sym typeface="Arial"/>
              </a:rPr>
              <a:t>National Customer Service Center</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800-488-3111</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9:00 p.m. Sunday to 9:30 p.m. Friday, Eastern Time</a:t>
            </a:r>
            <a:endParaRPr>
              <a:solidFill>
                <a:schemeClr val="lt1"/>
              </a:solidFill>
            </a:endParaRPr>
          </a:p>
          <a:p>
            <a:pPr marL="742950" marR="0" lvl="1" indent="-222250" algn="l" rtl="0">
              <a:lnSpc>
                <a:spcPct val="115000"/>
              </a:lnSpc>
              <a:spcBef>
                <a:spcPts val="4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Friendly, professional service</a:t>
            </a:r>
            <a:endParaRPr>
              <a:solidFill>
                <a:schemeClr val="lt1"/>
              </a:solidFill>
            </a:endParaRPr>
          </a:p>
          <a:p>
            <a:pPr marL="342900" marR="0" lvl="0" indent="-342900" algn="l" rtl="0">
              <a:lnSpc>
                <a:spcPct val="115000"/>
              </a:lnSpc>
              <a:spcBef>
                <a:spcPts val="400"/>
              </a:spcBef>
              <a:spcAft>
                <a:spcPts val="0"/>
              </a:spcAft>
              <a:buClr>
                <a:schemeClr val="lt1"/>
              </a:buClr>
              <a:buSzPts val="1800"/>
              <a:buFont typeface="Noto Sans Symbols"/>
              <a:buNone/>
            </a:pPr>
            <a:endParaRPr sz="2000" b="1" i="0" u="none" strike="noStrike" cap="none">
              <a:solidFill>
                <a:srgbClr val="013C88"/>
              </a:solidFill>
              <a:latin typeface="Arial"/>
              <a:ea typeface="Arial"/>
              <a:cs typeface="Arial"/>
              <a:sym typeface="Arial"/>
            </a:endParaRPr>
          </a:p>
          <a:p>
            <a:pPr marL="342900" marR="0" lvl="0" indent="-342900" algn="l" rtl="0">
              <a:lnSpc>
                <a:spcPct val="115000"/>
              </a:lnSpc>
              <a:spcBef>
                <a:spcPts val="400"/>
              </a:spcBef>
              <a:spcAft>
                <a:spcPts val="0"/>
              </a:spcAft>
              <a:buClr>
                <a:schemeClr val="lt1"/>
              </a:buClr>
              <a:buSzPts val="1800"/>
              <a:buFont typeface="Noto Sans Symbols"/>
              <a:buNone/>
            </a:pPr>
            <a:endParaRPr sz="2000" b="1" i="0" u="none" strike="noStrike" cap="none">
              <a:solidFill>
                <a:srgbClr val="013C88"/>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1636800" y="805000"/>
            <a:ext cx="5601000" cy="5334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Help Us Serve You Better and Faster</a:t>
            </a:r>
            <a:r>
              <a:rPr lang="en-US" b="0" i="0" u="none" strike="noStrike" cap="none">
                <a:solidFill>
                  <a:srgbClr val="013C88"/>
                </a:solidFill>
                <a:latin typeface="Arial"/>
                <a:ea typeface="Arial"/>
                <a:cs typeface="Arial"/>
                <a:sym typeface="Arial"/>
              </a:rPr>
              <a:t> </a:t>
            </a:r>
            <a:endParaRPr sz="2200"/>
          </a:p>
        </p:txBody>
      </p:sp>
      <p:sp>
        <p:nvSpPr>
          <p:cNvPr id="334" name="Google Shape;334;p53"/>
          <p:cNvSpPr txBox="1">
            <a:spLocks noGrp="1"/>
          </p:cNvSpPr>
          <p:nvPr>
            <p:ph type="body" idx="1"/>
          </p:nvPr>
        </p:nvSpPr>
        <p:spPr>
          <a:xfrm>
            <a:off x="311700" y="1428750"/>
            <a:ext cx="8520600" cy="3600000"/>
          </a:xfrm>
          <a:prstGeom prst="rect">
            <a:avLst/>
          </a:prstGeom>
          <a:noFill/>
          <a:ln>
            <a:noFill/>
          </a:ln>
        </p:spPr>
        <p:txBody>
          <a:bodyPr spcFirstLastPara="1" wrap="square" lIns="91425" tIns="45700" rIns="91425" bIns="45700" numCol="1" anchor="t" anchorCtr="0">
            <a:noAutofit/>
          </a:bodyPr>
          <a:lstStyle/>
          <a:p>
            <a:pPr marL="342900" marR="0" lvl="0" indent="-33020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Many orders flow through D</a:t>
            </a:r>
            <a:r>
              <a:rPr lang="en-US" sz="1800">
                <a:solidFill>
                  <a:schemeClr val="lt1"/>
                </a:solidFill>
              </a:rPr>
              <a:t>AAS (Defense Automated Addressing System)</a:t>
            </a:r>
            <a:r>
              <a:rPr lang="en-US" sz="1800" b="0" i="0" u="none" strike="noStrike" cap="none">
                <a:solidFill>
                  <a:schemeClr val="lt1"/>
                </a:solidFill>
                <a:latin typeface="Arial"/>
                <a:ea typeface="Arial"/>
                <a:cs typeface="Arial"/>
                <a:sym typeface="Arial"/>
              </a:rPr>
              <a:t> to GSA, without contact information </a:t>
            </a:r>
            <a:endParaRPr sz="1800">
              <a:solidFill>
                <a:schemeClr val="lt1"/>
              </a:solidFill>
            </a:endParaRPr>
          </a:p>
          <a:p>
            <a:pPr marL="342900" marR="0" lvl="0" indent="-330200" algn="l" rtl="0">
              <a:lnSpc>
                <a:spcPct val="100000"/>
              </a:lnSpc>
              <a:spcBef>
                <a:spcPts val="0"/>
              </a:spcBef>
              <a:spcAft>
                <a:spcPts val="0"/>
              </a:spcAft>
              <a:buClr>
                <a:schemeClr val="lt1"/>
              </a:buClr>
              <a:buSzPts val="1800"/>
              <a:buFont typeface="Arial"/>
              <a:buChar char="•"/>
            </a:pPr>
            <a:r>
              <a:rPr lang="en-US" sz="1800">
                <a:solidFill>
                  <a:schemeClr val="lt1"/>
                </a:solidFill>
              </a:rPr>
              <a:t>Use “Mark For” Date fields to insert contact info: name and phone number</a:t>
            </a:r>
            <a:endParaRPr sz="1800">
              <a:solidFill>
                <a:schemeClr val="lt1"/>
              </a:solidFill>
            </a:endParaRPr>
          </a:p>
          <a:p>
            <a:pPr marL="342900" marR="0" lvl="0" indent="-33020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This allows GSA to:</a:t>
            </a:r>
            <a:endParaRPr sz="1800">
              <a:solidFill>
                <a:schemeClr val="lt1"/>
              </a:solidFill>
            </a:endParaRPr>
          </a:p>
          <a:p>
            <a:pPr marL="638175" marR="0" lvl="0" indent="-333375" algn="l" rtl="0">
              <a:lnSpc>
                <a:spcPct val="100000"/>
              </a:lnSpc>
              <a:spcBef>
                <a:spcPts val="0"/>
              </a:spcBef>
              <a:spcAft>
                <a:spcPts val="0"/>
              </a:spcAft>
              <a:buClr>
                <a:schemeClr val="lt1"/>
              </a:buClr>
              <a:buSzPts val="1800"/>
              <a:buFont typeface="Courier New"/>
              <a:buChar char="o"/>
            </a:pPr>
            <a:r>
              <a:rPr lang="en-US" sz="1800">
                <a:solidFill>
                  <a:schemeClr val="lt1"/>
                </a:solidFill>
              </a:rPr>
              <a:t>Clarify buyer’s needs regarding non-contract items (buy on demand)</a:t>
            </a:r>
            <a:endParaRPr sz="1800">
              <a:solidFill>
                <a:schemeClr val="lt1"/>
              </a:solidFill>
            </a:endParaRPr>
          </a:p>
          <a:p>
            <a:pPr marL="638175" marR="0" lvl="0" indent="-333375" algn="l" rtl="0">
              <a:lnSpc>
                <a:spcPct val="100000"/>
              </a:lnSpc>
              <a:spcBef>
                <a:spcPts val="0"/>
              </a:spcBef>
              <a:spcAft>
                <a:spcPts val="0"/>
              </a:spcAft>
              <a:buClr>
                <a:schemeClr val="lt1"/>
              </a:buClr>
              <a:buSzPts val="1800"/>
              <a:buFont typeface="Courier New"/>
              <a:buChar char="o"/>
            </a:pPr>
            <a:r>
              <a:rPr lang="en-US" sz="1800" b="0" i="0" u="none" strike="noStrike" cap="none">
                <a:solidFill>
                  <a:schemeClr val="lt1"/>
                </a:solidFill>
                <a:latin typeface="Arial"/>
                <a:ea typeface="Arial"/>
                <a:cs typeface="Arial"/>
                <a:sym typeface="Arial"/>
              </a:rPr>
              <a:t>Confirm quantity if there is a question on unit of issue</a:t>
            </a:r>
            <a:endParaRPr sz="1800">
              <a:solidFill>
                <a:schemeClr val="lt1"/>
              </a:solidFill>
            </a:endParaRPr>
          </a:p>
          <a:p>
            <a:pPr marL="638175" marR="0" lvl="0" indent="-333375" algn="l" rtl="0">
              <a:lnSpc>
                <a:spcPct val="100000"/>
              </a:lnSpc>
              <a:spcBef>
                <a:spcPts val="0"/>
              </a:spcBef>
              <a:spcAft>
                <a:spcPts val="0"/>
              </a:spcAft>
              <a:buClr>
                <a:schemeClr val="lt1"/>
              </a:buClr>
              <a:buSzPts val="1800"/>
              <a:buFont typeface="Courier New"/>
              <a:buChar char="o"/>
            </a:pPr>
            <a:r>
              <a:rPr lang="en-US" sz="1800">
                <a:solidFill>
                  <a:schemeClr val="lt1"/>
                </a:solidFill>
              </a:rPr>
              <a:t>Arrange delivery and any special requirements</a:t>
            </a:r>
            <a:endParaRPr sz="1800">
              <a:solidFill>
                <a:schemeClr val="lt1"/>
              </a:solidFill>
            </a:endParaRPr>
          </a:p>
          <a:p>
            <a:pPr marL="638175" marR="0" lvl="0" indent="-333375" algn="l" rtl="0">
              <a:lnSpc>
                <a:spcPct val="100000"/>
              </a:lnSpc>
              <a:spcBef>
                <a:spcPts val="0"/>
              </a:spcBef>
              <a:spcAft>
                <a:spcPts val="0"/>
              </a:spcAft>
              <a:buClr>
                <a:schemeClr val="lt1"/>
              </a:buClr>
              <a:buSzPts val="1800"/>
              <a:buFont typeface="Courier New"/>
              <a:buChar char="o"/>
            </a:pPr>
            <a:r>
              <a:rPr lang="en-US" sz="1800" b="0" i="0" u="none" strike="noStrike" cap="none">
                <a:solidFill>
                  <a:schemeClr val="lt1"/>
                </a:solidFill>
                <a:latin typeface="Arial"/>
                <a:ea typeface="Arial"/>
                <a:cs typeface="Arial"/>
                <a:sym typeface="Arial"/>
              </a:rPr>
              <a:t>Ensure base access, if needed</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a:p>
            <a:pPr marL="347472" marR="0" lvl="0" indent="-334772"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Long-term: DLA and GSA to collect more complete contact info </a:t>
            </a:r>
            <a:endParaRPr sz="1800">
              <a:solidFill>
                <a:schemeClr val="lt1"/>
              </a:solidFill>
            </a:endParaRPr>
          </a:p>
          <a:p>
            <a:pPr marL="520700" marR="0" lvl="1" indent="-190500" algn="l" rtl="0">
              <a:lnSpc>
                <a:spcPct val="115000"/>
              </a:lnSpc>
              <a:spcBef>
                <a:spcPts val="400"/>
              </a:spcBef>
              <a:spcAft>
                <a:spcPts val="0"/>
              </a:spcAft>
              <a:buClr>
                <a:srgbClr val="990033"/>
              </a:buClr>
              <a:buSzPts val="2000"/>
              <a:buNone/>
            </a:pPr>
            <a:endParaRPr sz="2000" b="0" i="0" u="none" strike="noStrike" cap="none">
              <a:solidFill>
                <a:srgbClr val="013C88"/>
              </a:solidFill>
              <a:latin typeface="Arial"/>
              <a:ea typeface="Arial"/>
              <a:cs typeface="Arial"/>
              <a:sym typeface="Arial"/>
            </a:endParaRPr>
          </a:p>
          <a:p>
            <a:pPr marL="742950" marR="0" lvl="1" indent="-95250" algn="l" rtl="0">
              <a:lnSpc>
                <a:spcPct val="115000"/>
              </a:lnSpc>
              <a:spcBef>
                <a:spcPts val="400"/>
              </a:spcBef>
              <a:spcAft>
                <a:spcPts val="0"/>
              </a:spcAft>
              <a:buClr>
                <a:srgbClr val="013C88"/>
              </a:buClr>
              <a:buSzPts val="14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722313" y="2619376"/>
            <a:ext cx="7772400" cy="10215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1000"/>
              <a:buNone/>
            </a:pPr>
            <a:r>
              <a:rPr lang="en-US" sz="4000" b="1" i="0" u="none" strike="noStrike" cap="none">
                <a:solidFill>
                  <a:schemeClr val="lt1"/>
                </a:solidFill>
                <a:latin typeface="Arial"/>
                <a:ea typeface="Arial"/>
                <a:cs typeface="Arial"/>
                <a:sym typeface="Arial"/>
              </a:rPr>
              <a:t>CUSTOMER SERVICE</a:t>
            </a:r>
            <a:endParaRPr>
              <a:solidFill>
                <a:schemeClr val="lt1"/>
              </a:solidFill>
            </a:endParaRPr>
          </a:p>
        </p:txBody>
      </p:sp>
      <p:sp>
        <p:nvSpPr>
          <p:cNvPr id="341" name="Google Shape;341;p54"/>
          <p:cNvSpPr txBox="1">
            <a:spLocks noGrp="1"/>
          </p:cNvSpPr>
          <p:nvPr>
            <p:ph type="body" idx="1"/>
          </p:nvPr>
        </p:nvSpPr>
        <p:spPr>
          <a:xfrm>
            <a:off x="722325" y="1935179"/>
            <a:ext cx="7772400" cy="684000"/>
          </a:xfrm>
          <a:prstGeom prst="rect">
            <a:avLst/>
          </a:prstGeom>
          <a:noFill/>
          <a:ln>
            <a:noFill/>
          </a:ln>
        </p:spPr>
        <p:txBody>
          <a:bodyPr spcFirstLastPara="1" wrap="square" lIns="91425" tIns="45700" rIns="91425" bIns="45700" numCol="1" anchor="b" anchorCtr="0">
            <a:noAutofit/>
          </a:bodyPr>
          <a:lstStyle/>
          <a:p>
            <a:pPr marL="0" lvl="0" indent="0" algn="l" rtl="0">
              <a:lnSpc>
                <a:spcPct val="100000"/>
              </a:lnSpc>
              <a:spcBef>
                <a:spcPts val="0"/>
              </a:spcBef>
              <a:spcAft>
                <a:spcPts val="0"/>
              </a:spcAft>
              <a:buClr>
                <a:schemeClr val="lt1"/>
              </a:buClr>
              <a:buSzPts val="600"/>
              <a:buNone/>
            </a:pPr>
            <a:r>
              <a:rPr lang="en-US" sz="2400" b="0" i="0" u="none" strike="noStrike" cap="none">
                <a:solidFill>
                  <a:schemeClr val="lt1"/>
                </a:solidFill>
                <a:latin typeface="Arial"/>
                <a:ea typeface="Arial"/>
                <a:cs typeface="Arial"/>
                <a:sym typeface="Arial"/>
              </a:rPr>
              <a:t>GSA Global </a:t>
            </a:r>
            <a:r>
              <a:rPr lang="en-US" sz="2400">
                <a:solidFill>
                  <a:schemeClr val="lt1"/>
                </a:solidFill>
              </a:rPr>
              <a:t>Supply</a:t>
            </a:r>
            <a:r>
              <a:rPr lang="en-US" baseline="30000">
                <a:solidFill>
                  <a:schemeClr val="lt1"/>
                </a:solidFill>
              </a:rPr>
              <a:t>®</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1679250" y="750025"/>
            <a:ext cx="6138600" cy="5334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GSA Global Supply</a:t>
            </a:r>
            <a:r>
              <a:rPr lang="en-US" b="0" baseline="30000">
                <a:solidFill>
                  <a:srgbClr val="013C88"/>
                </a:solidFill>
              </a:rPr>
              <a:t>®</a:t>
            </a:r>
            <a:r>
              <a:rPr lang="en-US" b="1" i="0" u="none" strike="noStrike" cap="none">
                <a:solidFill>
                  <a:srgbClr val="013C88"/>
                </a:solidFill>
                <a:latin typeface="Arial"/>
                <a:ea typeface="Arial"/>
                <a:cs typeface="Arial"/>
                <a:sym typeface="Arial"/>
              </a:rPr>
              <a:t> – Customer Service</a:t>
            </a:r>
            <a:r>
              <a:rPr lang="en-US" sz="2600" b="1" i="0" u="none" strike="noStrike" cap="none">
                <a:solidFill>
                  <a:srgbClr val="013C88"/>
                </a:solidFill>
                <a:latin typeface="Arial"/>
                <a:ea typeface="Arial"/>
                <a:cs typeface="Arial"/>
                <a:sym typeface="Arial"/>
              </a:rPr>
              <a:t> </a:t>
            </a:r>
            <a:endParaRPr/>
          </a:p>
        </p:txBody>
      </p:sp>
      <p:sp>
        <p:nvSpPr>
          <p:cNvPr id="348" name="Google Shape;348;p55"/>
          <p:cNvSpPr txBox="1">
            <a:spLocks noGrp="1"/>
          </p:cNvSpPr>
          <p:nvPr>
            <p:ph type="body" idx="1"/>
          </p:nvPr>
        </p:nvSpPr>
        <p:spPr>
          <a:xfrm>
            <a:off x="566075" y="1428750"/>
            <a:ext cx="6968400" cy="3460200"/>
          </a:xfrm>
          <a:prstGeom prst="rect">
            <a:avLst/>
          </a:prstGeom>
          <a:noFill/>
          <a:ln>
            <a:noFill/>
          </a:ln>
        </p:spPr>
        <p:txBody>
          <a:bodyPr spcFirstLastPara="1" wrap="square" lIns="91425" tIns="45700" rIns="91425" bIns="45700" numCol="1" anchor="t" anchorCtr="0">
            <a:noAutofit/>
          </a:bodyPr>
          <a:lstStyle/>
          <a:p>
            <a:pPr marL="342900" marR="0" lvl="0" indent="-311150" algn="l" rtl="0">
              <a:lnSpc>
                <a:spcPct val="100000"/>
              </a:lnSpc>
              <a:spcBef>
                <a:spcPts val="0"/>
              </a:spcBef>
              <a:spcAft>
                <a:spcPts val="0"/>
              </a:spcAft>
              <a:buClr>
                <a:schemeClr val="lt1"/>
              </a:buClr>
              <a:buSzPts val="1500"/>
              <a:buFont typeface="Arial"/>
              <a:buChar char="•"/>
            </a:pPr>
            <a:r>
              <a:rPr lang="en-US" sz="1500" b="0" i="0" u="none" strike="noStrike" cap="none">
                <a:solidFill>
                  <a:schemeClr val="lt1"/>
                </a:solidFill>
                <a:latin typeface="Arial"/>
                <a:ea typeface="Arial"/>
                <a:cs typeface="Arial"/>
                <a:sym typeface="Arial"/>
              </a:rPr>
              <a:t>Our </a:t>
            </a:r>
            <a:r>
              <a:rPr lang="en-US" sz="1500" b="1" i="0" u="none" strike="noStrike" cap="none">
                <a:solidFill>
                  <a:schemeClr val="lt1"/>
                </a:solidFill>
              </a:rPr>
              <a:t>National Customer Service Center (NCSC)</a:t>
            </a:r>
            <a:r>
              <a:rPr lang="en-US" sz="1500" b="0" i="0" u="none" strike="noStrike" cap="none">
                <a:solidFill>
                  <a:schemeClr val="lt1"/>
                </a:solidFill>
                <a:latin typeface="Arial"/>
                <a:ea typeface="Arial"/>
                <a:cs typeface="Arial"/>
                <a:sym typeface="Arial"/>
              </a:rPr>
              <a:t> is available at 800-488-3111 from Sunday at 9 p.m. ET until Friday at 9:30 p.m. ET or via email at </a:t>
            </a:r>
            <a:r>
              <a:rPr lang="en-US" sz="1500" b="0" i="0" u="sng" strike="noStrike" cap="none">
                <a:solidFill>
                  <a:srgbClr val="FFFF00"/>
                </a:solidFill>
                <a:latin typeface="Arial"/>
                <a:ea typeface="Arial"/>
                <a:cs typeface="Arial"/>
                <a:sym typeface="Arial"/>
                <a:hlinkClick r:id="rId3">
                  <a:extLst>
                    <a:ext uri="{A12FA001-AC4F-418D-AE19-62706E023703}">
                      <ahyp:hlinkClr xmlns:ahyp="http://schemas.microsoft.com/office/drawing/2018/hyperlinkcolor" val="tx"/>
                    </a:ext>
                  </a:extLst>
                </a:hlinkClick>
              </a:rPr>
              <a:t>NCSCcustomer.service@gsa.gov</a:t>
            </a:r>
            <a:r>
              <a:rPr lang="en-US" sz="1500" b="0" i="0" u="none" strike="noStrike" cap="none">
                <a:solidFill>
                  <a:schemeClr val="lt1"/>
                </a:solidFill>
                <a:latin typeface="Arial"/>
                <a:ea typeface="Arial"/>
                <a:cs typeface="Arial"/>
                <a:sym typeface="Arial"/>
              </a:rPr>
              <a:t>.The full-service NCSC provides assistance and information to help make your requisitions simple and efficient. Check on current pricing, order status, billing information, tracking of shipments and more.</a:t>
            </a:r>
            <a:endParaRPr sz="1500" b="0" i="0" u="none" strike="noStrike" cap="none">
              <a:solidFill>
                <a:schemeClr val="lt1"/>
              </a:solidFill>
              <a:latin typeface="Arial"/>
              <a:ea typeface="Arial"/>
              <a:cs typeface="Arial"/>
              <a:sym typeface="Arial"/>
            </a:endParaRPr>
          </a:p>
          <a:p>
            <a:pPr marL="457200" marR="0" lvl="0" indent="0" algn="l" rtl="0">
              <a:lnSpc>
                <a:spcPct val="100000"/>
              </a:lnSpc>
              <a:spcBef>
                <a:spcPts val="0"/>
              </a:spcBef>
              <a:spcAft>
                <a:spcPts val="0"/>
              </a:spcAft>
              <a:buNone/>
            </a:pPr>
            <a:endParaRPr sz="1500">
              <a:solidFill>
                <a:schemeClr val="lt1"/>
              </a:solidFill>
            </a:endParaRPr>
          </a:p>
          <a:p>
            <a:pPr marL="457200" lvl="0" indent="-323850" algn="l" rtl="0">
              <a:lnSpc>
                <a:spcPct val="100000"/>
              </a:lnSpc>
              <a:spcBef>
                <a:spcPts val="0"/>
              </a:spcBef>
              <a:spcAft>
                <a:spcPts val="0"/>
              </a:spcAft>
              <a:buClr>
                <a:schemeClr val="lt1"/>
              </a:buClr>
              <a:buSzPts val="1500"/>
              <a:buChar char="•"/>
            </a:pPr>
            <a:r>
              <a:rPr lang="en-US" sz="1500">
                <a:solidFill>
                  <a:schemeClr val="lt1"/>
                </a:solidFill>
              </a:rPr>
              <a:t>Order status visible 24/7 at </a:t>
            </a:r>
            <a:r>
              <a:rPr lang="en-US" sz="1500" u="sng">
                <a:solidFill>
                  <a:srgbClr val="FFFF00"/>
                </a:solidFill>
                <a:hlinkClick r:id="rId4">
                  <a:extLst>
                    <a:ext uri="{A12FA001-AC4F-418D-AE19-62706E023703}">
                      <ahyp:hlinkClr xmlns:ahyp="http://schemas.microsoft.com/office/drawing/2018/hyperlinkcolor" val="tx"/>
                    </a:ext>
                  </a:extLst>
                </a:hlinkClick>
              </a:rPr>
              <a:t>https://ask.gsa.gov</a:t>
            </a:r>
            <a:r>
              <a:rPr lang="en-US" sz="1500">
                <a:solidFill>
                  <a:schemeClr val="lt1"/>
                </a:solidFill>
              </a:rPr>
              <a:t>. Register and check at any time.</a:t>
            </a:r>
            <a:endParaRPr sz="1500">
              <a:solidFill>
                <a:schemeClr val="lt1"/>
              </a:solidFill>
            </a:endParaRPr>
          </a:p>
          <a:p>
            <a:pPr marL="457200" lvl="0" indent="0" algn="l" rtl="0">
              <a:lnSpc>
                <a:spcPct val="100000"/>
              </a:lnSpc>
              <a:spcBef>
                <a:spcPts val="0"/>
              </a:spcBef>
              <a:spcAft>
                <a:spcPts val="0"/>
              </a:spcAft>
              <a:buNone/>
            </a:pPr>
            <a:endParaRPr sz="15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GSA Staff are located in forward supply OCONUS environments to support</a:t>
            </a:r>
            <a:endParaRPr sz="1500">
              <a:solidFill>
                <a:schemeClr val="lt1"/>
              </a:solidFill>
            </a:endParaRPr>
          </a:p>
          <a:p>
            <a:pPr marL="457200" lvl="0" indent="0" algn="l" rtl="0">
              <a:spcBef>
                <a:spcPts val="0"/>
              </a:spcBef>
              <a:spcAft>
                <a:spcPts val="0"/>
              </a:spcAft>
              <a:buNone/>
            </a:pPr>
            <a:r>
              <a:rPr lang="en-US" sz="1500">
                <a:solidFill>
                  <a:schemeClr val="lt1"/>
                </a:solidFill>
              </a:rPr>
              <a:t>your needs. Also onsite daily with DLA Agency Sustainment Operations Center. For contact details: </a:t>
            </a:r>
            <a:r>
              <a:rPr lang="en-US" sz="1500" u="sng">
                <a:solidFill>
                  <a:srgbClr val="FFFF00"/>
                </a:solidFill>
                <a:hlinkClick r:id="rId5">
                  <a:extLst>
                    <a:ext uri="{A12FA001-AC4F-418D-AE19-62706E023703}">
                      <ahyp:hlinkClr xmlns:ahyp="http://schemas.microsoft.com/office/drawing/2018/hyperlinkcolor" val="tx"/>
                    </a:ext>
                  </a:extLst>
                </a:hlinkClick>
              </a:rPr>
              <a:t>http://www.gsa.gov/globalsupplyoconus</a:t>
            </a:r>
            <a:endParaRPr sz="1500">
              <a:solidFill>
                <a:srgbClr val="FFFF00"/>
              </a:solidFill>
            </a:endParaRPr>
          </a:p>
          <a:p>
            <a:pPr marL="0" lvl="0" indent="0" algn="l" rtl="0">
              <a:lnSpc>
                <a:spcPct val="100000"/>
              </a:lnSpc>
              <a:spcBef>
                <a:spcPts val="0"/>
              </a:spcBef>
              <a:spcAft>
                <a:spcPts val="0"/>
              </a:spcAft>
              <a:buNone/>
            </a:pPr>
            <a:endParaRPr>
              <a:solidFill>
                <a:schemeClr val="lt1"/>
              </a:solidFill>
            </a:endParaRPr>
          </a:p>
          <a:p>
            <a:pPr marL="342900" marR="0" lvl="0" indent="-215900" algn="l" rtl="0">
              <a:lnSpc>
                <a:spcPct val="115000"/>
              </a:lnSpc>
              <a:spcBef>
                <a:spcPts val="400"/>
              </a:spcBef>
              <a:spcAft>
                <a:spcPts val="0"/>
              </a:spcAft>
              <a:buClr>
                <a:srgbClr val="013C88"/>
              </a:buClr>
              <a:buSzPts val="1800"/>
              <a:buFont typeface="Arial"/>
              <a:buNone/>
            </a:pPr>
            <a:endParaRPr sz="1600" b="0" i="0" u="none" strike="noStrike" cap="none">
              <a:solidFill>
                <a:schemeClr val="lt1"/>
              </a:solidFill>
              <a:latin typeface="Arial"/>
              <a:ea typeface="Arial"/>
              <a:cs typeface="Arial"/>
              <a:sym typeface="Arial"/>
            </a:endParaRPr>
          </a:p>
          <a:p>
            <a:pPr marL="342900" marR="0" lvl="0" indent="-215900" algn="l" rtl="0">
              <a:lnSpc>
                <a:spcPct val="115000"/>
              </a:lnSpc>
              <a:spcBef>
                <a:spcPts val="400"/>
              </a:spcBef>
              <a:spcAft>
                <a:spcPts val="0"/>
              </a:spcAft>
              <a:buClr>
                <a:srgbClr val="013C88"/>
              </a:buClr>
              <a:buSzPts val="1800"/>
              <a:buFont typeface="Arial"/>
              <a:buNone/>
            </a:pPr>
            <a:endParaRPr sz="2000" b="0" i="0" u="none" strike="noStrike" cap="none">
              <a:solidFill>
                <a:srgbClr val="013C88"/>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6"/>
          <p:cNvSpPr txBox="1">
            <a:spLocks noGrp="1"/>
          </p:cNvSpPr>
          <p:nvPr>
            <p:ph type="title"/>
          </p:nvPr>
        </p:nvSpPr>
        <p:spPr>
          <a:xfrm>
            <a:off x="1896500" y="685850"/>
            <a:ext cx="5801100" cy="5799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50"/>
              <a:buNone/>
            </a:pPr>
            <a:r>
              <a:rPr lang="en-US" b="1" i="0" u="none" strike="noStrike" cap="none">
                <a:solidFill>
                  <a:srgbClr val="013C88"/>
                </a:solidFill>
                <a:latin typeface="Arial"/>
                <a:ea typeface="Arial"/>
                <a:cs typeface="Arial"/>
                <a:sym typeface="Arial"/>
              </a:rPr>
              <a:t>GSA Global Supply</a:t>
            </a:r>
            <a:r>
              <a:rPr lang="en-US" b="0" baseline="30000">
                <a:solidFill>
                  <a:srgbClr val="013C88"/>
                </a:solidFill>
              </a:rPr>
              <a:t>®</a:t>
            </a:r>
            <a:r>
              <a:rPr lang="en-US" b="1" i="0" u="none" strike="noStrike" cap="none">
                <a:solidFill>
                  <a:srgbClr val="013C88"/>
                </a:solidFill>
                <a:latin typeface="Arial"/>
                <a:ea typeface="Arial"/>
                <a:cs typeface="Arial"/>
                <a:sym typeface="Arial"/>
              </a:rPr>
              <a:t> - Publications</a:t>
            </a:r>
            <a:endParaRPr/>
          </a:p>
        </p:txBody>
      </p:sp>
      <p:sp>
        <p:nvSpPr>
          <p:cNvPr id="355" name="Google Shape;355;p56"/>
          <p:cNvSpPr txBox="1"/>
          <p:nvPr/>
        </p:nvSpPr>
        <p:spPr>
          <a:xfrm>
            <a:off x="381000" y="1393034"/>
            <a:ext cx="8264236" cy="662278"/>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Visit </a:t>
            </a:r>
            <a:r>
              <a:rPr lang="en-US" sz="2000" b="1" i="0" u="none" strike="noStrike" cap="none" dirty="0">
                <a:solidFill>
                  <a:schemeClr val="lt1"/>
                </a:solidFill>
              </a:rPr>
              <a:t>gsa.gov/</a:t>
            </a:r>
            <a:r>
              <a:rPr lang="en-US" sz="2000" b="1" i="0" u="none" strike="noStrike" cap="none" dirty="0" err="1">
                <a:solidFill>
                  <a:schemeClr val="lt1"/>
                </a:solidFill>
              </a:rPr>
              <a:t>cmls</a:t>
            </a:r>
            <a:r>
              <a:rPr lang="en-US" sz="2000" b="1" i="0" u="none" strike="noStrike" cap="none" dirty="0">
                <a:solidFill>
                  <a:schemeClr val="lt1"/>
                </a:solidFill>
              </a:rPr>
              <a:t> </a:t>
            </a:r>
            <a:r>
              <a:rPr lang="en-US" sz="2000" b="0" i="0" u="none" strike="noStrike" cap="none" dirty="0">
                <a:solidFill>
                  <a:schemeClr val="lt1"/>
                </a:solidFill>
                <a:latin typeface="Arial"/>
                <a:ea typeface="Arial"/>
                <a:cs typeface="Arial"/>
                <a:sym typeface="Arial"/>
              </a:rPr>
              <a:t>to download free product brochures and reference guides. </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endParaRPr sz="2000" b="1" i="0" u="none" strike="noStrike" cap="none" dirty="0">
              <a:solidFill>
                <a:schemeClr val="lt1"/>
              </a:solidFill>
              <a:latin typeface="Arial"/>
              <a:ea typeface="Arial"/>
              <a:cs typeface="Arial"/>
              <a:sym typeface="Arial"/>
            </a:endParaRPr>
          </a:p>
        </p:txBody>
      </p:sp>
      <p:pic>
        <p:nvPicPr>
          <p:cNvPr id="356" name="Google Shape;356;p56" title="Image of the GSA Global Supply Ordering Guide cover"/>
          <p:cNvPicPr preferRelativeResize="0"/>
          <p:nvPr/>
        </p:nvPicPr>
        <p:blipFill rotWithShape="1">
          <a:blip r:embed="rId3">
            <a:alphaModFix/>
          </a:blip>
          <a:srcRect/>
          <a:stretch/>
        </p:blipFill>
        <p:spPr>
          <a:xfrm>
            <a:off x="914401" y="2143150"/>
            <a:ext cx="2294626" cy="2757725"/>
          </a:xfrm>
          <a:prstGeom prst="rect">
            <a:avLst/>
          </a:prstGeom>
          <a:noFill/>
          <a:ln w="9525" cap="flat" cmpd="sng">
            <a:solidFill>
              <a:schemeClr val="dk1"/>
            </a:solidFill>
            <a:prstDash val="solid"/>
            <a:miter lim="8000"/>
            <a:headEnd type="none" w="sm" len="sm"/>
            <a:tailEnd type="none" w="sm" len="sm"/>
          </a:ln>
        </p:spPr>
      </p:pic>
      <p:pic>
        <p:nvPicPr>
          <p:cNvPr id="357" name="Google Shape;357;p56" descr="25-00069_Supply Catalog Cover_BB26_CMLS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11149" y="2027000"/>
            <a:ext cx="2211976" cy="28738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2445900" y="2361062"/>
            <a:ext cx="4252200" cy="662100"/>
          </a:xfrm>
          <a:prstGeom prst="rect">
            <a:avLst/>
          </a:prstGeom>
          <a:noFill/>
          <a:ln>
            <a:noFill/>
          </a:ln>
        </p:spPr>
        <p:txBody>
          <a:bodyPr spcFirstLastPara="1" wrap="square" lIns="91425" tIns="45700" rIns="91425" bIns="45700" numCol="1" anchor="t" anchorCtr="0">
            <a:normAutofit/>
          </a:bodyPr>
          <a:lstStyle/>
          <a:p>
            <a:pPr marL="0" lvl="0" indent="0" algn="ctr" rtl="0">
              <a:lnSpc>
                <a:spcPct val="100000"/>
              </a:lnSpc>
              <a:spcBef>
                <a:spcPts val="0"/>
              </a:spcBef>
              <a:spcAft>
                <a:spcPts val="0"/>
              </a:spcAft>
              <a:buClr>
                <a:schemeClr val="lt1"/>
              </a:buClr>
              <a:buSzPts val="4400"/>
              <a:buFont typeface="Calibri"/>
              <a:buNone/>
            </a:pPr>
            <a:r>
              <a:rPr lang="en-US"/>
              <a:t>Thank you</a:t>
            </a:r>
            <a:endParaRPr/>
          </a:p>
        </p:txBody>
      </p:sp>
      <p:sp>
        <p:nvSpPr>
          <p:cNvPr id="364" name="Google Shape;364;p57"/>
          <p:cNvSpPr txBox="1"/>
          <p:nvPr/>
        </p:nvSpPr>
        <p:spPr>
          <a:xfrm>
            <a:off x="6240675" y="3650825"/>
            <a:ext cx="2536500" cy="1477500"/>
          </a:xfrm>
          <a:prstGeom prst="rect">
            <a:avLst/>
          </a:prstGeom>
          <a:noFill/>
          <a:ln>
            <a:noFill/>
          </a:ln>
        </p:spPr>
        <p:txBody>
          <a:bodyPr spcFirstLastPara="1" wrap="square" lIns="91425" tIns="91425" rIns="91425" bIns="91425" numCol="1" anchor="t" anchorCtr="0">
            <a:spAutoFit/>
          </a:bodyPr>
          <a:lstStyle/>
          <a:p>
            <a:pPr marL="0" lvl="0" indent="0" algn="l" rtl="0">
              <a:spcBef>
                <a:spcPts val="0"/>
              </a:spcBef>
              <a:spcAft>
                <a:spcPts val="0"/>
              </a:spcAft>
              <a:buNone/>
            </a:pPr>
            <a:r>
              <a:rPr lang="en-US" sz="1200">
                <a:solidFill>
                  <a:schemeClr val="lt1"/>
                </a:solidFill>
              </a:rPr>
              <a:t>Iris Wright-Simpson</a:t>
            </a:r>
            <a:endParaRPr sz="1200">
              <a:solidFill>
                <a:schemeClr val="lt1"/>
              </a:solidFill>
            </a:endParaRPr>
          </a:p>
          <a:p>
            <a:pPr marL="0" lvl="0" indent="0" algn="l" rtl="0">
              <a:spcBef>
                <a:spcPts val="0"/>
              </a:spcBef>
              <a:spcAft>
                <a:spcPts val="0"/>
              </a:spcAft>
              <a:buNone/>
            </a:pPr>
            <a:r>
              <a:rPr lang="en-US" sz="1200">
                <a:solidFill>
                  <a:schemeClr val="lt1"/>
                </a:solidFill>
              </a:rPr>
              <a:t>202-880-3405</a:t>
            </a:r>
            <a:endParaRPr sz="1200">
              <a:solidFill>
                <a:schemeClr val="lt1"/>
              </a:solidFill>
            </a:endParaRPr>
          </a:p>
          <a:p>
            <a:pPr marL="0" lvl="0" indent="0" algn="l" rtl="0">
              <a:spcBef>
                <a:spcPts val="0"/>
              </a:spcBef>
              <a:spcAft>
                <a:spcPts val="0"/>
              </a:spcAft>
              <a:buNone/>
            </a:pPr>
            <a:r>
              <a:rPr lang="en-US" sz="1200" u="sng">
                <a:solidFill>
                  <a:schemeClr val="lt1"/>
                </a:solidFill>
                <a:hlinkClick r:id="rId3">
                  <a:extLst>
                    <a:ext uri="{A12FA001-AC4F-418D-AE19-62706E023703}">
                      <ahyp:hlinkClr xmlns:ahyp="http://schemas.microsoft.com/office/drawing/2018/hyperlinkcolor" val="tx"/>
                    </a:ext>
                  </a:extLst>
                </a:hlinkClick>
              </a:rPr>
              <a:t>Iris.Wright-Simpson@gsa.gov</a:t>
            </a:r>
            <a:endParaRPr sz="12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r>
              <a:rPr lang="en-US" sz="1200">
                <a:solidFill>
                  <a:schemeClr val="lt1"/>
                </a:solidFill>
              </a:rPr>
              <a:t>Carla Correll</a:t>
            </a:r>
            <a:endParaRPr sz="1200">
              <a:solidFill>
                <a:schemeClr val="lt1"/>
              </a:solidFill>
            </a:endParaRPr>
          </a:p>
          <a:p>
            <a:pPr marL="0" lvl="0" indent="0" algn="l" rtl="0">
              <a:spcBef>
                <a:spcPts val="0"/>
              </a:spcBef>
              <a:spcAft>
                <a:spcPts val="0"/>
              </a:spcAft>
              <a:buNone/>
            </a:pPr>
            <a:r>
              <a:rPr lang="en-US" sz="1200">
                <a:solidFill>
                  <a:schemeClr val="lt1"/>
                </a:solidFill>
              </a:rPr>
              <a:t>571-289-6761</a:t>
            </a:r>
            <a:endParaRPr sz="1200">
              <a:solidFill>
                <a:schemeClr val="lt1"/>
              </a:solidFill>
            </a:endParaRPr>
          </a:p>
          <a:p>
            <a:pPr marL="0" lvl="0" indent="0" algn="l" rtl="0">
              <a:spcBef>
                <a:spcPts val="0"/>
              </a:spcBef>
              <a:spcAft>
                <a:spcPts val="0"/>
              </a:spcAft>
              <a:buNone/>
            </a:pPr>
            <a:r>
              <a:rPr lang="en-US" sz="1200">
                <a:solidFill>
                  <a:schemeClr val="lt1"/>
                </a:solidFill>
              </a:rPr>
              <a:t>Carla.Correll@gsa.gov</a:t>
            </a:r>
            <a:endParaRPr sz="12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1210200" y="770900"/>
            <a:ext cx="7966500" cy="60960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SzPts val="600"/>
              <a:buNone/>
            </a:pPr>
            <a:r>
              <a:rPr lang="en-US" b="1" i="0" u="none" strike="noStrike" cap="none">
                <a:solidFill>
                  <a:srgbClr val="013C88"/>
                </a:solidFill>
                <a:latin typeface="Arial"/>
                <a:ea typeface="Arial"/>
                <a:cs typeface="Arial"/>
                <a:sym typeface="Arial"/>
              </a:rPr>
              <a:t>Procuring Products and Services for the Government </a:t>
            </a:r>
            <a:r>
              <a:rPr lang="en-US" sz="2400" b="1" i="0" u="none" strike="noStrike" cap="none">
                <a:solidFill>
                  <a:srgbClr val="013C88"/>
                </a:solidFill>
                <a:latin typeface="Arial"/>
                <a:ea typeface="Arial"/>
                <a:cs typeface="Arial"/>
                <a:sym typeface="Arial"/>
              </a:rPr>
              <a:t> </a:t>
            </a:r>
            <a:endParaRPr/>
          </a:p>
        </p:txBody>
      </p:sp>
      <p:sp>
        <p:nvSpPr>
          <p:cNvPr id="112" name="Google Shape;112;p23"/>
          <p:cNvSpPr txBox="1">
            <a:spLocks noGrp="1"/>
          </p:cNvSpPr>
          <p:nvPr>
            <p:ph type="body" idx="1"/>
          </p:nvPr>
        </p:nvSpPr>
        <p:spPr>
          <a:xfrm>
            <a:off x="311700" y="1705840"/>
            <a:ext cx="8449200" cy="26346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The </a:t>
            </a:r>
            <a:r>
              <a:rPr lang="en-US" sz="1800" b="0" i="0" u="sng" strike="noStrike" cap="none">
                <a:solidFill>
                  <a:schemeClr val="lt1"/>
                </a:solidFill>
                <a:latin typeface="Arial"/>
                <a:ea typeface="Arial"/>
                <a:cs typeface="Arial"/>
                <a:sym typeface="Arial"/>
              </a:rPr>
              <a:t>Federal Acquisition Service</a:t>
            </a:r>
            <a:r>
              <a:rPr lang="en-US" sz="1800" b="0" i="0" u="none" strike="noStrike" cap="none">
                <a:solidFill>
                  <a:schemeClr val="lt1"/>
                </a:solidFill>
                <a:latin typeface="Arial"/>
                <a:ea typeface="Arial"/>
                <a:cs typeface="Arial"/>
                <a:sym typeface="Arial"/>
              </a:rPr>
              <a:t> was established to provide an economical and efficient system for the procurement, supply, and eventual disposal of property. Intent was to eliminate duplication and  maximize the government’s leverage.</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a:p>
            <a:pPr marL="342900" marR="0" lvl="0" indent="-342900" algn="l" rtl="0">
              <a:lnSpc>
                <a:spcPct val="115000"/>
              </a:lnSpc>
              <a:spcBef>
                <a:spcPts val="36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On July 1, 1952, the Defense Cataloging and Standardization Act was approved, establishing a single catalog system leading to the </a:t>
            </a:r>
            <a:r>
              <a:rPr lang="en-US" sz="1800" b="1" i="0" u="none" strike="noStrike" cap="none">
                <a:solidFill>
                  <a:schemeClr val="lt1"/>
                </a:solidFill>
                <a:latin typeface="Arial"/>
                <a:ea typeface="Arial"/>
                <a:cs typeface="Arial"/>
                <a:sym typeface="Arial"/>
              </a:rPr>
              <a:t>National Supply System</a:t>
            </a:r>
            <a:r>
              <a:rPr lang="en-US" sz="1800" b="0" i="0" u="none" strike="noStrike" cap="none">
                <a:solidFill>
                  <a:schemeClr val="lt1"/>
                </a:solidFill>
                <a:latin typeface="Arial"/>
                <a:ea typeface="Arial"/>
                <a:cs typeface="Arial"/>
                <a:sym typeface="Arial"/>
              </a:rPr>
              <a:t>. GSA and DoD partner to avoid </a:t>
            </a:r>
            <a:r>
              <a:rPr lang="en-US" sz="1800" i="0" u="none" strike="noStrike" cap="none">
                <a:solidFill>
                  <a:schemeClr val="lt1"/>
                </a:solidFill>
                <a:latin typeface="Arial"/>
                <a:ea typeface="Arial"/>
                <a:cs typeface="Arial"/>
                <a:sym typeface="Arial"/>
              </a:rPr>
              <a:t>unnecessary duplication</a:t>
            </a:r>
            <a:r>
              <a:rPr lang="en-US" sz="1800" b="1" i="0" u="none" strike="noStrike" cap="none">
                <a:solidFill>
                  <a:schemeClr val="lt1"/>
                </a:solidFill>
                <a:latin typeface="Arial"/>
                <a:ea typeface="Arial"/>
                <a:cs typeface="Arial"/>
                <a:sym typeface="Arial"/>
              </a:rPr>
              <a: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1420125" y="808400"/>
            <a:ext cx="7885500" cy="609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00"/>
              <a:buNone/>
            </a:pPr>
            <a:r>
              <a:rPr lang="en-US" sz="2200">
                <a:solidFill>
                  <a:srgbClr val="013C88"/>
                </a:solidFill>
              </a:rPr>
              <a:t>Working In Partnership With DOD To Furnish Supplies</a:t>
            </a:r>
            <a:r>
              <a:rPr lang="en-US" sz="2000" b="1" i="0" u="none" strike="noStrike" cap="none">
                <a:solidFill>
                  <a:srgbClr val="013C88"/>
                </a:solidFill>
                <a:latin typeface="Arial"/>
                <a:ea typeface="Arial"/>
                <a:cs typeface="Arial"/>
                <a:sym typeface="Arial"/>
              </a:rPr>
              <a:t>  </a:t>
            </a:r>
            <a:endParaRPr sz="2000"/>
          </a:p>
        </p:txBody>
      </p:sp>
      <p:sp>
        <p:nvSpPr>
          <p:cNvPr id="119" name="Google Shape;119;p24"/>
          <p:cNvSpPr txBox="1">
            <a:spLocks noGrp="1"/>
          </p:cNvSpPr>
          <p:nvPr>
            <p:ph type="body" idx="1"/>
          </p:nvPr>
        </p:nvSpPr>
        <p:spPr>
          <a:xfrm>
            <a:off x="137529" y="1688423"/>
            <a:ext cx="8309700" cy="29358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 1</a:t>
            </a:r>
            <a:r>
              <a:rPr lang="en-US" sz="1800" b="0" i="0" u="none" strike="noStrike" cap="none">
                <a:solidFill>
                  <a:schemeClr val="lt1"/>
                </a:solidFill>
                <a:latin typeface="Arial"/>
                <a:ea typeface="Arial"/>
                <a:cs typeface="Arial"/>
                <a:sym typeface="Arial"/>
              </a:rPr>
              <a:t>971</a:t>
            </a:r>
            <a:r>
              <a:rPr lang="en-US" sz="1800">
                <a:solidFill>
                  <a:schemeClr val="lt1"/>
                </a:solidFill>
                <a:latin typeface="Arial"/>
                <a:ea typeface="Arial"/>
                <a:cs typeface="Arial"/>
                <a:sym typeface="Arial"/>
              </a:rPr>
              <a:t> GSA-DoD agreement </a:t>
            </a:r>
            <a:r>
              <a:rPr lang="en-US" sz="1800" i="0" u="none" strike="noStrike" cap="none">
                <a:solidFill>
                  <a:schemeClr val="lt1"/>
                </a:solidFill>
                <a:latin typeface="Arial"/>
                <a:ea typeface="Arial"/>
                <a:cs typeface="Arial"/>
                <a:sym typeface="Arial"/>
              </a:rPr>
              <a:t>assigned to GSA those Federal Supply Classes (FSCs), or commodities commonly used by federal agencies, which are commercially available and not predominantly of a military nature. </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a:p>
            <a:pPr marL="342900" lvl="0" indent="-342900" algn="l" rtl="0">
              <a:lnSpc>
                <a:spcPct val="115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GSA Global Supply</a:t>
            </a:r>
            <a:r>
              <a:rPr lang="en-US" baseline="30000">
                <a:solidFill>
                  <a:schemeClr val="lt1"/>
                </a:solidFill>
              </a:rPr>
              <a:t>®</a:t>
            </a:r>
            <a:r>
              <a:rPr lang="en-US" sz="1800" b="0" i="0" u="none" strike="noStrike" cap="none">
                <a:solidFill>
                  <a:schemeClr val="lt1"/>
                </a:solidFill>
                <a:latin typeface="Arial"/>
                <a:ea typeface="Arial"/>
                <a:cs typeface="Arial"/>
                <a:sym typeface="Arial"/>
              </a:rPr>
              <a:t> is a part of the Federal Acquisition Service and is the Government to Government Supply source for commodities assigned under the 1971 Agreement. GSA Global Supply</a:t>
            </a:r>
            <a:r>
              <a:rPr lang="en-US" sz="1800" baseline="30000">
                <a:solidFill>
                  <a:schemeClr val="lt1"/>
                </a:solidFill>
              </a:rPr>
              <a:t>®</a:t>
            </a:r>
            <a:r>
              <a:rPr lang="en-US" sz="1800" b="0" i="0" u="none" strike="noStrike" cap="none">
                <a:solidFill>
                  <a:schemeClr val="lt1"/>
                </a:solidFill>
                <a:latin typeface="Arial"/>
                <a:ea typeface="Arial"/>
                <a:cs typeface="Arial"/>
                <a:sym typeface="Arial"/>
              </a:rPr>
              <a:t> is now a strategic partner with DoD on full-service supply solutions in CONUS and OCONUS environments. </a:t>
            </a:r>
            <a:endParaRPr>
              <a:solidFill>
                <a:schemeClr val="lt1"/>
              </a:solidFill>
            </a:endParaRPr>
          </a:p>
          <a:p>
            <a:pPr marL="342900" marR="0" lvl="0" indent="-342900" algn="l" rtl="0">
              <a:lnSpc>
                <a:spcPct val="115000"/>
              </a:lnSpc>
              <a:spcBef>
                <a:spcPts val="0"/>
              </a:spcBef>
              <a:spcAft>
                <a:spcPts val="0"/>
              </a:spcAft>
              <a:buClr>
                <a:srgbClr val="003399"/>
              </a:buClr>
              <a:buSzPts val="1800"/>
              <a:buFont typeface="Noto Sans Symbols"/>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1589850" y="788775"/>
            <a:ext cx="7139700" cy="5334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625"/>
              <a:buNone/>
            </a:pPr>
            <a:r>
              <a:rPr lang="en-US" sz="2200" b="1" i="0" u="none" strike="noStrike" cap="none">
                <a:solidFill>
                  <a:srgbClr val="013C88"/>
                </a:solidFill>
                <a:latin typeface="Arial"/>
                <a:ea typeface="Arial"/>
                <a:cs typeface="Arial"/>
                <a:sym typeface="Arial"/>
              </a:rPr>
              <a:t>GSA as Wholesale Supply Source - </a:t>
            </a:r>
            <a:r>
              <a:rPr lang="en-US" sz="2200">
                <a:solidFill>
                  <a:srgbClr val="FF0000"/>
                </a:solidFill>
              </a:rPr>
              <a:t>FAR OVERHAUL</a:t>
            </a:r>
            <a:endParaRPr sz="2600">
              <a:solidFill>
                <a:srgbClr val="FF0000"/>
              </a:solidFill>
            </a:endParaRPr>
          </a:p>
        </p:txBody>
      </p:sp>
      <p:sp>
        <p:nvSpPr>
          <p:cNvPr id="126" name="Google Shape;126;p25"/>
          <p:cNvSpPr txBox="1">
            <a:spLocks noGrp="1"/>
          </p:cNvSpPr>
          <p:nvPr>
            <p:ph type="body" idx="1"/>
          </p:nvPr>
        </p:nvSpPr>
        <p:spPr>
          <a:xfrm>
            <a:off x="120112" y="1452699"/>
            <a:ext cx="8520600" cy="3124200"/>
          </a:xfrm>
          <a:prstGeom prst="rect">
            <a:avLst/>
          </a:prstGeom>
          <a:noFill/>
          <a:ln>
            <a:noFill/>
          </a:ln>
        </p:spPr>
        <p:txBody>
          <a:bodyPr spcFirstLastPara="1" wrap="square" lIns="91425" tIns="45700" rIns="91425" bIns="45700" numCol="1" anchor="t" anchorCtr="0">
            <a:noAutofit/>
          </a:bodyPr>
          <a:lstStyle/>
          <a:p>
            <a:pPr marL="342900" marR="0" lvl="0" indent="-342900" algn="l" rtl="0">
              <a:lnSpc>
                <a:spcPct val="115000"/>
              </a:lnSpc>
              <a:spcBef>
                <a:spcPts val="0"/>
              </a:spcBef>
              <a:spcAft>
                <a:spcPts val="0"/>
              </a:spcAft>
              <a:buClr>
                <a:schemeClr val="lt1"/>
              </a:buClr>
              <a:buSzPts val="425"/>
              <a:buFont typeface="Noto Sans Symbols"/>
              <a:buNone/>
            </a:pPr>
            <a:r>
              <a:rPr lang="en-US" sz="1700" b="1" i="0" u="none" strike="noStrike" cap="none" dirty="0">
                <a:solidFill>
                  <a:schemeClr val="lt1"/>
                </a:solidFill>
                <a:latin typeface="Arial"/>
                <a:ea typeface="Arial"/>
                <a:cs typeface="Arial"/>
                <a:sym typeface="Arial"/>
              </a:rPr>
              <a:t>FAR  8.002:  Priorities for use of Government supply sources. </a:t>
            </a:r>
            <a:endParaRPr dirty="0">
              <a:solidFill>
                <a:schemeClr val="lt1"/>
              </a:solidFill>
            </a:endParaRPr>
          </a:p>
          <a:p>
            <a:pPr marL="342900" marR="0" lvl="0" indent="-342900" algn="l" rtl="0">
              <a:lnSpc>
                <a:spcPct val="115000"/>
              </a:lnSpc>
              <a:spcBef>
                <a:spcPts val="340"/>
              </a:spcBef>
              <a:spcAft>
                <a:spcPts val="0"/>
              </a:spcAft>
              <a:buClr>
                <a:schemeClr val="lt1"/>
              </a:buClr>
              <a:buSzPts val="1700"/>
              <a:buFont typeface="Noto Sans Symbols"/>
              <a:buChar char="➢"/>
            </a:pPr>
            <a:r>
              <a:rPr lang="en-US" sz="1700" b="0" i="0" u="none" strike="noStrike" cap="none" dirty="0">
                <a:solidFill>
                  <a:schemeClr val="lt1"/>
                </a:solidFill>
                <a:latin typeface="Arial"/>
                <a:ea typeface="Arial"/>
                <a:cs typeface="Arial"/>
                <a:sym typeface="Arial"/>
              </a:rPr>
              <a:t>(a) Except as required by 8.003…, agencies shall satisfy requirements for supplies and services from or through the sources and publications listed below: </a:t>
            </a:r>
            <a:endParaRPr dirty="0">
              <a:solidFill>
                <a:schemeClr val="lt1"/>
              </a:solidFill>
            </a:endParaRPr>
          </a:p>
          <a:p>
            <a:pPr marL="1017587" marR="0" lvl="1" indent="-496887" algn="l" rtl="0">
              <a:lnSpc>
                <a:spcPct val="90000"/>
              </a:lnSpc>
              <a:spcBef>
                <a:spcPts val="340"/>
              </a:spcBef>
              <a:spcAft>
                <a:spcPts val="0"/>
              </a:spcAft>
              <a:buClr>
                <a:schemeClr val="lt1"/>
              </a:buClr>
              <a:buSzPts val="1700"/>
              <a:buFont typeface="Noto Sans Symbols"/>
              <a:buAutoNum type="romanLcPeriod"/>
            </a:pPr>
            <a:r>
              <a:rPr lang="en-US" sz="1700" b="0" i="0" u="none" strike="noStrike" cap="none" dirty="0">
                <a:solidFill>
                  <a:schemeClr val="lt1"/>
                </a:solidFill>
                <a:latin typeface="Arial"/>
                <a:ea typeface="Arial"/>
                <a:cs typeface="Arial"/>
                <a:sym typeface="Arial"/>
              </a:rPr>
              <a:t>Agency inventories</a:t>
            </a:r>
            <a:endParaRPr dirty="0">
              <a:solidFill>
                <a:schemeClr val="lt1"/>
              </a:solidFill>
            </a:endParaRPr>
          </a:p>
          <a:p>
            <a:pPr marL="1017587" marR="0" lvl="1" indent="-496887" algn="l" rtl="0">
              <a:lnSpc>
                <a:spcPct val="90000"/>
              </a:lnSpc>
              <a:spcBef>
                <a:spcPts val="340"/>
              </a:spcBef>
              <a:spcAft>
                <a:spcPts val="0"/>
              </a:spcAft>
              <a:buClr>
                <a:schemeClr val="lt1"/>
              </a:buClr>
              <a:buSzPts val="1700"/>
              <a:buFont typeface="Noto Sans Symbols"/>
              <a:buAutoNum type="romanLcPeriod"/>
            </a:pPr>
            <a:r>
              <a:rPr lang="en-US" sz="1700" b="0" i="0" u="none" strike="noStrike" cap="none" dirty="0">
                <a:solidFill>
                  <a:schemeClr val="lt1"/>
                </a:solidFill>
                <a:latin typeface="Arial"/>
                <a:ea typeface="Arial"/>
                <a:cs typeface="Arial"/>
                <a:sym typeface="Arial"/>
              </a:rPr>
              <a:t>Excess from other agencies</a:t>
            </a:r>
            <a:endParaRPr dirty="0">
              <a:solidFill>
                <a:schemeClr val="lt1"/>
              </a:solidFill>
            </a:endParaRPr>
          </a:p>
          <a:p>
            <a:pPr marL="1017587" marR="0" lvl="1" indent="-496887" algn="l" rtl="0">
              <a:lnSpc>
                <a:spcPct val="90000"/>
              </a:lnSpc>
              <a:spcBef>
                <a:spcPts val="340"/>
              </a:spcBef>
              <a:spcAft>
                <a:spcPts val="0"/>
              </a:spcAft>
              <a:buClr>
                <a:schemeClr val="lt1"/>
              </a:buClr>
              <a:buSzPts val="1700"/>
              <a:buFont typeface="Noto Sans Symbols"/>
              <a:buAutoNum type="romanLcPeriod"/>
            </a:pPr>
            <a:r>
              <a:rPr lang="en-US" sz="1700" b="0" i="0" u="none" strike="noStrike" cap="none" dirty="0">
                <a:solidFill>
                  <a:schemeClr val="lt1"/>
                </a:solidFill>
                <a:latin typeface="Arial"/>
                <a:ea typeface="Arial"/>
                <a:cs typeface="Arial"/>
                <a:sym typeface="Arial"/>
              </a:rPr>
              <a:t>Federal Prison Industries, Inc. (UNICOR)</a:t>
            </a:r>
            <a:endParaRPr dirty="0">
              <a:solidFill>
                <a:schemeClr val="lt1"/>
              </a:solidFill>
            </a:endParaRPr>
          </a:p>
          <a:p>
            <a:pPr marL="1017587" marR="0" lvl="1" indent="-496887" algn="l" rtl="0">
              <a:lnSpc>
                <a:spcPct val="90000"/>
              </a:lnSpc>
              <a:spcBef>
                <a:spcPts val="340"/>
              </a:spcBef>
              <a:spcAft>
                <a:spcPts val="0"/>
              </a:spcAft>
              <a:buClr>
                <a:schemeClr val="lt1"/>
              </a:buClr>
              <a:buSzPts val="1700"/>
              <a:buFont typeface="Noto Sans Symbols"/>
              <a:buAutoNum type="romanLcPeriod"/>
            </a:pPr>
            <a:r>
              <a:rPr lang="en-US" sz="1700" b="0" i="0" u="none" strike="noStrike" cap="none" dirty="0">
                <a:solidFill>
                  <a:schemeClr val="lt1"/>
                </a:solidFill>
                <a:latin typeface="Arial"/>
                <a:ea typeface="Arial"/>
                <a:cs typeface="Arial"/>
                <a:sym typeface="Arial"/>
              </a:rPr>
              <a:t>Supplies which are on the Procurement List maintained by the Committee for Purchase from People who are Blind or Severely Disabled</a:t>
            </a:r>
            <a:endParaRPr dirty="0">
              <a:solidFill>
                <a:schemeClr val="lt1"/>
              </a:solidFill>
            </a:endParaRPr>
          </a:p>
          <a:p>
            <a:pPr marL="1017587" lvl="1" indent="-496887" algn="l" rtl="0">
              <a:lnSpc>
                <a:spcPct val="90000"/>
              </a:lnSpc>
              <a:spcBef>
                <a:spcPts val="340"/>
              </a:spcBef>
              <a:spcAft>
                <a:spcPts val="0"/>
              </a:spcAft>
              <a:buClr>
                <a:srgbClr val="D8D8D8"/>
              </a:buClr>
              <a:buSzPts val="1700"/>
              <a:buFont typeface="Noto Sans Symbols"/>
              <a:buAutoNum type="romanLcPeriod"/>
            </a:pPr>
            <a:r>
              <a:rPr lang="en-US" sz="1700" b="1" i="0" u="sng" strike="noStrike" cap="none" dirty="0">
                <a:solidFill>
                  <a:srgbClr val="D8D8D8"/>
                </a:solidFill>
                <a:latin typeface="Arial"/>
                <a:ea typeface="Arial"/>
                <a:cs typeface="Arial"/>
                <a:sym typeface="Arial"/>
              </a:rPr>
              <a:t>Wholesale supply sources, such as stock programs of the GSA (GSA Global </a:t>
            </a:r>
            <a:r>
              <a:rPr lang="en-US" sz="1600" b="1" u="sng" dirty="0">
                <a:solidFill>
                  <a:srgbClr val="D8D8D8"/>
                </a:solidFill>
                <a:latin typeface="Arial"/>
                <a:ea typeface="Arial"/>
                <a:cs typeface="Arial"/>
                <a:sym typeface="Arial"/>
              </a:rPr>
              <a:t>Supply</a:t>
            </a:r>
            <a:r>
              <a:rPr lang="en-US" sz="1800" b="1" u="sng" baseline="30000" dirty="0">
                <a:solidFill>
                  <a:srgbClr val="D8D8D8"/>
                </a:solidFill>
                <a:latin typeface="Arial"/>
                <a:ea typeface="Arial"/>
                <a:cs typeface="Arial"/>
                <a:sym typeface="Arial"/>
              </a:rPr>
              <a:t>®</a:t>
            </a:r>
            <a:r>
              <a:rPr lang="en-US" sz="1700" b="1" i="0" u="sng" strike="noStrike" cap="none" dirty="0">
                <a:solidFill>
                  <a:srgbClr val="D8D8D8"/>
                </a:solidFill>
                <a:latin typeface="Arial"/>
                <a:ea typeface="Arial"/>
                <a:cs typeface="Arial"/>
                <a:sym typeface="Arial"/>
              </a:rPr>
              <a:t>), DLA or VA</a:t>
            </a:r>
            <a:endParaRPr dirty="0">
              <a:solidFill>
                <a:srgbClr val="D8D8D8"/>
              </a:solidFill>
            </a:endParaRPr>
          </a:p>
          <a:p>
            <a:pPr marL="457200" marR="0" lvl="0" indent="0" algn="l" rtl="0">
              <a:lnSpc>
                <a:spcPct val="90000"/>
              </a:lnSpc>
              <a:spcBef>
                <a:spcPts val="340"/>
              </a:spcBef>
              <a:spcAft>
                <a:spcPts val="0"/>
              </a:spcAft>
              <a:buSzPts val="1800"/>
              <a:buNone/>
            </a:pPr>
            <a:endParaRPr dirty="0"/>
          </a:p>
          <a:p>
            <a:pPr marL="342900" marR="0" lvl="0" indent="-342900" algn="l" rtl="0">
              <a:lnSpc>
                <a:spcPct val="115000"/>
              </a:lnSpc>
              <a:spcBef>
                <a:spcPts val="360"/>
              </a:spcBef>
              <a:spcAft>
                <a:spcPts val="0"/>
              </a:spcAft>
              <a:buClr>
                <a:schemeClr val="lt1"/>
              </a:buClr>
              <a:buSzPts val="1800"/>
              <a:buFont typeface="Noto Sans Symbols"/>
              <a:buNone/>
            </a:pPr>
            <a:endParaRPr sz="1800" b="0" i="0" u="none" strike="noStrike" cap="none" dirty="0">
              <a:solidFill>
                <a:srgbClr val="013C88"/>
              </a:solidFill>
              <a:latin typeface="Arial"/>
              <a:ea typeface="Arial"/>
              <a:cs typeface="Arial"/>
              <a:sym typeface="Arial"/>
            </a:endParaRPr>
          </a:p>
        </p:txBody>
      </p:sp>
      <p:sp>
        <p:nvSpPr>
          <p:cNvPr id="127" name="Google Shape;127;p25"/>
          <p:cNvSpPr/>
          <p:nvPr/>
        </p:nvSpPr>
        <p:spPr>
          <a:xfrm rot="746298">
            <a:off x="1033408" y="2574110"/>
            <a:ext cx="6988534" cy="917181"/>
          </a:xfrm>
          <a:prstGeom prst="rect">
            <a:avLst/>
          </a:prstGeom>
        </p:spPr>
        <p:txBody>
          <a:bodyPr numCol="1">
            <a:prstTxWarp prst="textPlain">
              <a:avLst/>
            </a:prstTxWarp>
          </a:bodyPr>
          <a:lstStyle/>
          <a:p>
            <a:pPr lvl="0" algn="ctr"/>
            <a:r>
              <a:rPr b="0" i="0" dirty="0">
                <a:ln w="9525" cap="flat" cmpd="sng">
                  <a:solidFill>
                    <a:schemeClr val="lt1"/>
                  </a:solidFill>
                  <a:prstDash val="solid"/>
                  <a:round/>
                  <a:headEnd type="none" w="sm" len="sm"/>
                  <a:tailEnd type="none" w="sm" len="sm"/>
                </a:ln>
                <a:solidFill>
                  <a:srgbClr val="FF0000"/>
                </a:solidFill>
                <a:latin typeface="Arial"/>
              </a:rPr>
              <a:t>FAR OVERHAUL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26"/>
                                        </p:tgtEl>
                                        <p:attrNameLst>
                                          <p:attrName>ppt_x</p:attrName>
                                        </p:attrNameLst>
                                      </p:cBhvr>
                                      <p:tavLst>
                                        <p:tav tm="0">
                                          <p:val>
                                            <p:strVal val="#ppt_x"/>
                                          </p:val>
                                        </p:tav>
                                        <p:tav tm="100000">
                                          <p:val>
                                            <p:strVal val="#ppt_x+1"/>
                                          </p:val>
                                        </p:tav>
                                      </p:tavLst>
                                    </p:anim>
                                    <p:set>
                                      <p:cBhvr>
                                        <p:cTn id="7" dur="1" fill="hold">
                                          <p:stCondLst>
                                            <p:cond delay="1000"/>
                                          </p:stCondLst>
                                        </p:cTn>
                                        <p:tgtEl>
                                          <p:spTgt spid="1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126"/>
                                        </p:tgtEl>
                                        <p:attrNameLst>
                                          <p:attrName>ppt_x</p:attrName>
                                        </p:attrNameLst>
                                      </p:cBhvr>
                                      <p:tavLst>
                                        <p:tav tm="0">
                                          <p:val>
                                            <p:strVal val="#ppt_x"/>
                                          </p:val>
                                        </p:tav>
                                        <p:tav tm="100000">
                                          <p:val>
                                            <p:strVal val="#ppt_x+1"/>
                                          </p:val>
                                        </p:tav>
                                      </p:tavLst>
                                    </p:anim>
                                    <p:set>
                                      <p:cBhvr>
                                        <p:cTn id="12" dur="1" fill="hold">
                                          <p:stCondLst>
                                            <p:cond delay="1000"/>
                                          </p:stCondLst>
                                        </p:cTn>
                                        <p:tgtEl>
                                          <p:spTgt spid="1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1712150" y="747850"/>
            <a:ext cx="6947700" cy="431400"/>
          </a:xfrm>
          <a:prstGeom prst="rect">
            <a:avLst/>
          </a:prstGeom>
        </p:spPr>
        <p:txBody>
          <a:bodyPr spcFirstLastPara="1" wrap="square" lIns="91425" tIns="91425" rIns="91425" bIns="91425" numCol="1" anchor="b" anchorCtr="0">
            <a:noAutofit/>
          </a:bodyPr>
          <a:lstStyle/>
          <a:p>
            <a:pPr marL="0" lvl="0" indent="0" algn="l" rtl="0">
              <a:spcBef>
                <a:spcPts val="0"/>
              </a:spcBef>
              <a:spcAft>
                <a:spcPts val="0"/>
              </a:spcAft>
              <a:buNone/>
            </a:pPr>
            <a:endParaRPr sz="2000">
              <a:solidFill>
                <a:srgbClr val="FF0000"/>
              </a:solidFill>
            </a:endParaRPr>
          </a:p>
          <a:p>
            <a:pPr marL="0" lvl="0" indent="0" algn="l" rtl="0">
              <a:spcBef>
                <a:spcPts val="0"/>
              </a:spcBef>
              <a:spcAft>
                <a:spcPts val="0"/>
              </a:spcAft>
              <a:buNone/>
            </a:pPr>
            <a:r>
              <a:rPr lang="en-US" sz="2200">
                <a:solidFill>
                  <a:srgbClr val="FF0000"/>
                </a:solidFill>
              </a:rPr>
              <a:t>FAR OVERHAUL </a:t>
            </a:r>
            <a:r>
              <a:rPr lang="en-US" sz="2200">
                <a:solidFill>
                  <a:srgbClr val="003399"/>
                </a:solidFill>
                <a:highlight>
                  <a:srgbClr val="FFFFFF"/>
                </a:highlight>
              </a:rPr>
              <a:t>Part 8 - Recommended Sources</a:t>
            </a:r>
            <a:r>
              <a:rPr lang="en-US" sz="1800">
                <a:solidFill>
                  <a:srgbClr val="003399"/>
                </a:solidFill>
                <a:highlight>
                  <a:srgbClr val="FFFFFF"/>
                </a:highlight>
              </a:rPr>
              <a:t> </a:t>
            </a:r>
            <a:endParaRPr sz="1800">
              <a:solidFill>
                <a:srgbClr val="003399"/>
              </a:solidFill>
            </a:endParaRPr>
          </a:p>
        </p:txBody>
      </p:sp>
      <p:sp>
        <p:nvSpPr>
          <p:cNvPr id="134" name="Google Shape;134;p26"/>
          <p:cNvSpPr txBox="1">
            <a:spLocks noGrp="1"/>
          </p:cNvSpPr>
          <p:nvPr>
            <p:ph type="body" idx="1"/>
          </p:nvPr>
        </p:nvSpPr>
        <p:spPr>
          <a:xfrm>
            <a:off x="339050" y="1380300"/>
            <a:ext cx="8258700" cy="3382500"/>
          </a:xfrm>
          <a:prstGeom prst="rect">
            <a:avLst/>
          </a:prstGeom>
        </p:spPr>
        <p:txBody>
          <a:bodyPr spcFirstLastPara="1" wrap="square" lIns="91425" tIns="91425" rIns="91425" bIns="91425" numCol="1" anchor="t" anchorCtr="0">
            <a:noAutofit/>
          </a:bodyPr>
          <a:lstStyle/>
          <a:p>
            <a:pPr marL="0" lvl="0" indent="0" algn="l" rtl="0">
              <a:spcBef>
                <a:spcPts val="0"/>
              </a:spcBef>
              <a:spcAft>
                <a:spcPts val="0"/>
              </a:spcAft>
              <a:buNone/>
            </a:pPr>
            <a:endParaRPr sz="1200" dirty="0">
              <a:solidFill>
                <a:srgbClr val="003399"/>
              </a:solidFill>
              <a:highlight>
                <a:srgbClr val="FFFFFF"/>
              </a:highlight>
            </a:endParaRPr>
          </a:p>
          <a:p>
            <a:pPr marL="0" lvl="0" indent="0" algn="l" rtl="0">
              <a:spcBef>
                <a:spcPts val="800"/>
              </a:spcBef>
              <a:spcAft>
                <a:spcPts val="0"/>
              </a:spcAft>
              <a:buClr>
                <a:schemeClr val="dk1"/>
              </a:buClr>
              <a:buSzPts val="1100"/>
              <a:buFont typeface="Arial"/>
              <a:buNone/>
            </a:pPr>
            <a:r>
              <a:rPr lang="en-US" sz="1500" dirty="0">
                <a:solidFill>
                  <a:schemeClr val="lt1"/>
                </a:solidFill>
              </a:rPr>
              <a:t>8.104 Use of existing contracts.</a:t>
            </a:r>
            <a:endParaRPr sz="1500" dirty="0">
              <a:solidFill>
                <a:schemeClr val="lt1"/>
              </a:solidFill>
            </a:endParaRPr>
          </a:p>
          <a:p>
            <a:pPr marL="0" lvl="0" indent="0" algn="l" rtl="0">
              <a:lnSpc>
                <a:spcPct val="150000"/>
              </a:lnSpc>
              <a:spcBef>
                <a:spcPts val="0"/>
              </a:spcBef>
              <a:spcAft>
                <a:spcPts val="0"/>
              </a:spcAft>
              <a:buNone/>
            </a:pPr>
            <a:r>
              <a:rPr lang="en-US" sz="850" dirty="0">
                <a:solidFill>
                  <a:schemeClr val="lt1"/>
                </a:solidFill>
              </a:rPr>
              <a:t>(</a:t>
            </a:r>
            <a:r>
              <a:rPr lang="en-US" sz="1100" dirty="0">
                <a:solidFill>
                  <a:schemeClr val="lt1"/>
                </a:solidFill>
              </a:rPr>
              <a:t>a) When supplies or services are unavailable from the mandatory sources listed agencies should procure commercial products and commercial services, including those that can be modified to fill agencies' needs, to the maximum extent possible, in accordance with the policy of Executive Order 14271, Ensuring Commercial, Cost-Effective Solutions in Federal Contracts. When a commercial product or commercial service meets an agency’s needs and is available on an existing contract or Blanket Purchase Agreement awarded for Governmentwide use (such as the Federal Supply Schedule, Governmentwide Acquisition Contract, or other Indefinite-Delivery, Indefinite-Quantity contracts), the agency -</a:t>
            </a:r>
            <a:endParaRPr sz="1100" dirty="0">
              <a:solidFill>
                <a:schemeClr val="lt1"/>
              </a:solidFill>
            </a:endParaRPr>
          </a:p>
          <a:p>
            <a:pPr marL="457200" lvl="0" indent="0" algn="l" rtl="0">
              <a:lnSpc>
                <a:spcPct val="150000"/>
              </a:lnSpc>
              <a:spcBef>
                <a:spcPts val="800"/>
              </a:spcBef>
              <a:spcAft>
                <a:spcPts val="0"/>
              </a:spcAft>
              <a:buNone/>
            </a:pPr>
            <a:r>
              <a:rPr lang="en-US" sz="1100" dirty="0">
                <a:solidFill>
                  <a:schemeClr val="lt1"/>
                </a:solidFill>
              </a:rPr>
              <a:t>(1) </a:t>
            </a:r>
            <a:r>
              <a:rPr lang="en-US" sz="1100" dirty="0">
                <a:solidFill>
                  <a:srgbClr val="FFFF00"/>
                </a:solidFill>
              </a:rPr>
              <a:t>must use the existing government-wide contract or blanket purchase agreement to buy the supply or service</a:t>
            </a:r>
            <a:r>
              <a:rPr lang="en-US" sz="1100" dirty="0">
                <a:solidFill>
                  <a:schemeClr val="lt1"/>
                </a:solidFill>
              </a:rPr>
              <a:t> if the contract has been designated by the Office of Federal Procurement Policy a “required use” contract, unless the head of the contracting activity provides an exception (e.g., because the contract’s terms and conditions, scope, or performance period do not meet the agency’s needs); and</a:t>
            </a:r>
            <a:endParaRPr sz="1100" dirty="0">
              <a:solidFill>
                <a:schemeClr val="lt1"/>
              </a:solidFill>
            </a:endParaRPr>
          </a:p>
          <a:p>
            <a:pPr marL="12700" lvl="0" indent="0" algn="l" rtl="0">
              <a:lnSpc>
                <a:spcPct val="150000"/>
              </a:lnSpc>
              <a:spcBef>
                <a:spcPts val="800"/>
              </a:spcBef>
              <a:spcAft>
                <a:spcPts val="0"/>
              </a:spcAft>
              <a:buClr>
                <a:schemeClr val="dk1"/>
              </a:buClr>
              <a:buSzPts val="1100"/>
              <a:buFont typeface="Arial"/>
              <a:buNone/>
            </a:pPr>
            <a:endParaRPr sz="850" dirty="0">
              <a:solidFill>
                <a:schemeClr val="dk1"/>
              </a:solidFill>
              <a:highlight>
                <a:srgbClr val="FFFFFF"/>
              </a:highlight>
            </a:endParaRPr>
          </a:p>
          <a:p>
            <a:pPr marL="0" lvl="0" indent="0" algn="l" rtl="0">
              <a:spcBef>
                <a:spcPts val="80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idx="2147483647"/>
          </p:nvPr>
        </p:nvSpPr>
        <p:spPr>
          <a:xfrm>
            <a:off x="2023450" y="699876"/>
            <a:ext cx="5652900" cy="414300"/>
          </a:xfrm>
          <a:prstGeom prst="rect">
            <a:avLst/>
          </a:prstGeom>
          <a:noFill/>
          <a:ln>
            <a:noFill/>
          </a:ln>
        </p:spPr>
        <p:txBody>
          <a:bodyPr spcFirstLastPara="1" wrap="square" lIns="91425" tIns="91425" rIns="91425" bIns="91425" numCol="1"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200" b="1" i="0" u="sng" strike="noStrike" cap="none" dirty="0">
                <a:solidFill>
                  <a:srgbClr val="002060"/>
                </a:solidFill>
                <a:hlinkClick r:id="rId3">
                  <a:extLst>
                    <a:ext uri="{A12FA001-AC4F-418D-AE19-62706E023703}">
                      <ahyp:hlinkClr xmlns:ahyp="http://schemas.microsoft.com/office/drawing/2018/hyperlinkcolor" val="tx"/>
                    </a:ext>
                  </a:extLst>
                </a:hlinkClick>
              </a:rPr>
              <a:t>PPMS.gov</a:t>
            </a:r>
            <a:br>
              <a:rPr lang="en-US" sz="1600" b="1" i="0" u="none" strike="noStrike" cap="none" dirty="0">
                <a:solidFill>
                  <a:srgbClr val="002060"/>
                </a:solidFill>
              </a:rPr>
            </a:br>
            <a:endParaRPr sz="1600" b="1" i="0" u="none" strike="noStrike" cap="none" dirty="0">
              <a:solidFill>
                <a:srgbClr val="002060"/>
              </a:solidFill>
            </a:endParaRPr>
          </a:p>
        </p:txBody>
      </p:sp>
      <p:pic>
        <p:nvPicPr>
          <p:cNvPr id="141" name="Google Shape;141;p27" descr="Screenshot of the Personal Property Management System's 'Search and Request Property' op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1920" y="1290527"/>
            <a:ext cx="3802545" cy="1458095"/>
          </a:xfrm>
          <a:prstGeom prst="rect">
            <a:avLst/>
          </a:prstGeom>
          <a:noFill/>
          <a:ln>
            <a:noFill/>
          </a:ln>
        </p:spPr>
      </p:pic>
      <p:pic>
        <p:nvPicPr>
          <p:cNvPr id="142" name="Google Shape;142;p27" descr="Screenshot of User details for PRZ SCO User (as an exampl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1927" y="2748625"/>
            <a:ext cx="7608426" cy="21114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idx="2147483647"/>
          </p:nvPr>
        </p:nvSpPr>
        <p:spPr>
          <a:xfrm>
            <a:off x="2994950" y="318700"/>
            <a:ext cx="14496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002060"/>
                </a:solidFill>
                <a:effectLst/>
                <a:uLnTx/>
                <a:uFillTx/>
                <a:latin typeface="Arial"/>
                <a:ea typeface="Arial"/>
                <a:cs typeface="Arial"/>
                <a:sym typeface="Arial"/>
              </a:rPr>
              <a:t>PPMS.gov</a:t>
            </a:r>
          </a:p>
        </p:txBody>
      </p:sp>
      <p:pic>
        <p:nvPicPr>
          <p:cNvPr id="149" name="Google Shape;149;p28" descr="Image of an HP Compaq Elite 8300 CM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349" y="1001074"/>
            <a:ext cx="3684695" cy="1534325"/>
          </a:xfrm>
          <a:prstGeom prst="rect">
            <a:avLst/>
          </a:prstGeom>
          <a:noFill/>
          <a:ln>
            <a:noFill/>
          </a:ln>
        </p:spPr>
      </p:pic>
      <p:pic>
        <p:nvPicPr>
          <p:cNvPr id="150" name="Google Shape;150;p28" descr="Image of an Airboat"/>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77577">
            <a:off x="245940" y="2873038"/>
            <a:ext cx="2012548" cy="1691578"/>
          </a:xfrm>
          <a:prstGeom prst="rect">
            <a:avLst/>
          </a:prstGeom>
          <a:noFill/>
          <a:ln>
            <a:noFill/>
          </a:ln>
        </p:spPr>
      </p:pic>
      <p:pic>
        <p:nvPicPr>
          <p:cNvPr id="151" name="Google Shape;151;p28" descr="Image of a large tractor "/>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343775" y="2716675"/>
            <a:ext cx="2628326" cy="1893550"/>
          </a:xfrm>
          <a:prstGeom prst="rect">
            <a:avLst/>
          </a:prstGeom>
          <a:noFill/>
          <a:ln>
            <a:noFill/>
          </a:ln>
        </p:spPr>
      </p:pic>
      <p:pic>
        <p:nvPicPr>
          <p:cNvPr id="152" name="Google Shape;152;p28" descr="Image of a Tractors, Wheel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529150" y="418175"/>
            <a:ext cx="4614838" cy="1848375"/>
          </a:xfrm>
          <a:prstGeom prst="rect">
            <a:avLst/>
          </a:prstGeom>
          <a:noFill/>
          <a:ln>
            <a:noFill/>
          </a:ln>
        </p:spPr>
      </p:pic>
      <p:pic>
        <p:nvPicPr>
          <p:cNvPr id="153" name="Google Shape;153;p28" descr="Image of a boat on a wheeled transpor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22412" y="2571750"/>
            <a:ext cx="3684702" cy="176306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7264</Words>
  <Application>Microsoft Office PowerPoint</Application>
  <PresentationFormat>On-screen Show (16:9)</PresentationFormat>
  <Paragraphs>348</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Noto Sans Symbols</vt:lpstr>
      <vt:lpstr>Times New Roman</vt:lpstr>
      <vt:lpstr>Verdana</vt:lpstr>
      <vt:lpstr>Simple Light</vt:lpstr>
      <vt:lpstr>  EASY ORDERING WITH GSA GLOBAL SUPPLY® </vt:lpstr>
      <vt:lpstr>Training Agenda    </vt:lpstr>
      <vt:lpstr>U.S. General Services Administration </vt:lpstr>
      <vt:lpstr>Procuring Products and Services for the Government  </vt:lpstr>
      <vt:lpstr>Working In Partnership With DOD To Furnish Supplies  </vt:lpstr>
      <vt:lpstr>GSA as Wholesale Supply Source - FAR OVERHAUL</vt:lpstr>
      <vt:lpstr> FAR OVERHAUL Part 8 - Recommended Sources </vt:lpstr>
      <vt:lpstr>PPMS.gov </vt:lpstr>
      <vt:lpstr>PPMS.gov</vt:lpstr>
      <vt:lpstr>GSA Global Supply® -  Wholesale Supply Source </vt:lpstr>
      <vt:lpstr>Integrated into the National Supply System </vt:lpstr>
      <vt:lpstr>GSA Global Supply® - Support to DoD &amp; More</vt:lpstr>
      <vt:lpstr>   GSA Global Supply®  Best-in-Class Solution</vt:lpstr>
      <vt:lpstr>PRODUCT AVAILABILITY</vt:lpstr>
      <vt:lpstr>GSA Products to Support Your Mission </vt:lpstr>
      <vt:lpstr>GSA Products to Support Your Mission: FSSI</vt:lpstr>
      <vt:lpstr>GSA Products to Support Your Mission: Part Numbers </vt:lpstr>
      <vt:lpstr>GSA Global Supply® - Special Orders </vt:lpstr>
      <vt:lpstr>GSA Global Supply® - Global Reach </vt:lpstr>
      <vt:lpstr>ORDER PLACEMENT</vt:lpstr>
      <vt:lpstr>GSA Global Supply® – Placing an Order </vt:lpstr>
      <vt:lpstr>GSA Global Supply® – Placing an Order via DoDAAC/AAC </vt:lpstr>
      <vt:lpstr>GSA Global Supply® –  via Purchase Card  </vt:lpstr>
      <vt:lpstr>GSA Global Supply® – Ordering Methods</vt:lpstr>
      <vt:lpstr>    GSA Global Supply® Home Page</vt:lpstr>
      <vt:lpstr> GSA Global Supply® Shopping Page</vt:lpstr>
      <vt:lpstr>Search Results for Highlighter</vt:lpstr>
      <vt:lpstr>GSA Global Supply® – Ordering Methods Part 2</vt:lpstr>
      <vt:lpstr>GSA Advantage! Home Page</vt:lpstr>
      <vt:lpstr>‘Ruler’ Search Results</vt:lpstr>
      <vt:lpstr>GSA Global Supply® – More Ordering Methods</vt:lpstr>
      <vt:lpstr>FedMall Homepage</vt:lpstr>
      <vt:lpstr>GSA Global Supply® – Ordering Methods Part 3 </vt:lpstr>
      <vt:lpstr>Help Us Serve You Better and Faster </vt:lpstr>
      <vt:lpstr>CUSTOMER SERVICE</vt:lpstr>
      <vt:lpstr>GSA Global Supply® – Customer Service </vt:lpstr>
      <vt:lpstr>GSA Global Supply® - Publications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SherellLFuller</cp:lastModifiedBy>
  <cp:revision>6</cp:revision>
  <dcterms:modified xsi:type="dcterms:W3CDTF">2026-01-23T19:51:56Z</dcterms:modified>
</cp:coreProperties>
</file>