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6.xml" ContentType="application/vnd.openxmlformats-officedocument.presentationml.tags+xml"/>
  <Override PartName="/ppt/notesSlides/notesSlide37.xml" ContentType="application/vnd.openxmlformats-officedocument.presentationml.notesSlide+xml"/>
  <Override PartName="/ppt/tags/tag2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8.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9.xml" ContentType="application/vnd.openxmlformats-officedocument.presentationml.tags+xml"/>
  <Override PartName="/ppt/notesSlides/notesSlide42.xml" ContentType="application/vnd.openxmlformats-officedocument.presentationml.notesSlide+xml"/>
  <Override PartName="/ppt/tags/tag30.xml" ContentType="application/vnd.openxmlformats-officedocument.presentationml.tags+xml"/>
  <Override PartName="/ppt/notesSlides/notesSlide43.xml" ContentType="application/vnd.openxmlformats-officedocument.presentationml.notesSlide+xml"/>
  <Override PartName="/ppt/tags/tag31.xml" ContentType="application/vnd.openxmlformats-officedocument.presentationml.tags+xml"/>
  <Override PartName="/ppt/notesSlides/notesSlide44.xml" ContentType="application/vnd.openxmlformats-officedocument.presentationml.notesSlide+xml"/>
  <Override PartName="/ppt/tags/tag32.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301"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5143500" type="screen16x9"/>
  <p:notesSz cx="6858000" cy="9144000"/>
  <p:embeddedFontLst>
    <p:embeddedFont>
      <p:font typeface="Cambria" panose="02040503050406030204" pitchFamily="18" charset="0"/>
      <p:regular r:id="rId48"/>
      <p:bold r:id="rId49"/>
      <p:italic r:id="rId50"/>
      <p:boldItalic r:id="rId51"/>
    </p:embeddedFont>
    <p:embeddedFont>
      <p:font typeface="Helvetica Neue" panose="020B0604020202020204" charset="0"/>
      <p:regular r:id="rId52"/>
      <p:bold r:id="rId53"/>
      <p:italic r:id="rId54"/>
      <p:boldItalic r:id="rId55"/>
    </p:embeddedFont>
    <p:embeddedFont>
      <p:font typeface="Labrada" panose="020B0604020202020204" charset="0"/>
      <p:regular r:id="rId56"/>
      <p:bold r:id="rId57"/>
      <p:italic r:id="rId58"/>
      <p:boldItalic r:id="rId59"/>
    </p:embeddedFont>
    <p:embeddedFont>
      <p:font typeface="Labrada SemiBold" panose="020B0604020202020204" charset="0"/>
      <p:regular r:id="rId60"/>
      <p:bold r:id="rId61"/>
      <p:italic r:id="rId62"/>
      <p:boldItalic r:id="rId63"/>
    </p:embeddedFont>
    <p:embeddedFont>
      <p:font typeface="Montagu Slab Light" panose="020B0604020202020204" charset="0"/>
      <p:regular r:id="rId64"/>
      <p:bold r:id="rId65"/>
    </p:embeddedFont>
    <p:embeddedFont>
      <p:font typeface="Proxima Nova" panose="020B0604020202020204" charset="0"/>
      <p:regular r:id="rId66"/>
      <p:bold r:id="rId67"/>
      <p:italic r:id="rId68"/>
      <p:boldItalic r:id="rId69"/>
    </p:embeddedFont>
    <p:embeddedFont>
      <p:font typeface="Public Sans" panose="020B0604020202020204" charset="0"/>
      <p:regular r:id="rId70"/>
      <p:bold r:id="rId71"/>
      <p:italic r:id="rId72"/>
      <p:boldItalic r:id="rId73"/>
    </p:embeddedFont>
    <p:embeddedFont>
      <p:font typeface="Roboto" panose="02000000000000000000" pitchFamily="2" charset="0"/>
      <p:regular r:id="rId74"/>
      <p:bold r:id="rId75"/>
      <p:italic r:id="rId76"/>
      <p:boldItalic r:id="rId77"/>
    </p:embeddedFont>
  </p:embeddedFontLst>
  <p:custDataLst>
    <p:tags r:id="rId7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C418A0-3377-4AA6-9CE5-90313C04F5F7}">
  <a:tblStyle styleId="{05C418A0-3377-4AA6-9CE5-90313C04F5F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FDB9FA8-BFA7-4D6A-AF6F-0ED93866365C}"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368" y="1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4.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 Target="slides/slide6.xml"/><Relationship Id="rId71" Type="http://schemas.openxmlformats.org/officeDocument/2006/relationships/font" Target="fonts/font2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sa.gov/system/files/GWAC%20Ordering%20Guide-2025.11.20.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gsa.gov/technology/it-contract-vehicles-and-purchasing-programs/gwacs/vets-2"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buy.gsa.gov/interact/community/205/activity-feed"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buy.gsa.gov/interact/community/205/activity-feed"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SzPts val="1100"/>
              <a:buNone/>
            </a:pPr>
            <a:r>
              <a:rPr lang="en-US" sz="1050">
                <a:solidFill>
                  <a:srgbClr val="444746"/>
                </a:solidFill>
                <a:highlight>
                  <a:srgbClr val="FFFFFF"/>
                </a:highlight>
                <a:latin typeface="Roboto"/>
                <a:ea typeface="Roboto"/>
                <a:cs typeface="Roboto"/>
                <a:sym typeface="Roboto"/>
              </a:rPr>
              <a:t>See links for FAR Overhaul FAR PART Deviations: FAR part 38 Removed and FAR 12 has been fundamentally re-engineered in its structure, scope, and operational mechanics to make federal buying faster, simpler, and more aligned with commercial practices. These changes reflect an effort to create a user-centric part that champions flexibility, and innovation when acquiring commercial products and services.  </a:t>
            </a:r>
            <a:endParaRPr sz="1050">
              <a:solidFill>
                <a:srgbClr val="444746"/>
              </a:solidFill>
              <a:highlight>
                <a:srgbClr val="FFFFFF"/>
              </a:highlight>
              <a:latin typeface="Roboto"/>
              <a:ea typeface="Roboto"/>
              <a:cs typeface="Roboto"/>
              <a:sym typeface="Roboto"/>
            </a:endParaRPr>
          </a:p>
          <a:p>
            <a:pPr marL="0" lvl="0" indent="0" algn="l" rtl="0">
              <a:spcBef>
                <a:spcPts val="1200"/>
              </a:spcBef>
              <a:spcAft>
                <a:spcPts val="0"/>
              </a:spcAft>
              <a:buClr>
                <a:schemeClr val="dk1"/>
              </a:buClr>
              <a:buSzPts val="1100"/>
              <a:buFont typeface="Arial"/>
              <a:buNone/>
            </a:pPr>
            <a:r>
              <a:rPr lang="en-US" sz="1050">
                <a:solidFill>
                  <a:srgbClr val="444746"/>
                </a:solidFill>
                <a:highlight>
                  <a:srgbClr val="FFFFFF"/>
                </a:highlight>
                <a:latin typeface="Roboto"/>
                <a:ea typeface="Roboto"/>
                <a:cs typeface="Roboto"/>
                <a:sym typeface="Roboto"/>
              </a:rPr>
              <a:t>AND FAR part 38, Federal Supply Schedule Contracting, is removed in its entirety. Guidance and procedures for the Schedule program were moved from FAR part 38 and subpart 8.4 to GSAR part 538.</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1200"/>
              </a:spcBef>
              <a:spcAft>
                <a:spcPts val="0"/>
              </a:spcAft>
              <a:buSzPts val="1100"/>
              <a:buNone/>
            </a:pPr>
            <a:endParaRPr/>
          </a:p>
        </p:txBody>
      </p:sp>
      <p:sp>
        <p:nvSpPr>
          <p:cNvPr id="218" name="Google Shape;2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30200" lvl="0" indent="-241300" algn="just" rtl="0">
              <a:lnSpc>
                <a:spcPct val="115000"/>
              </a:lnSpc>
              <a:spcBef>
                <a:spcPts val="0"/>
              </a:spcBef>
              <a:spcAft>
                <a:spcPts val="0"/>
              </a:spcAft>
              <a:buClr>
                <a:schemeClr val="dk1"/>
              </a:buClr>
              <a:buSzPts val="1400"/>
              <a:buFont typeface="Noto Sans Symbols"/>
              <a:buNone/>
            </a:pPr>
            <a:endParaRPr/>
          </a:p>
        </p:txBody>
      </p:sp>
      <p:sp>
        <p:nvSpPr>
          <p:cNvPr id="274" name="Google Shape;27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ba7a5a07ab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ba7a5a07ab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b1afea4ea5_1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3b1afea4ea5_1_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b1afea4ea5_1_3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3b1afea4ea5_1_3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313" name="Google Shape;313;g3b1afea4ea5_1_3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925efbe70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3925efbe70d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Sources: </a:t>
            </a:r>
            <a:r>
              <a:rPr lang="en-US" u="sng">
                <a:solidFill>
                  <a:schemeClr val="hlink"/>
                </a:solidFill>
                <a:hlinkClick r:id="rId3"/>
              </a:rPr>
              <a:t>https://www.gsa.gov/system/files/GWAC%20Ordering%20Guide-2025.11.20.pdf</a:t>
            </a:r>
            <a:r>
              <a:rPr lang="en-US"/>
              <a:t> / </a:t>
            </a:r>
            <a:r>
              <a:rPr lang="en-US" u="sng">
                <a:solidFill>
                  <a:schemeClr val="hlink"/>
                </a:solidFill>
                <a:hlinkClick r:id="rId4"/>
              </a:rPr>
              <a:t>https://www.gsa.gov/technology/it-contract-vehicles-and-purchasing-programs/gwacs/vets-2</a:t>
            </a:r>
            <a:r>
              <a:rPr lang="en-US"/>
              <a:t> / https://vsc.gsa.gov/vsc/app-content-viewer/section/8#GWACs%20and%20MACs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925efbe70d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3925efbe70d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a:extLst>
            <a:ext uri="{FF2B5EF4-FFF2-40B4-BE49-F238E27FC236}">
              <a16:creationId xmlns:a16="http://schemas.microsoft.com/office/drawing/2014/main" id="{71EB8617-3C40-5241-1A05-E8B7D806DA14}"/>
            </a:ext>
          </a:extLst>
        </p:cNvPr>
        <p:cNvGrpSpPr/>
        <p:nvPr/>
      </p:nvGrpSpPr>
      <p:grpSpPr>
        <a:xfrm>
          <a:off x="0" y="0"/>
          <a:ext cx="0" cy="0"/>
          <a:chOff x="0" y="0"/>
          <a:chExt cx="0" cy="0"/>
        </a:xfrm>
      </p:grpSpPr>
      <p:sp>
        <p:nvSpPr>
          <p:cNvPr id="411" name="Google Shape;411;p14:notes">
            <a:extLst>
              <a:ext uri="{FF2B5EF4-FFF2-40B4-BE49-F238E27FC236}">
                <a16:creationId xmlns:a16="http://schemas.microsoft.com/office/drawing/2014/main" id="{627A873D-10F6-864C-685D-94CC1D71A92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just" rtl="0">
              <a:lnSpc>
                <a:spcPct val="115000"/>
              </a:lnSpc>
              <a:spcBef>
                <a:spcPts val="0"/>
              </a:spcBef>
              <a:spcAft>
                <a:spcPts val="0"/>
              </a:spcAft>
              <a:buSzPts val="1100"/>
              <a:buNone/>
            </a:pPr>
            <a:endParaRPr/>
          </a:p>
        </p:txBody>
      </p:sp>
      <p:sp>
        <p:nvSpPr>
          <p:cNvPr id="412" name="Google Shape;412;p14:notes">
            <a:extLst>
              <a:ext uri="{FF2B5EF4-FFF2-40B4-BE49-F238E27FC236}">
                <a16:creationId xmlns:a16="http://schemas.microsoft.com/office/drawing/2014/main" id="{A7D1E829-ECEC-1E62-54A0-77C1333B34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9959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ba7a5a07ab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ba7a5a07ab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b529557fa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g3b529557fa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b1afea4ea5_1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g3b1afea4ea5_1_5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US"/>
              <a:t>Several activities involved in preparing agencies for a post-quantum future are already in scope under our contracts, and some of our industry partners offer post-quantum computing services</a:t>
            </a:r>
            <a:endParaRPr/>
          </a:p>
          <a:p>
            <a:pPr marL="457200" lvl="0" indent="-298450" algn="l" rtl="0">
              <a:lnSpc>
                <a:spcPct val="115000"/>
              </a:lnSpc>
              <a:spcBef>
                <a:spcPts val="0"/>
              </a:spcBef>
              <a:spcAft>
                <a:spcPts val="0"/>
              </a:spcAft>
              <a:buClr>
                <a:schemeClr val="dk1"/>
              </a:buClr>
              <a:buSzPts val="1100"/>
              <a:buChar char="●"/>
            </a:pPr>
            <a:r>
              <a:rPr lang="en-US"/>
              <a:t>For example, right now, agencies can use the managed security service under our Enterprise Infrastructure Solutions contract to conduct a prioritized inventory of their cryptographic systems.</a:t>
            </a:r>
            <a:endParaRPr/>
          </a:p>
          <a:p>
            <a:pPr marL="457200" lvl="0" indent="-298450" algn="l" rtl="0">
              <a:lnSpc>
                <a:spcPct val="115000"/>
              </a:lnSpc>
              <a:spcBef>
                <a:spcPts val="0"/>
              </a:spcBef>
              <a:spcAft>
                <a:spcPts val="0"/>
              </a:spcAft>
              <a:buClr>
                <a:schemeClr val="dk1"/>
              </a:buClr>
              <a:buSzPts val="1100"/>
              <a:buChar char="●"/>
            </a:pPr>
            <a:r>
              <a:rPr lang="en-US"/>
              <a:t>Agencies can also use our Highly Adaptive Cybersecurity Services (HACS) Special Item Number (SIN) to acquire cyber experts who have been technically evaluated to do such inventories.</a:t>
            </a:r>
            <a:endParaRPr/>
          </a:p>
          <a:p>
            <a:pPr marL="457200" lvl="0" indent="-298450" algn="l" rtl="0">
              <a:lnSpc>
                <a:spcPct val="115000"/>
              </a:lnSpc>
              <a:spcBef>
                <a:spcPts val="0"/>
              </a:spcBef>
              <a:spcAft>
                <a:spcPts val="0"/>
              </a:spcAft>
              <a:buClr>
                <a:schemeClr val="dk1"/>
              </a:buClr>
              <a:buSzPts val="1100"/>
              <a:buChar char="●"/>
            </a:pPr>
            <a:r>
              <a:rPr lang="en-US"/>
              <a:t>Additionally, the Multiple Award Schedule, IT Category (MAS-IT), connects agencies with vendors equipped with quantum capabilities. This ensures that as agencies prepare to transition to PQC, they have access to the latest technologies and services designed to protect against quantum threats.</a:t>
            </a: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b1afea4ea5_1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g3b1afea4ea5_1_5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b49ddc5e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b49ddc5e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Google Shape;50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Google Shape;52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b1afea4ea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3b1afea4ea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3b454eeb26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g3b454eeb268_0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a:t>ASCEND: </a:t>
            </a:r>
            <a:r>
              <a:rPr lang="en-US" sz="1100">
                <a:solidFill>
                  <a:srgbClr val="1155CC"/>
                </a:solidFill>
                <a:highlight>
                  <a:schemeClr val="lt1"/>
                </a:highlight>
                <a:latin typeface="Proxima Nova"/>
                <a:ea typeface="Proxima Nova"/>
                <a:cs typeface="Proxima Nova"/>
                <a:sym typeface="Proxima Nova"/>
              </a:rPr>
              <a:t>Cloud &amp; Software</a:t>
            </a:r>
            <a:r>
              <a:rPr lang="en-US" sz="1100">
                <a:solidFill>
                  <a:srgbClr val="0000FF"/>
                </a:solidFill>
                <a:highlight>
                  <a:schemeClr val="lt1"/>
                </a:highlight>
                <a:latin typeface="Proxima Nova"/>
                <a:ea typeface="Proxima Nova"/>
                <a:cs typeface="Proxima Nova"/>
                <a:sym typeface="Proxima Nova"/>
              </a:rPr>
              <a:t> </a:t>
            </a:r>
            <a:r>
              <a:rPr lang="en-US" sz="1100" u="sng">
                <a:solidFill>
                  <a:schemeClr val="hlink"/>
                </a:solidFill>
                <a:highlight>
                  <a:schemeClr val="lt1"/>
                </a:highlight>
                <a:latin typeface="Proxima Nova"/>
                <a:ea typeface="Proxima Nova"/>
                <a:cs typeface="Proxima Nova"/>
                <a:sym typeface="Proxima Nova"/>
                <a:hlinkClick r:id="rId3"/>
              </a:rPr>
              <a:t>Interact Community </a:t>
            </a:r>
            <a:endParaRPr sz="1050">
              <a:solidFill>
                <a:srgbClr val="232659"/>
              </a:solidFill>
            </a:endParaRPr>
          </a:p>
          <a:p>
            <a:pPr marL="0" lvl="0" indent="0" algn="l" rtl="0">
              <a:lnSpc>
                <a:spcPct val="100000"/>
              </a:lnSpc>
              <a:spcBef>
                <a:spcPts val="0"/>
              </a:spcBef>
              <a:spcAft>
                <a:spcPts val="0"/>
              </a:spcAft>
              <a:buSzPts val="1100"/>
              <a:buNone/>
            </a:pPr>
            <a:endParaRPr/>
          </a:p>
        </p:txBody>
      </p:sp>
      <p:sp>
        <p:nvSpPr>
          <p:cNvPr id="602" name="Google Shape;602;g3b454eeb268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b6df28f419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g3b6df28f419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a:t>ASCEND: </a:t>
            </a:r>
            <a:r>
              <a:rPr lang="en-US" sz="1100">
                <a:solidFill>
                  <a:srgbClr val="1155CC"/>
                </a:solidFill>
                <a:highlight>
                  <a:schemeClr val="lt1"/>
                </a:highlight>
                <a:latin typeface="Proxima Nova"/>
                <a:ea typeface="Proxima Nova"/>
                <a:cs typeface="Proxima Nova"/>
                <a:sym typeface="Proxima Nova"/>
              </a:rPr>
              <a:t>Cloud &amp; Software</a:t>
            </a:r>
            <a:r>
              <a:rPr lang="en-US" sz="1100">
                <a:solidFill>
                  <a:srgbClr val="0000FF"/>
                </a:solidFill>
                <a:highlight>
                  <a:schemeClr val="lt1"/>
                </a:highlight>
                <a:latin typeface="Proxima Nova"/>
                <a:ea typeface="Proxima Nova"/>
                <a:cs typeface="Proxima Nova"/>
                <a:sym typeface="Proxima Nova"/>
              </a:rPr>
              <a:t> </a:t>
            </a:r>
            <a:r>
              <a:rPr lang="en-US" sz="1100" u="sng">
                <a:solidFill>
                  <a:schemeClr val="hlink"/>
                </a:solidFill>
                <a:highlight>
                  <a:schemeClr val="lt1"/>
                </a:highlight>
                <a:latin typeface="Proxima Nova"/>
                <a:ea typeface="Proxima Nova"/>
                <a:cs typeface="Proxima Nova"/>
                <a:sym typeface="Proxima Nova"/>
                <a:hlinkClick r:id="rId3"/>
              </a:rPr>
              <a:t>Interact Community </a:t>
            </a:r>
            <a:endParaRPr sz="1050">
              <a:solidFill>
                <a:srgbClr val="232659"/>
              </a:solidFill>
            </a:endParaRPr>
          </a:p>
          <a:p>
            <a:pPr marL="0" lvl="0" indent="0" algn="l" rtl="0">
              <a:lnSpc>
                <a:spcPct val="100000"/>
              </a:lnSpc>
              <a:spcBef>
                <a:spcPts val="0"/>
              </a:spcBef>
              <a:spcAft>
                <a:spcPts val="0"/>
              </a:spcAft>
              <a:buSzPts val="1100"/>
              <a:buNone/>
            </a:pPr>
            <a:endParaRPr/>
          </a:p>
        </p:txBody>
      </p:sp>
      <p:sp>
        <p:nvSpPr>
          <p:cNvPr id="621" name="Google Shape;621;g3b6df28f419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b1afea4ea5_1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3b1afea4ea5_1_1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174" name="Google Shape;174;g3b1afea4ea5_1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3" name="Google Shape;18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ba7a5a07a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ba7a5a07a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gsa.gov/itc"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www.gsa.gov/itc"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www.gsa.gov/itc"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Option 1"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2775" y="951006"/>
            <a:ext cx="9144003" cy="4192489"/>
          </a:xfrm>
          <a:prstGeom prst="rect">
            <a:avLst/>
          </a:prstGeom>
          <a:noFill/>
          <a:ln>
            <a:noFill/>
          </a:ln>
        </p:spPr>
      </p:pic>
      <p:sp>
        <p:nvSpPr>
          <p:cNvPr id="11" name="Google Shape;11;p2"/>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600"/>
              <a:buNone/>
              <a:defRPr sz="3600" b="1">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2800"/>
              <a:buNone/>
              <a:defRPr sz="28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4" name="Google Shape;14;p2"/>
          <p:cNvGrpSpPr/>
          <p:nvPr/>
        </p:nvGrpSpPr>
        <p:grpSpPr>
          <a:xfrm>
            <a:off x="390948" y="300850"/>
            <a:ext cx="8356552" cy="468826"/>
            <a:chOff x="390948" y="300850"/>
            <a:chExt cx="8356552" cy="468826"/>
          </a:xfrm>
        </p:grpSpPr>
        <p:pic>
          <p:nvPicPr>
            <p:cNvPr id="15" name="Google Shape;15;p2"/>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16" name="Google Shape;16;p2"/>
            <p:cNvSpPr txBox="1"/>
            <p:nvPr/>
          </p:nvSpPr>
          <p:spPr>
            <a:xfrm>
              <a:off x="4980700" y="300850"/>
              <a:ext cx="3766800" cy="4572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rgbClr val="666666"/>
                  </a:solidFill>
                  <a:latin typeface="Arial"/>
                  <a:ea typeface="Arial"/>
                  <a:cs typeface="Arial"/>
                  <a:sym typeface="Arial"/>
                </a:rPr>
                <a:t>U.S. General Services Administration</a:t>
              </a:r>
              <a:endParaRPr sz="1000" b="0" i="0" u="none" strike="noStrike" cap="none">
                <a:solidFill>
                  <a:srgbClr val="666666"/>
                </a:solidFill>
                <a:latin typeface="Arial"/>
                <a:ea typeface="Arial"/>
                <a:cs typeface="Arial"/>
                <a:sym typeface="Arial"/>
              </a:endParaRPr>
            </a:p>
          </p:txBody>
        </p:sp>
      </p:grpSp>
      <p:sp>
        <p:nvSpPr>
          <p:cNvPr id="17" name="Google Shape;17;p2"/>
          <p:cNvSpPr>
            <a:spLocks noGrp="1"/>
          </p:cNvSpPr>
          <p:nvPr>
            <p:ph type="pic" idx="2"/>
          </p:nvPr>
        </p:nvSpPr>
        <p:spPr>
          <a:xfrm>
            <a:off x="7284725" y="4465325"/>
            <a:ext cx="1340100" cy="457200"/>
          </a:xfrm>
          <a:prstGeom prst="rect">
            <a:avLst/>
          </a:prstGeom>
          <a:noFill/>
          <a:ln>
            <a:noFill/>
          </a:ln>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 Option 2">
  <p:cSld name="SECTION_HEADER_1">
    <p:spTree>
      <p:nvGrpSpPr>
        <p:cNvPr id="1" name="Shape 66"/>
        <p:cNvGrpSpPr/>
        <p:nvPr/>
      </p:nvGrpSpPr>
      <p:grpSpPr>
        <a:xfrm>
          <a:off x="0" y="0"/>
          <a:ext cx="0" cy="0"/>
          <a:chOff x="0" y="0"/>
          <a:chExt cx="0" cy="0"/>
        </a:xfrm>
      </p:grpSpPr>
      <p:pic>
        <p:nvPicPr>
          <p:cNvPr id="67" name="Google Shape;67;p11"/>
          <p:cNvPicPr preferRelativeResize="0"/>
          <p:nvPr/>
        </p:nvPicPr>
        <p:blipFill rotWithShape="1">
          <a:blip r:embed="rId2">
            <a:alphaModFix/>
          </a:blip>
          <a:srcRect/>
          <a:stretch/>
        </p:blipFill>
        <p:spPr>
          <a:xfrm>
            <a:off x="0" y="0"/>
            <a:ext cx="9144023" cy="5143501"/>
          </a:xfrm>
          <a:prstGeom prst="rect">
            <a:avLst/>
          </a:prstGeom>
          <a:noFill/>
          <a:ln>
            <a:noFill/>
          </a:ln>
        </p:spPr>
      </p:pic>
      <p:sp>
        <p:nvSpPr>
          <p:cNvPr id="68" name="Google Shape;68;p11"/>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9" name="Google Shape;69;p11"/>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d Slide" type="blank">
  <p:cSld name="BLANK">
    <p:spTree>
      <p:nvGrpSpPr>
        <p:cNvPr id="1" name="Shape 70"/>
        <p:cNvGrpSpPr/>
        <p:nvPr/>
      </p:nvGrpSpPr>
      <p:grpSpPr>
        <a:xfrm>
          <a:off x="0" y="0"/>
          <a:ext cx="0" cy="0"/>
          <a:chOff x="0" y="0"/>
          <a:chExt cx="0" cy="0"/>
        </a:xfrm>
      </p:grpSpPr>
      <p:sp>
        <p:nvSpPr>
          <p:cNvPr id="71" name="Google Shape;7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72" name="Google Shape;72;p12"/>
          <p:cNvCxnSpPr/>
          <p:nvPr/>
        </p:nvCxnSpPr>
        <p:spPr>
          <a:xfrm>
            <a:off x="2712725" y="522000"/>
            <a:ext cx="0" cy="4099500"/>
          </a:xfrm>
          <a:prstGeom prst="straightConnector1">
            <a:avLst/>
          </a:prstGeom>
          <a:noFill/>
          <a:ln w="38100" cap="flat" cmpd="sng">
            <a:solidFill>
              <a:srgbClr val="1D75BC"/>
            </a:solidFill>
            <a:prstDash val="solid"/>
            <a:round/>
            <a:headEnd type="none" w="sm" len="sm"/>
            <a:tailEnd type="none" w="sm" len="sm"/>
          </a:ln>
        </p:spPr>
      </p:cxnSp>
      <p:sp>
        <p:nvSpPr>
          <p:cNvPr id="73" name="Google Shape;73;p12"/>
          <p:cNvSpPr txBox="1">
            <a:spLocks noGrp="1"/>
          </p:cNvSpPr>
          <p:nvPr>
            <p:ph type="title"/>
          </p:nvPr>
        </p:nvSpPr>
        <p:spPr>
          <a:xfrm>
            <a:off x="3017525" y="441950"/>
            <a:ext cx="5928300" cy="13665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1D75BC"/>
              </a:buClr>
              <a:buSzPts val="2800"/>
              <a:buNone/>
              <a:defRPr b="1">
                <a:solidFill>
                  <a:srgbClr val="1D75BC"/>
                </a:solidFill>
              </a:defRPr>
            </a:lvl1pPr>
            <a:lvl2pPr lvl="1" algn="l">
              <a:lnSpc>
                <a:spcPct val="100000"/>
              </a:lnSpc>
              <a:spcBef>
                <a:spcPts val="0"/>
              </a:spcBef>
              <a:spcAft>
                <a:spcPts val="0"/>
              </a:spcAft>
              <a:buClr>
                <a:srgbClr val="1D75BC"/>
              </a:buClr>
              <a:buSzPts val="2800"/>
              <a:buNone/>
              <a:defRPr>
                <a:solidFill>
                  <a:srgbClr val="1D75BC"/>
                </a:solidFill>
              </a:defRPr>
            </a:lvl2pPr>
            <a:lvl3pPr lvl="2" algn="l">
              <a:lnSpc>
                <a:spcPct val="100000"/>
              </a:lnSpc>
              <a:spcBef>
                <a:spcPts val="0"/>
              </a:spcBef>
              <a:spcAft>
                <a:spcPts val="0"/>
              </a:spcAft>
              <a:buClr>
                <a:srgbClr val="1D75BC"/>
              </a:buClr>
              <a:buSzPts val="2800"/>
              <a:buNone/>
              <a:defRPr>
                <a:solidFill>
                  <a:srgbClr val="1D75BC"/>
                </a:solidFill>
              </a:defRPr>
            </a:lvl3pPr>
            <a:lvl4pPr lvl="3" algn="l">
              <a:lnSpc>
                <a:spcPct val="100000"/>
              </a:lnSpc>
              <a:spcBef>
                <a:spcPts val="0"/>
              </a:spcBef>
              <a:spcAft>
                <a:spcPts val="0"/>
              </a:spcAft>
              <a:buClr>
                <a:srgbClr val="1D75BC"/>
              </a:buClr>
              <a:buSzPts val="2800"/>
              <a:buNone/>
              <a:defRPr>
                <a:solidFill>
                  <a:srgbClr val="1D75BC"/>
                </a:solidFill>
              </a:defRPr>
            </a:lvl4pPr>
            <a:lvl5pPr lvl="4" algn="l">
              <a:lnSpc>
                <a:spcPct val="100000"/>
              </a:lnSpc>
              <a:spcBef>
                <a:spcPts val="0"/>
              </a:spcBef>
              <a:spcAft>
                <a:spcPts val="0"/>
              </a:spcAft>
              <a:buClr>
                <a:srgbClr val="1D75BC"/>
              </a:buClr>
              <a:buSzPts val="2800"/>
              <a:buNone/>
              <a:defRPr>
                <a:solidFill>
                  <a:srgbClr val="1D75BC"/>
                </a:solidFill>
              </a:defRPr>
            </a:lvl5pPr>
            <a:lvl6pPr lvl="5" algn="l">
              <a:lnSpc>
                <a:spcPct val="100000"/>
              </a:lnSpc>
              <a:spcBef>
                <a:spcPts val="0"/>
              </a:spcBef>
              <a:spcAft>
                <a:spcPts val="0"/>
              </a:spcAft>
              <a:buClr>
                <a:srgbClr val="1D75BC"/>
              </a:buClr>
              <a:buSzPts val="2800"/>
              <a:buNone/>
              <a:defRPr>
                <a:solidFill>
                  <a:srgbClr val="1D75BC"/>
                </a:solidFill>
              </a:defRPr>
            </a:lvl6pPr>
            <a:lvl7pPr lvl="6" algn="l">
              <a:lnSpc>
                <a:spcPct val="100000"/>
              </a:lnSpc>
              <a:spcBef>
                <a:spcPts val="0"/>
              </a:spcBef>
              <a:spcAft>
                <a:spcPts val="0"/>
              </a:spcAft>
              <a:buClr>
                <a:srgbClr val="1D75BC"/>
              </a:buClr>
              <a:buSzPts val="2800"/>
              <a:buNone/>
              <a:defRPr>
                <a:solidFill>
                  <a:srgbClr val="1D75BC"/>
                </a:solidFill>
              </a:defRPr>
            </a:lvl7pPr>
            <a:lvl8pPr lvl="7" algn="l">
              <a:lnSpc>
                <a:spcPct val="100000"/>
              </a:lnSpc>
              <a:spcBef>
                <a:spcPts val="0"/>
              </a:spcBef>
              <a:spcAft>
                <a:spcPts val="0"/>
              </a:spcAft>
              <a:buClr>
                <a:srgbClr val="1D75BC"/>
              </a:buClr>
              <a:buSzPts val="2800"/>
              <a:buNone/>
              <a:defRPr>
                <a:solidFill>
                  <a:srgbClr val="1D75BC"/>
                </a:solidFill>
              </a:defRPr>
            </a:lvl8pPr>
            <a:lvl9pPr lvl="8" algn="l">
              <a:lnSpc>
                <a:spcPct val="100000"/>
              </a:lnSpc>
              <a:spcBef>
                <a:spcPts val="0"/>
              </a:spcBef>
              <a:spcAft>
                <a:spcPts val="0"/>
              </a:spcAft>
              <a:buClr>
                <a:srgbClr val="1D75BC"/>
              </a:buClr>
              <a:buSzPts val="2800"/>
              <a:buNone/>
              <a:defRPr>
                <a:solidFill>
                  <a:srgbClr val="1D75BC"/>
                </a:solidFill>
              </a:defRPr>
            </a:lvl9pPr>
          </a:lstStyle>
          <a:p>
            <a:endParaRPr/>
          </a:p>
        </p:txBody>
      </p:sp>
      <p:sp>
        <p:nvSpPr>
          <p:cNvPr id="74" name="Google Shape;74;p12"/>
          <p:cNvSpPr txBox="1">
            <a:spLocks noGrp="1"/>
          </p:cNvSpPr>
          <p:nvPr>
            <p:ph type="body" idx="1"/>
          </p:nvPr>
        </p:nvSpPr>
        <p:spPr>
          <a:xfrm>
            <a:off x="3169925" y="1833788"/>
            <a:ext cx="5775900" cy="2804100"/>
          </a:xfrm>
          <a:prstGeom prst="rect">
            <a:avLst/>
          </a:prstGeom>
          <a:noFill/>
          <a:ln>
            <a:noFill/>
          </a:ln>
        </p:spPr>
        <p:txBody>
          <a:bodyPr spcFirstLastPara="1" wrap="square" lIns="0" tIns="0" rIns="91425" bIns="91425" anchor="t" anchorCtr="0">
            <a:normAutofit/>
          </a:bodyPr>
          <a:lstStyle>
            <a:lvl1pPr marL="457200" lvl="0" indent="-342900" algn="l">
              <a:lnSpc>
                <a:spcPct val="115000"/>
              </a:lnSpc>
              <a:spcBef>
                <a:spcPts val="0"/>
              </a:spcBef>
              <a:spcAft>
                <a:spcPts val="0"/>
              </a:spcAft>
              <a:buClr>
                <a:srgbClr val="434343"/>
              </a:buClr>
              <a:buSzPts val="1800"/>
              <a:buChar char="●"/>
              <a:defRPr>
                <a:solidFill>
                  <a:srgbClr val="434343"/>
                </a:solidFill>
              </a:defRPr>
            </a:lvl1pPr>
            <a:lvl2pPr marL="914400" lvl="1" indent="-317500" algn="l">
              <a:lnSpc>
                <a:spcPct val="115000"/>
              </a:lnSpc>
              <a:spcBef>
                <a:spcPts val="0"/>
              </a:spcBef>
              <a:spcAft>
                <a:spcPts val="0"/>
              </a:spcAft>
              <a:buClr>
                <a:srgbClr val="434343"/>
              </a:buClr>
              <a:buSzPts val="1400"/>
              <a:buChar char="○"/>
              <a:defRPr>
                <a:solidFill>
                  <a:srgbClr val="434343"/>
                </a:solidFill>
              </a:defRPr>
            </a:lvl2pPr>
            <a:lvl3pPr marL="1371600" lvl="2" indent="-317500" algn="l">
              <a:lnSpc>
                <a:spcPct val="115000"/>
              </a:lnSpc>
              <a:spcBef>
                <a:spcPts val="0"/>
              </a:spcBef>
              <a:spcAft>
                <a:spcPts val="0"/>
              </a:spcAft>
              <a:buClr>
                <a:srgbClr val="434343"/>
              </a:buClr>
              <a:buSzPts val="1400"/>
              <a:buChar char="■"/>
              <a:defRPr>
                <a:solidFill>
                  <a:srgbClr val="434343"/>
                </a:solidFill>
              </a:defRPr>
            </a:lvl3pPr>
            <a:lvl4pPr marL="1828800" lvl="3" indent="-317500" algn="l">
              <a:lnSpc>
                <a:spcPct val="115000"/>
              </a:lnSpc>
              <a:spcBef>
                <a:spcPts val="0"/>
              </a:spcBef>
              <a:spcAft>
                <a:spcPts val="0"/>
              </a:spcAft>
              <a:buClr>
                <a:srgbClr val="434343"/>
              </a:buClr>
              <a:buSzPts val="1400"/>
              <a:buChar char="●"/>
              <a:defRPr>
                <a:solidFill>
                  <a:srgbClr val="434343"/>
                </a:solidFill>
              </a:defRPr>
            </a:lvl4pPr>
            <a:lvl5pPr marL="2286000" lvl="4" indent="-317500" algn="l">
              <a:lnSpc>
                <a:spcPct val="115000"/>
              </a:lnSpc>
              <a:spcBef>
                <a:spcPts val="0"/>
              </a:spcBef>
              <a:spcAft>
                <a:spcPts val="0"/>
              </a:spcAft>
              <a:buClr>
                <a:srgbClr val="434343"/>
              </a:buClr>
              <a:buSzPts val="1400"/>
              <a:buChar char="○"/>
              <a:defRPr>
                <a:solidFill>
                  <a:srgbClr val="434343"/>
                </a:solidFill>
              </a:defRPr>
            </a:lvl5pPr>
            <a:lvl6pPr marL="2743200" lvl="5" indent="-317500" algn="l">
              <a:lnSpc>
                <a:spcPct val="115000"/>
              </a:lnSpc>
              <a:spcBef>
                <a:spcPts val="0"/>
              </a:spcBef>
              <a:spcAft>
                <a:spcPts val="0"/>
              </a:spcAft>
              <a:buClr>
                <a:srgbClr val="434343"/>
              </a:buClr>
              <a:buSzPts val="1400"/>
              <a:buChar char="■"/>
              <a:defRPr>
                <a:solidFill>
                  <a:srgbClr val="434343"/>
                </a:solidFill>
              </a:defRPr>
            </a:lvl6pPr>
            <a:lvl7pPr marL="3200400" lvl="6" indent="-317500" algn="l">
              <a:lnSpc>
                <a:spcPct val="115000"/>
              </a:lnSpc>
              <a:spcBef>
                <a:spcPts val="0"/>
              </a:spcBef>
              <a:spcAft>
                <a:spcPts val="0"/>
              </a:spcAft>
              <a:buClr>
                <a:srgbClr val="434343"/>
              </a:buClr>
              <a:buSzPts val="1400"/>
              <a:buChar char="●"/>
              <a:defRPr>
                <a:solidFill>
                  <a:srgbClr val="434343"/>
                </a:solidFill>
              </a:defRPr>
            </a:lvl7pPr>
            <a:lvl8pPr marL="3657600" lvl="7" indent="-317500" algn="l">
              <a:lnSpc>
                <a:spcPct val="115000"/>
              </a:lnSpc>
              <a:spcBef>
                <a:spcPts val="0"/>
              </a:spcBef>
              <a:spcAft>
                <a:spcPts val="0"/>
              </a:spcAft>
              <a:buClr>
                <a:srgbClr val="434343"/>
              </a:buClr>
              <a:buSzPts val="1400"/>
              <a:buChar char="○"/>
              <a:defRPr>
                <a:solidFill>
                  <a:srgbClr val="434343"/>
                </a:solidFill>
              </a:defRPr>
            </a:lvl8pPr>
            <a:lvl9pPr marL="4114800" lvl="8" indent="-317500" algn="l">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75" name="Google Shape;75;p12"/>
          <p:cNvPicPr preferRelativeResize="0"/>
          <p:nvPr/>
        </p:nvPicPr>
        <p:blipFill rotWithShape="1">
          <a:blip r:embed="rId2">
            <a:alphaModFix/>
          </a:blip>
          <a:srcRect/>
          <a:stretch/>
        </p:blipFill>
        <p:spPr>
          <a:xfrm>
            <a:off x="390955" y="1842513"/>
            <a:ext cx="1615651" cy="14584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 DARK ON LIGHT">
  <p:cSld name="Title Only - DARK ON LIGHT">
    <p:bg>
      <p:bgPr>
        <a:solidFill>
          <a:srgbClr val="FFFFFF"/>
        </a:solidFill>
        <a:effectLst/>
      </p:bgPr>
    </p:bg>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591758" y="187256"/>
            <a:ext cx="7602300" cy="498543"/>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1pPr>
            <a:lvl2pPr marR="0" lvl="1"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2pPr>
            <a:lvl3pPr marR="0" lvl="2"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3pPr>
            <a:lvl4pPr marR="0" lvl="3"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4pPr>
            <a:lvl5pPr marR="0" lvl="4"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5pPr>
            <a:lvl6pPr marR="0" lvl="5"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6pPr>
            <a:lvl7pPr marR="0" lvl="6"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7pPr>
            <a:lvl8pPr marR="0" lvl="7"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8pPr>
            <a:lvl9pPr marR="0" lvl="8" algn="l">
              <a:lnSpc>
                <a:spcPct val="100000"/>
              </a:lnSpc>
              <a:spcBef>
                <a:spcPts val="0"/>
              </a:spcBef>
              <a:spcAft>
                <a:spcPts val="0"/>
              </a:spcAft>
              <a:buClr>
                <a:schemeClr val="dk1"/>
              </a:buClr>
              <a:buSzPts val="3200"/>
              <a:buFont typeface="Calibri"/>
              <a:buNone/>
              <a:defRPr sz="2700" b="1" i="0" u="none" strike="noStrike" cap="none">
                <a:solidFill>
                  <a:srgbClr val="003C71"/>
                </a:solidFill>
                <a:latin typeface="Arial"/>
                <a:ea typeface="Arial"/>
                <a:cs typeface="Arial"/>
                <a:sym typeface="Arial"/>
              </a:defRPr>
            </a:lvl9pPr>
          </a:lstStyle>
          <a:p>
            <a:endParaRPr/>
          </a:p>
        </p:txBody>
      </p:sp>
      <p:cxnSp>
        <p:nvCxnSpPr>
          <p:cNvPr id="78" name="Google Shape;78;p13"/>
          <p:cNvCxnSpPr/>
          <p:nvPr/>
        </p:nvCxnSpPr>
        <p:spPr>
          <a:xfrm>
            <a:off x="707100" y="1034719"/>
            <a:ext cx="7230000" cy="0"/>
          </a:xfrm>
          <a:prstGeom prst="straightConnector1">
            <a:avLst/>
          </a:prstGeom>
          <a:noFill/>
          <a:ln w="19050" cap="flat" cmpd="sng">
            <a:solidFill>
              <a:srgbClr val="000000"/>
            </a:solidFill>
            <a:prstDash val="solid"/>
            <a:round/>
            <a:headEnd type="none" w="sm" len="sm"/>
            <a:tailEnd type="none" w="sm" len="sm"/>
          </a:ln>
        </p:spPr>
      </p:cxnSp>
      <p:sp>
        <p:nvSpPr>
          <p:cNvPr id="79" name="Google Shape;79;p13"/>
          <p:cNvSpPr txBox="1">
            <a:spLocks noGrp="1"/>
          </p:cNvSpPr>
          <p:nvPr>
            <p:ph type="subTitle" idx="1"/>
          </p:nvPr>
        </p:nvSpPr>
        <p:spPr>
          <a:xfrm>
            <a:off x="591750" y="1051800"/>
            <a:ext cx="7345500" cy="393525"/>
          </a:xfrm>
          <a:prstGeom prst="rect">
            <a:avLst/>
          </a:prstGeom>
          <a:noFill/>
          <a:ln>
            <a:noFill/>
          </a:ln>
        </p:spPr>
        <p:txBody>
          <a:bodyPr spcFirstLastPara="1" wrap="square" lIns="91425" tIns="91425" rIns="91425" bIns="91425" anchor="t" anchorCtr="0">
            <a:noAutofit/>
          </a:bodyPr>
          <a:lstStyle>
            <a:lvl1pPr marR="0" lvl="0" algn="l">
              <a:lnSpc>
                <a:spcPct val="115000"/>
              </a:lnSpc>
              <a:spcBef>
                <a:spcPts val="0"/>
              </a:spcBef>
              <a:spcAft>
                <a:spcPts val="0"/>
              </a:spcAft>
              <a:buClr>
                <a:schemeClr val="lt2"/>
              </a:buClr>
              <a:buSzPts val="1800"/>
              <a:buFont typeface="Calibri"/>
              <a:buNone/>
              <a:defRPr sz="1800" b="1" i="0" u="none" strike="noStrike" cap="none">
                <a:solidFill>
                  <a:srgbClr val="0579BD"/>
                </a:solidFill>
                <a:latin typeface="Arial"/>
                <a:ea typeface="Arial"/>
                <a:cs typeface="Arial"/>
                <a:sym typeface="Arial"/>
              </a:defRPr>
            </a:lvl1pPr>
            <a:lvl2pPr marR="0" lvl="1"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2pPr>
            <a:lvl3pPr marR="0" lvl="2"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3pPr>
            <a:lvl4pPr marR="0" lvl="3"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4pPr>
            <a:lvl5pPr marR="0" lvl="4"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5pPr>
            <a:lvl6pPr marR="0" lvl="5"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6pPr>
            <a:lvl7pPr marR="0" lvl="6"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7pPr>
            <a:lvl8pPr marR="0" lvl="7" algn="l">
              <a:lnSpc>
                <a:spcPct val="115000"/>
              </a:lnSpc>
              <a:spcBef>
                <a:spcPts val="1200"/>
              </a:spcBef>
              <a:spcAft>
                <a:spcPts val="0"/>
              </a:spcAft>
              <a:buClr>
                <a:schemeClr val="lt2"/>
              </a:buClr>
              <a:buSzPts val="1400"/>
              <a:buFont typeface="Calibri"/>
              <a:buNone/>
              <a:defRPr sz="1800" b="1" i="0" u="none" strike="noStrike" cap="none">
                <a:solidFill>
                  <a:srgbClr val="0579BD"/>
                </a:solidFill>
                <a:latin typeface="Arial"/>
                <a:ea typeface="Arial"/>
                <a:cs typeface="Arial"/>
                <a:sym typeface="Arial"/>
              </a:defRPr>
            </a:lvl8pPr>
            <a:lvl9pPr marR="0" lvl="8" algn="l">
              <a:lnSpc>
                <a:spcPct val="115000"/>
              </a:lnSpc>
              <a:spcBef>
                <a:spcPts val="1200"/>
              </a:spcBef>
              <a:spcAft>
                <a:spcPts val="1200"/>
              </a:spcAft>
              <a:buClr>
                <a:schemeClr val="lt2"/>
              </a:buClr>
              <a:buSzPts val="1400"/>
              <a:buFont typeface="Calibri"/>
              <a:buNone/>
              <a:defRPr sz="1800" b="1" i="0" u="none" strike="noStrike" cap="none">
                <a:solidFill>
                  <a:srgbClr val="0579BD"/>
                </a:solidFill>
                <a:latin typeface="Arial"/>
                <a:ea typeface="Arial"/>
                <a:cs typeface="Arial"/>
                <a:sym typeface="Arial"/>
              </a:defRPr>
            </a:lvl9pPr>
          </a:lstStyle>
          <a:p>
            <a:endParaRPr/>
          </a:p>
        </p:txBody>
      </p:sp>
      <p:sp>
        <p:nvSpPr>
          <p:cNvPr id="80" name="Google Shape;80;p13"/>
          <p:cNvSpPr txBox="1">
            <a:spLocks noGrp="1"/>
          </p:cNvSpPr>
          <p:nvPr>
            <p:ph type="body" idx="2"/>
          </p:nvPr>
        </p:nvSpPr>
        <p:spPr>
          <a:xfrm>
            <a:off x="711575" y="1492781"/>
            <a:ext cx="7602300" cy="3418650"/>
          </a:xfrm>
          <a:prstGeom prst="rect">
            <a:avLst/>
          </a:prstGeom>
          <a:noFill/>
          <a:ln>
            <a:noFill/>
          </a:ln>
        </p:spPr>
        <p:txBody>
          <a:bodyPr spcFirstLastPara="1" wrap="square" lIns="91425" tIns="91425" rIns="91425" bIns="91425" anchor="t" anchorCtr="0">
            <a:noAutofit/>
          </a:bodyPr>
          <a:lstStyle>
            <a:lvl1pPr marL="457200" marR="0" lvl="0" indent="-342900" algn="l">
              <a:lnSpc>
                <a:spcPct val="100000"/>
              </a:lnSpc>
              <a:spcBef>
                <a:spcPts val="0"/>
              </a:spcBef>
              <a:spcAft>
                <a:spcPts val="0"/>
              </a:spcAft>
              <a:buClr>
                <a:srgbClr val="000000"/>
              </a:buClr>
              <a:buSzPts val="1800"/>
              <a:buFont typeface="Arial"/>
              <a:buChar char="●"/>
              <a:defRPr sz="1350" b="1" i="0" u="none" strike="noStrike" cap="none">
                <a:solidFill>
                  <a:srgbClr val="000000"/>
                </a:solidFill>
                <a:latin typeface="Arial"/>
                <a:ea typeface="Arial"/>
                <a:cs typeface="Arial"/>
                <a:sym typeface="Arial"/>
              </a:defRPr>
            </a:lvl1pPr>
            <a:lvl2pPr marL="914400" marR="0" lvl="1"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2pPr>
            <a:lvl3pPr marL="1371600" marR="0" lvl="2"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3pPr>
            <a:lvl4pPr marL="1828800" marR="0" lvl="3"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4pPr>
            <a:lvl5pPr marL="2286000" marR="0" lvl="4"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5pPr>
            <a:lvl6pPr marL="2743200" marR="0" lvl="5"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6pPr>
            <a:lvl7pPr marL="3200400" marR="0" lvl="6"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7pPr>
            <a:lvl8pPr marL="3657600" marR="0" lvl="7"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8pPr>
            <a:lvl9pPr marL="4114800" marR="0" lvl="8" indent="-317500" algn="l">
              <a:lnSpc>
                <a:spcPct val="100000"/>
              </a:lnSpc>
              <a:spcBef>
                <a:spcPts val="0"/>
              </a:spcBef>
              <a:spcAft>
                <a:spcPts val="0"/>
              </a:spcAft>
              <a:buClr>
                <a:srgbClr val="000000"/>
              </a:buClr>
              <a:buSzPts val="1400"/>
              <a:buFont typeface="Arial"/>
              <a:buChar char="■"/>
              <a:defRPr sz="1050" b="0" i="0" u="none" strike="noStrike" cap="none">
                <a:solidFill>
                  <a:srgbClr val="000000"/>
                </a:solidFill>
                <a:latin typeface="Arial"/>
                <a:ea typeface="Arial"/>
                <a:cs typeface="Arial"/>
                <a:sym typeface="Arial"/>
              </a:defRPr>
            </a:lvl9pPr>
          </a:lstStyle>
          <a:p>
            <a:endParaRPr/>
          </a:p>
        </p:txBody>
      </p:sp>
      <p:sp>
        <p:nvSpPr>
          <p:cNvPr id="81" name="Google Shape;81;p13"/>
          <p:cNvSpPr txBox="1"/>
          <p:nvPr/>
        </p:nvSpPr>
        <p:spPr>
          <a:xfrm>
            <a:off x="8638032" y="4832605"/>
            <a:ext cx="457200" cy="230802"/>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050" b="0" i="0" u="none" strike="noStrike" cap="none">
                <a:solidFill>
                  <a:srgbClr val="8F8F8F"/>
                </a:solidFill>
                <a:latin typeface="Arial"/>
                <a:ea typeface="Arial"/>
                <a:cs typeface="Arial"/>
                <a:sym typeface="Arial"/>
              </a:rPr>
              <a:t>‹#›</a:t>
            </a:fld>
            <a:endParaRPr sz="1050" b="0" i="0" u="none" strike="noStrike" cap="none">
              <a:solidFill>
                <a:srgbClr val="8F8F8F"/>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Column text with itc footer 1">
  <p:cSld name="1_1 Column text with itc footer">
    <p:spTree>
      <p:nvGrpSpPr>
        <p:cNvPr id="1" name="Shape 82"/>
        <p:cNvGrpSpPr/>
        <p:nvPr/>
      </p:nvGrpSpPr>
      <p:grpSpPr>
        <a:xfrm>
          <a:off x="0" y="0"/>
          <a:ext cx="0" cy="0"/>
          <a:chOff x="0" y="0"/>
          <a:chExt cx="0" cy="0"/>
        </a:xfrm>
      </p:grpSpPr>
      <p:pic>
        <p:nvPicPr>
          <p:cNvPr id="83" name="Google Shape;83;p14"/>
          <p:cNvPicPr preferRelativeResize="0"/>
          <p:nvPr/>
        </p:nvPicPr>
        <p:blipFill rotWithShape="1">
          <a:blip r:embed="rId2">
            <a:alphaModFix/>
          </a:blip>
          <a:srcRect t="93459"/>
          <a:stretch/>
        </p:blipFill>
        <p:spPr>
          <a:xfrm>
            <a:off x="-2775" y="4869295"/>
            <a:ext cx="9144003" cy="274200"/>
          </a:xfrm>
          <a:prstGeom prst="rect">
            <a:avLst/>
          </a:prstGeom>
          <a:noFill/>
          <a:ln>
            <a:noFill/>
          </a:ln>
        </p:spPr>
      </p:pic>
      <p:sp>
        <p:nvSpPr>
          <p:cNvPr id="84" name="Google Shape;84;p14"/>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85" name="Google Shape;85;p14"/>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hlink"/>
                </a:solidFill>
                <a:uFill>
                  <a:noFill/>
                </a:uFill>
                <a:latin typeface="Arial"/>
                <a:ea typeface="Arial"/>
                <a:cs typeface="Arial"/>
                <a:sym typeface="Arial"/>
                <a:hlinkClick r:id="rId3"/>
              </a:rPr>
              <a:t>www.gsa.gov/</a:t>
            </a:r>
            <a:r>
              <a:rPr lang="en-US" sz="900" b="1" i="0" u="none" strike="noStrike" cap="none">
                <a:solidFill>
                  <a:schemeClr val="lt1"/>
                </a:solidFill>
                <a:latin typeface="Arial"/>
                <a:ea typeface="Arial"/>
                <a:cs typeface="Arial"/>
                <a:sym typeface="Arial"/>
              </a:rPr>
              <a:t>itc</a:t>
            </a:r>
            <a:endParaRPr sz="900" b="1" i="0" u="none" strike="noStrike" cap="none">
              <a:solidFill>
                <a:schemeClr val="lt1"/>
              </a:solidFill>
              <a:latin typeface="Arial"/>
              <a:ea typeface="Arial"/>
              <a:cs typeface="Arial"/>
              <a:sym typeface="Arial"/>
            </a:endParaRPr>
          </a:p>
        </p:txBody>
      </p:sp>
      <p:sp>
        <p:nvSpPr>
          <p:cNvPr id="86" name="Google Shape;86;p14"/>
          <p:cNvSpPr txBox="1"/>
          <p:nvPr/>
        </p:nvSpPr>
        <p:spPr>
          <a:xfrm>
            <a:off x="311700" y="160525"/>
            <a:ext cx="8520600" cy="5727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rgbClr val="434343"/>
              </a:solidFill>
              <a:latin typeface="Arial"/>
              <a:ea typeface="Arial"/>
              <a:cs typeface="Arial"/>
              <a:sym typeface="Arial"/>
            </a:endParaRPr>
          </a:p>
        </p:txBody>
      </p:sp>
      <p:sp>
        <p:nvSpPr>
          <p:cNvPr id="87" name="Google Shape;87;p14"/>
          <p:cNvSpPr txBox="1"/>
          <p:nvPr/>
        </p:nvSpPr>
        <p:spPr>
          <a:xfrm>
            <a:off x="0" y="4894462"/>
            <a:ext cx="4576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3 1">
  <p:cSld name="1_Blank_5">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t="93459"/>
          <a:stretch/>
        </p:blipFill>
        <p:spPr>
          <a:xfrm>
            <a:off x="-2775" y="4869295"/>
            <a:ext cx="9144003" cy="274200"/>
          </a:xfrm>
          <a:prstGeom prst="rect">
            <a:avLst/>
          </a:prstGeom>
          <a:noFill/>
          <a:ln>
            <a:noFill/>
          </a:ln>
        </p:spPr>
      </p:pic>
      <p:sp>
        <p:nvSpPr>
          <p:cNvPr id="20" name="Google Shape;20;p3"/>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21" name="Google Shape;21;p3"/>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lt1"/>
                </a:solidFill>
                <a:latin typeface="Arial"/>
                <a:ea typeface="Arial"/>
                <a:cs typeface="Arial"/>
                <a:sym typeface="Arial"/>
              </a:rPr>
              <a:t>www.gsa.gov/itc</a:t>
            </a:r>
            <a:endParaRPr sz="900" b="1" i="0" u="none" strike="noStrike" cap="none">
              <a:solidFill>
                <a:schemeClr val="lt1"/>
              </a:solidFill>
              <a:latin typeface="Arial"/>
              <a:ea typeface="Arial"/>
              <a:cs typeface="Arial"/>
              <a:sym typeface="Arial"/>
            </a:endParaRPr>
          </a:p>
        </p:txBody>
      </p:sp>
      <p:sp>
        <p:nvSpPr>
          <p:cNvPr id="22" name="Google Shape;22;p3"/>
          <p:cNvSpPr txBox="1"/>
          <p:nvPr/>
        </p:nvSpPr>
        <p:spPr>
          <a:xfrm>
            <a:off x="0" y="4894462"/>
            <a:ext cx="4576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 Option 2 1">
  <p:cSld name="Section header - Option 2">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a:stretch/>
        </p:blipFill>
        <p:spPr>
          <a:xfrm>
            <a:off x="0" y="0"/>
            <a:ext cx="9144023" cy="5143501"/>
          </a:xfrm>
          <a:prstGeom prst="rect">
            <a:avLst/>
          </a:prstGeom>
          <a:noFill/>
          <a:ln>
            <a:noFill/>
          </a:ln>
        </p:spPr>
      </p:pic>
      <p:sp>
        <p:nvSpPr>
          <p:cNvPr id="25" name="Google Shape;25;p4"/>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a:bodyPr>
          <a:lstStyle>
            <a:lvl1pPr marR="0" lvl="0"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endParaRPr/>
          </a:p>
        </p:txBody>
      </p:sp>
      <p:sp>
        <p:nvSpPr>
          <p:cNvPr id="26" name="Google Shape;26;p4"/>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3">
  <p:cSld name="1_Content Slide 3 2">
    <p:spTree>
      <p:nvGrpSpPr>
        <p:cNvPr id="1" name="Shape 27"/>
        <p:cNvGrpSpPr/>
        <p:nvPr/>
      </p:nvGrpSpPr>
      <p:grpSpPr>
        <a:xfrm>
          <a:off x="0" y="0"/>
          <a:ext cx="0" cy="0"/>
          <a:chOff x="0" y="0"/>
          <a:chExt cx="0" cy="0"/>
        </a:xfrm>
      </p:grpSpPr>
      <p:pic>
        <p:nvPicPr>
          <p:cNvPr id="28" name="Google Shape;28;p5"/>
          <p:cNvPicPr preferRelativeResize="0"/>
          <p:nvPr/>
        </p:nvPicPr>
        <p:blipFill rotWithShape="1">
          <a:blip r:embed="rId2">
            <a:alphaModFix/>
          </a:blip>
          <a:srcRect t="93460"/>
          <a:stretch/>
        </p:blipFill>
        <p:spPr>
          <a:xfrm>
            <a:off x="-2775" y="4869295"/>
            <a:ext cx="9144003" cy="274200"/>
          </a:xfrm>
          <a:prstGeom prst="rect">
            <a:avLst/>
          </a:prstGeom>
          <a:noFill/>
          <a:ln>
            <a:noFill/>
          </a:ln>
        </p:spPr>
      </p:pic>
      <p:sp>
        <p:nvSpPr>
          <p:cNvPr id="29" name="Google Shape;29;p5"/>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30" name="Google Shape;30;p5"/>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lt1"/>
                </a:solidFill>
                <a:latin typeface="Arial"/>
                <a:ea typeface="Arial"/>
                <a:cs typeface="Arial"/>
                <a:sym typeface="Arial"/>
              </a:rPr>
              <a:t>www.gsa.gov/itc</a:t>
            </a:r>
            <a:endParaRPr sz="900" b="1" i="0" u="none" strike="noStrike" cap="none">
              <a:solidFill>
                <a:schemeClr val="lt1"/>
              </a:solidFill>
              <a:latin typeface="Arial"/>
              <a:ea typeface="Arial"/>
              <a:cs typeface="Arial"/>
              <a:sym typeface="Arial"/>
            </a:endParaRPr>
          </a:p>
        </p:txBody>
      </p:sp>
      <p:sp>
        <p:nvSpPr>
          <p:cNvPr id="31" name="Google Shape;31;p5"/>
          <p:cNvSpPr txBox="1"/>
          <p:nvPr/>
        </p:nvSpPr>
        <p:spPr>
          <a:xfrm>
            <a:off x="0" y="4894462"/>
            <a:ext cx="457619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 Option 2 1 1">
  <p:cSld name="Section header - Option 2_1">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blip>
          <a:srcRect/>
          <a:stretch/>
        </p:blipFill>
        <p:spPr>
          <a:xfrm>
            <a:off x="0" y="0"/>
            <a:ext cx="9144023" cy="5143501"/>
          </a:xfrm>
          <a:prstGeom prst="rect">
            <a:avLst/>
          </a:prstGeom>
          <a:noFill/>
          <a:ln>
            <a:noFill/>
          </a:ln>
        </p:spPr>
      </p:pic>
      <p:sp>
        <p:nvSpPr>
          <p:cNvPr id="34" name="Google Shape;34;p6"/>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a:bodyPr>
          <a:lstStyle>
            <a:lvl1pPr marR="0" lvl="0"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endParaRPr/>
          </a:p>
        </p:txBody>
      </p:sp>
      <p:sp>
        <p:nvSpPr>
          <p:cNvPr id="35" name="Google Shape;35;p6"/>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Slide 3">
  <p:cSld name="Content Slide 3">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37000"/>
          </a:blip>
          <a:srcRect/>
          <a:stretch/>
        </p:blipFill>
        <p:spPr>
          <a:xfrm>
            <a:off x="0" y="0"/>
            <a:ext cx="9144003" cy="5143487"/>
          </a:xfrm>
          <a:prstGeom prst="rect">
            <a:avLst/>
          </a:prstGeom>
          <a:noFill/>
          <a:ln>
            <a:noFill/>
          </a:ln>
        </p:spPr>
      </p:pic>
      <p:pic>
        <p:nvPicPr>
          <p:cNvPr id="38" name="Google Shape;38;p7"/>
          <p:cNvPicPr preferRelativeResize="0"/>
          <p:nvPr/>
        </p:nvPicPr>
        <p:blipFill rotWithShape="1">
          <a:blip r:embed="rId3">
            <a:alphaModFix/>
          </a:blip>
          <a:srcRect t="93460"/>
          <a:stretch/>
        </p:blipFill>
        <p:spPr>
          <a:xfrm>
            <a:off x="-2775" y="4869295"/>
            <a:ext cx="9144003" cy="274200"/>
          </a:xfrm>
          <a:prstGeom prst="rect">
            <a:avLst/>
          </a:prstGeom>
          <a:noFill/>
          <a:ln>
            <a:noFill/>
          </a:ln>
        </p:spPr>
      </p:pic>
      <p:sp>
        <p:nvSpPr>
          <p:cNvPr id="39" name="Google Shape;39;p7"/>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40" name="Google Shape;40;p7"/>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lt1"/>
                </a:solidFill>
                <a:latin typeface="Arial"/>
                <a:ea typeface="Arial"/>
                <a:cs typeface="Arial"/>
                <a:sym typeface="Arial"/>
              </a:rPr>
              <a:t>www.gsa.gov/itc</a:t>
            </a:r>
            <a:endParaRPr sz="900" b="1" i="0" u="none" strike="noStrike" cap="none">
              <a:solidFill>
                <a:schemeClr val="lt1"/>
              </a:solidFill>
              <a:latin typeface="Arial"/>
              <a:ea typeface="Arial"/>
              <a:cs typeface="Arial"/>
              <a:sym typeface="Arial"/>
            </a:endParaRPr>
          </a:p>
        </p:txBody>
      </p:sp>
      <p:sp>
        <p:nvSpPr>
          <p:cNvPr id="41" name="Google Shape;41;p7"/>
          <p:cNvSpPr txBox="1"/>
          <p:nvPr/>
        </p:nvSpPr>
        <p:spPr>
          <a:xfrm>
            <a:off x="0" y="4894462"/>
            <a:ext cx="457619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Slide 3">
  <p:cSld name="1_Content Slide 3">
    <p:spTree>
      <p:nvGrpSpPr>
        <p:cNvPr id="1" name="Shape 42"/>
        <p:cNvGrpSpPr/>
        <p:nvPr/>
      </p:nvGrpSpPr>
      <p:grpSpPr>
        <a:xfrm>
          <a:off x="0" y="0"/>
          <a:ext cx="0" cy="0"/>
          <a:chOff x="0" y="0"/>
          <a:chExt cx="0" cy="0"/>
        </a:xfrm>
      </p:grpSpPr>
      <p:pic>
        <p:nvPicPr>
          <p:cNvPr id="43" name="Google Shape;43;p8"/>
          <p:cNvPicPr preferRelativeResize="0"/>
          <p:nvPr/>
        </p:nvPicPr>
        <p:blipFill rotWithShape="1">
          <a:blip r:embed="rId2">
            <a:alphaModFix amt="37000"/>
          </a:blip>
          <a:srcRect/>
          <a:stretch/>
        </p:blipFill>
        <p:spPr>
          <a:xfrm>
            <a:off x="0" y="0"/>
            <a:ext cx="9144003" cy="5143487"/>
          </a:xfrm>
          <a:prstGeom prst="rect">
            <a:avLst/>
          </a:prstGeom>
          <a:noFill/>
          <a:ln>
            <a:noFill/>
          </a:ln>
        </p:spPr>
      </p:pic>
      <p:pic>
        <p:nvPicPr>
          <p:cNvPr id="44" name="Google Shape;44;p8"/>
          <p:cNvPicPr preferRelativeResize="0"/>
          <p:nvPr/>
        </p:nvPicPr>
        <p:blipFill rotWithShape="1">
          <a:blip r:embed="rId3">
            <a:alphaModFix/>
          </a:blip>
          <a:srcRect t="93460"/>
          <a:stretch/>
        </p:blipFill>
        <p:spPr>
          <a:xfrm>
            <a:off x="-2775" y="4869295"/>
            <a:ext cx="9144003" cy="274200"/>
          </a:xfrm>
          <a:prstGeom prst="rect">
            <a:avLst/>
          </a:prstGeom>
          <a:noFill/>
          <a:ln>
            <a:noFill/>
          </a:ln>
        </p:spPr>
      </p:pic>
      <p:sp>
        <p:nvSpPr>
          <p:cNvPr id="45" name="Google Shape;45;p8"/>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46" name="Google Shape;46;p8"/>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lt1"/>
                </a:solidFill>
                <a:latin typeface="Arial"/>
                <a:ea typeface="Arial"/>
                <a:cs typeface="Arial"/>
                <a:sym typeface="Arial"/>
              </a:rPr>
              <a:t>www.gsa.gov/itc</a:t>
            </a:r>
            <a:endParaRPr sz="900" b="1" i="0" u="none" strike="noStrike" cap="none">
              <a:solidFill>
                <a:schemeClr val="lt1"/>
              </a:solidFill>
              <a:latin typeface="Arial"/>
              <a:ea typeface="Arial"/>
              <a:cs typeface="Arial"/>
              <a:sym typeface="Arial"/>
            </a:endParaRPr>
          </a:p>
        </p:txBody>
      </p:sp>
      <p:sp>
        <p:nvSpPr>
          <p:cNvPr id="47" name="Google Shape;47;p8"/>
          <p:cNvSpPr txBox="1"/>
          <p:nvPr/>
        </p:nvSpPr>
        <p:spPr>
          <a:xfrm>
            <a:off x="0" y="4894462"/>
            <a:ext cx="457619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cxnSp>
        <p:nvCxnSpPr>
          <p:cNvPr id="48" name="Google Shape;48;p8"/>
          <p:cNvCxnSpPr/>
          <p:nvPr/>
        </p:nvCxnSpPr>
        <p:spPr>
          <a:xfrm>
            <a:off x="553075" y="998537"/>
            <a:ext cx="7948129" cy="0"/>
          </a:xfrm>
          <a:prstGeom prst="straightConnector1">
            <a:avLst/>
          </a:prstGeom>
          <a:noFill/>
          <a:ln w="38100" cap="flat" cmpd="sng">
            <a:solidFill>
              <a:srgbClr val="1D75BC"/>
            </a:solidFill>
            <a:prstDash val="solid"/>
            <a:round/>
            <a:headEnd type="none" w="sm" len="sm"/>
            <a:tailEnd type="none" w="sm" len="sm"/>
          </a:ln>
        </p:spPr>
      </p:cxnSp>
      <p:sp>
        <p:nvSpPr>
          <p:cNvPr id="49" name="Google Shape;49;p8"/>
          <p:cNvSpPr txBox="1">
            <a:spLocks noGrp="1"/>
          </p:cNvSpPr>
          <p:nvPr>
            <p:ph type="ctrTitle"/>
          </p:nvPr>
        </p:nvSpPr>
        <p:spPr>
          <a:xfrm>
            <a:off x="553075" y="282830"/>
            <a:ext cx="7151546" cy="677691"/>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600"/>
              <a:buNone/>
              <a:defRPr sz="3600" b="1">
                <a:solidFill>
                  <a:srgbClr val="232659"/>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50" name="Google Shape;50;p8"/>
          <p:cNvSpPr txBox="1">
            <a:spLocks noGrp="1"/>
          </p:cNvSpPr>
          <p:nvPr>
            <p:ph type="body" idx="1"/>
          </p:nvPr>
        </p:nvSpPr>
        <p:spPr>
          <a:xfrm>
            <a:off x="552450" y="1525310"/>
            <a:ext cx="7948129" cy="2376487"/>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600"/>
              </a:spcBef>
              <a:spcAft>
                <a:spcPts val="0"/>
              </a:spcAft>
              <a:buSzPts val="1400"/>
              <a:buFont typeface="Arial"/>
              <a:buChar char="•"/>
              <a:defRPr/>
            </a:lvl2pPr>
            <a:lvl3pPr marL="1371600" lvl="2" indent="-317500" algn="l">
              <a:lnSpc>
                <a:spcPct val="115000"/>
              </a:lnSpc>
              <a:spcBef>
                <a:spcPts val="600"/>
              </a:spcBef>
              <a:spcAft>
                <a:spcPts val="0"/>
              </a:spcAft>
              <a:buSzPts val="1400"/>
              <a:buFont typeface="Arial"/>
              <a:buChar char="•"/>
              <a:defRPr/>
            </a:lvl3pPr>
            <a:lvl4pPr marL="1828800" lvl="3" indent="-317500" algn="l">
              <a:lnSpc>
                <a:spcPct val="115000"/>
              </a:lnSpc>
              <a:spcBef>
                <a:spcPts val="0"/>
              </a:spcBef>
              <a:spcAft>
                <a:spcPts val="0"/>
              </a:spcAft>
              <a:buSzPts val="1400"/>
              <a:buFont typeface="Arial"/>
              <a:buChar char="•"/>
              <a:defRPr/>
            </a:lvl4pPr>
            <a:lvl5pPr marL="2286000" lvl="4" indent="-317500" algn="l">
              <a:lnSpc>
                <a:spcPct val="115000"/>
              </a:lnSpc>
              <a:spcBef>
                <a:spcPts val="600"/>
              </a:spcBef>
              <a:spcAft>
                <a:spcPts val="0"/>
              </a:spcAft>
              <a:buSzPts val="1400"/>
              <a:buFont typeface="Arial"/>
              <a:buChar char="•"/>
              <a:defRPr/>
            </a:lvl5pPr>
            <a:lvl6pPr marL="2743200" lvl="5" indent="-317500" algn="l">
              <a:lnSpc>
                <a:spcPct val="115000"/>
              </a:lnSpc>
              <a:spcBef>
                <a:spcPts val="60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Font typeface="Arial"/>
              <a:buChar char="•"/>
              <a:defRPr/>
            </a:lvl8pPr>
            <a:lvl9pPr marL="4114800" lvl="8" indent="-317500" algn="l">
              <a:lnSpc>
                <a:spcPct val="115000"/>
              </a:lnSpc>
              <a:spcBef>
                <a:spcPts val="600"/>
              </a:spcBef>
              <a:spcAft>
                <a:spcPts val="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mt="74020"/>
          </a:blip>
          <a:stretch>
            <a:fillRect/>
          </a:stretch>
        </a:blipFill>
        <a:effectLst/>
      </p:bgPr>
    </p:bg>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267096" y="1605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434343"/>
              </a:buClr>
              <a:buSzPts val="2800"/>
              <a:buNone/>
              <a:defRPr sz="3000" b="1">
                <a:solidFill>
                  <a:srgbClr val="434343"/>
                </a:solidFill>
              </a:defRPr>
            </a:lvl1pPr>
            <a:lvl2pPr lvl="1" algn="l">
              <a:lnSpc>
                <a:spcPct val="100000"/>
              </a:lnSpc>
              <a:spcBef>
                <a:spcPts val="0"/>
              </a:spcBef>
              <a:spcAft>
                <a:spcPts val="0"/>
              </a:spcAft>
              <a:buClr>
                <a:srgbClr val="434343"/>
              </a:buClr>
              <a:buSzPts val="2800"/>
              <a:buNone/>
              <a:defRPr>
                <a:solidFill>
                  <a:srgbClr val="434343"/>
                </a:solidFill>
              </a:defRPr>
            </a:lvl2pPr>
            <a:lvl3pPr lvl="2" algn="l">
              <a:lnSpc>
                <a:spcPct val="100000"/>
              </a:lnSpc>
              <a:spcBef>
                <a:spcPts val="0"/>
              </a:spcBef>
              <a:spcAft>
                <a:spcPts val="0"/>
              </a:spcAft>
              <a:buClr>
                <a:srgbClr val="434343"/>
              </a:buClr>
              <a:buSzPts val="2800"/>
              <a:buNone/>
              <a:defRPr>
                <a:solidFill>
                  <a:srgbClr val="434343"/>
                </a:solidFill>
              </a:defRPr>
            </a:lvl3pPr>
            <a:lvl4pPr lvl="3" algn="l">
              <a:lnSpc>
                <a:spcPct val="100000"/>
              </a:lnSpc>
              <a:spcBef>
                <a:spcPts val="0"/>
              </a:spcBef>
              <a:spcAft>
                <a:spcPts val="0"/>
              </a:spcAft>
              <a:buClr>
                <a:srgbClr val="434343"/>
              </a:buClr>
              <a:buSzPts val="2800"/>
              <a:buNone/>
              <a:defRPr>
                <a:solidFill>
                  <a:srgbClr val="434343"/>
                </a:solidFill>
              </a:defRPr>
            </a:lvl4pPr>
            <a:lvl5pPr lvl="4" algn="l">
              <a:lnSpc>
                <a:spcPct val="100000"/>
              </a:lnSpc>
              <a:spcBef>
                <a:spcPts val="0"/>
              </a:spcBef>
              <a:spcAft>
                <a:spcPts val="0"/>
              </a:spcAft>
              <a:buClr>
                <a:srgbClr val="434343"/>
              </a:buClr>
              <a:buSzPts val="2800"/>
              <a:buNone/>
              <a:defRPr>
                <a:solidFill>
                  <a:srgbClr val="434343"/>
                </a:solidFill>
              </a:defRPr>
            </a:lvl5pPr>
            <a:lvl6pPr lvl="5" algn="l">
              <a:lnSpc>
                <a:spcPct val="100000"/>
              </a:lnSpc>
              <a:spcBef>
                <a:spcPts val="0"/>
              </a:spcBef>
              <a:spcAft>
                <a:spcPts val="0"/>
              </a:spcAft>
              <a:buClr>
                <a:srgbClr val="434343"/>
              </a:buClr>
              <a:buSzPts val="2800"/>
              <a:buNone/>
              <a:defRPr>
                <a:solidFill>
                  <a:srgbClr val="434343"/>
                </a:solidFill>
              </a:defRPr>
            </a:lvl6pPr>
            <a:lvl7pPr lvl="6" algn="l">
              <a:lnSpc>
                <a:spcPct val="100000"/>
              </a:lnSpc>
              <a:spcBef>
                <a:spcPts val="0"/>
              </a:spcBef>
              <a:spcAft>
                <a:spcPts val="0"/>
              </a:spcAft>
              <a:buClr>
                <a:srgbClr val="434343"/>
              </a:buClr>
              <a:buSzPts val="2800"/>
              <a:buNone/>
              <a:defRPr>
                <a:solidFill>
                  <a:srgbClr val="434343"/>
                </a:solidFill>
              </a:defRPr>
            </a:lvl7pPr>
            <a:lvl8pPr lvl="7" algn="l">
              <a:lnSpc>
                <a:spcPct val="100000"/>
              </a:lnSpc>
              <a:spcBef>
                <a:spcPts val="0"/>
              </a:spcBef>
              <a:spcAft>
                <a:spcPts val="0"/>
              </a:spcAft>
              <a:buClr>
                <a:srgbClr val="434343"/>
              </a:buClr>
              <a:buSzPts val="2800"/>
              <a:buNone/>
              <a:defRPr>
                <a:solidFill>
                  <a:srgbClr val="434343"/>
                </a:solidFill>
              </a:defRPr>
            </a:lvl8pPr>
            <a:lvl9pPr lvl="8" algn="l">
              <a:lnSpc>
                <a:spcPct val="100000"/>
              </a:lnSpc>
              <a:spcBef>
                <a:spcPts val="0"/>
              </a:spcBef>
              <a:spcAft>
                <a:spcPts val="0"/>
              </a:spcAft>
              <a:buClr>
                <a:srgbClr val="434343"/>
              </a:buClr>
              <a:buSzPts val="2800"/>
              <a:buNone/>
              <a:defRPr>
                <a:solidFill>
                  <a:srgbClr val="434343"/>
                </a:solidFill>
              </a:defRPr>
            </a:lvl9pPr>
          </a:lstStyle>
          <a:p>
            <a:endParaRPr/>
          </a:p>
        </p:txBody>
      </p:sp>
      <p:sp>
        <p:nvSpPr>
          <p:cNvPr id="53" name="Google Shape;53;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4" name="Google Shape;54;p9"/>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5" name="Google Shape;55;p9"/>
          <p:cNvCxnSpPr/>
          <p:nvPr/>
        </p:nvCxnSpPr>
        <p:spPr>
          <a:xfrm>
            <a:off x="314950" y="893839"/>
            <a:ext cx="8544600" cy="0"/>
          </a:xfrm>
          <a:prstGeom prst="straightConnector1">
            <a:avLst/>
          </a:prstGeom>
          <a:noFill/>
          <a:ln w="38100" cap="flat" cmpd="sng">
            <a:solidFill>
              <a:srgbClr val="1D75BC"/>
            </a:solidFill>
            <a:prstDash val="solid"/>
            <a:round/>
            <a:headEnd type="none" w="sm" len="sm"/>
            <a:tailEnd type="none" w="sm" len="sm"/>
          </a:ln>
        </p:spPr>
      </p:cxnSp>
      <p:pic>
        <p:nvPicPr>
          <p:cNvPr id="56" name="Google Shape;56;p9"/>
          <p:cNvPicPr preferRelativeResize="0"/>
          <p:nvPr/>
        </p:nvPicPr>
        <p:blipFill rotWithShape="1">
          <a:blip r:embed="rId3">
            <a:alphaModFix/>
          </a:blip>
          <a:srcRect t="93459"/>
          <a:stretch/>
        </p:blipFill>
        <p:spPr>
          <a:xfrm>
            <a:off x="-2775" y="4869295"/>
            <a:ext cx="9144003" cy="274200"/>
          </a:xfrm>
          <a:prstGeom prst="rect">
            <a:avLst/>
          </a:prstGeom>
          <a:noFill/>
          <a:ln>
            <a:noFill/>
          </a:ln>
        </p:spPr>
      </p:pic>
      <p:sp>
        <p:nvSpPr>
          <p:cNvPr id="57" name="Google Shape;57;p9"/>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58" name="Google Shape;58;p9"/>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hlink"/>
                </a:solidFill>
                <a:uFill>
                  <a:noFill/>
                </a:uFill>
                <a:latin typeface="Arial"/>
                <a:ea typeface="Arial"/>
                <a:cs typeface="Arial"/>
                <a:sym typeface="Arial"/>
                <a:hlinkClick r:id="rId4"/>
              </a:rPr>
              <a:t>www.gsa.gov/</a:t>
            </a:r>
            <a:r>
              <a:rPr lang="en-US" sz="900" b="1" i="0" u="none" strike="noStrike" cap="none">
                <a:solidFill>
                  <a:schemeClr val="lt1"/>
                </a:solidFill>
                <a:latin typeface="Arial"/>
                <a:ea typeface="Arial"/>
                <a:cs typeface="Arial"/>
                <a:sym typeface="Arial"/>
              </a:rPr>
              <a:t>itc</a:t>
            </a:r>
            <a:endParaRPr sz="900" b="1" i="0" u="none" strike="noStrike" cap="none">
              <a:solidFill>
                <a:schemeClr val="lt1"/>
              </a:solidFill>
              <a:latin typeface="Arial"/>
              <a:ea typeface="Arial"/>
              <a:cs typeface="Arial"/>
              <a:sym typeface="Arial"/>
            </a:endParaRPr>
          </a:p>
        </p:txBody>
      </p:sp>
      <p:sp>
        <p:nvSpPr>
          <p:cNvPr id="59" name="Google Shape;59;p9"/>
          <p:cNvSpPr txBox="1"/>
          <p:nvPr/>
        </p:nvSpPr>
        <p:spPr>
          <a:xfrm>
            <a:off x="0" y="4894462"/>
            <a:ext cx="4576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 Column text with itc footer">
  <p:cSld name="CUSTOM_1">
    <p:spTree>
      <p:nvGrpSpPr>
        <p:cNvPr id="1" name="Shape 60"/>
        <p:cNvGrpSpPr/>
        <p:nvPr/>
      </p:nvGrpSpPr>
      <p:grpSpPr>
        <a:xfrm>
          <a:off x="0" y="0"/>
          <a:ext cx="0" cy="0"/>
          <a:chOff x="0" y="0"/>
          <a:chExt cx="0" cy="0"/>
        </a:xfrm>
      </p:grpSpPr>
      <p:pic>
        <p:nvPicPr>
          <p:cNvPr id="61" name="Google Shape;61;p10"/>
          <p:cNvPicPr preferRelativeResize="0"/>
          <p:nvPr/>
        </p:nvPicPr>
        <p:blipFill rotWithShape="1">
          <a:blip r:embed="rId2">
            <a:alphaModFix/>
          </a:blip>
          <a:srcRect t="93459"/>
          <a:stretch/>
        </p:blipFill>
        <p:spPr>
          <a:xfrm>
            <a:off x="-2775" y="4869295"/>
            <a:ext cx="9144003" cy="274200"/>
          </a:xfrm>
          <a:prstGeom prst="rect">
            <a:avLst/>
          </a:prstGeom>
          <a:noFill/>
          <a:ln>
            <a:noFill/>
          </a:ln>
        </p:spPr>
      </p:pic>
      <p:sp>
        <p:nvSpPr>
          <p:cNvPr id="62" name="Google Shape;62;p10"/>
          <p:cNvSpPr txBox="1"/>
          <p:nvPr/>
        </p:nvSpPr>
        <p:spPr>
          <a:xfrm>
            <a:off x="70866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900" b="0" i="0" u="none" strike="noStrike" cap="none">
                <a:solidFill>
                  <a:srgbClr val="FFFFFF"/>
                </a:solidFill>
                <a:latin typeface="Arial"/>
                <a:ea typeface="Arial"/>
                <a:cs typeface="Arial"/>
                <a:sym typeface="Arial"/>
              </a:rPr>
              <a:t>‹#›</a:t>
            </a:fld>
            <a:endParaRPr sz="900" b="0" i="0" u="none" strike="noStrike" cap="none">
              <a:solidFill>
                <a:srgbClr val="FFFFFF"/>
              </a:solidFill>
              <a:latin typeface="Arial"/>
              <a:ea typeface="Arial"/>
              <a:cs typeface="Arial"/>
              <a:sym typeface="Arial"/>
            </a:endParaRPr>
          </a:p>
        </p:txBody>
      </p:sp>
      <p:sp>
        <p:nvSpPr>
          <p:cNvPr id="63" name="Google Shape;63;p10"/>
          <p:cNvSpPr txBox="1"/>
          <p:nvPr/>
        </p:nvSpPr>
        <p:spPr>
          <a:xfrm>
            <a:off x="3543300" y="4871169"/>
            <a:ext cx="2057400" cy="27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900" b="1" i="0" u="none" strike="noStrike" cap="none">
                <a:solidFill>
                  <a:schemeClr val="hlink"/>
                </a:solidFill>
                <a:uFill>
                  <a:noFill/>
                </a:uFill>
                <a:latin typeface="Arial"/>
                <a:ea typeface="Arial"/>
                <a:cs typeface="Arial"/>
                <a:sym typeface="Arial"/>
                <a:hlinkClick r:id="rId3"/>
              </a:rPr>
              <a:t>www.gsa.gov/</a:t>
            </a:r>
            <a:r>
              <a:rPr lang="en-US" sz="900" b="1" i="0" u="none" strike="noStrike" cap="none">
                <a:solidFill>
                  <a:schemeClr val="lt1"/>
                </a:solidFill>
                <a:latin typeface="Arial"/>
                <a:ea typeface="Arial"/>
                <a:cs typeface="Arial"/>
                <a:sym typeface="Arial"/>
              </a:rPr>
              <a:t>itc</a:t>
            </a:r>
            <a:endParaRPr sz="900" b="1" i="0" u="none" strike="noStrike" cap="none">
              <a:solidFill>
                <a:schemeClr val="lt1"/>
              </a:solidFill>
              <a:latin typeface="Arial"/>
              <a:ea typeface="Arial"/>
              <a:cs typeface="Arial"/>
              <a:sym typeface="Arial"/>
            </a:endParaRPr>
          </a:p>
        </p:txBody>
      </p:sp>
      <p:sp>
        <p:nvSpPr>
          <p:cNvPr id="64" name="Google Shape;64;p10"/>
          <p:cNvSpPr txBox="1"/>
          <p:nvPr/>
        </p:nvSpPr>
        <p:spPr>
          <a:xfrm>
            <a:off x="311700" y="160525"/>
            <a:ext cx="8520600" cy="5727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rgbClr val="434343"/>
              </a:solidFill>
              <a:latin typeface="Arial"/>
              <a:ea typeface="Arial"/>
              <a:cs typeface="Arial"/>
              <a:sym typeface="Arial"/>
            </a:endParaRPr>
          </a:p>
        </p:txBody>
      </p:sp>
      <p:sp>
        <p:nvSpPr>
          <p:cNvPr id="65" name="Google Shape;65;p10"/>
          <p:cNvSpPr txBox="1"/>
          <p:nvPr/>
        </p:nvSpPr>
        <p:spPr>
          <a:xfrm>
            <a:off x="0" y="4894462"/>
            <a:ext cx="4576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0" u="none" strike="noStrike" cap="none">
                <a:solidFill>
                  <a:schemeClr val="lt1"/>
                </a:solidFill>
                <a:latin typeface="Arial"/>
                <a:ea typeface="Arial"/>
                <a:cs typeface="Arial"/>
                <a:sym typeface="Arial"/>
              </a:rPr>
              <a:t>For Government Use Only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1D75BC"/>
              </a:buClr>
              <a:buSzPts val="2800"/>
              <a:buFont typeface="Arial"/>
              <a:buNone/>
              <a:defRPr sz="2800" b="1" i="0" u="none" strike="noStrike" cap="none">
                <a:solidFill>
                  <a:srgbClr val="1D75BC"/>
                </a:solidFill>
                <a:latin typeface="Arial"/>
                <a:ea typeface="Arial"/>
                <a:cs typeface="Arial"/>
                <a:sym typeface="Arial"/>
              </a:defRPr>
            </a:lvl1pPr>
            <a:lvl2pPr marR="0" lvl="1"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2pPr>
            <a:lvl3pPr marR="0" lvl="2"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3pPr>
            <a:lvl4pPr marR="0" lvl="3"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4pPr>
            <a:lvl5pPr marR="0" lvl="4"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5pPr>
            <a:lvl6pPr marR="0" lvl="5"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6pPr>
            <a:lvl7pPr marR="0" lvl="6"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7pPr>
            <a:lvl8pPr marR="0" lvl="7"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8pPr>
            <a:lvl9pPr marR="0" lvl="8"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rgbClr val="434343"/>
              </a:buClr>
              <a:buSzPts val="1800"/>
              <a:buFont typeface="Arial"/>
              <a:buChar char="●"/>
              <a:defRPr sz="1800" b="0" i="0" u="none" strike="noStrike" cap="none">
                <a:solidFill>
                  <a:srgbClr val="434343"/>
                </a:solidFill>
                <a:latin typeface="Arial"/>
                <a:ea typeface="Arial"/>
                <a:cs typeface="Arial"/>
                <a:sym typeface="Arial"/>
              </a:defRPr>
            </a:lvl1pPr>
            <a:lvl2pPr marL="914400" marR="0" lvl="1"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2pPr>
            <a:lvl3pPr marL="1371600" marR="0" lvl="2"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3pPr>
            <a:lvl4pPr marL="1828800" marR="0" lvl="3"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4pPr>
            <a:lvl5pPr marL="2286000" marR="0" lvl="4"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5pPr>
            <a:lvl6pPr marL="2743200" marR="0" lvl="5"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6pPr>
            <a:lvl7pPr marL="3200400" marR="0" lvl="6"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7pPr>
            <a:lvl8pPr marL="3657600" marR="0" lvl="7"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8pPr>
            <a:lvl9pPr marL="4114800" marR="0" lvl="8"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hyperlink" Target="https://www.acquisition.gov/fss-ordering-procedures" TargetMode="External"/><Relationship Id="rId4" Type="http://schemas.openxmlformats.org/officeDocument/2006/relationships/hyperlink" Target="https://www.acquisition.gov/sites/default/files/page_file_uploads/GSA_RFO_Deviation_Part-12.pdf"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hyperlink" Target="https://www.acquisition.gov/fss-ordering-procedure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acquisition.gov/fss-ordering-procedures#:~:text=538.7104%2D2%C2%A0Order%2Dlevel%20materials.%C2%A0"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google.com/url?q=https://sws.gsa.gov/sws-search/viewSolDocument.do?method%3Dview%26solNum%3DNDdRU01EMjBSMDAwMQ%3D%3D%26solRefresh%3DMDAzMA%3D%3D%26solDoc%3DMDkwMDI5YjQ4ZDgyNjc1Zg%3D%3D&amp;sa=D&amp;source=editors&amp;ust=1768333346356403&amp;usg=AOvVaw2n2SiGg7MC7O_rtFMwf4cP"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ebuy.gsa.gov/"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ebuy.gsa.gov/" TargetMode="External"/><Relationship Id="rId4" Type="http://schemas.openxmlformats.org/officeDocument/2006/relationships/hyperlink" Target="https://www.gsaadvantage.gov/advantag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hyperlink" Target="https://www.acquisition.gov/fss-ordering-procedures#:~:text=538.7104%2D1%20FSS%20Blanket%20purchase%20agreement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buy.gsa.gov/api/system/files/documents/final-508c-scripts-bpa-ordering-guide-30-may-2025.pdf" TargetMode="External"/><Relationship Id="rId13" Type="http://schemas.openxmlformats.org/officeDocument/2006/relationships/image" Target="../media/image21.png"/><Relationship Id="rId3" Type="http://schemas.openxmlformats.org/officeDocument/2006/relationships/notesSlide" Target="../notesSlides/notesSlide16.xml"/><Relationship Id="rId7" Type="http://schemas.openxmlformats.org/officeDocument/2006/relationships/hyperlink" Target="https://www.gsa.gov/technology/it-contract-vehicles-and-purchasing-programs/multiple-award-schedule-it/scripts-bpas" TargetMode="External"/><Relationship Id="rId12"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hyperlink" Target="https://www.gsa.gov/technology/it-contract-vehicles-and-purchasing-programs/multiple-award-schedule-it/laptops-and-desktops-bpa" TargetMode="External"/><Relationship Id="rId11"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hyperlink" Target="https://www.gsa.gov/technology/it-contract-vehicles-and-purchasing-programs/multiple-award-schedule-it/2git-bpa" TargetMode="External"/><Relationship Id="rId4" Type="http://schemas.openxmlformats.org/officeDocument/2006/relationships/image" Target="../media/image17.png"/><Relationship Id="rId9" Type="http://schemas.openxmlformats.org/officeDocument/2006/relationships/hyperlink" Target="https://www.gsa.gov/technology/it-contract-vehicles-and-purchasing-programs/multiple-award-schedule-it/governmentwide-printer-bpas"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hyperlink" Target="https://vsc.gsa.gov/vsc/app-content-viewer/section/8"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17.xml"/><Relationship Id="rId6" Type="http://schemas.openxmlformats.org/officeDocument/2006/relationships/hyperlink" Target="https://buy.gsa.gov/find-samples-templates-tips?page=1&amp;sort_by=title&amp;sort_order=asc&amp;document_type=Buyer%27s+Guide" TargetMode="External"/><Relationship Id="rId5" Type="http://schemas.openxmlformats.org/officeDocument/2006/relationships/hyperlink" Target="https://buy.gsa.gov/contracts/home" TargetMode="External"/><Relationship Id="rId4" Type="http://schemas.openxmlformats.org/officeDocument/2006/relationships/hyperlink" Target="https://buy.gsa.gov/"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hyperlink" Target="https://www.gsaadvantage.gov/advantage/ws/main/start_page" TargetMode="External"/><Relationship Id="rId5" Type="http://schemas.openxmlformats.org/officeDocument/2006/relationships/hyperlink" Target="https://www.gsaelibrary.gsa.gov/ElibMain/home.do" TargetMode="External"/><Relationship Id="rId4" Type="http://schemas.openxmlformats.org/officeDocument/2006/relationships/hyperlink" Target="https://www.ebuy.gsa.gov/ebuy/"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tags" Target="../tags/tag19.xml"/><Relationship Id="rId4" Type="http://schemas.openxmlformats.org/officeDocument/2006/relationships/hyperlink" Target="mailto:ITCSSD@gsa.gov"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jp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0.jp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hyperlink" Target="https://www.whitehouse.gov/wp-content/uploads/2022/11/M-23-02-M-Memo-on-Migrating-to-Post-Quantum-Cryptography.pdf"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7.jp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38.jp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hyperlink" Target="https://www.gsa.gov/technology/government-it-initiatives/artificial-intelligence/buy-ai" TargetMode="External"/><Relationship Id="rId5" Type="http://schemas.openxmlformats.org/officeDocument/2006/relationships/hyperlink" Target="https://www.gsa.gov/technology/it-contract-vehicles-and-purchasing-programs/it-security/zero-trust-architecture?_gl=1%2Arirw60%2A_ga%2ANTk3OTE4NzYwLjE3MDA1ODQ5NDM.%2A_ga_HBYXWFP794%2AczE3NTk4NzAxMjckbzM2JGcxJHQxNzU5ODcwMjQyJGozMyRsMCRoMA" TargetMode="External"/><Relationship Id="rId4" Type="http://schemas.openxmlformats.org/officeDocument/2006/relationships/hyperlink" Target="https://buy.gsa.gov/docviewer?id=2576&amp;docTitle=IT%20Software%20Cloud%20Computing%20Services%20Ordering%20Guide%20(GSA%202022)&amp;category=Information%20Technology,%20IT%20Software&amp;docType=Buyer&amp;_gl=1*1ey4k7u*_ga*NjI4MjU2NzU3LjE3NTk5NDQ2MTI.*_ga_HBYXWFP794*czE3NjU4MzY2NDIkbzg2JGcxJHQxNzY1ODM2NzIwJGo2MCRsMCRoMA..#39;s%20Guide"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xml"/><Relationship Id="rId1" Type="http://schemas.openxmlformats.org/officeDocument/2006/relationships/tags" Target="../tags/tag26.xml"/><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39.xml.rels><?xml version="1.0" encoding="UTF-8" standalone="yes"?>
<Relationships xmlns="http://schemas.openxmlformats.org/package/2006/relationships"><Relationship Id="rId3" Type="http://schemas.openxmlformats.org/officeDocument/2006/relationships/hyperlink" Target="https://www.gsaelibrary.gsa.gov/ElibMain/sinDetails.do?scheduleNumber=MAS&amp;specialItemNumber=ANCILLARY&amp;executeQuery=YES"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4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44.xml"/><Relationship Id="rId7" Type="http://schemas.openxmlformats.org/officeDocument/2006/relationships/hyperlink" Target="https://www.gsa.gov/technology/it-contract-vehicles-and-purchasing-programs/multiple-award-schedule-it/laptops-and-desktops-bpa" TargetMode="Externa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hyperlink" Target="https://www.gsa.gov/technology/it-contract-vehicles-and-purchasing-programs/multiple-award-schedule-it/2git-bpa" TargetMode="External"/><Relationship Id="rId11" Type="http://schemas.openxmlformats.org/officeDocument/2006/relationships/hyperlink" Target="https://www.gsa.gov/technology/it-contract-vehicles-and-purchasing-programs/multiple-award-schedule-it/governmentwide-printer-bpas" TargetMode="External"/><Relationship Id="rId5" Type="http://schemas.openxmlformats.org/officeDocument/2006/relationships/image" Target="../media/image17.png"/><Relationship Id="rId10" Type="http://schemas.openxmlformats.org/officeDocument/2006/relationships/hyperlink" Target="https://buy.gsa.gov/api/system/files/documents/final-508c-scripts-bpa-ordering-guide-30-may-2025.pdf" TargetMode="External"/><Relationship Id="rId4" Type="http://schemas.openxmlformats.org/officeDocument/2006/relationships/image" Target="../media/image22.png"/><Relationship Id="rId9" Type="http://schemas.openxmlformats.org/officeDocument/2006/relationships/hyperlink" Target="https://www.gsa.gov/technology/it-contract-vehicles-and-purchasing-programs/multiple-award-schedule-it/scripts-bpas"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21.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5"/>
          <p:cNvSpPr txBox="1">
            <a:spLocks noGrp="1"/>
          </p:cNvSpPr>
          <p:nvPr>
            <p:ph type="ctrTitle"/>
          </p:nvPr>
        </p:nvSpPr>
        <p:spPr>
          <a:xfrm>
            <a:off x="311698" y="2073171"/>
            <a:ext cx="8585700" cy="1855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500">
                <a:latin typeface="Proxima Nova"/>
                <a:ea typeface="Proxima Nova"/>
                <a:cs typeface="Proxima Nova"/>
                <a:sym typeface="Proxima Nova"/>
              </a:rPr>
              <a:t>Information Technology Category 101</a:t>
            </a:r>
            <a:br>
              <a:rPr lang="en-US" sz="3500">
                <a:latin typeface="Proxima Nova"/>
                <a:ea typeface="Proxima Nova"/>
                <a:cs typeface="Proxima Nova"/>
                <a:sym typeface="Proxima Nova"/>
              </a:rPr>
            </a:br>
            <a:endParaRPr sz="3500"/>
          </a:p>
        </p:txBody>
      </p:sp>
      <p:sp>
        <p:nvSpPr>
          <p:cNvPr id="93" name="Google Shape;93;p15"/>
          <p:cNvSpPr txBox="1">
            <a:spLocks noGrp="1"/>
          </p:cNvSpPr>
          <p:nvPr>
            <p:ph type="subTitle" idx="1"/>
          </p:nvPr>
        </p:nvSpPr>
        <p:spPr>
          <a:xfrm>
            <a:off x="311700" y="4046100"/>
            <a:ext cx="6515700" cy="792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US" sz="1400"/>
              <a:t>ITC SOLUTIONS TRAINING</a:t>
            </a:r>
            <a:endParaRPr sz="140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24"/>
          <p:cNvSpPr txBox="1">
            <a:spLocks noGrp="1"/>
          </p:cNvSpPr>
          <p:nvPr>
            <p:ph type="ctrTitle"/>
          </p:nvPr>
        </p:nvSpPr>
        <p:spPr>
          <a:xfrm>
            <a:off x="446275" y="243300"/>
            <a:ext cx="50958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200">
                <a:solidFill>
                  <a:srgbClr val="002060"/>
                </a:solidFill>
              </a:rPr>
              <a:t>MAS: </a:t>
            </a:r>
            <a:r>
              <a:rPr lang="en-US" sz="3200" b="0">
                <a:solidFill>
                  <a:srgbClr val="002060"/>
                </a:solidFill>
              </a:rPr>
              <a:t>Master Contract </a:t>
            </a:r>
            <a:endParaRPr sz="3200" b="0"/>
          </a:p>
        </p:txBody>
      </p:sp>
      <p:cxnSp>
        <p:nvCxnSpPr>
          <p:cNvPr id="220" name="Google Shape;220;p24">
            <a:extLst>
              <a:ext uri="{C183D7F6-B498-43B3-948B-1728B52AA6E4}">
                <adec:decorative xmlns:adec="http://schemas.microsoft.com/office/drawing/2017/decorative" val="1"/>
              </a:ext>
            </a:extLst>
          </p:cNvPr>
          <p:cNvCxnSpPr/>
          <p:nvPr/>
        </p:nvCxnSpPr>
        <p:spPr>
          <a:xfrm>
            <a:off x="553075" y="997212"/>
            <a:ext cx="7948200" cy="0"/>
          </a:xfrm>
          <a:prstGeom prst="straightConnector1">
            <a:avLst/>
          </a:prstGeom>
          <a:noFill/>
          <a:ln w="38100" cap="flat" cmpd="sng">
            <a:solidFill>
              <a:srgbClr val="1D75BC"/>
            </a:solidFill>
            <a:prstDash val="solid"/>
            <a:round/>
            <a:headEnd type="none" w="sm" len="sm"/>
            <a:tailEnd type="none" w="sm" len="sm"/>
          </a:ln>
        </p:spPr>
      </p:cxnSp>
      <p:sp>
        <p:nvSpPr>
          <p:cNvPr id="222" name="Google Shape;222;p24"/>
          <p:cNvSpPr txBox="1">
            <a:spLocks noGrp="1"/>
          </p:cNvSpPr>
          <p:nvPr>
            <p:ph type="body" idx="1"/>
          </p:nvPr>
        </p:nvSpPr>
        <p:spPr>
          <a:xfrm>
            <a:off x="299975" y="1023875"/>
            <a:ext cx="8405400" cy="37587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900"/>
              </a:spcBef>
              <a:spcAft>
                <a:spcPts val="0"/>
              </a:spcAft>
              <a:buClr>
                <a:schemeClr val="dk1"/>
              </a:buClr>
              <a:buSzPts val="840"/>
              <a:buFont typeface="Proxima Nova"/>
              <a:buChar char="●"/>
            </a:pPr>
            <a:r>
              <a:rPr lang="en-US" sz="1400">
                <a:solidFill>
                  <a:schemeClr val="dk1"/>
                </a:solidFill>
                <a:latin typeface="Arial"/>
                <a:ea typeface="Arial"/>
                <a:cs typeface="Arial"/>
                <a:sym typeface="Arial"/>
              </a:rPr>
              <a:t>Master IDIQ Contract Awarded under RFO </a:t>
            </a:r>
            <a:r>
              <a:rPr lang="en-US" sz="1400" u="sng">
                <a:solidFill>
                  <a:schemeClr val="hlink"/>
                </a:solidFill>
                <a:latin typeface="Arial"/>
                <a:ea typeface="Arial"/>
                <a:cs typeface="Arial"/>
                <a:sym typeface="Arial"/>
                <a:hlinkClick r:id="rId4"/>
              </a:rPr>
              <a:t>FAR 12</a:t>
            </a:r>
            <a:r>
              <a:rPr lang="en-US" sz="1400">
                <a:solidFill>
                  <a:schemeClr val="dk1"/>
                </a:solidFill>
                <a:latin typeface="Arial"/>
                <a:ea typeface="Arial"/>
                <a:cs typeface="Arial"/>
                <a:sym typeface="Arial"/>
              </a:rPr>
              <a:t> – Acquisition of Commercial Items &amp; </a:t>
            </a:r>
            <a:r>
              <a:rPr lang="en-US" sz="1400" u="sng">
                <a:solidFill>
                  <a:schemeClr val="hlink"/>
                </a:solidFill>
                <a:hlinkClick r:id="rId5"/>
              </a:rPr>
              <a:t>GSAR Subpart 538.71</a:t>
            </a:r>
            <a:r>
              <a:rPr lang="en-US" sz="1400">
                <a:solidFill>
                  <a:schemeClr val="dk1"/>
                </a:solidFill>
                <a:latin typeface="Arial"/>
                <a:ea typeface="Arial"/>
                <a:cs typeface="Arial"/>
                <a:sym typeface="Arial"/>
              </a:rPr>
              <a:t> – Federal Supply Schedule Ordering Procedures.</a:t>
            </a:r>
            <a:endParaRPr sz="1400">
              <a:solidFill>
                <a:schemeClr val="dk1"/>
              </a:solidFill>
              <a:latin typeface="Arial"/>
              <a:ea typeface="Arial"/>
              <a:cs typeface="Arial"/>
              <a:sym typeface="Arial"/>
            </a:endParaRPr>
          </a:p>
          <a:p>
            <a:pPr marL="457200" lvl="0" indent="-330200" algn="l" rtl="0">
              <a:lnSpc>
                <a:spcPct val="100000"/>
              </a:lnSpc>
              <a:spcBef>
                <a:spcPts val="900"/>
              </a:spcBef>
              <a:spcAft>
                <a:spcPts val="0"/>
              </a:spcAft>
              <a:buClr>
                <a:schemeClr val="dk1"/>
              </a:buClr>
              <a:buSzPts val="840"/>
              <a:buFont typeface="Proxima Nova"/>
              <a:buChar char="●"/>
            </a:pPr>
            <a:r>
              <a:rPr lang="en-US" sz="1400">
                <a:solidFill>
                  <a:schemeClr val="dk1"/>
                </a:solidFill>
                <a:latin typeface="Arial"/>
                <a:ea typeface="Arial"/>
                <a:cs typeface="Arial"/>
                <a:sym typeface="Arial"/>
              </a:rPr>
              <a:t>Long-term government-wide “Potential 20 year” contract with commercial companies that provide access to </a:t>
            </a:r>
            <a:r>
              <a:rPr lang="en-US" sz="1400">
                <a:solidFill>
                  <a:schemeClr val="dk1"/>
                </a:solidFill>
              </a:rPr>
              <a:t>ever changing </a:t>
            </a:r>
            <a:r>
              <a:rPr lang="en-US" sz="1400">
                <a:solidFill>
                  <a:schemeClr val="dk1"/>
                </a:solidFill>
                <a:latin typeface="Arial"/>
                <a:ea typeface="Arial"/>
                <a:cs typeface="Arial"/>
                <a:sym typeface="Arial"/>
              </a:rPr>
              <a:t>commercial IT offering</a:t>
            </a:r>
            <a:r>
              <a:rPr lang="en-US" sz="1400">
                <a:solidFill>
                  <a:schemeClr val="dk1"/>
                </a:solidFill>
              </a:rPr>
              <a:t>s.</a:t>
            </a:r>
            <a:endParaRPr sz="1400">
              <a:solidFill>
                <a:schemeClr val="dk1"/>
              </a:solidFill>
              <a:latin typeface="Arial"/>
              <a:ea typeface="Arial"/>
              <a:cs typeface="Arial"/>
              <a:sym typeface="Arial"/>
            </a:endParaRPr>
          </a:p>
          <a:p>
            <a:pPr marL="457200" lvl="0" indent="-330200" algn="l" rtl="0">
              <a:lnSpc>
                <a:spcPct val="100000"/>
              </a:lnSpc>
              <a:spcBef>
                <a:spcPts val="900"/>
              </a:spcBef>
              <a:spcAft>
                <a:spcPts val="0"/>
              </a:spcAft>
              <a:buClr>
                <a:schemeClr val="dk1"/>
              </a:buClr>
              <a:buSzPts val="840"/>
              <a:buFont typeface="Proxima Nova"/>
              <a:buChar char="●"/>
            </a:pPr>
            <a:r>
              <a:rPr lang="en-US" sz="1400">
                <a:solidFill>
                  <a:schemeClr val="dk1"/>
                </a:solidFill>
                <a:latin typeface="Arial"/>
                <a:ea typeface="Arial"/>
                <a:cs typeface="Arial"/>
                <a:sym typeface="Arial"/>
              </a:rPr>
              <a:t>Base schedule contract options are formally reviewed every five (5) years to ensure vendors remain compliant and commercial pricing remains competitive.</a:t>
            </a:r>
            <a:endParaRPr sz="1400">
              <a:solidFill>
                <a:schemeClr val="dk1"/>
              </a:solidFill>
              <a:latin typeface="Arial"/>
              <a:ea typeface="Arial"/>
              <a:cs typeface="Arial"/>
              <a:sym typeface="Arial"/>
            </a:endParaRPr>
          </a:p>
          <a:p>
            <a:pPr marL="457200" lvl="0" indent="-330200" algn="l" rtl="0">
              <a:lnSpc>
                <a:spcPct val="100000"/>
              </a:lnSpc>
              <a:spcBef>
                <a:spcPts val="900"/>
              </a:spcBef>
              <a:spcAft>
                <a:spcPts val="0"/>
              </a:spcAft>
              <a:buClr>
                <a:schemeClr val="dk1"/>
              </a:buClr>
              <a:buSzPts val="840"/>
              <a:buFont typeface="Proxima Nova"/>
              <a:buChar char="●"/>
            </a:pPr>
            <a:r>
              <a:rPr lang="en-US" sz="1400">
                <a:solidFill>
                  <a:schemeClr val="dk1"/>
                </a:solidFill>
                <a:latin typeface="Arial"/>
                <a:ea typeface="Arial"/>
                <a:cs typeface="Arial"/>
                <a:sym typeface="Arial"/>
              </a:rPr>
              <a:t>Industrial </a:t>
            </a:r>
            <a:r>
              <a:rPr lang="en-US" sz="1400">
                <a:solidFill>
                  <a:schemeClr val="dk1"/>
                </a:solidFill>
              </a:rPr>
              <a:t>F</a:t>
            </a:r>
            <a:r>
              <a:rPr lang="en-US" sz="1400">
                <a:solidFill>
                  <a:schemeClr val="dk1"/>
                </a:solidFill>
                <a:latin typeface="Arial"/>
                <a:ea typeface="Arial"/>
                <a:cs typeface="Arial"/>
                <a:sym typeface="Arial"/>
              </a:rPr>
              <a:t>unding Fee (IFF) (paid by Industry</a:t>
            </a:r>
            <a:r>
              <a:rPr lang="en-US" sz="1400">
                <a:solidFill>
                  <a:schemeClr val="dk1"/>
                </a:solidFill>
              </a:rPr>
              <a:t>, not the customer). The IFF reimburses GSA for the costs of operating the Federal Supply Schedule program, as set forth in 40 U.S.C. The Fee is built into the MAS ceiling price for each line item awarded.  The MAS contractor remits payment to GSA</a:t>
            </a:r>
            <a:r>
              <a:rPr lang="en-US" sz="1400">
                <a:solidFill>
                  <a:schemeClr val="dk1"/>
                </a:solidFill>
                <a:latin typeface="Arial"/>
                <a:ea typeface="Arial"/>
                <a:cs typeface="Arial"/>
                <a:sym typeface="Arial"/>
              </a:rPr>
              <a:t> </a:t>
            </a:r>
            <a:endParaRPr sz="1400">
              <a:solidFill>
                <a:schemeClr val="dk1"/>
              </a:solidFill>
              <a:latin typeface="Arial"/>
              <a:ea typeface="Arial"/>
              <a:cs typeface="Arial"/>
              <a:sym typeface="Arial"/>
            </a:endParaRPr>
          </a:p>
          <a:p>
            <a:pPr marL="457200" lvl="0" indent="-330200" algn="l" rtl="0">
              <a:lnSpc>
                <a:spcPct val="100000"/>
              </a:lnSpc>
              <a:spcBef>
                <a:spcPts val="900"/>
              </a:spcBef>
              <a:spcAft>
                <a:spcPts val="0"/>
              </a:spcAft>
              <a:buClr>
                <a:schemeClr val="dk1"/>
              </a:buClr>
              <a:buSzPts val="840"/>
              <a:buFont typeface="Proxima Nova"/>
              <a:buChar char="●"/>
            </a:pPr>
            <a:r>
              <a:rPr lang="en-US" sz="1400">
                <a:solidFill>
                  <a:schemeClr val="dk1"/>
                </a:solidFill>
                <a:latin typeface="Arial"/>
                <a:ea typeface="Arial"/>
                <a:cs typeface="Arial"/>
                <a:sym typeface="Arial"/>
              </a:rPr>
              <a:t>Compliance with </a:t>
            </a:r>
            <a:r>
              <a:rPr lang="en-US" sz="1400">
                <a:solidFill>
                  <a:schemeClr val="dk1"/>
                </a:solidFill>
              </a:rPr>
              <a:t>ALL </a:t>
            </a:r>
            <a:r>
              <a:rPr lang="en-US" sz="1400">
                <a:solidFill>
                  <a:schemeClr val="dk1"/>
                </a:solidFill>
                <a:latin typeface="Arial"/>
                <a:ea typeface="Arial"/>
                <a:cs typeface="Arial"/>
                <a:sym typeface="Arial"/>
              </a:rPr>
              <a:t>applicable Federal Regulations and Policies</a:t>
            </a:r>
            <a:r>
              <a:rPr lang="en-US" sz="1400">
                <a:solidFill>
                  <a:schemeClr val="dk1"/>
                </a:solidFill>
              </a:rPr>
              <a:t>.</a:t>
            </a:r>
            <a:endParaRPr sz="1400">
              <a:solidFill>
                <a:schemeClr val="dk1"/>
              </a:solidFill>
            </a:endParaRPr>
          </a:p>
          <a:p>
            <a:pPr marL="457200" lvl="0" indent="-330200" algn="l" rtl="0">
              <a:lnSpc>
                <a:spcPct val="100000"/>
              </a:lnSpc>
              <a:spcBef>
                <a:spcPts val="900"/>
              </a:spcBef>
              <a:spcAft>
                <a:spcPts val="0"/>
              </a:spcAft>
              <a:buClr>
                <a:schemeClr val="dk1"/>
              </a:buClr>
              <a:buSzPts val="840"/>
              <a:buFont typeface="Proxima Nova"/>
              <a:buChar char="●"/>
            </a:pPr>
            <a:r>
              <a:rPr lang="en-US" sz="1400">
                <a:solidFill>
                  <a:schemeClr val="dk1"/>
                </a:solidFill>
              </a:rPr>
              <a:t>Established End User License Agreements (EULA) for software. EULAs are incorporated at the contract level</a:t>
            </a:r>
            <a:endParaRPr sz="1400">
              <a:solidFill>
                <a:schemeClr val="dk1"/>
              </a:solidFill>
            </a:endParaRPr>
          </a:p>
          <a:p>
            <a:pPr marL="457200" lvl="0" indent="-330200" algn="l" rtl="0">
              <a:lnSpc>
                <a:spcPct val="100000"/>
              </a:lnSpc>
              <a:spcBef>
                <a:spcPts val="900"/>
              </a:spcBef>
              <a:spcAft>
                <a:spcPts val="0"/>
              </a:spcAft>
              <a:buClr>
                <a:schemeClr val="dk1"/>
              </a:buClr>
              <a:buSzPts val="840"/>
              <a:buFont typeface="Proxima Nova"/>
              <a:buChar char="●"/>
            </a:pPr>
            <a:r>
              <a:rPr lang="en-US" sz="1400">
                <a:solidFill>
                  <a:schemeClr val="dk1"/>
                </a:solidFill>
                <a:latin typeface="Arial"/>
                <a:ea typeface="Arial"/>
                <a:cs typeface="Arial"/>
                <a:sym typeface="Arial"/>
              </a:rPr>
              <a:t>Worldwide Coverage (CONUS/OCONUS)</a:t>
            </a:r>
            <a:r>
              <a:rPr lang="en-US" sz="1400">
                <a:solidFill>
                  <a:schemeClr val="dk1"/>
                </a:solidFill>
              </a:rPr>
              <a:t> available</a:t>
            </a:r>
            <a:r>
              <a:rPr lang="en-US" sz="1400">
                <a:solidFill>
                  <a:schemeClr val="dk1"/>
                </a:solidFill>
                <a:latin typeface="Arial"/>
                <a:ea typeface="Arial"/>
                <a:cs typeface="Arial"/>
                <a:sym typeface="Arial"/>
              </a:rPr>
              <a:t> depending on th</a:t>
            </a:r>
            <a:r>
              <a:rPr lang="en-US" sz="1400">
                <a:solidFill>
                  <a:schemeClr val="dk1"/>
                </a:solidFill>
              </a:rPr>
              <a:t>e terms and conditions of the contractor </a:t>
            </a:r>
            <a:endParaRPr sz="1400">
              <a:solidFill>
                <a:schemeClr val="dk1"/>
              </a:solidFill>
              <a:latin typeface="Arial"/>
              <a:ea typeface="Arial"/>
              <a:cs typeface="Arial"/>
              <a:sym typeface="Arial"/>
            </a:endParaRPr>
          </a:p>
          <a:p>
            <a:pPr marL="0" lvl="0" indent="0" algn="l" rtl="0">
              <a:lnSpc>
                <a:spcPct val="100000"/>
              </a:lnSpc>
              <a:spcBef>
                <a:spcPts val="600"/>
              </a:spcBef>
              <a:spcAft>
                <a:spcPts val="0"/>
              </a:spcAft>
              <a:buSzPts val="980"/>
              <a:buNone/>
            </a:pPr>
            <a:endParaRPr sz="1400">
              <a:solidFill>
                <a:schemeClr val="dk1"/>
              </a:solidFill>
              <a:latin typeface="Arial"/>
              <a:ea typeface="Arial"/>
              <a:cs typeface="Arial"/>
              <a:sym typeface="Arial"/>
            </a:endParaRPr>
          </a:p>
          <a:p>
            <a:pPr marL="0" lvl="0" indent="0" algn="l" rtl="0">
              <a:lnSpc>
                <a:spcPct val="115000"/>
              </a:lnSpc>
              <a:spcBef>
                <a:spcPts val="1000"/>
              </a:spcBef>
              <a:spcAft>
                <a:spcPts val="0"/>
              </a:spcAft>
              <a:buSzPts val="980"/>
              <a:buNone/>
            </a:pPr>
            <a:endParaRPr sz="1400" b="1">
              <a:solidFill>
                <a:srgbClr val="424242"/>
              </a:solidFill>
              <a:latin typeface="Arial"/>
              <a:ea typeface="Arial"/>
              <a:cs typeface="Arial"/>
              <a:sym typeface="Arial"/>
            </a:endParaRPr>
          </a:p>
          <a:p>
            <a:pPr marL="0" lvl="0" indent="0" algn="l" rtl="0">
              <a:lnSpc>
                <a:spcPct val="115000"/>
              </a:lnSpc>
              <a:spcBef>
                <a:spcPts val="0"/>
              </a:spcBef>
              <a:spcAft>
                <a:spcPts val="0"/>
              </a:spcAft>
              <a:buSzPts val="980"/>
              <a:buNone/>
            </a:pPr>
            <a:endParaRPr sz="1400" b="1">
              <a:solidFill>
                <a:srgbClr val="424242"/>
              </a:solidFill>
              <a:latin typeface="Arial"/>
              <a:ea typeface="Arial"/>
              <a:cs typeface="Arial"/>
              <a:sym typeface="Arial"/>
            </a:endParaRPr>
          </a:p>
          <a:p>
            <a:pPr marL="0" lvl="0" indent="0" algn="l" rtl="0">
              <a:lnSpc>
                <a:spcPct val="115000"/>
              </a:lnSpc>
              <a:spcBef>
                <a:spcPts val="0"/>
              </a:spcBef>
              <a:spcAft>
                <a:spcPts val="0"/>
              </a:spcAft>
              <a:buSzPts val="980"/>
              <a:buNone/>
            </a:pPr>
            <a:endParaRPr sz="1400" b="1">
              <a:solidFill>
                <a:srgbClr val="424242"/>
              </a:solidFill>
              <a:latin typeface="Arial"/>
              <a:ea typeface="Arial"/>
              <a:cs typeface="Arial"/>
              <a:sym typeface="Arial"/>
            </a:endParaRPr>
          </a:p>
          <a:p>
            <a:pPr marL="285750" lvl="0" indent="-171450" algn="l" rtl="0">
              <a:lnSpc>
                <a:spcPct val="115000"/>
              </a:lnSpc>
              <a:spcBef>
                <a:spcPts val="0"/>
              </a:spcBef>
              <a:spcAft>
                <a:spcPts val="600"/>
              </a:spcAft>
              <a:buSzPts val="980"/>
              <a:buFont typeface="Arial"/>
              <a:buNone/>
            </a:pPr>
            <a:endParaRPr sz="1400">
              <a:latin typeface="Arial"/>
              <a:ea typeface="Arial"/>
              <a:cs typeface="Arial"/>
              <a:sym typeface="Arial"/>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5"/>
          <p:cNvSpPr txBox="1">
            <a:spLocks noGrp="1"/>
          </p:cNvSpPr>
          <p:nvPr>
            <p:ph type="title" idx="4294967295"/>
          </p:nvPr>
        </p:nvSpPr>
        <p:spPr>
          <a:xfrm>
            <a:off x="446275" y="243300"/>
            <a:ext cx="8055000" cy="677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a:solidFill>
                  <a:srgbClr val="002060"/>
                </a:solidFill>
                <a:latin typeface="Arial"/>
                <a:ea typeface="Arial"/>
                <a:cs typeface="Arial"/>
                <a:sym typeface="Arial"/>
              </a:rPr>
              <a:t>MAS:</a:t>
            </a:r>
            <a:r>
              <a:rPr lang="en-US" sz="2800" b="1" i="0" u="none" strike="noStrike" cap="none">
                <a:solidFill>
                  <a:srgbClr val="002060"/>
                </a:solidFill>
                <a:latin typeface="Arial"/>
                <a:ea typeface="Arial"/>
                <a:cs typeface="Arial"/>
                <a:sym typeface="Arial"/>
              </a:rPr>
              <a:t> </a:t>
            </a:r>
            <a:r>
              <a:rPr lang="en-US" sz="3000" b="0" i="0" u="none" strike="noStrike" cap="none">
                <a:solidFill>
                  <a:srgbClr val="002060"/>
                </a:solidFill>
                <a:latin typeface="Arial"/>
                <a:ea typeface="Arial"/>
                <a:cs typeface="Arial"/>
                <a:sym typeface="Arial"/>
              </a:rPr>
              <a:t>Schedule Ordering &amp; Contract Pricing</a:t>
            </a:r>
            <a:r>
              <a:rPr lang="en-US" sz="2400" b="0" i="0" u="none" strike="noStrike" cap="none">
                <a:solidFill>
                  <a:srgbClr val="002060"/>
                </a:solidFill>
                <a:latin typeface="Arial"/>
                <a:ea typeface="Arial"/>
                <a:cs typeface="Arial"/>
                <a:sym typeface="Arial"/>
              </a:rPr>
              <a:t> </a:t>
            </a:r>
            <a:endParaRPr sz="2400" b="0" i="0" u="none" strike="noStrike" cap="none">
              <a:solidFill>
                <a:srgbClr val="232659"/>
              </a:solidFill>
              <a:latin typeface="Arial"/>
              <a:ea typeface="Arial"/>
              <a:cs typeface="Arial"/>
              <a:sym typeface="Arial"/>
            </a:endParaRPr>
          </a:p>
        </p:txBody>
      </p:sp>
      <p:cxnSp>
        <p:nvCxnSpPr>
          <p:cNvPr id="228" name="Google Shape;228;p25">
            <a:extLst>
              <a:ext uri="{C183D7F6-B498-43B3-948B-1728B52AA6E4}">
                <adec:decorative xmlns:adec="http://schemas.microsoft.com/office/drawing/2017/decorative" val="1"/>
              </a:ext>
            </a:extLst>
          </p:cNvPr>
          <p:cNvCxnSpPr/>
          <p:nvPr/>
        </p:nvCxnSpPr>
        <p:spPr>
          <a:xfrm>
            <a:off x="1314249" y="2501139"/>
            <a:ext cx="2492400" cy="0"/>
          </a:xfrm>
          <a:prstGeom prst="straightConnector1">
            <a:avLst/>
          </a:prstGeom>
          <a:noFill/>
          <a:ln w="9525" cap="flat" cmpd="sng">
            <a:solidFill>
              <a:srgbClr val="333399"/>
            </a:solidFill>
            <a:prstDash val="solid"/>
            <a:round/>
            <a:headEnd type="none" w="sm" len="sm"/>
            <a:tailEnd type="none" w="sm" len="sm"/>
          </a:ln>
        </p:spPr>
      </p:cxnSp>
      <p:grpSp>
        <p:nvGrpSpPr>
          <p:cNvPr id="229" name="Google Shape;229;p25" descr="The image shows a money symbol with a computer mouse attached."/>
          <p:cNvGrpSpPr/>
          <p:nvPr/>
        </p:nvGrpSpPr>
        <p:grpSpPr>
          <a:xfrm>
            <a:off x="2111451" y="1147751"/>
            <a:ext cx="770542" cy="1005892"/>
            <a:chOff x="1573094" y="3455747"/>
            <a:chExt cx="291155" cy="380069"/>
          </a:xfrm>
        </p:grpSpPr>
        <p:sp>
          <p:nvSpPr>
            <p:cNvPr id="230" name="Google Shape;230;p25"/>
            <p:cNvSpPr/>
            <p:nvPr/>
          </p:nvSpPr>
          <p:spPr>
            <a:xfrm>
              <a:off x="1634355" y="3644531"/>
              <a:ext cx="227358" cy="191285"/>
            </a:xfrm>
            <a:custGeom>
              <a:avLst/>
              <a:gdLst/>
              <a:ahLst/>
              <a:cxnLst/>
              <a:rect l="l" t="t" r="r" b="b"/>
              <a:pathLst>
                <a:path w="6454" h="5430" extrusionOk="0">
                  <a:moveTo>
                    <a:pt x="4691" y="1000"/>
                  </a:moveTo>
                  <a:lnTo>
                    <a:pt x="4691" y="2167"/>
                  </a:lnTo>
                  <a:lnTo>
                    <a:pt x="3548" y="2167"/>
                  </a:lnTo>
                  <a:cubicBezTo>
                    <a:pt x="3620" y="1572"/>
                    <a:pt x="4096" y="1095"/>
                    <a:pt x="4691" y="1000"/>
                  </a:cubicBezTo>
                  <a:close/>
                  <a:moveTo>
                    <a:pt x="5001" y="1000"/>
                  </a:moveTo>
                  <a:cubicBezTo>
                    <a:pt x="5596" y="1095"/>
                    <a:pt x="6073" y="1572"/>
                    <a:pt x="6168" y="2167"/>
                  </a:cubicBezTo>
                  <a:lnTo>
                    <a:pt x="5001" y="2167"/>
                  </a:lnTo>
                  <a:lnTo>
                    <a:pt x="5001" y="1000"/>
                  </a:lnTo>
                  <a:close/>
                  <a:moveTo>
                    <a:pt x="3167" y="0"/>
                  </a:moveTo>
                  <a:cubicBezTo>
                    <a:pt x="2643" y="0"/>
                    <a:pt x="2191" y="429"/>
                    <a:pt x="2191" y="976"/>
                  </a:cubicBezTo>
                  <a:lnTo>
                    <a:pt x="2191" y="2024"/>
                  </a:lnTo>
                  <a:cubicBezTo>
                    <a:pt x="2191" y="2096"/>
                    <a:pt x="2167" y="2215"/>
                    <a:pt x="2143" y="2310"/>
                  </a:cubicBezTo>
                  <a:cubicBezTo>
                    <a:pt x="1991" y="2691"/>
                    <a:pt x="1653" y="2916"/>
                    <a:pt x="1279" y="2916"/>
                  </a:cubicBezTo>
                  <a:cubicBezTo>
                    <a:pt x="1070" y="2916"/>
                    <a:pt x="849" y="2845"/>
                    <a:pt x="643" y="2691"/>
                  </a:cubicBezTo>
                  <a:cubicBezTo>
                    <a:pt x="429" y="2548"/>
                    <a:pt x="310" y="2334"/>
                    <a:pt x="310" y="2072"/>
                  </a:cubicBezTo>
                  <a:lnTo>
                    <a:pt x="310" y="476"/>
                  </a:lnTo>
                  <a:cubicBezTo>
                    <a:pt x="310" y="381"/>
                    <a:pt x="262" y="310"/>
                    <a:pt x="167" y="310"/>
                  </a:cubicBezTo>
                  <a:cubicBezTo>
                    <a:pt x="71" y="310"/>
                    <a:pt x="0" y="381"/>
                    <a:pt x="0" y="476"/>
                  </a:cubicBezTo>
                  <a:lnTo>
                    <a:pt x="0" y="1977"/>
                  </a:lnTo>
                  <a:cubicBezTo>
                    <a:pt x="0" y="2501"/>
                    <a:pt x="405" y="3048"/>
                    <a:pt x="881" y="3167"/>
                  </a:cubicBezTo>
                  <a:cubicBezTo>
                    <a:pt x="1006" y="3205"/>
                    <a:pt x="1130" y="3224"/>
                    <a:pt x="1251" y="3224"/>
                  </a:cubicBezTo>
                  <a:cubicBezTo>
                    <a:pt x="1658" y="3224"/>
                    <a:pt x="2029" y="3016"/>
                    <a:pt x="2286" y="2667"/>
                  </a:cubicBezTo>
                  <a:cubicBezTo>
                    <a:pt x="2429" y="2453"/>
                    <a:pt x="2501" y="2215"/>
                    <a:pt x="2501" y="1977"/>
                  </a:cubicBezTo>
                  <a:lnTo>
                    <a:pt x="2501" y="1238"/>
                  </a:lnTo>
                  <a:cubicBezTo>
                    <a:pt x="2501" y="738"/>
                    <a:pt x="2905" y="310"/>
                    <a:pt x="3406" y="310"/>
                  </a:cubicBezTo>
                  <a:lnTo>
                    <a:pt x="4096" y="310"/>
                  </a:lnTo>
                  <a:cubicBezTo>
                    <a:pt x="4358" y="310"/>
                    <a:pt x="4572" y="500"/>
                    <a:pt x="4644" y="738"/>
                  </a:cubicBezTo>
                  <a:cubicBezTo>
                    <a:pt x="3834" y="834"/>
                    <a:pt x="3167" y="1500"/>
                    <a:pt x="3167" y="2334"/>
                  </a:cubicBezTo>
                  <a:lnTo>
                    <a:pt x="3167" y="3787"/>
                  </a:lnTo>
                  <a:cubicBezTo>
                    <a:pt x="3167" y="4691"/>
                    <a:pt x="3882" y="5430"/>
                    <a:pt x="4811" y="5430"/>
                  </a:cubicBezTo>
                  <a:lnTo>
                    <a:pt x="6263" y="5430"/>
                  </a:lnTo>
                  <a:cubicBezTo>
                    <a:pt x="6359" y="5430"/>
                    <a:pt x="6430" y="5382"/>
                    <a:pt x="6430" y="5287"/>
                  </a:cubicBezTo>
                  <a:lnTo>
                    <a:pt x="6430" y="3429"/>
                  </a:lnTo>
                  <a:cubicBezTo>
                    <a:pt x="6372" y="3379"/>
                    <a:pt x="6317" y="3359"/>
                    <a:pt x="6269" y="3359"/>
                  </a:cubicBezTo>
                  <a:cubicBezTo>
                    <a:pt x="6181" y="3359"/>
                    <a:pt x="6120" y="3431"/>
                    <a:pt x="6120" y="3525"/>
                  </a:cubicBezTo>
                  <a:lnTo>
                    <a:pt x="6120" y="3858"/>
                  </a:lnTo>
                  <a:cubicBezTo>
                    <a:pt x="6120" y="4572"/>
                    <a:pt x="5525" y="5168"/>
                    <a:pt x="4811" y="5168"/>
                  </a:cubicBezTo>
                  <a:lnTo>
                    <a:pt x="4787" y="5168"/>
                  </a:lnTo>
                  <a:cubicBezTo>
                    <a:pt x="4072" y="5168"/>
                    <a:pt x="3477" y="4572"/>
                    <a:pt x="3477" y="3858"/>
                  </a:cubicBezTo>
                  <a:lnTo>
                    <a:pt x="3477" y="2524"/>
                  </a:lnTo>
                  <a:lnTo>
                    <a:pt x="6120" y="2524"/>
                  </a:lnTo>
                  <a:lnTo>
                    <a:pt x="6120" y="2810"/>
                  </a:lnTo>
                  <a:cubicBezTo>
                    <a:pt x="6120" y="2905"/>
                    <a:pt x="6192" y="2977"/>
                    <a:pt x="6263" y="2977"/>
                  </a:cubicBezTo>
                  <a:cubicBezTo>
                    <a:pt x="6359" y="2977"/>
                    <a:pt x="6454" y="2905"/>
                    <a:pt x="6454" y="2810"/>
                  </a:cubicBezTo>
                  <a:lnTo>
                    <a:pt x="6454" y="2310"/>
                  </a:lnTo>
                  <a:cubicBezTo>
                    <a:pt x="6454" y="1453"/>
                    <a:pt x="5811" y="762"/>
                    <a:pt x="5001" y="714"/>
                  </a:cubicBezTo>
                  <a:cubicBezTo>
                    <a:pt x="4930" y="286"/>
                    <a:pt x="4572" y="0"/>
                    <a:pt x="41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5"/>
            <p:cNvSpPr/>
            <p:nvPr/>
          </p:nvSpPr>
          <p:spPr>
            <a:xfrm>
              <a:off x="1573094" y="3455747"/>
              <a:ext cx="291155" cy="183782"/>
            </a:xfrm>
            <a:custGeom>
              <a:avLst/>
              <a:gdLst/>
              <a:ahLst/>
              <a:cxnLst/>
              <a:rect l="l" t="t" r="r" b="b"/>
              <a:pathLst>
                <a:path w="8265" h="5217" extrusionOk="0">
                  <a:moveTo>
                    <a:pt x="7931" y="310"/>
                  </a:moveTo>
                  <a:lnTo>
                    <a:pt x="7931" y="4430"/>
                  </a:lnTo>
                  <a:lnTo>
                    <a:pt x="310" y="4430"/>
                  </a:lnTo>
                  <a:lnTo>
                    <a:pt x="310" y="310"/>
                  </a:lnTo>
                  <a:close/>
                  <a:moveTo>
                    <a:pt x="167" y="1"/>
                  </a:moveTo>
                  <a:cubicBezTo>
                    <a:pt x="72" y="1"/>
                    <a:pt x="1" y="48"/>
                    <a:pt x="1" y="144"/>
                  </a:cubicBezTo>
                  <a:lnTo>
                    <a:pt x="1" y="4573"/>
                  </a:lnTo>
                  <a:cubicBezTo>
                    <a:pt x="1" y="4668"/>
                    <a:pt x="72" y="4716"/>
                    <a:pt x="167" y="4716"/>
                  </a:cubicBezTo>
                  <a:lnTo>
                    <a:pt x="1763" y="4716"/>
                  </a:lnTo>
                  <a:lnTo>
                    <a:pt x="1763" y="5073"/>
                  </a:lnTo>
                  <a:cubicBezTo>
                    <a:pt x="1763" y="5169"/>
                    <a:pt x="1834" y="5216"/>
                    <a:pt x="1906" y="5216"/>
                  </a:cubicBezTo>
                  <a:cubicBezTo>
                    <a:pt x="2001" y="5216"/>
                    <a:pt x="2096" y="5169"/>
                    <a:pt x="2096" y="5073"/>
                  </a:cubicBezTo>
                  <a:lnTo>
                    <a:pt x="2096" y="4692"/>
                  </a:lnTo>
                  <a:lnTo>
                    <a:pt x="8098" y="4692"/>
                  </a:lnTo>
                  <a:cubicBezTo>
                    <a:pt x="8193" y="4692"/>
                    <a:pt x="8264" y="4621"/>
                    <a:pt x="8264" y="4549"/>
                  </a:cubicBezTo>
                  <a:lnTo>
                    <a:pt x="8264" y="167"/>
                  </a:lnTo>
                  <a:cubicBezTo>
                    <a:pt x="8217" y="72"/>
                    <a:pt x="8169" y="1"/>
                    <a:pt x="80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5"/>
            <p:cNvSpPr/>
            <p:nvPr/>
          </p:nvSpPr>
          <p:spPr>
            <a:xfrm>
              <a:off x="1594055" y="3479244"/>
              <a:ext cx="245007" cy="120830"/>
            </a:xfrm>
            <a:custGeom>
              <a:avLst/>
              <a:gdLst/>
              <a:ahLst/>
              <a:cxnLst/>
              <a:rect l="l" t="t" r="r" b="b"/>
              <a:pathLst>
                <a:path w="6955" h="3430" extrusionOk="0">
                  <a:moveTo>
                    <a:pt x="2597" y="334"/>
                  </a:moveTo>
                  <a:cubicBezTo>
                    <a:pt x="2359" y="691"/>
                    <a:pt x="2240" y="1191"/>
                    <a:pt x="2240" y="1739"/>
                  </a:cubicBezTo>
                  <a:cubicBezTo>
                    <a:pt x="2240" y="2263"/>
                    <a:pt x="2382" y="2787"/>
                    <a:pt x="2597" y="3144"/>
                  </a:cubicBezTo>
                  <a:lnTo>
                    <a:pt x="715" y="3144"/>
                  </a:lnTo>
                  <a:cubicBezTo>
                    <a:pt x="668" y="2954"/>
                    <a:pt x="525" y="2835"/>
                    <a:pt x="358" y="2787"/>
                  </a:cubicBezTo>
                  <a:lnTo>
                    <a:pt x="358" y="691"/>
                  </a:lnTo>
                  <a:cubicBezTo>
                    <a:pt x="549" y="644"/>
                    <a:pt x="668" y="477"/>
                    <a:pt x="715" y="334"/>
                  </a:cubicBezTo>
                  <a:close/>
                  <a:moveTo>
                    <a:pt x="4026" y="334"/>
                  </a:moveTo>
                  <a:cubicBezTo>
                    <a:pt x="4288" y="644"/>
                    <a:pt x="4478" y="1168"/>
                    <a:pt x="4478" y="1739"/>
                  </a:cubicBezTo>
                  <a:cubicBezTo>
                    <a:pt x="4478" y="2311"/>
                    <a:pt x="4288" y="2835"/>
                    <a:pt x="4026" y="3144"/>
                  </a:cubicBezTo>
                  <a:lnTo>
                    <a:pt x="2978" y="3144"/>
                  </a:lnTo>
                  <a:cubicBezTo>
                    <a:pt x="2716" y="2835"/>
                    <a:pt x="2549" y="2311"/>
                    <a:pt x="2549" y="1739"/>
                  </a:cubicBezTo>
                  <a:cubicBezTo>
                    <a:pt x="2549" y="1168"/>
                    <a:pt x="2716" y="644"/>
                    <a:pt x="2978" y="334"/>
                  </a:cubicBezTo>
                  <a:close/>
                  <a:moveTo>
                    <a:pt x="572" y="1"/>
                  </a:moveTo>
                  <a:cubicBezTo>
                    <a:pt x="525" y="1"/>
                    <a:pt x="430" y="72"/>
                    <a:pt x="430" y="120"/>
                  </a:cubicBezTo>
                  <a:cubicBezTo>
                    <a:pt x="382" y="286"/>
                    <a:pt x="263" y="405"/>
                    <a:pt x="120" y="429"/>
                  </a:cubicBezTo>
                  <a:cubicBezTo>
                    <a:pt x="72" y="453"/>
                    <a:pt x="1" y="525"/>
                    <a:pt x="1" y="572"/>
                  </a:cubicBezTo>
                  <a:lnTo>
                    <a:pt x="1" y="2858"/>
                  </a:lnTo>
                  <a:cubicBezTo>
                    <a:pt x="72" y="2930"/>
                    <a:pt x="120" y="3025"/>
                    <a:pt x="191" y="3025"/>
                  </a:cubicBezTo>
                  <a:cubicBezTo>
                    <a:pt x="334" y="3049"/>
                    <a:pt x="453" y="3168"/>
                    <a:pt x="477" y="3311"/>
                  </a:cubicBezTo>
                  <a:cubicBezTo>
                    <a:pt x="525" y="3382"/>
                    <a:pt x="572" y="3430"/>
                    <a:pt x="644" y="3430"/>
                  </a:cubicBezTo>
                  <a:lnTo>
                    <a:pt x="6383" y="3430"/>
                  </a:lnTo>
                  <a:cubicBezTo>
                    <a:pt x="6431" y="3430"/>
                    <a:pt x="6526" y="3382"/>
                    <a:pt x="6526" y="3311"/>
                  </a:cubicBezTo>
                  <a:cubicBezTo>
                    <a:pt x="6550" y="3168"/>
                    <a:pt x="6669" y="3049"/>
                    <a:pt x="6836" y="3025"/>
                  </a:cubicBezTo>
                  <a:cubicBezTo>
                    <a:pt x="6883" y="2977"/>
                    <a:pt x="6955" y="2930"/>
                    <a:pt x="6955" y="2858"/>
                  </a:cubicBezTo>
                  <a:lnTo>
                    <a:pt x="6955" y="572"/>
                  </a:lnTo>
                  <a:cubicBezTo>
                    <a:pt x="6955" y="525"/>
                    <a:pt x="6883" y="429"/>
                    <a:pt x="6836" y="429"/>
                  </a:cubicBezTo>
                  <a:cubicBezTo>
                    <a:pt x="6669" y="405"/>
                    <a:pt x="6550" y="286"/>
                    <a:pt x="6526" y="120"/>
                  </a:cubicBezTo>
                  <a:cubicBezTo>
                    <a:pt x="6502" y="72"/>
                    <a:pt x="6431" y="1"/>
                    <a:pt x="6383" y="1"/>
                  </a:cubicBezTo>
                  <a:lnTo>
                    <a:pt x="5788" y="1"/>
                  </a:lnTo>
                  <a:cubicBezTo>
                    <a:pt x="5693" y="1"/>
                    <a:pt x="5645" y="72"/>
                    <a:pt x="5645" y="167"/>
                  </a:cubicBezTo>
                  <a:cubicBezTo>
                    <a:pt x="5645" y="239"/>
                    <a:pt x="5693" y="334"/>
                    <a:pt x="5788" y="334"/>
                  </a:cubicBezTo>
                  <a:lnTo>
                    <a:pt x="6264" y="334"/>
                  </a:lnTo>
                  <a:cubicBezTo>
                    <a:pt x="6312" y="525"/>
                    <a:pt x="6478" y="644"/>
                    <a:pt x="6621" y="691"/>
                  </a:cubicBezTo>
                  <a:lnTo>
                    <a:pt x="6621" y="2787"/>
                  </a:lnTo>
                  <a:cubicBezTo>
                    <a:pt x="6431" y="2835"/>
                    <a:pt x="6312" y="2977"/>
                    <a:pt x="6264" y="3144"/>
                  </a:cubicBezTo>
                  <a:lnTo>
                    <a:pt x="4383" y="3144"/>
                  </a:lnTo>
                  <a:cubicBezTo>
                    <a:pt x="4621" y="2787"/>
                    <a:pt x="4740" y="2263"/>
                    <a:pt x="4740" y="1739"/>
                  </a:cubicBezTo>
                  <a:cubicBezTo>
                    <a:pt x="4740" y="1191"/>
                    <a:pt x="4597" y="691"/>
                    <a:pt x="4383" y="334"/>
                  </a:cubicBezTo>
                  <a:lnTo>
                    <a:pt x="5026" y="334"/>
                  </a:lnTo>
                  <a:cubicBezTo>
                    <a:pt x="5121" y="334"/>
                    <a:pt x="5193" y="286"/>
                    <a:pt x="5193" y="191"/>
                  </a:cubicBezTo>
                  <a:cubicBezTo>
                    <a:pt x="5193" y="96"/>
                    <a:pt x="5121" y="1"/>
                    <a:pt x="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5"/>
            <p:cNvSpPr/>
            <p:nvPr/>
          </p:nvSpPr>
          <p:spPr>
            <a:xfrm>
              <a:off x="1622589" y="3521200"/>
              <a:ext cx="36108" cy="36108"/>
            </a:xfrm>
            <a:custGeom>
              <a:avLst/>
              <a:gdLst/>
              <a:ahLst/>
              <a:cxnLst/>
              <a:rect l="l" t="t" r="r" b="b"/>
              <a:pathLst>
                <a:path w="1025" h="1025" extrusionOk="0">
                  <a:moveTo>
                    <a:pt x="501" y="334"/>
                  </a:moveTo>
                  <a:cubicBezTo>
                    <a:pt x="620" y="334"/>
                    <a:pt x="715" y="429"/>
                    <a:pt x="715" y="548"/>
                  </a:cubicBezTo>
                  <a:cubicBezTo>
                    <a:pt x="715" y="667"/>
                    <a:pt x="620" y="762"/>
                    <a:pt x="501" y="762"/>
                  </a:cubicBezTo>
                  <a:cubicBezTo>
                    <a:pt x="382" y="762"/>
                    <a:pt x="310" y="667"/>
                    <a:pt x="310" y="548"/>
                  </a:cubicBezTo>
                  <a:cubicBezTo>
                    <a:pt x="310" y="429"/>
                    <a:pt x="382" y="334"/>
                    <a:pt x="501" y="334"/>
                  </a:cubicBezTo>
                  <a:close/>
                  <a:moveTo>
                    <a:pt x="501" y="0"/>
                  </a:moveTo>
                  <a:cubicBezTo>
                    <a:pt x="239" y="0"/>
                    <a:pt x="1" y="238"/>
                    <a:pt x="1" y="524"/>
                  </a:cubicBezTo>
                  <a:cubicBezTo>
                    <a:pt x="1" y="810"/>
                    <a:pt x="215" y="1024"/>
                    <a:pt x="501" y="1024"/>
                  </a:cubicBezTo>
                  <a:cubicBezTo>
                    <a:pt x="787" y="1024"/>
                    <a:pt x="1025" y="786"/>
                    <a:pt x="1025" y="524"/>
                  </a:cubicBezTo>
                  <a:cubicBezTo>
                    <a:pt x="1025" y="238"/>
                    <a:pt x="763" y="0"/>
                    <a:pt x="5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5"/>
            <p:cNvSpPr/>
            <p:nvPr/>
          </p:nvSpPr>
          <p:spPr>
            <a:xfrm>
              <a:off x="1777801" y="3521200"/>
              <a:ext cx="36108" cy="36108"/>
            </a:xfrm>
            <a:custGeom>
              <a:avLst/>
              <a:gdLst/>
              <a:ahLst/>
              <a:cxnLst/>
              <a:rect l="l" t="t" r="r" b="b"/>
              <a:pathLst>
                <a:path w="1025" h="1025" extrusionOk="0">
                  <a:moveTo>
                    <a:pt x="500" y="334"/>
                  </a:moveTo>
                  <a:cubicBezTo>
                    <a:pt x="619" y="334"/>
                    <a:pt x="715" y="429"/>
                    <a:pt x="715" y="548"/>
                  </a:cubicBezTo>
                  <a:cubicBezTo>
                    <a:pt x="715" y="667"/>
                    <a:pt x="619" y="762"/>
                    <a:pt x="500" y="762"/>
                  </a:cubicBezTo>
                  <a:cubicBezTo>
                    <a:pt x="381" y="762"/>
                    <a:pt x="310" y="667"/>
                    <a:pt x="310" y="548"/>
                  </a:cubicBezTo>
                  <a:cubicBezTo>
                    <a:pt x="310" y="429"/>
                    <a:pt x="381" y="334"/>
                    <a:pt x="500" y="334"/>
                  </a:cubicBezTo>
                  <a:close/>
                  <a:moveTo>
                    <a:pt x="500" y="0"/>
                  </a:moveTo>
                  <a:cubicBezTo>
                    <a:pt x="238" y="0"/>
                    <a:pt x="0" y="238"/>
                    <a:pt x="0" y="524"/>
                  </a:cubicBezTo>
                  <a:cubicBezTo>
                    <a:pt x="0" y="810"/>
                    <a:pt x="215" y="1024"/>
                    <a:pt x="500" y="1024"/>
                  </a:cubicBezTo>
                  <a:cubicBezTo>
                    <a:pt x="786" y="1024"/>
                    <a:pt x="1024" y="786"/>
                    <a:pt x="1024" y="524"/>
                  </a:cubicBezTo>
                  <a:cubicBezTo>
                    <a:pt x="1024" y="238"/>
                    <a:pt x="786" y="0"/>
                    <a:pt x="5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5"/>
            <p:cNvSpPr/>
            <p:nvPr/>
          </p:nvSpPr>
          <p:spPr>
            <a:xfrm>
              <a:off x="1698927" y="3498548"/>
              <a:ext cx="36108" cy="81833"/>
            </a:xfrm>
            <a:custGeom>
              <a:avLst/>
              <a:gdLst/>
              <a:ahLst/>
              <a:cxnLst/>
              <a:rect l="l" t="t" r="r" b="b"/>
              <a:pathLst>
                <a:path w="1025" h="2323" extrusionOk="0">
                  <a:moveTo>
                    <a:pt x="525" y="0"/>
                  </a:moveTo>
                  <a:cubicBezTo>
                    <a:pt x="429" y="0"/>
                    <a:pt x="334" y="48"/>
                    <a:pt x="334" y="143"/>
                  </a:cubicBezTo>
                  <a:lnTo>
                    <a:pt x="334" y="286"/>
                  </a:lnTo>
                  <a:cubicBezTo>
                    <a:pt x="167" y="286"/>
                    <a:pt x="1" y="477"/>
                    <a:pt x="1" y="691"/>
                  </a:cubicBezTo>
                  <a:lnTo>
                    <a:pt x="1" y="881"/>
                  </a:lnTo>
                  <a:cubicBezTo>
                    <a:pt x="1" y="1048"/>
                    <a:pt x="96" y="1191"/>
                    <a:pt x="239" y="1215"/>
                  </a:cubicBezTo>
                  <a:lnTo>
                    <a:pt x="691" y="1358"/>
                  </a:lnTo>
                  <a:cubicBezTo>
                    <a:pt x="715" y="1358"/>
                    <a:pt x="715" y="1405"/>
                    <a:pt x="715" y="1405"/>
                  </a:cubicBezTo>
                  <a:lnTo>
                    <a:pt x="715" y="1548"/>
                  </a:lnTo>
                  <a:cubicBezTo>
                    <a:pt x="715" y="1596"/>
                    <a:pt x="668" y="1667"/>
                    <a:pt x="596" y="1667"/>
                  </a:cubicBezTo>
                  <a:lnTo>
                    <a:pt x="429" y="1667"/>
                  </a:lnTo>
                  <a:cubicBezTo>
                    <a:pt x="358" y="1667"/>
                    <a:pt x="310" y="1596"/>
                    <a:pt x="310" y="1548"/>
                  </a:cubicBezTo>
                  <a:cubicBezTo>
                    <a:pt x="310" y="1453"/>
                    <a:pt x="239" y="1405"/>
                    <a:pt x="167" y="1405"/>
                  </a:cubicBezTo>
                  <a:cubicBezTo>
                    <a:pt x="72" y="1405"/>
                    <a:pt x="1" y="1477"/>
                    <a:pt x="1" y="1572"/>
                  </a:cubicBezTo>
                  <a:cubicBezTo>
                    <a:pt x="1" y="1786"/>
                    <a:pt x="167" y="1953"/>
                    <a:pt x="358" y="2001"/>
                  </a:cubicBezTo>
                  <a:lnTo>
                    <a:pt x="358" y="2167"/>
                  </a:lnTo>
                  <a:cubicBezTo>
                    <a:pt x="358" y="2263"/>
                    <a:pt x="429" y="2310"/>
                    <a:pt x="477" y="2310"/>
                  </a:cubicBezTo>
                  <a:cubicBezTo>
                    <a:pt x="495" y="2319"/>
                    <a:pt x="512" y="2323"/>
                    <a:pt x="529" y="2323"/>
                  </a:cubicBezTo>
                  <a:cubicBezTo>
                    <a:pt x="604" y="2323"/>
                    <a:pt x="668" y="2245"/>
                    <a:pt x="668" y="2167"/>
                  </a:cubicBezTo>
                  <a:lnTo>
                    <a:pt x="668" y="2001"/>
                  </a:lnTo>
                  <a:cubicBezTo>
                    <a:pt x="858" y="1953"/>
                    <a:pt x="1025" y="1786"/>
                    <a:pt x="1025" y="1572"/>
                  </a:cubicBezTo>
                  <a:lnTo>
                    <a:pt x="1025" y="1453"/>
                  </a:lnTo>
                  <a:cubicBezTo>
                    <a:pt x="1025" y="1310"/>
                    <a:pt x="930" y="1167"/>
                    <a:pt x="787" y="1120"/>
                  </a:cubicBezTo>
                  <a:lnTo>
                    <a:pt x="334" y="977"/>
                  </a:lnTo>
                  <a:cubicBezTo>
                    <a:pt x="310" y="977"/>
                    <a:pt x="310" y="953"/>
                    <a:pt x="310" y="953"/>
                  </a:cubicBezTo>
                  <a:lnTo>
                    <a:pt x="310" y="739"/>
                  </a:lnTo>
                  <a:cubicBezTo>
                    <a:pt x="310" y="691"/>
                    <a:pt x="334" y="643"/>
                    <a:pt x="382" y="643"/>
                  </a:cubicBezTo>
                  <a:lnTo>
                    <a:pt x="644" y="643"/>
                  </a:lnTo>
                  <a:cubicBezTo>
                    <a:pt x="691" y="643"/>
                    <a:pt x="715" y="691"/>
                    <a:pt x="715" y="739"/>
                  </a:cubicBezTo>
                  <a:cubicBezTo>
                    <a:pt x="715" y="816"/>
                    <a:pt x="779" y="894"/>
                    <a:pt x="854" y="894"/>
                  </a:cubicBezTo>
                  <a:cubicBezTo>
                    <a:pt x="871" y="894"/>
                    <a:pt x="888" y="890"/>
                    <a:pt x="906" y="881"/>
                  </a:cubicBezTo>
                  <a:cubicBezTo>
                    <a:pt x="953" y="881"/>
                    <a:pt x="1025" y="810"/>
                    <a:pt x="1025" y="739"/>
                  </a:cubicBezTo>
                  <a:cubicBezTo>
                    <a:pt x="1025" y="524"/>
                    <a:pt x="882" y="358"/>
                    <a:pt x="668" y="358"/>
                  </a:cubicBezTo>
                  <a:lnTo>
                    <a:pt x="668" y="143"/>
                  </a:lnTo>
                  <a:cubicBezTo>
                    <a:pt x="668" y="48"/>
                    <a:pt x="596" y="0"/>
                    <a:pt x="52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6" name="Google Shape;236;p25"/>
          <p:cNvSpPr txBox="1"/>
          <p:nvPr/>
        </p:nvSpPr>
        <p:spPr>
          <a:xfrm>
            <a:off x="1330475" y="2133988"/>
            <a:ext cx="2492400" cy="24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3600"/>
              <a:buFont typeface="Arial"/>
              <a:buNone/>
            </a:pPr>
            <a:r>
              <a:rPr lang="en-US" sz="1600" b="1" i="0" u="none" strike="noStrike" cap="none">
                <a:solidFill>
                  <a:srgbClr val="002060"/>
                </a:solidFill>
                <a:latin typeface="Arial"/>
                <a:ea typeface="Arial"/>
                <a:cs typeface="Arial"/>
                <a:sym typeface="Arial"/>
              </a:rPr>
              <a:t>MAS: </a:t>
            </a:r>
            <a:r>
              <a:rPr lang="en-US" sz="1600" b="0" i="0" u="none" strike="noStrike" cap="none">
                <a:solidFill>
                  <a:srgbClr val="002060"/>
                </a:solidFill>
                <a:latin typeface="Arial"/>
                <a:ea typeface="Arial"/>
                <a:cs typeface="Arial"/>
                <a:sym typeface="Arial"/>
              </a:rPr>
              <a:t>Schedule Ordering</a:t>
            </a:r>
            <a:endParaRPr sz="1600" b="0" i="0" u="none" strike="noStrike" cap="none">
              <a:solidFill>
                <a:srgbClr val="434343"/>
              </a:solidFill>
              <a:latin typeface="Arial"/>
              <a:ea typeface="Arial"/>
              <a:cs typeface="Arial"/>
              <a:sym typeface="Arial"/>
            </a:endParaRPr>
          </a:p>
        </p:txBody>
      </p:sp>
      <p:sp>
        <p:nvSpPr>
          <p:cNvPr id="237" name="Google Shape;237;p25"/>
          <p:cNvSpPr txBox="1"/>
          <p:nvPr/>
        </p:nvSpPr>
        <p:spPr>
          <a:xfrm>
            <a:off x="28400" y="2532650"/>
            <a:ext cx="4387200" cy="2116800"/>
          </a:xfrm>
          <a:prstGeom prst="rect">
            <a:avLst/>
          </a:prstGeom>
          <a:noFill/>
          <a:ln>
            <a:noFill/>
          </a:ln>
        </p:spPr>
        <p:txBody>
          <a:bodyPr spcFirstLastPara="1" wrap="square" lIns="91425" tIns="91425" rIns="91425" bIns="91425" anchor="t" anchorCtr="0">
            <a:noAutofit/>
          </a:bodyPr>
          <a:lstStyle/>
          <a:p>
            <a:pPr marL="457200" marR="0" lvl="0" indent="-292100" algn="l" rtl="0">
              <a:lnSpc>
                <a:spcPct val="110000"/>
              </a:lnSpc>
              <a:spcBef>
                <a:spcPts val="0"/>
              </a:spcBef>
              <a:spcAft>
                <a:spcPts val="0"/>
              </a:spcAft>
              <a:buClr>
                <a:srgbClr val="434343"/>
              </a:buClr>
              <a:buSzPts val="1000"/>
              <a:buFont typeface="Arial"/>
              <a:buChar char="●"/>
            </a:pPr>
            <a:r>
              <a:rPr lang="en-US" sz="1000" b="0" i="0" u="none" strike="noStrike" cap="none">
                <a:solidFill>
                  <a:srgbClr val="434343"/>
                </a:solidFill>
                <a:latin typeface="Arial"/>
                <a:ea typeface="Arial"/>
                <a:cs typeface="Arial"/>
                <a:sym typeface="Arial"/>
              </a:rPr>
              <a:t>Using the eBuy system, agencies (buyers) may prepare and post Requests for Quotations (RFQs) for specific products and/or services.</a:t>
            </a:r>
            <a:endParaRPr sz="1000" b="0" i="0" u="none" strike="noStrike" cap="none">
              <a:solidFill>
                <a:srgbClr val="434343"/>
              </a:solidFill>
              <a:latin typeface="Arial"/>
              <a:ea typeface="Arial"/>
              <a:cs typeface="Arial"/>
              <a:sym typeface="Arial"/>
            </a:endParaRPr>
          </a:p>
          <a:p>
            <a:pPr marL="457200" marR="0" lvl="0" indent="-292100" algn="l" rtl="0">
              <a:lnSpc>
                <a:spcPct val="110000"/>
              </a:lnSpc>
              <a:spcBef>
                <a:spcPts val="0"/>
              </a:spcBef>
              <a:spcAft>
                <a:spcPts val="0"/>
              </a:spcAft>
              <a:buClr>
                <a:srgbClr val="434343"/>
              </a:buClr>
              <a:buSzPts val="1000"/>
              <a:buFont typeface="Arial"/>
              <a:buChar char="●"/>
            </a:pPr>
            <a:r>
              <a:rPr lang="en-US" sz="1000" b="0" i="0" u="none" strike="noStrike" cap="none">
                <a:solidFill>
                  <a:srgbClr val="434343"/>
                </a:solidFill>
                <a:latin typeface="Arial"/>
                <a:ea typeface="Arial"/>
                <a:cs typeface="Arial"/>
                <a:sym typeface="Arial"/>
              </a:rPr>
              <a:t>Ordering via </a:t>
            </a:r>
            <a:r>
              <a:rPr lang="en-US" sz="1100" u="sng">
                <a:solidFill>
                  <a:srgbClr val="005599"/>
                </a:solidFill>
                <a:highlight>
                  <a:schemeClr val="lt1"/>
                </a:highligh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GSAR subpart 538.71</a:t>
            </a:r>
            <a:endParaRPr sz="1000" b="0" i="0" u="none" strike="noStrike" cap="none">
              <a:solidFill>
                <a:srgbClr val="434343"/>
              </a:solidFill>
              <a:latin typeface="Arial"/>
              <a:ea typeface="Arial"/>
              <a:cs typeface="Arial"/>
              <a:sym typeface="Arial"/>
            </a:endParaRPr>
          </a:p>
          <a:p>
            <a:pPr marL="457200" marR="0" lvl="0" indent="-292100" algn="l" rtl="0">
              <a:lnSpc>
                <a:spcPct val="110000"/>
              </a:lnSpc>
              <a:spcBef>
                <a:spcPts val="0"/>
              </a:spcBef>
              <a:spcAft>
                <a:spcPts val="0"/>
              </a:spcAft>
              <a:buClr>
                <a:srgbClr val="434343"/>
              </a:buClr>
              <a:buSzPts val="1000"/>
              <a:buFont typeface="Arial"/>
              <a:buChar char="●"/>
            </a:pPr>
            <a:r>
              <a:rPr lang="en-US" sz="1000" b="0" i="0" u="none" strike="noStrike" cap="none">
                <a:solidFill>
                  <a:srgbClr val="434343"/>
                </a:solidFill>
                <a:latin typeface="Arial"/>
                <a:ea typeface="Arial"/>
                <a:cs typeface="Arial"/>
                <a:sym typeface="Arial"/>
              </a:rPr>
              <a:t>Vendors </a:t>
            </a:r>
            <a:r>
              <a:rPr lang="en-US" sz="1000">
                <a:solidFill>
                  <a:srgbClr val="434343"/>
                </a:solidFill>
              </a:rPr>
              <a:t>quote</a:t>
            </a:r>
            <a:r>
              <a:rPr lang="en-US" sz="1000" b="0" i="0" u="none" strike="noStrike" cap="none">
                <a:solidFill>
                  <a:srgbClr val="434343"/>
                </a:solidFill>
                <a:latin typeface="Arial"/>
                <a:ea typeface="Arial"/>
                <a:cs typeface="Arial"/>
                <a:sym typeface="Arial"/>
              </a:rPr>
              <a:t> established rates.</a:t>
            </a:r>
            <a:endParaRPr sz="1000" b="0" i="0" u="none" strike="noStrike" cap="none">
              <a:solidFill>
                <a:srgbClr val="434343"/>
              </a:solidFill>
              <a:latin typeface="Arial"/>
              <a:ea typeface="Arial"/>
              <a:cs typeface="Arial"/>
              <a:sym typeface="Arial"/>
            </a:endParaRPr>
          </a:p>
          <a:p>
            <a:pPr marL="457200" marR="0" lvl="0" indent="-292100" algn="l" rtl="0">
              <a:lnSpc>
                <a:spcPct val="110000"/>
              </a:lnSpc>
              <a:spcBef>
                <a:spcPts val="0"/>
              </a:spcBef>
              <a:spcAft>
                <a:spcPts val="0"/>
              </a:spcAft>
              <a:buClr>
                <a:srgbClr val="434343"/>
              </a:buClr>
              <a:buSzPts val="1000"/>
              <a:buFont typeface="Arial"/>
              <a:buChar char="●"/>
            </a:pPr>
            <a:r>
              <a:rPr lang="en-US" sz="1000" b="0" i="0" u="none" strike="noStrike" cap="none">
                <a:solidFill>
                  <a:srgbClr val="434343"/>
                </a:solidFill>
                <a:latin typeface="Arial"/>
                <a:ea typeface="Arial"/>
                <a:cs typeface="Arial"/>
                <a:sym typeface="Arial"/>
              </a:rPr>
              <a:t>Agencies further negotiate discounts at the order level. </a:t>
            </a:r>
            <a:endParaRPr sz="1000" b="0" i="0" u="none" strike="noStrike" cap="none">
              <a:solidFill>
                <a:srgbClr val="434343"/>
              </a:solidFill>
              <a:latin typeface="Arial"/>
              <a:ea typeface="Arial"/>
              <a:cs typeface="Arial"/>
              <a:sym typeface="Arial"/>
            </a:endParaRPr>
          </a:p>
          <a:p>
            <a:pPr marL="457200" marR="0" lvl="0" indent="-292100" algn="l" rtl="0">
              <a:lnSpc>
                <a:spcPct val="110000"/>
              </a:lnSpc>
              <a:spcBef>
                <a:spcPts val="0"/>
              </a:spcBef>
              <a:spcAft>
                <a:spcPts val="0"/>
              </a:spcAft>
              <a:buClr>
                <a:srgbClr val="434343"/>
              </a:buClr>
              <a:buSzPts val="1000"/>
              <a:buFont typeface="Arial"/>
              <a:buChar char="●"/>
            </a:pPr>
            <a:r>
              <a:rPr lang="en-US" sz="1000" b="0" i="0" u="none" strike="noStrike" cap="none">
                <a:solidFill>
                  <a:srgbClr val="434343"/>
                </a:solidFill>
                <a:latin typeface="Arial"/>
                <a:ea typeface="Arial"/>
                <a:cs typeface="Arial"/>
                <a:sym typeface="Arial"/>
              </a:rPr>
              <a:t>Additional agency terms, conditions, and flow down clauses are allowed, but cannot conflict with the master MAS contract.</a:t>
            </a:r>
            <a:endParaRPr sz="1000" b="0" i="0" u="none" strike="noStrike" cap="none">
              <a:solidFill>
                <a:srgbClr val="434343"/>
              </a:solidFill>
              <a:latin typeface="Arial"/>
              <a:ea typeface="Arial"/>
              <a:cs typeface="Arial"/>
              <a:sym typeface="Arial"/>
            </a:endParaRPr>
          </a:p>
          <a:p>
            <a:pPr marL="457200" marR="0" lvl="0" indent="-292100" algn="l" rtl="0">
              <a:lnSpc>
                <a:spcPct val="110000"/>
              </a:lnSpc>
              <a:spcBef>
                <a:spcPts val="0"/>
              </a:spcBef>
              <a:spcAft>
                <a:spcPts val="0"/>
              </a:spcAft>
              <a:buClr>
                <a:srgbClr val="434343"/>
              </a:buClr>
              <a:buSzPts val="1000"/>
              <a:buFont typeface="Arial"/>
              <a:buChar char="●"/>
            </a:pPr>
            <a:r>
              <a:rPr lang="en-US" sz="1000" b="0" i="0" u="none" strike="noStrike" cap="none">
                <a:solidFill>
                  <a:srgbClr val="434343"/>
                </a:solidFill>
                <a:latin typeface="Arial"/>
                <a:ea typeface="Arial"/>
                <a:cs typeface="Arial"/>
                <a:sym typeface="Arial"/>
              </a:rPr>
              <a:t>Order-Level Materials (OLMs) and Ancillary Supplies and Services (ANCILLARY) are both types of supplies and services that can be used to support a GSA Schedule contract or BPA.</a:t>
            </a:r>
            <a:endParaRPr sz="1000" b="0" i="0" u="none" strike="noStrike" cap="none">
              <a:solidFill>
                <a:srgbClr val="434343"/>
              </a:solidFill>
              <a:latin typeface="Arial"/>
              <a:ea typeface="Arial"/>
              <a:cs typeface="Arial"/>
              <a:sym typeface="Arial"/>
            </a:endParaRPr>
          </a:p>
        </p:txBody>
      </p:sp>
      <p:grpSp>
        <p:nvGrpSpPr>
          <p:cNvPr id="238" name="Google Shape;238;p25" descr="The image shows a thumbs-up with a price label."/>
          <p:cNvGrpSpPr/>
          <p:nvPr/>
        </p:nvGrpSpPr>
        <p:grpSpPr>
          <a:xfrm>
            <a:off x="5948349" y="1220167"/>
            <a:ext cx="940623" cy="800663"/>
            <a:chOff x="3165377" y="3484281"/>
            <a:chExt cx="377533" cy="321345"/>
          </a:xfrm>
        </p:grpSpPr>
        <p:sp>
          <p:nvSpPr>
            <p:cNvPr id="239" name="Google Shape;239;p25"/>
            <p:cNvSpPr/>
            <p:nvPr/>
          </p:nvSpPr>
          <p:spPr>
            <a:xfrm>
              <a:off x="3400274" y="3484281"/>
              <a:ext cx="142636" cy="321345"/>
            </a:xfrm>
            <a:custGeom>
              <a:avLst/>
              <a:gdLst/>
              <a:ahLst/>
              <a:cxnLst/>
              <a:rect l="l" t="t" r="r" b="b"/>
              <a:pathLst>
                <a:path w="4049" h="9122" extrusionOk="0">
                  <a:moveTo>
                    <a:pt x="1334" y="0"/>
                  </a:moveTo>
                  <a:cubicBezTo>
                    <a:pt x="1221" y="0"/>
                    <a:pt x="1108" y="24"/>
                    <a:pt x="1001" y="72"/>
                  </a:cubicBezTo>
                  <a:lnTo>
                    <a:pt x="120" y="453"/>
                  </a:lnTo>
                  <a:cubicBezTo>
                    <a:pt x="24" y="501"/>
                    <a:pt x="1" y="572"/>
                    <a:pt x="24" y="667"/>
                  </a:cubicBezTo>
                  <a:cubicBezTo>
                    <a:pt x="43" y="740"/>
                    <a:pt x="102" y="771"/>
                    <a:pt x="172" y="771"/>
                  </a:cubicBezTo>
                  <a:cubicBezTo>
                    <a:pt x="194" y="771"/>
                    <a:pt x="216" y="768"/>
                    <a:pt x="239" y="763"/>
                  </a:cubicBezTo>
                  <a:lnTo>
                    <a:pt x="1120" y="382"/>
                  </a:lnTo>
                  <a:cubicBezTo>
                    <a:pt x="1179" y="346"/>
                    <a:pt x="1245" y="328"/>
                    <a:pt x="1316" y="328"/>
                  </a:cubicBezTo>
                  <a:cubicBezTo>
                    <a:pt x="1388" y="328"/>
                    <a:pt x="1465" y="346"/>
                    <a:pt x="1548" y="382"/>
                  </a:cubicBezTo>
                  <a:lnTo>
                    <a:pt x="3406" y="1144"/>
                  </a:lnTo>
                  <a:cubicBezTo>
                    <a:pt x="3597" y="1239"/>
                    <a:pt x="3716" y="1382"/>
                    <a:pt x="3716" y="1596"/>
                  </a:cubicBezTo>
                  <a:lnTo>
                    <a:pt x="3716" y="8312"/>
                  </a:lnTo>
                  <a:cubicBezTo>
                    <a:pt x="3716" y="8597"/>
                    <a:pt x="3477" y="8788"/>
                    <a:pt x="3215" y="8788"/>
                  </a:cubicBezTo>
                  <a:lnTo>
                    <a:pt x="2954" y="8788"/>
                  </a:lnTo>
                  <a:cubicBezTo>
                    <a:pt x="2858" y="8788"/>
                    <a:pt x="2787" y="8883"/>
                    <a:pt x="2787" y="8978"/>
                  </a:cubicBezTo>
                  <a:cubicBezTo>
                    <a:pt x="2787" y="9074"/>
                    <a:pt x="2858" y="9121"/>
                    <a:pt x="2954" y="9121"/>
                  </a:cubicBezTo>
                  <a:lnTo>
                    <a:pt x="3215" y="9121"/>
                  </a:lnTo>
                  <a:cubicBezTo>
                    <a:pt x="3668" y="9121"/>
                    <a:pt x="4001" y="8788"/>
                    <a:pt x="4001" y="8359"/>
                  </a:cubicBezTo>
                  <a:lnTo>
                    <a:pt x="4001" y="1620"/>
                  </a:lnTo>
                  <a:cubicBezTo>
                    <a:pt x="4049" y="1263"/>
                    <a:pt x="3835" y="977"/>
                    <a:pt x="3549" y="858"/>
                  </a:cubicBezTo>
                  <a:lnTo>
                    <a:pt x="1668" y="72"/>
                  </a:lnTo>
                  <a:cubicBezTo>
                    <a:pt x="1560" y="24"/>
                    <a:pt x="1447" y="0"/>
                    <a:pt x="13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5"/>
            <p:cNvSpPr/>
            <p:nvPr/>
          </p:nvSpPr>
          <p:spPr>
            <a:xfrm>
              <a:off x="3165377" y="3508306"/>
              <a:ext cx="321345" cy="296475"/>
            </a:xfrm>
            <a:custGeom>
              <a:avLst/>
              <a:gdLst/>
              <a:ahLst/>
              <a:cxnLst/>
              <a:rect l="l" t="t" r="r" b="b"/>
              <a:pathLst>
                <a:path w="9122" h="8416" extrusionOk="0">
                  <a:moveTo>
                    <a:pt x="4025" y="1438"/>
                  </a:moveTo>
                  <a:cubicBezTo>
                    <a:pt x="4073" y="1438"/>
                    <a:pt x="4144" y="1486"/>
                    <a:pt x="4192" y="1509"/>
                  </a:cubicBezTo>
                  <a:cubicBezTo>
                    <a:pt x="4263" y="1533"/>
                    <a:pt x="4287" y="1605"/>
                    <a:pt x="4311" y="1652"/>
                  </a:cubicBezTo>
                  <a:cubicBezTo>
                    <a:pt x="4573" y="2510"/>
                    <a:pt x="4573" y="3224"/>
                    <a:pt x="4311" y="3915"/>
                  </a:cubicBezTo>
                  <a:cubicBezTo>
                    <a:pt x="4287" y="3986"/>
                    <a:pt x="4311" y="4010"/>
                    <a:pt x="4335" y="4058"/>
                  </a:cubicBezTo>
                  <a:cubicBezTo>
                    <a:pt x="4382" y="4105"/>
                    <a:pt x="4430" y="4129"/>
                    <a:pt x="4454" y="4129"/>
                  </a:cubicBezTo>
                  <a:lnTo>
                    <a:pt x="6359" y="4129"/>
                  </a:lnTo>
                  <a:cubicBezTo>
                    <a:pt x="6573" y="4129"/>
                    <a:pt x="6716" y="4272"/>
                    <a:pt x="6716" y="4486"/>
                  </a:cubicBezTo>
                  <a:cubicBezTo>
                    <a:pt x="6716" y="4581"/>
                    <a:pt x="6692" y="4653"/>
                    <a:pt x="6597" y="4748"/>
                  </a:cubicBezTo>
                  <a:cubicBezTo>
                    <a:pt x="6549" y="4820"/>
                    <a:pt x="6335" y="4867"/>
                    <a:pt x="6335" y="4867"/>
                  </a:cubicBezTo>
                  <a:lnTo>
                    <a:pt x="5692" y="4867"/>
                  </a:lnTo>
                  <a:cubicBezTo>
                    <a:pt x="5597" y="4867"/>
                    <a:pt x="5525" y="4939"/>
                    <a:pt x="5525" y="5010"/>
                  </a:cubicBezTo>
                  <a:cubicBezTo>
                    <a:pt x="5525" y="5105"/>
                    <a:pt x="5597" y="5201"/>
                    <a:pt x="5692" y="5201"/>
                  </a:cubicBezTo>
                  <a:lnTo>
                    <a:pt x="6168" y="5201"/>
                  </a:lnTo>
                  <a:cubicBezTo>
                    <a:pt x="6311" y="5201"/>
                    <a:pt x="6454" y="5296"/>
                    <a:pt x="6478" y="5439"/>
                  </a:cubicBezTo>
                  <a:cubicBezTo>
                    <a:pt x="6549" y="5605"/>
                    <a:pt x="6478" y="5796"/>
                    <a:pt x="6335" y="5891"/>
                  </a:cubicBezTo>
                  <a:cubicBezTo>
                    <a:pt x="6287" y="5915"/>
                    <a:pt x="6216" y="5939"/>
                    <a:pt x="6168" y="5939"/>
                  </a:cubicBezTo>
                  <a:lnTo>
                    <a:pt x="5692" y="5939"/>
                  </a:lnTo>
                  <a:cubicBezTo>
                    <a:pt x="5597" y="5939"/>
                    <a:pt x="5525" y="6010"/>
                    <a:pt x="5525" y="6082"/>
                  </a:cubicBezTo>
                  <a:cubicBezTo>
                    <a:pt x="5525" y="6177"/>
                    <a:pt x="5597" y="6272"/>
                    <a:pt x="5692" y="6272"/>
                  </a:cubicBezTo>
                  <a:lnTo>
                    <a:pt x="5978" y="6272"/>
                  </a:lnTo>
                  <a:cubicBezTo>
                    <a:pt x="6168" y="6272"/>
                    <a:pt x="6311" y="6391"/>
                    <a:pt x="6335" y="6558"/>
                  </a:cubicBezTo>
                  <a:cubicBezTo>
                    <a:pt x="6359" y="6725"/>
                    <a:pt x="6311" y="6891"/>
                    <a:pt x="6121" y="6963"/>
                  </a:cubicBezTo>
                  <a:cubicBezTo>
                    <a:pt x="6073" y="6987"/>
                    <a:pt x="6002" y="6987"/>
                    <a:pt x="5978" y="6987"/>
                  </a:cubicBezTo>
                  <a:lnTo>
                    <a:pt x="5502" y="6987"/>
                  </a:lnTo>
                  <a:cubicBezTo>
                    <a:pt x="5502" y="6987"/>
                    <a:pt x="5359" y="7034"/>
                    <a:pt x="5359" y="7130"/>
                  </a:cubicBezTo>
                  <a:cubicBezTo>
                    <a:pt x="5359" y="7225"/>
                    <a:pt x="5406" y="7272"/>
                    <a:pt x="5502" y="7272"/>
                  </a:cubicBezTo>
                  <a:lnTo>
                    <a:pt x="5764" y="7272"/>
                  </a:lnTo>
                  <a:cubicBezTo>
                    <a:pt x="5978" y="7272"/>
                    <a:pt x="6121" y="7463"/>
                    <a:pt x="6121" y="7630"/>
                  </a:cubicBezTo>
                  <a:cubicBezTo>
                    <a:pt x="6121" y="7725"/>
                    <a:pt x="6097" y="7820"/>
                    <a:pt x="6002" y="7915"/>
                  </a:cubicBezTo>
                  <a:cubicBezTo>
                    <a:pt x="5954" y="7963"/>
                    <a:pt x="5835" y="8035"/>
                    <a:pt x="5764" y="8035"/>
                  </a:cubicBezTo>
                  <a:lnTo>
                    <a:pt x="2977" y="8035"/>
                  </a:lnTo>
                  <a:cubicBezTo>
                    <a:pt x="2882" y="8035"/>
                    <a:pt x="2787" y="7987"/>
                    <a:pt x="2715" y="7915"/>
                  </a:cubicBezTo>
                  <a:cubicBezTo>
                    <a:pt x="2406" y="7677"/>
                    <a:pt x="2072" y="7606"/>
                    <a:pt x="1763" y="7582"/>
                  </a:cubicBezTo>
                  <a:lnTo>
                    <a:pt x="1763" y="5725"/>
                  </a:lnTo>
                  <a:cubicBezTo>
                    <a:pt x="1787" y="5653"/>
                    <a:pt x="1691" y="5582"/>
                    <a:pt x="1596" y="5582"/>
                  </a:cubicBezTo>
                  <a:cubicBezTo>
                    <a:pt x="1525" y="5582"/>
                    <a:pt x="1429" y="5725"/>
                    <a:pt x="1429" y="5725"/>
                  </a:cubicBezTo>
                  <a:lnTo>
                    <a:pt x="1429" y="8106"/>
                  </a:lnTo>
                  <a:lnTo>
                    <a:pt x="239" y="8106"/>
                  </a:lnTo>
                  <a:lnTo>
                    <a:pt x="239" y="3986"/>
                  </a:lnTo>
                  <a:lnTo>
                    <a:pt x="1429" y="3986"/>
                  </a:lnTo>
                  <a:lnTo>
                    <a:pt x="1429" y="5058"/>
                  </a:lnTo>
                  <a:cubicBezTo>
                    <a:pt x="1429" y="5058"/>
                    <a:pt x="1525" y="5201"/>
                    <a:pt x="1596" y="5201"/>
                  </a:cubicBezTo>
                  <a:cubicBezTo>
                    <a:pt x="1691" y="5201"/>
                    <a:pt x="1763" y="5129"/>
                    <a:pt x="1763" y="5058"/>
                  </a:cubicBezTo>
                  <a:lnTo>
                    <a:pt x="1763" y="4486"/>
                  </a:lnTo>
                  <a:cubicBezTo>
                    <a:pt x="2025" y="4177"/>
                    <a:pt x="2310" y="3986"/>
                    <a:pt x="2596" y="3772"/>
                  </a:cubicBezTo>
                  <a:cubicBezTo>
                    <a:pt x="3192" y="3319"/>
                    <a:pt x="3787" y="2867"/>
                    <a:pt x="3716" y="1771"/>
                  </a:cubicBezTo>
                  <a:cubicBezTo>
                    <a:pt x="3716" y="1676"/>
                    <a:pt x="3739" y="1628"/>
                    <a:pt x="3811" y="1533"/>
                  </a:cubicBezTo>
                  <a:cubicBezTo>
                    <a:pt x="3858" y="1486"/>
                    <a:pt x="3954" y="1438"/>
                    <a:pt x="4025" y="1438"/>
                  </a:cubicBezTo>
                  <a:close/>
                  <a:moveTo>
                    <a:pt x="6187" y="1"/>
                  </a:moveTo>
                  <a:cubicBezTo>
                    <a:pt x="6166" y="1"/>
                    <a:pt x="6143" y="3"/>
                    <a:pt x="6121" y="9"/>
                  </a:cubicBezTo>
                  <a:lnTo>
                    <a:pt x="5859" y="128"/>
                  </a:lnTo>
                  <a:cubicBezTo>
                    <a:pt x="5573" y="247"/>
                    <a:pt x="5383" y="557"/>
                    <a:pt x="5383" y="843"/>
                  </a:cubicBezTo>
                  <a:lnTo>
                    <a:pt x="5383" y="3867"/>
                  </a:lnTo>
                  <a:lnTo>
                    <a:pt x="4740" y="3867"/>
                  </a:lnTo>
                  <a:cubicBezTo>
                    <a:pt x="4930" y="3153"/>
                    <a:pt x="4930" y="2438"/>
                    <a:pt x="4668" y="1605"/>
                  </a:cubicBezTo>
                  <a:cubicBezTo>
                    <a:pt x="4644" y="1486"/>
                    <a:pt x="4549" y="1367"/>
                    <a:pt x="4430" y="1271"/>
                  </a:cubicBezTo>
                  <a:cubicBezTo>
                    <a:pt x="4311" y="1176"/>
                    <a:pt x="4192" y="1152"/>
                    <a:pt x="4073" y="1152"/>
                  </a:cubicBezTo>
                  <a:cubicBezTo>
                    <a:pt x="3906" y="1152"/>
                    <a:pt x="3739" y="1200"/>
                    <a:pt x="3620" y="1319"/>
                  </a:cubicBezTo>
                  <a:cubicBezTo>
                    <a:pt x="3501" y="1438"/>
                    <a:pt x="3454" y="1628"/>
                    <a:pt x="3454" y="1771"/>
                  </a:cubicBezTo>
                  <a:cubicBezTo>
                    <a:pt x="3501" y="2724"/>
                    <a:pt x="3073" y="3057"/>
                    <a:pt x="2477" y="3510"/>
                  </a:cubicBezTo>
                  <a:cubicBezTo>
                    <a:pt x="2263" y="3653"/>
                    <a:pt x="2049" y="3796"/>
                    <a:pt x="1834" y="4010"/>
                  </a:cubicBezTo>
                  <a:lnTo>
                    <a:pt x="1834" y="3796"/>
                  </a:lnTo>
                  <a:cubicBezTo>
                    <a:pt x="1834" y="3700"/>
                    <a:pt x="1667" y="3629"/>
                    <a:pt x="1667" y="3629"/>
                  </a:cubicBezTo>
                  <a:lnTo>
                    <a:pt x="143" y="3629"/>
                  </a:lnTo>
                  <a:cubicBezTo>
                    <a:pt x="48" y="3629"/>
                    <a:pt x="0" y="3677"/>
                    <a:pt x="0" y="3772"/>
                  </a:cubicBezTo>
                  <a:lnTo>
                    <a:pt x="0" y="8225"/>
                  </a:lnTo>
                  <a:cubicBezTo>
                    <a:pt x="0" y="8320"/>
                    <a:pt x="48" y="8392"/>
                    <a:pt x="143" y="8392"/>
                  </a:cubicBezTo>
                  <a:lnTo>
                    <a:pt x="1691" y="8392"/>
                  </a:lnTo>
                  <a:cubicBezTo>
                    <a:pt x="1787" y="8392"/>
                    <a:pt x="1834" y="8320"/>
                    <a:pt x="1834" y="8225"/>
                  </a:cubicBezTo>
                  <a:lnTo>
                    <a:pt x="1834" y="7915"/>
                  </a:lnTo>
                  <a:cubicBezTo>
                    <a:pt x="2144" y="7939"/>
                    <a:pt x="2334" y="7987"/>
                    <a:pt x="2549" y="8154"/>
                  </a:cubicBezTo>
                  <a:cubicBezTo>
                    <a:pt x="2692" y="8273"/>
                    <a:pt x="2858" y="8320"/>
                    <a:pt x="3025" y="8320"/>
                  </a:cubicBezTo>
                  <a:lnTo>
                    <a:pt x="5787" y="8320"/>
                  </a:lnTo>
                  <a:cubicBezTo>
                    <a:pt x="5906" y="8392"/>
                    <a:pt x="6026" y="8416"/>
                    <a:pt x="6145" y="8416"/>
                  </a:cubicBezTo>
                  <a:lnTo>
                    <a:pt x="8979" y="8416"/>
                  </a:lnTo>
                  <a:cubicBezTo>
                    <a:pt x="9074" y="8416"/>
                    <a:pt x="9121" y="8344"/>
                    <a:pt x="9121" y="8273"/>
                  </a:cubicBezTo>
                  <a:cubicBezTo>
                    <a:pt x="9098" y="8177"/>
                    <a:pt x="9050" y="8082"/>
                    <a:pt x="8955" y="8082"/>
                  </a:cubicBezTo>
                  <a:lnTo>
                    <a:pt x="6287" y="8082"/>
                  </a:lnTo>
                  <a:cubicBezTo>
                    <a:pt x="6407" y="7963"/>
                    <a:pt x="6454" y="7820"/>
                    <a:pt x="6454" y="7630"/>
                  </a:cubicBezTo>
                  <a:cubicBezTo>
                    <a:pt x="6454" y="7463"/>
                    <a:pt x="6407" y="7320"/>
                    <a:pt x="6311" y="7201"/>
                  </a:cubicBezTo>
                  <a:cubicBezTo>
                    <a:pt x="6359" y="7153"/>
                    <a:pt x="6430" y="7130"/>
                    <a:pt x="6478" y="7082"/>
                  </a:cubicBezTo>
                  <a:cubicBezTo>
                    <a:pt x="6597" y="6963"/>
                    <a:pt x="6692" y="6772"/>
                    <a:pt x="6692" y="6606"/>
                  </a:cubicBezTo>
                  <a:cubicBezTo>
                    <a:pt x="6692" y="6415"/>
                    <a:pt x="6645" y="6272"/>
                    <a:pt x="6526" y="6153"/>
                  </a:cubicBezTo>
                  <a:cubicBezTo>
                    <a:pt x="6645" y="6082"/>
                    <a:pt x="6716" y="6010"/>
                    <a:pt x="6788" y="5891"/>
                  </a:cubicBezTo>
                  <a:cubicBezTo>
                    <a:pt x="6811" y="5844"/>
                    <a:pt x="6811" y="5796"/>
                    <a:pt x="6835" y="5772"/>
                  </a:cubicBezTo>
                  <a:cubicBezTo>
                    <a:pt x="6907" y="5534"/>
                    <a:pt x="6835" y="5296"/>
                    <a:pt x="6692" y="5129"/>
                  </a:cubicBezTo>
                  <a:cubicBezTo>
                    <a:pt x="6764" y="5105"/>
                    <a:pt x="6788" y="5082"/>
                    <a:pt x="6835" y="5010"/>
                  </a:cubicBezTo>
                  <a:cubicBezTo>
                    <a:pt x="7002" y="4867"/>
                    <a:pt x="7050" y="4701"/>
                    <a:pt x="7026" y="4486"/>
                  </a:cubicBezTo>
                  <a:cubicBezTo>
                    <a:pt x="7002" y="4129"/>
                    <a:pt x="6692" y="3867"/>
                    <a:pt x="6335" y="3867"/>
                  </a:cubicBezTo>
                  <a:lnTo>
                    <a:pt x="5692" y="3867"/>
                  </a:lnTo>
                  <a:lnTo>
                    <a:pt x="5692" y="890"/>
                  </a:lnTo>
                  <a:cubicBezTo>
                    <a:pt x="5692" y="700"/>
                    <a:pt x="5811" y="533"/>
                    <a:pt x="5978" y="438"/>
                  </a:cubicBezTo>
                  <a:lnTo>
                    <a:pt x="6240" y="319"/>
                  </a:lnTo>
                  <a:cubicBezTo>
                    <a:pt x="6335" y="295"/>
                    <a:pt x="6359" y="200"/>
                    <a:pt x="6335" y="104"/>
                  </a:cubicBezTo>
                  <a:cubicBezTo>
                    <a:pt x="6317" y="32"/>
                    <a:pt x="6257" y="1"/>
                    <a:pt x="6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5"/>
            <p:cNvSpPr/>
            <p:nvPr/>
          </p:nvSpPr>
          <p:spPr>
            <a:xfrm>
              <a:off x="3426272" y="3521200"/>
              <a:ext cx="41991" cy="41991"/>
            </a:xfrm>
            <a:custGeom>
              <a:avLst/>
              <a:gdLst/>
              <a:ahLst/>
              <a:cxnLst/>
              <a:rect l="l" t="t" r="r" b="b"/>
              <a:pathLst>
                <a:path w="1192" h="1192" extrusionOk="0">
                  <a:moveTo>
                    <a:pt x="596" y="310"/>
                  </a:moveTo>
                  <a:cubicBezTo>
                    <a:pt x="739" y="310"/>
                    <a:pt x="906" y="429"/>
                    <a:pt x="906" y="596"/>
                  </a:cubicBezTo>
                  <a:cubicBezTo>
                    <a:pt x="906" y="762"/>
                    <a:pt x="787" y="905"/>
                    <a:pt x="596" y="905"/>
                  </a:cubicBezTo>
                  <a:cubicBezTo>
                    <a:pt x="429" y="881"/>
                    <a:pt x="310" y="762"/>
                    <a:pt x="310" y="596"/>
                  </a:cubicBezTo>
                  <a:cubicBezTo>
                    <a:pt x="310" y="453"/>
                    <a:pt x="429" y="310"/>
                    <a:pt x="596" y="310"/>
                  </a:cubicBezTo>
                  <a:close/>
                  <a:moveTo>
                    <a:pt x="596" y="0"/>
                  </a:moveTo>
                  <a:cubicBezTo>
                    <a:pt x="263" y="0"/>
                    <a:pt x="1" y="286"/>
                    <a:pt x="1" y="596"/>
                  </a:cubicBezTo>
                  <a:cubicBezTo>
                    <a:pt x="1" y="929"/>
                    <a:pt x="263" y="1191"/>
                    <a:pt x="596" y="1191"/>
                  </a:cubicBezTo>
                  <a:cubicBezTo>
                    <a:pt x="930" y="1191"/>
                    <a:pt x="1192" y="929"/>
                    <a:pt x="1192" y="596"/>
                  </a:cubicBezTo>
                  <a:cubicBezTo>
                    <a:pt x="1192" y="286"/>
                    <a:pt x="930" y="0"/>
                    <a:pt x="5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25"/>
            <p:cNvSpPr/>
            <p:nvPr/>
          </p:nvSpPr>
          <p:spPr>
            <a:xfrm>
              <a:off x="3417888" y="3637626"/>
              <a:ext cx="53722" cy="122380"/>
            </a:xfrm>
            <a:custGeom>
              <a:avLst/>
              <a:gdLst/>
              <a:ahLst/>
              <a:cxnLst/>
              <a:rect l="l" t="t" r="r" b="b"/>
              <a:pathLst>
                <a:path w="1525" h="3474" extrusionOk="0">
                  <a:moveTo>
                    <a:pt x="758" y="1"/>
                  </a:moveTo>
                  <a:cubicBezTo>
                    <a:pt x="671" y="1"/>
                    <a:pt x="596" y="62"/>
                    <a:pt x="596" y="148"/>
                  </a:cubicBezTo>
                  <a:lnTo>
                    <a:pt x="596" y="482"/>
                  </a:lnTo>
                  <a:lnTo>
                    <a:pt x="525" y="482"/>
                  </a:lnTo>
                  <a:cubicBezTo>
                    <a:pt x="239" y="482"/>
                    <a:pt x="1" y="720"/>
                    <a:pt x="1" y="1030"/>
                  </a:cubicBezTo>
                  <a:lnTo>
                    <a:pt x="1" y="1339"/>
                  </a:lnTo>
                  <a:cubicBezTo>
                    <a:pt x="1" y="1553"/>
                    <a:pt x="120" y="1744"/>
                    <a:pt x="334" y="1792"/>
                  </a:cubicBezTo>
                  <a:lnTo>
                    <a:pt x="1048" y="2030"/>
                  </a:lnTo>
                  <a:cubicBezTo>
                    <a:pt x="1096" y="2054"/>
                    <a:pt x="1168" y="2125"/>
                    <a:pt x="1168" y="2173"/>
                  </a:cubicBezTo>
                  <a:lnTo>
                    <a:pt x="1168" y="2387"/>
                  </a:lnTo>
                  <a:cubicBezTo>
                    <a:pt x="1191" y="2530"/>
                    <a:pt x="1072" y="2649"/>
                    <a:pt x="929" y="2649"/>
                  </a:cubicBezTo>
                  <a:lnTo>
                    <a:pt x="548" y="2649"/>
                  </a:lnTo>
                  <a:cubicBezTo>
                    <a:pt x="429" y="2649"/>
                    <a:pt x="358" y="2577"/>
                    <a:pt x="382" y="2458"/>
                  </a:cubicBezTo>
                  <a:cubicBezTo>
                    <a:pt x="436" y="2333"/>
                    <a:pt x="340" y="2234"/>
                    <a:pt x="229" y="2234"/>
                  </a:cubicBezTo>
                  <a:cubicBezTo>
                    <a:pt x="193" y="2234"/>
                    <a:pt x="155" y="2244"/>
                    <a:pt x="120" y="2268"/>
                  </a:cubicBezTo>
                  <a:cubicBezTo>
                    <a:pt x="96" y="2292"/>
                    <a:pt x="96" y="2339"/>
                    <a:pt x="96" y="2339"/>
                  </a:cubicBezTo>
                  <a:cubicBezTo>
                    <a:pt x="72" y="2649"/>
                    <a:pt x="334" y="2958"/>
                    <a:pt x="667" y="2958"/>
                  </a:cubicBezTo>
                  <a:lnTo>
                    <a:pt x="667" y="3340"/>
                  </a:lnTo>
                  <a:cubicBezTo>
                    <a:pt x="667" y="3363"/>
                    <a:pt x="667" y="3411"/>
                    <a:pt x="691" y="3435"/>
                  </a:cubicBezTo>
                  <a:cubicBezTo>
                    <a:pt x="725" y="3462"/>
                    <a:pt x="761" y="3474"/>
                    <a:pt x="795" y="3474"/>
                  </a:cubicBezTo>
                  <a:cubicBezTo>
                    <a:pt x="880" y="3474"/>
                    <a:pt x="953" y="3401"/>
                    <a:pt x="953" y="3316"/>
                  </a:cubicBezTo>
                  <a:lnTo>
                    <a:pt x="953" y="2958"/>
                  </a:lnTo>
                  <a:cubicBezTo>
                    <a:pt x="1263" y="2958"/>
                    <a:pt x="1525" y="2697"/>
                    <a:pt x="1525" y="2387"/>
                  </a:cubicBezTo>
                  <a:lnTo>
                    <a:pt x="1525" y="2149"/>
                  </a:lnTo>
                  <a:cubicBezTo>
                    <a:pt x="1525" y="1934"/>
                    <a:pt x="1406" y="1768"/>
                    <a:pt x="1191" y="1696"/>
                  </a:cubicBezTo>
                  <a:lnTo>
                    <a:pt x="477" y="1458"/>
                  </a:lnTo>
                  <a:cubicBezTo>
                    <a:pt x="429" y="1434"/>
                    <a:pt x="358" y="1387"/>
                    <a:pt x="358" y="1315"/>
                  </a:cubicBezTo>
                  <a:lnTo>
                    <a:pt x="358" y="1030"/>
                  </a:lnTo>
                  <a:cubicBezTo>
                    <a:pt x="358" y="910"/>
                    <a:pt x="453" y="815"/>
                    <a:pt x="572" y="815"/>
                  </a:cubicBezTo>
                  <a:lnTo>
                    <a:pt x="1025" y="815"/>
                  </a:lnTo>
                  <a:cubicBezTo>
                    <a:pt x="1096" y="815"/>
                    <a:pt x="1191" y="910"/>
                    <a:pt x="1168" y="982"/>
                  </a:cubicBezTo>
                  <a:cubicBezTo>
                    <a:pt x="1130" y="1076"/>
                    <a:pt x="1226" y="1170"/>
                    <a:pt x="1339" y="1170"/>
                  </a:cubicBezTo>
                  <a:cubicBezTo>
                    <a:pt x="1369" y="1170"/>
                    <a:pt x="1400" y="1164"/>
                    <a:pt x="1430" y="1149"/>
                  </a:cubicBezTo>
                  <a:cubicBezTo>
                    <a:pt x="1453" y="1101"/>
                    <a:pt x="1477" y="1077"/>
                    <a:pt x="1477" y="1053"/>
                  </a:cubicBezTo>
                  <a:cubicBezTo>
                    <a:pt x="1525" y="744"/>
                    <a:pt x="1239" y="482"/>
                    <a:pt x="953" y="482"/>
                  </a:cubicBezTo>
                  <a:lnTo>
                    <a:pt x="929" y="482"/>
                  </a:lnTo>
                  <a:lnTo>
                    <a:pt x="929" y="125"/>
                  </a:lnTo>
                  <a:cubicBezTo>
                    <a:pt x="929" y="101"/>
                    <a:pt x="882" y="29"/>
                    <a:pt x="858" y="29"/>
                  </a:cubicBezTo>
                  <a:cubicBezTo>
                    <a:pt x="825" y="10"/>
                    <a:pt x="791" y="1"/>
                    <a:pt x="7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3" name="Google Shape;243;p25"/>
          <p:cNvSpPr txBox="1"/>
          <p:nvPr/>
        </p:nvSpPr>
        <p:spPr>
          <a:xfrm>
            <a:off x="5313175" y="2153638"/>
            <a:ext cx="2211000" cy="24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2060"/>
                </a:solidFill>
                <a:latin typeface="Arial"/>
                <a:ea typeface="Arial"/>
                <a:cs typeface="Arial"/>
                <a:sym typeface="Arial"/>
              </a:rPr>
              <a:t>MAS: </a:t>
            </a:r>
            <a:r>
              <a:rPr lang="en-US" sz="1600" b="0" i="0" u="none" strike="noStrike" cap="none">
                <a:solidFill>
                  <a:srgbClr val="002060"/>
                </a:solidFill>
                <a:latin typeface="Arial"/>
                <a:ea typeface="Arial"/>
                <a:cs typeface="Arial"/>
                <a:sym typeface="Arial"/>
              </a:rPr>
              <a:t>Contract Pricing</a:t>
            </a:r>
            <a:endParaRPr sz="1600" b="0" i="0" u="none" strike="noStrike" cap="none">
              <a:solidFill>
                <a:srgbClr val="434343"/>
              </a:solidFill>
              <a:latin typeface="Arial"/>
              <a:ea typeface="Arial"/>
              <a:cs typeface="Arial"/>
              <a:sym typeface="Arial"/>
            </a:endParaRPr>
          </a:p>
        </p:txBody>
      </p:sp>
      <p:cxnSp>
        <p:nvCxnSpPr>
          <p:cNvPr id="244" name="Google Shape;244;p25">
            <a:extLst>
              <a:ext uri="{C183D7F6-B498-43B3-948B-1728B52AA6E4}">
                <adec:decorative xmlns:adec="http://schemas.microsoft.com/office/drawing/2017/decorative" val="1"/>
              </a:ext>
            </a:extLst>
          </p:cNvPr>
          <p:cNvCxnSpPr/>
          <p:nvPr/>
        </p:nvCxnSpPr>
        <p:spPr>
          <a:xfrm>
            <a:off x="5172484" y="2501143"/>
            <a:ext cx="2492400" cy="0"/>
          </a:xfrm>
          <a:prstGeom prst="straightConnector1">
            <a:avLst/>
          </a:prstGeom>
          <a:noFill/>
          <a:ln w="9525" cap="flat" cmpd="sng">
            <a:solidFill>
              <a:srgbClr val="333399"/>
            </a:solidFill>
            <a:prstDash val="solid"/>
            <a:round/>
            <a:headEnd type="none" w="sm" len="sm"/>
            <a:tailEnd type="none" w="sm" len="sm"/>
          </a:ln>
        </p:spPr>
      </p:cxnSp>
      <p:sp>
        <p:nvSpPr>
          <p:cNvPr id="245" name="Google Shape;245;p25"/>
          <p:cNvSpPr txBox="1"/>
          <p:nvPr/>
        </p:nvSpPr>
        <p:spPr>
          <a:xfrm>
            <a:off x="4415600" y="2534850"/>
            <a:ext cx="4581300" cy="1611000"/>
          </a:xfrm>
          <a:prstGeom prst="rect">
            <a:avLst/>
          </a:prstGeom>
          <a:noFill/>
          <a:ln>
            <a:noFill/>
          </a:ln>
        </p:spPr>
        <p:txBody>
          <a:bodyPr spcFirstLastPara="1" wrap="square" lIns="91425" tIns="91425" rIns="91425" bIns="91425" anchor="t" anchorCtr="0">
            <a:noAutofit/>
          </a:bodyPr>
          <a:lstStyle/>
          <a:p>
            <a:pPr marL="0" lvl="0" indent="0" algn="just" rtl="0">
              <a:lnSpc>
                <a:spcPct val="110000"/>
              </a:lnSpc>
              <a:spcBef>
                <a:spcPts val="0"/>
              </a:spcBef>
              <a:spcAft>
                <a:spcPts val="0"/>
              </a:spcAft>
              <a:buNone/>
            </a:pPr>
            <a:r>
              <a:rPr lang="en-US" sz="1000">
                <a:solidFill>
                  <a:srgbClr val="434343"/>
                </a:solidFill>
              </a:rPr>
              <a:t>Multiple Award Schedule (MAS) contracts include:</a:t>
            </a:r>
            <a:endParaRPr sz="1000" b="1">
              <a:solidFill>
                <a:srgbClr val="434343"/>
              </a:solidFill>
            </a:endParaRPr>
          </a:p>
          <a:p>
            <a:pPr marL="742950" lvl="1" indent="-275590" algn="just" rtl="0">
              <a:lnSpc>
                <a:spcPct val="110000"/>
              </a:lnSpc>
              <a:spcBef>
                <a:spcPts val="0"/>
              </a:spcBef>
              <a:spcAft>
                <a:spcPts val="0"/>
              </a:spcAft>
              <a:buClr>
                <a:srgbClr val="434343"/>
              </a:buClr>
              <a:buSzPts val="1000"/>
              <a:buChar char="✔"/>
            </a:pPr>
            <a:r>
              <a:rPr lang="en-US" sz="1000">
                <a:solidFill>
                  <a:srgbClr val="434343"/>
                </a:solidFill>
              </a:rPr>
              <a:t>Pre-negotiated ceiling prices.</a:t>
            </a:r>
            <a:endParaRPr sz="1000">
              <a:solidFill>
                <a:srgbClr val="434343"/>
              </a:solidFill>
            </a:endParaRPr>
          </a:p>
          <a:p>
            <a:pPr marL="742950" lvl="1" indent="-275590" algn="just" rtl="0">
              <a:lnSpc>
                <a:spcPct val="110000"/>
              </a:lnSpc>
              <a:spcBef>
                <a:spcPts val="0"/>
              </a:spcBef>
              <a:spcAft>
                <a:spcPts val="0"/>
              </a:spcAft>
              <a:buClr>
                <a:srgbClr val="434343"/>
              </a:buClr>
              <a:buSzPts val="1000"/>
              <a:buChar char="✔"/>
            </a:pPr>
            <a:r>
              <a:rPr lang="en-US" sz="1000">
                <a:solidFill>
                  <a:srgbClr val="434343"/>
                </a:solidFill>
              </a:rPr>
              <a:t>Pre-negotiated terms and conditions.</a:t>
            </a:r>
            <a:endParaRPr sz="1000">
              <a:solidFill>
                <a:srgbClr val="434343"/>
              </a:solidFill>
            </a:endParaRPr>
          </a:p>
          <a:p>
            <a:pPr marL="457200" marR="0" lvl="0" indent="-285750" algn="just" rtl="0">
              <a:lnSpc>
                <a:spcPct val="110000"/>
              </a:lnSpc>
              <a:spcBef>
                <a:spcPts val="0"/>
              </a:spcBef>
              <a:spcAft>
                <a:spcPts val="0"/>
              </a:spcAft>
              <a:buClr>
                <a:srgbClr val="434343"/>
              </a:buClr>
              <a:buSzPts val="900"/>
              <a:buFont typeface="Arial"/>
              <a:buChar char="●"/>
            </a:pPr>
            <a:r>
              <a:rPr lang="en-US" sz="1000" b="0" i="0" u="none" strike="noStrike" cap="none">
                <a:solidFill>
                  <a:srgbClr val="434343"/>
                </a:solidFill>
                <a:latin typeface="Arial"/>
                <a:ea typeface="Arial"/>
                <a:cs typeface="Arial"/>
                <a:sym typeface="Arial"/>
              </a:rPr>
              <a:t>GSA prices for products and services are based on the best commercial pricing</a:t>
            </a:r>
            <a:endParaRPr sz="1000" b="0" i="0" u="none" strike="noStrike" cap="none">
              <a:solidFill>
                <a:srgbClr val="434343"/>
              </a:solidFill>
              <a:latin typeface="Arial"/>
              <a:ea typeface="Arial"/>
              <a:cs typeface="Arial"/>
              <a:sym typeface="Arial"/>
            </a:endParaRPr>
          </a:p>
          <a:p>
            <a:pPr marL="914400" marR="0" lvl="1" indent="-292100" algn="just" rtl="0">
              <a:lnSpc>
                <a:spcPct val="110000"/>
              </a:lnSpc>
              <a:spcBef>
                <a:spcPts val="0"/>
              </a:spcBef>
              <a:spcAft>
                <a:spcPts val="0"/>
              </a:spcAft>
              <a:buClr>
                <a:srgbClr val="434343"/>
              </a:buClr>
              <a:buSzPts val="1000"/>
              <a:buFont typeface="Arial"/>
              <a:buChar char="○"/>
            </a:pPr>
            <a:r>
              <a:rPr lang="en-US" sz="1000" b="0" i="0" u="none" strike="noStrike" cap="none">
                <a:solidFill>
                  <a:srgbClr val="434343"/>
                </a:solidFill>
                <a:latin typeface="Arial"/>
                <a:ea typeface="Arial"/>
                <a:cs typeface="Arial"/>
                <a:sym typeface="Arial"/>
              </a:rPr>
              <a:t>Contracting officers negotiate to establish base pricing.</a:t>
            </a:r>
            <a:endParaRPr sz="1000" b="0" i="0" u="none" strike="noStrike" cap="none">
              <a:solidFill>
                <a:srgbClr val="434343"/>
              </a:solidFill>
              <a:latin typeface="Arial"/>
              <a:ea typeface="Arial"/>
              <a:cs typeface="Arial"/>
              <a:sym typeface="Arial"/>
            </a:endParaRPr>
          </a:p>
          <a:p>
            <a:pPr marL="914400" marR="0" lvl="1" indent="-292100" algn="just" rtl="0">
              <a:lnSpc>
                <a:spcPct val="110000"/>
              </a:lnSpc>
              <a:spcBef>
                <a:spcPts val="0"/>
              </a:spcBef>
              <a:spcAft>
                <a:spcPts val="0"/>
              </a:spcAft>
              <a:buClr>
                <a:srgbClr val="434343"/>
              </a:buClr>
              <a:buSzPts val="1000"/>
              <a:buFont typeface="Arial"/>
              <a:buChar char="○"/>
            </a:pPr>
            <a:r>
              <a:rPr lang="en-US" sz="1000" b="1" i="0" u="none" strike="noStrike" cap="none">
                <a:solidFill>
                  <a:srgbClr val="434343"/>
                </a:solidFill>
                <a:latin typeface="Arial"/>
                <a:ea typeface="Arial"/>
                <a:cs typeface="Arial"/>
                <a:sym typeface="Arial"/>
              </a:rPr>
              <a:t>Agency negotiations at the order level further decrease established ceiling prices.</a:t>
            </a:r>
            <a:r>
              <a:rPr lang="en-US" sz="1000" b="0" i="0" u="none" strike="noStrike" cap="none">
                <a:solidFill>
                  <a:srgbClr val="434343"/>
                </a:solidFill>
                <a:latin typeface="Arial"/>
                <a:ea typeface="Arial"/>
                <a:cs typeface="Arial"/>
                <a:sym typeface="Arial"/>
              </a:rPr>
              <a:t> </a:t>
            </a:r>
            <a:endParaRPr sz="1000" b="0" i="0" u="none" strike="noStrike" cap="none">
              <a:solidFill>
                <a:srgbClr val="434343"/>
              </a:solidFill>
              <a:latin typeface="Arial"/>
              <a:ea typeface="Arial"/>
              <a:cs typeface="Arial"/>
              <a:sym typeface="Arial"/>
            </a:endParaRPr>
          </a:p>
          <a:p>
            <a:pPr marL="914400" marR="0" lvl="0" indent="0" algn="just" rtl="0">
              <a:lnSpc>
                <a:spcPct val="110000"/>
              </a:lnSpc>
              <a:spcBef>
                <a:spcPts val="0"/>
              </a:spcBef>
              <a:spcAft>
                <a:spcPts val="0"/>
              </a:spcAft>
              <a:buNone/>
            </a:pPr>
            <a:endParaRPr sz="1000" b="0" i="0" u="none" strike="noStrike" cap="none">
              <a:solidFill>
                <a:srgbClr val="434343"/>
              </a:solidFill>
              <a:latin typeface="Arial"/>
              <a:ea typeface="Arial"/>
              <a:cs typeface="Arial"/>
              <a:sym typeface="Arial"/>
            </a:endParaRPr>
          </a:p>
          <a:p>
            <a:pPr marL="914400" marR="0" lvl="0" indent="0" algn="just" rtl="0">
              <a:lnSpc>
                <a:spcPct val="110000"/>
              </a:lnSpc>
              <a:spcBef>
                <a:spcPts val="0"/>
              </a:spcBef>
              <a:spcAft>
                <a:spcPts val="0"/>
              </a:spcAft>
              <a:buNone/>
            </a:pPr>
            <a:endParaRPr sz="1000" b="0" i="0" u="none" strike="noStrike" cap="none">
              <a:solidFill>
                <a:srgbClr val="434343"/>
              </a:solidFill>
              <a:latin typeface="Arial"/>
              <a:ea typeface="Arial"/>
              <a:cs typeface="Arial"/>
              <a:sym typeface="Arial"/>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6"/>
          <p:cNvSpPr txBox="1">
            <a:spLocks noGrp="1"/>
          </p:cNvSpPr>
          <p:nvPr>
            <p:ph type="ctrTitle"/>
          </p:nvPr>
        </p:nvSpPr>
        <p:spPr>
          <a:xfrm>
            <a:off x="462325" y="243300"/>
            <a:ext cx="80085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200">
                <a:solidFill>
                  <a:srgbClr val="002060"/>
                </a:solidFill>
              </a:rPr>
              <a:t>MAS: </a:t>
            </a:r>
            <a:r>
              <a:rPr lang="en-US" sz="3200" b="0">
                <a:solidFill>
                  <a:srgbClr val="002060"/>
                </a:solidFill>
              </a:rPr>
              <a:t>Ancillary &amp; Order Level Materials</a:t>
            </a:r>
            <a:endParaRPr sz="3200">
              <a:latin typeface="Arial"/>
              <a:ea typeface="Arial"/>
              <a:cs typeface="Arial"/>
              <a:sym typeface="Arial"/>
            </a:endParaRPr>
          </a:p>
        </p:txBody>
      </p:sp>
      <p:sp>
        <p:nvSpPr>
          <p:cNvPr id="251" name="Google Shape;251;p26"/>
          <p:cNvSpPr txBox="1"/>
          <p:nvPr/>
        </p:nvSpPr>
        <p:spPr>
          <a:xfrm>
            <a:off x="462325" y="1114250"/>
            <a:ext cx="8340300" cy="375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Char char="●"/>
            </a:pPr>
            <a:r>
              <a:rPr lang="en-US" b="1">
                <a:solidFill>
                  <a:schemeClr val="dk1"/>
                </a:solidFill>
              </a:rPr>
              <a:t>Ancillary Supplies and Services</a:t>
            </a:r>
            <a:r>
              <a:rPr lang="en-US">
                <a:solidFill>
                  <a:schemeClr val="dk1"/>
                </a:solidFill>
              </a:rPr>
              <a:t> Special Item Number (SIN) is used for support supplies and services that are not covered by any other SIN on a schedule and complement a contractor's offerings/provide a total solution.</a:t>
            </a:r>
            <a:endParaRPr>
              <a:solidFill>
                <a:schemeClr val="dk1"/>
              </a:solidFill>
            </a:endParaRPr>
          </a:p>
          <a:p>
            <a:pPr marL="914400" lvl="1" indent="-317500" algn="l" rtl="0">
              <a:spcBef>
                <a:spcPts val="0"/>
              </a:spcBef>
              <a:spcAft>
                <a:spcPts val="0"/>
              </a:spcAft>
              <a:buClr>
                <a:schemeClr val="dk1"/>
              </a:buClr>
              <a:buSzPts val="1400"/>
              <a:buChar char="○"/>
            </a:pPr>
            <a:r>
              <a:rPr lang="en-US">
                <a:solidFill>
                  <a:schemeClr val="dk1"/>
                </a:solidFill>
              </a:rPr>
              <a:t>The price for these items is determined when the schedule or modification is negotiated. </a:t>
            </a:r>
            <a:endParaRPr>
              <a:solidFill>
                <a:schemeClr val="dk1"/>
              </a:solidFill>
            </a:endParaRPr>
          </a:p>
          <a:p>
            <a:pPr marL="457200" marR="0" lvl="0" indent="0" algn="l" rtl="0">
              <a:lnSpc>
                <a:spcPct val="100000"/>
              </a:lnSpc>
              <a:spcBef>
                <a:spcPts val="0"/>
              </a:spcBef>
              <a:spcAft>
                <a:spcPts val="0"/>
              </a:spcAft>
              <a:buNone/>
            </a:pPr>
            <a:endParaRPr b="1"/>
          </a:p>
          <a:p>
            <a:pPr marL="457200" marR="0" lvl="0" indent="-317500" algn="l" rtl="0">
              <a:lnSpc>
                <a:spcPct val="100000"/>
              </a:lnSpc>
              <a:spcBef>
                <a:spcPts val="0"/>
              </a:spcBef>
              <a:spcAft>
                <a:spcPts val="0"/>
              </a:spcAft>
              <a:buClr>
                <a:srgbClr val="000000"/>
              </a:buClr>
              <a:buSzPts val="1400"/>
              <a:buFont typeface="Arial"/>
              <a:buChar char="●"/>
            </a:pPr>
            <a:r>
              <a:rPr lang="en-US" sz="1400" b="1" i="0" u="none" strike="noStrike" cap="none">
                <a:solidFill>
                  <a:srgbClr val="000000"/>
                </a:solidFill>
                <a:latin typeface="Arial"/>
                <a:ea typeface="Arial"/>
                <a:cs typeface="Arial"/>
                <a:sym typeface="Arial"/>
              </a:rPr>
              <a:t>Order-Level Materials (</a:t>
            </a:r>
            <a:r>
              <a:rPr lang="en-US" sz="1400" b="1" i="0" strike="noStrike" cap="none">
                <a:latin typeface="Arial"/>
                <a:ea typeface="Arial"/>
                <a:cs typeface="Arial"/>
                <a:sym typeface="Arial"/>
              </a:rPr>
              <a:t>OLMs</a:t>
            </a:r>
            <a:r>
              <a:rPr lang="en-US" b="1"/>
              <a:t> - </a:t>
            </a:r>
            <a:r>
              <a:rPr lang="en-US" b="1" u="sng">
                <a:solidFill>
                  <a:schemeClr val="hlink"/>
                </a:solidFill>
                <a:hlinkClick r:id="rId3"/>
              </a:rPr>
              <a:t>GSAR 538.7104-2</a:t>
            </a:r>
            <a:r>
              <a:rPr lang="en-US" sz="1400" b="1" i="0" u="none" strike="noStrike" cap="none">
                <a:solidFill>
                  <a:srgbClr val="000000"/>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SIN is used for </a:t>
            </a:r>
            <a:r>
              <a:rPr lang="en-US" sz="1400" b="0" i="0" u="none" strike="noStrike" cap="none">
                <a:solidFill>
                  <a:srgbClr val="000000"/>
                </a:solidFill>
                <a:latin typeface="Arial"/>
                <a:ea typeface="Arial"/>
                <a:cs typeface="Arial"/>
                <a:sym typeface="Arial"/>
              </a:rPr>
              <a:t>supplies or services that are purchased to support a specific task or delivery order under MAS</a:t>
            </a:r>
            <a:r>
              <a:rPr lang="en-US"/>
              <a:t> but are</a:t>
            </a:r>
            <a:r>
              <a:rPr lang="en-US" sz="1400" b="0" i="0" u="none" strike="noStrike" cap="none">
                <a:solidFill>
                  <a:srgbClr val="000000"/>
                </a:solidFill>
                <a:latin typeface="Arial"/>
                <a:ea typeface="Arial"/>
                <a:cs typeface="Arial"/>
                <a:sym typeface="Arial"/>
              </a:rPr>
              <a:t> not known at </a:t>
            </a:r>
            <a:r>
              <a:rPr lang="en-US"/>
              <a:t>a</a:t>
            </a:r>
            <a:r>
              <a:rPr lang="en-US" sz="1400" b="0" i="0" u="none" strike="noStrike" cap="none">
                <a:solidFill>
                  <a:srgbClr val="000000"/>
                </a:solidFill>
                <a:latin typeface="Arial"/>
                <a:ea typeface="Arial"/>
                <a:cs typeface="Arial"/>
                <a:sym typeface="Arial"/>
              </a:rPr>
              <a:t>ward. </a:t>
            </a:r>
            <a:endParaRPr/>
          </a:p>
          <a:p>
            <a:pPr marL="914400" marR="0" lvl="1" indent="-317500" algn="l" rtl="0">
              <a:lnSpc>
                <a:spcPct val="100000"/>
              </a:lnSpc>
              <a:spcBef>
                <a:spcPts val="0"/>
              </a:spcBef>
              <a:spcAft>
                <a:spcPts val="0"/>
              </a:spcAft>
              <a:buClr>
                <a:srgbClr val="000000"/>
              </a:buClr>
              <a:buSzPts val="1400"/>
              <a:buFont typeface="Arial"/>
              <a:buChar char="○"/>
            </a:pPr>
            <a:r>
              <a:rPr lang="en-US"/>
              <a:t>(1) They must not be the primary purpose of the order</a:t>
            </a:r>
            <a:endParaRPr/>
          </a:p>
          <a:p>
            <a:pPr marL="914400" lvl="1" indent="-317500" algn="l" rtl="0">
              <a:lnSpc>
                <a:spcPct val="115000"/>
              </a:lnSpc>
              <a:spcBef>
                <a:spcPts val="0"/>
              </a:spcBef>
              <a:spcAft>
                <a:spcPts val="0"/>
              </a:spcAft>
              <a:buClr>
                <a:schemeClr val="dk1"/>
              </a:buClr>
              <a:buSzPts val="1400"/>
              <a:buChar char="○"/>
            </a:pPr>
            <a:r>
              <a:rPr lang="en-US"/>
              <a:t>(2) They must be clearly identified in the order as items not on the contractor’s FSS contract or FSS BPA; and</a:t>
            </a:r>
            <a:endParaRPr/>
          </a:p>
          <a:p>
            <a:pPr marL="914400" lvl="1" indent="-317500" algn="l" rtl="0">
              <a:lnSpc>
                <a:spcPct val="115000"/>
              </a:lnSpc>
              <a:spcBef>
                <a:spcPts val="0"/>
              </a:spcBef>
              <a:spcAft>
                <a:spcPts val="0"/>
              </a:spcAft>
              <a:buClr>
                <a:schemeClr val="dk1"/>
              </a:buClr>
              <a:buSzPts val="1400"/>
              <a:buChar char="○"/>
            </a:pPr>
            <a:r>
              <a:rPr lang="en-US"/>
              <a:t>(3) A fair and reasonable price determination must be made for each authorized OLM, but is not required prior to award of the order;</a:t>
            </a:r>
            <a:endParaRPr/>
          </a:p>
          <a:p>
            <a:pPr marL="914400" lvl="1" indent="-317500" algn="l" rtl="0">
              <a:lnSpc>
                <a:spcPct val="115000"/>
              </a:lnSpc>
              <a:spcBef>
                <a:spcPts val="0"/>
              </a:spcBef>
              <a:spcAft>
                <a:spcPts val="0"/>
              </a:spcAft>
              <a:buClr>
                <a:schemeClr val="dk1"/>
              </a:buClr>
              <a:buSzPts val="1400"/>
              <a:buChar char="○"/>
            </a:pPr>
            <a:r>
              <a:rPr lang="en-US" sz="1400" b="0" i="0" u="none" strike="noStrike" cap="none">
                <a:solidFill>
                  <a:srgbClr val="000000"/>
                </a:solidFill>
                <a:latin typeface="Arial"/>
                <a:ea typeface="Arial"/>
                <a:cs typeface="Arial"/>
                <a:sym typeface="Arial"/>
              </a:rPr>
              <a:t>Sold as</a:t>
            </a:r>
            <a:r>
              <a:rPr lang="en-US"/>
              <a:t> </a:t>
            </a:r>
            <a:r>
              <a:rPr lang="en-US" sz="1400" b="0" i="0" u="none" strike="noStrike" cap="none">
                <a:solidFill>
                  <a:srgbClr val="000000"/>
                </a:solidFill>
                <a:latin typeface="Arial"/>
                <a:ea typeface="Arial"/>
                <a:cs typeface="Arial"/>
                <a:sym typeface="Arial"/>
              </a:rPr>
              <a:t>Time &amp; Materials (T&amp;M)/Labor Hour under a Contract Line Item (CLIN). Only included in orders under authorized subcategories that have the OLM SIN - </a:t>
            </a:r>
            <a:r>
              <a:rPr lang="en-US"/>
              <a:t>under </a:t>
            </a:r>
            <a:r>
              <a:rPr lang="en-US" u="sng">
                <a:solidFill>
                  <a:schemeClr val="hlink"/>
                </a:solidFill>
                <a:hlinkClick r:id="rId4"/>
              </a:rPr>
              <a:t>Code G</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914400" marR="0" lvl="0" indent="0" algn="l" rtl="0">
              <a:lnSpc>
                <a:spcPct val="100000"/>
              </a:lnSpc>
              <a:spcBef>
                <a:spcPts val="110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7"/>
          <p:cNvSpPr txBox="1">
            <a:spLocks noGrp="1"/>
          </p:cNvSpPr>
          <p:nvPr>
            <p:ph type="title" idx="4294967295"/>
          </p:nvPr>
        </p:nvSpPr>
        <p:spPr>
          <a:xfrm>
            <a:off x="469300" y="203400"/>
            <a:ext cx="7403100" cy="677700"/>
          </a:xfrm>
          <a:prstGeom prst="rect">
            <a:avLst/>
          </a:prstGeom>
          <a:noFill/>
          <a:ln>
            <a:noFill/>
          </a:ln>
        </p:spPr>
        <p:txBody>
          <a:bodyPr spcFirstLastPara="1" wrap="square" lIns="91425" tIns="91425" rIns="91425" bIns="91425" anchor="b" anchorCtr="0">
            <a:noAutofit/>
          </a:bodyPr>
          <a:lstStyle/>
          <a:p>
            <a:pPr marL="0" marR="0" lvl="0" indent="0" algn="l" rtl="0">
              <a:lnSpc>
                <a:spcPct val="70000"/>
              </a:lnSpc>
              <a:spcBef>
                <a:spcPts val="0"/>
              </a:spcBef>
              <a:spcAft>
                <a:spcPts val="0"/>
              </a:spcAft>
              <a:buClr>
                <a:srgbClr val="000000"/>
              </a:buClr>
              <a:buSzPts val="688"/>
              <a:buFont typeface="Arial"/>
              <a:buNone/>
            </a:pPr>
            <a:endParaRPr sz="1800" b="1" i="0" u="none" strike="noStrike" cap="none">
              <a:solidFill>
                <a:srgbClr val="00206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688"/>
              <a:buFont typeface="Arial"/>
              <a:buNone/>
            </a:pPr>
            <a:r>
              <a:rPr lang="en-US" sz="1577" b="1" i="0" u="none" strike="noStrike" cap="none">
                <a:solidFill>
                  <a:srgbClr val="232659"/>
                </a:solidFill>
                <a:latin typeface="Arial"/>
                <a:ea typeface="Arial"/>
                <a:cs typeface="Arial"/>
                <a:sym typeface="Arial"/>
              </a:rPr>
              <a:t>Ordering Procedures</a:t>
            </a:r>
            <a:r>
              <a:rPr lang="en-US" sz="1577">
                <a:solidFill>
                  <a:srgbClr val="232659"/>
                </a:solidFill>
              </a:rPr>
              <a:t>: GSAR 538.7103</a:t>
            </a:r>
            <a:endParaRPr sz="1400" b="0" i="0" u="none" strike="noStrike" cap="none">
              <a:solidFill>
                <a:srgbClr val="000000"/>
              </a:solidFill>
              <a:latin typeface="Arial"/>
              <a:ea typeface="Arial"/>
              <a:cs typeface="Arial"/>
              <a:sym typeface="Arial"/>
            </a:endParaRPr>
          </a:p>
        </p:txBody>
      </p:sp>
      <p:grpSp>
        <p:nvGrpSpPr>
          <p:cNvPr id="257" name="Google Shape;257;p27" descr="Image of process based on Micro-SAT level"/>
          <p:cNvGrpSpPr/>
          <p:nvPr/>
        </p:nvGrpSpPr>
        <p:grpSpPr>
          <a:xfrm>
            <a:off x="374500" y="957301"/>
            <a:ext cx="8395011" cy="4110942"/>
            <a:chOff x="-186" y="21578"/>
            <a:chExt cx="7808586" cy="5284667"/>
          </a:xfrm>
        </p:grpSpPr>
        <p:sp>
          <p:nvSpPr>
            <p:cNvPr id="258" name="Google Shape;258;p27"/>
            <p:cNvSpPr/>
            <p:nvPr/>
          </p:nvSpPr>
          <p:spPr>
            <a:xfrm>
              <a:off x="0" y="21578"/>
              <a:ext cx="7808400" cy="252900"/>
            </a:xfrm>
            <a:prstGeom prst="roundRect">
              <a:avLst>
                <a:gd name="adj" fmla="val 16667"/>
              </a:avLst>
            </a:prstGeom>
            <a:solidFill>
              <a:srgbClr val="2A2AB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27"/>
            <p:cNvSpPr txBox="1"/>
            <p:nvPr/>
          </p:nvSpPr>
          <p:spPr>
            <a:xfrm>
              <a:off x="12255" y="33918"/>
              <a:ext cx="7783500" cy="289800"/>
            </a:xfrm>
            <a:prstGeom prst="rect">
              <a:avLst/>
            </a:prstGeom>
            <a:solidFill>
              <a:srgbClr val="232659"/>
            </a:solid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400" b="1" i="0" u="none" strike="noStrike" cap="none">
                  <a:solidFill>
                    <a:srgbClr val="FFFFFF"/>
                  </a:solidFill>
                  <a:latin typeface="Arial"/>
                  <a:ea typeface="Arial"/>
                  <a:cs typeface="Arial"/>
                  <a:sym typeface="Arial"/>
                </a:rPr>
                <a:t>EXCEEDS SAT</a:t>
              </a:r>
              <a:endParaRPr sz="1400" b="0" i="0" u="none" strike="noStrike" cap="none">
                <a:solidFill>
                  <a:srgbClr val="000000"/>
                </a:solidFill>
                <a:latin typeface="Arial"/>
                <a:ea typeface="Arial"/>
                <a:cs typeface="Arial"/>
                <a:sym typeface="Arial"/>
              </a:endParaRPr>
            </a:p>
          </p:txBody>
        </p:sp>
        <p:sp>
          <p:nvSpPr>
            <p:cNvPr id="260" name="Google Shape;260;p27"/>
            <p:cNvSpPr/>
            <p:nvPr/>
          </p:nvSpPr>
          <p:spPr>
            <a:xfrm>
              <a:off x="0" y="558312"/>
              <a:ext cx="7808400" cy="170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7"/>
            <p:cNvSpPr txBox="1"/>
            <p:nvPr/>
          </p:nvSpPr>
          <p:spPr>
            <a:xfrm>
              <a:off x="0" y="391532"/>
              <a:ext cx="7808400" cy="2000700"/>
            </a:xfrm>
            <a:prstGeom prst="rect">
              <a:avLst/>
            </a:prstGeom>
            <a:noFill/>
            <a:ln>
              <a:noFill/>
            </a:ln>
          </p:spPr>
          <p:txBody>
            <a:bodyPr spcFirstLastPara="1" wrap="square" lIns="247900" tIns="13950" rIns="78225" bIns="13950" anchor="t" anchorCtr="0">
              <a:noAutofit/>
            </a:bodyPr>
            <a:lstStyle/>
            <a:p>
              <a:pPr marL="457200" lvl="0" indent="-298450" algn="l" rtl="0">
                <a:lnSpc>
                  <a:spcPct val="115000"/>
                </a:lnSpc>
                <a:spcBef>
                  <a:spcPts val="1100"/>
                </a:spcBef>
                <a:spcAft>
                  <a:spcPts val="0"/>
                </a:spcAft>
                <a:buClr>
                  <a:srgbClr val="002060"/>
                </a:buClr>
                <a:buSzPts val="1100"/>
                <a:buChar char="●"/>
              </a:pPr>
              <a:r>
                <a:rPr lang="en-US" sz="1100">
                  <a:solidFill>
                    <a:srgbClr val="002060"/>
                  </a:solidFill>
                </a:rPr>
                <a:t>a) Unless a justification is executed and approved in accordance with 538.7104-3(b)—</a:t>
              </a:r>
              <a:endParaRPr sz="1100">
                <a:solidFill>
                  <a:srgbClr val="002060"/>
                </a:solidFill>
              </a:endParaRPr>
            </a:p>
            <a:p>
              <a:pPr marL="457200" lvl="0" indent="-298450" algn="l" rtl="0">
                <a:lnSpc>
                  <a:spcPct val="115000"/>
                </a:lnSpc>
                <a:spcBef>
                  <a:spcPts val="0"/>
                </a:spcBef>
                <a:spcAft>
                  <a:spcPts val="0"/>
                </a:spcAft>
                <a:buClr>
                  <a:srgbClr val="002060"/>
                </a:buClr>
                <a:buSzPts val="1100"/>
                <a:buChar char="●"/>
              </a:pPr>
              <a:r>
                <a:rPr lang="en-US" sz="1100">
                  <a:solidFill>
                    <a:srgbClr val="002060"/>
                  </a:solidFill>
                </a:rPr>
                <a:t>(1) </a:t>
              </a:r>
              <a:r>
                <a:rPr lang="en-US" sz="1100" b="1">
                  <a:solidFill>
                    <a:srgbClr val="002060"/>
                  </a:solidFill>
                </a:rPr>
                <a:t>Publish an RFQ on GSA’s </a:t>
              </a:r>
              <a:r>
                <a:rPr lang="en-US" sz="1100" b="1">
                  <a:solidFill>
                    <a:srgbClr val="002060"/>
                  </a:solidFill>
                  <a:uFill>
                    <a:noFill/>
                  </a:uFill>
                  <a:hlinkClick r:id="rId3">
                    <a:extLst>
                      <a:ext uri="{A12FA001-AC4F-418D-AE19-62706E023703}">
                        <ahyp:hlinkClr xmlns:ahyp="http://schemas.microsoft.com/office/drawing/2018/hyperlinkcolor" val="tx"/>
                      </a:ext>
                    </a:extLst>
                  </a:hlinkClick>
                </a:rPr>
                <a:t>eBuy</a:t>
              </a:r>
              <a:r>
                <a:rPr lang="en-US" sz="1100">
                  <a:solidFill>
                    <a:srgbClr val="002060"/>
                  </a:solidFill>
                </a:rPr>
                <a:t>; or (2) </a:t>
              </a:r>
              <a:r>
                <a:rPr lang="en-US" sz="1100" b="1">
                  <a:solidFill>
                    <a:srgbClr val="002060"/>
                  </a:solidFill>
                </a:rPr>
                <a:t>Issue an RFQ to as many FSS contractors offering the product, service, or solution as practicable</a:t>
              </a:r>
              <a:r>
                <a:rPr lang="en-US" sz="1100">
                  <a:solidFill>
                    <a:srgbClr val="002060"/>
                  </a:solidFill>
                </a:rPr>
                <a:t>, to reasonably </a:t>
              </a:r>
              <a:r>
                <a:rPr lang="en-US" sz="1100" b="1">
                  <a:solidFill>
                    <a:srgbClr val="002060"/>
                  </a:solidFill>
                </a:rPr>
                <a:t>ensure that quotations will be received from at least three</a:t>
              </a:r>
              <a:r>
                <a:rPr lang="en-US" sz="1100">
                  <a:solidFill>
                    <a:srgbClr val="002060"/>
                  </a:solidFill>
                </a:rPr>
                <a:t> FSS contractors. </a:t>
              </a:r>
              <a:endParaRPr sz="1100">
                <a:solidFill>
                  <a:srgbClr val="002060"/>
                </a:solidFill>
              </a:endParaRPr>
            </a:p>
            <a:p>
              <a:pPr marL="457200" lvl="0" indent="-298450" algn="l" rtl="0">
                <a:lnSpc>
                  <a:spcPct val="115000"/>
                </a:lnSpc>
                <a:spcBef>
                  <a:spcPts val="0"/>
                </a:spcBef>
                <a:spcAft>
                  <a:spcPts val="0"/>
                </a:spcAft>
                <a:buClr>
                  <a:srgbClr val="002060"/>
                </a:buClr>
                <a:buSzPts val="1100"/>
                <a:buChar char="●"/>
              </a:pPr>
              <a:r>
                <a:rPr lang="en-US" sz="1100">
                  <a:solidFill>
                    <a:srgbClr val="002060"/>
                  </a:solidFill>
                </a:rPr>
                <a:t>b) RFQs must describe the work to be performed and the basis on which selection will be made.</a:t>
              </a:r>
              <a:endParaRPr sz="1100">
                <a:solidFill>
                  <a:srgbClr val="002060"/>
                </a:solidFill>
              </a:endParaRPr>
            </a:p>
            <a:p>
              <a:pPr marL="457200" lvl="0" indent="-298450" algn="l" rtl="0">
                <a:lnSpc>
                  <a:spcPct val="115000"/>
                </a:lnSpc>
                <a:spcBef>
                  <a:spcPts val="0"/>
                </a:spcBef>
                <a:spcAft>
                  <a:spcPts val="0"/>
                </a:spcAft>
                <a:buClr>
                  <a:srgbClr val="002060"/>
                </a:buClr>
                <a:buSzPts val="1100"/>
                <a:buChar char="●"/>
              </a:pPr>
              <a:r>
                <a:rPr lang="en-US" sz="1100">
                  <a:solidFill>
                    <a:srgbClr val="002060"/>
                  </a:solidFill>
                </a:rPr>
                <a:t>c) Fairly consider all quotations received by evaluating and making award according to the basis described in the RFQ. </a:t>
              </a:r>
              <a:endParaRPr sz="1100">
                <a:solidFill>
                  <a:srgbClr val="002060"/>
                </a:solidFill>
              </a:endParaRPr>
            </a:p>
            <a:p>
              <a:pPr marL="457200" marR="0" lvl="0" indent="0" algn="l" rtl="0">
                <a:lnSpc>
                  <a:spcPct val="90000"/>
                </a:lnSpc>
                <a:spcBef>
                  <a:spcPts val="1100"/>
                </a:spcBef>
                <a:spcAft>
                  <a:spcPts val="0"/>
                </a:spcAft>
                <a:buNone/>
              </a:pPr>
              <a:endParaRPr sz="1100" b="1" i="0" u="none" strike="noStrike" cap="none">
                <a:solidFill>
                  <a:srgbClr val="000000"/>
                </a:solidFill>
                <a:latin typeface="Calibri"/>
                <a:ea typeface="Calibri"/>
                <a:cs typeface="Calibri"/>
                <a:sym typeface="Calibri"/>
              </a:endParaRPr>
            </a:p>
          </p:txBody>
        </p:sp>
        <p:sp>
          <p:nvSpPr>
            <p:cNvPr id="262" name="Google Shape;262;p27"/>
            <p:cNvSpPr txBox="1"/>
            <p:nvPr/>
          </p:nvSpPr>
          <p:spPr>
            <a:xfrm>
              <a:off x="12255" y="1946309"/>
              <a:ext cx="7783500" cy="289800"/>
            </a:xfrm>
            <a:prstGeom prst="rect">
              <a:avLst/>
            </a:prstGeom>
            <a:solidFill>
              <a:srgbClr val="232659"/>
            </a:solid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400" b="1" i="0" u="none" strike="noStrike" cap="none">
                  <a:solidFill>
                    <a:srgbClr val="FFFFFF"/>
                  </a:solidFill>
                  <a:latin typeface="Arial"/>
                  <a:ea typeface="Arial"/>
                  <a:cs typeface="Arial"/>
                  <a:sym typeface="Arial"/>
                </a:rPr>
                <a:t>MICRO-SAT</a:t>
              </a:r>
              <a:endParaRPr sz="1400" b="0" i="0" u="none" strike="noStrike" cap="none">
                <a:solidFill>
                  <a:srgbClr val="000000"/>
                </a:solidFill>
                <a:latin typeface="Arial"/>
                <a:ea typeface="Arial"/>
                <a:cs typeface="Arial"/>
                <a:sym typeface="Arial"/>
              </a:endParaRPr>
            </a:p>
          </p:txBody>
        </p:sp>
        <p:sp>
          <p:nvSpPr>
            <p:cNvPr id="263" name="Google Shape;263;p27"/>
            <p:cNvSpPr/>
            <p:nvPr/>
          </p:nvSpPr>
          <p:spPr>
            <a:xfrm>
              <a:off x="0" y="2660837"/>
              <a:ext cx="7808400" cy="147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7"/>
            <p:cNvSpPr txBox="1"/>
            <p:nvPr/>
          </p:nvSpPr>
          <p:spPr>
            <a:xfrm>
              <a:off x="-186" y="2392237"/>
              <a:ext cx="7808400" cy="1273800"/>
            </a:xfrm>
            <a:prstGeom prst="rect">
              <a:avLst/>
            </a:prstGeom>
            <a:noFill/>
            <a:ln>
              <a:noFill/>
            </a:ln>
          </p:spPr>
          <p:txBody>
            <a:bodyPr spcFirstLastPara="1" wrap="square" lIns="247900" tIns="13950" rIns="78225" bIns="13950" anchor="t" anchorCtr="0">
              <a:noAutofit/>
            </a:bodyPr>
            <a:lstStyle/>
            <a:p>
              <a:pPr marL="457200" lvl="0" indent="-292100" algn="l" rtl="0">
                <a:lnSpc>
                  <a:spcPct val="100000"/>
                </a:lnSpc>
                <a:spcBef>
                  <a:spcPts val="1100"/>
                </a:spcBef>
                <a:spcAft>
                  <a:spcPts val="0"/>
                </a:spcAft>
                <a:buClr>
                  <a:srgbClr val="002060"/>
                </a:buClr>
                <a:buSzPts val="1000"/>
                <a:buChar char="●"/>
              </a:pPr>
              <a:r>
                <a:rPr lang="en-US" sz="1100">
                  <a:solidFill>
                    <a:srgbClr val="002060"/>
                  </a:solidFill>
                </a:rPr>
                <a:t>(a) When the product/service/solution is:</a:t>
              </a:r>
              <a:endParaRPr sz="1100">
                <a:solidFill>
                  <a:srgbClr val="002060"/>
                </a:solidFill>
              </a:endParaRPr>
            </a:p>
            <a:p>
              <a:pPr marL="457200" lvl="0" indent="-292100" algn="l" rtl="0">
                <a:lnSpc>
                  <a:spcPct val="100000"/>
                </a:lnSpc>
                <a:spcBef>
                  <a:spcPts val="0"/>
                </a:spcBef>
                <a:spcAft>
                  <a:spcPts val="0"/>
                </a:spcAft>
                <a:buClr>
                  <a:srgbClr val="002060"/>
                </a:buClr>
                <a:buSzPts val="1000"/>
                <a:buChar char="●"/>
              </a:pPr>
              <a:r>
                <a:rPr lang="en-US" sz="1100" i="1">
                  <a:solidFill>
                    <a:srgbClr val="002060"/>
                  </a:solidFill>
                </a:rPr>
                <a:t>Clearly defined/available</a:t>
              </a:r>
              <a:r>
                <a:rPr lang="en-US" sz="1100">
                  <a:solidFill>
                    <a:srgbClr val="002060"/>
                  </a:solidFill>
                </a:rPr>
                <a:t> for purchase at a fixed-price place the order after— (1) Considering reasonably available information by </a:t>
              </a:r>
              <a:r>
                <a:rPr lang="en-US" sz="1100" b="1">
                  <a:solidFill>
                    <a:srgbClr val="002060"/>
                  </a:solidFill>
                </a:rPr>
                <a:t>Surveying 3+ contractors on </a:t>
              </a:r>
              <a:r>
                <a:rPr lang="en-US" sz="1100" b="1">
                  <a:solidFill>
                    <a:srgbClr val="002060"/>
                  </a:solidFill>
                  <a:uFill>
                    <a:noFill/>
                  </a:uFill>
                  <a:hlinkClick r:id="rId4">
                    <a:extLst>
                      <a:ext uri="{A12FA001-AC4F-418D-AE19-62706E023703}">
                        <ahyp:hlinkClr xmlns:ahyp="http://schemas.microsoft.com/office/drawing/2018/hyperlinkcolor" val="tx"/>
                      </a:ext>
                    </a:extLst>
                  </a:hlinkClick>
                </a:rPr>
                <a:t>GSA Advantage</a:t>
              </a:r>
              <a:r>
                <a:rPr lang="en-US" sz="1100">
                  <a:solidFill>
                    <a:srgbClr val="002060"/>
                  </a:solidFill>
                  <a:uFill>
                    <a:noFill/>
                  </a:uFill>
                  <a:hlinkClick r:id="rId4">
                    <a:extLst>
                      <a:ext uri="{A12FA001-AC4F-418D-AE19-62706E023703}">
                        <ahyp:hlinkClr xmlns:ahyp="http://schemas.microsoft.com/office/drawing/2018/hyperlinkcolor" val="tx"/>
                      </a:ext>
                    </a:extLst>
                  </a:hlinkClick>
                </a:rPr>
                <a:t>!®</a:t>
              </a:r>
              <a:r>
                <a:rPr lang="en-US" sz="1100">
                  <a:solidFill>
                    <a:srgbClr val="002060"/>
                  </a:solidFill>
                </a:rPr>
                <a:t>; OR </a:t>
              </a:r>
              <a:r>
                <a:rPr lang="en-US" sz="1100" b="1">
                  <a:solidFill>
                    <a:srgbClr val="002060"/>
                  </a:solidFill>
                </a:rPr>
                <a:t>Reviewing 3+ contract catalogs</a:t>
              </a:r>
              <a:r>
                <a:rPr lang="en-US" sz="1100">
                  <a:solidFill>
                    <a:srgbClr val="002060"/>
                  </a:solidFill>
                </a:rPr>
                <a:t>; OR </a:t>
              </a:r>
              <a:r>
                <a:rPr lang="en-US" sz="1100" b="1">
                  <a:solidFill>
                    <a:srgbClr val="002060"/>
                  </a:solidFill>
                </a:rPr>
                <a:t>Publishing an RFQ on GSA’s </a:t>
              </a:r>
              <a:r>
                <a:rPr lang="en-US" sz="1100" b="1">
                  <a:solidFill>
                    <a:srgbClr val="002060"/>
                  </a:solidFill>
                  <a:uFill>
                    <a:noFill/>
                  </a:uFill>
                  <a:hlinkClick r:id="rId3">
                    <a:extLst>
                      <a:ext uri="{A12FA001-AC4F-418D-AE19-62706E023703}">
                        <ahyp:hlinkClr xmlns:ahyp="http://schemas.microsoft.com/office/drawing/2018/hyperlinkcolor" val="tx"/>
                      </a:ext>
                    </a:extLst>
                  </a:hlinkClick>
                </a:rPr>
                <a:t>eBuy</a:t>
              </a:r>
              <a:r>
                <a:rPr lang="en-US" sz="1100">
                  <a:solidFill>
                    <a:srgbClr val="002060"/>
                  </a:solidFill>
                </a:rPr>
                <a:t>; OR </a:t>
              </a:r>
              <a:r>
                <a:rPr lang="en-US" sz="1100" b="1">
                  <a:solidFill>
                    <a:srgbClr val="002060"/>
                  </a:solidFill>
                </a:rPr>
                <a:t>Issuing an RFQ to 3+ contractors. </a:t>
              </a:r>
              <a:endParaRPr sz="1100" b="1">
                <a:solidFill>
                  <a:srgbClr val="002060"/>
                </a:solidFill>
              </a:endParaRPr>
            </a:p>
            <a:p>
              <a:pPr marL="457200" lvl="0" indent="-298450" algn="l" rtl="0">
                <a:lnSpc>
                  <a:spcPct val="115000"/>
                </a:lnSpc>
                <a:spcBef>
                  <a:spcPts val="0"/>
                </a:spcBef>
                <a:spcAft>
                  <a:spcPts val="0"/>
                </a:spcAft>
                <a:buClr>
                  <a:srgbClr val="002060"/>
                </a:buClr>
                <a:buSzPts val="1100"/>
                <a:buChar char="●"/>
              </a:pPr>
              <a:r>
                <a:rPr lang="en-US" sz="1100" i="1">
                  <a:solidFill>
                    <a:srgbClr val="002060"/>
                  </a:solidFill>
                </a:rPr>
                <a:t>Not clearly defined/involves OLMs/Requires SOO/SOW/PWS/Not available for purchase at a fixed-price</a:t>
              </a:r>
              <a:r>
                <a:rPr lang="en-US" sz="1100">
                  <a:solidFill>
                    <a:srgbClr val="002060"/>
                  </a:solidFill>
                </a:rPr>
                <a:t>— (1) </a:t>
              </a:r>
              <a:r>
                <a:rPr lang="en-US" sz="1100" b="1">
                  <a:solidFill>
                    <a:srgbClr val="002060"/>
                  </a:solidFill>
                </a:rPr>
                <a:t>Publish an RFQ on GSA’s </a:t>
              </a:r>
              <a:r>
                <a:rPr lang="en-US" sz="1100" b="1">
                  <a:solidFill>
                    <a:srgbClr val="002060"/>
                  </a:solidFill>
                  <a:uFill>
                    <a:noFill/>
                  </a:uFill>
                  <a:hlinkClick r:id="rId5">
                    <a:extLst>
                      <a:ext uri="{A12FA001-AC4F-418D-AE19-62706E023703}">
                        <ahyp:hlinkClr xmlns:ahyp="http://schemas.microsoft.com/office/drawing/2018/hyperlinkcolor" val="tx"/>
                      </a:ext>
                    </a:extLst>
                  </a:hlinkClick>
                </a:rPr>
                <a:t>eBuy</a:t>
              </a:r>
              <a:r>
                <a:rPr lang="en-US" sz="1100">
                  <a:solidFill>
                    <a:srgbClr val="002060"/>
                  </a:solidFill>
                </a:rPr>
                <a:t>; or (2) </a:t>
              </a:r>
              <a:r>
                <a:rPr lang="en-US" sz="1100" b="1">
                  <a:solidFill>
                    <a:srgbClr val="002060"/>
                  </a:solidFill>
                </a:rPr>
                <a:t>Issue an RFQ to 3+</a:t>
              </a:r>
              <a:r>
                <a:rPr lang="en-US" sz="1100">
                  <a:solidFill>
                    <a:srgbClr val="002060"/>
                  </a:solidFill>
                </a:rPr>
                <a:t> </a:t>
              </a:r>
              <a:r>
                <a:rPr lang="en-US" sz="1100" b="1">
                  <a:solidFill>
                    <a:srgbClr val="002060"/>
                  </a:solidFill>
                </a:rPr>
                <a:t>contractors.</a:t>
              </a:r>
              <a:r>
                <a:rPr lang="en-US" sz="1050">
                  <a:solidFill>
                    <a:schemeClr val="dk1"/>
                  </a:solidFill>
                  <a:highlight>
                    <a:srgbClr val="FFFFFF"/>
                  </a:highlight>
                </a:rPr>
                <a:t> </a:t>
              </a:r>
              <a:endParaRPr sz="1100" b="1" i="0" u="none" strike="noStrike" cap="none">
                <a:solidFill>
                  <a:srgbClr val="000000"/>
                </a:solidFill>
                <a:latin typeface="Calibri"/>
                <a:ea typeface="Calibri"/>
                <a:cs typeface="Calibri"/>
                <a:sym typeface="Calibri"/>
              </a:endParaRPr>
            </a:p>
          </p:txBody>
        </p:sp>
        <p:sp>
          <p:nvSpPr>
            <p:cNvPr id="265" name="Google Shape;265;p27"/>
            <p:cNvSpPr txBox="1"/>
            <p:nvPr/>
          </p:nvSpPr>
          <p:spPr>
            <a:xfrm>
              <a:off x="12441" y="3907939"/>
              <a:ext cx="7783500" cy="289800"/>
            </a:xfrm>
            <a:prstGeom prst="rect">
              <a:avLst/>
            </a:prstGeom>
            <a:solidFill>
              <a:srgbClr val="232659"/>
            </a:solid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400" b="1" i="0" u="none" strike="noStrike" cap="none">
                  <a:solidFill>
                    <a:srgbClr val="FFFFFF"/>
                  </a:solidFill>
                  <a:latin typeface="Arial"/>
                  <a:ea typeface="Arial"/>
                  <a:cs typeface="Arial"/>
                  <a:sym typeface="Arial"/>
                </a:rPr>
                <a:t>BELOW MICRO</a:t>
              </a:r>
              <a:endParaRPr sz="1400" b="0" i="0" u="none" strike="noStrike" cap="none">
                <a:solidFill>
                  <a:srgbClr val="000000"/>
                </a:solidFill>
                <a:latin typeface="Arial"/>
                <a:ea typeface="Arial"/>
                <a:cs typeface="Arial"/>
                <a:sym typeface="Arial"/>
              </a:endParaRPr>
            </a:p>
          </p:txBody>
        </p:sp>
        <p:sp>
          <p:nvSpPr>
            <p:cNvPr id="266" name="Google Shape;266;p27"/>
            <p:cNvSpPr txBox="1"/>
            <p:nvPr/>
          </p:nvSpPr>
          <p:spPr>
            <a:xfrm>
              <a:off x="0" y="4265245"/>
              <a:ext cx="7808400" cy="1041000"/>
            </a:xfrm>
            <a:prstGeom prst="rect">
              <a:avLst/>
            </a:prstGeom>
            <a:noFill/>
            <a:ln>
              <a:noFill/>
            </a:ln>
          </p:spPr>
          <p:txBody>
            <a:bodyPr spcFirstLastPara="1" wrap="square" lIns="247900" tIns="13950" rIns="78225" bIns="13950" anchor="t" anchorCtr="0">
              <a:noAutofit/>
            </a:bodyPr>
            <a:lstStyle/>
            <a:p>
              <a:pPr marL="457200" marR="0" lvl="0" indent="-292100" algn="l" rtl="0">
                <a:lnSpc>
                  <a:spcPct val="90000"/>
                </a:lnSpc>
                <a:spcBef>
                  <a:spcPts val="0"/>
                </a:spcBef>
                <a:spcAft>
                  <a:spcPts val="0"/>
                </a:spcAft>
                <a:buClr>
                  <a:srgbClr val="002060"/>
                </a:buClr>
                <a:buSzPts val="1000"/>
                <a:buChar char="●"/>
              </a:pPr>
              <a:r>
                <a:rPr lang="en-US" sz="1100">
                  <a:solidFill>
                    <a:srgbClr val="002060"/>
                  </a:solidFill>
                </a:rPr>
                <a:t>(a) Place order or establish BPA with any FSS contractor that can meet the need. </a:t>
              </a:r>
              <a:endParaRPr sz="1100">
                <a:solidFill>
                  <a:srgbClr val="002060"/>
                </a:solidFill>
              </a:endParaRPr>
            </a:p>
            <a:p>
              <a:pPr marL="457200" marR="0" lvl="0" indent="-292100" algn="l" rtl="0">
                <a:lnSpc>
                  <a:spcPct val="90000"/>
                </a:lnSpc>
                <a:spcBef>
                  <a:spcPts val="0"/>
                </a:spcBef>
                <a:spcAft>
                  <a:spcPts val="0"/>
                </a:spcAft>
                <a:buClr>
                  <a:srgbClr val="002060"/>
                </a:buClr>
                <a:buSzPts val="1000"/>
                <a:buChar char="●"/>
              </a:pPr>
              <a:r>
                <a:rPr lang="en-US" sz="1100">
                  <a:solidFill>
                    <a:srgbClr val="002060"/>
                  </a:solidFill>
                </a:rPr>
                <a:t>(b) Although not required to solicit from a specific number of FSS contractors, ordering activities should attempt to distribute orders among FSS contractors.</a:t>
              </a:r>
              <a:endParaRPr sz="1100">
                <a:solidFill>
                  <a:srgbClr val="002060"/>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8"/>
          <p:cNvSpPr txBox="1">
            <a:spLocks noGrp="1"/>
          </p:cNvSpPr>
          <p:nvPr>
            <p:ph type="title"/>
          </p:nvPr>
        </p:nvSpPr>
        <p:spPr>
          <a:xfrm>
            <a:off x="301150" y="650425"/>
            <a:ext cx="6882900" cy="3747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sz="3200" b="1"/>
              <a:t>MAS Blanket Purchase Agreements </a:t>
            </a:r>
            <a:endParaRPr sz="3200" b="1"/>
          </a:p>
          <a:p>
            <a:pPr marL="0" lvl="0" indent="0" algn="l" rtl="0">
              <a:lnSpc>
                <a:spcPct val="100000"/>
              </a:lnSpc>
              <a:spcBef>
                <a:spcPts val="0"/>
              </a:spcBef>
              <a:spcAft>
                <a:spcPts val="0"/>
              </a:spcAft>
              <a:buSzPts val="3600"/>
              <a:buNone/>
            </a:pPr>
            <a:endParaRPr sz="2000" b="1"/>
          </a:p>
          <a:p>
            <a:pPr marL="457200" lvl="0" indent="-355600" algn="l" rtl="0">
              <a:lnSpc>
                <a:spcPct val="100000"/>
              </a:lnSpc>
              <a:spcBef>
                <a:spcPts val="0"/>
              </a:spcBef>
              <a:spcAft>
                <a:spcPts val="0"/>
              </a:spcAft>
              <a:buSzPts val="2000"/>
              <a:buChar char="●"/>
            </a:pPr>
            <a:r>
              <a:rPr lang="en-US" sz="2000" b="1"/>
              <a:t>2GIT BPA (IT Hardware, Software, &amp; Ancillary) </a:t>
            </a:r>
            <a:endParaRPr sz="2000" b="1"/>
          </a:p>
          <a:p>
            <a:pPr marL="457200" lvl="0" indent="-355600" algn="l" rtl="0">
              <a:lnSpc>
                <a:spcPct val="100000"/>
              </a:lnSpc>
              <a:spcBef>
                <a:spcPts val="0"/>
              </a:spcBef>
              <a:spcAft>
                <a:spcPts val="0"/>
              </a:spcAft>
              <a:buSzPts val="2000"/>
              <a:buChar char="●"/>
            </a:pPr>
            <a:r>
              <a:rPr lang="en-US" sz="2000" b="1"/>
              <a:t>GSS BPA (Desktops/Laptops) </a:t>
            </a:r>
            <a:endParaRPr sz="2000" b="1"/>
          </a:p>
          <a:p>
            <a:pPr marL="457200" lvl="0" indent="-355600" algn="l" rtl="0">
              <a:lnSpc>
                <a:spcPct val="100000"/>
              </a:lnSpc>
              <a:spcBef>
                <a:spcPts val="0"/>
              </a:spcBef>
              <a:spcAft>
                <a:spcPts val="0"/>
              </a:spcAft>
              <a:buSzPts val="2000"/>
              <a:buChar char="●"/>
            </a:pPr>
            <a:r>
              <a:rPr lang="en-US" sz="2000" b="1"/>
              <a:t>Printer BPA </a:t>
            </a:r>
            <a:endParaRPr sz="2000" b="1"/>
          </a:p>
          <a:p>
            <a:pPr marL="457200" lvl="0" indent="-355600" algn="l" rtl="0">
              <a:lnSpc>
                <a:spcPct val="100000"/>
              </a:lnSpc>
              <a:spcBef>
                <a:spcPts val="0"/>
              </a:spcBef>
              <a:spcAft>
                <a:spcPts val="0"/>
              </a:spcAft>
              <a:buSzPts val="2000"/>
              <a:buChar char="●"/>
            </a:pPr>
            <a:r>
              <a:rPr lang="en-US" sz="2000" b="1"/>
              <a:t>SCRIPTS</a:t>
            </a:r>
            <a:endParaRPr sz="2000" b="1"/>
          </a:p>
          <a:p>
            <a:pPr marL="457200" lvl="0" indent="-355600" algn="l" rtl="0">
              <a:lnSpc>
                <a:spcPct val="100000"/>
              </a:lnSpc>
              <a:spcBef>
                <a:spcPts val="0"/>
              </a:spcBef>
              <a:spcAft>
                <a:spcPts val="0"/>
              </a:spcAft>
              <a:buSzPts val="2000"/>
              <a:buChar char="●"/>
            </a:pPr>
            <a:r>
              <a:rPr lang="en-US" sz="2000" b="1"/>
              <a:t>DEOS</a:t>
            </a:r>
            <a:endParaRPr sz="20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cxnSp>
        <p:nvCxnSpPr>
          <p:cNvPr id="276" name="Google Shape;276;p29">
            <a:extLst>
              <a:ext uri="{C183D7F6-B498-43B3-948B-1728B52AA6E4}">
                <adec:decorative xmlns:adec="http://schemas.microsoft.com/office/drawing/2017/decorative" val="1"/>
              </a:ext>
            </a:extLst>
          </p:cNvPr>
          <p:cNvCxnSpPr/>
          <p:nvPr/>
        </p:nvCxnSpPr>
        <p:spPr>
          <a:xfrm>
            <a:off x="553075" y="997212"/>
            <a:ext cx="7948200" cy="0"/>
          </a:xfrm>
          <a:prstGeom prst="straightConnector1">
            <a:avLst/>
          </a:prstGeom>
          <a:noFill/>
          <a:ln w="38100" cap="flat" cmpd="sng">
            <a:solidFill>
              <a:srgbClr val="1D75BC"/>
            </a:solidFill>
            <a:prstDash val="solid"/>
            <a:round/>
            <a:headEnd type="none" w="sm" len="sm"/>
            <a:tailEnd type="none" w="sm" len="sm"/>
          </a:ln>
        </p:spPr>
      </p:cxnSp>
      <p:sp>
        <p:nvSpPr>
          <p:cNvPr id="277" name="Google Shape;277;p29"/>
          <p:cNvSpPr txBox="1">
            <a:spLocks noGrp="1"/>
          </p:cNvSpPr>
          <p:nvPr>
            <p:ph type="ctrTitle"/>
          </p:nvPr>
        </p:nvSpPr>
        <p:spPr>
          <a:xfrm>
            <a:off x="462325" y="243300"/>
            <a:ext cx="71088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200">
                <a:solidFill>
                  <a:srgbClr val="002060"/>
                </a:solidFill>
              </a:rPr>
              <a:t>MAS: </a:t>
            </a:r>
            <a:r>
              <a:rPr lang="en-US" sz="3200" b="0">
                <a:solidFill>
                  <a:srgbClr val="002060"/>
                </a:solidFill>
              </a:rPr>
              <a:t>Blanket Purchase Agreement </a:t>
            </a:r>
            <a:endParaRPr sz="3200" b="0"/>
          </a:p>
        </p:txBody>
      </p:sp>
      <p:sp>
        <p:nvSpPr>
          <p:cNvPr id="278" name="Google Shape;278;p29"/>
          <p:cNvSpPr txBox="1">
            <a:spLocks noGrp="1"/>
          </p:cNvSpPr>
          <p:nvPr>
            <p:ph type="body" idx="1"/>
          </p:nvPr>
        </p:nvSpPr>
        <p:spPr>
          <a:xfrm>
            <a:off x="553075" y="1039350"/>
            <a:ext cx="7948200" cy="3493500"/>
          </a:xfrm>
          <a:prstGeom prst="rect">
            <a:avLst/>
          </a:prstGeom>
          <a:noFill/>
          <a:ln>
            <a:noFill/>
          </a:ln>
        </p:spPr>
        <p:txBody>
          <a:bodyPr spcFirstLastPara="1" wrap="square" lIns="91425" tIns="91425" rIns="91425" bIns="91425" anchor="t" anchorCtr="0">
            <a:normAutofit/>
          </a:bodyPr>
          <a:lstStyle/>
          <a:p>
            <a:pPr marL="457200" lvl="0" indent="-365761" algn="just" rtl="0">
              <a:lnSpc>
                <a:spcPct val="120000"/>
              </a:lnSpc>
              <a:spcBef>
                <a:spcPts val="600"/>
              </a:spcBef>
              <a:spcAft>
                <a:spcPts val="0"/>
              </a:spcAft>
              <a:buClr>
                <a:schemeClr val="dk1"/>
              </a:buClr>
              <a:buSzPts val="1400"/>
              <a:buChar char="●"/>
            </a:pPr>
            <a:r>
              <a:rPr lang="en-US" sz="1400">
                <a:solidFill>
                  <a:schemeClr val="dk1"/>
                </a:solidFill>
              </a:rPr>
              <a:t>The Multiple Award Schedule (MAS) Blanket Purchase Agreement (BPA) is a government vehicle that allows for the purchase of products and services through the MAS program.</a:t>
            </a:r>
            <a:endParaRPr sz="1400">
              <a:solidFill>
                <a:schemeClr val="dk1"/>
              </a:solidFill>
            </a:endParaRPr>
          </a:p>
          <a:p>
            <a:pPr marL="457200" lvl="0" indent="-317500" algn="just" rtl="0">
              <a:lnSpc>
                <a:spcPct val="83000"/>
              </a:lnSpc>
              <a:spcBef>
                <a:spcPts val="0"/>
              </a:spcBef>
              <a:spcAft>
                <a:spcPts val="0"/>
              </a:spcAft>
              <a:buClr>
                <a:srgbClr val="1B1B1B"/>
              </a:buClr>
              <a:buSzPts val="1400"/>
              <a:buChar char="●"/>
            </a:pPr>
            <a:r>
              <a:rPr lang="en-US" sz="1400">
                <a:solidFill>
                  <a:schemeClr val="dk1"/>
                </a:solidFill>
              </a:rPr>
              <a:t>An acquisition strategy to establish single or multi-award agreement in accordance with </a:t>
            </a:r>
            <a:r>
              <a:rPr lang="en-US" sz="1400" u="sng">
                <a:solidFill>
                  <a:schemeClr val="accent5"/>
                </a:solidFill>
                <a:hlinkClick r:id="rId4">
                  <a:extLst>
                    <a:ext uri="{A12FA001-AC4F-418D-AE19-62706E023703}">
                      <ahyp:hlinkClr xmlns:ahyp="http://schemas.microsoft.com/office/drawing/2018/hyperlinkcolor" val="tx"/>
                    </a:ext>
                  </a:extLst>
                </a:hlinkClick>
              </a:rPr>
              <a:t>GSAR 538.7104-1 FSS Blanket purchase agreements</a:t>
            </a:r>
            <a:r>
              <a:rPr lang="en-US" sz="1400">
                <a:solidFill>
                  <a:schemeClr val="dk1"/>
                </a:solidFill>
              </a:rPr>
              <a:t> with schedule contractor(s).</a:t>
            </a:r>
            <a:endParaRPr sz="1400">
              <a:solidFill>
                <a:schemeClr val="dk1"/>
              </a:solidFill>
            </a:endParaRPr>
          </a:p>
          <a:p>
            <a:pPr marL="0" lvl="0" indent="0" algn="just" rtl="0">
              <a:lnSpc>
                <a:spcPct val="83000"/>
              </a:lnSpc>
              <a:spcBef>
                <a:spcPts val="0"/>
              </a:spcBef>
              <a:spcAft>
                <a:spcPts val="0"/>
              </a:spcAft>
              <a:buNone/>
            </a:pPr>
            <a:endParaRPr sz="1400">
              <a:solidFill>
                <a:schemeClr val="dk1"/>
              </a:solidFill>
            </a:endParaRPr>
          </a:p>
          <a:p>
            <a:pPr marL="457200" lvl="0" indent="-317500" algn="just" rtl="0">
              <a:lnSpc>
                <a:spcPct val="83000"/>
              </a:lnSpc>
              <a:spcBef>
                <a:spcPts val="0"/>
              </a:spcBef>
              <a:spcAft>
                <a:spcPts val="0"/>
              </a:spcAft>
              <a:buClr>
                <a:srgbClr val="1B1B1B"/>
              </a:buClr>
              <a:buSzPts val="1400"/>
              <a:buChar char="●"/>
            </a:pPr>
            <a:r>
              <a:rPr lang="en-US" sz="1400">
                <a:solidFill>
                  <a:schemeClr val="dk1"/>
                </a:solidFill>
              </a:rPr>
              <a:t>Agencies can establish </a:t>
            </a:r>
            <a:r>
              <a:rPr lang="en-US" sz="1400" b="1">
                <a:solidFill>
                  <a:schemeClr val="dk1"/>
                </a:solidFill>
              </a:rPr>
              <a:t>tailor-made acquisition vehicles</a:t>
            </a:r>
            <a:r>
              <a:rPr lang="en-US" sz="1400">
                <a:solidFill>
                  <a:schemeClr val="dk1"/>
                </a:solidFill>
              </a:rPr>
              <a:t> to deliver IT solutions</a:t>
            </a:r>
            <a:r>
              <a:rPr lang="en-US" sz="1400">
                <a:solidFill>
                  <a:srgbClr val="444746"/>
                </a:solidFill>
                <a:highlight>
                  <a:schemeClr val="lt1"/>
                </a:highlight>
              </a:rPr>
              <a:t>.</a:t>
            </a:r>
            <a:endParaRPr sz="1400">
              <a:solidFill>
                <a:schemeClr val="dk1"/>
              </a:solidFill>
            </a:endParaRPr>
          </a:p>
          <a:p>
            <a:pPr marL="457200" lvl="0" indent="0" algn="just" rtl="0">
              <a:lnSpc>
                <a:spcPct val="83000"/>
              </a:lnSpc>
              <a:spcBef>
                <a:spcPts val="0"/>
              </a:spcBef>
              <a:spcAft>
                <a:spcPts val="0"/>
              </a:spcAft>
              <a:buNone/>
            </a:pPr>
            <a:endParaRPr sz="1400">
              <a:solidFill>
                <a:schemeClr val="dk1"/>
              </a:solidFill>
            </a:endParaRPr>
          </a:p>
          <a:p>
            <a:pPr marL="457200" lvl="0" indent="-317500" algn="just" rtl="0">
              <a:lnSpc>
                <a:spcPct val="83000"/>
              </a:lnSpc>
              <a:spcBef>
                <a:spcPts val="0"/>
              </a:spcBef>
              <a:spcAft>
                <a:spcPts val="0"/>
              </a:spcAft>
              <a:buClr>
                <a:srgbClr val="1B1B1B"/>
              </a:buClr>
              <a:buSzPts val="1400"/>
              <a:buChar char="●"/>
            </a:pPr>
            <a:r>
              <a:rPr lang="en-US" sz="1400">
                <a:solidFill>
                  <a:schemeClr val="dk1"/>
                </a:solidFill>
              </a:rPr>
              <a:t>Allows agencies to consolidate, and conduct </a:t>
            </a:r>
            <a:r>
              <a:rPr lang="en-US" sz="1400" b="1">
                <a:solidFill>
                  <a:schemeClr val="dk1"/>
                </a:solidFill>
              </a:rPr>
              <a:t>enterprise approach</a:t>
            </a:r>
            <a:r>
              <a:rPr lang="en-US" sz="1400">
                <a:solidFill>
                  <a:schemeClr val="dk1"/>
                </a:solidFill>
              </a:rPr>
              <a:t> buying, realizing economies of scale. </a:t>
            </a:r>
            <a:endParaRPr sz="1400">
              <a:solidFill>
                <a:schemeClr val="dk1"/>
              </a:solidFill>
            </a:endParaRPr>
          </a:p>
          <a:p>
            <a:pPr marL="457200" lvl="0" indent="0" algn="just" rtl="0">
              <a:lnSpc>
                <a:spcPct val="83000"/>
              </a:lnSpc>
              <a:spcBef>
                <a:spcPts val="0"/>
              </a:spcBef>
              <a:spcAft>
                <a:spcPts val="0"/>
              </a:spcAft>
              <a:buNone/>
            </a:pPr>
            <a:endParaRPr sz="1400">
              <a:solidFill>
                <a:schemeClr val="dk1"/>
              </a:solidFill>
            </a:endParaRPr>
          </a:p>
          <a:p>
            <a:pPr marL="457200" marR="0" lvl="0" indent="-317500" algn="just" rtl="0">
              <a:lnSpc>
                <a:spcPct val="83000"/>
              </a:lnSpc>
              <a:spcBef>
                <a:spcPts val="0"/>
              </a:spcBef>
              <a:spcAft>
                <a:spcPts val="0"/>
              </a:spcAft>
              <a:buClr>
                <a:schemeClr val="dk1"/>
              </a:buClr>
              <a:buSzPts val="1400"/>
              <a:buChar char="●"/>
            </a:pPr>
            <a:r>
              <a:rPr lang="en-US" sz="1400">
                <a:solidFill>
                  <a:schemeClr val="dk1"/>
                </a:solidFill>
                <a:highlight>
                  <a:schemeClr val="lt1"/>
                </a:highlight>
              </a:rPr>
              <a:t>Ability to award complex multi-SIN and line item awards to buy services or products. </a:t>
            </a:r>
            <a:endParaRPr sz="1400">
              <a:solidFill>
                <a:schemeClr val="dk1"/>
              </a:solidFill>
              <a:highlight>
                <a:schemeClr val="lt1"/>
              </a:highlight>
            </a:endParaRPr>
          </a:p>
          <a:p>
            <a:pPr marL="457200" marR="0" lvl="0" indent="0" algn="just" rtl="0">
              <a:lnSpc>
                <a:spcPct val="83000"/>
              </a:lnSpc>
              <a:spcBef>
                <a:spcPts val="0"/>
              </a:spcBef>
              <a:spcAft>
                <a:spcPts val="0"/>
              </a:spcAft>
              <a:buNone/>
            </a:pPr>
            <a:endParaRPr sz="1400">
              <a:solidFill>
                <a:schemeClr val="dk1"/>
              </a:solidFill>
              <a:highlight>
                <a:schemeClr val="lt1"/>
              </a:highlight>
            </a:endParaRPr>
          </a:p>
          <a:p>
            <a:pPr marL="457200" marR="0" lvl="0" indent="-317500" algn="just" rtl="0">
              <a:lnSpc>
                <a:spcPct val="83000"/>
              </a:lnSpc>
              <a:spcBef>
                <a:spcPts val="0"/>
              </a:spcBef>
              <a:spcAft>
                <a:spcPts val="0"/>
              </a:spcAft>
              <a:buClr>
                <a:schemeClr val="dk1"/>
              </a:buClr>
              <a:buSzPts val="1400"/>
              <a:buChar char="●"/>
            </a:pPr>
            <a:r>
              <a:rPr lang="en-US" sz="1400">
                <a:solidFill>
                  <a:schemeClr val="dk1"/>
                </a:solidFill>
                <a:highlight>
                  <a:schemeClr val="lt1"/>
                </a:highlight>
              </a:rPr>
              <a:t>A BPA establishes terms applicable to future orders; it does not obligate funds. BPA uses estimated values and does not have ceilings/guarantees. </a:t>
            </a:r>
            <a:endParaRPr sz="1400">
              <a:latin typeface="Arial"/>
              <a:ea typeface="Arial"/>
              <a:cs typeface="Arial"/>
              <a:sym typeface="Arial"/>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 name="Title 1">
            <a:extLst>
              <a:ext uri="{FF2B5EF4-FFF2-40B4-BE49-F238E27FC236}">
                <a16:creationId xmlns:a16="http://schemas.microsoft.com/office/drawing/2014/main" id="{701402D3-696F-D22A-A879-2F47539E6160}"/>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ITC Solutions </a:t>
            </a:r>
          </a:p>
        </p:txBody>
      </p:sp>
      <p:pic>
        <p:nvPicPr>
          <p:cNvPr id="289" name="Google Shape;289;p30" descr="2GIT Logo"/>
          <p:cNvPicPr preferRelativeResize="0"/>
          <p:nvPr/>
        </p:nvPicPr>
        <p:blipFill rotWithShape="1">
          <a:blip r:embed="rId4">
            <a:alphaModFix/>
          </a:blip>
          <a:srcRect/>
          <a:stretch/>
        </p:blipFill>
        <p:spPr>
          <a:xfrm>
            <a:off x="479100" y="824301"/>
            <a:ext cx="1054575" cy="425775"/>
          </a:xfrm>
          <a:prstGeom prst="rect">
            <a:avLst/>
          </a:prstGeom>
          <a:noFill/>
          <a:ln>
            <a:noFill/>
          </a:ln>
        </p:spPr>
      </p:pic>
      <p:pic>
        <p:nvPicPr>
          <p:cNvPr id="291" name="Google Shape;291;p30" descr="This image serves as the logo for the Government-wide Strategic Solutions (GSS) Program."/>
          <p:cNvPicPr preferRelativeResize="0"/>
          <p:nvPr/>
        </p:nvPicPr>
        <p:blipFill rotWithShape="1">
          <a:blip r:embed="rId5">
            <a:alphaModFix/>
          </a:blip>
          <a:srcRect l="18824" t="16630" r="17146" b="21887"/>
          <a:stretch/>
        </p:blipFill>
        <p:spPr>
          <a:xfrm>
            <a:off x="565325" y="2288350"/>
            <a:ext cx="998899" cy="639401"/>
          </a:xfrm>
          <a:prstGeom prst="rect">
            <a:avLst/>
          </a:prstGeom>
          <a:noFill/>
          <a:ln>
            <a:noFill/>
          </a:ln>
        </p:spPr>
      </p:pic>
      <p:grpSp>
        <p:nvGrpSpPr>
          <p:cNvPr id="283" name="Google Shape;283;p30" descr="This image serves as the definition area for 2GIT, GSS, Scripts, and printer BPA logos."/>
          <p:cNvGrpSpPr/>
          <p:nvPr/>
        </p:nvGrpSpPr>
        <p:grpSpPr>
          <a:xfrm>
            <a:off x="1578358" y="816325"/>
            <a:ext cx="7086542" cy="2682513"/>
            <a:chOff x="2314577" y="1173249"/>
            <a:chExt cx="5901026" cy="2797199"/>
          </a:xfrm>
        </p:grpSpPr>
        <p:sp>
          <p:nvSpPr>
            <p:cNvPr id="284" name="Google Shape;284;p30"/>
            <p:cNvSpPr txBox="1"/>
            <p:nvPr/>
          </p:nvSpPr>
          <p:spPr>
            <a:xfrm>
              <a:off x="2314577" y="2712847"/>
              <a:ext cx="2326500" cy="125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sz="900">
                  <a:solidFill>
                    <a:srgbClr val="0B5394"/>
                  </a:solidFill>
                  <a:latin typeface="Public Sans"/>
                  <a:ea typeface="Public Sans"/>
                  <a:cs typeface="Public Sans"/>
                  <a:sym typeface="Public Sans"/>
                </a:rPr>
                <a:t>Standard configurations for desktop and laptop computers, tablets, monitors, displays, controllers, connectors, cables, drivers, and adapters. Specs refreshed every 9 months based on industry updates and customer feedback. Click &amp; buy through GSA AdvantageSelect. </a:t>
              </a:r>
              <a:r>
                <a:rPr lang="en-US" sz="900" u="sng">
                  <a:solidFill>
                    <a:schemeClr val="hlink"/>
                  </a:solidFill>
                  <a:latin typeface="Public Sans"/>
                  <a:ea typeface="Public Sans"/>
                  <a:cs typeface="Public Sans"/>
                  <a:sym typeface="Public Sans"/>
                  <a:hlinkClick r:id="rId6"/>
                </a:rPr>
                <a:t>More information.</a:t>
              </a:r>
              <a:endParaRPr sz="900">
                <a:solidFill>
                  <a:srgbClr val="0B5394"/>
                </a:solidFill>
                <a:latin typeface="Public Sans"/>
                <a:ea typeface="Public Sans"/>
                <a:cs typeface="Public Sans"/>
                <a:sym typeface="Public Sans"/>
              </a:endParaRPr>
            </a:p>
            <a:p>
              <a:pPr marL="0" lvl="0" indent="0" algn="l" rtl="0">
                <a:lnSpc>
                  <a:spcPct val="115000"/>
                </a:lnSpc>
                <a:spcBef>
                  <a:spcPts val="0"/>
                </a:spcBef>
                <a:spcAft>
                  <a:spcPts val="0"/>
                </a:spcAft>
                <a:buNone/>
              </a:pPr>
              <a:endParaRPr sz="900">
                <a:solidFill>
                  <a:srgbClr val="0B5394"/>
                </a:solidFill>
                <a:latin typeface="Public Sans"/>
                <a:ea typeface="Public Sans"/>
                <a:cs typeface="Public Sans"/>
                <a:sym typeface="Public Sans"/>
              </a:endParaRPr>
            </a:p>
          </p:txBody>
        </p:sp>
        <p:sp>
          <p:nvSpPr>
            <p:cNvPr id="285" name="Google Shape;285;p30"/>
            <p:cNvSpPr txBox="1"/>
            <p:nvPr/>
          </p:nvSpPr>
          <p:spPr>
            <a:xfrm>
              <a:off x="5941003" y="1173249"/>
              <a:ext cx="2274600" cy="13542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sz="900">
                  <a:solidFill>
                    <a:srgbClr val="0B5394"/>
                  </a:solidFill>
                  <a:latin typeface="Public Sans"/>
                  <a:ea typeface="Public Sans"/>
                  <a:cs typeface="Public Sans"/>
                  <a:sym typeface="Public Sans"/>
                </a:rPr>
                <a:t>I10-year, Governmentwide BPA, established in partnership with the Office of Secretary of Defense.  Provides supply chain risk illumination tools and services to mitigate the risks of fraud, abuse, foreign ownership control or influence, and supply chain exploitation. </a:t>
              </a:r>
              <a:r>
                <a:rPr lang="en-US" sz="900" u="sng">
                  <a:solidFill>
                    <a:schemeClr val="hlink"/>
                  </a:solidFill>
                  <a:latin typeface="Public Sans"/>
                  <a:ea typeface="Public Sans"/>
                  <a:cs typeface="Public Sans"/>
                  <a:sym typeface="Public Sans"/>
                  <a:hlinkClick r:id="rId7"/>
                </a:rPr>
                <a:t>More Information</a:t>
              </a:r>
              <a:r>
                <a:rPr lang="en-US" sz="900">
                  <a:solidFill>
                    <a:srgbClr val="0B5394"/>
                  </a:solidFill>
                  <a:latin typeface="Public Sans"/>
                  <a:ea typeface="Public Sans"/>
                  <a:cs typeface="Public Sans"/>
                  <a:sym typeface="Public Sans"/>
                </a:rPr>
                <a:t> &amp; </a:t>
              </a:r>
              <a:r>
                <a:rPr lang="en-US" sz="900" u="sng">
                  <a:solidFill>
                    <a:schemeClr val="hlink"/>
                  </a:solidFill>
                  <a:latin typeface="Public Sans"/>
                  <a:ea typeface="Public Sans"/>
                  <a:cs typeface="Public Sans"/>
                  <a:sym typeface="Public Sans"/>
                  <a:hlinkClick r:id="rId8"/>
                </a:rPr>
                <a:t>Ordering Guide</a:t>
              </a:r>
              <a:r>
                <a:rPr lang="en-US" sz="900">
                  <a:solidFill>
                    <a:srgbClr val="0B5394"/>
                  </a:solidFill>
                  <a:latin typeface="Public Sans"/>
                  <a:ea typeface="Public Sans"/>
                  <a:cs typeface="Public Sans"/>
                  <a:sym typeface="Public Sans"/>
                </a:rPr>
                <a:t>.</a:t>
              </a:r>
              <a:endParaRPr sz="900">
                <a:solidFill>
                  <a:srgbClr val="0B5394"/>
                </a:solidFill>
                <a:latin typeface="Public Sans"/>
                <a:ea typeface="Public Sans"/>
                <a:cs typeface="Public Sans"/>
                <a:sym typeface="Public Sans"/>
              </a:endParaRPr>
            </a:p>
            <a:p>
              <a:pPr marL="0" lvl="0" indent="0" algn="l" rtl="0">
                <a:lnSpc>
                  <a:spcPct val="115000"/>
                </a:lnSpc>
                <a:spcBef>
                  <a:spcPts val="0"/>
                </a:spcBef>
                <a:spcAft>
                  <a:spcPts val="0"/>
                </a:spcAft>
                <a:buNone/>
              </a:pPr>
              <a:endParaRPr sz="900">
                <a:solidFill>
                  <a:srgbClr val="0B5394"/>
                </a:solidFill>
                <a:latin typeface="Public Sans"/>
                <a:ea typeface="Public Sans"/>
                <a:cs typeface="Public Sans"/>
                <a:sym typeface="Public Sans"/>
              </a:endParaRPr>
            </a:p>
          </p:txBody>
        </p:sp>
        <p:sp>
          <p:nvSpPr>
            <p:cNvPr id="286" name="Google Shape;286;p30"/>
            <p:cNvSpPr txBox="1"/>
            <p:nvPr/>
          </p:nvSpPr>
          <p:spPr>
            <a:xfrm>
              <a:off x="5940961" y="2712483"/>
              <a:ext cx="2274600" cy="125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sz="900" dirty="0">
                  <a:solidFill>
                    <a:srgbClr val="0B5394"/>
                  </a:solidFill>
                  <a:latin typeface="Public Sans"/>
                  <a:ea typeface="Public Sans"/>
                  <a:cs typeface="Public Sans"/>
                  <a:sym typeface="Public Sans"/>
                </a:rPr>
                <a:t>Integrated, enhanced, NIST-based SCRM requirements operational controls improve supply chain security. Scope includes printers, copiers, scanners, maintenance, parts, print management, toner/ink/paper, and related services. Click &amp; buy through GSA </a:t>
              </a:r>
              <a:r>
                <a:rPr lang="en-US" sz="900" dirty="0" err="1">
                  <a:solidFill>
                    <a:srgbClr val="0B5394"/>
                  </a:solidFill>
                  <a:latin typeface="Public Sans"/>
                  <a:ea typeface="Public Sans"/>
                  <a:cs typeface="Public Sans"/>
                  <a:sym typeface="Public Sans"/>
                </a:rPr>
                <a:t>AdvantageSelect</a:t>
              </a:r>
              <a:r>
                <a:rPr lang="en-US" sz="900" dirty="0">
                  <a:solidFill>
                    <a:srgbClr val="0B5394"/>
                  </a:solidFill>
                  <a:latin typeface="Public Sans"/>
                  <a:ea typeface="Public Sans"/>
                  <a:cs typeface="Public Sans"/>
                  <a:sym typeface="Public Sans"/>
                </a:rPr>
                <a:t>.  </a:t>
              </a:r>
              <a:r>
                <a:rPr lang="en-US" sz="900" u="sng" dirty="0">
                  <a:solidFill>
                    <a:schemeClr val="hlink"/>
                  </a:solidFill>
                  <a:latin typeface="Public Sans"/>
                  <a:ea typeface="Public Sans"/>
                  <a:cs typeface="Public Sans"/>
                  <a:sym typeface="Public Sans"/>
                  <a:hlinkClick r:id="rId9"/>
                </a:rPr>
                <a:t>More information.</a:t>
              </a:r>
              <a:endParaRPr sz="900" dirty="0">
                <a:solidFill>
                  <a:srgbClr val="0B5394"/>
                </a:solidFill>
                <a:latin typeface="Public Sans"/>
                <a:ea typeface="Public Sans"/>
                <a:cs typeface="Public Sans"/>
                <a:sym typeface="Public Sans"/>
              </a:endParaRPr>
            </a:p>
          </p:txBody>
        </p:sp>
        <p:sp>
          <p:nvSpPr>
            <p:cNvPr id="287" name="Google Shape;287;p30"/>
            <p:cNvSpPr txBox="1"/>
            <p:nvPr/>
          </p:nvSpPr>
          <p:spPr>
            <a:xfrm>
              <a:off x="2314577" y="1173249"/>
              <a:ext cx="2326500" cy="1400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sz="900" dirty="0">
                  <a:solidFill>
                    <a:srgbClr val="0B5394"/>
                  </a:solidFill>
                  <a:latin typeface="Public Sans"/>
                  <a:ea typeface="Public Sans"/>
                  <a:cs typeface="Public Sans"/>
                  <a:sym typeface="Public Sans"/>
                </a:rPr>
                <a:t>Offers secure, mission-critical, best-value, and compliant hardware and software solutions, emphasizing SCRM and vendors with strong SCRM plans; mitigating cybersecurity vulnerabilities associated with IT products. The scope includes commercial hardware, software, equipment purchases, maintenance, software licenses, and OLMs. </a:t>
              </a:r>
              <a:r>
                <a:rPr lang="en-US" sz="900" u="sng" dirty="0">
                  <a:solidFill>
                    <a:schemeClr val="hlink"/>
                  </a:solidFill>
                  <a:latin typeface="Public Sans"/>
                  <a:ea typeface="Public Sans"/>
                  <a:cs typeface="Public Sans"/>
                  <a:sym typeface="Public Sans"/>
                  <a:hlinkClick r:id="rId10"/>
                </a:rPr>
                <a:t>More Information.</a:t>
              </a:r>
              <a:endParaRPr sz="900" dirty="0">
                <a:solidFill>
                  <a:srgbClr val="0B5394"/>
                </a:solidFill>
                <a:latin typeface="Public Sans"/>
                <a:ea typeface="Public Sans"/>
                <a:cs typeface="Public Sans"/>
                <a:sym typeface="Public Sans"/>
              </a:endParaRPr>
            </a:p>
            <a:p>
              <a:pPr marL="0" lvl="0" indent="0" algn="l" rtl="0">
                <a:lnSpc>
                  <a:spcPct val="115000"/>
                </a:lnSpc>
                <a:spcBef>
                  <a:spcPts val="0"/>
                </a:spcBef>
                <a:spcAft>
                  <a:spcPts val="0"/>
                </a:spcAft>
                <a:buNone/>
              </a:pPr>
              <a:endParaRPr sz="900" dirty="0">
                <a:solidFill>
                  <a:srgbClr val="0B5394"/>
                </a:solidFill>
                <a:latin typeface="Public Sans"/>
                <a:ea typeface="Public Sans"/>
                <a:cs typeface="Public Sans"/>
                <a:sym typeface="Public Sans"/>
              </a:endParaRPr>
            </a:p>
          </p:txBody>
        </p:sp>
      </p:grpSp>
      <p:pic>
        <p:nvPicPr>
          <p:cNvPr id="290" name="Google Shape;290;p30" descr="This image serves as the Scripts logo."/>
          <p:cNvPicPr preferRelativeResize="0"/>
          <p:nvPr/>
        </p:nvPicPr>
        <p:blipFill rotWithShape="1">
          <a:blip r:embed="rId11">
            <a:alphaModFix/>
          </a:blip>
          <a:srcRect/>
          <a:stretch/>
        </p:blipFill>
        <p:spPr>
          <a:xfrm>
            <a:off x="4661075" y="816325"/>
            <a:ext cx="1196575" cy="418299"/>
          </a:xfrm>
          <a:prstGeom prst="rect">
            <a:avLst/>
          </a:prstGeom>
          <a:noFill/>
          <a:ln>
            <a:noFill/>
          </a:ln>
        </p:spPr>
      </p:pic>
      <p:pic>
        <p:nvPicPr>
          <p:cNvPr id="292" name="Google Shape;292;p30" descr="This image serves as the Printer BPA logo."/>
          <p:cNvPicPr preferRelativeResize="0"/>
          <p:nvPr/>
        </p:nvPicPr>
        <p:blipFill rotWithShape="1">
          <a:blip r:embed="rId12">
            <a:alphaModFix/>
          </a:blip>
          <a:srcRect l="20626" t="17368" r="20068" b="25176"/>
          <a:stretch/>
        </p:blipFill>
        <p:spPr>
          <a:xfrm>
            <a:off x="4679279" y="2251300"/>
            <a:ext cx="1196571" cy="772800"/>
          </a:xfrm>
          <a:prstGeom prst="rect">
            <a:avLst/>
          </a:prstGeom>
          <a:noFill/>
          <a:ln>
            <a:noFill/>
          </a:ln>
        </p:spPr>
      </p:pic>
      <p:pic>
        <p:nvPicPr>
          <p:cNvPr id="293" name="Google Shape;293;p30" descr="This image serves as the Defense Enterprise Office Solution logo."/>
          <p:cNvPicPr preferRelativeResize="0"/>
          <p:nvPr/>
        </p:nvPicPr>
        <p:blipFill rotWithShape="1">
          <a:blip r:embed="rId13">
            <a:alphaModFix/>
          </a:blip>
          <a:srcRect/>
          <a:stretch/>
        </p:blipFill>
        <p:spPr>
          <a:xfrm rot="4">
            <a:off x="2555550" y="3780926"/>
            <a:ext cx="1434226" cy="772799"/>
          </a:xfrm>
          <a:prstGeom prst="rect">
            <a:avLst/>
          </a:prstGeom>
          <a:noFill/>
          <a:ln>
            <a:noFill/>
          </a:ln>
        </p:spPr>
      </p:pic>
      <p:sp>
        <p:nvSpPr>
          <p:cNvPr id="288" name="Google Shape;288;p30"/>
          <p:cNvSpPr txBox="1"/>
          <p:nvPr/>
        </p:nvSpPr>
        <p:spPr>
          <a:xfrm>
            <a:off x="4179975" y="3734200"/>
            <a:ext cx="2655900" cy="11049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sz="900">
                <a:solidFill>
                  <a:srgbClr val="0B5394"/>
                </a:solidFill>
                <a:latin typeface="Public Sans"/>
                <a:ea typeface="Public Sans"/>
                <a:cs typeface="Public Sans"/>
                <a:sym typeface="Public Sans"/>
              </a:rPr>
              <a:t>Leveraging commercial best practices, where</a:t>
            </a:r>
            <a:endParaRPr sz="900">
              <a:solidFill>
                <a:srgbClr val="0B5394"/>
              </a:solidFill>
              <a:latin typeface="Public Sans"/>
              <a:ea typeface="Public Sans"/>
              <a:cs typeface="Public Sans"/>
              <a:sym typeface="Public Sans"/>
            </a:endParaRPr>
          </a:p>
          <a:p>
            <a:pPr marL="0" lvl="0" indent="0" algn="l" rtl="0">
              <a:lnSpc>
                <a:spcPct val="115000"/>
              </a:lnSpc>
              <a:spcBef>
                <a:spcPts val="0"/>
              </a:spcBef>
              <a:spcAft>
                <a:spcPts val="0"/>
              </a:spcAft>
              <a:buNone/>
            </a:pPr>
            <a:r>
              <a:rPr lang="en-US" sz="900">
                <a:solidFill>
                  <a:srgbClr val="0B5394"/>
                </a:solidFill>
                <a:latin typeface="Public Sans"/>
                <a:ea typeface="Public Sans"/>
                <a:cs typeface="Public Sans"/>
                <a:sym typeface="Public Sans"/>
              </a:rPr>
              <a:t>applicable for all business process and</a:t>
            </a:r>
            <a:endParaRPr sz="900">
              <a:solidFill>
                <a:srgbClr val="0B5394"/>
              </a:solidFill>
              <a:latin typeface="Public Sans"/>
              <a:ea typeface="Public Sans"/>
              <a:cs typeface="Public Sans"/>
              <a:sym typeface="Public Sans"/>
            </a:endParaRPr>
          </a:p>
          <a:p>
            <a:pPr marL="0" lvl="0" indent="0" algn="l" rtl="0">
              <a:lnSpc>
                <a:spcPct val="115000"/>
              </a:lnSpc>
              <a:spcBef>
                <a:spcPts val="0"/>
              </a:spcBef>
              <a:spcAft>
                <a:spcPts val="0"/>
              </a:spcAft>
              <a:buNone/>
            </a:pPr>
            <a:r>
              <a:rPr lang="en-US" sz="900">
                <a:solidFill>
                  <a:srgbClr val="0B5394"/>
                </a:solidFill>
                <a:latin typeface="Public Sans"/>
                <a:ea typeface="Public Sans"/>
                <a:cs typeface="Public Sans"/>
                <a:sym typeface="Public Sans"/>
              </a:rPr>
              <a:t>procedures, this BPA is exclusively available for DoD utilization. It provides a commercial Cloud Service Offering (CSO)  to modernize and unify legacy IT services, including DoD Enterprise Email and Portal Services.</a:t>
            </a:r>
            <a:endParaRPr sz="900">
              <a:solidFill>
                <a:srgbClr val="0B5394"/>
              </a:solidFill>
              <a:latin typeface="Public Sans"/>
              <a:ea typeface="Public Sans"/>
              <a:cs typeface="Public Sans"/>
              <a:sym typeface="Public Sans"/>
            </a:endParaRPr>
          </a:p>
          <a:p>
            <a:pPr marL="0" lvl="0" indent="0" algn="l" rtl="0">
              <a:lnSpc>
                <a:spcPct val="115000"/>
              </a:lnSpc>
              <a:spcBef>
                <a:spcPts val="0"/>
              </a:spcBef>
              <a:spcAft>
                <a:spcPts val="0"/>
              </a:spcAft>
              <a:buNone/>
            </a:pPr>
            <a:r>
              <a:rPr lang="en-US" sz="1094">
                <a:solidFill>
                  <a:srgbClr val="1A0A0F"/>
                </a:solidFill>
                <a:latin typeface="Montagu Slab Light"/>
                <a:ea typeface="Montagu Slab Light"/>
                <a:cs typeface="Montagu Slab Light"/>
                <a:sym typeface="Montagu Slab Light"/>
              </a:rPr>
              <a:t>. </a:t>
            </a:r>
            <a:endParaRPr sz="1094">
              <a:solidFill>
                <a:srgbClr val="1A0A0F"/>
              </a:solidFill>
              <a:latin typeface="Montagu Slab Light"/>
              <a:ea typeface="Montagu Slab Light"/>
              <a:cs typeface="Montagu Slab Light"/>
              <a:sym typeface="Montagu Slab Light"/>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p31"/>
          <p:cNvSpPr txBox="1">
            <a:spLocks noGrp="1"/>
          </p:cNvSpPr>
          <p:nvPr>
            <p:ph type="title" idx="4294967295"/>
          </p:nvPr>
        </p:nvSpPr>
        <p:spPr>
          <a:xfrm>
            <a:off x="412125" y="211175"/>
            <a:ext cx="7108800" cy="618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2060"/>
                </a:solidFill>
                <a:latin typeface="Arial"/>
                <a:ea typeface="Arial"/>
                <a:cs typeface="Arial"/>
                <a:sym typeface="Arial"/>
              </a:rPr>
              <a:t>MAS: </a:t>
            </a:r>
            <a:r>
              <a:rPr lang="en-US" sz="3200" b="0" i="0" u="none" strike="noStrike" cap="none">
                <a:solidFill>
                  <a:srgbClr val="002060"/>
                </a:solidFill>
                <a:latin typeface="Arial"/>
                <a:ea typeface="Arial"/>
                <a:cs typeface="Arial"/>
                <a:sym typeface="Arial"/>
              </a:rPr>
              <a:t>BPA Features &amp; Benefits</a:t>
            </a:r>
            <a:endParaRPr sz="3200" b="0" i="0" u="none" strike="noStrike" cap="none">
              <a:solidFill>
                <a:srgbClr val="232659"/>
              </a:solidFill>
              <a:latin typeface="Arial"/>
              <a:ea typeface="Arial"/>
              <a:cs typeface="Arial"/>
              <a:sym typeface="Arial"/>
            </a:endParaRPr>
          </a:p>
        </p:txBody>
      </p:sp>
      <p:sp>
        <p:nvSpPr>
          <p:cNvPr id="302" name="Google Shape;302;p31"/>
          <p:cNvSpPr txBox="1"/>
          <p:nvPr/>
        </p:nvSpPr>
        <p:spPr>
          <a:xfrm>
            <a:off x="-528275" y="1157650"/>
            <a:ext cx="3502200" cy="36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C71"/>
                </a:solidFill>
                <a:latin typeface="Arial"/>
                <a:ea typeface="Arial"/>
                <a:cs typeface="Arial"/>
                <a:sym typeface="Arial"/>
              </a:rPr>
              <a:t>MAS: BPA Features</a:t>
            </a:r>
            <a:endParaRPr sz="1800" b="1" i="0" u="none" strike="noStrike" cap="none">
              <a:solidFill>
                <a:srgbClr val="003C71"/>
              </a:solidFill>
              <a:latin typeface="Arial"/>
              <a:ea typeface="Arial"/>
              <a:cs typeface="Arial"/>
              <a:sym typeface="Arial"/>
            </a:endParaRPr>
          </a:p>
        </p:txBody>
      </p:sp>
      <p:sp>
        <p:nvSpPr>
          <p:cNvPr id="303" name="Google Shape;303;p31"/>
          <p:cNvSpPr txBox="1"/>
          <p:nvPr/>
        </p:nvSpPr>
        <p:spPr>
          <a:xfrm>
            <a:off x="-98525" y="1522825"/>
            <a:ext cx="4568100" cy="30096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Since BPAs are not contracts, you can build in simple cancellation language to deal with poor performers without the termination for convenience or default complexities</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The “Contract Disputes Act” does not have jurisdiction over BPA agreements.</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BPAs do not have ceilings - they use estimated values. </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Ability for agencies to combine repetitive orders under a BPA reduces administrative costs.</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Adopting an enterprise-wide BPA approach can streamline operations and improve the ordering process across the agency allowing for standardization. </a:t>
            </a:r>
            <a:endParaRPr sz="1100" b="0" i="0" u="none" strike="noStrike" cap="none">
              <a:solidFill>
                <a:srgbClr val="434343"/>
              </a:solidFill>
              <a:latin typeface="Arial"/>
              <a:ea typeface="Arial"/>
              <a:cs typeface="Arial"/>
              <a:sym typeface="Arial"/>
            </a:endParaRPr>
          </a:p>
          <a:p>
            <a:pPr marL="914400" marR="0" lvl="1"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MAS provides standard terms, and conditions along with compliance, and awarding a BPA allows agencies to incorporate agency clauses.</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Order Level Materials (OLM) </a:t>
            </a:r>
            <a:r>
              <a:rPr lang="en-US" sz="1100">
                <a:solidFill>
                  <a:srgbClr val="434343"/>
                </a:solidFill>
              </a:rPr>
              <a:t>must not be the primary purpose of the order and must be clearly identified in the order as items not on the contractor’s FSS contract/FSS BPA. </a:t>
            </a:r>
            <a:endParaRPr sz="1100" b="0" i="0" u="none" strike="noStrike" cap="none">
              <a:solidFill>
                <a:srgbClr val="434343"/>
              </a:solidFill>
              <a:latin typeface="Arial"/>
              <a:ea typeface="Arial"/>
              <a:cs typeface="Arial"/>
              <a:sym typeface="Arial"/>
            </a:endParaRPr>
          </a:p>
        </p:txBody>
      </p:sp>
      <p:sp>
        <p:nvSpPr>
          <p:cNvPr id="298" name="Google Shape;298;p31">
            <a:extLst>
              <a:ext uri="{C183D7F6-B498-43B3-948B-1728B52AA6E4}">
                <adec:decorative xmlns:adec="http://schemas.microsoft.com/office/drawing/2017/decorative" val="1"/>
              </a:ext>
            </a:extLst>
          </p:cNvPr>
          <p:cNvSpPr/>
          <p:nvPr/>
        </p:nvSpPr>
        <p:spPr>
          <a:xfrm>
            <a:off x="0" y="1522825"/>
            <a:ext cx="4492500" cy="3258900"/>
          </a:xfrm>
          <a:prstGeom prst="rect">
            <a:avLst/>
          </a:prstGeom>
          <a:no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04" name="Google Shape;304;p31"/>
          <p:cNvSpPr txBox="1"/>
          <p:nvPr/>
        </p:nvSpPr>
        <p:spPr>
          <a:xfrm>
            <a:off x="6236425" y="1143250"/>
            <a:ext cx="3502200" cy="36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C71"/>
                </a:solidFill>
                <a:latin typeface="Arial"/>
                <a:ea typeface="Arial"/>
                <a:cs typeface="Arial"/>
                <a:sym typeface="Arial"/>
              </a:rPr>
              <a:t>MAS: BPA Benefits</a:t>
            </a:r>
            <a:endParaRPr sz="1800" b="1" i="0" u="none" strike="noStrike" cap="none">
              <a:solidFill>
                <a:srgbClr val="003C71"/>
              </a:solidFill>
              <a:latin typeface="Arial"/>
              <a:ea typeface="Arial"/>
              <a:cs typeface="Arial"/>
              <a:sym typeface="Arial"/>
            </a:endParaRPr>
          </a:p>
        </p:txBody>
      </p:sp>
      <p:sp>
        <p:nvSpPr>
          <p:cNvPr id="300" name="Google Shape;300;p31"/>
          <p:cNvSpPr txBox="1"/>
          <p:nvPr/>
        </p:nvSpPr>
        <p:spPr>
          <a:xfrm>
            <a:off x="4674600" y="1523949"/>
            <a:ext cx="4469400" cy="30984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Ability to establish agreements with multiple vendors maintains competition.</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Streamlined BPA ordering procedures. </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Increased flexibility in acquiring services and products. </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Increases flexibility to plan for anticipated purchases.</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Set-asides can be done for small businesses and any social economic class as determined through market research.</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Does not require a minimum guarantee, or maximum ceiling. </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Agency wide ordering through an established BPA increases flexibility to meet mission needs.</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b="0" i="0" u="none" strike="noStrike" cap="none">
                <a:solidFill>
                  <a:srgbClr val="434343"/>
                </a:solidFill>
                <a:latin typeface="Arial"/>
                <a:ea typeface="Arial"/>
                <a:cs typeface="Arial"/>
                <a:sym typeface="Arial"/>
              </a:rPr>
              <a:t>Ability to on-ramp additional vendors.</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a:solidFill>
                  <a:srgbClr val="434343"/>
                </a:solidFill>
              </a:rPr>
              <a:t>BPA language can be written to allow a</a:t>
            </a:r>
            <a:r>
              <a:rPr lang="en-US" sz="1100" b="0" i="0" u="none" strike="noStrike" cap="none">
                <a:solidFill>
                  <a:srgbClr val="434343"/>
                </a:solidFill>
                <a:latin typeface="Arial"/>
                <a:ea typeface="Arial"/>
                <a:cs typeface="Arial"/>
                <a:sym typeface="Arial"/>
              </a:rPr>
              <a:t>ddition of new technologies as they become available.</a:t>
            </a:r>
            <a:endParaRPr sz="1100" b="0" i="0" u="none" strike="noStrike" cap="none">
              <a:solidFill>
                <a:srgbClr val="434343"/>
              </a:solidFill>
              <a:latin typeface="Arial"/>
              <a:ea typeface="Arial"/>
              <a:cs typeface="Arial"/>
              <a:sym typeface="Arial"/>
            </a:endParaRPr>
          </a:p>
        </p:txBody>
      </p:sp>
      <p:sp>
        <p:nvSpPr>
          <p:cNvPr id="299" name="Google Shape;299;p31">
            <a:extLst>
              <a:ext uri="{C183D7F6-B498-43B3-948B-1728B52AA6E4}">
                <adec:decorative xmlns:adec="http://schemas.microsoft.com/office/drawing/2017/decorative" val="1"/>
              </a:ext>
            </a:extLst>
          </p:cNvPr>
          <p:cNvSpPr/>
          <p:nvPr/>
        </p:nvSpPr>
        <p:spPr>
          <a:xfrm>
            <a:off x="4659600" y="1509550"/>
            <a:ext cx="4484400" cy="3258900"/>
          </a:xfrm>
          <a:prstGeom prst="rect">
            <a:avLst/>
          </a:prstGeom>
          <a:no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2"/>
          <p:cNvSpPr txBox="1">
            <a:spLocks noGrp="1"/>
          </p:cNvSpPr>
          <p:nvPr>
            <p:ph type="title"/>
          </p:nvPr>
        </p:nvSpPr>
        <p:spPr>
          <a:xfrm>
            <a:off x="457200" y="573500"/>
            <a:ext cx="7335000" cy="405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3400" b="1"/>
              <a:t>Governmentwide Acquisition Contracts (GWACs) </a:t>
            </a:r>
            <a:endParaRPr sz="3400" b="1"/>
          </a:p>
          <a:p>
            <a:pPr marL="457200" lvl="0" indent="-355600" algn="l" rtl="0">
              <a:lnSpc>
                <a:spcPct val="100000"/>
              </a:lnSpc>
              <a:spcBef>
                <a:spcPts val="0"/>
              </a:spcBef>
              <a:spcAft>
                <a:spcPts val="0"/>
              </a:spcAft>
              <a:buSzPts val="2000"/>
              <a:buChar char="●"/>
            </a:pPr>
            <a:r>
              <a:rPr lang="en-US" sz="2000" b="1"/>
              <a:t>Polaris </a:t>
            </a:r>
            <a:endParaRPr sz="2000" b="1"/>
          </a:p>
          <a:p>
            <a:pPr marL="914400" lvl="1" indent="-355600" algn="l" rtl="0">
              <a:lnSpc>
                <a:spcPct val="100000"/>
              </a:lnSpc>
              <a:spcBef>
                <a:spcPts val="0"/>
              </a:spcBef>
              <a:spcAft>
                <a:spcPts val="0"/>
              </a:spcAft>
              <a:buSzPts val="2000"/>
              <a:buChar char="○"/>
            </a:pPr>
            <a:r>
              <a:rPr lang="en-US" sz="2000" b="1"/>
              <a:t>Small Business</a:t>
            </a:r>
            <a:endParaRPr sz="2000" b="1"/>
          </a:p>
          <a:p>
            <a:pPr marL="914400" lvl="1" indent="-355600" algn="l" rtl="0">
              <a:lnSpc>
                <a:spcPct val="100000"/>
              </a:lnSpc>
              <a:spcBef>
                <a:spcPts val="0"/>
              </a:spcBef>
              <a:spcAft>
                <a:spcPts val="0"/>
              </a:spcAft>
              <a:buSzPts val="2000"/>
              <a:buChar char="○"/>
            </a:pPr>
            <a:r>
              <a:rPr lang="en-US" sz="2000" b="1"/>
              <a:t>SDVOSB</a:t>
            </a:r>
            <a:endParaRPr sz="2000" b="1"/>
          </a:p>
          <a:p>
            <a:pPr marL="914400" lvl="1" indent="-355600" algn="l" rtl="0">
              <a:lnSpc>
                <a:spcPct val="100000"/>
              </a:lnSpc>
              <a:spcBef>
                <a:spcPts val="0"/>
              </a:spcBef>
              <a:spcAft>
                <a:spcPts val="0"/>
              </a:spcAft>
              <a:buSzPts val="2000"/>
              <a:buChar char="○"/>
            </a:pPr>
            <a:r>
              <a:rPr lang="en-US" sz="2000" b="1"/>
              <a:t>WOSB</a:t>
            </a:r>
            <a:endParaRPr sz="2000" b="1"/>
          </a:p>
          <a:p>
            <a:pPr marL="914400" lvl="1" indent="-355600" algn="l" rtl="0">
              <a:lnSpc>
                <a:spcPct val="100000"/>
              </a:lnSpc>
              <a:spcBef>
                <a:spcPts val="0"/>
              </a:spcBef>
              <a:spcAft>
                <a:spcPts val="0"/>
              </a:spcAft>
              <a:buSzPts val="2000"/>
              <a:buChar char="○"/>
            </a:pPr>
            <a:r>
              <a:rPr lang="en-US" sz="2000" b="1"/>
              <a:t>HUBZone</a:t>
            </a:r>
            <a:endParaRPr sz="2000" b="1"/>
          </a:p>
          <a:p>
            <a:pPr marL="457200" lvl="0" indent="-355600" algn="l" rtl="0">
              <a:lnSpc>
                <a:spcPct val="100000"/>
              </a:lnSpc>
              <a:spcBef>
                <a:spcPts val="0"/>
              </a:spcBef>
              <a:spcAft>
                <a:spcPts val="0"/>
              </a:spcAft>
              <a:buSzPts val="2000"/>
              <a:buChar char="●"/>
            </a:pPr>
            <a:r>
              <a:rPr lang="en-US" sz="2000" b="1"/>
              <a:t>VETS 2</a:t>
            </a:r>
            <a:endParaRPr sz="2000" b="1"/>
          </a:p>
          <a:p>
            <a:pPr marL="457200" lvl="0" indent="-355600" algn="l" rtl="0">
              <a:lnSpc>
                <a:spcPct val="100000"/>
              </a:lnSpc>
              <a:spcBef>
                <a:spcPts val="0"/>
              </a:spcBef>
              <a:spcAft>
                <a:spcPts val="0"/>
              </a:spcAft>
              <a:buSzPts val="2000"/>
              <a:buChar char="●"/>
            </a:pPr>
            <a:r>
              <a:rPr lang="en-US" sz="2000" b="1"/>
              <a:t>8(a) STARS III</a:t>
            </a:r>
            <a:endParaRPr sz="2000" b="1"/>
          </a:p>
          <a:p>
            <a:pPr marL="457200" lvl="0" indent="-355600" algn="l" rtl="0">
              <a:lnSpc>
                <a:spcPct val="100000"/>
              </a:lnSpc>
              <a:spcBef>
                <a:spcPts val="0"/>
              </a:spcBef>
              <a:spcAft>
                <a:spcPts val="0"/>
              </a:spcAft>
              <a:buSzPts val="2000"/>
              <a:buChar char="●"/>
            </a:pPr>
            <a:r>
              <a:rPr lang="en-US" sz="2000" b="1"/>
              <a:t>Alliant2</a:t>
            </a:r>
            <a:endParaRPr sz="2000" b="1"/>
          </a:p>
          <a:p>
            <a:pPr marL="457200" lvl="0" indent="0" algn="l" rtl="0">
              <a:lnSpc>
                <a:spcPct val="100000"/>
              </a:lnSpc>
              <a:spcBef>
                <a:spcPts val="0"/>
              </a:spcBef>
              <a:spcAft>
                <a:spcPts val="0"/>
              </a:spcAft>
              <a:buNone/>
            </a:pPr>
            <a:endParaRPr sz="2000" b="1"/>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2" name="Title 1">
            <a:extLst>
              <a:ext uri="{FF2B5EF4-FFF2-40B4-BE49-F238E27FC236}">
                <a16:creationId xmlns:a16="http://schemas.microsoft.com/office/drawing/2014/main" id="{3BF22136-230C-BA18-399A-0DA0E07C4ED1}"/>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GSA Contracts</a:t>
            </a:r>
          </a:p>
        </p:txBody>
      </p:sp>
      <p:pic>
        <p:nvPicPr>
          <p:cNvPr id="315" name="Google Shape;315;p33" descr="A view of the earth from space"/>
          <p:cNvPicPr preferRelativeResize="0"/>
          <p:nvPr/>
        </p:nvPicPr>
        <p:blipFill rotWithShape="1">
          <a:blip r:embed="rId4">
            <a:alphaModFix amt="27000"/>
          </a:blip>
          <a:srcRect l="27693" b="5704"/>
          <a:stretch/>
        </p:blipFill>
        <p:spPr>
          <a:xfrm>
            <a:off x="0" y="0"/>
            <a:ext cx="9144000" cy="4849791"/>
          </a:xfrm>
          <a:prstGeom prst="rect">
            <a:avLst/>
          </a:prstGeom>
          <a:noFill/>
          <a:ln>
            <a:noFill/>
          </a:ln>
        </p:spPr>
      </p:pic>
      <p:pic>
        <p:nvPicPr>
          <p:cNvPr id="321" name="Google Shape;321;p33" descr="This image serves as the 8a Stars' three logos."/>
          <p:cNvPicPr preferRelativeResize="0"/>
          <p:nvPr/>
        </p:nvPicPr>
        <p:blipFill rotWithShape="1">
          <a:blip r:embed="rId5">
            <a:alphaModFix/>
          </a:blip>
          <a:srcRect/>
          <a:stretch/>
        </p:blipFill>
        <p:spPr>
          <a:xfrm>
            <a:off x="525975" y="394600"/>
            <a:ext cx="2347173" cy="694425"/>
          </a:xfrm>
          <a:prstGeom prst="rect">
            <a:avLst/>
          </a:prstGeom>
          <a:noFill/>
          <a:ln>
            <a:noFill/>
          </a:ln>
        </p:spPr>
      </p:pic>
      <p:cxnSp>
        <p:nvCxnSpPr>
          <p:cNvPr id="322" name="Google Shape;322;p33">
            <a:extLst>
              <a:ext uri="{C183D7F6-B498-43B3-948B-1728B52AA6E4}">
                <adec:decorative xmlns:adec="http://schemas.microsoft.com/office/drawing/2017/decorative" val="1"/>
              </a:ext>
            </a:extLst>
          </p:cNvPr>
          <p:cNvCxnSpPr/>
          <p:nvPr/>
        </p:nvCxnSpPr>
        <p:spPr>
          <a:xfrm>
            <a:off x="525970" y="1214791"/>
            <a:ext cx="3780000" cy="0"/>
          </a:xfrm>
          <a:prstGeom prst="straightConnector1">
            <a:avLst/>
          </a:prstGeom>
          <a:noFill/>
          <a:ln w="44450" cap="flat" cmpd="sng">
            <a:solidFill>
              <a:srgbClr val="1D75BC"/>
            </a:solidFill>
            <a:prstDash val="solid"/>
            <a:round/>
            <a:headEnd type="none" w="sm" len="sm"/>
            <a:tailEnd type="none" w="sm" len="sm"/>
          </a:ln>
        </p:spPr>
      </p:cxnSp>
      <p:sp>
        <p:nvSpPr>
          <p:cNvPr id="316" name="Google Shape;316;p33"/>
          <p:cNvSpPr txBox="1"/>
          <p:nvPr/>
        </p:nvSpPr>
        <p:spPr>
          <a:xfrm>
            <a:off x="566469" y="1306673"/>
            <a:ext cx="3666600" cy="639300"/>
          </a:xfrm>
          <a:prstGeom prst="rect">
            <a:avLst/>
          </a:prstGeom>
          <a:noFill/>
          <a:ln>
            <a:noFill/>
          </a:ln>
        </p:spPr>
        <p:txBody>
          <a:bodyPr spcFirstLastPara="1" wrap="square" lIns="0" tIns="91425" rIns="0" bIns="91425" anchor="t" anchorCtr="0">
            <a:spAutoFit/>
          </a:bodyPr>
          <a:lstStyle/>
          <a:p>
            <a:pPr marL="0" marR="0" lvl="0" indent="0" algn="l" rtl="0">
              <a:lnSpc>
                <a:spcPct val="127142"/>
              </a:lnSpc>
              <a:spcBef>
                <a:spcPts val="0"/>
              </a:spcBef>
              <a:spcAft>
                <a:spcPts val="0"/>
              </a:spcAft>
              <a:buClr>
                <a:srgbClr val="000000"/>
              </a:buClr>
              <a:buSzPts val="1200"/>
              <a:buFont typeface="Arial"/>
              <a:buNone/>
            </a:pPr>
            <a:r>
              <a:rPr lang="en-US" sz="1300">
                <a:solidFill>
                  <a:srgbClr val="232659"/>
                </a:solidFill>
              </a:rPr>
              <a:t>Provides more than 1,000 vetted, </a:t>
            </a:r>
            <a:r>
              <a:rPr lang="en-US" sz="1300" b="0" i="0" u="none" strike="noStrike" cap="none">
                <a:solidFill>
                  <a:srgbClr val="232659"/>
                </a:solidFill>
                <a:latin typeface="Arial"/>
                <a:ea typeface="Arial"/>
                <a:cs typeface="Arial"/>
                <a:sym typeface="Arial"/>
              </a:rPr>
              <a:t>qualified, certified 8(a) small disadvantaged businesses.  </a:t>
            </a:r>
            <a:endParaRPr sz="1300" b="0" i="0" u="none" strike="noStrike" cap="none">
              <a:solidFill>
                <a:srgbClr val="232659"/>
              </a:solidFill>
              <a:latin typeface="Arial"/>
              <a:ea typeface="Arial"/>
              <a:cs typeface="Arial"/>
              <a:sym typeface="Arial"/>
            </a:endParaRPr>
          </a:p>
        </p:txBody>
      </p:sp>
      <p:pic>
        <p:nvPicPr>
          <p:cNvPr id="328" name="Google Shape;328;p33" descr="This image serves as the Alliant Two logo.&#10;&#10;"/>
          <p:cNvPicPr preferRelativeResize="0"/>
          <p:nvPr/>
        </p:nvPicPr>
        <p:blipFill>
          <a:blip r:embed="rId6">
            <a:alphaModFix/>
          </a:blip>
          <a:stretch>
            <a:fillRect/>
          </a:stretch>
        </p:blipFill>
        <p:spPr>
          <a:xfrm>
            <a:off x="535575" y="2436125"/>
            <a:ext cx="2327987" cy="813175"/>
          </a:xfrm>
          <a:prstGeom prst="rect">
            <a:avLst/>
          </a:prstGeom>
          <a:noFill/>
          <a:ln>
            <a:noFill/>
          </a:ln>
        </p:spPr>
      </p:pic>
      <p:cxnSp>
        <p:nvCxnSpPr>
          <p:cNvPr id="324" name="Google Shape;324;p33">
            <a:extLst>
              <a:ext uri="{C183D7F6-B498-43B3-948B-1728B52AA6E4}">
                <adec:decorative xmlns:adec="http://schemas.microsoft.com/office/drawing/2017/decorative" val="1"/>
              </a:ext>
            </a:extLst>
          </p:cNvPr>
          <p:cNvCxnSpPr/>
          <p:nvPr/>
        </p:nvCxnSpPr>
        <p:spPr>
          <a:xfrm>
            <a:off x="566470" y="3302678"/>
            <a:ext cx="3780000" cy="0"/>
          </a:xfrm>
          <a:prstGeom prst="straightConnector1">
            <a:avLst/>
          </a:prstGeom>
          <a:noFill/>
          <a:ln w="44450" cap="flat" cmpd="sng">
            <a:solidFill>
              <a:srgbClr val="1D75BC"/>
            </a:solidFill>
            <a:prstDash val="solid"/>
            <a:round/>
            <a:headEnd type="none" w="sm" len="sm"/>
            <a:tailEnd type="none" w="sm" len="sm"/>
          </a:ln>
        </p:spPr>
      </p:cxnSp>
      <p:sp>
        <p:nvSpPr>
          <p:cNvPr id="318" name="Google Shape;318;p33"/>
          <p:cNvSpPr txBox="1"/>
          <p:nvPr/>
        </p:nvSpPr>
        <p:spPr>
          <a:xfrm>
            <a:off x="525974" y="3356050"/>
            <a:ext cx="3780000" cy="893700"/>
          </a:xfrm>
          <a:prstGeom prst="rect">
            <a:avLst/>
          </a:prstGeom>
          <a:noFill/>
          <a:ln>
            <a:noFill/>
          </a:ln>
        </p:spPr>
        <p:txBody>
          <a:bodyPr spcFirstLastPara="1" wrap="square" lIns="0" tIns="91425" rIns="0" bIns="91425" anchor="t" anchorCtr="0">
            <a:spAutoFit/>
          </a:bodyPr>
          <a:lstStyle/>
          <a:p>
            <a:pPr marL="0" marR="0" lvl="0" indent="0" algn="l" rtl="0">
              <a:lnSpc>
                <a:spcPct val="127142"/>
              </a:lnSpc>
              <a:spcBef>
                <a:spcPts val="0"/>
              </a:spcBef>
              <a:spcAft>
                <a:spcPts val="0"/>
              </a:spcAft>
              <a:buClr>
                <a:srgbClr val="000000"/>
              </a:buClr>
              <a:buSzPts val="1200"/>
              <a:buFont typeface="Arial"/>
              <a:buNone/>
            </a:pPr>
            <a:r>
              <a:rPr lang="en-US" sz="1300" b="0" i="0" u="none" strike="noStrike" cap="none">
                <a:solidFill>
                  <a:srgbClr val="232659"/>
                </a:solidFill>
                <a:latin typeface="Arial"/>
                <a:ea typeface="Arial"/>
                <a:cs typeface="Arial"/>
                <a:sym typeface="Arial"/>
              </a:rPr>
              <a:t>Access to highly experienced</a:t>
            </a:r>
            <a:r>
              <a:rPr lang="en-US" sz="1300">
                <a:solidFill>
                  <a:srgbClr val="232659"/>
                </a:solidFill>
              </a:rPr>
              <a:t>, </a:t>
            </a:r>
            <a:r>
              <a:rPr lang="en-US" sz="1300" b="0" i="0" u="none" strike="noStrike" cap="none">
                <a:solidFill>
                  <a:srgbClr val="232659"/>
                </a:solidFill>
                <a:latin typeface="Arial"/>
                <a:ea typeface="Arial"/>
                <a:cs typeface="Arial"/>
                <a:sym typeface="Arial"/>
              </a:rPr>
              <a:t>qualified, p</a:t>
            </a:r>
            <a:r>
              <a:rPr lang="en-US" sz="1300">
                <a:solidFill>
                  <a:srgbClr val="232659"/>
                </a:solidFill>
              </a:rPr>
              <a:t>re-vetted</a:t>
            </a:r>
            <a:r>
              <a:rPr lang="en-US" sz="1300" b="0" i="0" u="none" strike="noStrike" cap="none">
                <a:solidFill>
                  <a:srgbClr val="232659"/>
                </a:solidFill>
                <a:latin typeface="Arial"/>
                <a:ea typeface="Arial"/>
                <a:cs typeface="Arial"/>
                <a:sym typeface="Arial"/>
              </a:rPr>
              <a:t> industry partners for comprehensive eme</a:t>
            </a:r>
            <a:r>
              <a:rPr lang="en-US" sz="1300">
                <a:solidFill>
                  <a:srgbClr val="232659"/>
                </a:solidFill>
              </a:rPr>
              <a:t>rging tech, </a:t>
            </a:r>
            <a:r>
              <a:rPr lang="en-US" sz="1300" b="0" i="0" u="none" strike="noStrike" cap="none">
                <a:solidFill>
                  <a:srgbClr val="232659"/>
                </a:solidFill>
                <a:latin typeface="Arial"/>
                <a:ea typeface="Arial"/>
                <a:cs typeface="Arial"/>
                <a:sym typeface="Arial"/>
              </a:rPr>
              <a:t>IT services, and solutions. Allian</a:t>
            </a:r>
            <a:r>
              <a:rPr lang="en-US" sz="1300">
                <a:solidFill>
                  <a:srgbClr val="232659"/>
                </a:solidFill>
              </a:rPr>
              <a:t>t 3 coming soon. </a:t>
            </a:r>
            <a:endParaRPr sz="1300" b="0" i="0" u="none" strike="sngStrike" cap="none">
              <a:solidFill>
                <a:srgbClr val="232659"/>
              </a:solidFill>
              <a:latin typeface="Arial"/>
              <a:ea typeface="Arial"/>
              <a:cs typeface="Arial"/>
              <a:sym typeface="Arial"/>
            </a:endParaRPr>
          </a:p>
        </p:txBody>
      </p:sp>
      <p:pic>
        <p:nvPicPr>
          <p:cNvPr id="320" name="Google Shape;320;p33" descr="The image serves as the Vet's two logos."/>
          <p:cNvPicPr preferRelativeResize="0"/>
          <p:nvPr/>
        </p:nvPicPr>
        <p:blipFill rotWithShape="1">
          <a:blip r:embed="rId7">
            <a:alphaModFix/>
          </a:blip>
          <a:srcRect/>
          <a:stretch/>
        </p:blipFill>
        <p:spPr>
          <a:xfrm>
            <a:off x="4841250" y="604000"/>
            <a:ext cx="2153326" cy="442725"/>
          </a:xfrm>
          <a:prstGeom prst="rect">
            <a:avLst/>
          </a:prstGeom>
          <a:noFill/>
          <a:ln>
            <a:noFill/>
          </a:ln>
        </p:spPr>
      </p:pic>
      <p:cxnSp>
        <p:nvCxnSpPr>
          <p:cNvPr id="323" name="Google Shape;323;p33">
            <a:extLst>
              <a:ext uri="{C183D7F6-B498-43B3-948B-1728B52AA6E4}">
                <adec:decorative xmlns:adec="http://schemas.microsoft.com/office/drawing/2017/decorative" val="1"/>
              </a:ext>
            </a:extLst>
          </p:cNvPr>
          <p:cNvCxnSpPr/>
          <p:nvPr/>
        </p:nvCxnSpPr>
        <p:spPr>
          <a:xfrm>
            <a:off x="4817247" y="1214791"/>
            <a:ext cx="3736200" cy="0"/>
          </a:xfrm>
          <a:prstGeom prst="straightConnector1">
            <a:avLst/>
          </a:prstGeom>
          <a:noFill/>
          <a:ln w="44450" cap="flat" cmpd="sng">
            <a:solidFill>
              <a:srgbClr val="1D75BC"/>
            </a:solidFill>
            <a:prstDash val="solid"/>
            <a:round/>
            <a:headEnd type="none" w="sm" len="sm"/>
            <a:tailEnd type="none" w="sm" len="sm"/>
          </a:ln>
        </p:spPr>
      </p:cxnSp>
      <p:sp>
        <p:nvSpPr>
          <p:cNvPr id="317" name="Google Shape;317;p33"/>
          <p:cNvSpPr txBox="1"/>
          <p:nvPr/>
        </p:nvSpPr>
        <p:spPr>
          <a:xfrm>
            <a:off x="4841259" y="1306673"/>
            <a:ext cx="3736200" cy="639300"/>
          </a:xfrm>
          <a:prstGeom prst="rect">
            <a:avLst/>
          </a:prstGeom>
          <a:noFill/>
          <a:ln>
            <a:noFill/>
          </a:ln>
        </p:spPr>
        <p:txBody>
          <a:bodyPr spcFirstLastPara="1" wrap="square" lIns="0" tIns="91425" rIns="0" bIns="91425" anchor="t" anchorCtr="0">
            <a:spAutoFit/>
          </a:bodyPr>
          <a:lstStyle/>
          <a:p>
            <a:pPr marL="0" marR="0" lvl="0" indent="0" algn="l" rtl="0">
              <a:lnSpc>
                <a:spcPct val="127142"/>
              </a:lnSpc>
              <a:spcBef>
                <a:spcPts val="0"/>
              </a:spcBef>
              <a:spcAft>
                <a:spcPts val="0"/>
              </a:spcAft>
              <a:buClr>
                <a:srgbClr val="000000"/>
              </a:buClr>
              <a:buSzPts val="1200"/>
              <a:buFont typeface="Arial"/>
              <a:buNone/>
            </a:pPr>
            <a:r>
              <a:rPr lang="en-US" sz="1300" b="0" i="0" u="none" strike="noStrike" cap="none" dirty="0">
                <a:solidFill>
                  <a:srgbClr val="232659"/>
                </a:solidFill>
                <a:latin typeface="Arial"/>
                <a:ea typeface="Arial"/>
                <a:cs typeface="Arial"/>
                <a:sym typeface="Arial"/>
              </a:rPr>
              <a:t>GWAC set-aside exclusively for Service-Disabled, Veteran-Owned Small Businesses (SDVOSB). </a:t>
            </a:r>
            <a:endParaRPr sz="1300" b="0" i="0" u="none" strike="noStrike" cap="none" dirty="0">
              <a:solidFill>
                <a:srgbClr val="232659"/>
              </a:solidFill>
              <a:latin typeface="Arial"/>
              <a:ea typeface="Arial"/>
              <a:cs typeface="Arial"/>
              <a:sym typeface="Arial"/>
            </a:endParaRPr>
          </a:p>
        </p:txBody>
      </p:sp>
      <p:pic>
        <p:nvPicPr>
          <p:cNvPr id="327" name="Google Shape;327;p33" descr="This image serves as the Polaris logo. "/>
          <p:cNvPicPr preferRelativeResize="0"/>
          <p:nvPr/>
        </p:nvPicPr>
        <p:blipFill rotWithShape="1">
          <a:blip r:embed="rId8">
            <a:alphaModFix/>
          </a:blip>
          <a:srcRect/>
          <a:stretch/>
        </p:blipFill>
        <p:spPr>
          <a:xfrm>
            <a:off x="4863150" y="2384787"/>
            <a:ext cx="2355539" cy="733475"/>
          </a:xfrm>
          <a:prstGeom prst="rect">
            <a:avLst/>
          </a:prstGeom>
          <a:noFill/>
          <a:ln>
            <a:noFill/>
          </a:ln>
        </p:spPr>
      </p:pic>
      <p:cxnSp>
        <p:nvCxnSpPr>
          <p:cNvPr id="325" name="Google Shape;325;p33">
            <a:extLst>
              <a:ext uri="{C183D7F6-B498-43B3-948B-1728B52AA6E4}">
                <adec:decorative xmlns:adec="http://schemas.microsoft.com/office/drawing/2017/decorative" val="1"/>
              </a:ext>
            </a:extLst>
          </p:cNvPr>
          <p:cNvCxnSpPr/>
          <p:nvPr/>
        </p:nvCxnSpPr>
        <p:spPr>
          <a:xfrm>
            <a:off x="4841260" y="3302678"/>
            <a:ext cx="3736200" cy="0"/>
          </a:xfrm>
          <a:prstGeom prst="straightConnector1">
            <a:avLst/>
          </a:prstGeom>
          <a:noFill/>
          <a:ln w="44450" cap="flat" cmpd="sng">
            <a:solidFill>
              <a:srgbClr val="1D75BC"/>
            </a:solidFill>
            <a:prstDash val="solid"/>
            <a:round/>
            <a:headEnd type="none" w="sm" len="sm"/>
            <a:tailEnd type="none" w="sm" len="sm"/>
          </a:ln>
        </p:spPr>
      </p:cxnSp>
      <p:sp>
        <p:nvSpPr>
          <p:cNvPr id="326" name="Google Shape;326;p33"/>
          <p:cNvSpPr txBox="1"/>
          <p:nvPr/>
        </p:nvSpPr>
        <p:spPr>
          <a:xfrm>
            <a:off x="4863150" y="3325900"/>
            <a:ext cx="3736200" cy="893700"/>
          </a:xfrm>
          <a:prstGeom prst="rect">
            <a:avLst/>
          </a:prstGeom>
          <a:noFill/>
          <a:ln>
            <a:noFill/>
          </a:ln>
        </p:spPr>
        <p:txBody>
          <a:bodyPr spcFirstLastPara="1" wrap="square" lIns="91425" tIns="91425" rIns="91425" bIns="91425" anchor="t" anchorCtr="0">
            <a:spAutoFit/>
          </a:bodyPr>
          <a:lstStyle/>
          <a:p>
            <a:pPr marL="0" lvl="0" indent="0" algn="l" rtl="0">
              <a:lnSpc>
                <a:spcPct val="127142"/>
              </a:lnSpc>
              <a:spcBef>
                <a:spcPts val="0"/>
              </a:spcBef>
              <a:spcAft>
                <a:spcPts val="0"/>
              </a:spcAft>
              <a:buClr>
                <a:schemeClr val="dk1"/>
              </a:buClr>
              <a:buSzPts val="1100"/>
              <a:buFont typeface="Arial"/>
              <a:buNone/>
            </a:pPr>
            <a:r>
              <a:rPr lang="en-US" sz="1300">
                <a:solidFill>
                  <a:srgbClr val="232659"/>
                </a:solidFill>
              </a:rPr>
              <a:t>IT services GWAC with small business, women-owned small businesses, HUBZone, and SDVOSB pools for set-asides.</a:t>
            </a:r>
            <a:endParaRPr sz="1350">
              <a:solidFill>
                <a:schemeClr val="dk1"/>
              </a:solidFill>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6"/>
          <p:cNvSpPr txBox="1">
            <a:spLocks noGrp="1"/>
          </p:cNvSpPr>
          <p:nvPr>
            <p:ph type="title" idx="4294967295"/>
          </p:nvPr>
        </p:nvSpPr>
        <p:spPr>
          <a:xfrm>
            <a:off x="359723" y="175825"/>
            <a:ext cx="5002500" cy="58650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000000"/>
              </a:buClr>
              <a:buSzPts val="3000"/>
              <a:buFont typeface="Arial"/>
              <a:buNone/>
            </a:pPr>
            <a:r>
              <a:rPr lang="en-US" sz="3000">
                <a:solidFill>
                  <a:srgbClr val="002060"/>
                </a:solidFill>
              </a:rPr>
              <a:t>Agenda</a:t>
            </a:r>
            <a:r>
              <a:rPr lang="en-US" sz="3200" b="1"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p:txBody>
      </p:sp>
      <p:sp>
        <p:nvSpPr>
          <p:cNvPr id="99" name="Google Shape;99;p16"/>
          <p:cNvSpPr txBox="1"/>
          <p:nvPr/>
        </p:nvSpPr>
        <p:spPr>
          <a:xfrm>
            <a:off x="251400" y="782400"/>
            <a:ext cx="8336400" cy="3704100"/>
          </a:xfrm>
          <a:prstGeom prst="rect">
            <a:avLst/>
          </a:prstGeom>
          <a:noFill/>
          <a:ln>
            <a:noFill/>
          </a:ln>
        </p:spPr>
        <p:txBody>
          <a:bodyPr spcFirstLastPara="1" wrap="square" lIns="91425" tIns="91425" rIns="91425" bIns="91425" anchor="t" anchorCtr="0">
            <a:noAutofit/>
          </a:bodyPr>
          <a:lstStyle/>
          <a:p>
            <a:pPr marL="457200" marR="0" lvl="0" indent="0" algn="just" rtl="0">
              <a:lnSpc>
                <a:spcPct val="85000"/>
              </a:lnSpc>
              <a:spcBef>
                <a:spcPts val="0"/>
              </a:spcBef>
              <a:spcAft>
                <a:spcPts val="0"/>
              </a:spcAft>
              <a:buNone/>
            </a:pPr>
            <a:endParaRPr sz="1600" b="1">
              <a:solidFill>
                <a:srgbClr val="212121"/>
              </a:solidFill>
            </a:endParaRPr>
          </a:p>
          <a:p>
            <a:pPr marL="457200" marR="0" lvl="0" indent="-330200" algn="just" rtl="0">
              <a:lnSpc>
                <a:spcPct val="85000"/>
              </a:lnSpc>
              <a:spcBef>
                <a:spcPts val="0"/>
              </a:spcBef>
              <a:spcAft>
                <a:spcPts val="0"/>
              </a:spcAft>
              <a:buClr>
                <a:srgbClr val="212121"/>
              </a:buClr>
              <a:buSzPts val="1600"/>
              <a:buFont typeface="Arial"/>
              <a:buChar char="●"/>
            </a:pPr>
            <a:r>
              <a:rPr lang="en-US" sz="1600" b="1">
                <a:solidFill>
                  <a:srgbClr val="212121"/>
                </a:solidFill>
              </a:rPr>
              <a:t>GSA’s Information Technology Category (ITC)</a:t>
            </a:r>
            <a:endParaRPr sz="1600">
              <a:solidFill>
                <a:srgbClr val="212121"/>
              </a:solidFill>
            </a:endParaRPr>
          </a:p>
          <a:p>
            <a:pPr marL="0" marR="0" lvl="0" indent="0" algn="just" rtl="0">
              <a:lnSpc>
                <a:spcPct val="85000"/>
              </a:lnSpc>
              <a:spcBef>
                <a:spcPts val="0"/>
              </a:spcBef>
              <a:spcAft>
                <a:spcPts val="0"/>
              </a:spcAft>
              <a:buClr>
                <a:srgbClr val="000000"/>
              </a:buClr>
              <a:buSzPts val="1600"/>
              <a:buFont typeface="Arial"/>
              <a:buNone/>
            </a:pPr>
            <a:endParaRPr sz="1600" b="0" i="0" u="none" strike="noStrike" cap="none">
              <a:solidFill>
                <a:srgbClr val="212121"/>
              </a:solidFill>
              <a:latin typeface="Arial"/>
              <a:ea typeface="Arial"/>
              <a:cs typeface="Arial"/>
              <a:sym typeface="Arial"/>
            </a:endParaRPr>
          </a:p>
          <a:p>
            <a:pPr marL="457200" marR="0" lvl="0" indent="-330200" algn="just" rtl="0">
              <a:lnSpc>
                <a:spcPct val="85000"/>
              </a:lnSpc>
              <a:spcBef>
                <a:spcPts val="0"/>
              </a:spcBef>
              <a:spcAft>
                <a:spcPts val="0"/>
              </a:spcAft>
              <a:buClr>
                <a:srgbClr val="212121"/>
              </a:buClr>
              <a:buSzPts val="1600"/>
              <a:buFont typeface="Arial"/>
              <a:buChar char="●"/>
            </a:pPr>
            <a:r>
              <a:rPr lang="en-US" sz="1600" b="1" i="0" u="none" strike="noStrike" cap="none">
                <a:solidFill>
                  <a:srgbClr val="212121"/>
                </a:solidFill>
                <a:latin typeface="Arial"/>
                <a:ea typeface="Arial"/>
                <a:cs typeface="Arial"/>
                <a:sym typeface="Arial"/>
              </a:rPr>
              <a:t>Multiple Award Schedule</a:t>
            </a:r>
            <a:r>
              <a:rPr lang="en-US" sz="1600" b="1">
                <a:solidFill>
                  <a:srgbClr val="212121"/>
                </a:solidFill>
              </a:rPr>
              <a:t> (MAS)</a:t>
            </a:r>
            <a:endParaRPr sz="1600" b="0" i="0" u="none" strike="noStrike" cap="none">
              <a:solidFill>
                <a:schemeClr val="accent2"/>
              </a:solidFill>
              <a:latin typeface="Arial"/>
              <a:ea typeface="Arial"/>
              <a:cs typeface="Arial"/>
              <a:sym typeface="Arial"/>
            </a:endParaRPr>
          </a:p>
          <a:p>
            <a:pPr marL="914400" marR="0" lvl="0" indent="0" algn="just" rtl="0">
              <a:lnSpc>
                <a:spcPct val="85000"/>
              </a:lnSpc>
              <a:spcBef>
                <a:spcPts val="0"/>
              </a:spcBef>
              <a:spcAft>
                <a:spcPts val="0"/>
              </a:spcAft>
              <a:buNone/>
            </a:pPr>
            <a:endParaRPr sz="1600">
              <a:solidFill>
                <a:schemeClr val="accent2"/>
              </a:solidFill>
            </a:endParaRPr>
          </a:p>
          <a:p>
            <a:pPr marL="457200" lvl="0" indent="-330200" algn="just" rtl="0">
              <a:lnSpc>
                <a:spcPct val="85000"/>
              </a:lnSpc>
              <a:spcBef>
                <a:spcPts val="0"/>
              </a:spcBef>
              <a:spcAft>
                <a:spcPts val="0"/>
              </a:spcAft>
              <a:buClr>
                <a:srgbClr val="212121"/>
              </a:buClr>
              <a:buSzPts val="1600"/>
              <a:buChar char="●"/>
            </a:pPr>
            <a:r>
              <a:rPr lang="en-US" sz="1600" b="1">
                <a:solidFill>
                  <a:schemeClr val="accent2"/>
                </a:solidFill>
              </a:rPr>
              <a:t>Blanket Purchase Agreements</a:t>
            </a:r>
            <a:r>
              <a:rPr lang="en-US" sz="1600">
                <a:solidFill>
                  <a:schemeClr val="accent2"/>
                </a:solidFill>
              </a:rPr>
              <a:t> (</a:t>
            </a:r>
            <a:r>
              <a:rPr lang="en-US" sz="1600" b="1">
                <a:solidFill>
                  <a:schemeClr val="accent2"/>
                </a:solidFill>
              </a:rPr>
              <a:t>BPAs</a:t>
            </a:r>
            <a:r>
              <a:rPr lang="en-US" sz="1600">
                <a:solidFill>
                  <a:schemeClr val="accent2"/>
                </a:solidFill>
              </a:rPr>
              <a:t>)</a:t>
            </a:r>
            <a:endParaRPr sz="1600">
              <a:solidFill>
                <a:schemeClr val="accent2"/>
              </a:solidFill>
            </a:endParaRPr>
          </a:p>
          <a:p>
            <a:pPr marL="457200" lvl="0" indent="0" algn="just" rtl="0">
              <a:lnSpc>
                <a:spcPct val="85000"/>
              </a:lnSpc>
              <a:spcBef>
                <a:spcPts val="0"/>
              </a:spcBef>
              <a:spcAft>
                <a:spcPts val="0"/>
              </a:spcAft>
              <a:buNone/>
            </a:pPr>
            <a:endParaRPr sz="1600">
              <a:solidFill>
                <a:schemeClr val="accent2"/>
              </a:solidFill>
            </a:endParaRPr>
          </a:p>
          <a:p>
            <a:pPr marL="457200" marR="0" lvl="0" indent="-330200" algn="just" rtl="0">
              <a:lnSpc>
                <a:spcPct val="85000"/>
              </a:lnSpc>
              <a:spcBef>
                <a:spcPts val="0"/>
              </a:spcBef>
              <a:spcAft>
                <a:spcPts val="0"/>
              </a:spcAft>
              <a:buClr>
                <a:srgbClr val="212121"/>
              </a:buClr>
              <a:buSzPts val="1600"/>
              <a:buFont typeface="Arial"/>
              <a:buChar char="●"/>
            </a:pPr>
            <a:r>
              <a:rPr lang="en-US" sz="1600" b="1">
                <a:solidFill>
                  <a:srgbClr val="212121"/>
                </a:solidFill>
              </a:rPr>
              <a:t>Governmentwide Acquisition Contracts (GWACs)</a:t>
            </a:r>
            <a:endParaRPr sz="1600" b="1">
              <a:solidFill>
                <a:srgbClr val="212121"/>
              </a:solidFill>
            </a:endParaRPr>
          </a:p>
          <a:p>
            <a:pPr marL="457200" marR="0" lvl="0" indent="0" algn="just" rtl="0">
              <a:lnSpc>
                <a:spcPct val="85000"/>
              </a:lnSpc>
              <a:spcBef>
                <a:spcPts val="0"/>
              </a:spcBef>
              <a:spcAft>
                <a:spcPts val="0"/>
              </a:spcAft>
              <a:buNone/>
            </a:pPr>
            <a:endParaRPr sz="1600" b="1">
              <a:solidFill>
                <a:srgbClr val="212121"/>
              </a:solidFill>
            </a:endParaRPr>
          </a:p>
          <a:p>
            <a:pPr marL="457200" marR="0" lvl="0" indent="-330200" algn="just" rtl="0">
              <a:lnSpc>
                <a:spcPct val="85000"/>
              </a:lnSpc>
              <a:spcBef>
                <a:spcPts val="0"/>
              </a:spcBef>
              <a:spcAft>
                <a:spcPts val="0"/>
              </a:spcAft>
              <a:buClr>
                <a:schemeClr val="accent2"/>
              </a:buClr>
              <a:buSzPts val="1600"/>
              <a:buFont typeface="Arial"/>
              <a:buChar char="●"/>
            </a:pPr>
            <a:r>
              <a:rPr lang="en-US" sz="1600" b="1">
                <a:solidFill>
                  <a:schemeClr val="accent2"/>
                </a:solidFill>
              </a:rPr>
              <a:t>Buying Guides and Resources</a:t>
            </a:r>
            <a:endParaRPr sz="1600" b="1">
              <a:solidFill>
                <a:schemeClr val="accent2"/>
              </a:solidFill>
            </a:endParaRPr>
          </a:p>
          <a:p>
            <a:pPr marL="457200" marR="0" lvl="0" indent="0" algn="just" rtl="0">
              <a:lnSpc>
                <a:spcPct val="85000"/>
              </a:lnSpc>
              <a:spcBef>
                <a:spcPts val="0"/>
              </a:spcBef>
              <a:spcAft>
                <a:spcPts val="0"/>
              </a:spcAft>
              <a:buNone/>
            </a:pPr>
            <a:endParaRPr sz="1600" b="1">
              <a:solidFill>
                <a:schemeClr val="accent2"/>
              </a:solidFill>
            </a:endParaRPr>
          </a:p>
          <a:p>
            <a:pPr marL="457200" marR="0" lvl="0" indent="-330200" algn="just" rtl="0">
              <a:lnSpc>
                <a:spcPct val="85000"/>
              </a:lnSpc>
              <a:spcBef>
                <a:spcPts val="0"/>
              </a:spcBef>
              <a:spcAft>
                <a:spcPts val="0"/>
              </a:spcAft>
              <a:buClr>
                <a:schemeClr val="accent2"/>
              </a:buClr>
              <a:buSzPts val="1600"/>
              <a:buFont typeface="Arial"/>
              <a:buChar char="●"/>
            </a:pPr>
            <a:r>
              <a:rPr lang="en-US" sz="1600" b="1" i="0" u="none" strike="noStrike" cap="none">
                <a:solidFill>
                  <a:schemeClr val="accent2"/>
                </a:solidFill>
                <a:latin typeface="Arial"/>
                <a:ea typeface="Arial"/>
                <a:cs typeface="Arial"/>
                <a:sym typeface="Arial"/>
              </a:rPr>
              <a:t>GSA Support Tools </a:t>
            </a:r>
            <a:endParaRPr sz="1600" b="1" i="0" u="none" strike="noStrike" cap="none">
              <a:solidFill>
                <a:srgbClr val="424242"/>
              </a:solidFill>
              <a:latin typeface="Arial"/>
              <a:ea typeface="Arial"/>
              <a:cs typeface="Arial"/>
              <a:sym typeface="Arial"/>
            </a:endParaRPr>
          </a:p>
          <a:p>
            <a:pPr marL="457200" marR="0" lvl="0" indent="0" algn="just" rtl="0">
              <a:lnSpc>
                <a:spcPct val="85000"/>
              </a:lnSpc>
              <a:spcBef>
                <a:spcPts val="0"/>
              </a:spcBef>
              <a:spcAft>
                <a:spcPts val="0"/>
              </a:spcAft>
              <a:buClr>
                <a:srgbClr val="000000"/>
              </a:buClr>
              <a:buSzPts val="1600"/>
              <a:buFont typeface="Arial"/>
              <a:buNone/>
            </a:pPr>
            <a:endParaRPr sz="1600" b="0" i="0" u="none" strike="noStrike" cap="none">
              <a:solidFill>
                <a:srgbClr val="212121"/>
              </a:solidFill>
              <a:latin typeface="Arial"/>
              <a:ea typeface="Arial"/>
              <a:cs typeface="Arial"/>
              <a:sym typeface="Arial"/>
            </a:endParaRPr>
          </a:p>
          <a:p>
            <a:pPr marL="0" marR="0" lvl="0" indent="0" algn="just" rtl="0">
              <a:lnSpc>
                <a:spcPct val="85000"/>
              </a:lnSpc>
              <a:spcBef>
                <a:spcPts val="0"/>
              </a:spcBef>
              <a:spcAft>
                <a:spcPts val="0"/>
              </a:spcAft>
              <a:buClr>
                <a:srgbClr val="000000"/>
              </a:buClr>
              <a:buSzPts val="1600"/>
              <a:buFont typeface="Arial"/>
              <a:buNone/>
            </a:pPr>
            <a:endParaRPr sz="1600" b="0" i="0" u="none" strike="noStrike" cap="none">
              <a:solidFill>
                <a:srgbClr val="212121"/>
              </a:solidFill>
              <a:latin typeface="Arial"/>
              <a:ea typeface="Arial"/>
              <a:cs typeface="Arial"/>
              <a:sym typeface="Arial"/>
            </a:endParaRPr>
          </a:p>
          <a:p>
            <a:pPr marL="457200" marR="0" lvl="0" indent="0" algn="just" rtl="0">
              <a:lnSpc>
                <a:spcPct val="85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457200" marR="0" lvl="0" indent="0" algn="just" rtl="0">
              <a:lnSpc>
                <a:spcPct val="85000"/>
              </a:lnSpc>
              <a:spcBef>
                <a:spcPts val="0"/>
              </a:spcBef>
              <a:spcAft>
                <a:spcPts val="0"/>
              </a:spcAft>
              <a:buClr>
                <a:srgbClr val="000000"/>
              </a:buClr>
              <a:buSzPts val="1600"/>
              <a:buFont typeface="Arial"/>
              <a:buNone/>
            </a:pPr>
            <a:endParaRPr sz="1600" b="0" i="0" u="none" strike="noStrike" cap="none">
              <a:solidFill>
                <a:srgbClr val="212121"/>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1600"/>
              <a:buFont typeface="Arial"/>
              <a:buNone/>
            </a:pPr>
            <a:endParaRPr sz="1600" b="1" i="0" u="none" strike="noStrike" cap="none">
              <a:solidFill>
                <a:srgbClr val="212121"/>
              </a:solidFill>
              <a:latin typeface="Arial"/>
              <a:ea typeface="Arial"/>
              <a:cs typeface="Arial"/>
              <a:sym typeface="Arial"/>
            </a:endParaRPr>
          </a:p>
          <a:p>
            <a:pPr marL="0" marR="0" lvl="1" indent="0" algn="just" rtl="0">
              <a:lnSpc>
                <a:spcPct val="100000"/>
              </a:lnSpc>
              <a:spcBef>
                <a:spcPts val="0"/>
              </a:spcBef>
              <a:spcAft>
                <a:spcPts val="0"/>
              </a:spcAft>
              <a:buClr>
                <a:srgbClr val="000000"/>
              </a:buClr>
              <a:buSzPts val="2000"/>
              <a:buFont typeface="Arial"/>
              <a:buNone/>
            </a:pPr>
            <a:endParaRPr sz="2000" b="0" i="0" u="none" strike="noStrike" cap="none">
              <a:solidFill>
                <a:srgbClr val="212121"/>
              </a:solidFill>
              <a:latin typeface="Cambria"/>
              <a:ea typeface="Cambria"/>
              <a:cs typeface="Cambria"/>
              <a:sym typeface="Cambria"/>
            </a:endParaRPr>
          </a:p>
          <a:p>
            <a:pPr marL="0" marR="0" lvl="1" indent="0" algn="just" rtl="0">
              <a:lnSpc>
                <a:spcPct val="100000"/>
              </a:lnSpc>
              <a:spcBef>
                <a:spcPts val="0"/>
              </a:spcBef>
              <a:spcAft>
                <a:spcPts val="0"/>
              </a:spcAft>
              <a:buClr>
                <a:srgbClr val="000000"/>
              </a:buClr>
              <a:buSzPts val="1300"/>
              <a:buFont typeface="Arial"/>
              <a:buNone/>
            </a:pPr>
            <a:endParaRPr sz="1300" b="0" i="0" u="none" strike="noStrike" cap="none">
              <a:solidFill>
                <a:srgbClr val="212121"/>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1300"/>
              <a:buFont typeface="Arial"/>
              <a:buNone/>
            </a:pPr>
            <a:endParaRPr sz="1300" b="0" i="0" u="none" strike="noStrike" cap="none">
              <a:solidFill>
                <a:srgbClr val="212121"/>
              </a:solidFill>
              <a:latin typeface="Cambria"/>
              <a:ea typeface="Cambria"/>
              <a:cs typeface="Cambria"/>
              <a:sym typeface="Cambria"/>
            </a:endParaRPr>
          </a:p>
          <a:p>
            <a:pPr marL="914400" marR="0" lvl="1" indent="-228600" algn="just" rtl="0">
              <a:lnSpc>
                <a:spcPct val="100000"/>
              </a:lnSpc>
              <a:spcBef>
                <a:spcPts val="0"/>
              </a:spcBef>
              <a:spcAft>
                <a:spcPts val="0"/>
              </a:spcAft>
              <a:buClr>
                <a:srgbClr val="000000"/>
              </a:buClr>
              <a:buSzPts val="1600"/>
              <a:buFont typeface="Arial"/>
              <a:buNone/>
            </a:pPr>
            <a:endParaRPr sz="1600" b="0" i="0" u="none" strike="noStrike" cap="none">
              <a:solidFill>
                <a:srgbClr val="212121"/>
              </a:solidFill>
              <a:latin typeface="Cambria"/>
              <a:ea typeface="Cambria"/>
              <a:cs typeface="Cambria"/>
              <a:sym typeface="Cambria"/>
            </a:endParaRPr>
          </a:p>
          <a:p>
            <a:pPr marL="596900" marR="0" lvl="1" indent="0" algn="just" rtl="0">
              <a:lnSpc>
                <a:spcPct val="100000"/>
              </a:lnSpc>
              <a:spcBef>
                <a:spcPts val="0"/>
              </a:spcBef>
              <a:spcAft>
                <a:spcPts val="0"/>
              </a:spcAft>
              <a:buClr>
                <a:srgbClr val="000000"/>
              </a:buClr>
              <a:buSzPts val="1600"/>
              <a:buFont typeface="Arial"/>
              <a:buNone/>
            </a:pPr>
            <a:endParaRPr sz="1600" b="0" i="0" u="none" strike="noStrike" cap="none">
              <a:solidFill>
                <a:srgbClr val="212121"/>
              </a:solidFill>
              <a:latin typeface="Cambria"/>
              <a:ea typeface="Cambria"/>
              <a:cs typeface="Cambria"/>
              <a:sym typeface="Cambria"/>
            </a:endParaRPr>
          </a:p>
          <a:p>
            <a:pPr marL="596900" marR="0" lvl="1" indent="0" algn="just" rtl="0">
              <a:lnSpc>
                <a:spcPct val="100000"/>
              </a:lnSpc>
              <a:spcBef>
                <a:spcPts val="0"/>
              </a:spcBef>
              <a:spcAft>
                <a:spcPts val="0"/>
              </a:spcAft>
              <a:buClr>
                <a:srgbClr val="000000"/>
              </a:buClr>
              <a:buSzPts val="1600"/>
              <a:buFont typeface="Arial"/>
              <a:buNone/>
            </a:pPr>
            <a:endParaRPr sz="1600" b="0" i="0" u="none" strike="noStrike" cap="none">
              <a:solidFill>
                <a:srgbClr val="212121"/>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212121"/>
              </a:solidFill>
              <a:latin typeface="Cambria"/>
              <a:ea typeface="Cambria"/>
              <a:cs typeface="Cambria"/>
              <a:sym typeface="Cambria"/>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6" name="Google Shape;336;p34"/>
          <p:cNvSpPr txBox="1">
            <a:spLocks noGrp="1"/>
          </p:cNvSpPr>
          <p:nvPr>
            <p:ph type="title" idx="4294967295"/>
          </p:nvPr>
        </p:nvSpPr>
        <p:spPr>
          <a:xfrm>
            <a:off x="412125" y="211175"/>
            <a:ext cx="7108800" cy="618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a:solidFill>
                  <a:srgbClr val="232659"/>
                </a:solidFill>
              </a:rPr>
              <a:t>GWAC’s Features &amp; Benefits</a:t>
            </a:r>
            <a:endParaRPr sz="3200" b="0" i="0" u="none" strike="noStrike" cap="none">
              <a:solidFill>
                <a:srgbClr val="232659"/>
              </a:solidFill>
              <a:latin typeface="Arial"/>
              <a:ea typeface="Arial"/>
              <a:cs typeface="Arial"/>
              <a:sym typeface="Arial"/>
            </a:endParaRPr>
          </a:p>
        </p:txBody>
      </p:sp>
      <p:sp>
        <p:nvSpPr>
          <p:cNvPr id="337" name="Google Shape;337;p34"/>
          <p:cNvSpPr txBox="1"/>
          <p:nvPr/>
        </p:nvSpPr>
        <p:spPr>
          <a:xfrm>
            <a:off x="32025" y="1156525"/>
            <a:ext cx="4469400" cy="36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003C71"/>
                </a:solidFill>
              </a:rPr>
              <a:t>GWAC </a:t>
            </a:r>
            <a:r>
              <a:rPr lang="en-US" sz="1800" b="1" i="0" u="none" strike="noStrike" cap="none">
                <a:solidFill>
                  <a:srgbClr val="003C71"/>
                </a:solidFill>
                <a:latin typeface="Arial"/>
                <a:ea typeface="Arial"/>
                <a:cs typeface="Arial"/>
                <a:sym typeface="Arial"/>
              </a:rPr>
              <a:t>Features</a:t>
            </a:r>
            <a:endParaRPr sz="1800" b="1" i="0" u="none" strike="noStrike" cap="none">
              <a:solidFill>
                <a:srgbClr val="003C71"/>
              </a:solidFill>
              <a:latin typeface="Arial"/>
              <a:ea typeface="Arial"/>
              <a:cs typeface="Arial"/>
              <a:sym typeface="Arial"/>
            </a:endParaRPr>
          </a:p>
        </p:txBody>
      </p:sp>
      <p:sp>
        <p:nvSpPr>
          <p:cNvPr id="338" name="Google Shape;338;p34"/>
          <p:cNvSpPr txBox="1"/>
          <p:nvPr/>
        </p:nvSpPr>
        <p:spPr>
          <a:xfrm>
            <a:off x="-98525" y="1522825"/>
            <a:ext cx="4568100" cy="30096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83000"/>
              </a:lnSpc>
              <a:spcBef>
                <a:spcPts val="1000"/>
              </a:spcBef>
              <a:spcAft>
                <a:spcPts val="0"/>
              </a:spcAft>
              <a:buClr>
                <a:srgbClr val="434343"/>
              </a:buClr>
              <a:buSzPts val="1100"/>
              <a:buFont typeface="Arial"/>
              <a:buChar char="●"/>
            </a:pPr>
            <a:r>
              <a:rPr lang="en-US" sz="1100">
                <a:solidFill>
                  <a:srgbClr val="434343"/>
                </a:solidFill>
              </a:rPr>
              <a:t>Intentionally broad to encompass all IT related services</a:t>
            </a:r>
            <a:endParaRPr sz="1100">
              <a:solidFill>
                <a:srgbClr val="434343"/>
              </a:solidFill>
            </a:endParaRPr>
          </a:p>
          <a:p>
            <a:pPr marL="457200" marR="0" lvl="0" indent="-298450" algn="l" rtl="0">
              <a:lnSpc>
                <a:spcPct val="83000"/>
              </a:lnSpc>
              <a:spcBef>
                <a:spcPts val="1000"/>
              </a:spcBef>
              <a:spcAft>
                <a:spcPts val="0"/>
              </a:spcAft>
              <a:buClr>
                <a:srgbClr val="434343"/>
              </a:buClr>
              <a:buSzPts val="1100"/>
              <a:buFont typeface="Arial"/>
              <a:buChar char="●"/>
            </a:pPr>
            <a:r>
              <a:rPr lang="en-US" sz="1100">
                <a:solidFill>
                  <a:srgbClr val="434343"/>
                </a:solidFill>
              </a:rPr>
              <a:t>Includes language that will allow the scope to adapt to changes in the marketplace</a:t>
            </a:r>
            <a:endParaRPr sz="1100">
              <a:solidFill>
                <a:srgbClr val="434343"/>
              </a:solidFill>
            </a:endParaRPr>
          </a:p>
          <a:p>
            <a:pPr marL="457200" marR="0" lvl="0" indent="-298450" algn="l" rtl="0">
              <a:lnSpc>
                <a:spcPct val="83000"/>
              </a:lnSpc>
              <a:spcBef>
                <a:spcPts val="1000"/>
              </a:spcBef>
              <a:spcAft>
                <a:spcPts val="0"/>
              </a:spcAft>
              <a:buClr>
                <a:srgbClr val="434343"/>
              </a:buClr>
              <a:buSzPts val="1100"/>
              <a:buFont typeface="Arial"/>
              <a:buChar char="●"/>
            </a:pPr>
            <a:r>
              <a:rPr lang="en-US" sz="1100">
                <a:solidFill>
                  <a:srgbClr val="434343"/>
                </a:solidFill>
              </a:rPr>
              <a:t>Provides warranted COs with specialized training to become Ordering Contracting Officers (OCOs)</a:t>
            </a:r>
            <a:endParaRPr sz="1100">
              <a:solidFill>
                <a:srgbClr val="434343"/>
              </a:solidFill>
            </a:endParaRPr>
          </a:p>
          <a:p>
            <a:pPr marL="457200" marR="0" lvl="0" indent="-298450" algn="l" rtl="0">
              <a:lnSpc>
                <a:spcPct val="83000"/>
              </a:lnSpc>
              <a:spcBef>
                <a:spcPts val="1000"/>
              </a:spcBef>
              <a:spcAft>
                <a:spcPts val="0"/>
              </a:spcAft>
              <a:buClr>
                <a:srgbClr val="434343"/>
              </a:buClr>
              <a:buSzPts val="1100"/>
              <a:buChar char="●"/>
            </a:pPr>
            <a:r>
              <a:rPr lang="en-US" sz="1100">
                <a:solidFill>
                  <a:srgbClr val="434343"/>
                </a:solidFill>
              </a:rPr>
              <a:t>Ancillary support can include non-IT services/labor and equipment if integral and necessary.</a:t>
            </a:r>
            <a:endParaRPr sz="1100">
              <a:solidFill>
                <a:srgbClr val="434343"/>
              </a:solidFill>
            </a:endParaRPr>
          </a:p>
          <a:p>
            <a:pPr marL="457200" marR="0" lvl="0" indent="-298450" algn="l" rtl="0">
              <a:lnSpc>
                <a:spcPct val="83000"/>
              </a:lnSpc>
              <a:spcBef>
                <a:spcPts val="1000"/>
              </a:spcBef>
              <a:spcAft>
                <a:spcPts val="0"/>
              </a:spcAft>
              <a:buClr>
                <a:srgbClr val="434343"/>
              </a:buClr>
              <a:buSzPts val="1100"/>
              <a:buFont typeface="Arial"/>
              <a:buChar char="●"/>
            </a:pPr>
            <a:r>
              <a:rPr lang="en-US" sz="1100">
                <a:solidFill>
                  <a:srgbClr val="434343"/>
                </a:solidFill>
              </a:rPr>
              <a:t>Pre-competed contracts</a:t>
            </a:r>
            <a:endParaRPr sz="1100">
              <a:solidFill>
                <a:srgbClr val="434343"/>
              </a:solidFill>
            </a:endParaRPr>
          </a:p>
          <a:p>
            <a:pPr marL="457200" marR="0" lvl="0" indent="-298450" algn="l" rtl="0">
              <a:lnSpc>
                <a:spcPct val="83000"/>
              </a:lnSpc>
              <a:spcBef>
                <a:spcPts val="1000"/>
              </a:spcBef>
              <a:spcAft>
                <a:spcPts val="0"/>
              </a:spcAft>
              <a:buClr>
                <a:srgbClr val="434343"/>
              </a:buClr>
              <a:buSzPts val="1100"/>
              <a:buChar char="●"/>
            </a:pPr>
            <a:r>
              <a:rPr lang="en-US" sz="1100">
                <a:solidFill>
                  <a:srgbClr val="434343"/>
                </a:solidFill>
              </a:rPr>
              <a:t>Blanket Purchase Agreements</a:t>
            </a:r>
            <a:endParaRPr sz="1100">
              <a:solidFill>
                <a:srgbClr val="434343"/>
              </a:solidFill>
            </a:endParaRPr>
          </a:p>
          <a:p>
            <a:pPr marL="457200" marR="0" lvl="0" indent="-298450" algn="l" rtl="0">
              <a:lnSpc>
                <a:spcPct val="83000"/>
              </a:lnSpc>
              <a:spcBef>
                <a:spcPts val="1000"/>
              </a:spcBef>
              <a:spcAft>
                <a:spcPts val="0"/>
              </a:spcAft>
              <a:buClr>
                <a:srgbClr val="434343"/>
              </a:buClr>
              <a:buSzPts val="1100"/>
              <a:buChar char="●"/>
            </a:pPr>
            <a:r>
              <a:rPr lang="en-US" sz="1100">
                <a:solidFill>
                  <a:srgbClr val="434343"/>
                </a:solidFill>
              </a:rPr>
              <a:t>“Best in Class” (BIC) solutions</a:t>
            </a:r>
            <a:endParaRPr sz="1100">
              <a:solidFill>
                <a:srgbClr val="434343"/>
              </a:solidFill>
            </a:endParaRPr>
          </a:p>
          <a:p>
            <a:pPr marL="457200" marR="0" lvl="0" indent="-298450" algn="l" rtl="0">
              <a:lnSpc>
                <a:spcPct val="83000"/>
              </a:lnSpc>
              <a:spcBef>
                <a:spcPts val="1000"/>
              </a:spcBef>
              <a:spcAft>
                <a:spcPts val="0"/>
              </a:spcAft>
              <a:buClr>
                <a:srgbClr val="434343"/>
              </a:buClr>
              <a:buSzPts val="1100"/>
              <a:buChar char="●"/>
            </a:pPr>
            <a:r>
              <a:rPr lang="en-US" sz="1100">
                <a:solidFill>
                  <a:srgbClr val="434343"/>
                </a:solidFill>
              </a:rPr>
              <a:t>Full range of contract types</a:t>
            </a:r>
            <a:endParaRPr sz="1100">
              <a:solidFill>
                <a:srgbClr val="434343"/>
              </a:solidFill>
            </a:endParaRPr>
          </a:p>
          <a:p>
            <a:pPr marL="457200" marR="0" lvl="0" indent="-298450" algn="l" rtl="0">
              <a:lnSpc>
                <a:spcPct val="83000"/>
              </a:lnSpc>
              <a:spcBef>
                <a:spcPts val="1000"/>
              </a:spcBef>
              <a:spcAft>
                <a:spcPts val="0"/>
              </a:spcAft>
              <a:buClr>
                <a:srgbClr val="434343"/>
              </a:buClr>
              <a:buSzPts val="1100"/>
              <a:buFont typeface="Arial"/>
              <a:buChar char="●"/>
            </a:pPr>
            <a:r>
              <a:rPr lang="en-US" sz="1100">
                <a:solidFill>
                  <a:srgbClr val="434343"/>
                </a:solidFill>
              </a:rPr>
              <a:t>Low Contract Access Fee (CAF)</a:t>
            </a:r>
            <a:endParaRPr sz="1100" b="0" i="0" u="none" strike="noStrike" cap="none">
              <a:solidFill>
                <a:srgbClr val="434343"/>
              </a:solidFill>
              <a:latin typeface="Arial"/>
              <a:ea typeface="Arial"/>
              <a:cs typeface="Arial"/>
              <a:sym typeface="Arial"/>
            </a:endParaRPr>
          </a:p>
        </p:txBody>
      </p:sp>
      <p:sp>
        <p:nvSpPr>
          <p:cNvPr id="334" name="Google Shape;334;p34">
            <a:extLst>
              <a:ext uri="{C183D7F6-B498-43B3-948B-1728B52AA6E4}">
                <adec:decorative xmlns:adec="http://schemas.microsoft.com/office/drawing/2017/decorative" val="1"/>
              </a:ext>
            </a:extLst>
          </p:cNvPr>
          <p:cNvSpPr/>
          <p:nvPr/>
        </p:nvSpPr>
        <p:spPr>
          <a:xfrm>
            <a:off x="0" y="1522825"/>
            <a:ext cx="4492500" cy="3084900"/>
          </a:xfrm>
          <a:prstGeom prst="rect">
            <a:avLst/>
          </a:prstGeom>
          <a:no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39" name="Google Shape;339;p34"/>
          <p:cNvSpPr txBox="1"/>
          <p:nvPr/>
        </p:nvSpPr>
        <p:spPr>
          <a:xfrm>
            <a:off x="4693225" y="1143250"/>
            <a:ext cx="5045400" cy="36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003C71"/>
                </a:solidFill>
              </a:rPr>
              <a:t>GWAC B</a:t>
            </a:r>
            <a:r>
              <a:rPr lang="en-US" sz="1800" b="1" i="0" u="none" strike="noStrike" cap="none">
                <a:solidFill>
                  <a:srgbClr val="003C71"/>
                </a:solidFill>
                <a:latin typeface="Arial"/>
                <a:ea typeface="Arial"/>
                <a:cs typeface="Arial"/>
                <a:sym typeface="Arial"/>
              </a:rPr>
              <a:t>enefits</a:t>
            </a:r>
            <a:endParaRPr sz="1800" b="1" i="0" u="none" strike="noStrike" cap="none">
              <a:solidFill>
                <a:srgbClr val="003C71"/>
              </a:solidFill>
              <a:latin typeface="Arial"/>
              <a:ea typeface="Arial"/>
              <a:cs typeface="Arial"/>
              <a:sym typeface="Arial"/>
            </a:endParaRPr>
          </a:p>
        </p:txBody>
      </p:sp>
      <p:sp>
        <p:nvSpPr>
          <p:cNvPr id="335" name="Google Shape;335;p34"/>
          <p:cNvSpPr txBox="1"/>
          <p:nvPr/>
        </p:nvSpPr>
        <p:spPr>
          <a:xfrm>
            <a:off x="4536350" y="1516074"/>
            <a:ext cx="4469400" cy="30984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83000"/>
              </a:lnSpc>
              <a:spcBef>
                <a:spcPts val="1000"/>
              </a:spcBef>
              <a:spcAft>
                <a:spcPts val="0"/>
              </a:spcAft>
              <a:buClr>
                <a:srgbClr val="434343"/>
              </a:buClr>
              <a:buSzPts val="1100"/>
              <a:buFont typeface="Arial"/>
              <a:buChar char="●"/>
            </a:pPr>
            <a:r>
              <a:rPr lang="en-US" sz="1100">
                <a:solidFill>
                  <a:srgbClr val="434343"/>
                </a:solidFill>
              </a:rPr>
              <a:t>Allows agencies to streamline procurement lead time through access to pre-vetted, high-quality industry partners.</a:t>
            </a:r>
            <a:endParaRPr sz="1100" b="0" i="0" u="none" strike="noStrike" cap="none">
              <a:solidFill>
                <a:srgbClr val="434343"/>
              </a:solidFill>
              <a:latin typeface="Arial"/>
              <a:ea typeface="Arial"/>
              <a:cs typeface="Arial"/>
              <a:sym typeface="Arial"/>
            </a:endParaRPr>
          </a:p>
          <a:p>
            <a:pPr marL="457200" marR="0" lvl="0" indent="-298450" algn="l" rtl="0">
              <a:lnSpc>
                <a:spcPct val="83000"/>
              </a:lnSpc>
              <a:spcBef>
                <a:spcPts val="1000"/>
              </a:spcBef>
              <a:spcAft>
                <a:spcPts val="0"/>
              </a:spcAft>
              <a:buClr>
                <a:srgbClr val="434343"/>
              </a:buClr>
              <a:buSzPts val="1100"/>
              <a:buFont typeface="Arial"/>
              <a:buChar char="●"/>
            </a:pPr>
            <a:r>
              <a:rPr lang="en-US" sz="1100">
                <a:solidFill>
                  <a:srgbClr val="434343"/>
                </a:solidFill>
              </a:rPr>
              <a:t>Orders can be issued in considerably less time than other types of procurements.</a:t>
            </a:r>
            <a:endParaRPr sz="1100">
              <a:solidFill>
                <a:srgbClr val="434343"/>
              </a:solidFill>
            </a:endParaRPr>
          </a:p>
          <a:p>
            <a:pPr marL="457200" marR="0" lvl="0" indent="-298450" algn="l" rtl="0">
              <a:lnSpc>
                <a:spcPct val="83000"/>
              </a:lnSpc>
              <a:spcBef>
                <a:spcPts val="1000"/>
              </a:spcBef>
              <a:spcAft>
                <a:spcPts val="0"/>
              </a:spcAft>
              <a:buClr>
                <a:srgbClr val="434343"/>
              </a:buClr>
              <a:buSzPts val="1100"/>
              <a:buFont typeface="Arial"/>
              <a:buChar char="●"/>
            </a:pPr>
            <a:r>
              <a:rPr lang="en-US" sz="1100">
                <a:solidFill>
                  <a:srgbClr val="434343"/>
                </a:solidFill>
              </a:rPr>
              <a:t>Meet diverse agency IT requirements, including new and emerging technologies.</a:t>
            </a:r>
            <a:endParaRPr sz="1100">
              <a:solidFill>
                <a:srgbClr val="434343"/>
              </a:solidFill>
            </a:endParaRPr>
          </a:p>
          <a:p>
            <a:pPr marL="457200" marR="0" lvl="0" indent="-298450" algn="l" rtl="0">
              <a:lnSpc>
                <a:spcPct val="83000"/>
              </a:lnSpc>
              <a:spcBef>
                <a:spcPts val="1000"/>
              </a:spcBef>
              <a:spcAft>
                <a:spcPts val="0"/>
              </a:spcAft>
              <a:buClr>
                <a:srgbClr val="434343"/>
              </a:buClr>
              <a:buSzPts val="1100"/>
              <a:buChar char="●"/>
            </a:pPr>
            <a:r>
              <a:rPr lang="en-US" sz="1100">
                <a:solidFill>
                  <a:srgbClr val="434343"/>
                </a:solidFill>
              </a:rPr>
              <a:t>Reduced administrative costs</a:t>
            </a:r>
            <a:endParaRPr sz="1100">
              <a:solidFill>
                <a:srgbClr val="434343"/>
              </a:solidFill>
            </a:endParaRPr>
          </a:p>
          <a:p>
            <a:pPr marL="457200" marR="0" lvl="0" indent="-298450" algn="l" rtl="0">
              <a:lnSpc>
                <a:spcPct val="83000"/>
              </a:lnSpc>
              <a:spcBef>
                <a:spcPts val="1000"/>
              </a:spcBef>
              <a:spcAft>
                <a:spcPts val="0"/>
              </a:spcAft>
              <a:buClr>
                <a:srgbClr val="434343"/>
              </a:buClr>
              <a:buSzPts val="1100"/>
              <a:buChar char="●"/>
            </a:pPr>
            <a:r>
              <a:rPr lang="en-US" sz="1100">
                <a:solidFill>
                  <a:srgbClr val="434343"/>
                </a:solidFill>
              </a:rPr>
              <a:t>Boost small businesses and provide socioeconomic credit to agency customers</a:t>
            </a:r>
            <a:endParaRPr sz="1100">
              <a:solidFill>
                <a:srgbClr val="434343"/>
              </a:solidFill>
            </a:endParaRPr>
          </a:p>
          <a:p>
            <a:pPr marL="457200" marR="0" lvl="0" indent="-298450" algn="l" rtl="0">
              <a:lnSpc>
                <a:spcPct val="83000"/>
              </a:lnSpc>
              <a:spcBef>
                <a:spcPts val="1000"/>
              </a:spcBef>
              <a:spcAft>
                <a:spcPts val="0"/>
              </a:spcAft>
              <a:buClr>
                <a:srgbClr val="434343"/>
              </a:buClr>
              <a:buSzPts val="1100"/>
              <a:buChar char="●"/>
            </a:pPr>
            <a:r>
              <a:rPr lang="en-US" sz="1100">
                <a:solidFill>
                  <a:srgbClr val="434343"/>
                </a:solidFill>
              </a:rPr>
              <a:t>Limited Protestability</a:t>
            </a:r>
            <a:endParaRPr sz="1100">
              <a:solidFill>
                <a:srgbClr val="434343"/>
              </a:solidFill>
            </a:endParaRPr>
          </a:p>
        </p:txBody>
      </p:sp>
      <p:sp>
        <p:nvSpPr>
          <p:cNvPr id="333" name="Google Shape;333;p34">
            <a:extLst>
              <a:ext uri="{C183D7F6-B498-43B3-948B-1728B52AA6E4}">
                <adec:decorative xmlns:adec="http://schemas.microsoft.com/office/drawing/2017/decorative" val="1"/>
              </a:ext>
            </a:extLst>
          </p:cNvPr>
          <p:cNvSpPr/>
          <p:nvPr/>
        </p:nvSpPr>
        <p:spPr>
          <a:xfrm>
            <a:off x="4693225" y="1516075"/>
            <a:ext cx="4312500" cy="3098400"/>
          </a:xfrm>
          <a:prstGeom prst="rect">
            <a:avLst/>
          </a:prstGeom>
          <a:no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5"/>
          <p:cNvSpPr txBox="1">
            <a:spLocks noGrp="1"/>
          </p:cNvSpPr>
          <p:nvPr>
            <p:ph type="title" idx="4294967295"/>
          </p:nvPr>
        </p:nvSpPr>
        <p:spPr>
          <a:xfrm>
            <a:off x="532600" y="217549"/>
            <a:ext cx="7151400" cy="675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232659"/>
                </a:solidFill>
                <a:latin typeface="Arial"/>
                <a:ea typeface="Arial"/>
                <a:cs typeface="Arial"/>
                <a:sym typeface="Arial"/>
              </a:rPr>
              <a:t>GWAC vs MAS Comparison</a:t>
            </a:r>
            <a:endParaRPr sz="1400" b="0" i="0" u="none" strike="noStrike" cap="none">
              <a:solidFill>
                <a:srgbClr val="000000"/>
              </a:solidFill>
              <a:latin typeface="Arial"/>
              <a:ea typeface="Arial"/>
              <a:cs typeface="Arial"/>
              <a:sym typeface="Arial"/>
            </a:endParaRPr>
          </a:p>
        </p:txBody>
      </p:sp>
      <p:sp>
        <p:nvSpPr>
          <p:cNvPr id="345" name="Google Shape;345;p35"/>
          <p:cNvSpPr txBox="1"/>
          <p:nvPr/>
        </p:nvSpPr>
        <p:spPr>
          <a:xfrm>
            <a:off x="304000" y="1858100"/>
            <a:ext cx="1561800" cy="219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tx1"/>
                </a:solidFill>
                <a:highlight>
                  <a:srgbClr val="FFFFFF"/>
                </a:highlight>
                <a:latin typeface="Arial"/>
                <a:ea typeface="Arial"/>
                <a:cs typeface="Arial"/>
                <a:sym typeface="Arial"/>
              </a:rPr>
              <a:t>Circles that overlap have a commonality, while circles that do not overlap do not share any of the other circles' traits.</a:t>
            </a:r>
            <a:endParaRPr sz="1200" b="0" i="0" u="none" strike="noStrike" cap="none">
              <a:solidFill>
                <a:schemeClr val="tx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tx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tx1"/>
                </a:solidFill>
                <a:highlight>
                  <a:srgbClr val="FFFFFF"/>
                </a:highlight>
                <a:latin typeface="Arial"/>
                <a:ea typeface="Arial"/>
                <a:cs typeface="Arial"/>
                <a:sym typeface="Arial"/>
              </a:rPr>
              <a:t>For more information, </a:t>
            </a:r>
            <a:r>
              <a:rPr lang="en-US" sz="1200" b="1" i="0" u="sng" strike="noStrike" cap="none">
                <a:solidFill>
                  <a:schemeClr val="tx1"/>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(click here)</a:t>
            </a:r>
            <a:r>
              <a:rPr lang="en-US" sz="1200" b="0" i="0" u="none" strike="noStrike" cap="none">
                <a:solidFill>
                  <a:schemeClr val="tx1"/>
                </a:solidFill>
                <a:highlight>
                  <a:srgbClr val="FFFFFF"/>
                </a:highlight>
                <a:latin typeface="Arial"/>
                <a:ea typeface="Arial"/>
                <a:cs typeface="Arial"/>
                <a:sym typeface="Arial"/>
              </a:rPr>
              <a:t> </a:t>
            </a:r>
            <a:endParaRPr sz="1200" b="0" i="0" u="none" strike="noStrike" cap="none">
              <a:solidFill>
                <a:schemeClr val="tx1"/>
              </a:solidFill>
              <a:highlight>
                <a:srgbClr val="FFFFFF"/>
              </a:highlight>
              <a:latin typeface="Arial"/>
              <a:ea typeface="Arial"/>
              <a:cs typeface="Arial"/>
              <a:sym typeface="Arial"/>
            </a:endParaRPr>
          </a:p>
        </p:txBody>
      </p:sp>
      <p:sp>
        <p:nvSpPr>
          <p:cNvPr id="346" name="Google Shape;346;p35">
            <a:extLst>
              <a:ext uri="{C183D7F6-B498-43B3-948B-1728B52AA6E4}">
                <adec:decorative xmlns:adec="http://schemas.microsoft.com/office/drawing/2017/decorative" val="1"/>
              </a:ext>
            </a:extLst>
          </p:cNvPr>
          <p:cNvSpPr/>
          <p:nvPr/>
        </p:nvSpPr>
        <p:spPr>
          <a:xfrm>
            <a:off x="1969425" y="1063250"/>
            <a:ext cx="4180200" cy="3787800"/>
          </a:xfrm>
          <a:prstGeom prst="ellipse">
            <a:avLst/>
          </a:prstGeom>
          <a:noFill/>
          <a:ln w="9525"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35">
            <a:extLst>
              <a:ext uri="{C183D7F6-B498-43B3-948B-1728B52AA6E4}">
                <adec:decorative xmlns:adec="http://schemas.microsoft.com/office/drawing/2017/decorative" val="1"/>
              </a:ext>
            </a:extLst>
          </p:cNvPr>
          <p:cNvSpPr/>
          <p:nvPr/>
        </p:nvSpPr>
        <p:spPr>
          <a:xfrm>
            <a:off x="4700869" y="1063250"/>
            <a:ext cx="4180200" cy="3787800"/>
          </a:xfrm>
          <a:prstGeom prst="ellipse">
            <a:avLst/>
          </a:prstGeom>
          <a:noFill/>
          <a:ln w="9525"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35"/>
          <p:cNvSpPr txBox="1"/>
          <p:nvPr/>
        </p:nvSpPr>
        <p:spPr>
          <a:xfrm>
            <a:off x="3318575" y="1143450"/>
            <a:ext cx="1417800" cy="38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u="sng">
                <a:solidFill>
                  <a:srgbClr val="366092"/>
                </a:solidFill>
              </a:rPr>
              <a:t>GWAC</a:t>
            </a:r>
            <a:endParaRPr sz="1800" b="1" i="0" u="sng" strike="noStrike" cap="none">
              <a:solidFill>
                <a:srgbClr val="366092"/>
              </a:solidFill>
              <a:latin typeface="Arial"/>
              <a:ea typeface="Arial"/>
              <a:cs typeface="Arial"/>
              <a:sym typeface="Arial"/>
            </a:endParaRPr>
          </a:p>
        </p:txBody>
      </p:sp>
      <p:sp>
        <p:nvSpPr>
          <p:cNvPr id="349" name="Google Shape;349;p35"/>
          <p:cNvSpPr txBox="1"/>
          <p:nvPr/>
        </p:nvSpPr>
        <p:spPr>
          <a:xfrm>
            <a:off x="2299300" y="1658675"/>
            <a:ext cx="2457600" cy="30789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00000"/>
              </a:lnSpc>
              <a:spcBef>
                <a:spcPts val="0"/>
              </a:spcBef>
              <a:spcAft>
                <a:spcPts val="0"/>
              </a:spcAft>
              <a:buClr>
                <a:srgbClr val="434343"/>
              </a:buClr>
              <a:buSzPts val="1200"/>
              <a:buChar char="●"/>
            </a:pPr>
            <a:r>
              <a:rPr lang="en-US" sz="1200" b="0" i="0" u="none" strike="noStrike" cap="none">
                <a:solidFill>
                  <a:srgbClr val="434343"/>
                </a:solidFill>
                <a:latin typeface="Arial"/>
                <a:ea typeface="Arial"/>
                <a:cs typeface="Arial"/>
                <a:sym typeface="Arial"/>
              </a:rPr>
              <a:t>FAR 16.50</a:t>
            </a:r>
            <a:r>
              <a:rPr lang="en-US" sz="1200">
                <a:solidFill>
                  <a:srgbClr val="434343"/>
                </a:solidFill>
              </a:rPr>
              <a:t>6 &amp; 16.507</a:t>
            </a:r>
            <a:r>
              <a:rPr lang="en-US" sz="1200" b="0" i="0" u="none" strike="noStrike" cap="none">
                <a:solidFill>
                  <a:srgbClr val="434343"/>
                </a:solidFill>
                <a:latin typeface="Arial"/>
                <a:ea typeface="Arial"/>
                <a:cs typeface="Arial"/>
                <a:sym typeface="Arial"/>
              </a:rPr>
              <a:t> </a:t>
            </a:r>
            <a:endParaRPr sz="1200" b="0" i="0" u="none" strike="noStrike" cap="none">
              <a:solidFill>
                <a:srgbClr val="434343"/>
              </a:solidFill>
              <a:latin typeface="Arial"/>
              <a:ea typeface="Arial"/>
              <a:cs typeface="Arial"/>
              <a:sym typeface="Arial"/>
            </a:endParaRPr>
          </a:p>
          <a:p>
            <a:pPr marL="457200" marR="0" lvl="0" indent="-304800" algn="l" rtl="0">
              <a:lnSpc>
                <a:spcPct val="100000"/>
              </a:lnSpc>
              <a:spcBef>
                <a:spcPts val="0"/>
              </a:spcBef>
              <a:spcAft>
                <a:spcPts val="0"/>
              </a:spcAft>
              <a:buClr>
                <a:srgbClr val="434343"/>
              </a:buClr>
              <a:buSzPts val="1200"/>
              <a:buFont typeface="Arial"/>
              <a:buChar char="●"/>
            </a:pPr>
            <a:r>
              <a:rPr lang="en-US" sz="1200" b="0" i="0" u="none" strike="noStrike" cap="none">
                <a:solidFill>
                  <a:srgbClr val="434343"/>
                </a:solidFill>
                <a:latin typeface="Arial"/>
                <a:ea typeface="Arial"/>
                <a:cs typeface="Arial"/>
                <a:sym typeface="Arial"/>
              </a:rPr>
              <a:t>Ordering Governance</a:t>
            </a:r>
            <a:endParaRPr sz="1200" b="0" i="0" u="none" strike="noStrike" cap="none">
              <a:solidFill>
                <a:srgbClr val="434343"/>
              </a:solidFill>
              <a:latin typeface="Arial"/>
              <a:ea typeface="Arial"/>
              <a:cs typeface="Arial"/>
              <a:sym typeface="Arial"/>
            </a:endParaRPr>
          </a:p>
          <a:p>
            <a:pPr marL="457200" marR="0" lvl="0" indent="-304800" algn="l" rtl="0">
              <a:lnSpc>
                <a:spcPct val="100000"/>
              </a:lnSpc>
              <a:spcBef>
                <a:spcPts val="0"/>
              </a:spcBef>
              <a:spcAft>
                <a:spcPts val="0"/>
              </a:spcAft>
              <a:buClr>
                <a:srgbClr val="434343"/>
              </a:buClr>
              <a:buSzPts val="1200"/>
              <a:buChar char="●"/>
            </a:pPr>
            <a:r>
              <a:rPr lang="en-US" sz="1200" b="0" i="0" u="none" strike="noStrike" cap="none">
                <a:solidFill>
                  <a:srgbClr val="434343"/>
                </a:solidFill>
                <a:latin typeface="Arial"/>
                <a:ea typeface="Arial"/>
                <a:cs typeface="Arial"/>
                <a:sym typeface="Arial"/>
              </a:rPr>
              <a:t>Protest</a:t>
            </a:r>
            <a:r>
              <a:rPr lang="en-US" sz="1200">
                <a:solidFill>
                  <a:srgbClr val="434343"/>
                </a:solidFill>
              </a:rPr>
              <a:t> Limits</a:t>
            </a:r>
            <a:endParaRPr sz="1200" b="0" i="0" u="none" strike="noStrike" cap="none">
              <a:solidFill>
                <a:srgbClr val="434343"/>
              </a:solidFill>
              <a:latin typeface="Arial"/>
              <a:ea typeface="Arial"/>
              <a:cs typeface="Arial"/>
              <a:sym typeface="Arial"/>
            </a:endParaRPr>
          </a:p>
          <a:p>
            <a:pPr marL="457200" marR="0" lvl="0" indent="-304800" algn="l" rtl="0">
              <a:lnSpc>
                <a:spcPct val="100000"/>
              </a:lnSpc>
              <a:spcBef>
                <a:spcPts val="0"/>
              </a:spcBef>
              <a:spcAft>
                <a:spcPts val="0"/>
              </a:spcAft>
              <a:buClr>
                <a:srgbClr val="434343"/>
              </a:buClr>
              <a:buSzPts val="1200"/>
              <a:buFont typeface="Arial"/>
              <a:buChar char="●"/>
            </a:pPr>
            <a:r>
              <a:rPr lang="en-US" sz="1200" b="0" i="0" u="none" strike="noStrike" cap="none">
                <a:solidFill>
                  <a:srgbClr val="434343"/>
                </a:solidFill>
                <a:latin typeface="Arial"/>
                <a:ea typeface="Arial"/>
                <a:cs typeface="Arial"/>
                <a:sym typeface="Arial"/>
              </a:rPr>
              <a:t>Statutory authority </a:t>
            </a:r>
            <a:endParaRPr sz="1200" b="0" i="0" u="none" strike="noStrike" cap="none">
              <a:solidFill>
                <a:srgbClr val="434343"/>
              </a:solidFill>
              <a:latin typeface="Arial"/>
              <a:ea typeface="Arial"/>
              <a:cs typeface="Arial"/>
              <a:sym typeface="Arial"/>
            </a:endParaRPr>
          </a:p>
          <a:p>
            <a:pPr marL="457200" marR="0" lvl="0" indent="-304800" algn="l" rtl="0">
              <a:lnSpc>
                <a:spcPct val="100000"/>
              </a:lnSpc>
              <a:spcBef>
                <a:spcPts val="0"/>
              </a:spcBef>
              <a:spcAft>
                <a:spcPts val="0"/>
              </a:spcAft>
              <a:buClr>
                <a:srgbClr val="434343"/>
              </a:buClr>
              <a:buSzPts val="1200"/>
              <a:buChar char="●"/>
            </a:pPr>
            <a:r>
              <a:rPr lang="en-US" sz="1200">
                <a:solidFill>
                  <a:srgbClr val="434343"/>
                </a:solidFill>
              </a:rPr>
              <a:t>Delegation of Procurement Authority Required</a:t>
            </a:r>
            <a:endParaRPr sz="1200" b="0" i="0" u="none" strike="noStrike" cap="none">
              <a:solidFill>
                <a:srgbClr val="434343"/>
              </a:solidFill>
              <a:latin typeface="Arial"/>
              <a:ea typeface="Arial"/>
              <a:cs typeface="Arial"/>
              <a:sym typeface="Arial"/>
            </a:endParaRPr>
          </a:p>
          <a:p>
            <a:pPr marL="457200" marR="0" lvl="0" indent="-304800" algn="l" rtl="0">
              <a:lnSpc>
                <a:spcPct val="100000"/>
              </a:lnSpc>
              <a:spcBef>
                <a:spcPts val="0"/>
              </a:spcBef>
              <a:spcAft>
                <a:spcPts val="0"/>
              </a:spcAft>
              <a:buClr>
                <a:srgbClr val="434343"/>
              </a:buClr>
              <a:buSzPts val="1200"/>
              <a:buFont typeface="Arial"/>
              <a:buChar char="●"/>
            </a:pPr>
            <a:r>
              <a:rPr lang="en-US" sz="1200" b="0" i="0" u="none" strike="noStrike" cap="none">
                <a:solidFill>
                  <a:srgbClr val="434343"/>
                </a:solidFill>
                <a:latin typeface="Arial"/>
                <a:ea typeface="Arial"/>
                <a:cs typeface="Arial"/>
                <a:sym typeface="Arial"/>
              </a:rPr>
              <a:t>Contractor Make-Up</a:t>
            </a:r>
            <a:endParaRPr sz="1200" b="0" i="0" u="none" strike="noStrike" cap="none">
              <a:solidFill>
                <a:srgbClr val="434343"/>
              </a:solidFill>
              <a:latin typeface="Arial"/>
              <a:ea typeface="Arial"/>
              <a:cs typeface="Arial"/>
              <a:sym typeface="Arial"/>
            </a:endParaRPr>
          </a:p>
          <a:p>
            <a:pPr marL="457200" marR="0" lvl="0" indent="-304800" algn="l" rtl="0">
              <a:lnSpc>
                <a:spcPct val="100000"/>
              </a:lnSpc>
              <a:spcBef>
                <a:spcPts val="0"/>
              </a:spcBef>
              <a:spcAft>
                <a:spcPts val="0"/>
              </a:spcAft>
              <a:buClr>
                <a:srgbClr val="434343"/>
              </a:buClr>
              <a:buSzPts val="1200"/>
              <a:buFont typeface="Arial"/>
              <a:buChar char="●"/>
            </a:pPr>
            <a:r>
              <a:rPr lang="en-US" sz="1200" b="0" i="0" u="none" strike="noStrike" cap="none">
                <a:solidFill>
                  <a:srgbClr val="434343"/>
                </a:solidFill>
                <a:latin typeface="Arial"/>
                <a:ea typeface="Arial"/>
                <a:cs typeface="Arial"/>
                <a:sym typeface="Arial"/>
              </a:rPr>
              <a:t>Labor Categories &amp; Ceiling Rates</a:t>
            </a:r>
            <a:endParaRPr sz="1200" b="0" i="0" u="none" strike="noStrike" cap="none">
              <a:solidFill>
                <a:srgbClr val="434343"/>
              </a:solidFill>
              <a:latin typeface="Arial"/>
              <a:ea typeface="Arial"/>
              <a:cs typeface="Arial"/>
              <a:sym typeface="Arial"/>
            </a:endParaRPr>
          </a:p>
          <a:p>
            <a:pPr marL="457200" marR="0" lvl="0" indent="-304800" algn="l" rtl="0">
              <a:lnSpc>
                <a:spcPct val="100000"/>
              </a:lnSpc>
              <a:spcBef>
                <a:spcPts val="0"/>
              </a:spcBef>
              <a:spcAft>
                <a:spcPts val="0"/>
              </a:spcAft>
              <a:buClr>
                <a:srgbClr val="434343"/>
              </a:buClr>
              <a:buSzPts val="1200"/>
              <a:buFont typeface="Arial"/>
              <a:buChar char="●"/>
            </a:pPr>
            <a:r>
              <a:rPr lang="en-US" sz="1200" b="0" i="0" u="none" strike="noStrike" cap="none">
                <a:solidFill>
                  <a:srgbClr val="434343"/>
                </a:solidFill>
                <a:latin typeface="Arial"/>
                <a:ea typeface="Arial"/>
                <a:cs typeface="Arial"/>
                <a:sym typeface="Arial"/>
              </a:rPr>
              <a:t>Period of Performance</a:t>
            </a:r>
            <a:endParaRPr sz="1200" b="0" i="0" u="none" strike="noStrike" cap="none">
              <a:solidFill>
                <a:srgbClr val="434343"/>
              </a:solidFill>
              <a:latin typeface="Arial"/>
              <a:ea typeface="Arial"/>
              <a:cs typeface="Arial"/>
              <a:sym typeface="Arial"/>
            </a:endParaRPr>
          </a:p>
          <a:p>
            <a:pPr marL="457200" marR="0" lvl="0" indent="-304800" algn="l" rtl="0">
              <a:lnSpc>
                <a:spcPct val="100000"/>
              </a:lnSpc>
              <a:spcBef>
                <a:spcPts val="0"/>
              </a:spcBef>
              <a:spcAft>
                <a:spcPts val="0"/>
              </a:spcAft>
              <a:buClr>
                <a:srgbClr val="434343"/>
              </a:buClr>
              <a:buSzPts val="1200"/>
              <a:buChar char="●"/>
            </a:pPr>
            <a:r>
              <a:rPr lang="en-US" sz="1200">
                <a:solidFill>
                  <a:srgbClr val="434343"/>
                </a:solidFill>
              </a:rPr>
              <a:t>IT Services </a:t>
            </a:r>
            <a:endParaRPr sz="1200">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b="0" i="0" u="none" strike="noStrike" cap="none">
                <a:solidFill>
                  <a:srgbClr val="434343"/>
                </a:solidFill>
                <a:latin typeface="Arial"/>
                <a:ea typeface="Arial"/>
                <a:cs typeface="Arial"/>
                <a:sym typeface="Arial"/>
              </a:rPr>
              <a:t>Flexibility Parameters</a:t>
            </a:r>
            <a:endParaRPr sz="1200" b="0" i="0" u="none" strike="noStrike" cap="none">
              <a:solidFill>
                <a:srgbClr val="434343"/>
              </a:solidFill>
              <a:latin typeface="Arial"/>
              <a:ea typeface="Arial"/>
              <a:cs typeface="Arial"/>
              <a:sym typeface="Arial"/>
            </a:endParaRPr>
          </a:p>
          <a:p>
            <a:pPr marL="457200" marR="0" lvl="0" indent="-304800" algn="l" rtl="0">
              <a:lnSpc>
                <a:spcPct val="100000"/>
              </a:lnSpc>
              <a:spcBef>
                <a:spcPts val="0"/>
              </a:spcBef>
              <a:spcAft>
                <a:spcPts val="0"/>
              </a:spcAft>
              <a:buClr>
                <a:srgbClr val="434343"/>
              </a:buClr>
              <a:buSzPts val="1200"/>
              <a:buFont typeface="Arial"/>
              <a:buChar char="●"/>
            </a:pPr>
            <a:r>
              <a:rPr lang="en-US" sz="1200" b="0" i="0" u="none" strike="noStrike" cap="none">
                <a:solidFill>
                  <a:srgbClr val="434343"/>
                </a:solidFill>
                <a:latin typeface="Arial"/>
                <a:ea typeface="Arial"/>
                <a:cs typeface="Arial"/>
                <a:sym typeface="Arial"/>
              </a:rPr>
              <a:t>Fair Opportunity</a:t>
            </a:r>
            <a:endParaRPr sz="1200" b="0" i="0" u="none" strike="noStrike" cap="none">
              <a:solidFill>
                <a:srgbClr val="434343"/>
              </a:solidFill>
              <a:latin typeface="Arial"/>
              <a:ea typeface="Arial"/>
              <a:cs typeface="Arial"/>
              <a:sym typeface="Arial"/>
            </a:endParaRPr>
          </a:p>
          <a:p>
            <a:pPr marL="457200" marR="0" lvl="0" indent="-304800" algn="l" rtl="0">
              <a:lnSpc>
                <a:spcPct val="100000"/>
              </a:lnSpc>
              <a:spcBef>
                <a:spcPts val="0"/>
              </a:spcBef>
              <a:spcAft>
                <a:spcPts val="0"/>
              </a:spcAft>
              <a:buClr>
                <a:srgbClr val="434343"/>
              </a:buClr>
              <a:buSzPts val="1200"/>
              <a:buChar char="●"/>
            </a:pPr>
            <a:r>
              <a:rPr lang="en-US" sz="1200">
                <a:solidFill>
                  <a:srgbClr val="434343"/>
                </a:solidFill>
              </a:rPr>
              <a:t>BPA</a:t>
            </a:r>
            <a:endParaRPr sz="1200">
              <a:solidFill>
                <a:srgbClr val="434343"/>
              </a:solidFill>
            </a:endParaRPr>
          </a:p>
        </p:txBody>
      </p:sp>
      <p:sp>
        <p:nvSpPr>
          <p:cNvPr id="350" name="Google Shape;350;p35"/>
          <p:cNvSpPr txBox="1"/>
          <p:nvPr/>
        </p:nvSpPr>
        <p:spPr>
          <a:xfrm>
            <a:off x="4736375" y="2277400"/>
            <a:ext cx="1635600" cy="15618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00000"/>
              </a:lnSpc>
              <a:spcBef>
                <a:spcPts val="0"/>
              </a:spcBef>
              <a:spcAft>
                <a:spcPts val="0"/>
              </a:spcAft>
              <a:buClr>
                <a:srgbClr val="434343"/>
              </a:buClr>
              <a:buSzPts val="1200"/>
              <a:buFont typeface="Arial"/>
              <a:buChar char="●"/>
            </a:pPr>
            <a:r>
              <a:rPr lang="en-US" sz="1200" b="0" i="0" u="none" strike="noStrike" cap="none">
                <a:solidFill>
                  <a:srgbClr val="434343"/>
                </a:solidFill>
                <a:latin typeface="Arial"/>
                <a:ea typeface="Arial"/>
                <a:cs typeface="Arial"/>
                <a:sym typeface="Arial"/>
              </a:rPr>
              <a:t>Scope</a:t>
            </a:r>
            <a:endParaRPr sz="1200" b="0" i="0" u="none" strike="noStrike" cap="none">
              <a:solidFill>
                <a:srgbClr val="434343"/>
              </a:solidFill>
              <a:latin typeface="Arial"/>
              <a:ea typeface="Arial"/>
              <a:cs typeface="Arial"/>
              <a:sym typeface="Arial"/>
            </a:endParaRPr>
          </a:p>
          <a:p>
            <a:pPr marL="457200" marR="0" lvl="0" indent="-304800" algn="l" rtl="0">
              <a:lnSpc>
                <a:spcPct val="100000"/>
              </a:lnSpc>
              <a:spcBef>
                <a:spcPts val="0"/>
              </a:spcBef>
              <a:spcAft>
                <a:spcPts val="0"/>
              </a:spcAft>
              <a:buClr>
                <a:srgbClr val="434343"/>
              </a:buClr>
              <a:buSzPts val="1200"/>
              <a:buChar char="●"/>
            </a:pPr>
            <a:r>
              <a:rPr lang="en-US" sz="1200">
                <a:solidFill>
                  <a:srgbClr val="434343"/>
                </a:solidFill>
              </a:rPr>
              <a:t>BPAs</a:t>
            </a:r>
            <a:endParaRPr sz="1200">
              <a:solidFill>
                <a:srgbClr val="434343"/>
              </a:solidFil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434343"/>
              </a:solidFill>
              <a:latin typeface="Arial"/>
              <a:ea typeface="Arial"/>
              <a:cs typeface="Arial"/>
              <a:sym typeface="Arial"/>
            </a:endParaRPr>
          </a:p>
        </p:txBody>
      </p:sp>
      <p:sp>
        <p:nvSpPr>
          <p:cNvPr id="351" name="Google Shape;351;p35"/>
          <p:cNvSpPr txBox="1"/>
          <p:nvPr/>
        </p:nvSpPr>
        <p:spPr>
          <a:xfrm>
            <a:off x="6113850" y="1143450"/>
            <a:ext cx="1417800" cy="38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366092"/>
                </a:solidFill>
                <a:latin typeface="Arial"/>
                <a:ea typeface="Arial"/>
                <a:cs typeface="Arial"/>
                <a:sym typeface="Arial"/>
              </a:rPr>
              <a:t>MAS IT</a:t>
            </a:r>
            <a:endParaRPr sz="1800" b="1" i="0" u="sng" strike="noStrike" cap="none">
              <a:solidFill>
                <a:srgbClr val="366092"/>
              </a:solidFill>
              <a:latin typeface="Arial"/>
              <a:ea typeface="Arial"/>
              <a:cs typeface="Arial"/>
              <a:sym typeface="Arial"/>
            </a:endParaRPr>
          </a:p>
        </p:txBody>
      </p:sp>
      <p:sp>
        <p:nvSpPr>
          <p:cNvPr id="352" name="Google Shape;352;p35"/>
          <p:cNvSpPr txBox="1"/>
          <p:nvPr/>
        </p:nvSpPr>
        <p:spPr>
          <a:xfrm>
            <a:off x="6137200" y="1658675"/>
            <a:ext cx="2679000" cy="3078900"/>
          </a:xfrm>
          <a:prstGeom prst="rect">
            <a:avLst/>
          </a:prstGeom>
          <a:noFill/>
          <a:ln>
            <a:noFill/>
          </a:ln>
        </p:spPr>
        <p:txBody>
          <a:bodyPr spcFirstLastPara="1" wrap="square" lIns="91425" tIns="91425" rIns="91425" bIns="91425" anchor="t" anchorCtr="0">
            <a:noAutofit/>
          </a:bodyPr>
          <a:lstStyle/>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Far 8.4 Authority</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Ordering Governance </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Protests </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Statutory Authority </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Process to Use</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Contractor Make-Up</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Labor Categories &amp; Rates</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Period of Performance</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Flexibility Parameters</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Teaming</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BPAs</a:t>
            </a:r>
            <a:endParaRPr sz="1200" b="0" i="0" u="none" strike="noStrike" cap="none">
              <a:solidFill>
                <a:srgbClr val="434343"/>
              </a:solidFill>
              <a:latin typeface="Arial"/>
              <a:ea typeface="Arial"/>
              <a:cs typeface="Arial"/>
              <a:sym typeface="Arial"/>
            </a:endParaRPr>
          </a:p>
          <a:p>
            <a:pPr marL="457200" marR="0" lvl="0" indent="-292100" algn="l" rtl="0">
              <a:lnSpc>
                <a:spcPct val="100000"/>
              </a:lnSpc>
              <a:spcBef>
                <a:spcPts val="0"/>
              </a:spcBef>
              <a:spcAft>
                <a:spcPts val="0"/>
              </a:spcAft>
              <a:buClr>
                <a:srgbClr val="434343"/>
              </a:buClr>
              <a:buSzPts val="1000"/>
              <a:buFont typeface="Arial"/>
              <a:buChar char="●"/>
            </a:pPr>
            <a:r>
              <a:rPr lang="en-US" sz="1200" b="0" i="0" u="none" strike="noStrike" cap="none">
                <a:solidFill>
                  <a:srgbClr val="434343"/>
                </a:solidFill>
                <a:latin typeface="Arial"/>
                <a:ea typeface="Arial"/>
                <a:cs typeface="Arial"/>
                <a:sym typeface="Arial"/>
              </a:rPr>
              <a:t>Fair Opportunity</a:t>
            </a:r>
            <a:endParaRPr sz="1200" b="0" i="0" u="none" strike="noStrike" cap="none">
              <a:solidFill>
                <a:srgbClr val="434343"/>
              </a:solidFill>
              <a:latin typeface="Arial"/>
              <a:ea typeface="Arial"/>
              <a:cs typeface="Arial"/>
              <a:sym typeface="Arial"/>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6"/>
          <p:cNvSpPr txBox="1">
            <a:spLocks noGrp="1"/>
          </p:cNvSpPr>
          <p:nvPr>
            <p:ph type="ctrTitle"/>
          </p:nvPr>
        </p:nvSpPr>
        <p:spPr>
          <a:xfrm>
            <a:off x="559425" y="366125"/>
            <a:ext cx="7313100" cy="4155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a:t>GWAC Ordering Procedures</a:t>
            </a:r>
            <a:endParaRPr sz="3200"/>
          </a:p>
        </p:txBody>
      </p:sp>
      <p:sp>
        <p:nvSpPr>
          <p:cNvPr id="358" name="Google Shape;358;p36"/>
          <p:cNvSpPr txBox="1">
            <a:spLocks noGrp="1"/>
          </p:cNvSpPr>
          <p:nvPr>
            <p:ph type="body" idx="1"/>
          </p:nvPr>
        </p:nvSpPr>
        <p:spPr>
          <a:xfrm>
            <a:off x="457200" y="1128650"/>
            <a:ext cx="8228400" cy="322800"/>
          </a:xfrm>
          <a:prstGeom prst="rect">
            <a:avLst/>
          </a:prstGeom>
          <a:noFill/>
          <a:ln>
            <a:noFill/>
          </a:ln>
        </p:spPr>
        <p:txBody>
          <a:bodyPr spcFirstLastPara="1" wrap="square" lIns="91425" tIns="45700" rIns="91425" bIns="45700" anchor="t" anchorCtr="0">
            <a:noAutofit/>
          </a:bodyPr>
          <a:lstStyle/>
          <a:p>
            <a:pPr marL="406400" marR="0" lvl="0" indent="-406400" algn="l" rtl="0">
              <a:lnSpc>
                <a:spcPct val="100000"/>
              </a:lnSpc>
              <a:spcBef>
                <a:spcPts val="0"/>
              </a:spcBef>
              <a:spcAft>
                <a:spcPts val="0"/>
              </a:spcAft>
              <a:buClr>
                <a:schemeClr val="dk1"/>
              </a:buClr>
              <a:buSzPts val="1600"/>
              <a:buFont typeface="Arial"/>
              <a:buNone/>
            </a:pPr>
            <a:r>
              <a:rPr lang="en-US" sz="1700" b="1">
                <a:solidFill>
                  <a:srgbClr val="232659"/>
                </a:solidFill>
              </a:rPr>
              <a:t>Procedures for Placing Orders on our GWACs</a:t>
            </a:r>
            <a:r>
              <a:rPr lang="en-US" sz="1700" b="1" i="0" u="none" strike="noStrike" cap="none">
                <a:solidFill>
                  <a:srgbClr val="232659"/>
                </a:solidFill>
                <a:latin typeface="Arial"/>
                <a:ea typeface="Arial"/>
                <a:cs typeface="Arial"/>
                <a:sym typeface="Arial"/>
              </a:rPr>
              <a:t> (FAR </a:t>
            </a:r>
            <a:r>
              <a:rPr lang="en-US" sz="1700" b="1">
                <a:solidFill>
                  <a:srgbClr val="232659"/>
                </a:solidFill>
              </a:rPr>
              <a:t>16</a:t>
            </a:r>
            <a:r>
              <a:rPr lang="en-US" sz="1700" b="1" i="0" u="none" strike="noStrike" cap="none">
                <a:solidFill>
                  <a:srgbClr val="232659"/>
                </a:solidFill>
                <a:latin typeface="Arial"/>
                <a:ea typeface="Arial"/>
                <a:cs typeface="Arial"/>
                <a:sym typeface="Arial"/>
              </a:rPr>
              <a:t>.5</a:t>
            </a:r>
            <a:r>
              <a:rPr lang="en-US" sz="1700" b="1">
                <a:solidFill>
                  <a:srgbClr val="232659"/>
                </a:solidFill>
              </a:rPr>
              <a:t>??</a:t>
            </a:r>
            <a:endParaRPr sz="1700" b="0" i="0" u="none" strike="noStrike" cap="none">
              <a:solidFill>
                <a:srgbClr val="232659"/>
              </a:solidFill>
              <a:latin typeface="Arial"/>
              <a:ea typeface="Arial"/>
              <a:cs typeface="Arial"/>
              <a:sym typeface="Arial"/>
            </a:endParaRPr>
          </a:p>
        </p:txBody>
      </p:sp>
      <p:grpSp>
        <p:nvGrpSpPr>
          <p:cNvPr id="359" name="Google Shape;359;p36" descr="Ordering Procedures for Exceeds SAT, Micro-SAT, Below Micro"/>
          <p:cNvGrpSpPr/>
          <p:nvPr/>
        </p:nvGrpSpPr>
        <p:grpSpPr>
          <a:xfrm>
            <a:off x="457151" y="1622581"/>
            <a:ext cx="8153450" cy="3072473"/>
            <a:chOff x="-50" y="183135"/>
            <a:chExt cx="8153450" cy="4096631"/>
          </a:xfrm>
        </p:grpSpPr>
        <p:sp>
          <p:nvSpPr>
            <p:cNvPr id="360" name="Google Shape;360;p36"/>
            <p:cNvSpPr/>
            <p:nvPr/>
          </p:nvSpPr>
          <p:spPr>
            <a:xfrm>
              <a:off x="0" y="183135"/>
              <a:ext cx="8153400" cy="2724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36"/>
            <p:cNvSpPr txBox="1"/>
            <p:nvPr/>
          </p:nvSpPr>
          <p:spPr>
            <a:xfrm>
              <a:off x="13299" y="196427"/>
              <a:ext cx="8126700" cy="371400"/>
            </a:xfrm>
            <a:prstGeom prst="rect">
              <a:avLst/>
            </a:prstGeom>
            <a:solidFill>
              <a:srgbClr val="232659"/>
            </a:solid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EXCEEDS SAT</a:t>
              </a:r>
              <a:endParaRPr sz="1400" b="0" i="0" u="none" strike="noStrike" cap="none">
                <a:solidFill>
                  <a:srgbClr val="000000"/>
                </a:solidFill>
                <a:latin typeface="Arial"/>
                <a:ea typeface="Arial"/>
                <a:cs typeface="Arial"/>
                <a:sym typeface="Arial"/>
              </a:endParaRPr>
            </a:p>
          </p:txBody>
        </p:sp>
        <p:sp>
          <p:nvSpPr>
            <p:cNvPr id="362" name="Google Shape;362;p36"/>
            <p:cNvSpPr/>
            <p:nvPr/>
          </p:nvSpPr>
          <p:spPr>
            <a:xfrm>
              <a:off x="0" y="455399"/>
              <a:ext cx="8153400" cy="1159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36"/>
            <p:cNvSpPr txBox="1"/>
            <p:nvPr/>
          </p:nvSpPr>
          <p:spPr>
            <a:xfrm>
              <a:off x="-50" y="392116"/>
              <a:ext cx="8153400" cy="1159200"/>
            </a:xfrm>
            <a:prstGeom prst="rect">
              <a:avLst/>
            </a:prstGeom>
            <a:noFill/>
            <a:ln>
              <a:noFill/>
            </a:ln>
          </p:spPr>
          <p:txBody>
            <a:bodyPr spcFirstLastPara="1" wrap="square" lIns="258850" tIns="17775" rIns="99550" bIns="17775" anchor="t" anchorCtr="0">
              <a:noAutofit/>
            </a:bodyPr>
            <a:lstStyle/>
            <a:p>
              <a:pPr marL="114300" marR="0" lvl="1" indent="-34288" algn="l" rtl="0">
                <a:lnSpc>
                  <a:spcPct val="90000"/>
                </a:lnSpc>
                <a:spcBef>
                  <a:spcPts val="0"/>
                </a:spcBef>
                <a:spcAft>
                  <a:spcPts val="0"/>
                </a:spcAft>
                <a:buClr>
                  <a:schemeClr val="dk1"/>
                </a:buClr>
                <a:buSzPts val="1260"/>
                <a:buFont typeface="Arial"/>
                <a:buNone/>
              </a:pPr>
              <a:endParaRPr sz="1400" b="1" i="0" u="none" strike="noStrike" cap="none">
                <a:solidFill>
                  <a:schemeClr val="dk1"/>
                </a:solidFill>
                <a:latin typeface="Arial"/>
                <a:ea typeface="Arial"/>
                <a:cs typeface="Arial"/>
                <a:sym typeface="Arial"/>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Issue RFQ to all eligible BPA holders, or follow procedure for limiting sources</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Select best value quote</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Document best value determination and evidence of compliance with ordering procedures</a:t>
              </a:r>
              <a:endParaRPr sz="1200" b="0" i="0" u="none" strike="noStrike" cap="none">
                <a:solidFill>
                  <a:srgbClr val="232659"/>
                </a:solidFill>
                <a:latin typeface="Arial"/>
                <a:ea typeface="Arial"/>
                <a:cs typeface="Arial"/>
                <a:sym typeface="Arial"/>
              </a:endParaRPr>
            </a:p>
            <a:p>
              <a:pPr marL="114300" marR="0" lvl="1" indent="-34288" algn="l" rtl="0">
                <a:lnSpc>
                  <a:spcPct val="90000"/>
                </a:lnSpc>
                <a:spcBef>
                  <a:spcPts val="280"/>
                </a:spcBef>
                <a:spcAft>
                  <a:spcPts val="0"/>
                </a:spcAft>
                <a:buClr>
                  <a:srgbClr val="232659"/>
                </a:buClr>
                <a:buSzPts val="1200"/>
                <a:buFont typeface="Arial"/>
                <a:buNone/>
              </a:pPr>
              <a:endParaRPr sz="1200" b="0" i="0" u="none" strike="noStrike" cap="none">
                <a:solidFill>
                  <a:srgbClr val="232659"/>
                </a:solidFill>
                <a:latin typeface="Arial"/>
                <a:ea typeface="Arial"/>
                <a:cs typeface="Arial"/>
                <a:sym typeface="Arial"/>
              </a:endParaRPr>
            </a:p>
            <a:p>
              <a:pPr marL="114300" marR="0" lvl="1" indent="-34288" algn="l" rtl="0">
                <a:lnSpc>
                  <a:spcPct val="90000"/>
                </a:lnSpc>
                <a:spcBef>
                  <a:spcPts val="280"/>
                </a:spcBef>
                <a:spcAft>
                  <a:spcPts val="0"/>
                </a:spcAft>
                <a:buClr>
                  <a:schemeClr val="dk1"/>
                </a:buClr>
                <a:buSzPts val="1260"/>
                <a:buFont typeface="Arial"/>
                <a:buNone/>
              </a:pPr>
              <a:endParaRPr sz="1200" b="0" i="0" u="none" strike="noStrike" cap="none">
                <a:solidFill>
                  <a:srgbClr val="232659"/>
                </a:solidFill>
                <a:latin typeface="Arial"/>
                <a:ea typeface="Arial"/>
                <a:cs typeface="Arial"/>
                <a:sym typeface="Arial"/>
              </a:endParaRPr>
            </a:p>
          </p:txBody>
        </p:sp>
        <p:sp>
          <p:nvSpPr>
            <p:cNvPr id="364" name="Google Shape;364;p36"/>
            <p:cNvSpPr/>
            <p:nvPr/>
          </p:nvSpPr>
          <p:spPr>
            <a:xfrm>
              <a:off x="0" y="1614599"/>
              <a:ext cx="8153400" cy="2724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36"/>
            <p:cNvSpPr txBox="1"/>
            <p:nvPr/>
          </p:nvSpPr>
          <p:spPr>
            <a:xfrm>
              <a:off x="13299" y="1627896"/>
              <a:ext cx="8126700" cy="430500"/>
            </a:xfrm>
            <a:prstGeom prst="rect">
              <a:avLst/>
            </a:prstGeom>
            <a:solidFill>
              <a:srgbClr val="232659"/>
            </a:solid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MICRO-SAT</a:t>
              </a:r>
              <a:endParaRPr sz="1400" b="0" i="0" u="none" strike="noStrike" cap="none">
                <a:solidFill>
                  <a:srgbClr val="000000"/>
                </a:solidFill>
                <a:latin typeface="Arial"/>
                <a:ea typeface="Arial"/>
                <a:cs typeface="Arial"/>
                <a:sym typeface="Arial"/>
              </a:endParaRPr>
            </a:p>
          </p:txBody>
        </p:sp>
        <p:sp>
          <p:nvSpPr>
            <p:cNvPr id="366" name="Google Shape;366;p36"/>
            <p:cNvSpPr/>
            <p:nvPr/>
          </p:nvSpPr>
          <p:spPr>
            <a:xfrm>
              <a:off x="0" y="1886863"/>
              <a:ext cx="8153400" cy="105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36"/>
            <p:cNvSpPr txBox="1"/>
            <p:nvPr/>
          </p:nvSpPr>
          <p:spPr>
            <a:xfrm>
              <a:off x="0" y="1886863"/>
              <a:ext cx="8153400" cy="1059900"/>
            </a:xfrm>
            <a:prstGeom prst="rect">
              <a:avLst/>
            </a:prstGeom>
            <a:noFill/>
            <a:ln>
              <a:noFill/>
            </a:ln>
          </p:spPr>
          <p:txBody>
            <a:bodyPr spcFirstLastPara="1" wrap="square" lIns="258850" tIns="17775" rIns="99550" bIns="17775" anchor="t" anchorCtr="0">
              <a:noAutofit/>
            </a:bodyPr>
            <a:lstStyle/>
            <a:p>
              <a:pPr marL="114300" marR="0" lvl="1" indent="-34288" algn="l" rtl="0">
                <a:lnSpc>
                  <a:spcPct val="90000"/>
                </a:lnSpc>
                <a:spcBef>
                  <a:spcPts val="0"/>
                </a:spcBef>
                <a:spcAft>
                  <a:spcPts val="0"/>
                </a:spcAft>
                <a:buClr>
                  <a:schemeClr val="dk1"/>
                </a:buClr>
                <a:buSzPts val="1260"/>
                <a:buFont typeface="Arial"/>
                <a:buNone/>
              </a:pPr>
              <a:endParaRPr sz="1400" b="1" i="0" u="none" strike="noStrike" cap="none">
                <a:solidFill>
                  <a:schemeClr val="dk1"/>
                </a:solidFill>
                <a:latin typeface="Arial"/>
                <a:ea typeface="Arial"/>
                <a:cs typeface="Arial"/>
                <a:sym typeface="Arial"/>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Provide fair opportunity to all BPA holders or document reasons for restricting consideration</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Select best value quote</a:t>
              </a:r>
              <a:endParaRPr sz="1200" b="0" i="0" u="none" strike="noStrike" cap="none">
                <a:solidFill>
                  <a:srgbClr val="232659"/>
                </a:solidFill>
                <a:latin typeface="Arial"/>
                <a:ea typeface="Arial"/>
                <a:cs typeface="Arial"/>
                <a:sym typeface="Arial"/>
              </a:endParaRPr>
            </a:p>
            <a:p>
              <a:pPr marL="114300" marR="0" lvl="1" indent="-34288" algn="l" rtl="0">
                <a:lnSpc>
                  <a:spcPct val="90000"/>
                </a:lnSpc>
                <a:spcBef>
                  <a:spcPts val="1000"/>
                </a:spcBef>
                <a:spcAft>
                  <a:spcPts val="0"/>
                </a:spcAft>
                <a:buClr>
                  <a:schemeClr val="dk1"/>
                </a:buClr>
                <a:buSzPts val="1260"/>
                <a:buFont typeface="Arial"/>
                <a:buNone/>
              </a:pPr>
              <a:endParaRPr sz="1400" b="1" i="0" u="none" strike="noStrike" cap="none">
                <a:solidFill>
                  <a:srgbClr val="000000"/>
                </a:solidFill>
                <a:latin typeface="Calibri"/>
                <a:ea typeface="Calibri"/>
                <a:cs typeface="Calibri"/>
                <a:sym typeface="Calibri"/>
              </a:endParaRPr>
            </a:p>
          </p:txBody>
        </p:sp>
        <p:sp>
          <p:nvSpPr>
            <p:cNvPr id="368" name="Google Shape;368;p36"/>
            <p:cNvSpPr/>
            <p:nvPr/>
          </p:nvSpPr>
          <p:spPr>
            <a:xfrm>
              <a:off x="0" y="2946703"/>
              <a:ext cx="8153400" cy="2724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36"/>
            <p:cNvSpPr txBox="1"/>
            <p:nvPr/>
          </p:nvSpPr>
          <p:spPr>
            <a:xfrm>
              <a:off x="13299" y="2959993"/>
              <a:ext cx="8126700" cy="430500"/>
            </a:xfrm>
            <a:prstGeom prst="rect">
              <a:avLst/>
            </a:prstGeom>
            <a:solidFill>
              <a:srgbClr val="232659"/>
            </a:solid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400" b="1" i="0" u="none" strike="noStrike" cap="none">
                  <a:solidFill>
                    <a:schemeClr val="lt1"/>
                  </a:solidFill>
                  <a:latin typeface="Arial"/>
                  <a:ea typeface="Arial"/>
                  <a:cs typeface="Arial"/>
                  <a:sym typeface="Arial"/>
                </a:rPr>
                <a:t>BELOW MICRO</a:t>
              </a:r>
              <a:endParaRPr sz="1400" b="0" i="0" u="none" strike="noStrike" cap="none">
                <a:solidFill>
                  <a:srgbClr val="000000"/>
                </a:solidFill>
                <a:latin typeface="Arial"/>
                <a:ea typeface="Arial"/>
                <a:cs typeface="Arial"/>
                <a:sym typeface="Arial"/>
              </a:endParaRPr>
            </a:p>
          </p:txBody>
        </p:sp>
        <p:sp>
          <p:nvSpPr>
            <p:cNvPr id="370" name="Google Shape;370;p36"/>
            <p:cNvSpPr/>
            <p:nvPr/>
          </p:nvSpPr>
          <p:spPr>
            <a:xfrm>
              <a:off x="0" y="3218966"/>
              <a:ext cx="8153400" cy="1060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36"/>
            <p:cNvSpPr txBox="1"/>
            <p:nvPr/>
          </p:nvSpPr>
          <p:spPr>
            <a:xfrm>
              <a:off x="0" y="3218966"/>
              <a:ext cx="8153400" cy="1060800"/>
            </a:xfrm>
            <a:prstGeom prst="rect">
              <a:avLst/>
            </a:prstGeom>
            <a:noFill/>
            <a:ln>
              <a:noFill/>
            </a:ln>
          </p:spPr>
          <p:txBody>
            <a:bodyPr spcFirstLastPara="1" wrap="square" lIns="258850" tIns="17775" rIns="99550" bIns="17775" anchor="t" anchorCtr="0">
              <a:noAutofit/>
            </a:bodyPr>
            <a:lstStyle/>
            <a:p>
              <a:pPr marL="114300" marR="0" lvl="1" indent="-34288" algn="l" rtl="0">
                <a:lnSpc>
                  <a:spcPct val="90000"/>
                </a:lnSpc>
                <a:spcBef>
                  <a:spcPts val="0"/>
                </a:spcBef>
                <a:spcAft>
                  <a:spcPts val="0"/>
                </a:spcAft>
                <a:buClr>
                  <a:schemeClr val="dk1"/>
                </a:buClr>
                <a:buSzPts val="1260"/>
                <a:buFont typeface="Arial"/>
                <a:buNone/>
              </a:pPr>
              <a:endParaRPr sz="14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Place order with BPA contractor</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100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Distribute orders among BPA contractors</a:t>
              </a:r>
              <a:endParaRPr sz="1200" b="0" i="0" u="none" strike="noStrike" cap="none">
                <a:solidFill>
                  <a:srgbClr val="232659"/>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7"/>
          <p:cNvSpPr txBox="1">
            <a:spLocks noGrp="1"/>
          </p:cNvSpPr>
          <p:nvPr>
            <p:ph type="title"/>
          </p:nvPr>
        </p:nvSpPr>
        <p:spPr>
          <a:xfrm>
            <a:off x="491725" y="1569858"/>
            <a:ext cx="6305400" cy="1698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sz="3200" b="1"/>
              <a:t>Buying &amp; Support Tools  </a:t>
            </a:r>
            <a:endParaRPr sz="3200" b="1"/>
          </a:p>
          <a:p>
            <a:pPr marL="0" lvl="0" indent="0" algn="l" rtl="0">
              <a:lnSpc>
                <a:spcPct val="100000"/>
              </a:lnSpc>
              <a:spcBef>
                <a:spcPts val="0"/>
              </a:spcBef>
              <a:spcAft>
                <a:spcPts val="0"/>
              </a:spcAft>
              <a:buNone/>
            </a:pPr>
            <a:r>
              <a:rPr lang="en-US" sz="2000" b="1"/>
              <a:t>Ordering guidelines for MAS, BPAs &amp; GWACs</a:t>
            </a:r>
            <a:endParaRPr sz="2000" b="1"/>
          </a:p>
          <a:p>
            <a:pPr marL="0" lvl="0" indent="0" algn="l" rtl="0">
              <a:lnSpc>
                <a:spcPct val="100000"/>
              </a:lnSpc>
              <a:spcBef>
                <a:spcPts val="0"/>
              </a:spcBef>
              <a:spcAft>
                <a:spcPts val="0"/>
              </a:spcAft>
              <a:buNone/>
            </a:pPr>
            <a:endParaRPr sz="20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8"/>
          <p:cNvSpPr txBox="1">
            <a:spLocks noGrp="1"/>
          </p:cNvSpPr>
          <p:nvPr>
            <p:ph type="title" idx="4294967295"/>
          </p:nvPr>
        </p:nvSpPr>
        <p:spPr>
          <a:xfrm>
            <a:off x="-294675" y="-248595"/>
            <a:ext cx="7151400" cy="6777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0"/>
              </a:spcAft>
              <a:buClr>
                <a:srgbClr val="000000"/>
              </a:buClr>
              <a:buSzPts val="2300"/>
              <a:buFont typeface="Arial"/>
              <a:buNone/>
            </a:pPr>
            <a:r>
              <a:rPr lang="en-US" sz="3200" b="1" i="0" u="sng" strike="noStrike" cap="none">
                <a:solidFill>
                  <a:schemeClr val="hlink"/>
                </a:solidFill>
                <a:latin typeface="Arial"/>
                <a:ea typeface="Arial"/>
                <a:cs typeface="Arial"/>
                <a:sym typeface="Arial"/>
                <a:hlinkClick r:id="rId4"/>
              </a:rPr>
              <a:t>Buy</a:t>
            </a:r>
            <a:r>
              <a:rPr lang="en-US" sz="3200" u="sng">
                <a:solidFill>
                  <a:schemeClr val="hlink"/>
                </a:solidFill>
                <a:hlinkClick r:id="rId4"/>
              </a:rPr>
              <a:t>ing</a:t>
            </a:r>
            <a:r>
              <a:rPr lang="en-US" sz="3200" b="1" i="0" u="sng" strike="noStrike" cap="none">
                <a:solidFill>
                  <a:schemeClr val="hlink"/>
                </a:solidFill>
                <a:latin typeface="Arial"/>
                <a:ea typeface="Arial"/>
                <a:cs typeface="Arial"/>
                <a:sym typeface="Arial"/>
                <a:hlinkClick r:id="rId4"/>
              </a:rPr>
              <a:t> Resources</a:t>
            </a:r>
            <a:r>
              <a:rPr lang="en-US" sz="3200" b="1" i="0" u="none" strike="noStrike" cap="none">
                <a:solidFill>
                  <a:srgbClr val="232659"/>
                </a:solidFill>
                <a:latin typeface="Arial"/>
                <a:ea typeface="Arial"/>
                <a:cs typeface="Arial"/>
                <a:sym typeface="Arial"/>
              </a:rPr>
              <a:t> </a:t>
            </a:r>
            <a:endParaRPr sz="3200" b="1" i="0" u="none" strike="noStrike" cap="none">
              <a:solidFill>
                <a:srgbClr val="232659"/>
              </a:solidFill>
              <a:latin typeface="Arial"/>
              <a:ea typeface="Arial"/>
              <a:cs typeface="Arial"/>
              <a:sym typeface="Arial"/>
            </a:endParaRPr>
          </a:p>
        </p:txBody>
      </p:sp>
      <p:graphicFrame>
        <p:nvGraphicFramePr>
          <p:cNvPr id="382" name="Google Shape;382;p38"/>
          <p:cNvGraphicFramePr/>
          <p:nvPr>
            <p:extLst>
              <p:ext uri="{D42A27DB-BD31-4B8C-83A1-F6EECF244321}">
                <p14:modId xmlns:p14="http://schemas.microsoft.com/office/powerpoint/2010/main" val="3827188276"/>
              </p:ext>
            </p:extLst>
          </p:nvPr>
        </p:nvGraphicFramePr>
        <p:xfrm>
          <a:off x="771981" y="1220391"/>
          <a:ext cx="7600025" cy="3108200"/>
        </p:xfrm>
        <a:graphic>
          <a:graphicData uri="http://schemas.openxmlformats.org/drawingml/2006/table">
            <a:tbl>
              <a:tblPr firstRow="1">
                <a:noFill/>
                <a:tableStyleId>{05C418A0-3377-4AA6-9CE5-90313C04F5F7}</a:tableStyleId>
              </a:tblPr>
              <a:tblGrid>
                <a:gridCol w="2451100">
                  <a:extLst>
                    <a:ext uri="{9D8B030D-6E8A-4147-A177-3AD203B41FA5}">
                      <a16:colId xmlns:a16="http://schemas.microsoft.com/office/drawing/2014/main" val="20000"/>
                    </a:ext>
                  </a:extLst>
                </a:gridCol>
                <a:gridCol w="2615300">
                  <a:extLst>
                    <a:ext uri="{9D8B030D-6E8A-4147-A177-3AD203B41FA5}">
                      <a16:colId xmlns:a16="http://schemas.microsoft.com/office/drawing/2014/main" val="20001"/>
                    </a:ext>
                  </a:extLst>
                </a:gridCol>
                <a:gridCol w="2533625">
                  <a:extLst>
                    <a:ext uri="{9D8B030D-6E8A-4147-A177-3AD203B41FA5}">
                      <a16:colId xmlns:a16="http://schemas.microsoft.com/office/drawing/2014/main" val="20002"/>
                    </a:ext>
                  </a:extLst>
                </a:gridCol>
              </a:tblGrid>
              <a:tr h="996625">
                <a:tc>
                  <a:txBody>
                    <a:bodyPr/>
                    <a:lstStyle/>
                    <a:p>
                      <a:pPr marL="0" marR="0" lvl="0" indent="0" algn="ctr" rtl="0">
                        <a:lnSpc>
                          <a:spcPct val="100000"/>
                        </a:lnSpc>
                        <a:spcBef>
                          <a:spcPts val="0"/>
                        </a:spcBef>
                        <a:spcAft>
                          <a:spcPts val="0"/>
                        </a:spcAft>
                        <a:buClr>
                          <a:srgbClr val="000000"/>
                        </a:buClr>
                        <a:buSzPts val="1000"/>
                        <a:buFont typeface="Arial"/>
                        <a:buNone/>
                      </a:pPr>
                      <a:r>
                        <a:rPr lang="en-US" sz="1700" b="1" u="none" strike="noStrike" cap="none">
                          <a:solidFill>
                            <a:srgbClr val="FFFFFF"/>
                          </a:solidFill>
                        </a:rPr>
                        <a:t>Conduct Research</a:t>
                      </a:r>
                      <a:endParaRPr sz="2100" u="none" strike="noStrike" cap="none">
                        <a:latin typeface="Arial"/>
                        <a:ea typeface="Arial"/>
                        <a:cs typeface="Arial"/>
                        <a:sym typeface="Arial"/>
                      </a:endParaRPr>
                    </a:p>
                  </a:txBody>
                  <a:tcPr marL="68575" marR="6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4406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700" b="1" u="none" strike="noStrike" cap="none">
                          <a:solidFill>
                            <a:srgbClr val="FFFFFF"/>
                          </a:solidFill>
                        </a:rPr>
                        <a:t>Develop Documents</a:t>
                      </a:r>
                      <a:endParaRPr sz="2100" u="none" strike="noStrike" cap="none">
                        <a:latin typeface="Arial"/>
                        <a:ea typeface="Arial"/>
                        <a:cs typeface="Arial"/>
                        <a:sym typeface="Arial"/>
                      </a:endParaRPr>
                    </a:p>
                  </a:txBody>
                  <a:tcPr marL="68575" marR="6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4406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700" b="1" u="none" strike="noStrike" cap="none">
                          <a:solidFill>
                            <a:srgbClr val="FFFFFF"/>
                          </a:solidFill>
                        </a:rPr>
                        <a:t>Ready to Buy</a:t>
                      </a:r>
                      <a:endParaRPr sz="2100" u="none" strike="noStrike" cap="none">
                        <a:latin typeface="Arial"/>
                        <a:ea typeface="Arial"/>
                        <a:cs typeface="Arial"/>
                        <a:sym typeface="Arial"/>
                      </a:endParaRPr>
                    </a:p>
                  </a:txBody>
                  <a:tcPr marL="68575" marR="6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44061"/>
                    </a:solidFill>
                  </a:tcPr>
                </a:tc>
                <a:extLst>
                  <a:ext uri="{0D108BD9-81ED-4DB2-BD59-A6C34878D82A}">
                    <a16:rowId xmlns:a16="http://schemas.microsoft.com/office/drawing/2014/main" val="10000"/>
                  </a:ext>
                </a:extLst>
              </a:tr>
              <a:tr h="2111575">
                <a:tc>
                  <a:txBody>
                    <a:bodyPr/>
                    <a:lstStyle/>
                    <a:p>
                      <a:pPr marL="457200" marR="0" lvl="0" indent="-304800" algn="l" rtl="0">
                        <a:lnSpc>
                          <a:spcPct val="100000"/>
                        </a:lnSpc>
                        <a:spcBef>
                          <a:spcPts val="0"/>
                        </a:spcBef>
                        <a:spcAft>
                          <a:spcPts val="0"/>
                        </a:spcAft>
                        <a:buClr>
                          <a:srgbClr val="434343"/>
                        </a:buClr>
                        <a:buSzPts val="1200"/>
                        <a:buFont typeface="Arial"/>
                        <a:buChar char="●"/>
                      </a:pPr>
                      <a:r>
                        <a:rPr lang="en-US" sz="1200" u="sng" strike="noStrike" cap="none" dirty="0">
                          <a:solidFill>
                            <a:schemeClr val="tx1"/>
                          </a:solidFill>
                          <a:hlinkClick r:id="rId5">
                            <a:extLst>
                              <a:ext uri="{A12FA001-AC4F-418D-AE19-62706E023703}">
                                <ahyp:hlinkClr xmlns:ahyp="http://schemas.microsoft.com/office/drawing/2018/hyperlinkcolor" val="tx"/>
                              </a:ext>
                            </a:extLst>
                          </a:hlinkClick>
                        </a:rPr>
                        <a:t>Acquisition Solutions Navigator</a:t>
                      </a:r>
                      <a:endParaRPr sz="1200" u="none" strike="noStrike" cap="none" dirty="0">
                        <a:solidFill>
                          <a:schemeClr val="tx1"/>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dirty="0">
                          <a:solidFill>
                            <a:schemeClr val="tx1"/>
                          </a:solidFill>
                        </a:rPr>
                        <a:t>Pricing Intelligence Suite</a:t>
                      </a:r>
                      <a:endParaRPr sz="1200" u="none" strike="noStrike" cap="none" dirty="0">
                        <a:solidFill>
                          <a:schemeClr val="tx1"/>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sng" strike="noStrike" cap="none" dirty="0">
                          <a:solidFill>
                            <a:schemeClr val="tx1"/>
                          </a:solidFill>
                          <a:hlinkClick r:id="rId6">
                            <a:extLst>
                              <a:ext uri="{A12FA001-AC4F-418D-AE19-62706E023703}">
                                <ahyp:hlinkClr xmlns:ahyp="http://schemas.microsoft.com/office/drawing/2018/hyperlinkcolor" val="tx"/>
                              </a:ext>
                            </a:extLst>
                          </a:hlinkClick>
                        </a:rPr>
                        <a:t>Buying guides</a:t>
                      </a:r>
                      <a:endParaRPr sz="1200" u="none" strike="noStrike" cap="none" dirty="0">
                        <a:solidFill>
                          <a:schemeClr val="tx1"/>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dirty="0">
                          <a:solidFill>
                            <a:schemeClr val="tx1"/>
                          </a:solidFill>
                        </a:rPr>
                        <a:t>Steps to Performance Based Acquisition</a:t>
                      </a:r>
                      <a:endParaRPr sz="1200" u="none" strike="noStrike" cap="none" dirty="0">
                        <a:solidFill>
                          <a:schemeClr val="tx1"/>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dirty="0">
                          <a:solidFill>
                            <a:schemeClr val="tx1"/>
                          </a:solidFill>
                        </a:rPr>
                        <a:t>Acquisition Gateway</a:t>
                      </a:r>
                      <a:endParaRPr sz="1200" b="1" u="none" strike="noStrike" cap="none" dirty="0">
                        <a:solidFill>
                          <a:schemeClr val="tx1"/>
                        </a:solidFill>
                      </a:endParaRPr>
                    </a:p>
                  </a:txBody>
                  <a:tcPr marL="68575" marR="6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Market Research as a Service (MRAS)</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Build a Cost Estimate (IGCE)</a:t>
                      </a:r>
                      <a:endParaRPr sz="1200" u="none" strike="noStrike" cap="none">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a:solidFill>
                            <a:srgbClr val="434343"/>
                          </a:solidFill>
                        </a:rPr>
                        <a:t>Document Builder</a:t>
                      </a:r>
                      <a:endParaRPr sz="1200" b="1" u="none" strike="noStrike" cap="none"/>
                    </a:p>
                  </a:txBody>
                  <a:tcPr marL="68575" marR="6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dirty="0">
                          <a:solidFill>
                            <a:srgbClr val="434343"/>
                          </a:solidFill>
                        </a:rPr>
                        <a:t>GSA Advantage</a:t>
                      </a:r>
                      <a:endParaRPr sz="1200" u="none" strike="noStrike" cap="none" dirty="0">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dirty="0">
                          <a:solidFill>
                            <a:srgbClr val="434343"/>
                          </a:solidFill>
                        </a:rPr>
                        <a:t>GSA </a:t>
                      </a:r>
                      <a:r>
                        <a:rPr lang="en-US" sz="1200" u="none" strike="noStrike" cap="none" dirty="0" err="1">
                          <a:solidFill>
                            <a:srgbClr val="434343"/>
                          </a:solidFill>
                        </a:rPr>
                        <a:t>eb</a:t>
                      </a:r>
                      <a:r>
                        <a:rPr lang="en-US" sz="1200" dirty="0" err="1">
                          <a:solidFill>
                            <a:srgbClr val="434343"/>
                          </a:solidFill>
                        </a:rPr>
                        <a:t>u</a:t>
                      </a:r>
                      <a:r>
                        <a:rPr lang="en-US" sz="1200" u="none" strike="noStrike" cap="none" dirty="0" err="1">
                          <a:solidFill>
                            <a:srgbClr val="434343"/>
                          </a:solidFill>
                        </a:rPr>
                        <a:t>y</a:t>
                      </a:r>
                      <a:endParaRPr sz="1200" u="none" strike="noStrike" cap="none" dirty="0">
                        <a:solidFill>
                          <a:srgbClr val="434343"/>
                        </a:solidFill>
                      </a:endParaRPr>
                    </a:p>
                    <a:p>
                      <a:pPr marL="457200" marR="0" lvl="0" indent="-304800" algn="l" rtl="0">
                        <a:lnSpc>
                          <a:spcPct val="100000"/>
                        </a:lnSpc>
                        <a:spcBef>
                          <a:spcPts val="0"/>
                        </a:spcBef>
                        <a:spcAft>
                          <a:spcPts val="0"/>
                        </a:spcAft>
                        <a:buClr>
                          <a:srgbClr val="434343"/>
                        </a:buClr>
                        <a:buSzPts val="1200"/>
                        <a:buFont typeface="Arial"/>
                        <a:buChar char="●"/>
                      </a:pPr>
                      <a:r>
                        <a:rPr lang="en-US" sz="1200" u="none" strike="noStrike" cap="none" dirty="0">
                          <a:solidFill>
                            <a:srgbClr val="434343"/>
                          </a:solidFill>
                        </a:rPr>
                        <a:t>GSA Global Supply</a:t>
                      </a:r>
                      <a:endParaRPr sz="1200" u="none" strike="noStrike" cap="none" dirty="0">
                        <a:solidFill>
                          <a:srgbClr val="434343"/>
                        </a:solidFill>
                      </a:endParaRPr>
                    </a:p>
                    <a:p>
                      <a:pPr marL="457200" marR="0" lvl="0" indent="0" algn="l" rtl="0">
                        <a:lnSpc>
                          <a:spcPct val="100000"/>
                        </a:lnSpc>
                        <a:spcBef>
                          <a:spcPts val="0"/>
                        </a:spcBef>
                        <a:spcAft>
                          <a:spcPts val="0"/>
                        </a:spcAft>
                        <a:buNone/>
                      </a:pPr>
                      <a:endParaRPr sz="1200" b="1" u="none" strike="noStrike" cap="none" dirty="0"/>
                    </a:p>
                  </a:txBody>
                  <a:tcPr marL="68575" marR="6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9"/>
          <p:cNvSpPr txBox="1">
            <a:spLocks noGrp="1"/>
          </p:cNvSpPr>
          <p:nvPr>
            <p:ph type="title"/>
          </p:nvPr>
        </p:nvSpPr>
        <p:spPr>
          <a:xfrm>
            <a:off x="457201" y="2050266"/>
            <a:ext cx="6111374"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US"/>
              <a:t>Questions?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0"/>
          <p:cNvSpPr txBox="1">
            <a:spLocks noGrp="1"/>
          </p:cNvSpPr>
          <p:nvPr>
            <p:ph type="ctrTitle"/>
          </p:nvPr>
        </p:nvSpPr>
        <p:spPr>
          <a:xfrm>
            <a:off x="553075" y="282830"/>
            <a:ext cx="7151400" cy="6777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11111"/>
              <a:buNone/>
            </a:pPr>
            <a:r>
              <a:rPr lang="en-US"/>
              <a:t>GSA Order Guides</a:t>
            </a:r>
            <a:endParaRPr/>
          </a:p>
        </p:txBody>
      </p:sp>
      <p:graphicFrame>
        <p:nvGraphicFramePr>
          <p:cNvPr id="393" name="Google Shape;393;p40"/>
          <p:cNvGraphicFramePr/>
          <p:nvPr/>
        </p:nvGraphicFramePr>
        <p:xfrm>
          <a:off x="509275" y="1133775"/>
          <a:ext cx="3000000" cy="3000000"/>
        </p:xfrm>
        <a:graphic>
          <a:graphicData uri="http://schemas.openxmlformats.org/drawingml/2006/table">
            <a:tbl>
              <a:tblPr firstRow="1">
                <a:noFill/>
                <a:tableStyleId>{5FDB9FA8-BFA7-4D6A-AF6F-0ED93866365C}</a:tableStyleId>
              </a:tblPr>
              <a:tblGrid>
                <a:gridCol w="4532175">
                  <a:extLst>
                    <a:ext uri="{9D8B030D-6E8A-4147-A177-3AD203B41FA5}">
                      <a16:colId xmlns:a16="http://schemas.microsoft.com/office/drawing/2014/main" val="20000"/>
                    </a:ext>
                  </a:extLst>
                </a:gridCol>
                <a:gridCol w="3557100">
                  <a:extLst>
                    <a:ext uri="{9D8B030D-6E8A-4147-A177-3AD203B41FA5}">
                      <a16:colId xmlns:a16="http://schemas.microsoft.com/office/drawing/2014/main" val="20001"/>
                    </a:ext>
                  </a:extLst>
                </a:gridCol>
              </a:tblGrid>
              <a:tr h="39707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rPr>
                        <a:t>Description: </a:t>
                      </a:r>
                      <a:endParaRPr sz="1400" b="1" u="none" strike="noStrike" cap="none">
                        <a:solidFill>
                          <a:schemeClr val="lt1"/>
                        </a:solidFill>
                      </a:endParaRPr>
                    </a:p>
                  </a:txBody>
                  <a:tcPr marL="91425" marR="91425" marT="91425" marB="91425">
                    <a:solidFill>
                      <a:srgbClr val="0B5394"/>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rPr>
                        <a:t>QR Code: </a:t>
                      </a:r>
                      <a:endParaRPr sz="1400" b="1" u="none" strike="noStrike" cap="none">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1567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Multiple Award Schedule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Order Guidelines</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noFill/>
                  </a:tcPr>
                </a:tc>
                <a:extLst>
                  <a:ext uri="{0D108BD9-81ED-4DB2-BD59-A6C34878D82A}">
                    <a16:rowId xmlns:a16="http://schemas.microsoft.com/office/drawing/2014/main" val="10001"/>
                  </a:ext>
                </a:extLst>
              </a:tr>
              <a:tr h="16815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Multiple Award Schedule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Blanket Purchase Agreement </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no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noFill/>
                  </a:tcPr>
                </a:tc>
                <a:extLst>
                  <a:ext uri="{0D108BD9-81ED-4DB2-BD59-A6C34878D82A}">
                    <a16:rowId xmlns:a16="http://schemas.microsoft.com/office/drawing/2014/main" val="10002"/>
                  </a:ext>
                </a:extLst>
              </a:tr>
            </a:tbl>
          </a:graphicData>
        </a:graphic>
      </p:graphicFrame>
      <p:pic>
        <p:nvPicPr>
          <p:cNvPr id="394" name="Google Shape;394;p40" descr="QR Code for MAS BPAs"/>
          <p:cNvPicPr preferRelativeResize="0"/>
          <p:nvPr/>
        </p:nvPicPr>
        <p:blipFill rotWithShape="1">
          <a:blip r:embed="rId3">
            <a:alphaModFix/>
          </a:blip>
          <a:srcRect/>
          <a:stretch/>
        </p:blipFill>
        <p:spPr>
          <a:xfrm>
            <a:off x="6064950" y="3218362"/>
            <a:ext cx="1438300" cy="1442676"/>
          </a:xfrm>
          <a:prstGeom prst="rect">
            <a:avLst/>
          </a:prstGeom>
          <a:noFill/>
          <a:ln>
            <a:noFill/>
          </a:ln>
        </p:spPr>
      </p:pic>
      <p:pic>
        <p:nvPicPr>
          <p:cNvPr id="395" name="Google Shape;395;p40" descr="QR Code for MAS Order Guidelines"/>
          <p:cNvPicPr preferRelativeResize="0"/>
          <p:nvPr/>
        </p:nvPicPr>
        <p:blipFill rotWithShape="1">
          <a:blip r:embed="rId4">
            <a:alphaModFix/>
          </a:blip>
          <a:srcRect/>
          <a:stretch/>
        </p:blipFill>
        <p:spPr>
          <a:xfrm>
            <a:off x="6064950" y="1567140"/>
            <a:ext cx="1438300" cy="143452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1"/>
          <p:cNvSpPr txBox="1">
            <a:spLocks noGrp="1"/>
          </p:cNvSpPr>
          <p:nvPr>
            <p:ph type="title"/>
          </p:nvPr>
        </p:nvSpPr>
        <p:spPr>
          <a:xfrm>
            <a:off x="267096" y="1605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GSA Tools &amp; Resources</a:t>
            </a:r>
            <a:endParaRPr/>
          </a:p>
        </p:txBody>
      </p:sp>
      <p:graphicFrame>
        <p:nvGraphicFramePr>
          <p:cNvPr id="401" name="Google Shape;401;p41"/>
          <p:cNvGraphicFramePr/>
          <p:nvPr>
            <p:extLst>
              <p:ext uri="{D42A27DB-BD31-4B8C-83A1-F6EECF244321}">
                <p14:modId xmlns:p14="http://schemas.microsoft.com/office/powerpoint/2010/main" val="2310412996"/>
              </p:ext>
            </p:extLst>
          </p:nvPr>
        </p:nvGraphicFramePr>
        <p:xfrm>
          <a:off x="341376" y="1283975"/>
          <a:ext cx="8409750" cy="3029800"/>
        </p:xfrm>
        <a:graphic>
          <a:graphicData uri="http://schemas.openxmlformats.org/drawingml/2006/table">
            <a:tbl>
              <a:tblPr firstRow="1">
                <a:noFill/>
                <a:tableStyleId>{05C418A0-3377-4AA6-9CE5-90313C04F5F7}</a:tableStyleId>
              </a:tblPr>
              <a:tblGrid>
                <a:gridCol w="1830175">
                  <a:extLst>
                    <a:ext uri="{9D8B030D-6E8A-4147-A177-3AD203B41FA5}">
                      <a16:colId xmlns:a16="http://schemas.microsoft.com/office/drawing/2014/main" val="20000"/>
                    </a:ext>
                  </a:extLst>
                </a:gridCol>
                <a:gridCol w="2081775">
                  <a:extLst>
                    <a:ext uri="{9D8B030D-6E8A-4147-A177-3AD203B41FA5}">
                      <a16:colId xmlns:a16="http://schemas.microsoft.com/office/drawing/2014/main" val="20001"/>
                    </a:ext>
                  </a:extLst>
                </a:gridCol>
                <a:gridCol w="2265050">
                  <a:extLst>
                    <a:ext uri="{9D8B030D-6E8A-4147-A177-3AD203B41FA5}">
                      <a16:colId xmlns:a16="http://schemas.microsoft.com/office/drawing/2014/main" val="20002"/>
                    </a:ext>
                  </a:extLst>
                </a:gridCol>
                <a:gridCol w="2232750">
                  <a:extLst>
                    <a:ext uri="{9D8B030D-6E8A-4147-A177-3AD203B41FA5}">
                      <a16:colId xmlns:a16="http://schemas.microsoft.com/office/drawing/2014/main" val="20003"/>
                    </a:ext>
                  </a:extLst>
                </a:gridCol>
              </a:tblGrid>
              <a:tr h="522075">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solidFill>
                            <a:schemeClr val="lt1"/>
                          </a:solidFill>
                          <a:latin typeface="Arial"/>
                          <a:ea typeface="Arial"/>
                          <a:cs typeface="Arial"/>
                          <a:sym typeface="Arial"/>
                        </a:rPr>
                        <a:t>SYSTEM</a:t>
                      </a:r>
                      <a:endParaRPr sz="1100" b="1" u="none" strike="noStrike" cap="none">
                        <a:solidFill>
                          <a:schemeClr val="lt1"/>
                        </a:solidFill>
                      </a:endParaRPr>
                    </a:p>
                  </a:txBody>
                  <a:tcPr marL="0" marR="0" marT="1525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D276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solidFill>
                            <a:schemeClr val="lt1"/>
                          </a:solidFill>
                          <a:latin typeface="Arial"/>
                          <a:ea typeface="Arial"/>
                          <a:cs typeface="Arial"/>
                          <a:sym typeface="Arial"/>
                        </a:rPr>
                        <a:t>DESCRIPTION</a:t>
                      </a:r>
                      <a:endParaRPr sz="1400" u="none" strike="noStrike" cap="none"/>
                    </a:p>
                  </a:txBody>
                  <a:tcPr marL="0" marR="0" marT="1525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D2760"/>
                    </a:solidFill>
                  </a:tcPr>
                </a:tc>
                <a:tc>
                  <a:txBody>
                    <a:bodyPr/>
                    <a:lstStyle/>
                    <a:p>
                      <a:pPr marL="2540" marR="0" lvl="0" indent="0" algn="ctr" rtl="0">
                        <a:lnSpc>
                          <a:spcPct val="100000"/>
                        </a:lnSpc>
                        <a:spcBef>
                          <a:spcPts val="0"/>
                        </a:spcBef>
                        <a:spcAft>
                          <a:spcPts val="0"/>
                        </a:spcAft>
                        <a:buClr>
                          <a:srgbClr val="000000"/>
                        </a:buClr>
                        <a:buSzPts val="1100"/>
                        <a:buFont typeface="Arial"/>
                        <a:buNone/>
                      </a:pPr>
                      <a:r>
                        <a:rPr lang="en-US" sz="1100" b="1" u="none" strike="noStrike" cap="none">
                          <a:solidFill>
                            <a:schemeClr val="lt1"/>
                          </a:solidFill>
                          <a:latin typeface="Arial"/>
                          <a:ea typeface="Arial"/>
                          <a:cs typeface="Arial"/>
                          <a:sym typeface="Arial"/>
                        </a:rPr>
                        <a:t>MAS CONTRACTORS CAN:</a:t>
                      </a:r>
                      <a:endParaRPr sz="1400" u="none" strike="noStrike" cap="none"/>
                    </a:p>
                  </a:txBody>
                  <a:tcPr marL="0" marR="0" marT="1525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D2760"/>
                    </a:solidFill>
                  </a:tcPr>
                </a:tc>
                <a:tc>
                  <a:txBody>
                    <a:bodyPr/>
                    <a:lstStyle/>
                    <a:p>
                      <a:pPr marL="0" marR="219075" lvl="0" indent="0" algn="ctr" rtl="0">
                        <a:lnSpc>
                          <a:spcPct val="100000"/>
                        </a:lnSpc>
                        <a:spcBef>
                          <a:spcPts val="0"/>
                        </a:spcBef>
                        <a:spcAft>
                          <a:spcPts val="0"/>
                        </a:spcAft>
                        <a:buClr>
                          <a:srgbClr val="000000"/>
                        </a:buClr>
                        <a:buSzPts val="1100"/>
                        <a:buFont typeface="Arial"/>
                        <a:buNone/>
                      </a:pPr>
                      <a:r>
                        <a:rPr lang="en-US" sz="1100" b="1" u="none" strike="noStrike" cap="none">
                          <a:solidFill>
                            <a:schemeClr val="lt1"/>
                          </a:solidFill>
                          <a:latin typeface="Arial"/>
                          <a:ea typeface="Arial"/>
                          <a:cs typeface="Arial"/>
                          <a:sym typeface="Arial"/>
                        </a:rPr>
                        <a:t>GOVERNMENT BUYERS CAN:</a:t>
                      </a:r>
                      <a:endParaRPr sz="1400" u="none" strike="noStrike" cap="none"/>
                    </a:p>
                  </a:txBody>
                  <a:tcPr marL="0" marR="0" marT="1525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D2760"/>
                    </a:solidFill>
                  </a:tcPr>
                </a:tc>
                <a:extLst>
                  <a:ext uri="{0D108BD9-81ED-4DB2-BD59-A6C34878D82A}">
                    <a16:rowId xmlns:a16="http://schemas.microsoft.com/office/drawing/2014/main" val="10000"/>
                  </a:ext>
                </a:extLst>
              </a:tr>
              <a:tr h="565750">
                <a:tc>
                  <a:txBody>
                    <a:bodyPr/>
                    <a:lstStyle/>
                    <a:p>
                      <a:pPr marL="71120" marR="0" lvl="0" indent="0" algn="ctr" rtl="0">
                        <a:lnSpc>
                          <a:spcPct val="100000"/>
                        </a:lnSpc>
                        <a:spcBef>
                          <a:spcPts val="0"/>
                        </a:spcBef>
                        <a:spcAft>
                          <a:spcPts val="0"/>
                        </a:spcAft>
                        <a:buClr>
                          <a:srgbClr val="000000"/>
                        </a:buClr>
                        <a:buSzPts val="1100"/>
                        <a:buFont typeface="Arial"/>
                        <a:buNone/>
                      </a:pPr>
                      <a:r>
                        <a:rPr lang="en-US" sz="1100" u="sng" strike="noStrike" cap="none" dirty="0">
                          <a:solidFill>
                            <a:schemeClr val="tx1"/>
                          </a:solidFill>
                          <a:latin typeface="Arial"/>
                          <a:ea typeface="Arial"/>
                          <a:cs typeface="Arial"/>
                          <a:sym typeface="Arial"/>
                          <a:hlinkClick r:id="rId4">
                            <a:extLst>
                              <a:ext uri="{A12FA001-AC4F-418D-AE19-62706E023703}">
                                <ahyp:hlinkClr xmlns:ahyp="http://schemas.microsoft.com/office/drawing/2018/hyperlinkcolor" val="tx"/>
                              </a:ext>
                            </a:extLst>
                          </a:hlinkClick>
                        </a:rPr>
                        <a:t>eBuy</a:t>
                      </a:r>
                      <a:endParaRPr sz="1100" u="none" strike="noStrike" cap="none" dirty="0">
                        <a:solidFill>
                          <a:schemeClr val="tx1"/>
                        </a:solidFill>
                        <a:latin typeface="Arial"/>
                        <a:ea typeface="Arial"/>
                        <a:cs typeface="Arial"/>
                        <a:sym typeface="Arial"/>
                      </a:endParaRPr>
                    </a:p>
                  </a:txBody>
                  <a:tcPr marL="0" marR="0" marT="241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8EC8"/>
                    </a:solidFill>
                  </a:tcPr>
                </a:tc>
                <a:tc>
                  <a:txBody>
                    <a:bodyPr/>
                    <a:lstStyle/>
                    <a:p>
                      <a:pPr marL="0" marR="3175" lvl="0" indent="0"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Electronic RFI/RFQ system</a:t>
                      </a:r>
                      <a:endParaRPr sz="1100" u="none" strike="noStrike" cap="none">
                        <a:solidFill>
                          <a:schemeClr val="dk1"/>
                        </a:solidFill>
                        <a:latin typeface="Arial"/>
                        <a:ea typeface="Arial"/>
                        <a:cs typeface="Arial"/>
                        <a:sym typeface="Arial"/>
                      </a:endParaRPr>
                    </a:p>
                  </a:txBody>
                  <a:tcPr marL="0" marR="0" marT="5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noFill/>
                  </a:tcPr>
                </a:tc>
                <a:tc>
                  <a:txBody>
                    <a:bodyPr/>
                    <a:lstStyle/>
                    <a:p>
                      <a:pPr marL="95250" marR="81915" lvl="0" indent="1268"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Tap into large customer base, access to RFI/RFQs</a:t>
                      </a:r>
                      <a:endParaRPr sz="1100" u="none" strike="noStrike" cap="none">
                        <a:solidFill>
                          <a:schemeClr val="dk1"/>
                        </a:solidFill>
                        <a:latin typeface="Arial"/>
                        <a:ea typeface="Arial"/>
                        <a:cs typeface="Arial"/>
                        <a:sym typeface="Arial"/>
                      </a:endParaRPr>
                    </a:p>
                  </a:txBody>
                  <a:tcPr marL="0" marR="0" marT="260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noFill/>
                  </a:tcPr>
                </a:tc>
                <a:tc>
                  <a:txBody>
                    <a:bodyPr/>
                    <a:lstStyle/>
                    <a:p>
                      <a:pPr marL="288290" marR="263525" lvl="0" indent="0"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Request info, find sources, prepare RFI/RFQs</a:t>
                      </a:r>
                      <a:endParaRPr sz="1100" u="none" strike="noStrike" cap="none">
                        <a:solidFill>
                          <a:schemeClr val="dk1"/>
                        </a:solidFill>
                        <a:latin typeface="Arial"/>
                        <a:ea typeface="Arial"/>
                        <a:cs typeface="Arial"/>
                        <a:sym typeface="Arial"/>
                      </a:endParaRPr>
                    </a:p>
                  </a:txBody>
                  <a:tcPr marL="0" marR="0" marT="260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1"/>
                  </a:ext>
                </a:extLst>
              </a:tr>
              <a:tr h="789375">
                <a:tc>
                  <a:txBody>
                    <a:bodyPr/>
                    <a:lstStyle/>
                    <a:p>
                      <a:pPr marL="71120" marR="0" lvl="0" indent="0" algn="ctr" rtl="0">
                        <a:lnSpc>
                          <a:spcPct val="100000"/>
                        </a:lnSpc>
                        <a:spcBef>
                          <a:spcPts val="0"/>
                        </a:spcBef>
                        <a:spcAft>
                          <a:spcPts val="0"/>
                        </a:spcAft>
                        <a:buClr>
                          <a:srgbClr val="000000"/>
                        </a:buClr>
                        <a:buSzPts val="1100"/>
                        <a:buFont typeface="Arial"/>
                        <a:buNone/>
                      </a:pPr>
                      <a:r>
                        <a:rPr lang="en-US" sz="1100" u="sng" strike="noStrike" cap="none" dirty="0">
                          <a:solidFill>
                            <a:schemeClr val="tx1"/>
                          </a:solidFill>
                          <a:latin typeface="Arial"/>
                          <a:ea typeface="Arial"/>
                          <a:cs typeface="Arial"/>
                          <a:sym typeface="Arial"/>
                          <a:hlinkClick r:id="rId5">
                            <a:extLst>
                              <a:ext uri="{A12FA001-AC4F-418D-AE19-62706E023703}">
                                <ahyp:hlinkClr xmlns:ahyp="http://schemas.microsoft.com/office/drawing/2018/hyperlinkcolor" val="tx"/>
                              </a:ext>
                            </a:extLst>
                          </a:hlinkClick>
                        </a:rPr>
                        <a:t>GSA eLibrary</a:t>
                      </a:r>
                      <a:endParaRPr sz="1100" u="none" strike="noStrike" cap="none" dirty="0">
                        <a:solidFill>
                          <a:schemeClr val="tx1"/>
                        </a:solidFill>
                        <a:latin typeface="Arial"/>
                        <a:ea typeface="Arial"/>
                        <a:cs typeface="Arial"/>
                        <a:sym typeface="Arial"/>
                      </a:endParaRPr>
                    </a:p>
                  </a:txBody>
                  <a:tcPr marL="0" marR="0" marT="241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8EC8"/>
                    </a:solidFill>
                  </a:tcPr>
                </a:tc>
                <a:tc>
                  <a:txBody>
                    <a:bodyPr/>
                    <a:lstStyle/>
                    <a:p>
                      <a:pPr marL="120650" marR="106678" lvl="0" indent="-1270"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Provides latest contract award information (GSA and VA schedules)</a:t>
                      </a:r>
                      <a:endParaRPr sz="1100" u="none" strike="noStrike" cap="none">
                        <a:solidFill>
                          <a:schemeClr val="dk1"/>
                        </a:solidFill>
                        <a:latin typeface="Arial"/>
                        <a:ea typeface="Arial"/>
                        <a:cs typeface="Arial"/>
                        <a:sym typeface="Arial"/>
                      </a:endParaRPr>
                    </a:p>
                  </a:txBody>
                  <a:tcPr marL="0" marR="0" marT="266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noFill/>
                  </a:tcPr>
                </a:tc>
                <a:tc>
                  <a:txBody>
                    <a:bodyPr/>
                    <a:lstStyle/>
                    <a:p>
                      <a:pPr marL="95250" marR="81915" lvl="0" indent="1268"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Research competition</a:t>
                      </a:r>
                      <a:endParaRPr sz="1100" u="none" strike="noStrike" cap="none">
                        <a:solidFill>
                          <a:schemeClr val="dk1"/>
                        </a:solidFill>
                        <a:latin typeface="Arial"/>
                        <a:ea typeface="Arial"/>
                        <a:cs typeface="Arial"/>
                        <a:sym typeface="Arial"/>
                      </a:endParaRPr>
                    </a:p>
                  </a:txBody>
                  <a:tcPr marL="0" marR="0" marT="260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noFill/>
                  </a:tcPr>
                </a:tc>
                <a:tc>
                  <a:txBody>
                    <a:bodyPr/>
                    <a:lstStyle/>
                    <a:p>
                      <a:pPr marL="95250" marR="81915" lvl="0" indent="1268" algn="ctr" rtl="0">
                        <a:lnSpc>
                          <a:spcPct val="100000"/>
                        </a:lnSpc>
                        <a:spcBef>
                          <a:spcPts val="0"/>
                        </a:spcBef>
                        <a:spcAft>
                          <a:spcPts val="0"/>
                        </a:spcAft>
                        <a:buClr>
                          <a:schemeClr val="dk1"/>
                        </a:buClr>
                        <a:buSzPts val="1100"/>
                        <a:buFont typeface="Arial"/>
                        <a:buNone/>
                      </a:pPr>
                      <a:r>
                        <a:rPr lang="en-US" sz="1100" u="none" strike="noStrike" cap="none">
                          <a:solidFill>
                            <a:schemeClr val="dk1"/>
                          </a:solidFill>
                          <a:latin typeface="Arial"/>
                          <a:ea typeface="Arial"/>
                          <a:cs typeface="Arial"/>
                          <a:sym typeface="Arial"/>
                        </a:rPr>
                        <a:t>Perform Market Research</a:t>
                      </a:r>
                      <a:endParaRPr sz="1100" u="none" strike="noStrike" cap="none">
                        <a:solidFill>
                          <a:schemeClr val="dk1"/>
                        </a:solidFill>
                        <a:latin typeface="Arial"/>
                        <a:ea typeface="Arial"/>
                        <a:cs typeface="Arial"/>
                        <a:sym typeface="Arial"/>
                      </a:endParaRPr>
                    </a:p>
                  </a:txBody>
                  <a:tcPr marL="0" marR="0" marT="260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2"/>
                  </a:ext>
                </a:extLst>
              </a:tr>
              <a:tr h="1152600">
                <a:tc>
                  <a:txBody>
                    <a:bodyPr/>
                    <a:lstStyle/>
                    <a:p>
                      <a:pPr marL="71120" marR="0" lvl="0" indent="0" algn="ctr" rtl="0">
                        <a:lnSpc>
                          <a:spcPct val="100000"/>
                        </a:lnSpc>
                        <a:spcBef>
                          <a:spcPts val="0"/>
                        </a:spcBef>
                        <a:spcAft>
                          <a:spcPts val="0"/>
                        </a:spcAft>
                        <a:buClr>
                          <a:srgbClr val="000000"/>
                        </a:buClr>
                        <a:buSzPts val="1100"/>
                        <a:buFont typeface="Arial"/>
                        <a:buNone/>
                      </a:pPr>
                      <a:r>
                        <a:rPr lang="en-US" sz="1100" u="sng" strike="noStrike" cap="none" dirty="0">
                          <a:solidFill>
                            <a:schemeClr val="tx1"/>
                          </a:solidFill>
                          <a:latin typeface="Arial"/>
                          <a:ea typeface="Arial"/>
                          <a:cs typeface="Arial"/>
                          <a:sym typeface="Arial"/>
                          <a:hlinkClick r:id="rId6">
                            <a:extLst>
                              <a:ext uri="{A12FA001-AC4F-418D-AE19-62706E023703}">
                                <ahyp:hlinkClr xmlns:ahyp="http://schemas.microsoft.com/office/drawing/2018/hyperlinkcolor" val="tx"/>
                              </a:ext>
                            </a:extLst>
                          </a:hlinkClick>
                        </a:rPr>
                        <a:t>GSA</a:t>
                      </a:r>
                      <a:endParaRPr sz="1100" u="none" strike="noStrike" cap="none" dirty="0">
                        <a:solidFill>
                          <a:schemeClr val="tx1"/>
                        </a:solidFill>
                        <a:latin typeface="Arial"/>
                        <a:ea typeface="Arial"/>
                        <a:cs typeface="Arial"/>
                        <a:sym typeface="Arial"/>
                      </a:endParaRPr>
                    </a:p>
                    <a:p>
                      <a:pPr marL="71120" marR="0" lvl="0" indent="0" algn="ctr" rtl="0">
                        <a:lnSpc>
                          <a:spcPct val="100000"/>
                        </a:lnSpc>
                        <a:spcBef>
                          <a:spcPts val="0"/>
                        </a:spcBef>
                        <a:spcAft>
                          <a:spcPts val="0"/>
                        </a:spcAft>
                        <a:buClr>
                          <a:srgbClr val="000000"/>
                        </a:buClr>
                        <a:buSzPts val="1100"/>
                        <a:buFont typeface="Arial"/>
                        <a:buNone/>
                      </a:pPr>
                      <a:r>
                        <a:rPr lang="en-US" sz="1100" i="1" u="sng" strike="noStrike" cap="none" dirty="0">
                          <a:solidFill>
                            <a:schemeClr val="tx1"/>
                          </a:solidFill>
                          <a:latin typeface="Arial"/>
                          <a:ea typeface="Arial"/>
                          <a:cs typeface="Arial"/>
                          <a:sym typeface="Arial"/>
                          <a:hlinkClick r:id="rId6">
                            <a:extLst>
                              <a:ext uri="{A12FA001-AC4F-418D-AE19-62706E023703}">
                                <ahyp:hlinkClr xmlns:ahyp="http://schemas.microsoft.com/office/drawing/2018/hyperlinkcolor" val="tx"/>
                              </a:ext>
                            </a:extLst>
                          </a:hlinkClick>
                        </a:rPr>
                        <a:t>Advantage! ®</a:t>
                      </a:r>
                      <a:endParaRPr sz="1100" u="none" strike="noStrike" cap="none" dirty="0">
                        <a:solidFill>
                          <a:schemeClr val="tx1"/>
                        </a:solidFill>
                        <a:latin typeface="Arial"/>
                        <a:ea typeface="Arial"/>
                        <a:cs typeface="Arial"/>
                        <a:sym typeface="Arial"/>
                      </a:endParaRPr>
                    </a:p>
                  </a:txBody>
                  <a:tcPr marL="0" marR="0" marT="2412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478EC8"/>
                    </a:solidFill>
                  </a:tcPr>
                </a:tc>
                <a:tc>
                  <a:txBody>
                    <a:bodyPr/>
                    <a:lstStyle/>
                    <a:p>
                      <a:pPr marL="334010" marR="154940" lvl="0" indent="-182880"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Online shopping and ordering system</a:t>
                      </a:r>
                      <a:endParaRPr sz="1100" u="none" strike="noStrike" cap="none">
                        <a:solidFill>
                          <a:schemeClr val="dk1"/>
                        </a:solidFill>
                        <a:latin typeface="Arial"/>
                        <a:ea typeface="Arial"/>
                        <a:cs typeface="Arial"/>
                        <a:sym typeface="Arial"/>
                      </a:endParaRPr>
                    </a:p>
                  </a:txBody>
                  <a:tcPr marL="0" marR="0" marT="2730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noFill/>
                  </a:tcPr>
                </a:tc>
                <a:tc>
                  <a:txBody>
                    <a:bodyPr/>
                    <a:lstStyle/>
                    <a:p>
                      <a:pPr marL="92075" marR="74295" lvl="0" indent="0" algn="ctr"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Arial"/>
                          <a:ea typeface="Arial"/>
                          <a:cs typeface="Arial"/>
                          <a:sym typeface="Arial"/>
                        </a:rPr>
                        <a:t>Research competition, sell to the Federal Marketplace</a:t>
                      </a:r>
                      <a:endParaRPr sz="1100" u="none" strike="noStrike" cap="none">
                        <a:solidFill>
                          <a:schemeClr val="dk1"/>
                        </a:solidFill>
                        <a:latin typeface="Arial"/>
                        <a:ea typeface="Arial"/>
                        <a:cs typeface="Arial"/>
                        <a:sym typeface="Arial"/>
                      </a:endParaRPr>
                    </a:p>
                  </a:txBody>
                  <a:tcPr marL="0" marR="0" marT="2920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noFill/>
                  </a:tcPr>
                </a:tc>
                <a:tc>
                  <a:txBody>
                    <a:bodyPr/>
                    <a:lstStyle/>
                    <a:p>
                      <a:pPr marL="160655" marR="134620" lvl="0" indent="-3175" algn="ctr"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Arial"/>
                          <a:ea typeface="Arial"/>
                          <a:cs typeface="Arial"/>
                          <a:sym typeface="Arial"/>
                        </a:rPr>
                        <a:t>Search for items, services, suppliers, perform market  research, place orders, and compare features, prices, and  delivery</a:t>
                      </a:r>
                      <a:endParaRPr sz="1100" u="none" strike="noStrike" cap="none" dirty="0">
                        <a:solidFill>
                          <a:schemeClr val="dk1"/>
                        </a:solidFill>
                        <a:latin typeface="Arial"/>
                        <a:ea typeface="Arial"/>
                        <a:cs typeface="Arial"/>
                        <a:sym typeface="Arial"/>
                      </a:endParaRPr>
                    </a:p>
                  </a:txBody>
                  <a:tcPr marL="0" marR="0" marT="2920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bl>
          </a:graphicData>
        </a:graphic>
      </p:graphicFrame>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2"/>
          <p:cNvSpPr txBox="1">
            <a:spLocks noGrp="1"/>
          </p:cNvSpPr>
          <p:nvPr>
            <p:ph type="title"/>
          </p:nvPr>
        </p:nvSpPr>
        <p:spPr>
          <a:xfrm>
            <a:off x="3017525" y="441950"/>
            <a:ext cx="5928300" cy="1366500"/>
          </a:xfrm>
          <a:prstGeom prst="rect">
            <a:avLst/>
          </a:prstGeom>
          <a:noFill/>
          <a:ln>
            <a:noFill/>
          </a:ln>
        </p:spPr>
        <p:txBody>
          <a:bodyPr spcFirstLastPara="1" wrap="square" lIns="91425" tIns="91425" rIns="91425" bIns="91425" anchor="b" anchorCtr="0">
            <a:normAutofit fontScale="90000"/>
          </a:bodyPr>
          <a:lstStyle/>
          <a:p>
            <a:pPr marL="0" marR="0" lvl="0" indent="0" algn="l" rtl="0">
              <a:lnSpc>
                <a:spcPct val="100000"/>
              </a:lnSpc>
              <a:spcBef>
                <a:spcPts val="0"/>
              </a:spcBef>
              <a:spcAft>
                <a:spcPts val="0"/>
              </a:spcAft>
              <a:buClr>
                <a:srgbClr val="000000"/>
              </a:buClr>
              <a:buSzPct val="63492"/>
              <a:buFont typeface="Arial"/>
              <a:buNone/>
            </a:pPr>
            <a:r>
              <a:rPr lang="en-US" sz="2800" b="1" i="0" u="none" strike="noStrike" cap="none">
                <a:solidFill>
                  <a:srgbClr val="366092"/>
                </a:solidFill>
                <a:latin typeface="Proxima Nova"/>
                <a:ea typeface="Proxima Nova"/>
                <a:cs typeface="Proxima Nova"/>
                <a:sym typeface="Proxima Nova"/>
              </a:rPr>
              <a:t>U.S. General Services Administration</a:t>
            </a:r>
            <a:br>
              <a:rPr lang="en-US" sz="2800" i="0" u="none" strike="noStrike" cap="none">
                <a:solidFill>
                  <a:srgbClr val="000000"/>
                </a:solidFill>
                <a:latin typeface="Proxima Nova"/>
                <a:ea typeface="Proxima Nova"/>
                <a:cs typeface="Proxima Nova"/>
                <a:sym typeface="Proxima Nova"/>
              </a:rPr>
            </a:br>
            <a:r>
              <a:rPr lang="en-US" sz="2800" b="1" i="0" u="none" strike="noStrike" cap="none">
                <a:solidFill>
                  <a:srgbClr val="366092"/>
                </a:solidFill>
                <a:latin typeface="Proxima Nova"/>
                <a:ea typeface="Proxima Nova"/>
                <a:cs typeface="Proxima Nova"/>
                <a:sym typeface="Proxima Nova"/>
              </a:rPr>
              <a:t>Federal Acquisition Service</a:t>
            </a:r>
            <a:endParaRPr/>
          </a:p>
        </p:txBody>
      </p:sp>
      <p:sp>
        <p:nvSpPr>
          <p:cNvPr id="408" name="Google Shape;408;p42"/>
          <p:cNvSpPr txBox="1">
            <a:spLocks noGrp="1"/>
          </p:cNvSpPr>
          <p:nvPr>
            <p:ph type="body" idx="1"/>
          </p:nvPr>
        </p:nvSpPr>
        <p:spPr>
          <a:xfrm>
            <a:off x="293266" y="3548117"/>
            <a:ext cx="2397900" cy="11151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1200"/>
              </a:spcAft>
              <a:buClr>
                <a:srgbClr val="000000"/>
              </a:buClr>
              <a:buSzPts val="1513"/>
              <a:buFont typeface="Arial"/>
              <a:buNone/>
            </a:pPr>
            <a:r>
              <a:rPr lang="en-US" sz="1400" b="1" i="0" u="none" strike="noStrike" cap="none">
                <a:solidFill>
                  <a:srgbClr val="000000"/>
                </a:solidFill>
                <a:latin typeface="Arial"/>
                <a:ea typeface="Arial"/>
                <a:cs typeface="Arial"/>
                <a:sym typeface="Arial"/>
              </a:rPr>
              <a:t>For more information, visit:</a:t>
            </a:r>
            <a:r>
              <a:rPr lang="en-US" sz="1400" b="0" i="0" u="none" strike="noStrike" cap="none">
                <a:solidFill>
                  <a:srgbClr val="000000"/>
                </a:solidFill>
                <a:latin typeface="Arial"/>
                <a:ea typeface="Arial"/>
                <a:cs typeface="Arial"/>
                <a:sym typeface="Arial"/>
              </a:rPr>
              <a:t> gsa.gov</a:t>
            </a:r>
            <a:endParaRPr sz="1400" b="0" i="0" u="none" strike="noStrike" cap="none">
              <a:solidFill>
                <a:srgbClr val="000000"/>
              </a:solidFill>
              <a:latin typeface="Arial"/>
              <a:ea typeface="Arial"/>
              <a:cs typeface="Arial"/>
              <a:sym typeface="Arial"/>
            </a:endParaRPr>
          </a:p>
        </p:txBody>
      </p:sp>
      <p:sp>
        <p:nvSpPr>
          <p:cNvPr id="407" name="Google Shape;407;p42"/>
          <p:cNvSpPr txBox="1">
            <a:spLocks noGrp="1"/>
          </p:cNvSpPr>
          <p:nvPr>
            <p:ph type="body" idx="1"/>
          </p:nvPr>
        </p:nvSpPr>
        <p:spPr>
          <a:xfrm>
            <a:off x="3125321" y="1933001"/>
            <a:ext cx="3439027" cy="2804100"/>
          </a:xfrm>
          <a:prstGeom prst="rect">
            <a:avLst/>
          </a:prstGeom>
          <a:noFill/>
          <a:ln>
            <a:noFill/>
          </a:ln>
        </p:spPr>
        <p:txBody>
          <a:bodyPr spcFirstLastPara="1" wrap="square" lIns="0" tIns="0" rIns="91425" bIns="91425" anchor="t" anchorCtr="0">
            <a:norm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rgbClr val="424242"/>
                </a:solidFill>
                <a:latin typeface="Arial"/>
                <a:ea typeface="Arial"/>
                <a:cs typeface="Arial"/>
                <a:sym typeface="Arial"/>
              </a:rPr>
              <a:t>Office of Customer and Stakeholder Engagement (CASE)</a:t>
            </a:r>
            <a:endParaRPr sz="1400" i="0" u="none" strike="noStrike" cap="none">
              <a:solidFill>
                <a:srgbClr val="42424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400" b="0" i="0" u="none" strike="noStrike">
                <a:solidFill>
                  <a:srgbClr val="424242"/>
                </a:solidFill>
                <a:latin typeface="Arial"/>
                <a:ea typeface="Arial"/>
                <a:cs typeface="Arial"/>
                <a:sym typeface="Arial"/>
              </a:rPr>
              <a:t>https://buy.gsa.gov/help</a:t>
            </a:r>
            <a:endParaRPr sz="1400" i="0" u="none" strike="noStrike" cap="none">
              <a:solidFill>
                <a:srgbClr val="42424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400" i="0" u="none" strike="noStrike" cap="none">
              <a:solidFill>
                <a:srgbClr val="42424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rgbClr val="424242"/>
                </a:solidFill>
                <a:latin typeface="Arial"/>
                <a:ea typeface="Arial"/>
                <a:cs typeface="Arial"/>
                <a:sym typeface="Arial"/>
              </a:rPr>
              <a:t>Information Technology Category (ITC) </a:t>
            </a:r>
            <a:endParaRPr/>
          </a:p>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rgbClr val="424242"/>
                </a:solidFill>
                <a:latin typeface="Arial"/>
                <a:ea typeface="Arial"/>
                <a:cs typeface="Arial"/>
                <a:sym typeface="Arial"/>
              </a:rPr>
              <a:t>Customer Strategic Solutions Division (CSSD)</a:t>
            </a:r>
            <a:endParaRPr/>
          </a:p>
          <a:p>
            <a:pPr marL="0" marR="0" lvl="0" indent="0" algn="l" rtl="0">
              <a:lnSpc>
                <a:spcPct val="100000"/>
              </a:lnSpc>
              <a:spcBef>
                <a:spcPts val="0"/>
              </a:spcBef>
              <a:spcAft>
                <a:spcPts val="0"/>
              </a:spcAft>
              <a:buClr>
                <a:srgbClr val="000000"/>
              </a:buClr>
              <a:buSzPts val="1600"/>
              <a:buFont typeface="Arial"/>
              <a:buNone/>
            </a:pPr>
            <a:r>
              <a:rPr lang="en-US" sz="1400" i="0" u="none" strike="noStrike" cap="none">
                <a:solidFill>
                  <a:srgbClr val="424242"/>
                </a:solidFill>
                <a:latin typeface="Arial"/>
                <a:ea typeface="Arial"/>
                <a:cs typeface="Arial"/>
                <a:sym typeface="Arial"/>
              </a:rPr>
              <a:t>Inquiries can be sent to the ITC CSSD email box: </a:t>
            </a:r>
            <a:r>
              <a:rPr lang="en-US" sz="1400" i="1" u="sng" strike="noStrike" cap="none">
                <a:solidFill>
                  <a:schemeClr val="hlink"/>
                </a:solidFill>
                <a:latin typeface="Arial"/>
                <a:ea typeface="Arial"/>
                <a:cs typeface="Arial"/>
                <a:sym typeface="Arial"/>
                <a:hlinkClick r:id="rId4"/>
              </a:rPr>
              <a:t>ITCSSD@gsa.gov</a:t>
            </a:r>
            <a:endParaRPr sz="1400">
              <a:solidFill>
                <a:srgbClr val="1D75B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a:p>
          <a:p>
            <a:pPr marL="0" marR="0" lvl="0" indent="0" algn="l" rtl="0">
              <a:lnSpc>
                <a:spcPct val="100000"/>
              </a:lnSpc>
              <a:spcBef>
                <a:spcPts val="0"/>
              </a:spcBef>
              <a:spcAft>
                <a:spcPts val="0"/>
              </a:spcAft>
              <a:buClr>
                <a:srgbClr val="000000"/>
              </a:buClr>
              <a:buSzPts val="1600"/>
              <a:buFont typeface="Arial"/>
              <a:buNone/>
            </a:pPr>
            <a:endParaRPr sz="1200"/>
          </a:p>
          <a:p>
            <a:pPr marL="0" marR="0" lvl="0" indent="0" algn="l" rtl="0">
              <a:lnSpc>
                <a:spcPct val="100000"/>
              </a:lnSpc>
              <a:spcBef>
                <a:spcPts val="0"/>
              </a:spcBef>
              <a:spcAft>
                <a:spcPts val="0"/>
              </a:spcAft>
              <a:buClr>
                <a:srgbClr val="000000"/>
              </a:buClr>
              <a:buSzPts val="1600"/>
              <a:buFont typeface="Arial"/>
              <a:buNone/>
            </a:pPr>
            <a:endParaRPr sz="1000"/>
          </a:p>
          <a:p>
            <a:pPr marL="0" marR="0" lvl="0" indent="0" algn="l" rtl="0">
              <a:lnSpc>
                <a:spcPct val="100000"/>
              </a:lnSpc>
              <a:spcBef>
                <a:spcPts val="0"/>
              </a:spcBef>
              <a:spcAft>
                <a:spcPts val="0"/>
              </a:spcAft>
              <a:buClr>
                <a:srgbClr val="000000"/>
              </a:buClr>
              <a:buSzPts val="1600"/>
              <a:buFont typeface="Arial"/>
              <a:buNone/>
            </a:pPr>
            <a:endParaRPr/>
          </a:p>
        </p:txBody>
      </p:sp>
      <p:sp>
        <p:nvSpPr>
          <p:cNvPr id="409" name="Google Shape;40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US"/>
              <a:t>28</a:t>
            </a:fld>
            <a:endParaRP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3">
          <a:extLst>
            <a:ext uri="{FF2B5EF4-FFF2-40B4-BE49-F238E27FC236}">
              <a16:creationId xmlns:a16="http://schemas.microsoft.com/office/drawing/2014/main" id="{1BB29AA6-6AD2-2475-0ECA-B861D0E1450F}"/>
            </a:ext>
          </a:extLst>
        </p:cNvPr>
        <p:cNvGrpSpPr/>
        <p:nvPr/>
      </p:nvGrpSpPr>
      <p:grpSpPr>
        <a:xfrm>
          <a:off x="0" y="0"/>
          <a:ext cx="0" cy="0"/>
          <a:chOff x="0" y="0"/>
          <a:chExt cx="0" cy="0"/>
        </a:xfrm>
      </p:grpSpPr>
      <p:sp>
        <p:nvSpPr>
          <p:cNvPr id="415" name="Google Shape;415;p43">
            <a:extLst>
              <a:ext uri="{FF2B5EF4-FFF2-40B4-BE49-F238E27FC236}">
                <a16:creationId xmlns:a16="http://schemas.microsoft.com/office/drawing/2014/main" id="{7D9ACD70-C615-4914-0C3F-9D100F24CC6A}"/>
              </a:ext>
            </a:extLst>
          </p:cNvPr>
          <p:cNvSpPr txBox="1">
            <a:spLocks noGrp="1"/>
          </p:cNvSpPr>
          <p:nvPr>
            <p:ph type="ctrTitle"/>
          </p:nvPr>
        </p:nvSpPr>
        <p:spPr>
          <a:xfrm>
            <a:off x="462325" y="243300"/>
            <a:ext cx="49524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200" dirty="0">
                <a:solidFill>
                  <a:srgbClr val="002060"/>
                </a:solidFill>
              </a:rPr>
              <a:t>MAS: </a:t>
            </a:r>
            <a:r>
              <a:rPr lang="en-US" sz="3200" b="0" dirty="0">
                <a:solidFill>
                  <a:srgbClr val="002060"/>
                </a:solidFill>
              </a:rPr>
              <a:t>CTA Comparison</a:t>
            </a:r>
            <a:endParaRPr sz="3200" dirty="0">
              <a:latin typeface="Arial"/>
              <a:ea typeface="Arial"/>
              <a:cs typeface="Arial"/>
              <a:sym typeface="Arial"/>
            </a:endParaRPr>
          </a:p>
        </p:txBody>
      </p:sp>
      <p:cxnSp>
        <p:nvCxnSpPr>
          <p:cNvPr id="414" name="Google Shape;414;p43">
            <a:extLst>
              <a:ext uri="{FF2B5EF4-FFF2-40B4-BE49-F238E27FC236}">
                <a16:creationId xmlns:a16="http://schemas.microsoft.com/office/drawing/2014/main" id="{08B5E286-330E-297E-7F57-6E2E99607A1C}"/>
              </a:ext>
              <a:ext uri="{C183D7F6-B498-43B3-948B-1728B52AA6E4}">
                <adec:decorative xmlns:adec="http://schemas.microsoft.com/office/drawing/2017/decorative" val="1"/>
              </a:ext>
            </a:extLst>
          </p:cNvPr>
          <p:cNvCxnSpPr/>
          <p:nvPr/>
        </p:nvCxnSpPr>
        <p:spPr>
          <a:xfrm>
            <a:off x="553075" y="997212"/>
            <a:ext cx="7948200" cy="0"/>
          </a:xfrm>
          <a:prstGeom prst="straightConnector1">
            <a:avLst/>
          </a:prstGeom>
          <a:noFill/>
          <a:ln w="38100" cap="flat" cmpd="sng">
            <a:solidFill>
              <a:srgbClr val="1D75BC"/>
            </a:solidFill>
            <a:prstDash val="solid"/>
            <a:round/>
            <a:headEnd type="none" w="sm" len="sm"/>
            <a:tailEnd type="none" w="sm" len="sm"/>
          </a:ln>
        </p:spPr>
      </p:cxnSp>
      <p:graphicFrame>
        <p:nvGraphicFramePr>
          <p:cNvPr id="4" name="Table 3" descr="CTA vs Prime/Sub Header Texts">
            <a:extLst>
              <a:ext uri="{FF2B5EF4-FFF2-40B4-BE49-F238E27FC236}">
                <a16:creationId xmlns:a16="http://schemas.microsoft.com/office/drawing/2014/main" id="{269F53A9-D951-65BD-BA82-46A0C15213C2}"/>
              </a:ext>
            </a:extLst>
          </p:cNvPr>
          <p:cNvGraphicFramePr>
            <a:graphicFrameLocks noGrp="1"/>
          </p:cNvGraphicFramePr>
          <p:nvPr>
            <p:extLst>
              <p:ext uri="{D42A27DB-BD31-4B8C-83A1-F6EECF244321}">
                <p14:modId xmlns:p14="http://schemas.microsoft.com/office/powerpoint/2010/main" val="1966902307"/>
              </p:ext>
            </p:extLst>
          </p:nvPr>
        </p:nvGraphicFramePr>
        <p:xfrm>
          <a:off x="220350" y="997212"/>
          <a:ext cx="8646957" cy="548640"/>
        </p:xfrm>
        <a:graphic>
          <a:graphicData uri="http://schemas.openxmlformats.org/drawingml/2006/table">
            <a:tbl>
              <a:tblPr firstRow="1" bandRow="1">
                <a:tableStyleId>{05C418A0-3377-4AA6-9CE5-90313C04F5F7}</a:tableStyleId>
              </a:tblPr>
              <a:tblGrid>
                <a:gridCol w="8646957">
                  <a:extLst>
                    <a:ext uri="{9D8B030D-6E8A-4147-A177-3AD203B41FA5}">
                      <a16:colId xmlns:a16="http://schemas.microsoft.com/office/drawing/2014/main" val="3587337279"/>
                    </a:ext>
                  </a:extLst>
                </a:gridCol>
              </a:tblGrid>
              <a:tr h="37438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u="none" strike="noStrike" cap="none" dirty="0">
                          <a:solidFill>
                            <a:schemeClr val="tx1"/>
                          </a:solidFill>
                        </a:rPr>
                        <a:t>CTA vs. Prime/Sub Teaming Arrangement</a:t>
                      </a:r>
                      <a:endParaRPr lang="en-US" sz="1800" u="none" strike="noStrike" cap="none" dirty="0"/>
                    </a:p>
                    <a:p>
                      <a:endParaRPr lang="en-US" dirty="0"/>
                    </a:p>
                  </a:txBody>
                  <a:tcPr>
                    <a:solidFill>
                      <a:schemeClr val="accent1">
                        <a:lumMod val="40000"/>
                        <a:lumOff val="60000"/>
                      </a:schemeClr>
                    </a:solidFill>
                  </a:tcPr>
                </a:tc>
                <a:extLst>
                  <a:ext uri="{0D108BD9-81ED-4DB2-BD59-A6C34878D82A}">
                    <a16:rowId xmlns:a16="http://schemas.microsoft.com/office/drawing/2014/main" val="368845694"/>
                  </a:ext>
                </a:extLst>
              </a:tr>
            </a:tbl>
          </a:graphicData>
        </a:graphic>
      </p:graphicFrame>
      <p:graphicFrame>
        <p:nvGraphicFramePr>
          <p:cNvPr id="2" name="Table 1" descr="Contractor Team Arrangement">
            <a:extLst>
              <a:ext uri="{FF2B5EF4-FFF2-40B4-BE49-F238E27FC236}">
                <a16:creationId xmlns:a16="http://schemas.microsoft.com/office/drawing/2014/main" id="{A5F6557A-E589-B2E9-FA76-7670D5B2FCB0}"/>
              </a:ext>
            </a:extLst>
          </p:cNvPr>
          <p:cNvGraphicFramePr>
            <a:graphicFrameLocks noGrp="1"/>
          </p:cNvGraphicFramePr>
          <p:nvPr>
            <p:extLst>
              <p:ext uri="{D42A27DB-BD31-4B8C-83A1-F6EECF244321}">
                <p14:modId xmlns:p14="http://schemas.microsoft.com/office/powerpoint/2010/main" val="157225474"/>
              </p:ext>
            </p:extLst>
          </p:nvPr>
        </p:nvGraphicFramePr>
        <p:xfrm>
          <a:off x="220351" y="1515371"/>
          <a:ext cx="5138033" cy="3423675"/>
        </p:xfrm>
        <a:graphic>
          <a:graphicData uri="http://schemas.openxmlformats.org/drawingml/2006/table">
            <a:tbl>
              <a:tblPr firstRow="1" bandRow="1">
                <a:tableStyleId>{05C418A0-3377-4AA6-9CE5-90313C04F5F7}</a:tableStyleId>
              </a:tblPr>
              <a:tblGrid>
                <a:gridCol w="1722120">
                  <a:extLst>
                    <a:ext uri="{9D8B030D-6E8A-4147-A177-3AD203B41FA5}">
                      <a16:colId xmlns:a16="http://schemas.microsoft.com/office/drawing/2014/main" val="2650019285"/>
                    </a:ext>
                  </a:extLst>
                </a:gridCol>
                <a:gridCol w="3415913">
                  <a:extLst>
                    <a:ext uri="{9D8B030D-6E8A-4147-A177-3AD203B41FA5}">
                      <a16:colId xmlns:a16="http://schemas.microsoft.com/office/drawing/2014/main" val="3307379973"/>
                    </a:ext>
                  </a:extLst>
                </a:gridCol>
              </a:tblGrid>
              <a:tr h="519724">
                <a:tc>
                  <a:txBody>
                    <a:bodyPr/>
                    <a:lstStyle/>
                    <a:p>
                      <a:pPr marL="0" marR="0" lvl="0" indent="0" algn="l" rtl="0">
                        <a:lnSpc>
                          <a:spcPct val="80000"/>
                        </a:lnSpc>
                        <a:spcBef>
                          <a:spcPts val="0"/>
                        </a:spcBef>
                        <a:spcAft>
                          <a:spcPts val="0"/>
                        </a:spcAft>
                        <a:buClr>
                          <a:srgbClr val="000000"/>
                        </a:buClr>
                        <a:buSzPts val="1300"/>
                        <a:buFont typeface="Arial"/>
                        <a:buNone/>
                      </a:pPr>
                      <a:r>
                        <a:rPr lang="en-US" sz="1300" b="1" u="none" strike="noStrike" cap="none" dirty="0"/>
                        <a:t>Comparison</a:t>
                      </a:r>
                      <a:endParaRPr sz="1300" b="1" u="none" strike="noStrike" cap="none" dirty="0"/>
                    </a:p>
                  </a:txBody>
                  <a:tcPr marL="91425" marR="91425" marT="91425" marB="91425">
                    <a:solidFill>
                      <a:schemeClr val="tx2"/>
                    </a:solidFill>
                  </a:tcPr>
                </a:tc>
                <a:tc>
                  <a:txBody>
                    <a:bodyPr/>
                    <a:lstStyle/>
                    <a:p>
                      <a:pPr marL="0" marR="0" lvl="0" indent="0" algn="l" rtl="0">
                        <a:lnSpc>
                          <a:spcPct val="80000"/>
                        </a:lnSpc>
                        <a:spcBef>
                          <a:spcPts val="0"/>
                        </a:spcBef>
                        <a:spcAft>
                          <a:spcPts val="0"/>
                        </a:spcAft>
                        <a:buClr>
                          <a:srgbClr val="000000"/>
                        </a:buClr>
                        <a:buSzPts val="1300"/>
                        <a:buFont typeface="Arial"/>
                        <a:buNone/>
                      </a:pPr>
                      <a:r>
                        <a:rPr lang="en-US" sz="1300" b="1" u="none" strike="noStrike" cap="none" dirty="0"/>
                        <a:t>Contractor Team Arrangement</a:t>
                      </a:r>
                      <a:endParaRPr sz="1300" b="1" u="none" strike="noStrike" cap="none" dirty="0"/>
                    </a:p>
                    <a:p>
                      <a:pPr marL="0" marR="0" lvl="0" indent="0" algn="l" rtl="0">
                        <a:lnSpc>
                          <a:spcPct val="80000"/>
                        </a:lnSpc>
                        <a:spcBef>
                          <a:spcPts val="0"/>
                        </a:spcBef>
                        <a:spcAft>
                          <a:spcPts val="0"/>
                        </a:spcAft>
                        <a:buClr>
                          <a:srgbClr val="000000"/>
                        </a:buClr>
                        <a:buSzPts val="1300"/>
                        <a:buFont typeface="Arial"/>
                        <a:buNone/>
                      </a:pPr>
                      <a:r>
                        <a:rPr lang="en-US" sz="1300" b="1" u="none" strike="noStrike" cap="none" dirty="0"/>
                        <a:t>(Multiple Companies) </a:t>
                      </a:r>
                      <a:endParaRPr sz="1300" b="1" u="none" strike="noStrike" cap="none" dirty="0"/>
                    </a:p>
                  </a:txBody>
                  <a:tcPr marL="91425" marR="91425" marT="91425" marB="91425">
                    <a:solidFill>
                      <a:schemeClr val="tx2"/>
                    </a:solidFill>
                  </a:tcPr>
                </a:tc>
                <a:extLst>
                  <a:ext uri="{0D108BD9-81ED-4DB2-BD59-A6C34878D82A}">
                    <a16:rowId xmlns:a16="http://schemas.microsoft.com/office/drawing/2014/main" val="314661222"/>
                  </a:ext>
                </a:extLst>
              </a:tr>
              <a:tr h="385591">
                <a:tc>
                  <a:txBody>
                    <a:bodyPr/>
                    <a:lstStyle/>
                    <a:p>
                      <a:pPr marL="0" marR="0" lvl="0" indent="0" algn="l" rtl="0">
                        <a:lnSpc>
                          <a:spcPct val="80000"/>
                        </a:lnSpc>
                        <a:spcBef>
                          <a:spcPts val="0"/>
                        </a:spcBef>
                        <a:spcAft>
                          <a:spcPts val="0"/>
                        </a:spcAft>
                        <a:buClr>
                          <a:srgbClr val="000000"/>
                        </a:buClr>
                        <a:buSzPts val="1200"/>
                        <a:buFont typeface="Arial"/>
                        <a:buNone/>
                      </a:pPr>
                      <a:r>
                        <a:rPr lang="en-US" sz="1200" b="1" u="none" strike="noStrike" cap="none"/>
                        <a:t>Contract</a:t>
                      </a:r>
                      <a:endParaRPr sz="1200" b="1"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dirty="0"/>
                        <a:t>Each team member must have a MAS contract.</a:t>
                      </a:r>
                      <a:endParaRPr sz="1200" u="none" strike="noStrike" cap="none" dirty="0"/>
                    </a:p>
                  </a:txBody>
                  <a:tcPr marL="91425" marR="91425" marT="91425" marB="91425"/>
                </a:tc>
                <a:extLst>
                  <a:ext uri="{0D108BD9-81ED-4DB2-BD59-A6C34878D82A}">
                    <a16:rowId xmlns:a16="http://schemas.microsoft.com/office/drawing/2014/main" val="1131187594"/>
                  </a:ext>
                </a:extLst>
              </a:tr>
              <a:tr h="494370">
                <a:tc>
                  <a:txBody>
                    <a:bodyPr/>
                    <a:lstStyle/>
                    <a:p>
                      <a:pPr marL="0" marR="0" lvl="0" indent="0" algn="l" rtl="0">
                        <a:lnSpc>
                          <a:spcPct val="80000"/>
                        </a:lnSpc>
                        <a:spcBef>
                          <a:spcPts val="0"/>
                        </a:spcBef>
                        <a:spcAft>
                          <a:spcPts val="0"/>
                        </a:spcAft>
                        <a:buClr>
                          <a:srgbClr val="000000"/>
                        </a:buClr>
                        <a:buSzPts val="1200"/>
                        <a:buFont typeface="Arial"/>
                        <a:buNone/>
                      </a:pPr>
                      <a:r>
                        <a:rPr lang="en-US" sz="1200" b="1" u="none" strike="noStrike" cap="none"/>
                        <a:t>Distribution of Work </a:t>
                      </a:r>
                      <a:endParaRPr sz="1200" b="1"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dirty="0"/>
                        <a:t>Each team member is responsible for duties outlined in the CTA document.</a:t>
                      </a:r>
                      <a:endParaRPr sz="1200" u="none" strike="noStrike" cap="none" dirty="0"/>
                    </a:p>
                  </a:txBody>
                  <a:tcPr marL="91425" marR="91425" marT="91425" marB="91425"/>
                </a:tc>
                <a:extLst>
                  <a:ext uri="{0D108BD9-81ED-4DB2-BD59-A6C34878D82A}">
                    <a16:rowId xmlns:a16="http://schemas.microsoft.com/office/drawing/2014/main" val="1941508862"/>
                  </a:ext>
                </a:extLst>
              </a:tr>
              <a:tr h="596240">
                <a:tc>
                  <a:txBody>
                    <a:bodyPr/>
                    <a:lstStyle/>
                    <a:p>
                      <a:pPr marL="0" marR="0" lvl="0" indent="0" algn="l" rtl="0">
                        <a:lnSpc>
                          <a:spcPct val="80000"/>
                        </a:lnSpc>
                        <a:spcBef>
                          <a:spcPts val="0"/>
                        </a:spcBef>
                        <a:spcAft>
                          <a:spcPts val="0"/>
                        </a:spcAft>
                        <a:buClr>
                          <a:srgbClr val="000000"/>
                        </a:buClr>
                        <a:buSzPts val="1200"/>
                        <a:buFont typeface="Arial"/>
                        <a:buNone/>
                      </a:pPr>
                      <a:r>
                        <a:rPr lang="en-US" sz="1200" b="1" u="none" strike="noStrike" cap="none"/>
                        <a:t>Privity of Contract </a:t>
                      </a:r>
                      <a:endParaRPr sz="1200" b="1"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dirty="0"/>
                        <a:t>Each team member has privity of contract with the government and can interact directly us.</a:t>
                      </a:r>
                      <a:endParaRPr sz="1200" u="none" strike="noStrike" cap="none" dirty="0"/>
                    </a:p>
                  </a:txBody>
                  <a:tcPr marL="91425" marR="91425" marT="91425" marB="91425"/>
                </a:tc>
                <a:extLst>
                  <a:ext uri="{0D108BD9-81ED-4DB2-BD59-A6C34878D82A}">
                    <a16:rowId xmlns:a16="http://schemas.microsoft.com/office/drawing/2014/main" val="1494941675"/>
                  </a:ext>
                </a:extLst>
              </a:tr>
              <a:tr h="798617">
                <a:tc>
                  <a:txBody>
                    <a:bodyPr/>
                    <a:lstStyle/>
                    <a:p>
                      <a:pPr marL="0" marR="0" lvl="0" indent="0" algn="l" rtl="0">
                        <a:lnSpc>
                          <a:spcPct val="80000"/>
                        </a:lnSpc>
                        <a:spcBef>
                          <a:spcPts val="0"/>
                        </a:spcBef>
                        <a:spcAft>
                          <a:spcPts val="0"/>
                        </a:spcAft>
                        <a:buClr>
                          <a:srgbClr val="000000"/>
                        </a:buClr>
                        <a:buSzPts val="1200"/>
                        <a:buFont typeface="Arial"/>
                        <a:buNone/>
                      </a:pPr>
                      <a:r>
                        <a:rPr lang="en-US" sz="1200" b="1" u="none" strike="noStrike" cap="none"/>
                        <a:t>Invoicing </a:t>
                      </a:r>
                      <a:endParaRPr sz="1200" b="1" u="none" strike="noStrike" cap="none"/>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dirty="0"/>
                        <a:t>Each team member invoices the government buyer at unit prices or hourly rates as outlined in the task or delivery order, or blanket purchase agreement.</a:t>
                      </a:r>
                      <a:endParaRPr sz="1200" u="none" strike="noStrike" cap="none" dirty="0"/>
                    </a:p>
                  </a:txBody>
                  <a:tcPr marL="91425" marR="91425" marT="91425" marB="91425"/>
                </a:tc>
                <a:extLst>
                  <a:ext uri="{0D108BD9-81ED-4DB2-BD59-A6C34878D82A}">
                    <a16:rowId xmlns:a16="http://schemas.microsoft.com/office/drawing/2014/main" val="3022887936"/>
                  </a:ext>
                </a:extLst>
              </a:tr>
              <a:tr h="629133">
                <a:tc>
                  <a:txBody>
                    <a:bodyPr/>
                    <a:lstStyle/>
                    <a:p>
                      <a:pPr marL="0" marR="0" lvl="0" indent="0" algn="l" rtl="0">
                        <a:lnSpc>
                          <a:spcPct val="80000"/>
                        </a:lnSpc>
                        <a:spcBef>
                          <a:spcPts val="0"/>
                        </a:spcBef>
                        <a:spcAft>
                          <a:spcPts val="0"/>
                        </a:spcAft>
                        <a:buClr>
                          <a:srgbClr val="000000"/>
                        </a:buClr>
                        <a:buSzPts val="1200"/>
                        <a:buFont typeface="Arial"/>
                        <a:buNone/>
                      </a:pPr>
                      <a:r>
                        <a:rPr lang="en-US" sz="1200" b="1" u="none" strike="noStrike" cap="none" dirty="0"/>
                        <a:t>Scope of Work </a:t>
                      </a:r>
                      <a:endParaRPr sz="1200" b="1" u="none" strike="noStrike" cap="none" dirty="0"/>
                    </a:p>
                  </a:txBody>
                  <a:tcPr marL="91425" marR="91425" marT="91425" marB="91425"/>
                </a:tc>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dirty="0"/>
                        <a:t>Team members can offer total solutions quickly and easily.</a:t>
                      </a:r>
                      <a:endParaRPr sz="1200" u="none" strike="noStrike" cap="none" dirty="0"/>
                    </a:p>
                  </a:txBody>
                  <a:tcPr marL="91425" marR="91425" marT="91425" marB="91425"/>
                </a:tc>
                <a:extLst>
                  <a:ext uri="{0D108BD9-81ED-4DB2-BD59-A6C34878D82A}">
                    <a16:rowId xmlns:a16="http://schemas.microsoft.com/office/drawing/2014/main" val="1149331253"/>
                  </a:ext>
                </a:extLst>
              </a:tr>
            </a:tbl>
          </a:graphicData>
        </a:graphic>
      </p:graphicFrame>
      <p:graphicFrame>
        <p:nvGraphicFramePr>
          <p:cNvPr id="5" name="Table 4" descr="Prime/Subcontractor arrangement">
            <a:extLst>
              <a:ext uri="{FF2B5EF4-FFF2-40B4-BE49-F238E27FC236}">
                <a16:creationId xmlns:a16="http://schemas.microsoft.com/office/drawing/2014/main" id="{C874E130-563A-F5BB-D20B-2390161C5CDA}"/>
              </a:ext>
            </a:extLst>
          </p:cNvPr>
          <p:cNvGraphicFramePr>
            <a:graphicFrameLocks noGrp="1"/>
          </p:cNvGraphicFramePr>
          <p:nvPr>
            <p:extLst>
              <p:ext uri="{D42A27DB-BD31-4B8C-83A1-F6EECF244321}">
                <p14:modId xmlns:p14="http://schemas.microsoft.com/office/powerpoint/2010/main" val="2103719308"/>
              </p:ext>
            </p:extLst>
          </p:nvPr>
        </p:nvGraphicFramePr>
        <p:xfrm>
          <a:off x="5358384" y="1545852"/>
          <a:ext cx="3508924" cy="3314314"/>
        </p:xfrm>
        <a:graphic>
          <a:graphicData uri="http://schemas.openxmlformats.org/drawingml/2006/table">
            <a:tbl>
              <a:tblPr firstRow="1" bandRow="1">
                <a:tableStyleId>{05C418A0-3377-4AA6-9CE5-90313C04F5F7}</a:tableStyleId>
              </a:tblPr>
              <a:tblGrid>
                <a:gridCol w="3508924">
                  <a:extLst>
                    <a:ext uri="{9D8B030D-6E8A-4147-A177-3AD203B41FA5}">
                      <a16:colId xmlns:a16="http://schemas.microsoft.com/office/drawing/2014/main" val="1612235222"/>
                    </a:ext>
                  </a:extLst>
                </a:gridCol>
              </a:tblGrid>
              <a:tr h="498112">
                <a:tc>
                  <a:txBody>
                    <a:bodyPr/>
                    <a:lstStyle/>
                    <a:p>
                      <a:pPr marL="0" marR="0" lvl="0" indent="0" algn="l" rtl="0">
                        <a:lnSpc>
                          <a:spcPct val="80000"/>
                        </a:lnSpc>
                        <a:spcBef>
                          <a:spcPts val="0"/>
                        </a:spcBef>
                        <a:spcAft>
                          <a:spcPts val="0"/>
                        </a:spcAft>
                        <a:buClr>
                          <a:srgbClr val="000000"/>
                        </a:buClr>
                        <a:buSzPts val="1300"/>
                        <a:buFont typeface="Arial"/>
                        <a:buNone/>
                      </a:pPr>
                      <a:r>
                        <a:rPr lang="en-US" sz="1300" b="1" u="none" strike="noStrike" cap="none" dirty="0"/>
                        <a:t>Prime/ Subcontractor arrangement</a:t>
                      </a:r>
                      <a:endParaRPr sz="1300" b="1" u="none" strike="noStrike" cap="none" dirty="0"/>
                    </a:p>
                  </a:txBody>
                  <a:tcPr marL="91425" marR="91425" marT="91425" marB="91425">
                    <a:solidFill>
                      <a:schemeClr val="tx2"/>
                    </a:solidFill>
                  </a:tcPr>
                </a:tc>
                <a:extLst>
                  <a:ext uri="{0D108BD9-81ED-4DB2-BD59-A6C34878D82A}">
                    <a16:rowId xmlns:a16="http://schemas.microsoft.com/office/drawing/2014/main" val="3161367029"/>
                  </a:ext>
                </a:extLst>
              </a:tr>
              <a:tr h="460228">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dirty="0"/>
                        <a:t>Only the prime contractor must have a MAS contract.</a:t>
                      </a:r>
                      <a:endParaRPr sz="1200" u="none" strike="noStrike" cap="none" dirty="0"/>
                    </a:p>
                  </a:txBody>
                  <a:tcPr marL="91425" marR="91425" marT="91425" marB="91425"/>
                </a:tc>
                <a:extLst>
                  <a:ext uri="{0D108BD9-81ED-4DB2-BD59-A6C34878D82A}">
                    <a16:rowId xmlns:a16="http://schemas.microsoft.com/office/drawing/2014/main" val="2844082440"/>
                  </a:ext>
                </a:extLst>
              </a:tr>
              <a:tr h="460228">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dirty="0"/>
                        <a:t>The prime contractor cannot delegate responsibility for performance to subs</a:t>
                      </a:r>
                      <a:endParaRPr sz="1200" u="none" strike="noStrike" cap="none" dirty="0"/>
                    </a:p>
                  </a:txBody>
                  <a:tcPr marL="91425" marR="91425" marT="91425" marB="91425"/>
                </a:tc>
                <a:extLst>
                  <a:ext uri="{0D108BD9-81ED-4DB2-BD59-A6C34878D82A}">
                    <a16:rowId xmlns:a16="http://schemas.microsoft.com/office/drawing/2014/main" val="3831747351"/>
                  </a:ext>
                </a:extLst>
              </a:tr>
              <a:tr h="601846">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dirty="0"/>
                        <a:t>Only the prime contractor can interact with us. The prime contractor is responsible for subcontracting activities.</a:t>
                      </a:r>
                      <a:endParaRPr sz="1200" u="none" strike="noStrike" cap="none" dirty="0"/>
                    </a:p>
                  </a:txBody>
                  <a:tcPr marL="91425" marR="91425" marT="91425" marB="91425"/>
                </a:tc>
                <a:extLst>
                  <a:ext uri="{0D108BD9-81ED-4DB2-BD59-A6C34878D82A}">
                    <a16:rowId xmlns:a16="http://schemas.microsoft.com/office/drawing/2014/main" val="3258483540"/>
                  </a:ext>
                </a:extLst>
              </a:tr>
              <a:tr h="601846">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dirty="0"/>
                        <a:t>Prime contractors invoice the government buyer according to its MAS contract, which may include price reductions.</a:t>
                      </a:r>
                      <a:endParaRPr sz="1200" u="none" strike="noStrike" cap="none" dirty="0"/>
                    </a:p>
                  </a:txBody>
                  <a:tcPr marL="91425" marR="91425" marT="91425" marB="91425"/>
                </a:tc>
                <a:extLst>
                  <a:ext uri="{0D108BD9-81ED-4DB2-BD59-A6C34878D82A}">
                    <a16:rowId xmlns:a16="http://schemas.microsoft.com/office/drawing/2014/main" val="243169292"/>
                  </a:ext>
                </a:extLst>
              </a:tr>
              <a:tr h="601846">
                <a:tc>
                  <a:txBody>
                    <a:bodyPr/>
                    <a:lstStyle/>
                    <a:p>
                      <a:pPr marL="0" marR="0" lvl="0" indent="0" algn="l" rtl="0">
                        <a:lnSpc>
                          <a:spcPct val="80000"/>
                        </a:lnSpc>
                        <a:spcBef>
                          <a:spcPts val="0"/>
                        </a:spcBef>
                        <a:spcAft>
                          <a:spcPts val="0"/>
                        </a:spcAft>
                        <a:buClr>
                          <a:srgbClr val="000000"/>
                        </a:buClr>
                        <a:buSzPts val="1200"/>
                        <a:buFont typeface="Arial"/>
                        <a:buNone/>
                      </a:pPr>
                      <a:r>
                        <a:rPr lang="en-US" sz="1200" u="none" strike="noStrike" cap="none" dirty="0"/>
                        <a:t>Prime contractors can only provide the supplies or services that were awarded on its MAS contract.</a:t>
                      </a:r>
                      <a:endParaRPr sz="1200" u="none" strike="noStrike" cap="none" dirty="0"/>
                    </a:p>
                  </a:txBody>
                  <a:tcPr marL="91425" marR="91425" marT="91425" marB="91425"/>
                </a:tc>
                <a:extLst>
                  <a:ext uri="{0D108BD9-81ED-4DB2-BD59-A6C34878D82A}">
                    <a16:rowId xmlns:a16="http://schemas.microsoft.com/office/drawing/2014/main" val="3714944751"/>
                  </a:ext>
                </a:extLst>
              </a:tr>
            </a:tbl>
          </a:graphicData>
        </a:graphic>
      </p:graphicFrame>
    </p:spTree>
    <p:custDataLst>
      <p:tags r:id="rId1"/>
    </p:custDataLst>
    <p:extLst>
      <p:ext uri="{BB962C8B-B14F-4D97-AF65-F5344CB8AC3E}">
        <p14:creationId xmlns:p14="http://schemas.microsoft.com/office/powerpoint/2010/main" val="2777249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32" name="Google Shape;132;p17"/>
          <p:cNvSpPr txBox="1">
            <a:spLocks noGrp="1"/>
          </p:cNvSpPr>
          <p:nvPr>
            <p:ph type="ctrTitle"/>
          </p:nvPr>
        </p:nvSpPr>
        <p:spPr>
          <a:xfrm>
            <a:off x="553075" y="187575"/>
            <a:ext cx="7709100" cy="677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US"/>
              <a:t>GSA IT Category Customer Journey</a:t>
            </a:r>
            <a:endParaRPr/>
          </a:p>
        </p:txBody>
      </p:sp>
      <p:grpSp>
        <p:nvGrpSpPr>
          <p:cNvPr id="104" name="Google Shape;104;p17" descr="This image shows a government text with when customer agencies want to dot dot dot."/>
          <p:cNvGrpSpPr/>
          <p:nvPr/>
        </p:nvGrpSpPr>
        <p:grpSpPr>
          <a:xfrm>
            <a:off x="779375" y="1030500"/>
            <a:ext cx="1870237" cy="3711155"/>
            <a:chOff x="1118231" y="283725"/>
            <a:chExt cx="2090819" cy="4076400"/>
          </a:xfrm>
        </p:grpSpPr>
        <p:sp>
          <p:nvSpPr>
            <p:cNvPr id="105" name="Google Shape;105;p17"/>
            <p:cNvSpPr/>
            <p:nvPr/>
          </p:nvSpPr>
          <p:spPr>
            <a:xfrm>
              <a:off x="1178650" y="283725"/>
              <a:ext cx="2030400" cy="4076400"/>
            </a:xfrm>
            <a:prstGeom prst="rect">
              <a:avLst/>
            </a:prstGeom>
            <a:solidFill>
              <a:srgbClr val="5B276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a:off x="1118231" y="341749"/>
              <a:ext cx="2030400" cy="1582500"/>
            </a:xfrm>
            <a:prstGeom prst="rect">
              <a:avLst/>
            </a:prstGeom>
            <a:solidFill>
              <a:srgbClr val="FFFFFF"/>
            </a:solidFill>
            <a:ln w="19050" cap="flat" cmpd="sng">
              <a:solidFill>
                <a:srgbClr val="5B27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a:off x="1225929" y="1141362"/>
              <a:ext cx="1815000" cy="60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solidFill>
                    <a:srgbClr val="5B2761"/>
                  </a:solidFill>
                  <a:latin typeface="Public Sans"/>
                  <a:ea typeface="Public Sans"/>
                  <a:cs typeface="Public Sans"/>
                  <a:sym typeface="Public Sans"/>
                </a:rPr>
                <a:t>When customer agencies want to…</a:t>
              </a:r>
              <a:endParaRPr sz="1200" b="1">
                <a:solidFill>
                  <a:srgbClr val="5B2761"/>
                </a:solidFill>
                <a:latin typeface="Public Sans"/>
                <a:ea typeface="Public Sans"/>
                <a:cs typeface="Public Sans"/>
                <a:sym typeface="Public Sans"/>
              </a:endParaRPr>
            </a:p>
          </p:txBody>
        </p:sp>
        <p:sp>
          <p:nvSpPr>
            <p:cNvPr id="108" name="Google Shape;108;p17"/>
            <p:cNvSpPr/>
            <p:nvPr/>
          </p:nvSpPr>
          <p:spPr>
            <a:xfrm rot="5400000">
              <a:off x="1938871" y="1990246"/>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a:off x="1118287" y="2314949"/>
              <a:ext cx="2030400" cy="1852200"/>
            </a:xfrm>
            <a:prstGeom prst="rect">
              <a:avLst/>
            </a:prstGeom>
            <a:noFill/>
            <a:ln>
              <a:noFill/>
            </a:ln>
          </p:spPr>
          <p:txBody>
            <a:bodyPr spcFirstLastPara="1" wrap="square" lIns="91425" tIns="91425" rIns="91425" bIns="91425" anchor="t" anchorCtr="0">
              <a:noAutofit/>
            </a:bodyPr>
            <a:lstStyle/>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Modernize and upgrade IT systems</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Add new data and analytics capabilities</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Improve system security</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Build customer-facing digital experiences</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Upgrade hardware, software, cloud and AI tools</a:t>
              </a:r>
              <a:endParaRPr sz="900">
                <a:solidFill>
                  <a:srgbClr val="FFFFFF"/>
                </a:solidFill>
                <a:latin typeface="Public Sans"/>
                <a:ea typeface="Public Sans"/>
                <a:cs typeface="Public Sans"/>
                <a:sym typeface="Public Sans"/>
              </a:endParaRPr>
            </a:p>
          </p:txBody>
        </p:sp>
      </p:grpSp>
      <p:pic>
        <p:nvPicPr>
          <p:cNvPr id="128" name="Google Shape;128;p17" descr="This Adobe stock image is of a government building.&#10;&#10;"/>
          <p:cNvPicPr preferRelativeResize="0"/>
          <p:nvPr/>
        </p:nvPicPr>
        <p:blipFill>
          <a:blip r:embed="rId4">
            <a:alphaModFix/>
          </a:blip>
          <a:stretch>
            <a:fillRect/>
          </a:stretch>
        </p:blipFill>
        <p:spPr>
          <a:xfrm>
            <a:off x="1384300" y="1181100"/>
            <a:ext cx="577848" cy="577848"/>
          </a:xfrm>
          <a:prstGeom prst="rect">
            <a:avLst/>
          </a:prstGeom>
          <a:noFill/>
          <a:ln w="19050" cap="flat" cmpd="sng">
            <a:solidFill>
              <a:srgbClr val="5B2761"/>
            </a:solidFill>
            <a:prstDash val="solid"/>
            <a:round/>
            <a:headEnd type="none" w="sm" len="sm"/>
            <a:tailEnd type="none" w="sm" len="sm"/>
          </a:ln>
        </p:spPr>
      </p:pic>
      <p:grpSp>
        <p:nvGrpSpPr>
          <p:cNvPr id="110" name="Google Shape;110;p17" descr="This image shows a checkmark with the text &quot;And need a fast, compliant purchase at a fair price.&quot;"/>
          <p:cNvGrpSpPr/>
          <p:nvPr/>
        </p:nvGrpSpPr>
        <p:grpSpPr>
          <a:xfrm>
            <a:off x="2684375" y="1030500"/>
            <a:ext cx="1870248" cy="3711155"/>
            <a:chOff x="1118219" y="283725"/>
            <a:chExt cx="2090831" cy="4076400"/>
          </a:xfrm>
        </p:grpSpPr>
        <p:sp>
          <p:nvSpPr>
            <p:cNvPr id="111" name="Google Shape;111;p17"/>
            <p:cNvSpPr/>
            <p:nvPr/>
          </p:nvSpPr>
          <p:spPr>
            <a:xfrm>
              <a:off x="1178650" y="283725"/>
              <a:ext cx="2030400" cy="4076400"/>
            </a:xfrm>
            <a:prstGeom prst="rect">
              <a:avLst/>
            </a:prstGeom>
            <a:solidFill>
              <a:srgbClr val="5B2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7"/>
            <p:cNvSpPr/>
            <p:nvPr/>
          </p:nvSpPr>
          <p:spPr>
            <a:xfrm>
              <a:off x="1118219" y="341749"/>
              <a:ext cx="2030400" cy="1572000"/>
            </a:xfrm>
            <a:prstGeom prst="rect">
              <a:avLst/>
            </a:prstGeom>
            <a:solidFill>
              <a:srgbClr val="FFFFFF"/>
            </a:solidFill>
            <a:ln w="19050" cap="flat" cmpd="sng">
              <a:solidFill>
                <a:srgbClr val="5B27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p:nvPr/>
          </p:nvSpPr>
          <p:spPr>
            <a:xfrm>
              <a:off x="1178640" y="1162286"/>
              <a:ext cx="1815000" cy="60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solidFill>
                    <a:srgbClr val="5B2761"/>
                  </a:solidFill>
                  <a:latin typeface="Public Sans"/>
                  <a:ea typeface="Public Sans"/>
                  <a:cs typeface="Public Sans"/>
                  <a:sym typeface="Public Sans"/>
                </a:rPr>
                <a:t>And need a fast, compliant purchase at a fair price…</a:t>
              </a:r>
              <a:endParaRPr sz="1200" b="1">
                <a:solidFill>
                  <a:srgbClr val="5B2761"/>
                </a:solidFill>
                <a:latin typeface="Public Sans"/>
                <a:ea typeface="Public Sans"/>
                <a:cs typeface="Public Sans"/>
                <a:sym typeface="Public Sans"/>
              </a:endParaRPr>
            </a:p>
          </p:txBody>
        </p:sp>
        <p:sp>
          <p:nvSpPr>
            <p:cNvPr id="114" name="Google Shape;114;p17"/>
            <p:cNvSpPr/>
            <p:nvPr/>
          </p:nvSpPr>
          <p:spPr>
            <a:xfrm rot="5400000">
              <a:off x="1938871" y="196932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p:nvPr/>
          </p:nvSpPr>
          <p:spPr>
            <a:xfrm>
              <a:off x="1118303" y="2327800"/>
              <a:ext cx="2030400" cy="1811400"/>
            </a:xfrm>
            <a:prstGeom prst="rect">
              <a:avLst/>
            </a:prstGeom>
            <a:noFill/>
            <a:ln>
              <a:noFill/>
            </a:ln>
          </p:spPr>
          <p:txBody>
            <a:bodyPr spcFirstLastPara="1" wrap="square" lIns="91425" tIns="91425" rIns="91425" bIns="91425" anchor="t" anchorCtr="0">
              <a:noAutofit/>
            </a:bodyPr>
            <a:lstStyle/>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IT Professional Services</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Cybersecurity</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Software / SaaS</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Platforms / PaaS</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Infrastructure / IaaS</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Hardware</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Telecom</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Identity, Credential, and Access Mgmt Services</a:t>
              </a:r>
              <a:endParaRPr sz="900">
                <a:solidFill>
                  <a:srgbClr val="FFFFFF"/>
                </a:solidFill>
                <a:latin typeface="Public Sans"/>
                <a:ea typeface="Public Sans"/>
                <a:cs typeface="Public Sans"/>
                <a:sym typeface="Public Sans"/>
              </a:endParaRPr>
            </a:p>
          </p:txBody>
        </p:sp>
      </p:grpSp>
      <p:pic>
        <p:nvPicPr>
          <p:cNvPr id="129" name="Google Shape;129;p17" descr="This Adobe Stock image shows a checkmark.&#10;"/>
          <p:cNvPicPr preferRelativeResize="0"/>
          <p:nvPr/>
        </p:nvPicPr>
        <p:blipFill>
          <a:blip r:embed="rId5">
            <a:alphaModFix/>
          </a:blip>
          <a:stretch>
            <a:fillRect/>
          </a:stretch>
        </p:blipFill>
        <p:spPr>
          <a:xfrm>
            <a:off x="3268475" y="1181100"/>
            <a:ext cx="625823" cy="577852"/>
          </a:xfrm>
          <a:prstGeom prst="rect">
            <a:avLst/>
          </a:prstGeom>
          <a:noFill/>
          <a:ln w="19050" cap="flat" cmpd="sng">
            <a:solidFill>
              <a:srgbClr val="5B2761"/>
            </a:solidFill>
            <a:prstDash val="solid"/>
            <a:round/>
            <a:headEnd type="none" w="sm" len="sm"/>
            <a:tailEnd type="none" w="sm" len="sm"/>
          </a:ln>
        </p:spPr>
      </p:pic>
      <p:grpSp>
        <p:nvGrpSpPr>
          <p:cNvPr id="116" name="Google Shape;116;p17" descr="This image shows three trucks with the text &quot;They use ITC's Best in Class vehicles like dot dot dot&quot;. "/>
          <p:cNvGrpSpPr/>
          <p:nvPr/>
        </p:nvGrpSpPr>
        <p:grpSpPr>
          <a:xfrm>
            <a:off x="4589400" y="1030500"/>
            <a:ext cx="1870234" cy="3711155"/>
            <a:chOff x="1118235" y="283725"/>
            <a:chExt cx="2090815" cy="4076400"/>
          </a:xfrm>
        </p:grpSpPr>
        <p:sp>
          <p:nvSpPr>
            <p:cNvPr id="117" name="Google Shape;117;p17"/>
            <p:cNvSpPr/>
            <p:nvPr/>
          </p:nvSpPr>
          <p:spPr>
            <a:xfrm>
              <a:off x="1178650" y="283725"/>
              <a:ext cx="2030400" cy="4076400"/>
            </a:xfrm>
            <a:prstGeom prst="rect">
              <a:avLst/>
            </a:prstGeom>
            <a:solidFill>
              <a:srgbClr val="5B2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7"/>
            <p:cNvSpPr/>
            <p:nvPr/>
          </p:nvSpPr>
          <p:spPr>
            <a:xfrm>
              <a:off x="1118235" y="341749"/>
              <a:ext cx="2030400" cy="1572000"/>
            </a:xfrm>
            <a:prstGeom prst="rect">
              <a:avLst/>
            </a:prstGeom>
            <a:solidFill>
              <a:srgbClr val="FFFFFF"/>
            </a:solidFill>
            <a:ln w="19050" cap="flat" cmpd="sng">
              <a:solidFill>
                <a:srgbClr val="5B27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7"/>
            <p:cNvSpPr/>
            <p:nvPr/>
          </p:nvSpPr>
          <p:spPr>
            <a:xfrm>
              <a:off x="1225929" y="1162286"/>
              <a:ext cx="1815000" cy="60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solidFill>
                    <a:srgbClr val="5B2761"/>
                  </a:solidFill>
                  <a:latin typeface="Public Sans"/>
                  <a:ea typeface="Public Sans"/>
                  <a:cs typeface="Public Sans"/>
                  <a:sym typeface="Public Sans"/>
                </a:rPr>
                <a:t>They use ITC’s Best in Class vehicles like…</a:t>
              </a:r>
              <a:endParaRPr sz="1200" b="1">
                <a:solidFill>
                  <a:srgbClr val="5B2761"/>
                </a:solidFill>
                <a:latin typeface="Public Sans"/>
                <a:ea typeface="Public Sans"/>
                <a:cs typeface="Public Sans"/>
                <a:sym typeface="Public Sans"/>
              </a:endParaRPr>
            </a:p>
          </p:txBody>
        </p:sp>
        <p:sp>
          <p:nvSpPr>
            <p:cNvPr id="120" name="Google Shape;120;p17"/>
            <p:cNvSpPr/>
            <p:nvPr/>
          </p:nvSpPr>
          <p:spPr>
            <a:xfrm rot="5400000">
              <a:off x="1938871" y="196932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7"/>
            <p:cNvSpPr/>
            <p:nvPr/>
          </p:nvSpPr>
          <p:spPr>
            <a:xfrm>
              <a:off x="1118291" y="2320825"/>
              <a:ext cx="2030400" cy="1811400"/>
            </a:xfrm>
            <a:prstGeom prst="rect">
              <a:avLst/>
            </a:prstGeom>
            <a:noFill/>
            <a:ln>
              <a:noFill/>
            </a:ln>
          </p:spPr>
          <p:txBody>
            <a:bodyPr spcFirstLastPara="1" wrap="square" lIns="91425" tIns="91425" rIns="91425" bIns="91425" anchor="t" anchorCtr="0">
              <a:noAutofit/>
            </a:bodyPr>
            <a:lstStyle/>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Multiple Award Schedule (MAS) IT Category</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Governmentwide Acquisition Contracts (GWACs)</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Blanket Purchase Agreements (BPAs)</a:t>
              </a:r>
              <a:endParaRPr sz="900">
                <a:solidFill>
                  <a:srgbClr val="FFFFFF"/>
                </a:solidFill>
                <a:latin typeface="Public Sans"/>
                <a:ea typeface="Public Sans"/>
                <a:cs typeface="Public Sans"/>
                <a:sym typeface="Public Sans"/>
              </a:endParaRPr>
            </a:p>
          </p:txBody>
        </p:sp>
      </p:grpSp>
      <p:pic>
        <p:nvPicPr>
          <p:cNvPr id="131" name="Google Shape;131;p17" descr="This Adobe Stock image shows three trucks."/>
          <p:cNvPicPr preferRelativeResize="0"/>
          <p:nvPr/>
        </p:nvPicPr>
        <p:blipFill rotWithShape="1">
          <a:blip r:embed="rId6">
            <a:alphaModFix/>
          </a:blip>
          <a:srcRect t="6585"/>
          <a:stretch/>
        </p:blipFill>
        <p:spPr>
          <a:xfrm>
            <a:off x="5183000" y="1190625"/>
            <a:ext cx="625825" cy="577850"/>
          </a:xfrm>
          <a:prstGeom prst="rect">
            <a:avLst/>
          </a:prstGeom>
          <a:noFill/>
          <a:ln w="19050" cap="flat" cmpd="sng">
            <a:solidFill>
              <a:srgbClr val="5B2761"/>
            </a:solidFill>
            <a:prstDash val="solid"/>
            <a:round/>
            <a:headEnd type="none" w="sm" len="sm"/>
            <a:tailEnd type="none" w="sm" len="sm"/>
          </a:ln>
        </p:spPr>
      </p:pic>
      <p:grpSp>
        <p:nvGrpSpPr>
          <p:cNvPr id="122" name="Google Shape;122;p17" descr="This image shows a stock IT photo with the text &quot;And use acquisition support services like dot dot dot.&quot; "/>
          <p:cNvGrpSpPr/>
          <p:nvPr/>
        </p:nvGrpSpPr>
        <p:grpSpPr>
          <a:xfrm>
            <a:off x="6494400" y="1030500"/>
            <a:ext cx="1870234" cy="3711155"/>
            <a:chOff x="1118235" y="283725"/>
            <a:chExt cx="2090815" cy="4076400"/>
          </a:xfrm>
        </p:grpSpPr>
        <p:sp>
          <p:nvSpPr>
            <p:cNvPr id="123" name="Google Shape;123;p17"/>
            <p:cNvSpPr/>
            <p:nvPr/>
          </p:nvSpPr>
          <p:spPr>
            <a:xfrm>
              <a:off x="1178650" y="283725"/>
              <a:ext cx="2030400" cy="4076400"/>
            </a:xfrm>
            <a:prstGeom prst="rect">
              <a:avLst/>
            </a:prstGeom>
            <a:solidFill>
              <a:srgbClr val="5B2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7"/>
            <p:cNvSpPr/>
            <p:nvPr/>
          </p:nvSpPr>
          <p:spPr>
            <a:xfrm>
              <a:off x="1118235" y="341749"/>
              <a:ext cx="2030400" cy="1562100"/>
            </a:xfrm>
            <a:prstGeom prst="rect">
              <a:avLst/>
            </a:prstGeom>
            <a:solidFill>
              <a:srgbClr val="FFFFFF"/>
            </a:solidFill>
            <a:ln w="19050" cap="flat" cmpd="sng">
              <a:solidFill>
                <a:srgbClr val="5B27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p:nvPr/>
          </p:nvSpPr>
          <p:spPr>
            <a:xfrm>
              <a:off x="1225999" y="1151824"/>
              <a:ext cx="1815000" cy="60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solidFill>
                    <a:srgbClr val="5B2761"/>
                  </a:solidFill>
                  <a:latin typeface="Public Sans"/>
                  <a:ea typeface="Public Sans"/>
                  <a:cs typeface="Public Sans"/>
                  <a:sym typeface="Public Sans"/>
                </a:rPr>
                <a:t>And use acquisition support services like…</a:t>
              </a:r>
              <a:endParaRPr sz="1200" b="1">
                <a:solidFill>
                  <a:srgbClr val="5B2761"/>
                </a:solidFill>
                <a:latin typeface="Public Sans"/>
                <a:ea typeface="Public Sans"/>
                <a:cs typeface="Public Sans"/>
                <a:sym typeface="Public Sans"/>
              </a:endParaRPr>
            </a:p>
          </p:txBody>
        </p:sp>
        <p:sp>
          <p:nvSpPr>
            <p:cNvPr id="126" name="Google Shape;126;p17"/>
            <p:cNvSpPr/>
            <p:nvPr/>
          </p:nvSpPr>
          <p:spPr>
            <a:xfrm rot="5400000">
              <a:off x="1938871" y="1958859"/>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7"/>
            <p:cNvSpPr/>
            <p:nvPr/>
          </p:nvSpPr>
          <p:spPr>
            <a:xfrm>
              <a:off x="1118291" y="2332386"/>
              <a:ext cx="2030400" cy="1820700"/>
            </a:xfrm>
            <a:prstGeom prst="rect">
              <a:avLst/>
            </a:prstGeom>
            <a:noFill/>
            <a:ln>
              <a:noFill/>
            </a:ln>
          </p:spPr>
          <p:txBody>
            <a:bodyPr spcFirstLastPara="1" wrap="square" lIns="91425" tIns="91425" rIns="91425" bIns="91425" anchor="t" anchorCtr="0">
              <a:noAutofit/>
            </a:bodyPr>
            <a:lstStyle/>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In-house SMEs</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Buying guides </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Reusable templates</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Contract language </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Market research </a:t>
              </a:r>
              <a:endParaRPr sz="900">
                <a:solidFill>
                  <a:srgbClr val="FFFFFF"/>
                </a:solidFill>
                <a:latin typeface="Public Sans"/>
                <a:ea typeface="Public Sans"/>
                <a:cs typeface="Public Sans"/>
                <a:sym typeface="Public Sans"/>
              </a:endParaRPr>
            </a:p>
            <a:p>
              <a:pPr marL="457200" lvl="0" indent="-285750" algn="l" rtl="0">
                <a:lnSpc>
                  <a:spcPct val="115000"/>
                </a:lnSpc>
                <a:spcBef>
                  <a:spcPts val="0"/>
                </a:spcBef>
                <a:spcAft>
                  <a:spcPts val="0"/>
                </a:spcAft>
                <a:buClr>
                  <a:srgbClr val="FFFFFF"/>
                </a:buClr>
                <a:buSzPts val="900"/>
                <a:buFont typeface="Public Sans"/>
                <a:buChar char="●"/>
              </a:pPr>
              <a:r>
                <a:rPr lang="en-US" sz="900">
                  <a:solidFill>
                    <a:srgbClr val="FFFFFF"/>
                  </a:solidFill>
                  <a:latin typeface="Public Sans"/>
                  <a:ea typeface="Public Sans"/>
                  <a:cs typeface="Public Sans"/>
                  <a:sym typeface="Public Sans"/>
                </a:rPr>
                <a:t>Training </a:t>
              </a:r>
              <a:endParaRPr sz="900">
                <a:solidFill>
                  <a:srgbClr val="FFFFFF"/>
                </a:solidFill>
                <a:latin typeface="Public Sans"/>
                <a:ea typeface="Public Sans"/>
                <a:cs typeface="Public Sans"/>
                <a:sym typeface="Public Sans"/>
              </a:endParaRPr>
            </a:p>
          </p:txBody>
        </p:sp>
      </p:grpSp>
      <p:pic>
        <p:nvPicPr>
          <p:cNvPr id="130" name="Google Shape;130;p17" descr="This Adobe Stock image shows a stock IT image. "/>
          <p:cNvPicPr preferRelativeResize="0"/>
          <p:nvPr/>
        </p:nvPicPr>
        <p:blipFill rotWithShape="1">
          <a:blip r:embed="rId7">
            <a:alphaModFix/>
          </a:blip>
          <a:srcRect l="39279" r="2973"/>
          <a:stretch/>
        </p:blipFill>
        <p:spPr>
          <a:xfrm>
            <a:off x="7068600" y="1181100"/>
            <a:ext cx="577848" cy="577851"/>
          </a:xfrm>
          <a:prstGeom prst="rect">
            <a:avLst/>
          </a:prstGeom>
          <a:noFill/>
          <a:ln w="19050" cap="flat" cmpd="sng">
            <a:solidFill>
              <a:srgbClr val="5B2761"/>
            </a:solidFill>
            <a:prstDash val="solid"/>
            <a:round/>
            <a:headEnd type="none" w="sm" len="sm"/>
            <a:tailEnd type="none" w="sm" len="sm"/>
          </a:ln>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4"/>
          <p:cNvSpPr txBox="1">
            <a:spLocks noGrp="1"/>
          </p:cNvSpPr>
          <p:nvPr>
            <p:ph type="title" idx="4294967295"/>
          </p:nvPr>
        </p:nvSpPr>
        <p:spPr>
          <a:xfrm>
            <a:off x="311700" y="-572700"/>
            <a:ext cx="8520600" cy="5727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0"/>
              </a:spcAft>
              <a:buClr>
                <a:srgbClr val="1D75BC"/>
              </a:buClr>
              <a:buSzPct val="111111"/>
              <a:buFont typeface="Arial"/>
              <a:buNone/>
            </a:pPr>
            <a:r>
              <a:rPr lang="en-US" sz="1400" b="0" i="0" u="none" strike="noStrike" cap="none">
                <a:solidFill>
                  <a:srgbClr val="000000"/>
                </a:solidFill>
                <a:latin typeface="Arial"/>
                <a:ea typeface="Arial"/>
                <a:cs typeface="Arial"/>
                <a:sym typeface="Arial"/>
              </a:rPr>
              <a:t>BPA Use Story</a:t>
            </a:r>
            <a:endParaRPr sz="1400" b="0" i="0" u="none" strike="noStrike" cap="none">
              <a:solidFill>
                <a:srgbClr val="000000"/>
              </a:solidFill>
              <a:latin typeface="Arial"/>
              <a:ea typeface="Arial"/>
              <a:cs typeface="Arial"/>
              <a:sym typeface="Arial"/>
            </a:endParaRPr>
          </a:p>
        </p:txBody>
      </p:sp>
      <p:pic>
        <p:nvPicPr>
          <p:cNvPr id="422" name="Google Shape;422;p44" descr="US Air Force Logo"/>
          <p:cNvPicPr preferRelativeResize="0"/>
          <p:nvPr/>
        </p:nvPicPr>
        <p:blipFill rotWithShape="1">
          <a:blip r:embed="rId4">
            <a:alphaModFix/>
          </a:blip>
          <a:srcRect/>
          <a:stretch/>
        </p:blipFill>
        <p:spPr>
          <a:xfrm>
            <a:off x="338099" y="194680"/>
            <a:ext cx="1384499" cy="1081643"/>
          </a:xfrm>
          <a:prstGeom prst="rect">
            <a:avLst/>
          </a:prstGeom>
          <a:noFill/>
          <a:ln>
            <a:noFill/>
          </a:ln>
        </p:spPr>
      </p:pic>
      <p:cxnSp>
        <p:nvCxnSpPr>
          <p:cNvPr id="423" name="Google Shape;423;p44">
            <a:extLst>
              <a:ext uri="{C183D7F6-B498-43B3-948B-1728B52AA6E4}">
                <adec:decorative xmlns:adec="http://schemas.microsoft.com/office/drawing/2017/decorative" val="1"/>
              </a:ext>
            </a:extLst>
          </p:cNvPr>
          <p:cNvCxnSpPr/>
          <p:nvPr/>
        </p:nvCxnSpPr>
        <p:spPr>
          <a:xfrm>
            <a:off x="314950" y="1485289"/>
            <a:ext cx="4455900" cy="0"/>
          </a:xfrm>
          <a:prstGeom prst="straightConnector1">
            <a:avLst/>
          </a:prstGeom>
          <a:noFill/>
          <a:ln w="38100" cap="flat" cmpd="sng">
            <a:solidFill>
              <a:srgbClr val="1D75BC"/>
            </a:solidFill>
            <a:prstDash val="solid"/>
            <a:round/>
            <a:headEnd type="none" w="sm" len="sm"/>
            <a:tailEnd type="none" w="sm" len="sm"/>
          </a:ln>
        </p:spPr>
      </p:cxnSp>
      <p:sp>
        <p:nvSpPr>
          <p:cNvPr id="424" name="Google Shape;424;p44"/>
          <p:cNvSpPr txBox="1"/>
          <p:nvPr/>
        </p:nvSpPr>
        <p:spPr>
          <a:xfrm>
            <a:off x="314950" y="1606649"/>
            <a:ext cx="4150800" cy="2467800"/>
          </a:xfrm>
          <a:prstGeom prst="rect">
            <a:avLst/>
          </a:prstGeom>
          <a:noFill/>
          <a:ln>
            <a:noFill/>
          </a:ln>
        </p:spPr>
        <p:txBody>
          <a:bodyPr spcFirstLastPara="1" wrap="square" lIns="0" tIns="91425" rIns="0" bIns="91425" anchor="t" anchorCtr="0">
            <a:spAutoFit/>
          </a:bodyPr>
          <a:lstStyle/>
          <a:p>
            <a:pPr marL="0" marR="0" lvl="0" indent="0" algn="l" rtl="0">
              <a:lnSpc>
                <a:spcPct val="150000"/>
              </a:lnSpc>
              <a:spcBef>
                <a:spcPts val="0"/>
              </a:spcBef>
              <a:spcAft>
                <a:spcPts val="0"/>
              </a:spcAft>
              <a:buClr>
                <a:srgbClr val="000000"/>
              </a:buClr>
              <a:buSzPts val="1500"/>
              <a:buFont typeface="Arial"/>
              <a:buNone/>
            </a:pPr>
            <a:r>
              <a:rPr lang="en-US" sz="1400" b="1" i="0" u="none" strike="noStrike" cap="none">
                <a:solidFill>
                  <a:schemeClr val="dk1"/>
                </a:solidFill>
                <a:highlight>
                  <a:schemeClr val="lt1"/>
                </a:highlight>
                <a:latin typeface="Arial"/>
                <a:ea typeface="Arial"/>
                <a:cs typeface="Arial"/>
                <a:sym typeface="Arial"/>
              </a:rPr>
              <a:t>Air Force </a:t>
            </a:r>
            <a:r>
              <a:rPr lang="en-US" sz="1400" b="0" i="0" u="none" strike="noStrike" cap="none">
                <a:solidFill>
                  <a:schemeClr val="dk1"/>
                </a:solidFill>
                <a:highlight>
                  <a:schemeClr val="lt1"/>
                </a:highlight>
                <a:latin typeface="Arial"/>
                <a:ea typeface="Arial"/>
                <a:cs typeface="Arial"/>
                <a:sym typeface="Arial"/>
              </a:rPr>
              <a:t>awarded a </a:t>
            </a:r>
            <a:r>
              <a:rPr lang="en-US" sz="1400" b="0" i="0" u="none" strike="noStrike" cap="none">
                <a:solidFill>
                  <a:schemeClr val="dk1"/>
                </a:solidFill>
                <a:highlight>
                  <a:srgbClr val="FFFFFF"/>
                </a:highlight>
                <a:latin typeface="Arial"/>
                <a:ea typeface="Arial"/>
                <a:cs typeface="Arial"/>
                <a:sym typeface="Arial"/>
              </a:rPr>
              <a:t>$5.7B </a:t>
            </a:r>
            <a:r>
              <a:rPr lang="en-US" sz="1400" b="0" i="0" u="none" strike="noStrike" cap="none">
                <a:solidFill>
                  <a:schemeClr val="dk1"/>
                </a:solidFill>
                <a:highlight>
                  <a:schemeClr val="lt1"/>
                </a:highlight>
                <a:latin typeface="Arial"/>
                <a:ea typeface="Arial"/>
                <a:cs typeface="Arial"/>
                <a:sym typeface="Arial"/>
              </a:rPr>
              <a:t>IT Service Management, Service Desk, and end-user devices Blanket Purchase Agreements (BPA) using the Multiple Award Schedule (MAS). </a:t>
            </a:r>
            <a:endParaRPr sz="1400" b="0" i="0" u="none" strike="noStrike" cap="none">
              <a:solidFill>
                <a:schemeClr val="dk1"/>
              </a:solidFill>
              <a:highlight>
                <a:srgbClr val="FFFFFF"/>
              </a:highlight>
              <a:latin typeface="Arial"/>
              <a:ea typeface="Arial"/>
              <a:cs typeface="Arial"/>
              <a:sym typeface="Arial"/>
            </a:endParaRPr>
          </a:p>
          <a:p>
            <a:pPr marL="0" marR="0" lvl="0" indent="0" algn="l" rtl="0">
              <a:lnSpc>
                <a:spcPct val="150000"/>
              </a:lnSpc>
              <a:spcBef>
                <a:spcPts val="1000"/>
              </a:spcBef>
              <a:spcAft>
                <a:spcPts val="0"/>
              </a:spcAft>
              <a:buClr>
                <a:srgbClr val="000000"/>
              </a:buClr>
              <a:buSzPts val="1500"/>
              <a:buFont typeface="Arial"/>
              <a:buNone/>
            </a:pPr>
            <a:r>
              <a:rPr lang="en-US" sz="1400" b="1" i="0" u="none" strike="noStrike" cap="none">
                <a:solidFill>
                  <a:schemeClr val="dk1"/>
                </a:solidFill>
                <a:highlight>
                  <a:srgbClr val="FFFFFF"/>
                </a:highlight>
                <a:latin typeface="Arial"/>
                <a:ea typeface="Arial"/>
                <a:cs typeface="Arial"/>
                <a:sym typeface="Arial"/>
              </a:rPr>
              <a:t>ITC</a:t>
            </a:r>
            <a:r>
              <a:rPr lang="en-US" sz="1400" b="0" i="0" u="none" strike="noStrike" cap="none">
                <a:solidFill>
                  <a:schemeClr val="dk1"/>
                </a:solidFill>
                <a:highlight>
                  <a:srgbClr val="FFFFFF"/>
                </a:highlight>
                <a:latin typeface="Arial"/>
                <a:ea typeface="Arial"/>
                <a:cs typeface="Arial"/>
                <a:sym typeface="Arial"/>
              </a:rPr>
              <a:t> provided market research, scope reviews, technical SMEs, and lessons learned from previous Blanket Purchase Agreements.</a:t>
            </a:r>
            <a:endParaRPr sz="1400" b="0" i="0" u="none" strike="noStrike" cap="none">
              <a:solidFill>
                <a:schemeClr val="dk1"/>
              </a:solidFill>
              <a:highlight>
                <a:srgbClr val="FFFFFF"/>
              </a:highlight>
              <a:latin typeface="Arial"/>
              <a:ea typeface="Arial"/>
              <a:cs typeface="Arial"/>
              <a:sym typeface="Arial"/>
            </a:endParaRPr>
          </a:p>
        </p:txBody>
      </p:sp>
      <p:sp>
        <p:nvSpPr>
          <p:cNvPr id="425" name="Google Shape;425;p44">
            <a:extLst>
              <a:ext uri="{C183D7F6-B498-43B3-948B-1728B52AA6E4}">
                <adec:decorative xmlns:adec="http://schemas.microsoft.com/office/drawing/2017/decorative" val="1"/>
              </a:ext>
            </a:extLst>
          </p:cNvPr>
          <p:cNvSpPr/>
          <p:nvPr/>
        </p:nvSpPr>
        <p:spPr>
          <a:xfrm>
            <a:off x="5404908" y="-1"/>
            <a:ext cx="3739200" cy="3795300"/>
          </a:xfrm>
          <a:prstGeom prst="rect">
            <a:avLst/>
          </a:prstGeom>
          <a:gradFill>
            <a:gsLst>
              <a:gs pos="0">
                <a:srgbClr val="232659"/>
              </a:gs>
              <a:gs pos="100000">
                <a:srgbClr val="5B276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26" name="Google Shape;426;p44" descr="Air Force Jet picture"/>
          <p:cNvPicPr preferRelativeResize="0"/>
          <p:nvPr/>
        </p:nvPicPr>
        <p:blipFill rotWithShape="1">
          <a:blip r:embed="rId5">
            <a:alphaModFix/>
          </a:blip>
          <a:srcRect r="45554"/>
          <a:stretch/>
        </p:blipFill>
        <p:spPr>
          <a:xfrm>
            <a:off x="5094450" y="400625"/>
            <a:ext cx="3739197" cy="4356701"/>
          </a:xfrm>
          <a:prstGeom prst="rect">
            <a:avLst/>
          </a:prstGeom>
          <a:noFill/>
          <a:ln>
            <a:noFill/>
          </a:ln>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5"/>
          <p:cNvSpPr txBox="1">
            <a:spLocks noGrp="1"/>
          </p:cNvSpPr>
          <p:nvPr>
            <p:ph type="title"/>
          </p:nvPr>
        </p:nvSpPr>
        <p:spPr>
          <a:xfrm>
            <a:off x="457199" y="2251233"/>
            <a:ext cx="6111300" cy="84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US" b="1"/>
              <a:t>ITC’s Governmentwide Acquisition Contracts and Blanket Purchase</a:t>
            </a:r>
            <a:endParaRPr b="1"/>
          </a:p>
          <a:p>
            <a:pPr marL="0" lvl="0" indent="0" algn="l" rtl="0">
              <a:lnSpc>
                <a:spcPct val="100000"/>
              </a:lnSpc>
              <a:spcBef>
                <a:spcPts val="0"/>
              </a:spcBef>
              <a:spcAft>
                <a:spcPts val="0"/>
              </a:spcAft>
              <a:buSzPts val="3600"/>
              <a:buNone/>
            </a:pPr>
            <a:r>
              <a:rPr lang="en-US" b="1"/>
              <a:t>Agreements give access to </a:t>
            </a:r>
            <a:br>
              <a:rPr lang="en-US" b="1"/>
            </a:br>
            <a:r>
              <a:rPr lang="en-US" b="1"/>
              <a:t>pre-vetted suppliers.</a:t>
            </a:r>
            <a:endParaRPr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6"/>
          <p:cNvSpPr txBox="1">
            <a:spLocks noGrp="1"/>
          </p:cNvSpPr>
          <p:nvPr>
            <p:ph type="title" idx="4294967295"/>
          </p:nvPr>
        </p:nvSpPr>
        <p:spPr>
          <a:xfrm>
            <a:off x="248475" y="0"/>
            <a:ext cx="8428500" cy="5727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0"/>
              </a:spcAft>
              <a:buClr>
                <a:srgbClr val="1D75BC"/>
              </a:buClr>
              <a:buSzPct val="111111"/>
              <a:buFont typeface="Arial"/>
              <a:buNone/>
            </a:pPr>
            <a:r>
              <a:rPr lang="en-US" sz="1400" b="0" i="0" u="none" strike="noStrike" cap="none">
                <a:solidFill>
                  <a:srgbClr val="000000"/>
                </a:solidFill>
                <a:latin typeface="Arial"/>
                <a:ea typeface="Arial"/>
                <a:cs typeface="Arial"/>
                <a:sym typeface="Arial"/>
              </a:rPr>
              <a:t>NOAA Use Case Scenario</a:t>
            </a:r>
            <a:endParaRPr sz="1400" b="0" i="0" u="none" strike="noStrike" cap="none">
              <a:solidFill>
                <a:srgbClr val="000000"/>
              </a:solidFill>
              <a:latin typeface="Arial"/>
              <a:ea typeface="Arial"/>
              <a:cs typeface="Arial"/>
              <a:sym typeface="Arial"/>
            </a:endParaRPr>
          </a:p>
        </p:txBody>
      </p:sp>
      <p:pic>
        <p:nvPicPr>
          <p:cNvPr id="437" name="Google Shape;437;p46" descr="National Oceanic and Atmospheric Administration"/>
          <p:cNvPicPr preferRelativeResize="0"/>
          <p:nvPr/>
        </p:nvPicPr>
        <p:blipFill rotWithShape="1">
          <a:blip r:embed="rId4">
            <a:alphaModFix/>
          </a:blip>
          <a:srcRect/>
          <a:stretch/>
        </p:blipFill>
        <p:spPr>
          <a:xfrm>
            <a:off x="314950" y="525797"/>
            <a:ext cx="3739200" cy="959503"/>
          </a:xfrm>
          <a:prstGeom prst="rect">
            <a:avLst/>
          </a:prstGeom>
          <a:noFill/>
          <a:ln>
            <a:noFill/>
          </a:ln>
        </p:spPr>
      </p:pic>
      <p:cxnSp>
        <p:nvCxnSpPr>
          <p:cNvPr id="438" name="Google Shape;438;p46">
            <a:extLst>
              <a:ext uri="{C183D7F6-B498-43B3-948B-1728B52AA6E4}">
                <adec:decorative xmlns:adec="http://schemas.microsoft.com/office/drawing/2017/decorative" val="1"/>
              </a:ext>
            </a:extLst>
          </p:cNvPr>
          <p:cNvCxnSpPr/>
          <p:nvPr/>
        </p:nvCxnSpPr>
        <p:spPr>
          <a:xfrm>
            <a:off x="314950" y="1485289"/>
            <a:ext cx="4455900" cy="0"/>
          </a:xfrm>
          <a:prstGeom prst="straightConnector1">
            <a:avLst/>
          </a:prstGeom>
          <a:noFill/>
          <a:ln w="38100" cap="flat" cmpd="sng">
            <a:solidFill>
              <a:srgbClr val="1D75BC"/>
            </a:solidFill>
            <a:prstDash val="solid"/>
            <a:round/>
            <a:headEnd type="none" w="sm" len="sm"/>
            <a:tailEnd type="none" w="sm" len="sm"/>
          </a:ln>
        </p:spPr>
      </p:cxnSp>
      <p:sp>
        <p:nvSpPr>
          <p:cNvPr id="439" name="Google Shape;439;p46"/>
          <p:cNvSpPr txBox="1"/>
          <p:nvPr/>
        </p:nvSpPr>
        <p:spPr>
          <a:xfrm>
            <a:off x="314950" y="1586800"/>
            <a:ext cx="4542900" cy="3140100"/>
          </a:xfrm>
          <a:prstGeom prst="rect">
            <a:avLst/>
          </a:prstGeom>
          <a:noFill/>
          <a:ln>
            <a:noFill/>
          </a:ln>
        </p:spPr>
        <p:txBody>
          <a:bodyPr spcFirstLastPara="1" wrap="square" lIns="0" tIns="91425" rIns="0" bIns="91425"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1" i="0" u="none" strike="noStrike" cap="none">
                <a:solidFill>
                  <a:schemeClr val="dk1"/>
                </a:solidFill>
                <a:highlight>
                  <a:schemeClr val="lt1"/>
                </a:highlight>
                <a:latin typeface="Arial"/>
                <a:ea typeface="Arial"/>
                <a:cs typeface="Arial"/>
                <a:sym typeface="Arial"/>
              </a:rPr>
              <a:t>NOAA Mission IT Services (NMITS) </a:t>
            </a:r>
            <a:r>
              <a:rPr lang="en-US" sz="1400" b="0" i="0" u="none" strike="noStrike" cap="none">
                <a:solidFill>
                  <a:schemeClr val="dk1"/>
                </a:solidFill>
                <a:highlight>
                  <a:schemeClr val="lt1"/>
                </a:highlight>
                <a:latin typeface="Arial"/>
                <a:ea typeface="Arial"/>
                <a:cs typeface="Arial"/>
                <a:sym typeface="Arial"/>
              </a:rPr>
              <a:t>was a multi-award blanket purchase agreement approach awarded with a value of $2.1B to small businesses to compete on task orders.  NMITS joins a family of IT acquisition vehicles tailor-made to deliver secure and compliant solutions.</a:t>
            </a:r>
            <a:endParaRPr sz="1400" b="0" i="0" u="none" strike="noStrike" cap="none">
              <a:solidFill>
                <a:schemeClr val="dk1"/>
              </a:solidFill>
              <a:latin typeface="Arial"/>
              <a:ea typeface="Arial"/>
              <a:cs typeface="Arial"/>
              <a:sym typeface="Arial"/>
            </a:endParaRPr>
          </a:p>
          <a:p>
            <a:pPr marL="0" marR="0" lvl="0" indent="0" algn="l" rtl="0">
              <a:lnSpc>
                <a:spcPct val="150000"/>
              </a:lnSpc>
              <a:spcBef>
                <a:spcPts val="1200"/>
              </a:spcBef>
              <a:spcAft>
                <a:spcPts val="0"/>
              </a:spcAft>
              <a:buClr>
                <a:srgbClr val="000000"/>
              </a:buClr>
              <a:buSzPts val="1400"/>
              <a:buFont typeface="Arial"/>
              <a:buNone/>
            </a:pPr>
            <a:r>
              <a:rPr lang="en-US" sz="1400" b="1" i="0" u="none" strike="noStrike" cap="none">
                <a:solidFill>
                  <a:schemeClr val="dk1"/>
                </a:solidFill>
                <a:highlight>
                  <a:schemeClr val="lt1"/>
                </a:highlight>
                <a:latin typeface="Arial"/>
                <a:ea typeface="Arial"/>
                <a:cs typeface="Arial"/>
                <a:sym typeface="Arial"/>
              </a:rPr>
              <a:t>ITC </a:t>
            </a:r>
            <a:r>
              <a:rPr lang="en-US" sz="1400" b="0" i="0" u="none" strike="noStrike" cap="none">
                <a:solidFill>
                  <a:schemeClr val="dk1"/>
                </a:solidFill>
                <a:highlight>
                  <a:schemeClr val="lt1"/>
                </a:highlight>
                <a:latin typeface="Arial"/>
                <a:ea typeface="Arial"/>
                <a:cs typeface="Arial"/>
                <a:sym typeface="Arial"/>
              </a:rPr>
              <a:t>worked closely with NOAA during the entire acquisition life-cycle from pre to post-award. This helped the agency gain access to IT offerings from a variety of small business firms. </a:t>
            </a:r>
            <a:endParaRPr sz="1400" b="1" i="0" u="none" strike="noStrike" cap="none">
              <a:solidFill>
                <a:schemeClr val="dk1"/>
              </a:solidFill>
              <a:highlight>
                <a:schemeClr val="lt1"/>
              </a:highlight>
              <a:latin typeface="Arial"/>
              <a:ea typeface="Arial"/>
              <a:cs typeface="Arial"/>
              <a:sym typeface="Arial"/>
            </a:endParaRPr>
          </a:p>
        </p:txBody>
      </p:sp>
      <p:sp>
        <p:nvSpPr>
          <p:cNvPr id="440" name="Google Shape;440;p46">
            <a:extLst>
              <a:ext uri="{C183D7F6-B498-43B3-948B-1728B52AA6E4}">
                <adec:decorative xmlns:adec="http://schemas.microsoft.com/office/drawing/2017/decorative" val="1"/>
              </a:ext>
            </a:extLst>
          </p:cNvPr>
          <p:cNvSpPr/>
          <p:nvPr/>
        </p:nvSpPr>
        <p:spPr>
          <a:xfrm>
            <a:off x="5404908" y="-1"/>
            <a:ext cx="3739200" cy="3795300"/>
          </a:xfrm>
          <a:prstGeom prst="rect">
            <a:avLst/>
          </a:prstGeom>
          <a:gradFill>
            <a:gsLst>
              <a:gs pos="0">
                <a:srgbClr val="232659"/>
              </a:gs>
              <a:gs pos="100000">
                <a:srgbClr val="5B276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41" name="Google Shape;441;p46" descr="Image of a satellite in space"/>
          <p:cNvPicPr preferRelativeResize="0"/>
          <p:nvPr/>
        </p:nvPicPr>
        <p:blipFill rotWithShape="1">
          <a:blip r:embed="rId5">
            <a:alphaModFix/>
          </a:blip>
          <a:srcRect l="5527" r="38017"/>
          <a:stretch/>
        </p:blipFill>
        <p:spPr>
          <a:xfrm>
            <a:off x="5131425" y="339000"/>
            <a:ext cx="3739203" cy="4274774"/>
          </a:xfrm>
          <a:prstGeom prst="rect">
            <a:avLst/>
          </a:prstGeom>
          <a:noFill/>
          <a:ln>
            <a:noFill/>
          </a:ln>
        </p:spPr>
      </p:pic>
      <p:pic>
        <p:nvPicPr>
          <p:cNvPr id="442" name="Google Shape;442;p46" descr="This image serves as the NOAA mission information technology services."/>
          <p:cNvPicPr preferRelativeResize="0"/>
          <p:nvPr/>
        </p:nvPicPr>
        <p:blipFill rotWithShape="1">
          <a:blip r:embed="rId6">
            <a:alphaModFix/>
          </a:blip>
          <a:srcRect/>
          <a:stretch/>
        </p:blipFill>
        <p:spPr>
          <a:xfrm>
            <a:off x="7714854" y="3505997"/>
            <a:ext cx="1175425" cy="1175450"/>
          </a:xfrm>
          <a:prstGeom prst="rect">
            <a:avLst/>
          </a:prstGeom>
          <a:noFill/>
          <a:ln>
            <a:noFill/>
          </a:ln>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 name="Title 1">
            <a:extLst>
              <a:ext uri="{FF2B5EF4-FFF2-40B4-BE49-F238E27FC236}">
                <a16:creationId xmlns:a16="http://schemas.microsoft.com/office/drawing/2014/main" id="{BEAD63C2-9A01-5B04-43D8-A34B20E13D10}"/>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Envision 2024</a:t>
            </a:r>
          </a:p>
        </p:txBody>
      </p:sp>
      <p:sp>
        <p:nvSpPr>
          <p:cNvPr id="447" name="Google Shape;447;p47"/>
          <p:cNvSpPr txBox="1"/>
          <p:nvPr/>
        </p:nvSpPr>
        <p:spPr>
          <a:xfrm>
            <a:off x="314950" y="1498988"/>
            <a:ext cx="4188000" cy="3325800"/>
          </a:xfrm>
          <a:prstGeom prst="rect">
            <a:avLst/>
          </a:prstGeom>
          <a:noFill/>
          <a:ln>
            <a:noFill/>
          </a:ln>
        </p:spPr>
        <p:txBody>
          <a:bodyPr spcFirstLastPara="1" wrap="square" lIns="0" tIns="91425" rIns="0"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100" b="1" i="0" u="none" strike="noStrike" cap="none">
                <a:solidFill>
                  <a:srgbClr val="232659"/>
                </a:solidFill>
                <a:highlight>
                  <a:schemeClr val="lt1"/>
                </a:highlight>
                <a:latin typeface="Arial"/>
                <a:ea typeface="Arial"/>
                <a:cs typeface="Arial"/>
                <a:sym typeface="Arial"/>
              </a:rPr>
              <a:t>Date: April 16, 2024</a:t>
            </a:r>
            <a:endParaRPr sz="1100"/>
          </a:p>
          <a:p>
            <a:pPr marL="457200" lvl="0" indent="-298450" algn="l" rtl="0">
              <a:lnSpc>
                <a:spcPct val="115000"/>
              </a:lnSpc>
              <a:spcBef>
                <a:spcPts val="0"/>
              </a:spcBef>
              <a:spcAft>
                <a:spcPts val="0"/>
              </a:spcAft>
              <a:buSzPts val="1100"/>
              <a:buChar char="•"/>
            </a:pPr>
            <a:r>
              <a:rPr lang="en-US" sz="1100"/>
              <a:t>Agencies are exploring Post Quantum Cryptography (PQC) to protect their systems and implement </a:t>
            </a:r>
            <a:r>
              <a:rPr lang="en-US" sz="1100" u="sng">
                <a:solidFill>
                  <a:schemeClr val="hlink"/>
                </a:solidFill>
                <a:hlinkClick r:id="rId4"/>
              </a:rPr>
              <a:t>OMB Memo M-23-02, Migrating to OPC (Nov. 18, 2022)</a:t>
            </a:r>
            <a:r>
              <a:rPr lang="en-US" sz="1100"/>
              <a:t>.  </a:t>
            </a:r>
            <a:endParaRPr sz="1100"/>
          </a:p>
          <a:p>
            <a:pPr marL="457200" marR="0" lvl="0" indent="-298450" algn="l" rtl="0">
              <a:lnSpc>
                <a:spcPct val="115000"/>
              </a:lnSpc>
              <a:spcBef>
                <a:spcPts val="0"/>
              </a:spcBef>
              <a:spcAft>
                <a:spcPts val="0"/>
              </a:spcAft>
              <a:buSzPts val="1100"/>
              <a:buChar char="•"/>
            </a:pPr>
            <a:r>
              <a:rPr lang="en-US" sz="1100"/>
              <a:t>ITC hosted the inaugural Envision 2024 PQC readiness summit, attended by over 300 representatives from customer agencies and industry partners. The event featured a keynote from the Administrator and speakers from the White House, CISA, NIST, HHS, DOJ, GSA, and industry.</a:t>
            </a:r>
            <a:endParaRPr sz="1100"/>
          </a:p>
          <a:p>
            <a:pPr marL="457200" marR="0" lvl="0" indent="-298450" algn="l" rtl="0">
              <a:lnSpc>
                <a:spcPct val="115000"/>
              </a:lnSpc>
              <a:spcBef>
                <a:spcPts val="0"/>
              </a:spcBef>
              <a:spcAft>
                <a:spcPts val="0"/>
              </a:spcAft>
              <a:buSzPts val="1100"/>
              <a:buChar char="•"/>
            </a:pPr>
            <a:r>
              <a:rPr lang="en-US" sz="1100"/>
              <a:t>The summit developed additional resources to help agencies implement PQC and hear from the PQC experts.</a:t>
            </a:r>
            <a:endParaRPr sz="1100"/>
          </a:p>
          <a:p>
            <a:pPr marL="457200" marR="0" lvl="0" indent="-298450" algn="l" rtl="0">
              <a:lnSpc>
                <a:spcPct val="115000"/>
              </a:lnSpc>
              <a:spcBef>
                <a:spcPts val="0"/>
              </a:spcBef>
              <a:spcAft>
                <a:spcPts val="0"/>
              </a:spcAft>
              <a:buSzPts val="1100"/>
              <a:buChar char="•"/>
            </a:pPr>
            <a:r>
              <a:rPr lang="en-US" sz="1100"/>
              <a:t>ITC's extensive resources and subject matter expertise are invaluable assets that support agencies on their PQC journey, instilling confidence in successful implementation through unwavering customer commitment and compliance value.</a:t>
            </a:r>
            <a:endParaRPr sz="1100"/>
          </a:p>
          <a:p>
            <a:pPr marL="0" marR="0" lvl="0" indent="-69850" algn="l" rtl="0">
              <a:lnSpc>
                <a:spcPct val="150000"/>
              </a:lnSpc>
              <a:spcBef>
                <a:spcPts val="0"/>
              </a:spcBef>
              <a:spcAft>
                <a:spcPts val="0"/>
              </a:spcAft>
              <a:buSzPts val="1100"/>
              <a:buChar char="•"/>
            </a:pPr>
            <a:endParaRPr sz="1100"/>
          </a:p>
        </p:txBody>
      </p:sp>
      <p:sp>
        <p:nvSpPr>
          <p:cNvPr id="448" name="Google Shape;448;p47">
            <a:extLst>
              <a:ext uri="{C183D7F6-B498-43B3-948B-1728B52AA6E4}">
                <adec:decorative xmlns:adec="http://schemas.microsoft.com/office/drawing/2017/decorative" val="1"/>
              </a:ext>
            </a:extLst>
          </p:cNvPr>
          <p:cNvSpPr/>
          <p:nvPr/>
        </p:nvSpPr>
        <p:spPr>
          <a:xfrm>
            <a:off x="5404900" y="0"/>
            <a:ext cx="3739200" cy="3877800"/>
          </a:xfrm>
          <a:prstGeom prst="rect">
            <a:avLst/>
          </a:prstGeom>
          <a:gradFill>
            <a:gsLst>
              <a:gs pos="0">
                <a:srgbClr val="232659"/>
              </a:gs>
              <a:gs pos="100000">
                <a:srgbClr val="5B276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49" name="Google Shape;449;p47">
            <a:extLst>
              <a:ext uri="{C183D7F6-B498-43B3-948B-1728B52AA6E4}">
                <adec:decorative xmlns:adec="http://schemas.microsoft.com/office/drawing/2017/decorative" val="1"/>
              </a:ext>
            </a:extLst>
          </p:cNvPr>
          <p:cNvCxnSpPr/>
          <p:nvPr/>
        </p:nvCxnSpPr>
        <p:spPr>
          <a:xfrm>
            <a:off x="314950" y="1415362"/>
            <a:ext cx="3990600" cy="0"/>
          </a:xfrm>
          <a:prstGeom prst="straightConnector1">
            <a:avLst/>
          </a:prstGeom>
          <a:noFill/>
          <a:ln w="38100" cap="flat" cmpd="sng">
            <a:solidFill>
              <a:srgbClr val="1D75BC"/>
            </a:solidFill>
            <a:prstDash val="solid"/>
            <a:round/>
            <a:headEnd type="none" w="sm" len="sm"/>
            <a:tailEnd type="none" w="sm" len="sm"/>
          </a:ln>
        </p:spPr>
      </p:cxnSp>
      <p:pic>
        <p:nvPicPr>
          <p:cNvPr id="450" name="Google Shape;450;p47" descr="This image serves as the Envision 2024 logo."/>
          <p:cNvPicPr preferRelativeResize="0"/>
          <p:nvPr/>
        </p:nvPicPr>
        <p:blipFill rotWithShape="1">
          <a:blip r:embed="rId5">
            <a:alphaModFix/>
          </a:blip>
          <a:srcRect/>
          <a:stretch/>
        </p:blipFill>
        <p:spPr>
          <a:xfrm>
            <a:off x="381925" y="109325"/>
            <a:ext cx="1964400" cy="1141575"/>
          </a:xfrm>
          <a:prstGeom prst="rect">
            <a:avLst/>
          </a:prstGeom>
          <a:noFill/>
          <a:ln w="38100" cap="flat" cmpd="sng">
            <a:solidFill>
              <a:srgbClr val="A8D08C"/>
            </a:solidFill>
            <a:prstDash val="solid"/>
            <a:round/>
            <a:headEnd type="none" w="sm" len="sm"/>
            <a:tailEnd type="none" w="sm" len="sm"/>
          </a:ln>
        </p:spPr>
      </p:pic>
      <p:pic>
        <p:nvPicPr>
          <p:cNvPr id="451" name="Google Shape;451;p47">
            <a:extLst>
              <a:ext uri="{C183D7F6-B498-43B3-948B-1728B52AA6E4}">
                <adec:decorative xmlns:adec="http://schemas.microsoft.com/office/drawing/2017/decorative" val="1"/>
              </a:ext>
            </a:extLst>
          </p:cNvPr>
          <p:cNvPicPr preferRelativeResize="0"/>
          <p:nvPr/>
        </p:nvPicPr>
        <p:blipFill rotWithShape="1">
          <a:blip r:embed="rId6">
            <a:alphaModFix/>
          </a:blip>
          <a:srcRect l="41968"/>
          <a:stretch/>
        </p:blipFill>
        <p:spPr>
          <a:xfrm>
            <a:off x="4819450" y="336175"/>
            <a:ext cx="3943552" cy="4543001"/>
          </a:xfrm>
          <a:prstGeom prst="rect">
            <a:avLst/>
          </a:prstGeom>
          <a:noFill/>
          <a:ln>
            <a:noFill/>
          </a:ln>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2" name="Title 1">
            <a:extLst>
              <a:ext uri="{FF2B5EF4-FFF2-40B4-BE49-F238E27FC236}">
                <a16:creationId xmlns:a16="http://schemas.microsoft.com/office/drawing/2014/main" id="{6C7964CD-57B6-990E-90BB-6C56058D6404}"/>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SLTT Cybersecurity Grant Program</a:t>
            </a:r>
          </a:p>
        </p:txBody>
      </p:sp>
      <p:sp>
        <p:nvSpPr>
          <p:cNvPr id="456" name="Google Shape;456;p48"/>
          <p:cNvSpPr txBox="1"/>
          <p:nvPr/>
        </p:nvSpPr>
        <p:spPr>
          <a:xfrm>
            <a:off x="435758" y="1759248"/>
            <a:ext cx="3762600" cy="1800900"/>
          </a:xfrm>
          <a:prstGeom prst="rect">
            <a:avLst/>
          </a:prstGeom>
          <a:noFill/>
          <a:ln>
            <a:noFill/>
          </a:ln>
        </p:spPr>
        <p:txBody>
          <a:bodyPr spcFirstLastPara="1" wrap="square" lIns="0" tIns="91425" rIns="0" bIns="91425" anchor="t" anchorCtr="0">
            <a:spAutoFit/>
          </a:bodyPr>
          <a:lstStyle/>
          <a:p>
            <a:pPr marL="0" marR="0" lvl="0" indent="-95250" algn="l" rtl="0">
              <a:lnSpc>
                <a:spcPct val="150000"/>
              </a:lnSpc>
              <a:spcBef>
                <a:spcPts val="0"/>
              </a:spcBef>
              <a:spcAft>
                <a:spcPts val="0"/>
              </a:spcAft>
              <a:buClr>
                <a:srgbClr val="000000"/>
              </a:buClr>
              <a:buSzPts val="1500"/>
              <a:buFont typeface="Arial"/>
              <a:buChar char="•"/>
            </a:pPr>
            <a:r>
              <a:rPr lang="en-US" sz="1500" b="0" i="0" u="none" strike="noStrike" cap="none">
                <a:solidFill>
                  <a:srgbClr val="232659"/>
                </a:solidFill>
                <a:highlight>
                  <a:schemeClr val="lt1"/>
                </a:highlight>
                <a:latin typeface="Arial"/>
                <a:ea typeface="Arial"/>
                <a:cs typeface="Arial"/>
                <a:sym typeface="Arial"/>
              </a:rPr>
              <a:t>The $18M </a:t>
            </a:r>
            <a:r>
              <a:rPr lang="en-US" sz="1500" b="1" i="0" u="none" strike="noStrike" cap="none">
                <a:solidFill>
                  <a:srgbClr val="232659"/>
                </a:solidFill>
                <a:highlight>
                  <a:schemeClr val="lt1"/>
                </a:highlight>
                <a:latin typeface="Arial"/>
                <a:ea typeface="Arial"/>
                <a:cs typeface="Arial"/>
                <a:sym typeface="Arial"/>
              </a:rPr>
              <a:t>SLTT Cybersecurity Grant Program</a:t>
            </a:r>
            <a:r>
              <a:rPr lang="en-US" sz="1500" b="0" i="0" u="none" strike="noStrike" cap="none">
                <a:solidFill>
                  <a:srgbClr val="232659"/>
                </a:solidFill>
                <a:highlight>
                  <a:schemeClr val="lt1"/>
                </a:highlight>
                <a:latin typeface="Arial"/>
                <a:ea typeface="Arial"/>
                <a:cs typeface="Arial"/>
                <a:sym typeface="Arial"/>
              </a:rPr>
              <a:t> support efforts to help grant recipients utilize GSA solutions by developing </a:t>
            </a:r>
            <a:r>
              <a:rPr lang="en-US" sz="1500" b="1" i="0" u="none" strike="noStrike" cap="none">
                <a:solidFill>
                  <a:srgbClr val="232659"/>
                </a:solidFill>
                <a:highlight>
                  <a:schemeClr val="lt1"/>
                </a:highlight>
                <a:latin typeface="Arial"/>
                <a:ea typeface="Arial"/>
                <a:cs typeface="Arial"/>
                <a:sym typeface="Arial"/>
              </a:rPr>
              <a:t>outreach and engagement </a:t>
            </a:r>
            <a:r>
              <a:rPr lang="en-US" sz="1500" b="0" i="0" u="none" strike="noStrike" cap="none">
                <a:solidFill>
                  <a:srgbClr val="232659"/>
                </a:solidFill>
                <a:highlight>
                  <a:schemeClr val="lt1"/>
                </a:highlight>
                <a:latin typeface="Arial"/>
                <a:ea typeface="Arial"/>
                <a:cs typeface="Arial"/>
                <a:sym typeface="Arial"/>
              </a:rPr>
              <a:t>campaigns and training programs.</a:t>
            </a:r>
            <a:endParaRPr/>
          </a:p>
        </p:txBody>
      </p:sp>
      <p:sp>
        <p:nvSpPr>
          <p:cNvPr id="457" name="Google Shape;457;p48">
            <a:extLst>
              <a:ext uri="{C183D7F6-B498-43B3-948B-1728B52AA6E4}">
                <adec:decorative xmlns:adec="http://schemas.microsoft.com/office/drawing/2017/decorative" val="1"/>
              </a:ext>
            </a:extLst>
          </p:cNvPr>
          <p:cNvSpPr/>
          <p:nvPr/>
        </p:nvSpPr>
        <p:spPr>
          <a:xfrm>
            <a:off x="5404908" y="-2"/>
            <a:ext cx="3739200" cy="3785400"/>
          </a:xfrm>
          <a:prstGeom prst="rect">
            <a:avLst/>
          </a:prstGeom>
          <a:gradFill>
            <a:gsLst>
              <a:gs pos="0">
                <a:srgbClr val="232659"/>
              </a:gs>
              <a:gs pos="100000">
                <a:srgbClr val="5B276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8" name="Google Shape;458;p48">
            <a:extLst>
              <a:ext uri="{C183D7F6-B498-43B3-948B-1728B52AA6E4}">
                <adec:decorative xmlns:adec="http://schemas.microsoft.com/office/drawing/2017/decorative" val="1"/>
              </a:ext>
            </a:extLst>
          </p:cNvPr>
          <p:cNvCxnSpPr/>
          <p:nvPr/>
        </p:nvCxnSpPr>
        <p:spPr>
          <a:xfrm>
            <a:off x="314950" y="1485289"/>
            <a:ext cx="3990600" cy="0"/>
          </a:xfrm>
          <a:prstGeom prst="straightConnector1">
            <a:avLst/>
          </a:prstGeom>
          <a:noFill/>
          <a:ln w="38100" cap="flat" cmpd="sng">
            <a:solidFill>
              <a:srgbClr val="1D75BC"/>
            </a:solidFill>
            <a:prstDash val="solid"/>
            <a:round/>
            <a:headEnd type="none" w="sm" len="sm"/>
            <a:tailEnd type="none" w="sm" len="sm"/>
          </a:ln>
        </p:spPr>
      </p:cxnSp>
      <p:pic>
        <p:nvPicPr>
          <p:cNvPr id="459" name="Google Shape;459;p48" descr="This image serves as the logo for the cybersecurity and infrastructure security agency."/>
          <p:cNvPicPr preferRelativeResize="0"/>
          <p:nvPr/>
        </p:nvPicPr>
        <p:blipFill rotWithShape="1">
          <a:blip r:embed="rId4">
            <a:alphaModFix/>
          </a:blip>
          <a:srcRect/>
          <a:stretch/>
        </p:blipFill>
        <p:spPr>
          <a:xfrm>
            <a:off x="210706" y="57759"/>
            <a:ext cx="1318207" cy="1376150"/>
          </a:xfrm>
          <a:prstGeom prst="rect">
            <a:avLst/>
          </a:prstGeom>
          <a:noFill/>
          <a:ln>
            <a:noFill/>
          </a:ln>
        </p:spPr>
      </p:pic>
      <p:pic>
        <p:nvPicPr>
          <p:cNvPr id="460" name="Google Shape;460;p48">
            <a:extLst>
              <a:ext uri="{C183D7F6-B498-43B3-948B-1728B52AA6E4}">
                <adec:decorative xmlns:adec="http://schemas.microsoft.com/office/drawing/2017/decorative" val="1"/>
              </a:ext>
            </a:extLst>
          </p:cNvPr>
          <p:cNvPicPr preferRelativeResize="0"/>
          <p:nvPr/>
        </p:nvPicPr>
        <p:blipFill rotWithShape="1">
          <a:blip r:embed="rId5">
            <a:alphaModFix/>
          </a:blip>
          <a:srcRect l="31826" r="23228"/>
          <a:stretch/>
        </p:blipFill>
        <p:spPr>
          <a:xfrm>
            <a:off x="4838474" y="373627"/>
            <a:ext cx="3990578" cy="4503167"/>
          </a:xfrm>
          <a:prstGeom prst="rect">
            <a:avLst/>
          </a:prstGeom>
          <a:noFill/>
          <a:ln>
            <a:noFill/>
          </a:ln>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rgbClr val="5B2761"/>
            </a:gs>
            <a:gs pos="100000">
              <a:srgbClr val="232659"/>
            </a:gs>
          </a:gsLst>
          <a:lin ang="5400012" scaled="0"/>
        </a:gradFill>
        <a:effectLst/>
      </p:bgPr>
    </p:bg>
    <p:spTree>
      <p:nvGrpSpPr>
        <p:cNvPr id="1" name="Shape 464"/>
        <p:cNvGrpSpPr/>
        <p:nvPr/>
      </p:nvGrpSpPr>
      <p:grpSpPr>
        <a:xfrm>
          <a:off x="0" y="0"/>
          <a:ext cx="0" cy="0"/>
          <a:chOff x="0" y="0"/>
          <a:chExt cx="0" cy="0"/>
        </a:xfrm>
      </p:grpSpPr>
      <p:sp>
        <p:nvSpPr>
          <p:cNvPr id="465" name="Google Shape;465;p49"/>
          <p:cNvSpPr txBox="1">
            <a:spLocks noGrp="1"/>
          </p:cNvSpPr>
          <p:nvPr>
            <p:ph type="title"/>
          </p:nvPr>
        </p:nvSpPr>
        <p:spPr>
          <a:xfrm>
            <a:off x="283525" y="252025"/>
            <a:ext cx="4428600" cy="1223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3600"/>
              <a:buNone/>
            </a:pPr>
            <a:r>
              <a:rPr lang="en-US" sz="3000" b="1">
                <a:latin typeface="Arial"/>
                <a:ea typeface="Arial"/>
                <a:cs typeface="Arial"/>
                <a:sym typeface="Arial"/>
              </a:rPr>
              <a:t>ITC is a key player and</a:t>
            </a:r>
            <a:br>
              <a:rPr lang="en-US" sz="3000" b="1">
                <a:latin typeface="Arial"/>
                <a:ea typeface="Arial"/>
                <a:cs typeface="Arial"/>
                <a:sym typeface="Arial"/>
              </a:rPr>
            </a:br>
            <a:r>
              <a:rPr lang="en-US" sz="3000" b="1">
                <a:latin typeface="Arial"/>
                <a:ea typeface="Arial"/>
                <a:cs typeface="Arial"/>
                <a:sym typeface="Arial"/>
              </a:rPr>
              <a:t>partner for agency </a:t>
            </a:r>
            <a:br>
              <a:rPr lang="en-US" sz="3000" b="1">
                <a:latin typeface="Arial"/>
                <a:ea typeface="Arial"/>
                <a:cs typeface="Arial"/>
                <a:sym typeface="Arial"/>
              </a:rPr>
            </a:br>
            <a:r>
              <a:rPr lang="en-US" sz="3000" b="1">
                <a:latin typeface="Arial"/>
                <a:ea typeface="Arial"/>
                <a:cs typeface="Arial"/>
                <a:sym typeface="Arial"/>
              </a:rPr>
              <a:t>IT modernization.</a:t>
            </a:r>
            <a:endParaRPr sz="3000" b="1">
              <a:latin typeface="Arial"/>
              <a:ea typeface="Arial"/>
              <a:cs typeface="Arial"/>
              <a:sym typeface="Arial"/>
            </a:endParaRPr>
          </a:p>
        </p:txBody>
      </p:sp>
      <p:sp>
        <p:nvSpPr>
          <p:cNvPr id="466" name="Google Shape;466;p49"/>
          <p:cNvSpPr txBox="1"/>
          <p:nvPr/>
        </p:nvSpPr>
        <p:spPr>
          <a:xfrm>
            <a:off x="283525" y="1637075"/>
            <a:ext cx="4496100" cy="34026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Cloud (XaaS): </a:t>
            </a:r>
            <a:r>
              <a:rPr lang="en-US" sz="1600" b="0" i="0" u="sng" strike="noStrike" cap="none">
                <a:solidFill>
                  <a:schemeClr val="hlink"/>
                </a:solidFill>
                <a:latin typeface="Arial"/>
                <a:ea typeface="Arial"/>
                <a:cs typeface="Arial"/>
                <a:sym typeface="Arial"/>
                <a:hlinkClick r:id="rId4"/>
              </a:rPr>
              <a:t>Order Guide</a:t>
            </a:r>
            <a:endParaRPr sz="1600" b="0" i="0" u="none" strike="noStrike" cap="none">
              <a:solidFill>
                <a:schemeClr val="lt1"/>
              </a:solidFill>
              <a:latin typeface="Arial"/>
              <a:ea typeface="Arial"/>
              <a:cs typeface="Arial"/>
              <a:sym typeface="Arial"/>
            </a:endParaRPr>
          </a:p>
          <a:p>
            <a:pPr marL="914400" marR="0" lvl="0" indent="0" algn="l" rtl="0">
              <a:lnSpc>
                <a:spcPct val="83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Zero Trust (ZT) Architecture: </a:t>
            </a:r>
            <a:r>
              <a:rPr lang="en-US" sz="1600" b="0" i="0" u="sng" strike="noStrike" cap="none">
                <a:solidFill>
                  <a:schemeClr val="hlink"/>
                </a:solidFill>
                <a:latin typeface="Arial"/>
                <a:ea typeface="Arial"/>
                <a:cs typeface="Arial"/>
                <a:sym typeface="Arial"/>
                <a:hlinkClick r:id="rId5"/>
              </a:rPr>
              <a:t>Buyers Guide</a:t>
            </a:r>
            <a:endParaRPr sz="1600" b="0" i="0" u="none" strike="noStrike" cap="none">
              <a:solidFill>
                <a:schemeClr val="lt1"/>
              </a:solidFill>
              <a:latin typeface="Arial"/>
              <a:ea typeface="Arial"/>
              <a:cs typeface="Arial"/>
              <a:sym typeface="Arial"/>
            </a:endParaRPr>
          </a:p>
          <a:p>
            <a:pPr marL="457200" marR="0" lvl="0" indent="0" algn="l" rtl="0">
              <a:lnSpc>
                <a:spcPct val="83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Post Quantum Computing (PQC) </a:t>
            </a:r>
            <a:endParaRPr sz="1600" b="0" i="0" u="none" strike="noStrike" cap="none">
              <a:solidFill>
                <a:schemeClr val="lt1"/>
              </a:solidFill>
              <a:latin typeface="Arial"/>
              <a:ea typeface="Arial"/>
              <a:cs typeface="Arial"/>
              <a:sym typeface="Arial"/>
            </a:endParaRPr>
          </a:p>
          <a:p>
            <a:pPr marL="457200" marR="0" lvl="0" indent="0" algn="l" rtl="0">
              <a:lnSpc>
                <a:spcPct val="83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Artificial Intelligence (AI)</a:t>
            </a:r>
            <a:r>
              <a:rPr lang="en-US" sz="1600">
                <a:solidFill>
                  <a:schemeClr val="lt1"/>
                </a:solidFill>
              </a:rPr>
              <a:t>: </a:t>
            </a:r>
            <a:r>
              <a:rPr lang="en-US" sz="1600" u="sng">
                <a:solidFill>
                  <a:schemeClr val="hlink"/>
                </a:solidFill>
                <a:hlinkClick r:id="rId6"/>
              </a:rPr>
              <a:t>Buy AI</a:t>
            </a:r>
            <a:endParaRPr sz="1600" b="0" i="0" u="none" strike="noStrike" cap="none">
              <a:solidFill>
                <a:schemeClr val="lt1"/>
              </a:solidFill>
              <a:latin typeface="Arial"/>
              <a:ea typeface="Arial"/>
              <a:cs typeface="Arial"/>
              <a:sym typeface="Arial"/>
            </a:endParaRPr>
          </a:p>
          <a:p>
            <a:pPr marL="0" marR="0" lvl="0" indent="0" algn="l" rtl="0">
              <a:lnSpc>
                <a:spcPct val="83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Machine Learning (ML) </a:t>
            </a:r>
            <a:endParaRPr sz="1600" b="0" i="0" u="none" strike="noStrike" cap="none">
              <a:solidFill>
                <a:schemeClr val="lt1"/>
              </a:solidFill>
              <a:latin typeface="Arial"/>
              <a:ea typeface="Arial"/>
              <a:cs typeface="Arial"/>
              <a:sym typeface="Arial"/>
            </a:endParaRPr>
          </a:p>
          <a:p>
            <a:pPr marL="457200" marR="0" lvl="0" indent="0" algn="l" rtl="0">
              <a:lnSpc>
                <a:spcPct val="83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Blockchain</a:t>
            </a:r>
            <a:endParaRPr sz="1600" b="0" i="0" u="none" strike="noStrike" cap="none">
              <a:solidFill>
                <a:schemeClr val="lt1"/>
              </a:solidFill>
              <a:latin typeface="Arial"/>
              <a:ea typeface="Arial"/>
              <a:cs typeface="Arial"/>
              <a:sym typeface="Arial"/>
            </a:endParaRPr>
          </a:p>
          <a:p>
            <a:pPr marL="457200" marR="0" lvl="0" indent="0" algn="l" rtl="0">
              <a:lnSpc>
                <a:spcPct val="83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Internet of Things (IoT)</a:t>
            </a:r>
            <a:endParaRPr sz="1600" b="0" i="0" u="none" strike="noStrike" cap="none">
              <a:solidFill>
                <a:schemeClr val="lt1"/>
              </a:solidFill>
              <a:latin typeface="Arial"/>
              <a:ea typeface="Arial"/>
              <a:cs typeface="Arial"/>
              <a:sym typeface="Arial"/>
            </a:endParaRPr>
          </a:p>
          <a:p>
            <a:pPr marL="457200" marR="0" lvl="0" indent="0" algn="l" rtl="0">
              <a:lnSpc>
                <a:spcPct val="83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457200" marR="0" lvl="0" indent="-330200" algn="l" rtl="0">
              <a:lnSpc>
                <a:spcPct val="83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Emerging Technologies</a:t>
            </a:r>
            <a:endParaRPr sz="1600" b="0" i="0" u="none" strike="noStrike" cap="none">
              <a:solidFill>
                <a:schemeClr val="lt1"/>
              </a:solidFill>
              <a:latin typeface="Arial"/>
              <a:ea typeface="Arial"/>
              <a:cs typeface="Arial"/>
              <a:sym typeface="Arial"/>
            </a:endParaRPr>
          </a:p>
          <a:p>
            <a:pPr marL="457200" marR="0" lvl="0" indent="0" algn="l" rtl="0">
              <a:lnSpc>
                <a:spcPct val="83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67" name="Google Shape;467;p49" descr="The image shows a US flag with a microprocessor image."/>
          <p:cNvPicPr preferRelativeResize="0"/>
          <p:nvPr/>
        </p:nvPicPr>
        <p:blipFill rotWithShape="1">
          <a:blip r:embed="rId7">
            <a:alphaModFix/>
          </a:blip>
          <a:srcRect l="14170" r="40217"/>
          <a:stretch/>
        </p:blipFill>
        <p:spPr>
          <a:xfrm>
            <a:off x="4949850" y="0"/>
            <a:ext cx="4170476" cy="5143501"/>
          </a:xfrm>
          <a:prstGeom prst="rect">
            <a:avLst/>
          </a:prstGeom>
          <a:noFill/>
          <a:ln>
            <a:noFill/>
          </a:ln>
        </p:spPr>
      </p:pic>
      <p:cxnSp>
        <p:nvCxnSpPr>
          <p:cNvPr id="468" name="Google Shape;468;p49">
            <a:extLst>
              <a:ext uri="{C183D7F6-B498-43B3-948B-1728B52AA6E4}">
                <adec:decorative xmlns:adec="http://schemas.microsoft.com/office/drawing/2017/decorative" val="1"/>
              </a:ext>
            </a:extLst>
          </p:cNvPr>
          <p:cNvCxnSpPr/>
          <p:nvPr/>
        </p:nvCxnSpPr>
        <p:spPr>
          <a:xfrm>
            <a:off x="4949850" y="0"/>
            <a:ext cx="0" cy="5143500"/>
          </a:xfrm>
          <a:prstGeom prst="straightConnector1">
            <a:avLst/>
          </a:prstGeom>
          <a:noFill/>
          <a:ln w="38100" cap="flat" cmpd="sng">
            <a:solidFill>
              <a:schemeClr val="lt1"/>
            </a:solidFill>
            <a:prstDash val="solid"/>
            <a:round/>
            <a:headEnd type="none" w="sm" len="sm"/>
            <a:tailEnd type="none" w="sm" len="sm"/>
          </a:ln>
        </p:spPr>
      </p:cxn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0"/>
          <p:cNvSpPr txBox="1">
            <a:spLocks noGrp="1"/>
          </p:cNvSpPr>
          <p:nvPr>
            <p:ph type="title" idx="4294967295"/>
          </p:nvPr>
        </p:nvSpPr>
        <p:spPr>
          <a:xfrm>
            <a:off x="311700" y="99659"/>
            <a:ext cx="8520600" cy="5727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0"/>
              </a:spcAft>
              <a:buClr>
                <a:srgbClr val="1D75BC"/>
              </a:buClr>
              <a:buSzPct val="111111"/>
              <a:buFont typeface="Arial"/>
              <a:buNone/>
            </a:pPr>
            <a:r>
              <a:rPr lang="en-US" sz="1400" b="0" i="0" u="none" strike="noStrike" cap="none">
                <a:solidFill>
                  <a:srgbClr val="000000"/>
                </a:solidFill>
                <a:latin typeface="Arial"/>
                <a:ea typeface="Arial"/>
                <a:cs typeface="Arial"/>
                <a:sym typeface="Arial"/>
              </a:rPr>
              <a:t>ITC Partners through MAS</a:t>
            </a:r>
            <a:endParaRPr sz="1400" b="0" i="0" u="none" strike="noStrike" cap="none">
              <a:solidFill>
                <a:srgbClr val="000000"/>
              </a:solidFill>
              <a:latin typeface="Arial"/>
              <a:ea typeface="Arial"/>
              <a:cs typeface="Arial"/>
              <a:sym typeface="Arial"/>
            </a:endParaRPr>
          </a:p>
        </p:txBody>
      </p:sp>
      <p:sp>
        <p:nvSpPr>
          <p:cNvPr id="474" name="Google Shape;474;p50"/>
          <p:cNvSpPr/>
          <p:nvPr/>
        </p:nvSpPr>
        <p:spPr>
          <a:xfrm>
            <a:off x="463732" y="727198"/>
            <a:ext cx="1745700" cy="1745700"/>
          </a:xfrm>
          <a:prstGeom prst="rect">
            <a:avLst/>
          </a:prstGeom>
          <a:solidFill>
            <a:srgbClr val="1D75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1" i="0" u="none" strike="noStrike" cap="none">
                <a:solidFill>
                  <a:schemeClr val="lt1"/>
                </a:solidFill>
                <a:latin typeface="Arial"/>
                <a:ea typeface="Arial"/>
                <a:cs typeface="Arial"/>
                <a:sym typeface="Arial"/>
              </a:rPr>
              <a:t>Information Technology Category </a:t>
            </a:r>
            <a:br>
              <a:rPr lang="en-US" sz="1400" b="1" i="0" u="none" strike="noStrike" cap="none">
                <a:solidFill>
                  <a:schemeClr val="lt1"/>
                </a:solidFill>
                <a:latin typeface="Arial"/>
                <a:ea typeface="Arial"/>
                <a:cs typeface="Arial"/>
                <a:sym typeface="Arial"/>
              </a:rPr>
            </a:br>
            <a:r>
              <a:rPr lang="en-US" sz="1400" b="1" i="0" u="none" strike="noStrike" cap="none">
                <a:solidFill>
                  <a:schemeClr val="lt1"/>
                </a:solidFill>
                <a:latin typeface="Arial"/>
                <a:ea typeface="Arial"/>
                <a:cs typeface="Arial"/>
                <a:sym typeface="Arial"/>
              </a:rPr>
              <a:t>(ITC)</a:t>
            </a:r>
            <a:endParaRPr sz="1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000" b="0" i="0" u="none" strike="noStrike" cap="none">
                <a:solidFill>
                  <a:schemeClr val="lt1"/>
                </a:solidFill>
                <a:latin typeface="Arial"/>
                <a:ea typeface="Arial"/>
                <a:cs typeface="Arial"/>
                <a:sym typeface="Arial"/>
              </a:rPr>
              <a:t>Acquisition Solutions &amp; Category Expertise</a:t>
            </a:r>
            <a:endParaRPr sz="1400" b="0" i="0" u="none" strike="noStrike" cap="none">
              <a:solidFill>
                <a:schemeClr val="lt1"/>
              </a:solidFill>
              <a:latin typeface="Arial"/>
              <a:ea typeface="Arial"/>
              <a:cs typeface="Arial"/>
              <a:sym typeface="Arial"/>
            </a:endParaRPr>
          </a:p>
        </p:txBody>
      </p:sp>
      <p:sp>
        <p:nvSpPr>
          <p:cNvPr id="475" name="Google Shape;475;p50"/>
          <p:cNvSpPr/>
          <p:nvPr/>
        </p:nvSpPr>
        <p:spPr>
          <a:xfrm>
            <a:off x="2322975" y="727198"/>
            <a:ext cx="1745700" cy="1745700"/>
          </a:xfrm>
          <a:prstGeom prst="rect">
            <a:avLst/>
          </a:prstGeom>
          <a:gradFill>
            <a:gsLst>
              <a:gs pos="0">
                <a:srgbClr val="5B2761"/>
              </a:gs>
              <a:gs pos="100000">
                <a:srgbClr val="232659"/>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Assisted Acquisition Service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(AAS)</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000" b="0" i="0" u="none" strike="noStrike" cap="none">
                <a:solidFill>
                  <a:schemeClr val="lt1"/>
                </a:solidFill>
                <a:latin typeface="Arial"/>
                <a:ea typeface="Arial"/>
                <a:cs typeface="Arial"/>
                <a:sym typeface="Arial"/>
              </a:rPr>
              <a:t>Custom Support Services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50"/>
          <p:cNvSpPr/>
          <p:nvPr/>
        </p:nvSpPr>
        <p:spPr>
          <a:xfrm>
            <a:off x="463725" y="2559482"/>
            <a:ext cx="1745700" cy="1745700"/>
          </a:xfrm>
          <a:prstGeom prst="rect">
            <a:avLst/>
          </a:prstGeom>
          <a:gradFill>
            <a:gsLst>
              <a:gs pos="0">
                <a:srgbClr val="232659"/>
              </a:gs>
              <a:gs pos="100000">
                <a:srgbClr val="5B2761"/>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Customer and Stakeholder Engagement (CASE)</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Strategic </a:t>
            </a:r>
            <a:endParaRPr sz="1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000" b="0" i="0" u="none" strike="noStrike" cap="none">
                <a:solidFill>
                  <a:schemeClr val="lt1"/>
                </a:solidFill>
                <a:latin typeface="Arial"/>
                <a:ea typeface="Arial"/>
                <a:cs typeface="Arial"/>
                <a:sym typeface="Arial"/>
              </a:rPr>
              <a:t>Relationships</a:t>
            </a:r>
            <a:endParaRPr sz="1400" b="0" i="0" u="none" strike="noStrike" cap="none">
              <a:solidFill>
                <a:srgbClr val="000000"/>
              </a:solidFill>
              <a:latin typeface="Arial"/>
              <a:ea typeface="Arial"/>
              <a:cs typeface="Arial"/>
              <a:sym typeface="Arial"/>
            </a:endParaRPr>
          </a:p>
        </p:txBody>
      </p:sp>
      <p:sp>
        <p:nvSpPr>
          <p:cNvPr id="477" name="Google Shape;477;p50"/>
          <p:cNvSpPr/>
          <p:nvPr/>
        </p:nvSpPr>
        <p:spPr>
          <a:xfrm>
            <a:off x="2322982" y="2559482"/>
            <a:ext cx="1745700" cy="1745700"/>
          </a:xfrm>
          <a:prstGeom prst="rect">
            <a:avLst/>
          </a:prstGeom>
          <a:gradFill>
            <a:gsLst>
              <a:gs pos="0">
                <a:srgbClr val="232659"/>
              </a:gs>
              <a:gs pos="100000">
                <a:srgbClr val="5B2761"/>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Technology Transformation Service </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(TTS)</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Digital </a:t>
            </a:r>
            <a:endParaRPr sz="1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Transformation</a:t>
            </a:r>
            <a:endParaRPr sz="1400" b="0" i="0" u="none" strike="noStrike" cap="none">
              <a:solidFill>
                <a:srgbClr val="000000"/>
              </a:solidFill>
              <a:latin typeface="Arial"/>
              <a:ea typeface="Arial"/>
              <a:cs typeface="Arial"/>
              <a:sym typeface="Arial"/>
            </a:endParaRPr>
          </a:p>
        </p:txBody>
      </p:sp>
      <p:sp>
        <p:nvSpPr>
          <p:cNvPr id="478" name="Google Shape;478;p50" descr="ITC partners with agencies to deliver IT Solutions through the Multiple Award Schedule."/>
          <p:cNvSpPr/>
          <p:nvPr/>
        </p:nvSpPr>
        <p:spPr>
          <a:xfrm flipH="1">
            <a:off x="4068675" y="743280"/>
            <a:ext cx="4856100" cy="1022700"/>
          </a:xfrm>
          <a:prstGeom prst="rect">
            <a:avLst/>
          </a:prstGeom>
          <a:solidFill>
            <a:srgbClr val="1D75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9" name="Google Shape;479;p50"/>
          <p:cNvSpPr txBox="1"/>
          <p:nvPr/>
        </p:nvSpPr>
        <p:spPr>
          <a:xfrm>
            <a:off x="4068675" y="252750"/>
            <a:ext cx="4763700" cy="4183800"/>
          </a:xfrm>
          <a:prstGeom prst="rect">
            <a:avLst/>
          </a:prstGeom>
          <a:noFill/>
          <a:ln>
            <a:noFill/>
          </a:ln>
        </p:spPr>
        <p:txBody>
          <a:bodyPr spcFirstLastPara="1" wrap="square" lIns="91425" tIns="0" rIns="0" bIns="0" anchor="t" anchorCtr="0">
            <a:noAutofit/>
          </a:bodyPr>
          <a:lstStyle/>
          <a:p>
            <a:pPr marL="0" marR="0" lvl="0" indent="0" algn="l" rtl="0">
              <a:lnSpc>
                <a:spcPct val="100000"/>
              </a:lnSpc>
              <a:spcBef>
                <a:spcPts val="1000"/>
              </a:spcBef>
              <a:spcAft>
                <a:spcPts val="0"/>
              </a:spcAft>
              <a:buClr>
                <a:srgbClr val="000000"/>
              </a:buClr>
              <a:buSzPts val="1100"/>
              <a:buFont typeface="Arial"/>
              <a:buNone/>
            </a:pPr>
            <a:endParaRPr sz="1600" b="1" i="0" u="none" strike="noStrike" cap="none">
              <a:solidFill>
                <a:schemeClr val="lt1"/>
              </a:solidFill>
              <a:latin typeface="Arial"/>
              <a:ea typeface="Arial"/>
              <a:cs typeface="Arial"/>
              <a:sym typeface="Arial"/>
            </a:endParaRPr>
          </a:p>
          <a:p>
            <a:pPr marL="0" marR="0" lvl="0" indent="0" algn="l" rtl="0">
              <a:lnSpc>
                <a:spcPct val="100000"/>
              </a:lnSpc>
              <a:spcBef>
                <a:spcPts val="2200"/>
              </a:spcBef>
              <a:spcAft>
                <a:spcPts val="0"/>
              </a:spcAft>
              <a:buClr>
                <a:srgbClr val="000000"/>
              </a:buClr>
              <a:buSzPts val="1100"/>
              <a:buFont typeface="Arial"/>
              <a:buNone/>
            </a:pPr>
            <a:r>
              <a:rPr lang="en-US" sz="1600" b="1" i="0" u="none" strike="noStrike" cap="none">
                <a:solidFill>
                  <a:schemeClr val="lt1"/>
                </a:solidFill>
                <a:latin typeface="Arial"/>
                <a:ea typeface="Arial"/>
                <a:cs typeface="Arial"/>
                <a:sym typeface="Arial"/>
              </a:rPr>
              <a:t>ITC </a:t>
            </a:r>
            <a:r>
              <a:rPr lang="en-US" sz="1600" b="0" i="0" u="none" strike="noStrike" cap="none">
                <a:solidFill>
                  <a:schemeClr val="lt1"/>
                </a:solidFill>
                <a:latin typeface="Arial"/>
                <a:ea typeface="Arial"/>
                <a:cs typeface="Arial"/>
                <a:sym typeface="Arial"/>
              </a:rPr>
              <a:t>partners with agencies to deliver information technology solutions through the Multiple Award Schedule (MAS)</a:t>
            </a:r>
            <a:r>
              <a:rPr lang="en-US" sz="1600">
                <a:solidFill>
                  <a:schemeClr val="lt1"/>
                </a:solidFill>
              </a:rPr>
              <a:t> and Governmentwide Acquisition Contracts (GWAC)</a:t>
            </a:r>
            <a:endParaRPr sz="1400" b="1" i="0" u="none" strike="noStrike" cap="none">
              <a:solidFill>
                <a:srgbClr val="5B2761"/>
              </a:solidFill>
              <a:latin typeface="Arial"/>
              <a:ea typeface="Arial"/>
              <a:cs typeface="Arial"/>
              <a:sym typeface="Arial"/>
            </a:endParaRPr>
          </a:p>
          <a:p>
            <a:pPr marL="457200" marR="0" lvl="0" indent="-330200" algn="l" rtl="0">
              <a:lnSpc>
                <a:spcPct val="100000"/>
              </a:lnSpc>
              <a:spcBef>
                <a:spcPts val="10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Managing $4</a:t>
            </a:r>
            <a:r>
              <a:rPr lang="en-US" sz="1600">
                <a:solidFill>
                  <a:schemeClr val="dk1"/>
                </a:solidFill>
              </a:rPr>
              <a:t>3.5</a:t>
            </a:r>
            <a:r>
              <a:rPr lang="en-US" sz="1600" b="0" i="0" u="none" strike="noStrike" cap="none">
                <a:solidFill>
                  <a:schemeClr val="dk1"/>
                </a:solidFill>
                <a:latin typeface="Arial"/>
                <a:ea typeface="Arial"/>
                <a:cs typeface="Arial"/>
                <a:sym typeface="Arial"/>
              </a:rPr>
              <a:t>B+ in government IT spending.</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0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Saving customer agencies $2B each year.</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0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Cost avoidance through established pricing.</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0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Improving procurement acquisitions lead time. </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0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Incorporating supply chain risk management. </a:t>
            </a:r>
            <a:endParaRPr sz="1600">
              <a:solidFill>
                <a:schemeClr val="dk1"/>
              </a:solidFill>
            </a:endParaRPr>
          </a:p>
          <a:p>
            <a:pPr marL="457200" marR="0" lvl="0" indent="-330200" algn="l" rtl="0">
              <a:lnSpc>
                <a:spcPct val="100000"/>
              </a:lnSpc>
              <a:spcBef>
                <a:spcPts val="1000"/>
              </a:spcBef>
              <a:spcAft>
                <a:spcPts val="0"/>
              </a:spcAft>
              <a:buClr>
                <a:schemeClr val="dk1"/>
              </a:buClr>
              <a:buSzPts val="1600"/>
              <a:buChar char="●"/>
            </a:pPr>
            <a:r>
              <a:rPr lang="en-US" sz="1600">
                <a:solidFill>
                  <a:schemeClr val="dk1"/>
                </a:solidFill>
              </a:rPr>
              <a:t>Ensuring compliance with all regs and new policies  </a:t>
            </a:r>
            <a:endParaRPr sz="1600">
              <a:solidFill>
                <a:schemeClr val="dk1"/>
              </a:solidFill>
            </a:endParaRPr>
          </a:p>
          <a:p>
            <a:pPr marL="0" marR="0" lvl="0" indent="0" algn="l" rtl="0">
              <a:lnSpc>
                <a:spcPct val="90000"/>
              </a:lnSpc>
              <a:spcBef>
                <a:spcPts val="1000"/>
              </a:spcBef>
              <a:spcAft>
                <a:spcPts val="0"/>
              </a:spcAft>
              <a:buClr>
                <a:srgbClr val="000000"/>
              </a:buClr>
              <a:buSzPts val="1100"/>
              <a:buFont typeface="Arial"/>
              <a:buNone/>
            </a:pPr>
            <a:endParaRPr sz="1400" b="1" i="0" u="none" strike="noStrike" cap="none">
              <a:solidFill>
                <a:srgbClr val="5B276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100"/>
              <a:buFont typeface="Arial"/>
              <a:buNone/>
            </a:pPr>
            <a:endParaRPr sz="1400" b="0" i="0" u="none" strike="noStrike" cap="none">
              <a:solidFill>
                <a:srgbClr val="232659"/>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100"/>
              <a:buFont typeface="Arial"/>
              <a:buNone/>
            </a:pPr>
            <a:endParaRPr sz="1400" b="0" i="0" u="none" strike="noStrike" cap="none">
              <a:solidFill>
                <a:srgbClr val="232659"/>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2" name="Title 1">
            <a:extLst>
              <a:ext uri="{FF2B5EF4-FFF2-40B4-BE49-F238E27FC236}">
                <a16:creationId xmlns:a16="http://schemas.microsoft.com/office/drawing/2014/main" id="{ED9AA3EA-B051-6507-57FA-77FE628CD77F}"/>
              </a:ext>
            </a:extLst>
          </p:cNvPr>
          <p:cNvSpPr>
            <a:spLocks noGrp="1"/>
          </p:cNvSpPr>
          <p:nvPr>
            <p:ph type="title"/>
          </p:nvPr>
        </p:nvSpPr>
        <p:spPr>
          <a:xfrm>
            <a:off x="3017525" y="-1366500"/>
            <a:ext cx="5928300" cy="1366500"/>
          </a:xfrm>
        </p:spPr>
        <p:txBody>
          <a:bodyPr spcFirstLastPara="1" wrap="square" lIns="91425" tIns="91425" rIns="91425" bIns="91425" anchor="b" anchorCtr="0">
            <a:normAutofit/>
          </a:bodyPr>
          <a:lstStyle/>
          <a:p>
            <a:r>
              <a:rPr lang="en-US" dirty="0"/>
              <a:t>MAS IT Offerings</a:t>
            </a:r>
          </a:p>
        </p:txBody>
      </p:sp>
      <p:pic>
        <p:nvPicPr>
          <p:cNvPr id="484" name="Google Shape;484;p51" descr="Beautify this slide"/>
          <p:cNvPicPr preferRelativeResize="0"/>
          <p:nvPr/>
        </p:nvPicPr>
        <p:blipFill>
          <a:blip r:embed="rId4">
            <a:alphaModFix/>
          </a:blip>
          <a:stretch>
            <a:fillRect/>
          </a:stretch>
        </p:blipFill>
        <p:spPr>
          <a:xfrm>
            <a:off x="0" y="19936"/>
            <a:ext cx="9143545" cy="5103381"/>
          </a:xfrm>
          <a:prstGeom prst="rect">
            <a:avLst/>
          </a:prstGeom>
          <a:noFill/>
          <a:ln>
            <a:noFill/>
          </a:ln>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3" name="Title 2">
            <a:extLst>
              <a:ext uri="{FF2B5EF4-FFF2-40B4-BE49-F238E27FC236}">
                <a16:creationId xmlns:a16="http://schemas.microsoft.com/office/drawing/2014/main" id="{AC657445-436C-4688-96D6-6DFA7CCC31B5}"/>
              </a:ext>
            </a:extLst>
          </p:cNvPr>
          <p:cNvSpPr>
            <a:spLocks noGrp="1"/>
          </p:cNvSpPr>
          <p:nvPr>
            <p:ph type="ctrTitle"/>
          </p:nvPr>
        </p:nvSpPr>
        <p:spPr>
          <a:xfrm>
            <a:off x="726623" y="258325"/>
            <a:ext cx="8719456" cy="677691"/>
          </a:xfrm>
        </p:spPr>
        <p:txBody>
          <a:bodyPr>
            <a:noAutofit/>
          </a:bodyPr>
          <a:lstStyle/>
          <a:p>
            <a:r>
              <a:rPr lang="en-US" sz="2000" b="0" dirty="0"/>
              <a:t>Ordering Procedures for </a:t>
            </a:r>
            <a:r>
              <a:rPr lang="en-US" sz="2000" b="0" u="sng" dirty="0"/>
              <a:t>Services</a:t>
            </a:r>
            <a:r>
              <a:rPr lang="en-US" sz="2000" b="0" dirty="0"/>
              <a:t>: requiring a SOW FAR 8.405-2</a:t>
            </a:r>
            <a:endParaRPr lang="en-US" sz="2000" dirty="0"/>
          </a:p>
        </p:txBody>
      </p:sp>
      <p:grpSp>
        <p:nvGrpSpPr>
          <p:cNvPr id="491" name="Google Shape;491;p52" descr="Image of process based on Micro-SAT level"/>
          <p:cNvGrpSpPr/>
          <p:nvPr/>
        </p:nvGrpSpPr>
        <p:grpSpPr>
          <a:xfrm>
            <a:off x="78500" y="1165450"/>
            <a:ext cx="9065491" cy="3504058"/>
            <a:chOff x="0" y="10767"/>
            <a:chExt cx="9065491" cy="3866333"/>
          </a:xfrm>
        </p:grpSpPr>
        <p:sp>
          <p:nvSpPr>
            <p:cNvPr id="492" name="Google Shape;492;p52"/>
            <p:cNvSpPr/>
            <p:nvPr/>
          </p:nvSpPr>
          <p:spPr>
            <a:xfrm>
              <a:off x="0" y="233172"/>
              <a:ext cx="8987100" cy="2445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52"/>
            <p:cNvSpPr txBox="1"/>
            <p:nvPr/>
          </p:nvSpPr>
          <p:spPr>
            <a:xfrm>
              <a:off x="11941" y="10767"/>
              <a:ext cx="8963100" cy="454800"/>
            </a:xfrm>
            <a:prstGeom prst="rect">
              <a:avLst/>
            </a:prstGeom>
            <a:solidFill>
              <a:srgbClr val="232659"/>
            </a:solidFill>
            <a:ln w="9525" cap="flat" cmpd="sng">
              <a:solidFill>
                <a:schemeClr val="lt1"/>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400" b="1" i="0" u="none" strike="noStrike" cap="none">
                  <a:solidFill>
                    <a:srgbClr val="FFFFFF"/>
                  </a:solidFill>
                  <a:latin typeface="Arial"/>
                  <a:ea typeface="Arial"/>
                  <a:cs typeface="Arial"/>
                  <a:sym typeface="Arial"/>
                </a:rPr>
                <a:t>MICRO-SAT</a:t>
              </a:r>
              <a:endParaRPr sz="1400" b="0" i="0" u="none" strike="noStrike" cap="none">
                <a:solidFill>
                  <a:srgbClr val="000000"/>
                </a:solidFill>
                <a:latin typeface="Arial"/>
                <a:ea typeface="Arial"/>
                <a:cs typeface="Arial"/>
                <a:sym typeface="Arial"/>
              </a:endParaRPr>
            </a:p>
          </p:txBody>
        </p:sp>
        <p:sp>
          <p:nvSpPr>
            <p:cNvPr id="494" name="Google Shape;494;p52"/>
            <p:cNvSpPr/>
            <p:nvPr/>
          </p:nvSpPr>
          <p:spPr>
            <a:xfrm>
              <a:off x="0" y="477580"/>
              <a:ext cx="8987100" cy="2086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52"/>
            <p:cNvSpPr txBox="1"/>
            <p:nvPr/>
          </p:nvSpPr>
          <p:spPr>
            <a:xfrm>
              <a:off x="78391" y="477562"/>
              <a:ext cx="8987100" cy="3303900"/>
            </a:xfrm>
            <a:prstGeom prst="rect">
              <a:avLst/>
            </a:prstGeom>
            <a:noFill/>
            <a:ln w="9525" cap="flat" cmpd="sng">
              <a:solidFill>
                <a:schemeClr val="lt1"/>
              </a:solidFill>
              <a:prstDash val="solid"/>
              <a:round/>
              <a:headEnd type="none" w="sm" len="sm"/>
              <a:tailEnd type="none" w="sm" len="sm"/>
            </a:ln>
          </p:spPr>
          <p:txBody>
            <a:bodyPr spcFirstLastPara="1" wrap="square" lIns="285325" tIns="15225" rIns="85325" bIns="15225" anchor="t" anchorCtr="0">
              <a:noAutofit/>
            </a:bodyPr>
            <a:lstStyle/>
            <a:p>
              <a:pPr marL="457200" marR="0" lvl="0" indent="-292100" algn="l" rtl="0">
                <a:lnSpc>
                  <a:spcPct val="100000"/>
                </a:lnSpc>
                <a:spcBef>
                  <a:spcPts val="60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The ordering activity </a:t>
              </a:r>
              <a:r>
                <a:rPr lang="en-US" sz="1200" b="0" i="0" u="sng" strike="noStrike" cap="none">
                  <a:solidFill>
                    <a:srgbClr val="232659"/>
                  </a:solidFill>
                  <a:latin typeface="Arial"/>
                  <a:ea typeface="Arial"/>
                  <a:cs typeface="Arial"/>
                  <a:sym typeface="Arial"/>
                </a:rPr>
                <a:t>shall develop a statement of work</a:t>
              </a:r>
              <a:r>
                <a:rPr lang="en-US" sz="1200" b="0" i="0" u="none" strike="noStrike" cap="none">
                  <a:solidFill>
                    <a:srgbClr val="232659"/>
                  </a:solidFill>
                  <a:latin typeface="Arial"/>
                  <a:ea typeface="Arial"/>
                  <a:cs typeface="Arial"/>
                  <a:sym typeface="Arial"/>
                </a:rPr>
                <a:t>, and </a:t>
              </a:r>
              <a:r>
                <a:rPr lang="en-US" sz="1200" b="0" i="0" u="sng" strike="noStrike" cap="none">
                  <a:solidFill>
                    <a:srgbClr val="232659"/>
                  </a:solidFill>
                  <a:latin typeface="Arial"/>
                  <a:ea typeface="Arial"/>
                  <a:cs typeface="Arial"/>
                  <a:sym typeface="Arial"/>
                </a:rPr>
                <a:t>shall provide the RFQ </a:t>
              </a:r>
              <a:r>
                <a:rPr lang="en-US" sz="1200" b="0" i="0" u="none" strike="noStrike" cap="none">
                  <a:solidFill>
                    <a:srgbClr val="232659"/>
                  </a:solidFill>
                  <a:latin typeface="Arial"/>
                  <a:ea typeface="Arial"/>
                  <a:cs typeface="Arial"/>
                  <a:sym typeface="Arial"/>
                </a:rPr>
                <a:t>(including the statement of work and evaluation criteria) </a:t>
              </a:r>
              <a:r>
                <a:rPr lang="en-US" sz="1200" b="0" i="0" u="sng" strike="noStrike" cap="none">
                  <a:solidFill>
                    <a:srgbClr val="232659"/>
                  </a:solidFill>
                  <a:latin typeface="Arial"/>
                  <a:ea typeface="Arial"/>
                  <a:cs typeface="Arial"/>
                  <a:sym typeface="Arial"/>
                </a:rPr>
                <a:t>to at least three Schedule contractors</a:t>
              </a:r>
              <a:r>
                <a:rPr lang="en-US" sz="1200" b="0" i="0" u="none" strike="noStrike" cap="none">
                  <a:solidFill>
                    <a:srgbClr val="232659"/>
                  </a:solidFill>
                  <a:latin typeface="Arial"/>
                  <a:ea typeface="Arial"/>
                  <a:cs typeface="Arial"/>
                  <a:sym typeface="Arial"/>
                </a:rPr>
                <a:t> that offer services that will meet the agency’s needs</a:t>
              </a:r>
              <a:endParaRPr sz="1200" b="0" i="0" u="none" strike="noStrike" cap="none">
                <a:solidFill>
                  <a:srgbClr val="232659"/>
                </a:solidFill>
                <a:latin typeface="Arial"/>
                <a:ea typeface="Arial"/>
                <a:cs typeface="Arial"/>
                <a:sym typeface="Arial"/>
              </a:endParaRPr>
            </a:p>
            <a:p>
              <a:pPr marL="457200" marR="0" lvl="0" indent="-292100" algn="l" rtl="0">
                <a:lnSpc>
                  <a:spcPct val="100000"/>
                </a:lnSpc>
                <a:spcBef>
                  <a:spcPts val="60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Specify the type of order (</a:t>
              </a:r>
              <a:r>
                <a:rPr lang="en-US" sz="1200" b="0" i="1" u="none" strike="noStrike" cap="none">
                  <a:solidFill>
                    <a:srgbClr val="232659"/>
                  </a:solidFill>
                  <a:latin typeface="Arial"/>
                  <a:ea typeface="Arial"/>
                  <a:cs typeface="Arial"/>
                  <a:sym typeface="Arial"/>
                </a:rPr>
                <a:t>i.e.</a:t>
              </a:r>
              <a:r>
                <a:rPr lang="en-US" sz="1200" b="0" i="0" u="none" strike="noStrike" cap="none">
                  <a:solidFill>
                    <a:srgbClr val="232659"/>
                  </a:solidFill>
                  <a:latin typeface="Arial"/>
                  <a:ea typeface="Arial"/>
                  <a:cs typeface="Arial"/>
                  <a:sym typeface="Arial"/>
                </a:rPr>
                <a:t>, firm-fixed-price, labor-hour) for the services identified in the statement of work</a:t>
              </a:r>
              <a:endParaRPr sz="1200" b="0" i="0" u="none" strike="noStrike" cap="none">
                <a:solidFill>
                  <a:srgbClr val="232659"/>
                </a:solidFill>
                <a:latin typeface="Arial"/>
                <a:ea typeface="Arial"/>
                <a:cs typeface="Arial"/>
                <a:sym typeface="Arial"/>
              </a:endParaRPr>
            </a:p>
            <a:p>
              <a:pPr marL="457200" marR="0" lvl="0" indent="-292100" algn="l" rtl="0">
                <a:lnSpc>
                  <a:spcPct val="100000"/>
                </a:lnSpc>
                <a:spcBef>
                  <a:spcPts val="60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Limited Sources Justification, if applicable </a:t>
              </a:r>
              <a:endParaRPr sz="1200" b="0" i="0" u="none" strike="noStrike" cap="none">
                <a:solidFill>
                  <a:srgbClr val="232659"/>
                </a:solidFill>
                <a:latin typeface="Arial"/>
                <a:ea typeface="Arial"/>
                <a:cs typeface="Arial"/>
                <a:sym typeface="Arial"/>
              </a:endParaRPr>
            </a:p>
            <a:p>
              <a:pPr marL="457200" marR="0" lvl="0" indent="-292100" algn="l" rtl="0">
                <a:lnSpc>
                  <a:spcPct val="100000"/>
                </a:lnSpc>
                <a:spcBef>
                  <a:spcPts val="60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Determine if a price reduction should be sought</a:t>
              </a:r>
              <a:endParaRPr sz="1200" b="0" i="0" u="none" strike="noStrike" cap="none">
                <a:solidFill>
                  <a:srgbClr val="232659"/>
                </a:solidFill>
                <a:latin typeface="Arial"/>
                <a:ea typeface="Arial"/>
                <a:cs typeface="Arial"/>
                <a:sym typeface="Arial"/>
              </a:endParaRPr>
            </a:p>
            <a:p>
              <a:pPr marL="457200" marR="0" lvl="0" indent="-292100" algn="l" rtl="0">
                <a:lnSpc>
                  <a:spcPct val="100000"/>
                </a:lnSpc>
                <a:spcBef>
                  <a:spcPts val="60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Best value determination</a:t>
              </a:r>
              <a:endParaRPr sz="1200" b="0" i="0" u="none" strike="noStrike" cap="none">
                <a:solidFill>
                  <a:srgbClr val="232659"/>
                </a:solidFill>
                <a:latin typeface="Arial"/>
                <a:ea typeface="Arial"/>
                <a:cs typeface="Arial"/>
                <a:sym typeface="Arial"/>
              </a:endParaRPr>
            </a:p>
            <a:p>
              <a:pPr marL="114300" marR="0" lvl="1" indent="-45720" algn="l" rtl="0">
                <a:lnSpc>
                  <a:spcPct val="90000"/>
                </a:lnSpc>
                <a:spcBef>
                  <a:spcPts val="240"/>
                </a:spcBef>
                <a:spcAft>
                  <a:spcPts val="0"/>
                </a:spcAft>
                <a:buClr>
                  <a:srgbClr val="000000"/>
                </a:buClr>
                <a:buSzPts val="1080"/>
                <a:buFont typeface="Arial"/>
                <a:buNone/>
              </a:pPr>
              <a:endParaRPr sz="1200" b="0" i="0" u="none" strike="noStrike" cap="none">
                <a:solidFill>
                  <a:srgbClr val="000000"/>
                </a:solidFill>
                <a:latin typeface="Arial"/>
                <a:ea typeface="Arial"/>
                <a:cs typeface="Arial"/>
                <a:sym typeface="Arial"/>
              </a:endParaRPr>
            </a:p>
          </p:txBody>
        </p:sp>
        <p:sp>
          <p:nvSpPr>
            <p:cNvPr id="496" name="Google Shape;496;p52"/>
            <p:cNvSpPr/>
            <p:nvPr/>
          </p:nvSpPr>
          <p:spPr>
            <a:xfrm>
              <a:off x="0" y="2564140"/>
              <a:ext cx="8987100" cy="2523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52"/>
            <p:cNvSpPr txBox="1"/>
            <p:nvPr/>
          </p:nvSpPr>
          <p:spPr>
            <a:xfrm>
              <a:off x="12316" y="2393435"/>
              <a:ext cx="8962500" cy="410400"/>
            </a:xfrm>
            <a:prstGeom prst="rect">
              <a:avLst/>
            </a:prstGeom>
            <a:solidFill>
              <a:srgbClr val="232659"/>
            </a:solidFill>
            <a:ln w="9525" cap="flat" cmpd="sng">
              <a:solidFill>
                <a:schemeClr val="lt1"/>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400" b="1" i="0" u="none" strike="noStrike" cap="none">
                  <a:solidFill>
                    <a:srgbClr val="FFFFFF"/>
                  </a:solidFill>
                  <a:latin typeface="Arial"/>
                  <a:ea typeface="Arial"/>
                  <a:cs typeface="Arial"/>
                  <a:sym typeface="Arial"/>
                </a:rPr>
                <a:t>BELOW MICRO</a:t>
              </a:r>
              <a:endParaRPr sz="1400" b="0" i="0" u="none" strike="noStrike" cap="none">
                <a:solidFill>
                  <a:srgbClr val="000000"/>
                </a:solidFill>
                <a:latin typeface="Arial"/>
                <a:ea typeface="Arial"/>
                <a:cs typeface="Arial"/>
                <a:sym typeface="Arial"/>
              </a:endParaRPr>
            </a:p>
          </p:txBody>
        </p:sp>
        <p:sp>
          <p:nvSpPr>
            <p:cNvPr id="498" name="Google Shape;498;p52"/>
            <p:cNvSpPr/>
            <p:nvPr/>
          </p:nvSpPr>
          <p:spPr>
            <a:xfrm>
              <a:off x="0" y="2816300"/>
              <a:ext cx="8987100" cy="1060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52"/>
            <p:cNvSpPr txBox="1"/>
            <p:nvPr/>
          </p:nvSpPr>
          <p:spPr>
            <a:xfrm>
              <a:off x="0" y="2816300"/>
              <a:ext cx="8987100" cy="1060800"/>
            </a:xfrm>
            <a:prstGeom prst="rect">
              <a:avLst/>
            </a:prstGeom>
            <a:noFill/>
            <a:ln w="9525" cap="flat" cmpd="sng">
              <a:solidFill>
                <a:schemeClr val="lt1"/>
              </a:solidFill>
              <a:prstDash val="solid"/>
              <a:round/>
              <a:headEnd type="none" w="sm" len="sm"/>
              <a:tailEnd type="none" w="sm" len="sm"/>
            </a:ln>
          </p:spPr>
          <p:txBody>
            <a:bodyPr spcFirstLastPara="1" wrap="square" lIns="285325" tIns="15225" rIns="85325" bIns="15225" anchor="t" anchorCtr="0">
              <a:noAutofit/>
            </a:bodyPr>
            <a:lstStyle/>
            <a:p>
              <a:pPr marL="457200" marR="0" lvl="0" indent="-292100" algn="l" rtl="0">
                <a:lnSpc>
                  <a:spcPct val="100000"/>
                </a:lnSpc>
                <a:spcBef>
                  <a:spcPts val="24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Ordering activities may place orders with any Federal Supply Schedule contractor that can meet the agency’s needs </a:t>
              </a:r>
              <a:endParaRPr sz="1200" b="0" i="0" u="none" strike="noStrike" cap="none">
                <a:solidFill>
                  <a:srgbClr val="232659"/>
                </a:solidFill>
                <a:latin typeface="Arial"/>
                <a:ea typeface="Arial"/>
                <a:cs typeface="Arial"/>
                <a:sym typeface="Arial"/>
              </a:endParaRPr>
            </a:p>
            <a:p>
              <a:pPr marL="457200" marR="0" lvl="0" indent="0" algn="l" rtl="0">
                <a:lnSpc>
                  <a:spcPct val="100000"/>
                </a:lnSpc>
                <a:spcBef>
                  <a:spcPts val="240"/>
                </a:spcBef>
                <a:spcAft>
                  <a:spcPts val="0"/>
                </a:spcAft>
                <a:buClr>
                  <a:srgbClr val="000000"/>
                </a:buClr>
                <a:buSzPts val="1200"/>
                <a:buFont typeface="Arial"/>
                <a:buNone/>
              </a:pPr>
              <a:endParaRPr sz="1200" b="0" i="0" u="none" strike="noStrike" cap="none">
                <a:solidFill>
                  <a:srgbClr val="232659"/>
                </a:solidFill>
                <a:latin typeface="Arial"/>
                <a:ea typeface="Arial"/>
                <a:cs typeface="Arial"/>
                <a:sym typeface="Arial"/>
              </a:endParaRPr>
            </a:p>
            <a:p>
              <a:pPr marL="457200" marR="0" lvl="0" indent="-292100" algn="l" rtl="0">
                <a:lnSpc>
                  <a:spcPct val="100000"/>
                </a:lnSpc>
                <a:spcBef>
                  <a:spcPts val="240"/>
                </a:spcBef>
                <a:spcAft>
                  <a:spcPts val="0"/>
                </a:spcAft>
                <a:buClr>
                  <a:srgbClr val="232659"/>
                </a:buClr>
                <a:buSzPts val="1000"/>
                <a:buFont typeface="Arial"/>
                <a:buChar char="●"/>
              </a:pPr>
              <a:r>
                <a:rPr lang="en-US" sz="1200" b="0" i="0" u="none" strike="noStrike" cap="none">
                  <a:solidFill>
                    <a:srgbClr val="232659"/>
                  </a:solidFill>
                  <a:latin typeface="Arial"/>
                  <a:ea typeface="Arial"/>
                  <a:cs typeface="Arial"/>
                  <a:sym typeface="Arial"/>
                </a:rPr>
                <a:t>Although not required to solicit from a specific number of Schedule contractors, ordering activities should attempt to </a:t>
              </a:r>
              <a:r>
                <a:rPr lang="en-US" sz="1200" b="0" i="0" u="sng" strike="noStrike" cap="none">
                  <a:solidFill>
                    <a:srgbClr val="232659"/>
                  </a:solidFill>
                  <a:latin typeface="Arial"/>
                  <a:ea typeface="Arial"/>
                  <a:cs typeface="Arial"/>
                  <a:sym typeface="Arial"/>
                </a:rPr>
                <a:t>distribute orders among contractors</a:t>
              </a:r>
              <a:endParaRPr sz="1200" b="0" i="0" u="none" strike="noStrike" cap="none">
                <a:solidFill>
                  <a:srgbClr val="232659"/>
                </a:solidFill>
                <a:latin typeface="Arial"/>
                <a:ea typeface="Arial"/>
                <a:cs typeface="Arial"/>
                <a:sym typeface="Arial"/>
              </a:endParaRPr>
            </a:p>
          </p:txBody>
        </p:sp>
      </p:gr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3"/>
          <p:cNvSpPr txBox="1">
            <a:spLocks noGrp="1"/>
          </p:cNvSpPr>
          <p:nvPr>
            <p:ph type="ctrTitle"/>
          </p:nvPr>
        </p:nvSpPr>
        <p:spPr>
          <a:xfrm>
            <a:off x="462325" y="243300"/>
            <a:ext cx="66519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200">
                <a:solidFill>
                  <a:srgbClr val="002060"/>
                </a:solidFill>
              </a:rPr>
              <a:t>MAS: </a:t>
            </a:r>
            <a:r>
              <a:rPr lang="en-US" sz="3200" b="0">
                <a:solidFill>
                  <a:srgbClr val="002060"/>
                </a:solidFill>
              </a:rPr>
              <a:t>Ancillary Supplies &amp; Services</a:t>
            </a:r>
            <a:endParaRPr sz="3200">
              <a:latin typeface="Arial"/>
              <a:ea typeface="Arial"/>
              <a:cs typeface="Arial"/>
              <a:sym typeface="Arial"/>
            </a:endParaRPr>
          </a:p>
        </p:txBody>
      </p:sp>
      <p:sp>
        <p:nvSpPr>
          <p:cNvPr id="505" name="Google Shape;505;p53"/>
          <p:cNvSpPr txBox="1"/>
          <p:nvPr/>
        </p:nvSpPr>
        <p:spPr>
          <a:xfrm>
            <a:off x="462325" y="1144500"/>
            <a:ext cx="8272800" cy="25962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1" i="0" u="none" strike="noStrike" cap="none">
                <a:solidFill>
                  <a:srgbClr val="000000"/>
                </a:solidFill>
                <a:latin typeface="Arial"/>
                <a:ea typeface="Arial"/>
                <a:cs typeface="Arial"/>
                <a:sym typeface="Arial"/>
              </a:rPr>
              <a:t>Ancillary Supplies and Services</a:t>
            </a:r>
            <a:r>
              <a:rPr lang="en-US" sz="1400" b="0" i="0" u="none" strike="noStrike" cap="none">
                <a:solidFill>
                  <a:srgbClr val="000000"/>
                </a:solidFill>
                <a:latin typeface="Arial"/>
                <a:ea typeface="Arial"/>
                <a:cs typeface="Arial"/>
                <a:sym typeface="Arial"/>
              </a:rPr>
              <a:t> Special Item Number (SIN) is used for support supplies and services that are not covered by any other SIN on a schedule. </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These supplies and services are intended to complement a contractor's offerings and provide a solution to a customer's needs. Here are some things to know about the Ancillary Supplies and Services SIN: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en-US" sz="1400" b="0" i="0" u="sng" strike="noStrike" cap="none">
                <a:solidFill>
                  <a:srgbClr val="000000"/>
                </a:solidFill>
                <a:latin typeface="Arial"/>
                <a:ea typeface="Arial"/>
                <a:cs typeface="Arial"/>
                <a:sym typeface="Arial"/>
              </a:rPr>
              <a:t>Pricing: </a:t>
            </a:r>
            <a:r>
              <a:rPr lang="en-US" sz="1400" b="0" i="0" u="none" strike="noStrike" cap="none">
                <a:solidFill>
                  <a:srgbClr val="000000"/>
                </a:solidFill>
                <a:latin typeface="Arial"/>
                <a:ea typeface="Arial"/>
                <a:cs typeface="Arial"/>
                <a:sym typeface="Arial"/>
              </a:rPr>
              <a:t>The price for these items is determined when the schedule or modification is negotiated.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en-US" sz="1400" b="0" i="0" u="sng" strike="noStrike" cap="none">
                <a:solidFill>
                  <a:srgbClr val="000000"/>
                </a:solidFill>
                <a:latin typeface="Arial"/>
                <a:ea typeface="Arial"/>
                <a:cs typeface="Arial"/>
                <a:sym typeface="Arial"/>
              </a:rPr>
              <a:t>Incidentals</a:t>
            </a:r>
            <a:r>
              <a:rPr lang="en-US" sz="1400" b="0" i="0" u="none" strike="noStrike" cap="none">
                <a:solidFill>
                  <a:srgbClr val="000000"/>
                </a:solidFill>
                <a:latin typeface="Arial"/>
                <a:ea typeface="Arial"/>
                <a:cs typeface="Arial"/>
                <a:sym typeface="Arial"/>
              </a:rPr>
              <a:t>: Ability to award incidental items at the schedule-contract level if they are routinely provided.</a:t>
            </a:r>
            <a:endParaRPr sz="1400" b="0" i="0" u="none" strike="noStrike" cap="none">
              <a:solidFill>
                <a:srgbClr val="000000"/>
              </a:solidFill>
              <a:latin typeface="Arial"/>
              <a:ea typeface="Arial"/>
              <a:cs typeface="Arial"/>
              <a:sym typeface="Arial"/>
            </a:endParaRPr>
          </a:p>
        </p:txBody>
      </p:sp>
      <p:graphicFrame>
        <p:nvGraphicFramePr>
          <p:cNvPr id="506" name="Google Shape;506;p53"/>
          <p:cNvGraphicFramePr/>
          <p:nvPr/>
        </p:nvGraphicFramePr>
        <p:xfrm>
          <a:off x="1205225" y="3812700"/>
          <a:ext cx="3000000" cy="3000000"/>
        </p:xfrm>
        <a:graphic>
          <a:graphicData uri="http://schemas.openxmlformats.org/drawingml/2006/table">
            <a:tbl>
              <a:tblPr firstRow="1">
                <a:noFill/>
                <a:tableStyleId>{5FDB9FA8-BFA7-4D6A-AF6F-0ED93866365C}</a:tableStyleId>
              </a:tblPr>
              <a:tblGrid>
                <a:gridCol w="2147650">
                  <a:extLst>
                    <a:ext uri="{9D8B030D-6E8A-4147-A177-3AD203B41FA5}">
                      <a16:colId xmlns:a16="http://schemas.microsoft.com/office/drawing/2014/main" val="20000"/>
                    </a:ext>
                  </a:extLst>
                </a:gridCol>
                <a:gridCol w="5375400">
                  <a:extLst>
                    <a:ext uri="{9D8B030D-6E8A-4147-A177-3AD203B41FA5}">
                      <a16:colId xmlns:a16="http://schemas.microsoft.com/office/drawing/2014/main" val="20001"/>
                    </a:ext>
                  </a:extLst>
                </a:gridCol>
              </a:tblGrid>
              <a:tr h="549825">
                <a:tc>
                  <a:txBody>
                    <a:bodyPr/>
                    <a:lstStyle/>
                    <a:p>
                      <a:pPr marL="0" marR="0" lvl="0" indent="0" algn="l" rtl="0">
                        <a:lnSpc>
                          <a:spcPct val="100000"/>
                        </a:lnSpc>
                        <a:spcBef>
                          <a:spcPts val="0"/>
                        </a:spcBef>
                        <a:spcAft>
                          <a:spcPts val="0"/>
                        </a:spcAft>
                        <a:buClr>
                          <a:schemeClr val="dk1"/>
                        </a:buClr>
                        <a:buSzPts val="1100"/>
                        <a:buFont typeface="Arial"/>
                        <a:buNone/>
                      </a:pPr>
                      <a:r>
                        <a:rPr lang="en-US" sz="1400" b="1" u="sng" strike="noStrike" cap="none">
                          <a:solidFill>
                            <a:schemeClr val="hlink"/>
                          </a:solidFill>
                          <a:highlight>
                            <a:srgbClr val="FFFFFF"/>
                          </a:highlight>
                          <a:hlinkClick r:id="rId3"/>
                        </a:rPr>
                        <a:t>ANCILLARY</a:t>
                      </a:r>
                      <a:r>
                        <a:rPr lang="en-US"/>
                        <a:t> </a:t>
                      </a:r>
                      <a:endParaRPr/>
                    </a:p>
                    <a:p>
                      <a:pPr marL="0" marR="0" lvl="0" indent="0" algn="l" rtl="0">
                        <a:lnSpc>
                          <a:spcPct val="100000"/>
                        </a:lnSpc>
                        <a:spcBef>
                          <a:spcPts val="0"/>
                        </a:spcBef>
                        <a:spcAft>
                          <a:spcPts val="0"/>
                        </a:spcAft>
                        <a:buClr>
                          <a:schemeClr val="dk1"/>
                        </a:buClr>
                        <a:buSzPts val="1100"/>
                        <a:buFont typeface="Arial"/>
                        <a:buNone/>
                      </a:pPr>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noFill/>
                  </a:tcPr>
                </a:tc>
                <a:tc>
                  <a:txBody>
                    <a:bodyPr/>
                    <a:lstStyle/>
                    <a:p>
                      <a:pPr marL="457200" marR="0" lvl="0" indent="-317500" algn="l" rtl="0">
                        <a:lnSpc>
                          <a:spcPct val="100000"/>
                        </a:lnSpc>
                        <a:spcBef>
                          <a:spcPts val="0"/>
                        </a:spcBef>
                        <a:spcAft>
                          <a:spcPts val="0"/>
                        </a:spcAft>
                        <a:buClr>
                          <a:schemeClr val="dk1"/>
                        </a:buClr>
                        <a:buSzPts val="1400"/>
                        <a:buFont typeface="Arial"/>
                        <a:buChar char="●"/>
                      </a:pPr>
                      <a:r>
                        <a:rPr lang="en-US" sz="1400" u="none" strike="noStrike" cap="none">
                          <a:solidFill>
                            <a:schemeClr val="dk1"/>
                          </a:solidFill>
                        </a:rPr>
                        <a:t>Supplies and/or services are support supplies and/or services which are not within the scope of any other SIN on this schedule.</a:t>
                      </a:r>
                      <a:endParaRPr sz="1400" u="none" strike="noStrike" cap="none"/>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5B2761"/>
            </a:gs>
            <a:gs pos="100000">
              <a:srgbClr val="232659"/>
            </a:gs>
          </a:gsLst>
          <a:path path="circle">
            <a:fillToRect l="50000" t="50000" r="50000" b="50000"/>
          </a:path>
          <a:tileRect/>
        </a:gradFill>
        <a:effectLst/>
      </p:bgPr>
    </p:bg>
    <p:spTree>
      <p:nvGrpSpPr>
        <p:cNvPr id="1" name="Shape 136"/>
        <p:cNvGrpSpPr/>
        <p:nvPr/>
      </p:nvGrpSpPr>
      <p:grpSpPr>
        <a:xfrm>
          <a:off x="0" y="0"/>
          <a:ext cx="0" cy="0"/>
          <a:chOff x="0" y="0"/>
          <a:chExt cx="0" cy="0"/>
        </a:xfrm>
      </p:grpSpPr>
      <p:sp>
        <p:nvSpPr>
          <p:cNvPr id="137" name="Google Shape;137;p18"/>
          <p:cNvSpPr txBox="1">
            <a:spLocks noGrp="1"/>
          </p:cNvSpPr>
          <p:nvPr>
            <p:ph type="title" idx="4294967295"/>
          </p:nvPr>
        </p:nvSpPr>
        <p:spPr>
          <a:xfrm>
            <a:off x="359717" y="328221"/>
            <a:ext cx="7071300" cy="586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3000"/>
              <a:buFont typeface="Arial"/>
              <a:buNone/>
            </a:pPr>
            <a:r>
              <a:rPr lang="en-US" sz="3200" b="1" i="0" u="none" strike="noStrike" cap="none">
                <a:solidFill>
                  <a:schemeClr val="lt1"/>
                </a:solidFill>
                <a:latin typeface="Arial"/>
                <a:ea typeface="Arial"/>
                <a:cs typeface="Arial"/>
                <a:sym typeface="Arial"/>
              </a:rPr>
              <a:t>Value Proposition</a:t>
            </a:r>
            <a:endParaRPr sz="1600" b="0" i="0" u="none" strike="noStrike" cap="none">
              <a:solidFill>
                <a:srgbClr val="000000"/>
              </a:solidFill>
              <a:latin typeface="Arial"/>
              <a:ea typeface="Arial"/>
              <a:cs typeface="Arial"/>
              <a:sym typeface="Arial"/>
            </a:endParaRPr>
          </a:p>
        </p:txBody>
      </p:sp>
      <p:pic>
        <p:nvPicPr>
          <p:cNvPr id="138" name="Google Shape;138;p18" descr="This image serves as the logo for the Information Technology category."/>
          <p:cNvPicPr preferRelativeResize="0"/>
          <p:nvPr/>
        </p:nvPicPr>
        <p:blipFill rotWithShape="1">
          <a:blip r:embed="rId4">
            <a:alphaModFix/>
          </a:blip>
          <a:srcRect/>
          <a:stretch/>
        </p:blipFill>
        <p:spPr>
          <a:xfrm>
            <a:off x="7957403" y="137525"/>
            <a:ext cx="854051" cy="853477"/>
          </a:xfrm>
          <a:prstGeom prst="rect">
            <a:avLst/>
          </a:prstGeom>
          <a:noFill/>
          <a:ln>
            <a:noFill/>
          </a:ln>
        </p:spPr>
      </p:pic>
      <p:sp>
        <p:nvSpPr>
          <p:cNvPr id="139" name="Google Shape;139;p18"/>
          <p:cNvSpPr txBox="1"/>
          <p:nvPr/>
        </p:nvSpPr>
        <p:spPr>
          <a:xfrm>
            <a:off x="286248" y="914802"/>
            <a:ext cx="8231400" cy="573000"/>
          </a:xfrm>
          <a:prstGeom prst="rect">
            <a:avLst/>
          </a:prstGeom>
          <a:noFill/>
          <a:ln>
            <a:noFill/>
          </a:ln>
        </p:spPr>
        <p:txBody>
          <a:bodyPr spcFirstLastPara="1" wrap="square" lIns="91425" tIns="91425" rIns="91425" bIns="91425" anchor="t" anchorCtr="0">
            <a:noAutofit/>
          </a:bodyPr>
          <a:lstStyle/>
          <a:p>
            <a:pPr marL="139700" marR="0" lvl="0" indent="0" algn="l" rtl="0">
              <a:lnSpc>
                <a:spcPct val="9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Agencies benefit from choosing ITC because we offer a commitment to meet customer needs,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easy access to the best solutions, cost savings, and compliance with Federal regulations. </a:t>
            </a:r>
            <a:endParaRPr sz="1400" b="0" i="0" u="none" strike="noStrike" cap="none">
              <a:solidFill>
                <a:schemeClr val="lt1"/>
              </a:solidFill>
              <a:latin typeface="Arial"/>
              <a:ea typeface="Arial"/>
              <a:cs typeface="Arial"/>
              <a:sym typeface="Arial"/>
            </a:endParaRPr>
          </a:p>
        </p:txBody>
      </p:sp>
      <p:cxnSp>
        <p:nvCxnSpPr>
          <p:cNvPr id="140" name="Google Shape;140;p18">
            <a:extLst>
              <a:ext uri="{C183D7F6-B498-43B3-948B-1728B52AA6E4}">
                <adec:decorative xmlns:adec="http://schemas.microsoft.com/office/drawing/2017/decorative" val="1"/>
              </a:ext>
            </a:extLst>
          </p:cNvPr>
          <p:cNvCxnSpPr/>
          <p:nvPr/>
        </p:nvCxnSpPr>
        <p:spPr>
          <a:xfrm>
            <a:off x="504624" y="1724991"/>
            <a:ext cx="3820500" cy="0"/>
          </a:xfrm>
          <a:prstGeom prst="straightConnector1">
            <a:avLst/>
          </a:prstGeom>
          <a:noFill/>
          <a:ln w="73025" cap="flat" cmpd="sng">
            <a:solidFill>
              <a:srgbClr val="1D75BC"/>
            </a:solidFill>
            <a:prstDash val="solid"/>
            <a:round/>
            <a:headEnd type="none" w="sm" len="sm"/>
            <a:tailEnd type="none" w="sm" len="sm"/>
          </a:ln>
        </p:spPr>
      </p:cxnSp>
      <p:pic>
        <p:nvPicPr>
          <p:cNvPr id="141" name="Google Shape;141;p18" descr="A white line drawing of a door  "/>
          <p:cNvPicPr preferRelativeResize="0"/>
          <p:nvPr/>
        </p:nvPicPr>
        <p:blipFill rotWithShape="1">
          <a:blip r:embed="rId5">
            <a:alphaModFix/>
          </a:blip>
          <a:srcRect/>
          <a:stretch/>
        </p:blipFill>
        <p:spPr>
          <a:xfrm>
            <a:off x="481444" y="1893706"/>
            <a:ext cx="602558" cy="602558"/>
          </a:xfrm>
          <a:prstGeom prst="rect">
            <a:avLst/>
          </a:prstGeom>
          <a:noFill/>
          <a:ln>
            <a:noFill/>
          </a:ln>
        </p:spPr>
      </p:pic>
      <p:sp>
        <p:nvSpPr>
          <p:cNvPr id="142" name="Google Shape;142;p18"/>
          <p:cNvSpPr/>
          <p:nvPr/>
        </p:nvSpPr>
        <p:spPr>
          <a:xfrm>
            <a:off x="1026160" y="1793420"/>
            <a:ext cx="3298800" cy="117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300" b="1" i="0" u="none" strike="noStrike" cap="none">
                <a:solidFill>
                  <a:schemeClr val="lt1"/>
                </a:solidFill>
                <a:latin typeface="Arial"/>
                <a:ea typeface="Arial"/>
                <a:cs typeface="Arial"/>
                <a:sym typeface="Arial"/>
              </a:rPr>
              <a:t>Customer Commitment</a:t>
            </a: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Acquisition and IT subject matter expertise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Responsive customer support to assist with emerging</a:t>
            </a:r>
            <a:br>
              <a:rPr lang="en-US" sz="1000" b="0" i="0" u="none" strike="noStrike" cap="none">
                <a:solidFill>
                  <a:schemeClr val="lt1"/>
                </a:solidFill>
                <a:latin typeface="Arial"/>
                <a:ea typeface="Arial"/>
                <a:cs typeface="Arial"/>
                <a:sym typeface="Arial"/>
              </a:rPr>
            </a:br>
            <a:r>
              <a:rPr lang="en-US" sz="1000" b="0" i="0" u="none" strike="noStrike" cap="none">
                <a:solidFill>
                  <a:schemeClr val="lt1"/>
                </a:solidFill>
                <a:latin typeface="Arial"/>
                <a:ea typeface="Arial"/>
                <a:cs typeface="Arial"/>
                <a:sym typeface="Arial"/>
              </a:rPr>
              <a:t>tech needs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Training and decision-support tools available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80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143" name="Google Shape;143;p18">
            <a:extLst>
              <a:ext uri="{C183D7F6-B498-43B3-948B-1728B52AA6E4}">
                <adec:decorative xmlns:adec="http://schemas.microsoft.com/office/drawing/2017/decorative" val="1"/>
              </a:ext>
            </a:extLst>
          </p:cNvPr>
          <p:cNvCxnSpPr/>
          <p:nvPr/>
        </p:nvCxnSpPr>
        <p:spPr>
          <a:xfrm>
            <a:off x="513618" y="3308002"/>
            <a:ext cx="3820500" cy="0"/>
          </a:xfrm>
          <a:prstGeom prst="straightConnector1">
            <a:avLst/>
          </a:prstGeom>
          <a:noFill/>
          <a:ln w="73025" cap="flat" cmpd="sng">
            <a:solidFill>
              <a:srgbClr val="1D75BC"/>
            </a:solidFill>
            <a:prstDash val="solid"/>
            <a:round/>
            <a:headEnd type="none" w="sm" len="sm"/>
            <a:tailEnd type="none" w="sm" len="sm"/>
          </a:ln>
        </p:spPr>
      </p:cxnSp>
      <p:pic>
        <p:nvPicPr>
          <p:cNvPr id="144" name="Google Shape;144;p18" descr="A white outline of a lock  "/>
          <p:cNvPicPr preferRelativeResize="0"/>
          <p:nvPr/>
        </p:nvPicPr>
        <p:blipFill rotWithShape="1">
          <a:blip r:embed="rId6">
            <a:alphaModFix/>
          </a:blip>
          <a:srcRect/>
          <a:stretch/>
        </p:blipFill>
        <p:spPr>
          <a:xfrm>
            <a:off x="481444" y="3379512"/>
            <a:ext cx="620450" cy="620450"/>
          </a:xfrm>
          <a:prstGeom prst="rect">
            <a:avLst/>
          </a:prstGeom>
          <a:noFill/>
          <a:ln>
            <a:noFill/>
          </a:ln>
        </p:spPr>
      </p:pic>
      <p:sp>
        <p:nvSpPr>
          <p:cNvPr id="145" name="Google Shape;145;p18"/>
          <p:cNvSpPr/>
          <p:nvPr/>
        </p:nvSpPr>
        <p:spPr>
          <a:xfrm>
            <a:off x="1107440" y="3376431"/>
            <a:ext cx="3226500" cy="117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300" b="1" i="0" u="none" strike="noStrike" cap="none">
                <a:solidFill>
                  <a:schemeClr val="lt1"/>
                </a:solidFill>
                <a:latin typeface="Arial"/>
                <a:ea typeface="Arial"/>
                <a:cs typeface="Arial"/>
                <a:sym typeface="Arial"/>
              </a:rPr>
              <a:t>Compliance</a:t>
            </a: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Align with complex federal regulations, laws, directives, and guidance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Reduce security and acquisition risks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Safeguard cyber assets and supply chains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80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146" name="Google Shape;146;p18">
            <a:extLst>
              <a:ext uri="{C183D7F6-B498-43B3-948B-1728B52AA6E4}">
                <adec:decorative xmlns:adec="http://schemas.microsoft.com/office/drawing/2017/decorative" val="1"/>
              </a:ext>
            </a:extLst>
          </p:cNvPr>
          <p:cNvCxnSpPr/>
          <p:nvPr/>
        </p:nvCxnSpPr>
        <p:spPr>
          <a:xfrm>
            <a:off x="4755072" y="1724991"/>
            <a:ext cx="3820500" cy="0"/>
          </a:xfrm>
          <a:prstGeom prst="straightConnector1">
            <a:avLst/>
          </a:prstGeom>
          <a:noFill/>
          <a:ln w="73025" cap="flat" cmpd="sng">
            <a:solidFill>
              <a:srgbClr val="1D75BC"/>
            </a:solidFill>
            <a:prstDash val="solid"/>
            <a:round/>
            <a:headEnd type="none" w="sm" len="sm"/>
            <a:tailEnd type="none" w="sm" len="sm"/>
          </a:ln>
        </p:spPr>
      </p:cxnSp>
      <p:pic>
        <p:nvPicPr>
          <p:cNvPr id="147" name="Google Shape;147;p18" descr="A white puzzle piece with a black background  "/>
          <p:cNvPicPr preferRelativeResize="0"/>
          <p:nvPr/>
        </p:nvPicPr>
        <p:blipFill rotWithShape="1">
          <a:blip r:embed="rId7">
            <a:alphaModFix/>
          </a:blip>
          <a:srcRect/>
          <a:stretch/>
        </p:blipFill>
        <p:spPr>
          <a:xfrm>
            <a:off x="4765232" y="1835498"/>
            <a:ext cx="572999" cy="572999"/>
          </a:xfrm>
          <a:prstGeom prst="rect">
            <a:avLst/>
          </a:prstGeom>
          <a:noFill/>
          <a:ln>
            <a:noFill/>
          </a:ln>
        </p:spPr>
      </p:pic>
      <p:sp>
        <p:nvSpPr>
          <p:cNvPr id="148" name="Google Shape;148;p18"/>
          <p:cNvSpPr/>
          <p:nvPr/>
        </p:nvSpPr>
        <p:spPr>
          <a:xfrm>
            <a:off x="5384800" y="1793420"/>
            <a:ext cx="3426600" cy="144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300" b="1" i="0" u="none" strike="noStrike" cap="none">
                <a:solidFill>
                  <a:schemeClr val="lt1"/>
                </a:solidFill>
                <a:latin typeface="Arial"/>
                <a:ea typeface="Arial"/>
                <a:cs typeface="Arial"/>
                <a:sym typeface="Arial"/>
              </a:rPr>
              <a:t>Convenience</a:t>
            </a: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Variety &amp; flexibility with uncompromising value &amp; quality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Easy to identify and secure vendors, products and services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Achieve small business/socio-economic goals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80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149" name="Google Shape;149;p18">
            <a:extLst>
              <a:ext uri="{C183D7F6-B498-43B3-948B-1728B52AA6E4}">
                <adec:decorative xmlns:adec="http://schemas.microsoft.com/office/drawing/2017/decorative" val="1"/>
              </a:ext>
            </a:extLst>
          </p:cNvPr>
          <p:cNvCxnSpPr/>
          <p:nvPr/>
        </p:nvCxnSpPr>
        <p:spPr>
          <a:xfrm>
            <a:off x="4764066" y="3308002"/>
            <a:ext cx="3820500" cy="0"/>
          </a:xfrm>
          <a:prstGeom prst="straightConnector1">
            <a:avLst/>
          </a:prstGeom>
          <a:noFill/>
          <a:ln w="73025" cap="flat" cmpd="sng">
            <a:solidFill>
              <a:srgbClr val="1D75BC"/>
            </a:solidFill>
            <a:prstDash val="solid"/>
            <a:round/>
            <a:headEnd type="none" w="sm" len="sm"/>
            <a:tailEnd type="none" w="sm" len="sm"/>
          </a:ln>
        </p:spPr>
      </p:cxnSp>
      <p:pic>
        <p:nvPicPr>
          <p:cNvPr id="150" name="Google Shape;150;p18" descr="A white line drawing of a trophy  "/>
          <p:cNvPicPr preferRelativeResize="0"/>
          <p:nvPr/>
        </p:nvPicPr>
        <p:blipFill rotWithShape="1">
          <a:blip r:embed="rId8">
            <a:alphaModFix/>
          </a:blip>
          <a:srcRect/>
          <a:stretch/>
        </p:blipFill>
        <p:spPr>
          <a:xfrm>
            <a:off x="4755072" y="3465012"/>
            <a:ext cx="635228" cy="635228"/>
          </a:xfrm>
          <a:prstGeom prst="rect">
            <a:avLst/>
          </a:prstGeom>
          <a:noFill/>
          <a:ln>
            <a:noFill/>
          </a:ln>
        </p:spPr>
      </p:pic>
      <p:sp>
        <p:nvSpPr>
          <p:cNvPr id="151" name="Google Shape;151;p18"/>
          <p:cNvSpPr/>
          <p:nvPr/>
        </p:nvSpPr>
        <p:spPr>
          <a:xfrm>
            <a:off x="5384800" y="3376431"/>
            <a:ext cx="3566100" cy="144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300" b="1" i="0" u="none" strike="noStrike" cap="none">
                <a:solidFill>
                  <a:schemeClr val="lt1"/>
                </a:solidFill>
                <a:latin typeface="Arial"/>
                <a:ea typeface="Arial"/>
                <a:cs typeface="Arial"/>
                <a:sym typeface="Arial"/>
              </a:rPr>
              <a:t>Cost Savings</a:t>
            </a: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Reduce costs, save time and resources for the mission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Solutions with pre-negotiated &amp; competitive pricing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000" b="0" i="0" u="none" strike="noStrike" cap="none">
                <a:solidFill>
                  <a:schemeClr val="lt1"/>
                </a:solidFill>
                <a:latin typeface="Arial"/>
                <a:ea typeface="Arial"/>
                <a:cs typeface="Arial"/>
                <a:sym typeface="Arial"/>
              </a:rPr>
              <a:t>Access to Best-In-Class offerings recommended by OMB</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9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9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800"/>
              </a:spcBef>
              <a:spcAft>
                <a:spcPts val="80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4"/>
          <p:cNvSpPr txBox="1">
            <a:spLocks noGrp="1"/>
          </p:cNvSpPr>
          <p:nvPr>
            <p:ph type="ctrTitle"/>
          </p:nvPr>
        </p:nvSpPr>
        <p:spPr>
          <a:xfrm>
            <a:off x="266700" y="349250"/>
            <a:ext cx="8466300" cy="309600"/>
          </a:xfrm>
          <a:prstGeom prst="rect">
            <a:avLst/>
          </a:prstGeom>
          <a:noFill/>
          <a:ln>
            <a:noFill/>
          </a:ln>
        </p:spPr>
        <p:txBody>
          <a:bodyPr spcFirstLastPara="1" wrap="square" lIns="73150" tIns="73150" rIns="73150" bIns="73150" anchor="ctr" anchorCtr="0">
            <a:noAutofit/>
          </a:bodyPr>
          <a:lstStyle/>
          <a:p>
            <a:pPr marL="0" lvl="0" indent="0" algn="l" rtl="0">
              <a:lnSpc>
                <a:spcPct val="90000"/>
              </a:lnSpc>
              <a:spcBef>
                <a:spcPts val="0"/>
              </a:spcBef>
              <a:spcAft>
                <a:spcPts val="0"/>
              </a:spcAft>
              <a:buSzPts val="1400"/>
              <a:buNone/>
            </a:pPr>
            <a:r>
              <a:rPr lang="en-US" sz="1800">
                <a:solidFill>
                  <a:srgbClr val="232659"/>
                </a:solidFill>
              </a:rPr>
              <a:t>Establishing a </a:t>
            </a:r>
            <a:r>
              <a:rPr lang="en-US" sz="1800" u="sng">
                <a:solidFill>
                  <a:srgbClr val="232659"/>
                </a:solidFill>
              </a:rPr>
              <a:t>BPA</a:t>
            </a:r>
            <a:r>
              <a:rPr lang="en-US" sz="1800">
                <a:solidFill>
                  <a:srgbClr val="232659"/>
                </a:solidFill>
              </a:rPr>
              <a:t> for </a:t>
            </a:r>
            <a:r>
              <a:rPr lang="en-US" sz="1800" u="sng">
                <a:solidFill>
                  <a:srgbClr val="232659"/>
                </a:solidFill>
              </a:rPr>
              <a:t>Supplies</a:t>
            </a:r>
            <a:r>
              <a:rPr lang="en-US" sz="1800">
                <a:solidFill>
                  <a:srgbClr val="232659"/>
                </a:solidFill>
              </a:rPr>
              <a:t> – GS</a:t>
            </a:r>
            <a:r>
              <a:rPr lang="en-US" sz="1800"/>
              <a:t>AR 538.7102-2 &amp; 538.7103</a:t>
            </a:r>
            <a:endParaRPr sz="1800">
              <a:solidFill>
                <a:srgbClr val="232659"/>
              </a:solidFill>
            </a:endParaRPr>
          </a:p>
        </p:txBody>
      </p:sp>
      <p:grpSp>
        <p:nvGrpSpPr>
          <p:cNvPr id="512" name="Google Shape;512;p54" descr="The image shows the exceed-SAT and below-SAT definitions."/>
          <p:cNvGrpSpPr/>
          <p:nvPr/>
        </p:nvGrpSpPr>
        <p:grpSpPr>
          <a:xfrm>
            <a:off x="266700" y="1079975"/>
            <a:ext cx="8549701" cy="3224381"/>
            <a:chOff x="-1" y="210034"/>
            <a:chExt cx="8549701" cy="4299174"/>
          </a:xfrm>
        </p:grpSpPr>
        <p:sp>
          <p:nvSpPr>
            <p:cNvPr id="513" name="Google Shape;513;p54"/>
            <p:cNvSpPr/>
            <p:nvPr/>
          </p:nvSpPr>
          <p:spPr>
            <a:xfrm>
              <a:off x="0" y="479647"/>
              <a:ext cx="8549700" cy="2283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54"/>
            <p:cNvSpPr txBox="1"/>
            <p:nvPr/>
          </p:nvSpPr>
          <p:spPr>
            <a:xfrm>
              <a:off x="11149" y="210034"/>
              <a:ext cx="8527500" cy="486900"/>
            </a:xfrm>
            <a:prstGeom prst="rect">
              <a:avLst/>
            </a:prstGeom>
            <a:solidFill>
              <a:srgbClr val="232659"/>
            </a:solid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EXCEEDS SAT</a:t>
              </a:r>
              <a:endParaRPr sz="1400" b="0" i="0" u="none" strike="noStrike" cap="none">
                <a:solidFill>
                  <a:srgbClr val="000000"/>
                </a:solidFill>
                <a:latin typeface="Arial"/>
                <a:ea typeface="Arial"/>
                <a:cs typeface="Arial"/>
                <a:sym typeface="Arial"/>
              </a:endParaRPr>
            </a:p>
          </p:txBody>
        </p:sp>
        <p:sp>
          <p:nvSpPr>
            <p:cNvPr id="515" name="Google Shape;515;p54"/>
            <p:cNvSpPr/>
            <p:nvPr/>
          </p:nvSpPr>
          <p:spPr>
            <a:xfrm>
              <a:off x="0" y="707941"/>
              <a:ext cx="8549700" cy="1821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54" descr="Exceeds SAT: Develop RFQ, including the basis of the award Post to GSA eBuy OR provide to as many Schedule contractors as is practicable to ensure at least three quotes Limited Sources Justification, if applicable Shall seek price reduction (FAR 8.405-4) Best value determination "/>
            <p:cNvSpPr txBox="1"/>
            <p:nvPr/>
          </p:nvSpPr>
          <p:spPr>
            <a:xfrm>
              <a:off x="0" y="707941"/>
              <a:ext cx="8549700" cy="1821600"/>
            </a:xfrm>
            <a:prstGeom prst="rect">
              <a:avLst/>
            </a:prstGeom>
            <a:noFill/>
            <a:ln>
              <a:noFill/>
            </a:ln>
          </p:spPr>
          <p:txBody>
            <a:bodyPr spcFirstLastPara="1" wrap="square" lIns="271450" tIns="17775" rIns="99550" bIns="17775" anchor="t" anchorCtr="0">
              <a:noAutofit/>
            </a:bodyPr>
            <a:lstStyle/>
            <a:p>
              <a:pPr marL="114300" marR="0" lvl="1" indent="-110490" algn="l" rtl="0">
                <a:lnSpc>
                  <a:spcPct val="90000"/>
                </a:lnSpc>
                <a:spcBef>
                  <a:spcPts val="280"/>
                </a:spcBef>
                <a:spcAft>
                  <a:spcPts val="0"/>
                </a:spcAft>
                <a:buClr>
                  <a:srgbClr val="232659"/>
                </a:buClr>
                <a:buSzPts val="1200"/>
                <a:buFont typeface="Arial"/>
                <a:buChar char="•"/>
              </a:pPr>
              <a:r>
                <a:rPr lang="en-US" sz="1200" b="0" i="0" u="none" strike="noStrike" cap="none">
                  <a:solidFill>
                    <a:srgbClr val="232659"/>
                  </a:solidFill>
                  <a:latin typeface="Arial"/>
                  <a:ea typeface="Arial"/>
                  <a:cs typeface="Arial"/>
                  <a:sym typeface="Arial"/>
                </a:rPr>
                <a:t>Develop RFQ, including the basis of the award</a:t>
              </a:r>
              <a:endParaRPr sz="1200" b="0" i="0" u="none" strike="noStrike" cap="none">
                <a:solidFill>
                  <a:srgbClr val="232659"/>
                </a:solidFill>
                <a:latin typeface="Arial"/>
                <a:ea typeface="Arial"/>
                <a:cs typeface="Arial"/>
                <a:sym typeface="Arial"/>
              </a:endParaRPr>
            </a:p>
            <a:p>
              <a:pPr marL="114300" marR="0" lvl="1" indent="-110490" algn="l" rtl="0">
                <a:lnSpc>
                  <a:spcPct val="90000"/>
                </a:lnSpc>
                <a:spcBef>
                  <a:spcPts val="1000"/>
                </a:spcBef>
                <a:spcAft>
                  <a:spcPts val="0"/>
                </a:spcAft>
                <a:buClr>
                  <a:srgbClr val="232659"/>
                </a:buClr>
                <a:buSzPts val="1200"/>
                <a:buFont typeface="Arial"/>
                <a:buChar char="•"/>
              </a:pPr>
              <a:r>
                <a:rPr lang="en-US" sz="1200" b="0" i="0" u="none" strike="noStrike" cap="none">
                  <a:solidFill>
                    <a:srgbClr val="232659"/>
                  </a:solidFill>
                  <a:latin typeface="Arial"/>
                  <a:ea typeface="Arial"/>
                  <a:cs typeface="Arial"/>
                  <a:sym typeface="Arial"/>
                </a:rPr>
                <a:t>Post to GSA eBuy OR provide to as many Schedule contractors as is practicable to ensure at least three quotes</a:t>
              </a:r>
              <a:endParaRPr sz="1200" b="0" i="0" u="none" strike="noStrike" cap="none">
                <a:solidFill>
                  <a:srgbClr val="232659"/>
                </a:solidFill>
                <a:latin typeface="Arial"/>
                <a:ea typeface="Arial"/>
                <a:cs typeface="Arial"/>
                <a:sym typeface="Arial"/>
              </a:endParaRPr>
            </a:p>
            <a:p>
              <a:pPr marL="114300" marR="0" lvl="1" indent="-110490" algn="l" rtl="0">
                <a:lnSpc>
                  <a:spcPct val="90000"/>
                </a:lnSpc>
                <a:spcBef>
                  <a:spcPts val="1000"/>
                </a:spcBef>
                <a:spcAft>
                  <a:spcPts val="0"/>
                </a:spcAft>
                <a:buClr>
                  <a:srgbClr val="232659"/>
                </a:buClr>
                <a:buSzPts val="1200"/>
                <a:buFont typeface="Arial"/>
                <a:buChar char="•"/>
              </a:pPr>
              <a:r>
                <a:rPr lang="en-US" sz="1200" b="0" i="0" u="none" strike="noStrike" cap="none">
                  <a:solidFill>
                    <a:srgbClr val="232659"/>
                  </a:solidFill>
                  <a:latin typeface="Arial"/>
                  <a:ea typeface="Arial"/>
                  <a:cs typeface="Arial"/>
                  <a:sym typeface="Arial"/>
                </a:rPr>
                <a:t>Limited Sources Justification, if applicable</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0"/>
                </a:spcAft>
                <a:buClr>
                  <a:srgbClr val="232659"/>
                </a:buClr>
                <a:buSzPts val="1200"/>
                <a:buFont typeface="Arial"/>
                <a:buChar char="•"/>
              </a:pPr>
              <a:r>
                <a:rPr lang="en-US" sz="1200" b="0" i="0" u="sng" strike="noStrike" cap="none">
                  <a:solidFill>
                    <a:srgbClr val="232659"/>
                  </a:solidFill>
                  <a:latin typeface="Arial"/>
                  <a:ea typeface="Arial"/>
                  <a:cs typeface="Arial"/>
                  <a:sym typeface="Arial"/>
                </a:rPr>
                <a:t>Shall</a:t>
              </a:r>
              <a:r>
                <a:rPr lang="en-US" sz="1200" b="0" i="0" u="none" strike="noStrike" cap="none">
                  <a:solidFill>
                    <a:srgbClr val="232659"/>
                  </a:solidFill>
                  <a:latin typeface="Arial"/>
                  <a:ea typeface="Arial"/>
                  <a:cs typeface="Arial"/>
                  <a:sym typeface="Arial"/>
                </a:rPr>
                <a:t> seek price reduction (FAR 8.405-4)</a:t>
              </a:r>
              <a:endParaRPr sz="1200" b="0" i="0" u="none" strike="noStrike" cap="none">
                <a:solidFill>
                  <a:srgbClr val="232659"/>
                </a:solidFill>
                <a:latin typeface="Arial"/>
                <a:ea typeface="Arial"/>
                <a:cs typeface="Arial"/>
                <a:sym typeface="Arial"/>
              </a:endParaRPr>
            </a:p>
            <a:p>
              <a:pPr marL="114300" marR="0" lvl="1" indent="-110490" algn="l" rtl="0">
                <a:lnSpc>
                  <a:spcPct val="90000"/>
                </a:lnSpc>
                <a:spcBef>
                  <a:spcPts val="1000"/>
                </a:spcBef>
                <a:spcAft>
                  <a:spcPts val="0"/>
                </a:spcAft>
                <a:buClr>
                  <a:srgbClr val="232659"/>
                </a:buClr>
                <a:buSzPts val="1200"/>
                <a:buFont typeface="Arial"/>
                <a:buChar char="•"/>
              </a:pPr>
              <a:r>
                <a:rPr lang="en-US" sz="1200" b="0" i="0" u="none" strike="noStrike" cap="none">
                  <a:solidFill>
                    <a:srgbClr val="232659"/>
                  </a:solidFill>
                  <a:latin typeface="Arial"/>
                  <a:ea typeface="Arial"/>
                  <a:cs typeface="Arial"/>
                  <a:sym typeface="Arial"/>
                </a:rPr>
                <a:t>Best value determination</a:t>
              </a:r>
              <a:endParaRPr sz="1200" b="0" i="0" u="none" strike="noStrike" cap="none">
                <a:solidFill>
                  <a:srgbClr val="232659"/>
                </a:solidFill>
                <a:latin typeface="Arial"/>
                <a:ea typeface="Arial"/>
                <a:cs typeface="Arial"/>
                <a:sym typeface="Arial"/>
              </a:endParaRPr>
            </a:p>
            <a:p>
              <a:pPr marL="114300" marR="0" lvl="1" indent="-34289" algn="l" rtl="0">
                <a:lnSpc>
                  <a:spcPct val="90000"/>
                </a:lnSpc>
                <a:spcBef>
                  <a:spcPts val="1000"/>
                </a:spcBef>
                <a:spcAft>
                  <a:spcPts val="0"/>
                </a:spcAft>
                <a:buClr>
                  <a:schemeClr val="dk1"/>
                </a:buClr>
                <a:buSzPts val="1260"/>
                <a:buFont typeface="Arial"/>
                <a:buNone/>
              </a:pPr>
              <a:endParaRPr sz="1400" b="1" i="0" u="none" strike="noStrike" cap="none">
                <a:solidFill>
                  <a:schemeClr val="dk1"/>
                </a:solidFill>
                <a:latin typeface="Calibri"/>
                <a:ea typeface="Calibri"/>
                <a:cs typeface="Calibri"/>
                <a:sym typeface="Calibri"/>
              </a:endParaRPr>
            </a:p>
          </p:txBody>
        </p:sp>
        <p:sp>
          <p:nvSpPr>
            <p:cNvPr id="517" name="Google Shape;517;p54"/>
            <p:cNvSpPr/>
            <p:nvPr/>
          </p:nvSpPr>
          <p:spPr>
            <a:xfrm>
              <a:off x="0" y="2529541"/>
              <a:ext cx="8549700" cy="2298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54"/>
            <p:cNvSpPr txBox="1"/>
            <p:nvPr/>
          </p:nvSpPr>
          <p:spPr>
            <a:xfrm>
              <a:off x="11224" y="2540767"/>
              <a:ext cx="8527200" cy="486900"/>
            </a:xfrm>
            <a:prstGeom prst="rect">
              <a:avLst/>
            </a:prstGeom>
            <a:solidFill>
              <a:srgbClr val="232659"/>
            </a:solid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BELOW SAT</a:t>
              </a:r>
              <a:endParaRPr sz="1400" b="0" i="0" u="none" strike="noStrike" cap="none">
                <a:solidFill>
                  <a:srgbClr val="000000"/>
                </a:solidFill>
                <a:latin typeface="Arial"/>
                <a:ea typeface="Arial"/>
                <a:cs typeface="Arial"/>
                <a:sym typeface="Arial"/>
              </a:endParaRPr>
            </a:p>
          </p:txBody>
        </p:sp>
        <p:sp>
          <p:nvSpPr>
            <p:cNvPr id="519" name="Google Shape;519;p54"/>
            <p:cNvSpPr/>
            <p:nvPr/>
          </p:nvSpPr>
          <p:spPr>
            <a:xfrm>
              <a:off x="0" y="2759285"/>
              <a:ext cx="8549700" cy="1159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54"/>
            <p:cNvSpPr txBox="1"/>
            <p:nvPr/>
          </p:nvSpPr>
          <p:spPr>
            <a:xfrm>
              <a:off x="-1" y="2759308"/>
              <a:ext cx="8549700" cy="1749900"/>
            </a:xfrm>
            <a:prstGeom prst="rect">
              <a:avLst/>
            </a:prstGeom>
            <a:noFill/>
            <a:ln>
              <a:noFill/>
            </a:ln>
          </p:spPr>
          <p:txBody>
            <a:bodyPr spcFirstLastPara="1" wrap="square" lIns="271450" tIns="17775" rIns="99550" bIns="17775" anchor="t" anchorCtr="0">
              <a:noAutofit/>
            </a:bodyPr>
            <a:lstStyle/>
            <a:p>
              <a:pPr marL="114300" marR="0" lvl="1" indent="-34289" algn="l" rtl="0">
                <a:lnSpc>
                  <a:spcPct val="90000"/>
                </a:lnSpc>
                <a:spcBef>
                  <a:spcPts val="0"/>
                </a:spcBef>
                <a:spcAft>
                  <a:spcPts val="0"/>
                </a:spcAft>
                <a:buClr>
                  <a:schemeClr val="dk1"/>
                </a:buClr>
                <a:buSzPts val="1260"/>
                <a:buFont typeface="Arial"/>
                <a:buNone/>
              </a:pPr>
              <a:endParaRPr sz="14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Survey ≥ 3 contractors</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Limited Sources Justification, if applicable </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Determine if a price reduction should be sought</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100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Best value determination</a:t>
              </a:r>
              <a:endParaRPr sz="1200" b="0" i="0" u="none" strike="noStrike" cap="none">
                <a:solidFill>
                  <a:srgbClr val="232659"/>
                </a:solidFill>
                <a:latin typeface="Arial"/>
                <a:ea typeface="Arial"/>
                <a:cs typeface="Arial"/>
                <a:sym typeface="Arial"/>
              </a:endParaRPr>
            </a:p>
          </p:txBody>
        </p:sp>
      </p:gr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5"/>
          <p:cNvSpPr txBox="1">
            <a:spLocks noGrp="1"/>
          </p:cNvSpPr>
          <p:nvPr>
            <p:ph type="ctrTitle"/>
          </p:nvPr>
        </p:nvSpPr>
        <p:spPr>
          <a:xfrm>
            <a:off x="559425" y="366125"/>
            <a:ext cx="7313100" cy="41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sz="1800">
                <a:solidFill>
                  <a:srgbClr val="232659"/>
                </a:solidFill>
              </a:rPr>
              <a:t>BPA Ordering Procedures: FAR 8.405-3</a:t>
            </a:r>
            <a:endParaRPr sz="1800">
              <a:solidFill>
                <a:srgbClr val="232659"/>
              </a:solidFill>
            </a:endParaRPr>
          </a:p>
        </p:txBody>
      </p:sp>
      <p:sp>
        <p:nvSpPr>
          <p:cNvPr id="526" name="Google Shape;526;p55"/>
          <p:cNvSpPr txBox="1">
            <a:spLocks noGrp="1"/>
          </p:cNvSpPr>
          <p:nvPr>
            <p:ph type="body" idx="1"/>
          </p:nvPr>
        </p:nvSpPr>
        <p:spPr>
          <a:xfrm>
            <a:off x="457200" y="1128650"/>
            <a:ext cx="8228400" cy="322800"/>
          </a:xfrm>
          <a:prstGeom prst="rect">
            <a:avLst/>
          </a:prstGeom>
          <a:noFill/>
          <a:ln>
            <a:noFill/>
          </a:ln>
        </p:spPr>
        <p:txBody>
          <a:bodyPr spcFirstLastPara="1" wrap="square" lIns="91425" tIns="45700" rIns="91425" bIns="45700" anchor="t" anchorCtr="0">
            <a:noAutofit/>
          </a:bodyPr>
          <a:lstStyle/>
          <a:p>
            <a:pPr marL="406400" marR="0" lvl="0" indent="-406400" algn="l" rtl="0">
              <a:lnSpc>
                <a:spcPct val="100000"/>
              </a:lnSpc>
              <a:spcBef>
                <a:spcPts val="0"/>
              </a:spcBef>
              <a:spcAft>
                <a:spcPts val="0"/>
              </a:spcAft>
              <a:buClr>
                <a:schemeClr val="dk1"/>
              </a:buClr>
              <a:buSzPts val="1600"/>
              <a:buFont typeface="Arial"/>
              <a:buNone/>
            </a:pPr>
            <a:r>
              <a:rPr lang="en-US" sz="1700" b="1" i="0" u="none" strike="noStrike" cap="none">
                <a:solidFill>
                  <a:srgbClr val="232659"/>
                </a:solidFill>
                <a:latin typeface="Arial"/>
                <a:ea typeface="Arial"/>
                <a:cs typeface="Arial"/>
                <a:sym typeface="Arial"/>
              </a:rPr>
              <a:t>Procedures for Ordering from Multiple-Award Schedule BPAs (FAR 8.405-3(c))</a:t>
            </a:r>
            <a:endParaRPr sz="1700" b="0" i="0" u="none" strike="noStrike" cap="none">
              <a:solidFill>
                <a:srgbClr val="232659"/>
              </a:solidFill>
              <a:latin typeface="Arial"/>
              <a:ea typeface="Arial"/>
              <a:cs typeface="Arial"/>
              <a:sym typeface="Arial"/>
            </a:endParaRPr>
          </a:p>
        </p:txBody>
      </p:sp>
      <p:grpSp>
        <p:nvGrpSpPr>
          <p:cNvPr id="527" name="Google Shape;527;p55" descr="Ordering Procedures for Exceeds SAT, Micro-SAT, Below Micro"/>
          <p:cNvGrpSpPr/>
          <p:nvPr/>
        </p:nvGrpSpPr>
        <p:grpSpPr>
          <a:xfrm>
            <a:off x="457151" y="1622581"/>
            <a:ext cx="8153450" cy="3072473"/>
            <a:chOff x="-50" y="183135"/>
            <a:chExt cx="8153450" cy="4096631"/>
          </a:xfrm>
        </p:grpSpPr>
        <p:sp>
          <p:nvSpPr>
            <p:cNvPr id="528" name="Google Shape;528;p55"/>
            <p:cNvSpPr/>
            <p:nvPr/>
          </p:nvSpPr>
          <p:spPr>
            <a:xfrm>
              <a:off x="0" y="183135"/>
              <a:ext cx="8153400" cy="2724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55"/>
            <p:cNvSpPr txBox="1"/>
            <p:nvPr/>
          </p:nvSpPr>
          <p:spPr>
            <a:xfrm>
              <a:off x="13299" y="196427"/>
              <a:ext cx="8126700" cy="371400"/>
            </a:xfrm>
            <a:prstGeom prst="rect">
              <a:avLst/>
            </a:prstGeom>
            <a:solidFill>
              <a:srgbClr val="232659"/>
            </a:solid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EXCEEDS SAT</a:t>
              </a:r>
              <a:endParaRPr sz="1400" b="0" i="0" u="none" strike="noStrike" cap="none">
                <a:solidFill>
                  <a:srgbClr val="000000"/>
                </a:solidFill>
                <a:latin typeface="Arial"/>
                <a:ea typeface="Arial"/>
                <a:cs typeface="Arial"/>
                <a:sym typeface="Arial"/>
              </a:endParaRPr>
            </a:p>
          </p:txBody>
        </p:sp>
        <p:sp>
          <p:nvSpPr>
            <p:cNvPr id="530" name="Google Shape;530;p55"/>
            <p:cNvSpPr/>
            <p:nvPr/>
          </p:nvSpPr>
          <p:spPr>
            <a:xfrm>
              <a:off x="0" y="455399"/>
              <a:ext cx="8153400" cy="1159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55"/>
            <p:cNvSpPr txBox="1"/>
            <p:nvPr/>
          </p:nvSpPr>
          <p:spPr>
            <a:xfrm>
              <a:off x="-50" y="392116"/>
              <a:ext cx="8153400" cy="1159200"/>
            </a:xfrm>
            <a:prstGeom prst="rect">
              <a:avLst/>
            </a:prstGeom>
            <a:noFill/>
            <a:ln>
              <a:noFill/>
            </a:ln>
          </p:spPr>
          <p:txBody>
            <a:bodyPr spcFirstLastPara="1" wrap="square" lIns="258850" tIns="17775" rIns="99550" bIns="17775" anchor="t" anchorCtr="0">
              <a:noAutofit/>
            </a:bodyPr>
            <a:lstStyle/>
            <a:p>
              <a:pPr marL="114300" marR="0" lvl="1" indent="-34289" algn="l" rtl="0">
                <a:lnSpc>
                  <a:spcPct val="90000"/>
                </a:lnSpc>
                <a:spcBef>
                  <a:spcPts val="0"/>
                </a:spcBef>
                <a:spcAft>
                  <a:spcPts val="0"/>
                </a:spcAft>
                <a:buClr>
                  <a:schemeClr val="dk1"/>
                </a:buClr>
                <a:buSzPts val="1260"/>
                <a:buFont typeface="Arial"/>
                <a:buNone/>
              </a:pPr>
              <a:endParaRPr sz="1400" b="1" i="0" u="none" strike="noStrike" cap="none">
                <a:solidFill>
                  <a:schemeClr val="dk1"/>
                </a:solidFill>
                <a:latin typeface="Arial"/>
                <a:ea typeface="Arial"/>
                <a:cs typeface="Arial"/>
                <a:sym typeface="Arial"/>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Issue RFQ to all eligible BPA holders, or follow procedure for limiting sources</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Select best value quote</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Document best value determination and evidence of compliance with ordering procedures</a:t>
              </a:r>
              <a:endParaRPr sz="1200" b="0" i="0" u="none" strike="noStrike" cap="none">
                <a:solidFill>
                  <a:srgbClr val="232659"/>
                </a:solidFill>
                <a:latin typeface="Arial"/>
                <a:ea typeface="Arial"/>
                <a:cs typeface="Arial"/>
                <a:sym typeface="Arial"/>
              </a:endParaRPr>
            </a:p>
            <a:p>
              <a:pPr marL="114300" marR="0" lvl="1" indent="-34289" algn="l" rtl="0">
                <a:lnSpc>
                  <a:spcPct val="90000"/>
                </a:lnSpc>
                <a:spcBef>
                  <a:spcPts val="280"/>
                </a:spcBef>
                <a:spcAft>
                  <a:spcPts val="0"/>
                </a:spcAft>
                <a:buClr>
                  <a:srgbClr val="232659"/>
                </a:buClr>
                <a:buSzPts val="1200"/>
                <a:buFont typeface="Arial"/>
                <a:buNone/>
              </a:pPr>
              <a:endParaRPr sz="1200" b="0" i="0" u="none" strike="noStrike" cap="none">
                <a:solidFill>
                  <a:srgbClr val="232659"/>
                </a:solidFill>
                <a:latin typeface="Arial"/>
                <a:ea typeface="Arial"/>
                <a:cs typeface="Arial"/>
                <a:sym typeface="Arial"/>
              </a:endParaRPr>
            </a:p>
            <a:p>
              <a:pPr marL="114300" marR="0" lvl="1" indent="-34289" algn="l" rtl="0">
                <a:lnSpc>
                  <a:spcPct val="90000"/>
                </a:lnSpc>
                <a:spcBef>
                  <a:spcPts val="280"/>
                </a:spcBef>
                <a:spcAft>
                  <a:spcPts val="0"/>
                </a:spcAft>
                <a:buClr>
                  <a:schemeClr val="dk1"/>
                </a:buClr>
                <a:buSzPts val="1260"/>
                <a:buFont typeface="Arial"/>
                <a:buNone/>
              </a:pPr>
              <a:endParaRPr sz="1200" b="0" i="0" u="none" strike="noStrike" cap="none">
                <a:solidFill>
                  <a:srgbClr val="232659"/>
                </a:solidFill>
                <a:latin typeface="Arial"/>
                <a:ea typeface="Arial"/>
                <a:cs typeface="Arial"/>
                <a:sym typeface="Arial"/>
              </a:endParaRPr>
            </a:p>
          </p:txBody>
        </p:sp>
        <p:sp>
          <p:nvSpPr>
            <p:cNvPr id="532" name="Google Shape;532;p55"/>
            <p:cNvSpPr/>
            <p:nvPr/>
          </p:nvSpPr>
          <p:spPr>
            <a:xfrm>
              <a:off x="0" y="1614599"/>
              <a:ext cx="8153400" cy="2724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55"/>
            <p:cNvSpPr txBox="1"/>
            <p:nvPr/>
          </p:nvSpPr>
          <p:spPr>
            <a:xfrm>
              <a:off x="13299" y="1627896"/>
              <a:ext cx="8126700" cy="430500"/>
            </a:xfrm>
            <a:prstGeom prst="rect">
              <a:avLst/>
            </a:prstGeom>
            <a:solidFill>
              <a:srgbClr val="232659"/>
            </a:solid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MICRO-SAT</a:t>
              </a:r>
              <a:endParaRPr sz="1400" b="0" i="0" u="none" strike="noStrike" cap="none">
                <a:solidFill>
                  <a:srgbClr val="000000"/>
                </a:solidFill>
                <a:latin typeface="Arial"/>
                <a:ea typeface="Arial"/>
                <a:cs typeface="Arial"/>
                <a:sym typeface="Arial"/>
              </a:endParaRPr>
            </a:p>
          </p:txBody>
        </p:sp>
        <p:sp>
          <p:nvSpPr>
            <p:cNvPr id="534" name="Google Shape;534;p55"/>
            <p:cNvSpPr/>
            <p:nvPr/>
          </p:nvSpPr>
          <p:spPr>
            <a:xfrm>
              <a:off x="0" y="1886863"/>
              <a:ext cx="8153400" cy="105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55"/>
            <p:cNvSpPr txBox="1"/>
            <p:nvPr/>
          </p:nvSpPr>
          <p:spPr>
            <a:xfrm>
              <a:off x="0" y="1886863"/>
              <a:ext cx="8153400" cy="1059900"/>
            </a:xfrm>
            <a:prstGeom prst="rect">
              <a:avLst/>
            </a:prstGeom>
            <a:noFill/>
            <a:ln>
              <a:noFill/>
            </a:ln>
          </p:spPr>
          <p:txBody>
            <a:bodyPr spcFirstLastPara="1" wrap="square" lIns="258850" tIns="17775" rIns="99550" bIns="17775" anchor="t" anchorCtr="0">
              <a:noAutofit/>
            </a:bodyPr>
            <a:lstStyle/>
            <a:p>
              <a:pPr marL="114300" marR="0" lvl="1" indent="-34289" algn="l" rtl="0">
                <a:lnSpc>
                  <a:spcPct val="90000"/>
                </a:lnSpc>
                <a:spcBef>
                  <a:spcPts val="0"/>
                </a:spcBef>
                <a:spcAft>
                  <a:spcPts val="0"/>
                </a:spcAft>
                <a:buClr>
                  <a:schemeClr val="dk1"/>
                </a:buClr>
                <a:buSzPts val="1260"/>
                <a:buFont typeface="Arial"/>
                <a:buNone/>
              </a:pPr>
              <a:endParaRPr sz="1400" b="1" i="0" u="none" strike="noStrike" cap="none">
                <a:solidFill>
                  <a:schemeClr val="dk1"/>
                </a:solidFill>
                <a:latin typeface="Arial"/>
                <a:ea typeface="Arial"/>
                <a:cs typeface="Arial"/>
                <a:sym typeface="Arial"/>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Provide fair opportunity to all BPA holders or document reasons for restricting consideration</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Select best value quote</a:t>
              </a:r>
              <a:endParaRPr sz="1200" b="0" i="0" u="none" strike="noStrike" cap="none">
                <a:solidFill>
                  <a:srgbClr val="232659"/>
                </a:solidFill>
                <a:latin typeface="Arial"/>
                <a:ea typeface="Arial"/>
                <a:cs typeface="Arial"/>
                <a:sym typeface="Arial"/>
              </a:endParaRPr>
            </a:p>
            <a:p>
              <a:pPr marL="114300" marR="0" lvl="1" indent="-34289" algn="l" rtl="0">
                <a:lnSpc>
                  <a:spcPct val="90000"/>
                </a:lnSpc>
                <a:spcBef>
                  <a:spcPts val="1000"/>
                </a:spcBef>
                <a:spcAft>
                  <a:spcPts val="0"/>
                </a:spcAft>
                <a:buClr>
                  <a:schemeClr val="dk1"/>
                </a:buClr>
                <a:buSzPts val="1260"/>
                <a:buFont typeface="Arial"/>
                <a:buNone/>
              </a:pPr>
              <a:endParaRPr sz="1400" b="1" i="0" u="none" strike="noStrike" cap="none">
                <a:solidFill>
                  <a:srgbClr val="000000"/>
                </a:solidFill>
                <a:latin typeface="Calibri"/>
                <a:ea typeface="Calibri"/>
                <a:cs typeface="Calibri"/>
                <a:sym typeface="Calibri"/>
              </a:endParaRPr>
            </a:p>
          </p:txBody>
        </p:sp>
        <p:sp>
          <p:nvSpPr>
            <p:cNvPr id="536" name="Google Shape;536;p55"/>
            <p:cNvSpPr/>
            <p:nvPr/>
          </p:nvSpPr>
          <p:spPr>
            <a:xfrm>
              <a:off x="0" y="2946703"/>
              <a:ext cx="8153400" cy="272400"/>
            </a:xfrm>
            <a:prstGeom prst="roundRect">
              <a:avLst>
                <a:gd name="adj" fmla="val 16667"/>
              </a:avLst>
            </a:prstGeom>
            <a:solidFill>
              <a:srgbClr val="2A2A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55"/>
            <p:cNvSpPr txBox="1"/>
            <p:nvPr/>
          </p:nvSpPr>
          <p:spPr>
            <a:xfrm>
              <a:off x="13299" y="2959993"/>
              <a:ext cx="8126700" cy="430500"/>
            </a:xfrm>
            <a:prstGeom prst="rect">
              <a:avLst/>
            </a:prstGeom>
            <a:solidFill>
              <a:srgbClr val="232659"/>
            </a:solid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400" b="1" i="0" u="none" strike="noStrike" cap="none">
                  <a:solidFill>
                    <a:schemeClr val="lt1"/>
                  </a:solidFill>
                  <a:latin typeface="Arial"/>
                  <a:ea typeface="Arial"/>
                  <a:cs typeface="Arial"/>
                  <a:sym typeface="Arial"/>
                </a:rPr>
                <a:t>BELOW MICRO</a:t>
              </a:r>
              <a:endParaRPr sz="1400" b="0" i="0" u="none" strike="noStrike" cap="none">
                <a:solidFill>
                  <a:srgbClr val="000000"/>
                </a:solidFill>
                <a:latin typeface="Arial"/>
                <a:ea typeface="Arial"/>
                <a:cs typeface="Arial"/>
                <a:sym typeface="Arial"/>
              </a:endParaRPr>
            </a:p>
          </p:txBody>
        </p:sp>
        <p:sp>
          <p:nvSpPr>
            <p:cNvPr id="538" name="Google Shape;538;p55"/>
            <p:cNvSpPr/>
            <p:nvPr/>
          </p:nvSpPr>
          <p:spPr>
            <a:xfrm>
              <a:off x="0" y="3218966"/>
              <a:ext cx="8153400" cy="1060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55"/>
            <p:cNvSpPr txBox="1"/>
            <p:nvPr/>
          </p:nvSpPr>
          <p:spPr>
            <a:xfrm>
              <a:off x="0" y="3218966"/>
              <a:ext cx="8153400" cy="1060800"/>
            </a:xfrm>
            <a:prstGeom prst="rect">
              <a:avLst/>
            </a:prstGeom>
            <a:noFill/>
            <a:ln>
              <a:noFill/>
            </a:ln>
          </p:spPr>
          <p:txBody>
            <a:bodyPr spcFirstLastPara="1" wrap="square" lIns="258850" tIns="17775" rIns="99550" bIns="17775" anchor="t" anchorCtr="0">
              <a:noAutofit/>
            </a:bodyPr>
            <a:lstStyle/>
            <a:p>
              <a:pPr marL="114300" marR="0" lvl="1" indent="-34289" algn="l" rtl="0">
                <a:lnSpc>
                  <a:spcPct val="90000"/>
                </a:lnSpc>
                <a:spcBef>
                  <a:spcPts val="0"/>
                </a:spcBef>
                <a:spcAft>
                  <a:spcPts val="0"/>
                </a:spcAft>
                <a:buClr>
                  <a:schemeClr val="dk1"/>
                </a:buClr>
                <a:buSzPts val="1260"/>
                <a:buFont typeface="Arial"/>
                <a:buNone/>
              </a:pPr>
              <a:endParaRPr sz="14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280"/>
                </a:spcBef>
                <a:spcAft>
                  <a:spcPts val="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Place order with BPA contractor</a:t>
              </a:r>
              <a:endParaRPr sz="1200" b="0" i="0" u="none" strike="noStrike" cap="none">
                <a:solidFill>
                  <a:srgbClr val="232659"/>
                </a:solidFill>
                <a:latin typeface="Arial"/>
                <a:ea typeface="Arial"/>
                <a:cs typeface="Arial"/>
                <a:sym typeface="Arial"/>
              </a:endParaRPr>
            </a:p>
            <a:p>
              <a:pPr marL="114300" marR="0" lvl="1" indent="-101600" algn="l" rtl="0">
                <a:lnSpc>
                  <a:spcPct val="90000"/>
                </a:lnSpc>
                <a:spcBef>
                  <a:spcPts val="1000"/>
                </a:spcBef>
                <a:spcAft>
                  <a:spcPts val="1000"/>
                </a:spcAft>
                <a:buClr>
                  <a:srgbClr val="232659"/>
                </a:buClr>
                <a:buSzPts val="1060"/>
                <a:buFont typeface="Arial"/>
                <a:buChar char="•"/>
              </a:pPr>
              <a:r>
                <a:rPr lang="en-US" sz="1200" b="0" i="0" u="none" strike="noStrike" cap="none">
                  <a:solidFill>
                    <a:srgbClr val="232659"/>
                  </a:solidFill>
                  <a:latin typeface="Arial"/>
                  <a:ea typeface="Arial"/>
                  <a:cs typeface="Arial"/>
                  <a:sym typeface="Arial"/>
                </a:rPr>
                <a:t>Distribute orders among BPA contractors</a:t>
              </a:r>
              <a:endParaRPr sz="1200" b="0" i="0" u="none" strike="noStrike" cap="none">
                <a:solidFill>
                  <a:srgbClr val="232659"/>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5B2761"/>
            </a:gs>
            <a:gs pos="100000">
              <a:srgbClr val="5B2761"/>
            </a:gs>
          </a:gsLst>
          <a:lin ang="2700006" scaled="0"/>
        </a:gradFill>
        <a:effectLst/>
      </p:bgPr>
    </p:bg>
    <p:spTree>
      <p:nvGrpSpPr>
        <p:cNvPr id="1" name="Shape 543"/>
        <p:cNvGrpSpPr/>
        <p:nvPr/>
      </p:nvGrpSpPr>
      <p:grpSpPr>
        <a:xfrm>
          <a:off x="0" y="0"/>
          <a:ext cx="0" cy="0"/>
          <a:chOff x="0" y="0"/>
          <a:chExt cx="0" cy="0"/>
        </a:xfrm>
      </p:grpSpPr>
      <p:sp>
        <p:nvSpPr>
          <p:cNvPr id="2" name="Title 1">
            <a:extLst>
              <a:ext uri="{FF2B5EF4-FFF2-40B4-BE49-F238E27FC236}">
                <a16:creationId xmlns:a16="http://schemas.microsoft.com/office/drawing/2014/main" id="{D6713655-D167-2AD4-A35C-5B85E261BE12}"/>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ITC Customer Walk-through</a:t>
            </a:r>
          </a:p>
        </p:txBody>
      </p:sp>
      <p:sp>
        <p:nvSpPr>
          <p:cNvPr id="544" name="Google Shape;544;p56">
            <a:extLst>
              <a:ext uri="{C183D7F6-B498-43B3-948B-1728B52AA6E4}">
                <adec:decorative xmlns:adec="http://schemas.microsoft.com/office/drawing/2017/decorative" val="1"/>
              </a:ext>
            </a:extLst>
          </p:cNvPr>
          <p:cNvSpPr/>
          <p:nvPr/>
        </p:nvSpPr>
        <p:spPr>
          <a:xfrm>
            <a:off x="11752" y="1039335"/>
            <a:ext cx="8514000" cy="920700"/>
          </a:xfrm>
          <a:prstGeom prst="rect">
            <a:avLst/>
          </a:prstGeom>
          <a:solidFill>
            <a:srgbClr val="1D75B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56" name="Google Shape;556;p56" descr="This image serves as a light bulb. "/>
          <p:cNvPicPr preferRelativeResize="0"/>
          <p:nvPr/>
        </p:nvPicPr>
        <p:blipFill rotWithShape="1">
          <a:blip r:embed="rId4">
            <a:alphaModFix/>
          </a:blip>
          <a:srcRect/>
          <a:stretch/>
        </p:blipFill>
        <p:spPr>
          <a:xfrm>
            <a:off x="442405" y="326095"/>
            <a:ext cx="671787" cy="671788"/>
          </a:xfrm>
          <a:prstGeom prst="rect">
            <a:avLst/>
          </a:prstGeom>
          <a:noFill/>
          <a:ln>
            <a:noFill/>
          </a:ln>
        </p:spPr>
      </p:pic>
      <p:sp>
        <p:nvSpPr>
          <p:cNvPr id="550" name="Google Shape;550;p56"/>
          <p:cNvSpPr txBox="1"/>
          <p:nvPr/>
        </p:nvSpPr>
        <p:spPr>
          <a:xfrm>
            <a:off x="409870" y="1474290"/>
            <a:ext cx="1788600" cy="471000"/>
          </a:xfrm>
          <a:prstGeom prst="rect">
            <a:avLst/>
          </a:prstGeom>
          <a:noFill/>
          <a:ln>
            <a:noFill/>
          </a:ln>
        </p:spPr>
        <p:txBody>
          <a:bodyPr spcFirstLastPara="1" wrap="square" lIns="0" tIns="0" rIns="0" bIns="0" anchor="b" anchorCtr="0">
            <a:spAutoFit/>
          </a:bodyPr>
          <a:lstStyle/>
          <a:p>
            <a:pPr marL="0" marR="0" lvl="0" indent="0" algn="l" rtl="0">
              <a:lnSpc>
                <a:spcPct val="135384"/>
              </a:lnSpc>
              <a:spcBef>
                <a:spcPts val="600"/>
              </a:spcBef>
              <a:spcAft>
                <a:spcPts val="1000"/>
              </a:spcAft>
              <a:buClr>
                <a:srgbClr val="000000"/>
              </a:buClr>
              <a:buSzPts val="1100"/>
              <a:buFont typeface="Arial"/>
              <a:buNone/>
            </a:pPr>
            <a:r>
              <a:rPr lang="en-US" sz="1300" b="1" i="0" u="none" strike="noStrike" cap="none">
                <a:solidFill>
                  <a:schemeClr val="lt1"/>
                </a:solidFill>
                <a:latin typeface="Arial"/>
                <a:ea typeface="Arial"/>
                <a:cs typeface="Arial"/>
                <a:sym typeface="Arial"/>
              </a:rPr>
              <a:t>When customer agencies want to…</a:t>
            </a:r>
            <a:endParaRPr sz="1300" b="1" i="0" u="none" strike="noStrike" cap="none">
              <a:solidFill>
                <a:schemeClr val="lt1"/>
              </a:solidFill>
              <a:latin typeface="Arial"/>
              <a:ea typeface="Arial"/>
              <a:cs typeface="Arial"/>
              <a:sym typeface="Arial"/>
            </a:endParaRPr>
          </a:p>
        </p:txBody>
      </p:sp>
      <p:sp>
        <p:nvSpPr>
          <p:cNvPr id="546" name="Google Shape;546;p56"/>
          <p:cNvSpPr txBox="1"/>
          <p:nvPr/>
        </p:nvSpPr>
        <p:spPr>
          <a:xfrm>
            <a:off x="358675" y="2185201"/>
            <a:ext cx="1728600" cy="2334600"/>
          </a:xfrm>
          <a:prstGeom prst="rect">
            <a:avLst/>
          </a:prstGeom>
          <a:noFill/>
          <a:ln>
            <a:noFill/>
          </a:ln>
        </p:spPr>
        <p:txBody>
          <a:bodyPr spcFirstLastPara="1" wrap="square" lIns="0" tIns="0" rIns="0" bIns="0" anchor="t" anchorCtr="0">
            <a:spAutoFit/>
          </a:bodyPr>
          <a:lstStyle/>
          <a:p>
            <a:pPr marL="215900" marR="0" lvl="0" indent="-171450" algn="l" rtl="0">
              <a:lnSpc>
                <a:spcPct val="100000"/>
              </a:lnSpc>
              <a:spcBef>
                <a:spcPts val="6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Modernize and upgrade IT systems</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Add new data and analytics capabilities</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Improve system security</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Build customer-facing digital experiences</a:t>
            </a:r>
            <a:endParaRPr sz="1100" b="0" i="0" u="none" strike="noStrike" cap="none">
              <a:solidFill>
                <a:schemeClr val="lt1"/>
              </a:solidFill>
              <a:latin typeface="Arial"/>
              <a:ea typeface="Arial"/>
              <a:cs typeface="Arial"/>
              <a:sym typeface="Arial"/>
            </a:endParaRPr>
          </a:p>
          <a:p>
            <a:pPr marL="215900" marR="0" lvl="0" indent="-185420" algn="l" rtl="0">
              <a:lnSpc>
                <a:spcPct val="100000"/>
              </a:lnSpc>
              <a:spcBef>
                <a:spcPts val="1000"/>
              </a:spcBef>
              <a:spcAft>
                <a:spcPts val="0"/>
              </a:spcAft>
              <a:buClr>
                <a:schemeClr val="lt1"/>
              </a:buClr>
              <a:buSzPts val="1100"/>
              <a:buChar char="•"/>
            </a:pPr>
            <a:r>
              <a:rPr lang="en-US" sz="1100">
                <a:solidFill>
                  <a:schemeClr val="lt1"/>
                </a:solidFill>
              </a:rPr>
              <a:t>Upgrade hardware and implement AI tools</a:t>
            </a:r>
            <a:endParaRPr sz="1100">
              <a:solidFill>
                <a:schemeClr val="lt1"/>
              </a:solidFill>
            </a:endParaRPr>
          </a:p>
          <a:p>
            <a:pPr marL="171450" marR="0" lvl="0" indent="-115570" algn="l" rtl="0">
              <a:lnSpc>
                <a:spcPct val="100000"/>
              </a:lnSpc>
              <a:spcBef>
                <a:spcPts val="1000"/>
              </a:spcBef>
              <a:spcAft>
                <a:spcPts val="1000"/>
              </a:spcAft>
              <a:buClr>
                <a:schemeClr val="lt1"/>
              </a:buClr>
              <a:buSzPts val="880"/>
              <a:buFont typeface="Arial"/>
              <a:buNone/>
            </a:pPr>
            <a:endParaRPr sz="1100" b="0" i="0" u="none" strike="noStrike" cap="none">
              <a:solidFill>
                <a:schemeClr val="lt1"/>
              </a:solidFill>
              <a:latin typeface="Arial"/>
              <a:ea typeface="Arial"/>
              <a:cs typeface="Arial"/>
              <a:sym typeface="Arial"/>
            </a:endParaRPr>
          </a:p>
        </p:txBody>
      </p:sp>
      <p:pic>
        <p:nvPicPr>
          <p:cNvPr id="555" name="Google Shape;555;p56" descr="This image serves as a gear."/>
          <p:cNvPicPr preferRelativeResize="0"/>
          <p:nvPr/>
        </p:nvPicPr>
        <p:blipFill rotWithShape="1">
          <a:blip r:embed="rId5">
            <a:alphaModFix/>
          </a:blip>
          <a:srcRect/>
          <a:stretch/>
        </p:blipFill>
        <p:spPr>
          <a:xfrm>
            <a:off x="2502129" y="417477"/>
            <a:ext cx="475156" cy="475156"/>
          </a:xfrm>
          <a:prstGeom prst="rect">
            <a:avLst/>
          </a:prstGeom>
          <a:noFill/>
          <a:ln>
            <a:noFill/>
          </a:ln>
        </p:spPr>
      </p:pic>
      <p:sp>
        <p:nvSpPr>
          <p:cNvPr id="551" name="Google Shape;551;p56"/>
          <p:cNvSpPr txBox="1"/>
          <p:nvPr/>
        </p:nvSpPr>
        <p:spPr>
          <a:xfrm>
            <a:off x="2424821" y="1208818"/>
            <a:ext cx="1788600" cy="741900"/>
          </a:xfrm>
          <a:prstGeom prst="rect">
            <a:avLst/>
          </a:prstGeom>
          <a:noFill/>
          <a:ln>
            <a:noFill/>
          </a:ln>
        </p:spPr>
        <p:txBody>
          <a:bodyPr spcFirstLastPara="1" wrap="square" lIns="0" tIns="0" rIns="0" bIns="0" anchor="b" anchorCtr="0">
            <a:spAutoFit/>
          </a:bodyPr>
          <a:lstStyle/>
          <a:p>
            <a:pPr marL="0" marR="0" lvl="0" indent="0" algn="l" rtl="0">
              <a:lnSpc>
                <a:spcPct val="135384"/>
              </a:lnSpc>
              <a:spcBef>
                <a:spcPts val="600"/>
              </a:spcBef>
              <a:spcAft>
                <a:spcPts val="1000"/>
              </a:spcAft>
              <a:buClr>
                <a:srgbClr val="000000"/>
              </a:buClr>
              <a:buSzPts val="1100"/>
              <a:buFont typeface="Arial"/>
              <a:buNone/>
            </a:pPr>
            <a:r>
              <a:rPr lang="en-US" sz="1300" b="1" i="0" u="none" strike="noStrike" cap="none" dirty="0">
                <a:solidFill>
                  <a:schemeClr val="lt1"/>
                </a:solidFill>
                <a:latin typeface="Arial"/>
                <a:ea typeface="Arial"/>
                <a:cs typeface="Arial"/>
                <a:sym typeface="Arial"/>
              </a:rPr>
              <a:t>And need to quickly, compliantly and at a fair price purchase</a:t>
            </a:r>
            <a:endParaRPr sz="1300" b="1" i="0" u="none" strike="noStrike" cap="none" dirty="0">
              <a:solidFill>
                <a:schemeClr val="lt1"/>
              </a:solidFill>
              <a:latin typeface="Arial"/>
              <a:ea typeface="Arial"/>
              <a:cs typeface="Arial"/>
              <a:sym typeface="Arial"/>
            </a:endParaRPr>
          </a:p>
        </p:txBody>
      </p:sp>
      <p:sp>
        <p:nvSpPr>
          <p:cNvPr id="548" name="Google Shape;548;p56"/>
          <p:cNvSpPr txBox="1"/>
          <p:nvPr/>
        </p:nvSpPr>
        <p:spPr>
          <a:xfrm>
            <a:off x="2418107" y="2020357"/>
            <a:ext cx="2005500" cy="2719200"/>
          </a:xfrm>
          <a:prstGeom prst="rect">
            <a:avLst/>
          </a:prstGeom>
          <a:noFill/>
          <a:ln>
            <a:noFill/>
          </a:ln>
        </p:spPr>
        <p:txBody>
          <a:bodyPr spcFirstLastPara="1" wrap="square" lIns="0" tIns="0" rIns="0" bIns="0" anchor="t" anchorCtr="0">
            <a:spAutoFit/>
          </a:bodyPr>
          <a:lstStyle/>
          <a:p>
            <a:pPr marL="215900" marR="0" lvl="0" indent="-171450" algn="l" rtl="0">
              <a:lnSpc>
                <a:spcPct val="100000"/>
              </a:lnSpc>
              <a:spcBef>
                <a:spcPts val="6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IT Professional Services</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Cybersecurity</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Software / SaaS</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Platforms / PaaS</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Infrastructure / IaaS</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Hardware</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Telecom</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Identity, Credential, and Access Mgmt Services</a:t>
            </a:r>
            <a:endParaRPr sz="1100" b="0" i="0" u="none" strike="noStrike" cap="none">
              <a:solidFill>
                <a:schemeClr val="lt1"/>
              </a:solidFill>
              <a:latin typeface="Arial"/>
              <a:ea typeface="Arial"/>
              <a:cs typeface="Arial"/>
              <a:sym typeface="Arial"/>
            </a:endParaRPr>
          </a:p>
          <a:p>
            <a:pPr marL="457200" marR="0" lvl="0" indent="0" algn="l" rtl="0">
              <a:lnSpc>
                <a:spcPct val="100000"/>
              </a:lnSpc>
              <a:spcBef>
                <a:spcPts val="1000"/>
              </a:spcBef>
              <a:spcAft>
                <a:spcPts val="100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554" name="Google Shape;554;p56" descr="This image serves as a star with a checkmark."/>
          <p:cNvPicPr preferRelativeResize="0"/>
          <p:nvPr/>
        </p:nvPicPr>
        <p:blipFill rotWithShape="1">
          <a:blip r:embed="rId6">
            <a:alphaModFix/>
          </a:blip>
          <a:srcRect/>
          <a:stretch/>
        </p:blipFill>
        <p:spPr>
          <a:xfrm>
            <a:off x="4709656" y="424416"/>
            <a:ext cx="475156" cy="475156"/>
          </a:xfrm>
          <a:prstGeom prst="rect">
            <a:avLst/>
          </a:prstGeom>
          <a:noFill/>
          <a:ln>
            <a:noFill/>
          </a:ln>
        </p:spPr>
      </p:pic>
      <p:sp>
        <p:nvSpPr>
          <p:cNvPr id="549" name="Google Shape;549;p56"/>
          <p:cNvSpPr txBox="1"/>
          <p:nvPr/>
        </p:nvSpPr>
        <p:spPr>
          <a:xfrm>
            <a:off x="4655604" y="1208818"/>
            <a:ext cx="1931700" cy="741900"/>
          </a:xfrm>
          <a:prstGeom prst="rect">
            <a:avLst/>
          </a:prstGeom>
          <a:noFill/>
          <a:ln>
            <a:noFill/>
          </a:ln>
        </p:spPr>
        <p:txBody>
          <a:bodyPr spcFirstLastPara="1" wrap="square" lIns="0" tIns="0" rIns="0" bIns="0" anchor="b" anchorCtr="0">
            <a:spAutoFit/>
          </a:bodyPr>
          <a:lstStyle/>
          <a:p>
            <a:pPr marL="0" marR="0" lvl="0" indent="0" algn="l" rtl="0">
              <a:lnSpc>
                <a:spcPct val="135384"/>
              </a:lnSpc>
              <a:spcBef>
                <a:spcPts val="600"/>
              </a:spcBef>
              <a:spcAft>
                <a:spcPts val="1000"/>
              </a:spcAft>
              <a:buClr>
                <a:srgbClr val="000000"/>
              </a:buClr>
              <a:buSzPts val="1100"/>
              <a:buFont typeface="Arial"/>
              <a:buNone/>
            </a:pPr>
            <a:r>
              <a:rPr lang="en-US" sz="1300" b="1" i="0" u="none" strike="noStrike" cap="none" dirty="0">
                <a:solidFill>
                  <a:schemeClr val="lt1"/>
                </a:solidFill>
                <a:latin typeface="Arial"/>
                <a:ea typeface="Arial"/>
                <a:cs typeface="Arial"/>
                <a:sym typeface="Arial"/>
              </a:rPr>
              <a:t>They use ITC’s </a:t>
            </a:r>
            <a:r>
              <a:rPr lang="en-US" sz="1300" b="1" dirty="0">
                <a:solidFill>
                  <a:schemeClr val="lt1"/>
                </a:solidFill>
              </a:rPr>
              <a:t>B</a:t>
            </a:r>
            <a:r>
              <a:rPr lang="en-US" sz="1300" b="1" i="0" u="none" strike="noStrike" cap="none" dirty="0">
                <a:solidFill>
                  <a:schemeClr val="lt1"/>
                </a:solidFill>
                <a:latin typeface="Arial"/>
                <a:ea typeface="Arial"/>
                <a:cs typeface="Arial"/>
                <a:sym typeface="Arial"/>
              </a:rPr>
              <a:t>est-</a:t>
            </a:r>
            <a:r>
              <a:rPr lang="en-US" sz="1300" b="1" dirty="0">
                <a:solidFill>
                  <a:schemeClr val="lt1"/>
                </a:solidFill>
              </a:rPr>
              <a:t>I</a:t>
            </a:r>
            <a:r>
              <a:rPr lang="en-US" sz="1300" b="1" i="0" u="none" strike="noStrike" cap="none" dirty="0">
                <a:solidFill>
                  <a:schemeClr val="lt1"/>
                </a:solidFill>
                <a:latin typeface="Arial"/>
                <a:ea typeface="Arial"/>
                <a:cs typeface="Arial"/>
                <a:sym typeface="Arial"/>
              </a:rPr>
              <a:t>n-</a:t>
            </a:r>
            <a:r>
              <a:rPr lang="en-US" sz="1300" b="1" dirty="0">
                <a:solidFill>
                  <a:schemeClr val="lt1"/>
                </a:solidFill>
              </a:rPr>
              <a:t>C</a:t>
            </a:r>
            <a:r>
              <a:rPr lang="en-US" sz="1300" b="1" i="0" u="none" strike="noStrike" cap="none" dirty="0">
                <a:solidFill>
                  <a:schemeClr val="lt1"/>
                </a:solidFill>
                <a:latin typeface="Arial"/>
                <a:ea typeface="Arial"/>
                <a:cs typeface="Arial"/>
                <a:sym typeface="Arial"/>
              </a:rPr>
              <a:t>lass vehicles like…</a:t>
            </a:r>
            <a:endParaRPr sz="1300" b="1" i="0" u="none" strike="noStrike" cap="none" dirty="0">
              <a:solidFill>
                <a:schemeClr val="lt1"/>
              </a:solidFill>
              <a:latin typeface="Arial"/>
              <a:ea typeface="Arial"/>
              <a:cs typeface="Arial"/>
              <a:sym typeface="Arial"/>
            </a:endParaRPr>
          </a:p>
        </p:txBody>
      </p:sp>
      <p:sp>
        <p:nvSpPr>
          <p:cNvPr id="545" name="Google Shape;545;p56"/>
          <p:cNvSpPr txBox="1"/>
          <p:nvPr/>
        </p:nvSpPr>
        <p:spPr>
          <a:xfrm>
            <a:off x="4572000" y="2020357"/>
            <a:ext cx="1788600" cy="1441800"/>
          </a:xfrm>
          <a:prstGeom prst="rect">
            <a:avLst/>
          </a:prstGeom>
          <a:noFill/>
          <a:ln>
            <a:noFill/>
          </a:ln>
        </p:spPr>
        <p:txBody>
          <a:bodyPr spcFirstLastPara="1" wrap="square" lIns="0" tIns="0" rIns="0" bIns="0" anchor="t" anchorCtr="0">
            <a:spAutoFit/>
          </a:bodyPr>
          <a:lstStyle/>
          <a:p>
            <a:pPr marL="215900" marR="0" lvl="0" indent="-171450" algn="l" rtl="0">
              <a:lnSpc>
                <a:spcPct val="100000"/>
              </a:lnSpc>
              <a:spcBef>
                <a:spcPts val="6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Multiple Award Schedule (MAS) IT Category</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Governmentwide Acquisition Contracts (GWACs)</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100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Blanket Purchase Agreements (BPAs)</a:t>
            </a:r>
            <a:endParaRPr sz="1100" b="0" i="0" u="none" strike="noStrike" cap="none">
              <a:solidFill>
                <a:schemeClr val="lt1"/>
              </a:solidFill>
              <a:latin typeface="Arial"/>
              <a:ea typeface="Arial"/>
              <a:cs typeface="Arial"/>
              <a:sym typeface="Arial"/>
            </a:endParaRPr>
          </a:p>
        </p:txBody>
      </p:sp>
      <p:pic>
        <p:nvPicPr>
          <p:cNvPr id="553" name="Google Shape;553;p56" descr="This image shows a person surrounded by three stars."/>
          <p:cNvPicPr preferRelativeResize="0"/>
          <p:nvPr/>
        </p:nvPicPr>
        <p:blipFill rotWithShape="1">
          <a:blip r:embed="rId7">
            <a:alphaModFix/>
          </a:blip>
          <a:srcRect/>
          <a:stretch/>
        </p:blipFill>
        <p:spPr>
          <a:xfrm>
            <a:off x="6819428" y="422148"/>
            <a:ext cx="479681" cy="479681"/>
          </a:xfrm>
          <a:prstGeom prst="rect">
            <a:avLst/>
          </a:prstGeom>
          <a:noFill/>
          <a:ln>
            <a:noFill/>
          </a:ln>
        </p:spPr>
      </p:pic>
      <p:sp>
        <p:nvSpPr>
          <p:cNvPr id="557" name="Google Shape;557;p56"/>
          <p:cNvSpPr txBox="1"/>
          <p:nvPr/>
        </p:nvSpPr>
        <p:spPr>
          <a:xfrm>
            <a:off x="6826972" y="1218650"/>
            <a:ext cx="1931700" cy="741900"/>
          </a:xfrm>
          <a:prstGeom prst="rect">
            <a:avLst/>
          </a:prstGeom>
          <a:noFill/>
          <a:ln>
            <a:noFill/>
          </a:ln>
        </p:spPr>
        <p:txBody>
          <a:bodyPr spcFirstLastPara="1" wrap="square" lIns="0" tIns="0" rIns="0" bIns="0" anchor="b" anchorCtr="0">
            <a:spAutoFit/>
          </a:bodyPr>
          <a:lstStyle/>
          <a:p>
            <a:pPr marL="0" marR="0" lvl="0" indent="0" algn="l" rtl="0">
              <a:lnSpc>
                <a:spcPct val="135384"/>
              </a:lnSpc>
              <a:spcBef>
                <a:spcPts val="600"/>
              </a:spcBef>
              <a:spcAft>
                <a:spcPts val="1000"/>
              </a:spcAft>
              <a:buClr>
                <a:srgbClr val="000000"/>
              </a:buClr>
              <a:buSzPts val="1100"/>
              <a:buFont typeface="Arial"/>
              <a:buNone/>
            </a:pPr>
            <a:r>
              <a:rPr lang="en-US" sz="1300" b="1" i="0" u="none" strike="noStrike" cap="none">
                <a:solidFill>
                  <a:schemeClr val="lt1"/>
                </a:solidFill>
                <a:latin typeface="Arial"/>
                <a:ea typeface="Arial"/>
                <a:cs typeface="Arial"/>
                <a:sym typeface="Arial"/>
              </a:rPr>
              <a:t>And use ITC’s acquisition support services like…</a:t>
            </a:r>
            <a:endParaRPr sz="1300" b="1" i="0" u="none" strike="noStrike" cap="none">
              <a:solidFill>
                <a:schemeClr val="lt1"/>
              </a:solidFill>
              <a:latin typeface="Arial"/>
              <a:ea typeface="Arial"/>
              <a:cs typeface="Arial"/>
              <a:sym typeface="Arial"/>
            </a:endParaRPr>
          </a:p>
        </p:txBody>
      </p:sp>
      <p:sp>
        <p:nvSpPr>
          <p:cNvPr id="547" name="Google Shape;547;p56"/>
          <p:cNvSpPr txBox="1"/>
          <p:nvPr/>
        </p:nvSpPr>
        <p:spPr>
          <a:xfrm>
            <a:off x="6802783" y="2020357"/>
            <a:ext cx="1788600" cy="1657200"/>
          </a:xfrm>
          <a:prstGeom prst="rect">
            <a:avLst/>
          </a:prstGeom>
          <a:noFill/>
          <a:ln>
            <a:noFill/>
          </a:ln>
        </p:spPr>
        <p:txBody>
          <a:bodyPr spcFirstLastPara="1" wrap="square" lIns="0" tIns="0" rIns="0" bIns="0" anchor="t" anchorCtr="0">
            <a:spAutoFit/>
          </a:bodyPr>
          <a:lstStyle/>
          <a:p>
            <a:pPr marL="215900" marR="0" lvl="0" indent="-171450" algn="l" rtl="0">
              <a:lnSpc>
                <a:spcPct val="100000"/>
              </a:lnSpc>
              <a:spcBef>
                <a:spcPts val="6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In-house SMEs</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Buying guides </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Reusable templates</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Contract language </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Market research </a:t>
            </a:r>
            <a:endParaRPr sz="1100" b="0" i="0" u="none" strike="noStrike" cap="none">
              <a:solidFill>
                <a:schemeClr val="lt1"/>
              </a:solidFill>
              <a:latin typeface="Arial"/>
              <a:ea typeface="Arial"/>
              <a:cs typeface="Arial"/>
              <a:sym typeface="Arial"/>
            </a:endParaRPr>
          </a:p>
          <a:p>
            <a:pPr marL="215900" marR="0" lvl="0" indent="-171450" algn="l" rtl="0">
              <a:lnSpc>
                <a:spcPct val="100000"/>
              </a:lnSpc>
              <a:spcBef>
                <a:spcPts val="1000"/>
              </a:spcBef>
              <a:spcAft>
                <a:spcPts val="1000"/>
              </a:spcAft>
              <a:buClr>
                <a:schemeClr val="lt1"/>
              </a:buClr>
              <a:buSzPts val="880"/>
              <a:buFont typeface="Arial"/>
              <a:buChar char="•"/>
            </a:pPr>
            <a:r>
              <a:rPr lang="en-US" sz="1100" b="0" i="0" u="none" strike="noStrike" cap="none">
                <a:solidFill>
                  <a:schemeClr val="lt1"/>
                </a:solidFill>
                <a:latin typeface="Arial"/>
                <a:ea typeface="Arial"/>
                <a:cs typeface="Arial"/>
                <a:sym typeface="Arial"/>
              </a:rPr>
              <a:t>Training </a:t>
            </a:r>
            <a:endParaRPr sz="1100" b="0" i="0" u="none" strike="noStrike" cap="none">
              <a:solidFill>
                <a:schemeClr val="lt1"/>
              </a:solidFill>
              <a:latin typeface="Arial"/>
              <a:ea typeface="Arial"/>
              <a:cs typeface="Arial"/>
              <a:sym typeface="Arial"/>
            </a:endParaRPr>
          </a:p>
        </p:txBody>
      </p:sp>
      <p:sp>
        <p:nvSpPr>
          <p:cNvPr id="552" name="Google Shape;552;p56">
            <a:extLst>
              <a:ext uri="{C183D7F6-B498-43B3-948B-1728B52AA6E4}">
                <adec:decorative xmlns:adec="http://schemas.microsoft.com/office/drawing/2017/decorative" val="1"/>
              </a:ext>
            </a:extLst>
          </p:cNvPr>
          <p:cNvSpPr/>
          <p:nvPr/>
        </p:nvSpPr>
        <p:spPr>
          <a:xfrm rot="5400000">
            <a:off x="8279810" y="1269886"/>
            <a:ext cx="920700" cy="459600"/>
          </a:xfrm>
          <a:prstGeom prst="triangle">
            <a:avLst>
              <a:gd name="adj" fmla="val 52368"/>
            </a:avLst>
          </a:prstGeom>
          <a:solidFill>
            <a:srgbClr val="1D75B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7"/>
          <p:cNvSpPr txBox="1">
            <a:spLocks noGrp="1"/>
          </p:cNvSpPr>
          <p:nvPr>
            <p:ph type="ctrTitle" idx="4294967295"/>
          </p:nvPr>
        </p:nvSpPr>
        <p:spPr>
          <a:xfrm>
            <a:off x="464785" y="223850"/>
            <a:ext cx="7151400" cy="677700"/>
          </a:xfrm>
          <a:prstGeom prst="rect">
            <a:avLst/>
          </a:prstGeom>
          <a:noFill/>
          <a:ln>
            <a:noFill/>
          </a:ln>
        </p:spPr>
        <p:txBody>
          <a:bodyPr spcFirstLastPara="1" wrap="square" lIns="91425" tIns="91425" rIns="91425" bIns="91425" anchor="b" anchorCtr="0">
            <a:normAutofit fontScale="90000"/>
          </a:bodyPr>
          <a:lstStyle/>
          <a:p>
            <a:pPr marL="0" marR="0" lvl="0" indent="0" algn="l" rtl="0">
              <a:lnSpc>
                <a:spcPct val="100000"/>
              </a:lnSpc>
              <a:spcBef>
                <a:spcPts val="0"/>
              </a:spcBef>
              <a:spcAft>
                <a:spcPts val="0"/>
              </a:spcAft>
              <a:buClr>
                <a:srgbClr val="1D75BC"/>
              </a:buClr>
              <a:buSzPct val="86419"/>
              <a:buFont typeface="Arial"/>
              <a:buNone/>
            </a:pPr>
            <a:r>
              <a:rPr lang="en-US" sz="3600" dirty="0">
                <a:solidFill>
                  <a:srgbClr val="232659"/>
                </a:solidFill>
              </a:rPr>
              <a:t>MAS </a:t>
            </a:r>
            <a:r>
              <a:rPr lang="en-US" sz="3600" b="1" i="0" u="none" strike="noStrike" cap="none" dirty="0">
                <a:solidFill>
                  <a:srgbClr val="232659"/>
                </a:solidFill>
                <a:latin typeface="Arial"/>
                <a:ea typeface="Arial"/>
                <a:cs typeface="Arial"/>
                <a:sym typeface="Arial"/>
              </a:rPr>
              <a:t>ITC Avai</a:t>
            </a:r>
            <a:r>
              <a:rPr lang="en-US" sz="3600" dirty="0">
                <a:solidFill>
                  <a:srgbClr val="232659"/>
                </a:solidFill>
              </a:rPr>
              <a:t>lable Offerings</a:t>
            </a:r>
            <a:endParaRPr sz="2000" b="1" i="0" u="none" strike="noStrike" cap="none" dirty="0">
              <a:solidFill>
                <a:srgbClr val="1D75BC"/>
              </a:solidFill>
              <a:latin typeface="Arial"/>
              <a:ea typeface="Arial"/>
              <a:cs typeface="Arial"/>
              <a:sym typeface="Arial"/>
            </a:endParaRPr>
          </a:p>
        </p:txBody>
      </p:sp>
      <p:grpSp>
        <p:nvGrpSpPr>
          <p:cNvPr id="563" name="Google Shape;563;p57" descr="This image shows the IT services, IT software, and IT hardware texts, with an arrow pointing down."/>
          <p:cNvGrpSpPr/>
          <p:nvPr/>
        </p:nvGrpSpPr>
        <p:grpSpPr>
          <a:xfrm>
            <a:off x="193142" y="980242"/>
            <a:ext cx="4127096" cy="1734670"/>
            <a:chOff x="1388991" y="2586846"/>
            <a:chExt cx="6366028" cy="2652807"/>
          </a:xfrm>
        </p:grpSpPr>
        <p:grpSp>
          <p:nvGrpSpPr>
            <p:cNvPr id="564" name="Google Shape;564;p57"/>
            <p:cNvGrpSpPr/>
            <p:nvPr/>
          </p:nvGrpSpPr>
          <p:grpSpPr>
            <a:xfrm>
              <a:off x="5574778" y="2586846"/>
              <a:ext cx="2180241" cy="2652807"/>
              <a:chOff x="2332275" y="1617275"/>
              <a:chExt cx="1090775" cy="1327200"/>
            </a:xfrm>
          </p:grpSpPr>
          <p:sp>
            <p:nvSpPr>
              <p:cNvPr id="565" name="Google Shape;565;p57"/>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566" name="Google Shape;566;p57"/>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567" name="Google Shape;567;p57"/>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grpSp>
        <p:grpSp>
          <p:nvGrpSpPr>
            <p:cNvPr id="568" name="Google Shape;568;p57"/>
            <p:cNvGrpSpPr/>
            <p:nvPr/>
          </p:nvGrpSpPr>
          <p:grpSpPr>
            <a:xfrm>
              <a:off x="3481984" y="2586846"/>
              <a:ext cx="2179991" cy="2652807"/>
              <a:chOff x="1285250" y="1617275"/>
              <a:chExt cx="1090650" cy="1327200"/>
            </a:xfrm>
          </p:grpSpPr>
          <p:sp>
            <p:nvSpPr>
              <p:cNvPr id="569" name="Google Shape;569;p57"/>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9050"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570" name="Google Shape;570;p57"/>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571" name="Google Shape;571;p57"/>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grpSp>
        <p:grpSp>
          <p:nvGrpSpPr>
            <p:cNvPr id="572" name="Google Shape;572;p57"/>
            <p:cNvGrpSpPr/>
            <p:nvPr/>
          </p:nvGrpSpPr>
          <p:grpSpPr>
            <a:xfrm>
              <a:off x="1388991" y="2586846"/>
              <a:ext cx="2180191" cy="2652807"/>
              <a:chOff x="238125" y="1617275"/>
              <a:chExt cx="1090750" cy="1327200"/>
            </a:xfrm>
          </p:grpSpPr>
          <p:sp>
            <p:nvSpPr>
              <p:cNvPr id="573" name="Google Shape;573;p57"/>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574" name="Google Shape;574;p57"/>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575" name="Google Shape;575;p57"/>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grpSp>
      </p:grpSp>
      <p:sp>
        <p:nvSpPr>
          <p:cNvPr id="576" name="Google Shape;576;p57"/>
          <p:cNvSpPr/>
          <p:nvPr/>
        </p:nvSpPr>
        <p:spPr>
          <a:xfrm>
            <a:off x="515662" y="1600450"/>
            <a:ext cx="814200" cy="217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IT Services</a:t>
            </a:r>
            <a:endParaRPr sz="1000" b="1" i="0" u="none" strike="noStrike" cap="none">
              <a:solidFill>
                <a:schemeClr val="dk1"/>
              </a:solidFill>
              <a:latin typeface="Arial"/>
              <a:ea typeface="Arial"/>
              <a:cs typeface="Arial"/>
              <a:sym typeface="Arial"/>
            </a:endParaRPr>
          </a:p>
        </p:txBody>
      </p:sp>
      <p:sp>
        <p:nvSpPr>
          <p:cNvPr id="577" name="Google Shape;577;p57"/>
          <p:cNvSpPr/>
          <p:nvPr/>
        </p:nvSpPr>
        <p:spPr>
          <a:xfrm>
            <a:off x="241975" y="3017100"/>
            <a:ext cx="1183200" cy="109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54151S - IT Professional Services</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54151HACS - Cyber Security</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54151HEAL - Health IT</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578" name="Google Shape;578;p57"/>
          <p:cNvSpPr/>
          <p:nvPr/>
        </p:nvSpPr>
        <p:spPr>
          <a:xfrm>
            <a:off x="1823888" y="1591200"/>
            <a:ext cx="905400" cy="21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a:solidFill>
                  <a:schemeClr val="dk1"/>
                </a:solidFill>
              </a:rPr>
              <a:t>IT </a:t>
            </a:r>
            <a:r>
              <a:rPr lang="en-US" sz="1000" b="1" i="0" u="none" strike="noStrike" cap="none">
                <a:solidFill>
                  <a:schemeClr val="dk1"/>
                </a:solidFill>
                <a:latin typeface="Arial"/>
                <a:ea typeface="Arial"/>
                <a:cs typeface="Arial"/>
                <a:sym typeface="Arial"/>
              </a:rPr>
              <a:t>Software</a:t>
            </a:r>
            <a:endParaRPr sz="1000" b="1" i="0" u="none" strike="noStrike" cap="none">
              <a:solidFill>
                <a:schemeClr val="dk1"/>
              </a:solidFill>
              <a:latin typeface="Arial"/>
              <a:ea typeface="Arial"/>
              <a:cs typeface="Arial"/>
              <a:sym typeface="Arial"/>
            </a:endParaRPr>
          </a:p>
        </p:txBody>
      </p:sp>
      <p:sp>
        <p:nvSpPr>
          <p:cNvPr id="579" name="Google Shape;579;p57"/>
          <p:cNvSpPr/>
          <p:nvPr/>
        </p:nvSpPr>
        <p:spPr>
          <a:xfrm>
            <a:off x="1725274" y="3017100"/>
            <a:ext cx="1241700" cy="168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511210 - IT Software Licenses</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54151 - IT Software Maintenance</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highlight>
                <a:srgbClr val="FFFFFF"/>
              </a:highlight>
              <a:latin typeface="Roboto"/>
              <a:ea typeface="Roboto"/>
              <a:cs typeface="Roboto"/>
              <a:sym typeface="Roboto"/>
            </a:endParaRPr>
          </a:p>
        </p:txBody>
      </p:sp>
      <p:sp>
        <p:nvSpPr>
          <p:cNvPr id="580" name="Google Shape;580;p57"/>
          <p:cNvSpPr/>
          <p:nvPr/>
        </p:nvSpPr>
        <p:spPr>
          <a:xfrm>
            <a:off x="3122038" y="1434150"/>
            <a:ext cx="944700" cy="531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Arial"/>
                <a:ea typeface="Arial"/>
                <a:cs typeface="Arial"/>
                <a:sym typeface="Arial"/>
              </a:rPr>
              <a:t>IT Hardware</a:t>
            </a:r>
            <a:endParaRPr sz="1000" b="1" i="0" u="none" strike="noStrike" cap="none">
              <a:solidFill>
                <a:schemeClr val="dk1"/>
              </a:solidFill>
              <a:latin typeface="Arial"/>
              <a:ea typeface="Arial"/>
              <a:cs typeface="Arial"/>
              <a:sym typeface="Arial"/>
            </a:endParaRPr>
          </a:p>
        </p:txBody>
      </p:sp>
      <p:sp>
        <p:nvSpPr>
          <p:cNvPr id="581" name="Google Shape;581;p57"/>
          <p:cNvSpPr/>
          <p:nvPr/>
        </p:nvSpPr>
        <p:spPr>
          <a:xfrm>
            <a:off x="3267093" y="3017100"/>
            <a:ext cx="1183200" cy="109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33411 - IT Hardware</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532420L - IT Leasing</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811212 - Hardware Maintenance</a:t>
            </a:r>
            <a:endParaRPr sz="700" b="0" i="0" u="none" strike="noStrike" cap="none">
              <a:solidFill>
                <a:schemeClr val="dk1"/>
              </a:solidFill>
              <a:latin typeface="Arial"/>
              <a:ea typeface="Arial"/>
              <a:cs typeface="Arial"/>
              <a:sym typeface="Arial"/>
            </a:endParaRPr>
          </a:p>
        </p:txBody>
      </p:sp>
      <p:grpSp>
        <p:nvGrpSpPr>
          <p:cNvPr id="590" name="Google Shape;590;p57" descr="This image shows the telecommunication texts, with an arrow pointing down."/>
          <p:cNvGrpSpPr/>
          <p:nvPr/>
        </p:nvGrpSpPr>
        <p:grpSpPr>
          <a:xfrm>
            <a:off x="4303962" y="1028462"/>
            <a:ext cx="1341950" cy="1592773"/>
            <a:chOff x="238125" y="1617275"/>
            <a:chExt cx="1090750" cy="1327200"/>
          </a:xfrm>
        </p:grpSpPr>
        <p:sp>
          <p:nvSpPr>
            <p:cNvPr id="591" name="Google Shape;591;p57"/>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592" name="Google Shape;592;p57"/>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593" name="Google Shape;593;p57"/>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grpSp>
      <p:sp>
        <p:nvSpPr>
          <p:cNvPr id="594" name="Google Shape;594;p57"/>
          <p:cNvSpPr/>
          <p:nvPr/>
        </p:nvSpPr>
        <p:spPr>
          <a:xfrm>
            <a:off x="4469187" y="1600450"/>
            <a:ext cx="1341900" cy="217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900" b="1">
                <a:solidFill>
                  <a:schemeClr val="dk1"/>
                </a:solidFill>
              </a:rPr>
              <a:t>Telecommunication</a:t>
            </a:r>
            <a:endParaRPr sz="900" b="1" i="0" u="none" strike="noStrike" cap="none">
              <a:solidFill>
                <a:schemeClr val="dk1"/>
              </a:solidFill>
              <a:latin typeface="Arial"/>
              <a:ea typeface="Arial"/>
              <a:cs typeface="Arial"/>
              <a:sym typeface="Arial"/>
            </a:endParaRPr>
          </a:p>
        </p:txBody>
      </p:sp>
      <p:sp>
        <p:nvSpPr>
          <p:cNvPr id="595" name="Google Shape;595;p57"/>
          <p:cNvSpPr/>
          <p:nvPr/>
        </p:nvSpPr>
        <p:spPr>
          <a:xfrm>
            <a:off x="4769904" y="3017100"/>
            <a:ext cx="1183200" cy="109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517312 - Wireless Mobility Solutions</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517410 - Commercial Satellite Communications Solutions</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541370GEO - Earth Observation Solutions</a:t>
            </a:r>
            <a:endParaRPr sz="700" b="0" i="0" u="none" strike="noStrike" cap="none">
              <a:solidFill>
                <a:schemeClr val="dk1"/>
              </a:solidFill>
              <a:latin typeface="Arial"/>
              <a:ea typeface="Arial"/>
              <a:cs typeface="Arial"/>
              <a:sym typeface="Arial"/>
            </a:endParaRPr>
          </a:p>
        </p:txBody>
      </p:sp>
      <p:grpSp>
        <p:nvGrpSpPr>
          <p:cNvPr id="586" name="Google Shape;586;p57" descr="This image shows the electronic commerce texts, with an arrow pointing down."/>
          <p:cNvGrpSpPr/>
          <p:nvPr/>
        </p:nvGrpSpPr>
        <p:grpSpPr>
          <a:xfrm>
            <a:off x="5645888" y="1028444"/>
            <a:ext cx="1375419" cy="1686340"/>
            <a:chOff x="1285250" y="1617275"/>
            <a:chExt cx="1090650" cy="1327200"/>
          </a:xfrm>
        </p:grpSpPr>
        <p:sp>
          <p:nvSpPr>
            <p:cNvPr id="587" name="Google Shape;587;p57"/>
            <p:cNvSpPr/>
            <p:nvPr/>
          </p:nvSpPr>
          <p:spPr>
            <a:xfrm>
              <a:off x="1460337" y="1910696"/>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8500" cap="flat" cmpd="sng">
              <a:solidFill>
                <a:srgbClr val="445D73"/>
              </a:solidFill>
              <a:prstDash val="solid"/>
              <a:round/>
              <a:headEnd type="none" w="sm" len="sm"/>
              <a:tailEnd type="none" w="sm" len="sm"/>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000000"/>
                </a:buClr>
                <a:buSzPts val="1361"/>
                <a:buFont typeface="Arial"/>
                <a:buNone/>
              </a:pPr>
              <a:endParaRPr sz="1166" b="0" i="0" u="none" strike="noStrike" cap="none">
                <a:solidFill>
                  <a:srgbClr val="000000"/>
                </a:solidFill>
                <a:latin typeface="Arial"/>
                <a:ea typeface="Arial"/>
                <a:cs typeface="Arial"/>
                <a:sym typeface="Arial"/>
              </a:endParaRPr>
            </a:p>
          </p:txBody>
        </p:sp>
        <p:sp>
          <p:nvSpPr>
            <p:cNvPr id="588" name="Google Shape;588;p57"/>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000000"/>
                </a:buClr>
                <a:buSzPts val="1361"/>
                <a:buFont typeface="Arial"/>
                <a:buNone/>
              </a:pPr>
              <a:endParaRPr sz="1166" b="0" i="0" u="none" strike="noStrike" cap="none">
                <a:solidFill>
                  <a:srgbClr val="000000"/>
                </a:solidFill>
                <a:latin typeface="Arial"/>
                <a:ea typeface="Arial"/>
                <a:cs typeface="Arial"/>
                <a:sym typeface="Arial"/>
              </a:endParaRPr>
            </a:p>
          </p:txBody>
        </p:sp>
        <p:sp>
          <p:nvSpPr>
            <p:cNvPr id="589" name="Google Shape;589;p57"/>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000000"/>
                </a:buClr>
                <a:buSzPts val="1361"/>
                <a:buFont typeface="Arial"/>
                <a:buNone/>
              </a:pPr>
              <a:endParaRPr sz="1166" b="0" i="0" u="none" strike="noStrike" cap="none">
                <a:solidFill>
                  <a:srgbClr val="000000"/>
                </a:solidFill>
                <a:latin typeface="Arial"/>
                <a:ea typeface="Arial"/>
                <a:cs typeface="Arial"/>
                <a:sym typeface="Arial"/>
              </a:endParaRPr>
            </a:p>
          </p:txBody>
        </p:sp>
      </p:grpSp>
      <p:sp>
        <p:nvSpPr>
          <p:cNvPr id="596" name="Google Shape;596;p57"/>
          <p:cNvSpPr/>
          <p:nvPr/>
        </p:nvSpPr>
        <p:spPr>
          <a:xfrm>
            <a:off x="5889513" y="1462750"/>
            <a:ext cx="1149300" cy="355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a:solidFill>
                  <a:schemeClr val="dk1"/>
                </a:solidFill>
              </a:rPr>
              <a:t>Electronic </a:t>
            </a:r>
            <a:endParaRPr sz="1000" b="1">
              <a:solidFill>
                <a:schemeClr val="dk1"/>
              </a:solidFill>
            </a:endParaRPr>
          </a:p>
          <a:p>
            <a:pPr marL="0" marR="0" lvl="0" indent="0" algn="ctr" rtl="0">
              <a:lnSpc>
                <a:spcPct val="100000"/>
              </a:lnSpc>
              <a:spcBef>
                <a:spcPts val="0"/>
              </a:spcBef>
              <a:spcAft>
                <a:spcPts val="0"/>
              </a:spcAft>
              <a:buClr>
                <a:srgbClr val="000000"/>
              </a:buClr>
              <a:buSzPts val="1000"/>
              <a:buFont typeface="Arial"/>
              <a:buNone/>
            </a:pPr>
            <a:r>
              <a:rPr lang="en-US" sz="1000" b="1">
                <a:solidFill>
                  <a:schemeClr val="dk1"/>
                </a:solidFill>
              </a:rPr>
              <a:t>commerce </a:t>
            </a:r>
            <a:endParaRPr sz="1000" b="1" i="0" u="none" strike="noStrike" cap="none">
              <a:solidFill>
                <a:schemeClr val="dk1"/>
              </a:solidFill>
              <a:latin typeface="Arial"/>
              <a:ea typeface="Arial"/>
              <a:cs typeface="Arial"/>
              <a:sym typeface="Arial"/>
            </a:endParaRPr>
          </a:p>
        </p:txBody>
      </p:sp>
      <p:sp>
        <p:nvSpPr>
          <p:cNvPr id="597" name="Google Shape;597;p57"/>
          <p:cNvSpPr/>
          <p:nvPr/>
        </p:nvSpPr>
        <p:spPr>
          <a:xfrm>
            <a:off x="6282463" y="3017100"/>
            <a:ext cx="1183200" cy="109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54151ECOM - Electronic Commerce</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grpSp>
        <p:nvGrpSpPr>
          <p:cNvPr id="582" name="Google Shape;582;p57" descr="This image shows the IT solutions texts, with an arrow pointing down."/>
          <p:cNvGrpSpPr/>
          <p:nvPr/>
        </p:nvGrpSpPr>
        <p:grpSpPr>
          <a:xfrm>
            <a:off x="7282424" y="901553"/>
            <a:ext cx="1474728" cy="1734650"/>
            <a:chOff x="2332275" y="1617275"/>
            <a:chExt cx="1090775" cy="1327200"/>
          </a:xfrm>
        </p:grpSpPr>
        <p:sp>
          <p:nvSpPr>
            <p:cNvPr id="583" name="Google Shape;583;p57"/>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a:t>IT Solutions</a:t>
              </a:r>
              <a:endParaRPr sz="1000" b="1" i="0" u="none" strike="noStrike" cap="none">
                <a:solidFill>
                  <a:srgbClr val="000000"/>
                </a:solidFill>
              </a:endParaRPr>
            </a:p>
          </p:txBody>
        </p:sp>
        <p:sp>
          <p:nvSpPr>
            <p:cNvPr id="584" name="Google Shape;584;p57"/>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585" name="Google Shape;585;p57"/>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grpSp>
      <p:sp>
        <p:nvSpPr>
          <p:cNvPr id="598" name="Google Shape;598;p57"/>
          <p:cNvSpPr/>
          <p:nvPr/>
        </p:nvSpPr>
        <p:spPr>
          <a:xfrm>
            <a:off x="7352125" y="2785225"/>
            <a:ext cx="1474500" cy="139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a:solidFill>
                  <a:schemeClr val="dk1"/>
                </a:solidFill>
              </a:rPr>
              <a:t>518210C - Cloud Computing and Cloud Related IT Professional Services</a:t>
            </a:r>
            <a:endParaRPr sz="700">
              <a:solidFill>
                <a:schemeClr val="dk1"/>
              </a:solidFill>
            </a:endParaRPr>
          </a:p>
          <a:p>
            <a:pPr marL="0" marR="0" lvl="0" indent="0" algn="l" rtl="0">
              <a:lnSpc>
                <a:spcPct val="100000"/>
              </a:lnSpc>
              <a:spcBef>
                <a:spcPts val="0"/>
              </a:spcBef>
              <a:spcAft>
                <a:spcPts val="0"/>
              </a:spcAft>
              <a:buClr>
                <a:srgbClr val="000000"/>
              </a:buClr>
              <a:buSzPts val="700"/>
              <a:buFont typeface="Arial"/>
              <a:buNone/>
            </a:pPr>
            <a:endParaRPr sz="700">
              <a:solidFill>
                <a:schemeClr val="dk1"/>
              </a:solidFil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SIN 541519ICAM - ICAM (non-PIV) Products &amp; Service</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a:solidFill>
                  <a:schemeClr val="dk1"/>
                </a:solidFill>
              </a:rPr>
              <a:t>518210FM – Financial Management Quality Service Management Office (FM QSMO) Core Financial Management (FM) Solutions and  </a:t>
            </a:r>
            <a:endParaRPr sz="700">
              <a:solidFill>
                <a:schemeClr val="dk1"/>
              </a:solidFill>
            </a:endParaRPr>
          </a:p>
          <a:p>
            <a:pPr marL="0" marR="0" lvl="0" indent="0" algn="l" rtl="0">
              <a:lnSpc>
                <a:spcPct val="100000"/>
              </a:lnSpc>
              <a:spcBef>
                <a:spcPts val="0"/>
              </a:spcBef>
              <a:spcAft>
                <a:spcPts val="0"/>
              </a:spcAft>
              <a:buClr>
                <a:srgbClr val="000000"/>
              </a:buClr>
              <a:buSzPts val="700"/>
              <a:buFont typeface="Arial"/>
              <a:buNone/>
            </a:pPr>
            <a:endParaRPr sz="700">
              <a:solidFill>
                <a:schemeClr val="dk1"/>
              </a:solidFill>
            </a:endParaRPr>
          </a:p>
          <a:p>
            <a:pPr marL="0" marR="0" lvl="0" indent="0" algn="l" rtl="0">
              <a:lnSpc>
                <a:spcPct val="100000"/>
              </a:lnSpc>
              <a:spcBef>
                <a:spcPts val="0"/>
              </a:spcBef>
              <a:spcAft>
                <a:spcPts val="0"/>
              </a:spcAft>
              <a:buClr>
                <a:srgbClr val="000000"/>
              </a:buClr>
              <a:buSzPts val="700"/>
              <a:buFont typeface="Arial"/>
              <a:buNone/>
            </a:pPr>
            <a:r>
              <a:rPr lang="en-US" sz="700">
                <a:solidFill>
                  <a:schemeClr val="dk1"/>
                </a:solidFill>
              </a:rPr>
              <a:t>S</a:t>
            </a:r>
            <a:r>
              <a:rPr lang="en-US" sz="700" b="0" i="0" u="none" strike="noStrike" cap="none">
                <a:solidFill>
                  <a:schemeClr val="dk1"/>
                </a:solidFill>
                <a:latin typeface="Arial"/>
                <a:ea typeface="Arial"/>
                <a:cs typeface="Arial"/>
                <a:sym typeface="Arial"/>
              </a:rPr>
              <a:t>IN 541519PIV - Personal Identity Verfication (PIV) Products &amp; Services</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a:solidFill>
                <a:schemeClr val="dk1"/>
              </a:solidFill>
            </a:endParaRPr>
          </a:p>
          <a:p>
            <a:pPr marL="0" marR="0" lvl="0" indent="0" algn="l" rtl="0">
              <a:lnSpc>
                <a:spcPct val="100000"/>
              </a:lnSpc>
              <a:spcBef>
                <a:spcPts val="0"/>
              </a:spcBef>
              <a:spcAft>
                <a:spcPts val="0"/>
              </a:spcAft>
              <a:buClr>
                <a:srgbClr val="000000"/>
              </a:buClr>
              <a:buSzPts val="700"/>
              <a:buFont typeface="Arial"/>
              <a:buNone/>
            </a:pPr>
            <a:r>
              <a:rPr lang="en-US" sz="700">
                <a:solidFill>
                  <a:schemeClr val="dk1"/>
                </a:solidFill>
              </a:rPr>
              <a:t>541370GEO - Earth Observation Solutions</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a:solidFill>
                <a:schemeClr val="dk1"/>
              </a:solidFill>
            </a:endParaRPr>
          </a:p>
          <a:p>
            <a:pPr marL="0" marR="0" lvl="0" indent="0" algn="l" rtl="0">
              <a:lnSpc>
                <a:spcPct val="100000"/>
              </a:lnSpc>
              <a:spcBef>
                <a:spcPts val="0"/>
              </a:spcBef>
              <a:spcAft>
                <a:spcPts val="0"/>
              </a:spcAft>
              <a:buClr>
                <a:srgbClr val="000000"/>
              </a:buClr>
              <a:buSzPts val="700"/>
              <a:buFont typeface="Arial"/>
              <a:buNone/>
            </a:pPr>
            <a:endParaRPr sz="700">
              <a:solidFill>
                <a:schemeClr val="dk1"/>
              </a:solidFill>
            </a:endParaRP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2" name="Title 1">
            <a:extLst>
              <a:ext uri="{FF2B5EF4-FFF2-40B4-BE49-F238E27FC236}">
                <a16:creationId xmlns:a16="http://schemas.microsoft.com/office/drawing/2014/main" id="{3558BE80-93F5-C4B5-CC18-612DFCD6A0DB}"/>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ITC SCRM &amp; BPA</a:t>
            </a:r>
          </a:p>
        </p:txBody>
      </p:sp>
      <p:pic>
        <p:nvPicPr>
          <p:cNvPr id="604" name="Google Shape;604;p58" descr="A view of the earth from space"/>
          <p:cNvPicPr preferRelativeResize="0"/>
          <p:nvPr/>
        </p:nvPicPr>
        <p:blipFill rotWithShape="1">
          <a:blip r:embed="rId4">
            <a:alphaModFix amt="27000"/>
          </a:blip>
          <a:srcRect l="28120" r="-426" b="5704"/>
          <a:stretch/>
        </p:blipFill>
        <p:spPr>
          <a:xfrm>
            <a:off x="69125" y="-54313"/>
            <a:ext cx="9144000" cy="4986476"/>
          </a:xfrm>
          <a:prstGeom prst="rect">
            <a:avLst/>
          </a:prstGeom>
          <a:noFill/>
          <a:ln>
            <a:noFill/>
          </a:ln>
        </p:spPr>
      </p:pic>
      <p:sp>
        <p:nvSpPr>
          <p:cNvPr id="612" name="Google Shape;612;p58">
            <a:extLst>
              <a:ext uri="{C183D7F6-B498-43B3-948B-1728B52AA6E4}">
                <adec:decorative xmlns:adec="http://schemas.microsoft.com/office/drawing/2017/decorative" val="1"/>
              </a:ext>
            </a:extLst>
          </p:cNvPr>
          <p:cNvSpPr txBox="1"/>
          <p:nvPr/>
        </p:nvSpPr>
        <p:spPr>
          <a:xfrm>
            <a:off x="922650" y="450200"/>
            <a:ext cx="19158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434343"/>
              </a:solidFill>
            </a:endParaRPr>
          </a:p>
        </p:txBody>
      </p:sp>
      <p:pic>
        <p:nvPicPr>
          <p:cNvPr id="614" name="Google Shape;614;p58" descr="2GIT Logo"/>
          <p:cNvPicPr preferRelativeResize="0"/>
          <p:nvPr/>
        </p:nvPicPr>
        <p:blipFill rotWithShape="1">
          <a:blip r:embed="rId5">
            <a:alphaModFix/>
          </a:blip>
          <a:srcRect/>
          <a:stretch/>
        </p:blipFill>
        <p:spPr>
          <a:xfrm>
            <a:off x="479101" y="233760"/>
            <a:ext cx="2173673" cy="877575"/>
          </a:xfrm>
          <a:prstGeom prst="rect">
            <a:avLst/>
          </a:prstGeom>
          <a:noFill/>
          <a:ln>
            <a:noFill/>
          </a:ln>
        </p:spPr>
      </p:pic>
      <p:cxnSp>
        <p:nvCxnSpPr>
          <p:cNvPr id="605" name="Google Shape;605;p58">
            <a:extLst>
              <a:ext uri="{C183D7F6-B498-43B3-948B-1728B52AA6E4}">
                <adec:decorative xmlns:adec="http://schemas.microsoft.com/office/drawing/2017/decorative" val="1"/>
              </a:ext>
            </a:extLst>
          </p:cNvPr>
          <p:cNvCxnSpPr/>
          <p:nvPr/>
        </p:nvCxnSpPr>
        <p:spPr>
          <a:xfrm rot="10800000" flipH="1">
            <a:off x="526770" y="1301441"/>
            <a:ext cx="3622500" cy="4800"/>
          </a:xfrm>
          <a:prstGeom prst="straightConnector1">
            <a:avLst/>
          </a:prstGeom>
          <a:noFill/>
          <a:ln w="44450" cap="flat" cmpd="sng">
            <a:solidFill>
              <a:srgbClr val="1D75BC"/>
            </a:solidFill>
            <a:prstDash val="solid"/>
            <a:round/>
            <a:headEnd type="none" w="sm" len="sm"/>
            <a:tailEnd type="none" w="sm" len="sm"/>
          </a:ln>
        </p:spPr>
      </p:cxnSp>
      <p:sp>
        <p:nvSpPr>
          <p:cNvPr id="610" name="Google Shape;610;p58"/>
          <p:cNvSpPr txBox="1"/>
          <p:nvPr/>
        </p:nvSpPr>
        <p:spPr>
          <a:xfrm>
            <a:off x="479100" y="1398875"/>
            <a:ext cx="35775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rgbClr val="374151"/>
                </a:solidFill>
                <a:latin typeface="Public Sans"/>
                <a:ea typeface="Public Sans"/>
                <a:cs typeface="Public Sans"/>
                <a:sym typeface="Public Sans"/>
              </a:rPr>
              <a:t>Offers secure, mission-critical, best-value, and compliant hardware and software solutions, emphasizing SCRM and vendors with strong SCRM plans; mitigating cybersecurity vulnerabilities associated with IT products. The scope includes commercial hardware, software, equipment purchases, maintenance, software licenses, and OLMs.</a:t>
            </a:r>
            <a:r>
              <a:rPr lang="en-US" sz="1200" dirty="0">
                <a:solidFill>
                  <a:srgbClr val="232659"/>
                </a:solidFill>
                <a:latin typeface="Public Sans"/>
                <a:ea typeface="Public Sans"/>
                <a:cs typeface="Public Sans"/>
                <a:sym typeface="Public Sans"/>
              </a:rPr>
              <a:t> </a:t>
            </a:r>
            <a:r>
              <a:rPr lang="en-US" sz="1200" u="sng" dirty="0">
                <a:solidFill>
                  <a:schemeClr val="hlink"/>
                </a:solidFill>
                <a:latin typeface="Public Sans"/>
                <a:ea typeface="Public Sans"/>
                <a:cs typeface="Public Sans"/>
                <a:sym typeface="Public Sans"/>
                <a:hlinkClick r:id="rId6"/>
              </a:rPr>
              <a:t>More Information</a:t>
            </a:r>
            <a:endParaRPr sz="1200" dirty="0">
              <a:solidFill>
                <a:srgbClr val="232659"/>
              </a:solidFill>
              <a:latin typeface="Public Sans"/>
              <a:ea typeface="Public Sans"/>
              <a:cs typeface="Public Sans"/>
              <a:sym typeface="Public Sans"/>
            </a:endParaRPr>
          </a:p>
        </p:txBody>
      </p:sp>
      <p:cxnSp>
        <p:nvCxnSpPr>
          <p:cNvPr id="617" name="Google Shape;617;p58">
            <a:extLst>
              <a:ext uri="{C183D7F6-B498-43B3-948B-1728B52AA6E4}">
                <adec:decorative xmlns:adec="http://schemas.microsoft.com/office/drawing/2017/decorative" val="1"/>
              </a:ext>
            </a:extLst>
          </p:cNvPr>
          <p:cNvCxnSpPr/>
          <p:nvPr/>
        </p:nvCxnSpPr>
        <p:spPr>
          <a:xfrm rot="10800000" flipH="1">
            <a:off x="537975" y="3343072"/>
            <a:ext cx="3590100" cy="18900"/>
          </a:xfrm>
          <a:prstGeom prst="straightConnector1">
            <a:avLst/>
          </a:prstGeom>
          <a:noFill/>
          <a:ln w="44450" cap="flat" cmpd="sng">
            <a:solidFill>
              <a:srgbClr val="1D75BC"/>
            </a:solidFill>
            <a:prstDash val="solid"/>
            <a:round/>
            <a:headEnd type="none" w="sm" len="sm"/>
            <a:tailEnd type="none" w="sm" len="sm"/>
          </a:ln>
        </p:spPr>
      </p:cxnSp>
      <p:sp>
        <p:nvSpPr>
          <p:cNvPr id="613" name="Google Shape;613;p58"/>
          <p:cNvSpPr txBox="1"/>
          <p:nvPr/>
        </p:nvSpPr>
        <p:spPr>
          <a:xfrm>
            <a:off x="479100" y="3008225"/>
            <a:ext cx="3622500" cy="16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dirty="0">
                <a:solidFill>
                  <a:srgbClr val="434343"/>
                </a:solidFill>
              </a:rPr>
              <a:t>GSS- laptops and desktops</a:t>
            </a:r>
            <a:endParaRPr sz="1700" dirty="0">
              <a:solidFill>
                <a:srgbClr val="434343"/>
              </a:solidFill>
            </a:endParaRPr>
          </a:p>
          <a:p>
            <a:pPr marL="0" lvl="0" indent="0" algn="l" rtl="0">
              <a:spcBef>
                <a:spcPts val="0"/>
              </a:spcBef>
              <a:spcAft>
                <a:spcPts val="0"/>
              </a:spcAft>
              <a:buNone/>
            </a:pPr>
            <a:r>
              <a:rPr lang="en-US" sz="1200" dirty="0">
                <a:solidFill>
                  <a:srgbClr val="1F1F1F"/>
                </a:solidFill>
                <a:latin typeface="Roboto"/>
                <a:ea typeface="Roboto"/>
                <a:cs typeface="Roboto"/>
                <a:sym typeface="Roboto"/>
              </a:rPr>
              <a:t>Standard configurations for desktop and laptop computers, tablets, monitors, displays, controllers, connectors, cables, drivers, and adapters. Specs refreshed every 9 months based on industry updates and customer feedback. Click &amp; buy through GSA </a:t>
            </a:r>
            <a:r>
              <a:rPr lang="en-US" sz="1200" dirty="0" err="1">
                <a:solidFill>
                  <a:srgbClr val="1F1F1F"/>
                </a:solidFill>
                <a:latin typeface="Roboto"/>
                <a:ea typeface="Roboto"/>
                <a:cs typeface="Roboto"/>
                <a:sym typeface="Roboto"/>
              </a:rPr>
              <a:t>AdvantageSelect</a:t>
            </a:r>
            <a:r>
              <a:rPr lang="en-US" sz="1200" dirty="0">
                <a:solidFill>
                  <a:srgbClr val="1F1F1F"/>
                </a:solidFill>
                <a:latin typeface="Roboto"/>
                <a:ea typeface="Roboto"/>
                <a:cs typeface="Roboto"/>
                <a:sym typeface="Roboto"/>
              </a:rPr>
              <a:t>  </a:t>
            </a:r>
            <a:endParaRPr sz="1200" dirty="0">
              <a:solidFill>
                <a:srgbClr val="1F1F1F"/>
              </a:solidFill>
              <a:latin typeface="Roboto"/>
              <a:ea typeface="Roboto"/>
              <a:cs typeface="Roboto"/>
              <a:sym typeface="Roboto"/>
            </a:endParaRPr>
          </a:p>
          <a:p>
            <a:pPr marL="0" lvl="0" indent="0" algn="l" rtl="0">
              <a:spcBef>
                <a:spcPts val="0"/>
              </a:spcBef>
              <a:spcAft>
                <a:spcPts val="0"/>
              </a:spcAft>
              <a:buNone/>
            </a:pPr>
            <a:r>
              <a:rPr lang="en-US" sz="1200" u="sng" dirty="0">
                <a:solidFill>
                  <a:schemeClr val="hlink"/>
                </a:solidFill>
                <a:hlinkClick r:id="rId7"/>
              </a:rPr>
              <a:t>More information</a:t>
            </a:r>
            <a:endParaRPr sz="1200" dirty="0">
              <a:solidFill>
                <a:srgbClr val="434343"/>
              </a:solidFill>
            </a:endParaRPr>
          </a:p>
        </p:txBody>
      </p:sp>
      <p:pic>
        <p:nvPicPr>
          <p:cNvPr id="609" name="Google Shape;609;p58" descr="This image serves as the Scripts logo."/>
          <p:cNvPicPr preferRelativeResize="0"/>
          <p:nvPr/>
        </p:nvPicPr>
        <p:blipFill rotWithShape="1">
          <a:blip r:embed="rId8">
            <a:alphaModFix/>
          </a:blip>
          <a:srcRect/>
          <a:stretch/>
        </p:blipFill>
        <p:spPr>
          <a:xfrm>
            <a:off x="4864600" y="268575"/>
            <a:ext cx="2912275" cy="1018075"/>
          </a:xfrm>
          <a:prstGeom prst="rect">
            <a:avLst/>
          </a:prstGeom>
          <a:noFill/>
          <a:ln>
            <a:noFill/>
          </a:ln>
        </p:spPr>
      </p:pic>
      <p:cxnSp>
        <p:nvCxnSpPr>
          <p:cNvPr id="606" name="Google Shape;606;p58">
            <a:extLst>
              <a:ext uri="{C183D7F6-B498-43B3-948B-1728B52AA6E4}">
                <adec:decorative xmlns:adec="http://schemas.microsoft.com/office/drawing/2017/decorative" val="1"/>
              </a:ext>
            </a:extLst>
          </p:cNvPr>
          <p:cNvCxnSpPr/>
          <p:nvPr/>
        </p:nvCxnSpPr>
        <p:spPr>
          <a:xfrm>
            <a:off x="4966900" y="1298300"/>
            <a:ext cx="3619500" cy="11100"/>
          </a:xfrm>
          <a:prstGeom prst="straightConnector1">
            <a:avLst/>
          </a:prstGeom>
          <a:noFill/>
          <a:ln w="44450" cap="flat" cmpd="sng">
            <a:solidFill>
              <a:srgbClr val="1D75BC"/>
            </a:solidFill>
            <a:prstDash val="solid"/>
            <a:round/>
            <a:headEnd type="none" w="sm" len="sm"/>
            <a:tailEnd type="none" w="sm" len="sm"/>
          </a:ln>
        </p:spPr>
      </p:cxnSp>
      <p:sp>
        <p:nvSpPr>
          <p:cNvPr id="611" name="Google Shape;611;p58"/>
          <p:cNvSpPr txBox="1"/>
          <p:nvPr/>
        </p:nvSpPr>
        <p:spPr>
          <a:xfrm>
            <a:off x="4822300" y="1360263"/>
            <a:ext cx="3675600" cy="1508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200">
                <a:solidFill>
                  <a:srgbClr val="232659"/>
                </a:solidFill>
                <a:latin typeface="Public Sans"/>
                <a:ea typeface="Public Sans"/>
                <a:cs typeface="Public Sans"/>
                <a:sym typeface="Public Sans"/>
              </a:rPr>
              <a:t>10-year, Governmentwide BPA, established in partnership with the Office of Secretary of Defense.  Provides supply chain risk illumination tools and services to mitigate the risks of fraud, abuse, foreign ownership control or influence, and supply chain exploitation.</a:t>
            </a:r>
            <a:endParaRPr sz="1200">
              <a:solidFill>
                <a:srgbClr val="232659"/>
              </a:solidFill>
              <a:latin typeface="Public Sans"/>
              <a:ea typeface="Public Sans"/>
              <a:cs typeface="Public Sans"/>
              <a:sym typeface="Public Sans"/>
            </a:endParaRPr>
          </a:p>
          <a:p>
            <a:pPr marL="0" lvl="0" indent="0" algn="l" rtl="0">
              <a:lnSpc>
                <a:spcPct val="115000"/>
              </a:lnSpc>
              <a:spcBef>
                <a:spcPts val="0"/>
              </a:spcBef>
              <a:spcAft>
                <a:spcPts val="0"/>
              </a:spcAft>
              <a:buNone/>
            </a:pPr>
            <a:r>
              <a:rPr lang="en-US" sz="1200" u="sng">
                <a:solidFill>
                  <a:schemeClr val="hlink"/>
                </a:solidFill>
                <a:latin typeface="Public Sans"/>
                <a:ea typeface="Public Sans"/>
                <a:cs typeface="Public Sans"/>
                <a:sym typeface="Public Sans"/>
                <a:hlinkClick r:id="rId9"/>
              </a:rPr>
              <a:t>More Information</a:t>
            </a:r>
            <a:r>
              <a:rPr lang="en-US"/>
              <a:t> &amp; </a:t>
            </a:r>
            <a:r>
              <a:rPr lang="en-US" sz="1200" u="sng">
                <a:solidFill>
                  <a:schemeClr val="hlink"/>
                </a:solidFill>
                <a:latin typeface="Public Sans"/>
                <a:ea typeface="Public Sans"/>
                <a:cs typeface="Public Sans"/>
                <a:sym typeface="Public Sans"/>
                <a:hlinkClick r:id="rId10"/>
              </a:rPr>
              <a:t>Ordering Guide</a:t>
            </a:r>
            <a:endParaRPr sz="1200">
              <a:solidFill>
                <a:srgbClr val="232659"/>
              </a:solidFill>
              <a:latin typeface="Public Sans"/>
              <a:ea typeface="Public Sans"/>
              <a:cs typeface="Public Sans"/>
              <a:sym typeface="Public Sans"/>
            </a:endParaRPr>
          </a:p>
        </p:txBody>
      </p:sp>
      <p:cxnSp>
        <p:nvCxnSpPr>
          <p:cNvPr id="616" name="Google Shape;616;p58">
            <a:extLst>
              <a:ext uri="{C183D7F6-B498-43B3-948B-1728B52AA6E4}">
                <adec:decorative xmlns:adec="http://schemas.microsoft.com/office/drawing/2017/decorative" val="1"/>
              </a:ext>
            </a:extLst>
          </p:cNvPr>
          <p:cNvCxnSpPr/>
          <p:nvPr/>
        </p:nvCxnSpPr>
        <p:spPr>
          <a:xfrm rot="10800000" flipH="1">
            <a:off x="4869050" y="3360475"/>
            <a:ext cx="3775800" cy="1500"/>
          </a:xfrm>
          <a:prstGeom prst="straightConnector1">
            <a:avLst/>
          </a:prstGeom>
          <a:noFill/>
          <a:ln w="44450" cap="flat" cmpd="sng">
            <a:solidFill>
              <a:srgbClr val="1D75BC"/>
            </a:solidFill>
            <a:prstDash val="solid"/>
            <a:round/>
            <a:headEnd type="none" w="sm" len="sm"/>
            <a:tailEnd type="none" w="sm" len="sm"/>
          </a:ln>
        </p:spPr>
      </p:cxnSp>
      <p:sp>
        <p:nvSpPr>
          <p:cNvPr id="615" name="Google Shape;615;p58"/>
          <p:cNvSpPr txBox="1"/>
          <p:nvPr/>
        </p:nvSpPr>
        <p:spPr>
          <a:xfrm>
            <a:off x="4822300" y="3008225"/>
            <a:ext cx="3721800" cy="16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rgbClr val="434343"/>
                </a:solidFill>
              </a:rPr>
              <a:t>Printer BPA</a:t>
            </a:r>
            <a:endParaRPr sz="1700">
              <a:solidFill>
                <a:srgbClr val="434343"/>
              </a:solidFill>
            </a:endParaRPr>
          </a:p>
          <a:p>
            <a:pPr marL="0" lvl="0" indent="0" algn="l" rtl="0">
              <a:lnSpc>
                <a:spcPct val="100000"/>
              </a:lnSpc>
              <a:spcBef>
                <a:spcPts val="0"/>
              </a:spcBef>
              <a:spcAft>
                <a:spcPts val="1200"/>
              </a:spcAft>
              <a:buNone/>
            </a:pPr>
            <a:r>
              <a:rPr lang="en-US" sz="1200">
                <a:solidFill>
                  <a:srgbClr val="1B1B1B"/>
                </a:solidFill>
                <a:latin typeface="Public Sans"/>
                <a:ea typeface="Public Sans"/>
                <a:cs typeface="Public Sans"/>
                <a:sym typeface="Public Sans"/>
              </a:rPr>
              <a:t>Integrated, enhanced, NIST-based SCRM requirements operational controls improve supply chain security. Scope includes</a:t>
            </a:r>
            <a:r>
              <a:rPr lang="en-US" sz="1200">
                <a:solidFill>
                  <a:srgbClr val="001D35"/>
                </a:solidFill>
                <a:latin typeface="Roboto"/>
                <a:ea typeface="Roboto"/>
                <a:cs typeface="Roboto"/>
                <a:sym typeface="Roboto"/>
              </a:rPr>
              <a:t> printers, copiers, scanners, maintenance, parts, print management, toner/ink/paper, and related services.</a:t>
            </a:r>
            <a:r>
              <a:rPr lang="en-US" sz="1200">
                <a:solidFill>
                  <a:srgbClr val="1B1B1B"/>
                </a:solidFill>
                <a:latin typeface="Public Sans"/>
                <a:ea typeface="Public Sans"/>
                <a:cs typeface="Public Sans"/>
                <a:sym typeface="Public Sans"/>
              </a:rPr>
              <a:t> </a:t>
            </a:r>
            <a:r>
              <a:rPr lang="en-US" sz="1200">
                <a:solidFill>
                  <a:srgbClr val="1F1F1F"/>
                </a:solidFill>
                <a:latin typeface="Roboto"/>
                <a:ea typeface="Roboto"/>
                <a:cs typeface="Roboto"/>
                <a:sym typeface="Roboto"/>
              </a:rPr>
              <a:t>Click &amp; buy through GSA AdvantageSelect</a:t>
            </a:r>
            <a:r>
              <a:rPr lang="en-US" sz="1200">
                <a:solidFill>
                  <a:srgbClr val="1B1B1B"/>
                </a:solidFill>
                <a:latin typeface="Public Sans"/>
                <a:ea typeface="Public Sans"/>
                <a:cs typeface="Public Sans"/>
                <a:sym typeface="Public Sans"/>
              </a:rPr>
              <a:t>  </a:t>
            </a:r>
            <a:r>
              <a:rPr lang="en-US" sz="1200" u="sng">
                <a:solidFill>
                  <a:schemeClr val="hlink"/>
                </a:solidFill>
                <a:hlinkClick r:id="rId11"/>
              </a:rPr>
              <a:t>More information</a:t>
            </a:r>
            <a:endParaRPr sz="1200">
              <a:solidFill>
                <a:srgbClr val="434343"/>
              </a:solidFill>
            </a:endParaRP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2" name="Title 1">
            <a:extLst>
              <a:ext uri="{FF2B5EF4-FFF2-40B4-BE49-F238E27FC236}">
                <a16:creationId xmlns:a16="http://schemas.microsoft.com/office/drawing/2014/main" id="{79D3304D-9C8E-3C3A-9BE8-D0C2FEECA5C7}"/>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Defense Enterprise Office Solution (DEOS)</a:t>
            </a:r>
          </a:p>
        </p:txBody>
      </p:sp>
      <p:pic>
        <p:nvPicPr>
          <p:cNvPr id="623" name="Google Shape;623;p59" descr="A view of the earth from space"/>
          <p:cNvPicPr preferRelativeResize="0"/>
          <p:nvPr/>
        </p:nvPicPr>
        <p:blipFill rotWithShape="1">
          <a:blip r:embed="rId4">
            <a:alphaModFix amt="27000"/>
          </a:blip>
          <a:srcRect l="27693" b="5704"/>
          <a:stretch/>
        </p:blipFill>
        <p:spPr>
          <a:xfrm>
            <a:off x="3200" y="-45541"/>
            <a:ext cx="9144000" cy="4849791"/>
          </a:xfrm>
          <a:prstGeom prst="rect">
            <a:avLst/>
          </a:prstGeom>
          <a:noFill/>
          <a:ln>
            <a:noFill/>
          </a:ln>
        </p:spPr>
      </p:pic>
      <p:cxnSp>
        <p:nvCxnSpPr>
          <p:cNvPr id="624" name="Google Shape;624;p59">
            <a:extLst>
              <a:ext uri="{C183D7F6-B498-43B3-948B-1728B52AA6E4}">
                <adec:decorative xmlns:adec="http://schemas.microsoft.com/office/drawing/2017/decorative" val="1"/>
              </a:ext>
            </a:extLst>
          </p:cNvPr>
          <p:cNvCxnSpPr/>
          <p:nvPr/>
        </p:nvCxnSpPr>
        <p:spPr>
          <a:xfrm>
            <a:off x="479095" y="1466116"/>
            <a:ext cx="3780000" cy="0"/>
          </a:xfrm>
          <a:prstGeom prst="straightConnector1">
            <a:avLst/>
          </a:prstGeom>
          <a:noFill/>
          <a:ln w="44450" cap="flat" cmpd="sng">
            <a:solidFill>
              <a:srgbClr val="1D75BC"/>
            </a:solidFill>
            <a:prstDash val="solid"/>
            <a:round/>
            <a:headEnd type="none" w="sm" len="sm"/>
            <a:tailEnd type="none" w="sm" len="sm"/>
          </a:ln>
        </p:spPr>
      </p:cxnSp>
      <p:sp>
        <p:nvSpPr>
          <p:cNvPr id="625" name="Google Shape;625;p59">
            <a:extLst>
              <a:ext uri="{C183D7F6-B498-43B3-948B-1728B52AA6E4}">
                <adec:decorative xmlns:adec="http://schemas.microsoft.com/office/drawing/2017/decorative" val="1"/>
              </a:ext>
            </a:extLst>
          </p:cNvPr>
          <p:cNvSpPr txBox="1"/>
          <p:nvPr/>
        </p:nvSpPr>
        <p:spPr>
          <a:xfrm>
            <a:off x="9675581" y="3623822"/>
            <a:ext cx="4144800" cy="400200"/>
          </a:xfrm>
          <a:prstGeom prst="rect">
            <a:avLst/>
          </a:prstGeom>
          <a:noFill/>
          <a:ln>
            <a:noFill/>
          </a:ln>
        </p:spPr>
        <p:txBody>
          <a:bodyPr spcFirstLastPara="1" wrap="square" lIns="0" tIns="91425" rIns="0" bIns="91425" anchor="t" anchorCtr="0">
            <a:spAutoFit/>
          </a:bodyPr>
          <a:lstStyle/>
          <a:p>
            <a:pPr marL="0" marR="0" lvl="0" indent="0" algn="l" rtl="0">
              <a:lnSpc>
                <a:spcPct val="127142"/>
              </a:lnSpc>
              <a:spcBef>
                <a:spcPts val="0"/>
              </a:spcBef>
              <a:spcAft>
                <a:spcPts val="0"/>
              </a:spcAft>
              <a:buNone/>
            </a:pPr>
            <a:endParaRPr/>
          </a:p>
        </p:txBody>
      </p:sp>
      <p:sp>
        <p:nvSpPr>
          <p:cNvPr id="626" name="Google Shape;626;p59">
            <a:extLst>
              <a:ext uri="{C183D7F6-B498-43B3-948B-1728B52AA6E4}">
                <adec:decorative xmlns:adec="http://schemas.microsoft.com/office/drawing/2017/decorative" val="1"/>
              </a:ext>
            </a:extLst>
          </p:cNvPr>
          <p:cNvSpPr txBox="1"/>
          <p:nvPr/>
        </p:nvSpPr>
        <p:spPr>
          <a:xfrm>
            <a:off x="4920600" y="0"/>
            <a:ext cx="4223400" cy="369300"/>
          </a:xfrm>
          <a:prstGeom prst="rect">
            <a:avLst/>
          </a:prstGeom>
          <a:noFill/>
          <a:ln>
            <a:noFill/>
          </a:ln>
        </p:spPr>
        <p:txBody>
          <a:bodyPr spcFirstLastPara="1" wrap="square" lIns="91425" tIns="91425" rIns="91425" bIns="91425" anchor="t" anchorCtr="0">
            <a:noAutofit/>
          </a:bodyPr>
          <a:lstStyle/>
          <a:p>
            <a:pPr marL="0" lvl="0" indent="0" algn="ctr" rtl="0">
              <a:lnSpc>
                <a:spcPct val="127142"/>
              </a:lnSpc>
              <a:spcBef>
                <a:spcPts val="0"/>
              </a:spcBef>
              <a:spcAft>
                <a:spcPts val="0"/>
              </a:spcAft>
              <a:buClr>
                <a:schemeClr val="dk1"/>
              </a:buClr>
              <a:buSzPts val="1100"/>
              <a:buFont typeface="Arial"/>
              <a:buNone/>
            </a:pPr>
            <a:r>
              <a:rPr lang="en-US" b="1" i="1">
                <a:solidFill>
                  <a:srgbClr val="232659"/>
                </a:solidFill>
              </a:rPr>
              <a:t>                </a:t>
            </a:r>
            <a:endParaRPr b="1">
              <a:solidFill>
                <a:srgbClr val="232659"/>
              </a:solidFill>
            </a:endParaRPr>
          </a:p>
          <a:p>
            <a:pPr marL="0" lvl="0" indent="0" algn="ctr" rtl="0">
              <a:lnSpc>
                <a:spcPct val="127142"/>
              </a:lnSpc>
              <a:spcBef>
                <a:spcPts val="0"/>
              </a:spcBef>
              <a:spcAft>
                <a:spcPts val="0"/>
              </a:spcAft>
              <a:buNone/>
            </a:pPr>
            <a:endParaRPr b="1" i="1">
              <a:solidFill>
                <a:srgbClr val="232659"/>
              </a:solidFill>
            </a:endParaRPr>
          </a:p>
        </p:txBody>
      </p:sp>
      <p:sp>
        <p:nvSpPr>
          <p:cNvPr id="627" name="Google Shape;627;p59"/>
          <p:cNvSpPr txBox="1"/>
          <p:nvPr/>
        </p:nvSpPr>
        <p:spPr>
          <a:xfrm>
            <a:off x="479100" y="1557350"/>
            <a:ext cx="3736200" cy="1644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n-US" sz="1200">
                <a:solidFill>
                  <a:srgbClr val="232659"/>
                </a:solidFill>
                <a:latin typeface="Public Sans"/>
                <a:ea typeface="Public Sans"/>
                <a:cs typeface="Public Sans"/>
                <a:sym typeface="Public Sans"/>
              </a:rPr>
              <a:t>Leveraging commercial best practices, where</a:t>
            </a:r>
            <a:endParaRPr sz="1200">
              <a:solidFill>
                <a:srgbClr val="232659"/>
              </a:solidFill>
              <a:latin typeface="Public Sans"/>
              <a:ea typeface="Public Sans"/>
              <a:cs typeface="Public Sans"/>
              <a:sym typeface="Public Sans"/>
            </a:endParaRPr>
          </a:p>
          <a:p>
            <a:pPr marL="0" lvl="0" indent="0" algn="just" rtl="0">
              <a:lnSpc>
                <a:spcPct val="115000"/>
              </a:lnSpc>
              <a:spcBef>
                <a:spcPts val="0"/>
              </a:spcBef>
              <a:spcAft>
                <a:spcPts val="0"/>
              </a:spcAft>
              <a:buClr>
                <a:schemeClr val="dk1"/>
              </a:buClr>
              <a:buSzPts val="1100"/>
              <a:buFont typeface="Arial"/>
              <a:buNone/>
            </a:pPr>
            <a:r>
              <a:rPr lang="en-US" sz="1200">
                <a:solidFill>
                  <a:srgbClr val="232659"/>
                </a:solidFill>
                <a:latin typeface="Public Sans"/>
                <a:ea typeface="Public Sans"/>
                <a:cs typeface="Public Sans"/>
                <a:sym typeface="Public Sans"/>
              </a:rPr>
              <a:t>applicable for all business process and</a:t>
            </a:r>
            <a:endParaRPr sz="1200">
              <a:solidFill>
                <a:srgbClr val="232659"/>
              </a:solidFill>
              <a:latin typeface="Public Sans"/>
              <a:ea typeface="Public Sans"/>
              <a:cs typeface="Public Sans"/>
              <a:sym typeface="Public Sans"/>
            </a:endParaRPr>
          </a:p>
          <a:p>
            <a:pPr marL="0" lvl="0" indent="0" algn="just" rtl="0">
              <a:lnSpc>
                <a:spcPct val="115000"/>
              </a:lnSpc>
              <a:spcBef>
                <a:spcPts val="0"/>
              </a:spcBef>
              <a:spcAft>
                <a:spcPts val="0"/>
              </a:spcAft>
              <a:buClr>
                <a:schemeClr val="dk1"/>
              </a:buClr>
              <a:buSzPts val="1100"/>
              <a:buFont typeface="Arial"/>
              <a:buNone/>
            </a:pPr>
            <a:r>
              <a:rPr lang="en-US" sz="1200">
                <a:solidFill>
                  <a:srgbClr val="232659"/>
                </a:solidFill>
                <a:latin typeface="Public Sans"/>
                <a:ea typeface="Public Sans"/>
                <a:cs typeface="Public Sans"/>
                <a:sym typeface="Public Sans"/>
              </a:rPr>
              <a:t>procedures, this BPA is exclusively available for DoD utilization. It provides a commercial Cloud Service Offering (CSO)  to modernize and unify legacy IT services, including DoD Enterprise Email and Portal Services.</a:t>
            </a:r>
            <a:endParaRPr sz="1200">
              <a:solidFill>
                <a:schemeClr val="dk1"/>
              </a:solidFill>
              <a:latin typeface="Public Sans"/>
              <a:ea typeface="Public Sans"/>
              <a:cs typeface="Public Sans"/>
              <a:sym typeface="Public Sans"/>
            </a:endParaRPr>
          </a:p>
        </p:txBody>
      </p:sp>
      <p:sp>
        <p:nvSpPr>
          <p:cNvPr id="628" name="Google Shape;628;p59">
            <a:extLst>
              <a:ext uri="{C183D7F6-B498-43B3-948B-1728B52AA6E4}">
                <adec:decorative xmlns:adec="http://schemas.microsoft.com/office/drawing/2017/decorative" val="1"/>
              </a:ext>
            </a:extLst>
          </p:cNvPr>
          <p:cNvSpPr txBox="1"/>
          <p:nvPr/>
        </p:nvSpPr>
        <p:spPr>
          <a:xfrm>
            <a:off x="4857400" y="1557350"/>
            <a:ext cx="3663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latin typeface="Public Sans"/>
              <a:ea typeface="Public Sans"/>
              <a:cs typeface="Public Sans"/>
              <a:sym typeface="Public Sans"/>
            </a:endParaRPr>
          </a:p>
        </p:txBody>
      </p:sp>
      <p:sp>
        <p:nvSpPr>
          <p:cNvPr id="629" name="Google Shape;629;p59">
            <a:extLst>
              <a:ext uri="{C183D7F6-B498-43B3-948B-1728B52AA6E4}">
                <adec:decorative xmlns:adec="http://schemas.microsoft.com/office/drawing/2017/decorative" val="1"/>
              </a:ext>
            </a:extLst>
          </p:cNvPr>
          <p:cNvSpPr txBox="1"/>
          <p:nvPr/>
        </p:nvSpPr>
        <p:spPr>
          <a:xfrm>
            <a:off x="2707088" y="3563075"/>
            <a:ext cx="3736200" cy="377100"/>
          </a:xfrm>
          <a:prstGeom prst="rect">
            <a:avLst/>
          </a:prstGeom>
          <a:noFill/>
          <a:ln>
            <a:noFill/>
          </a:ln>
        </p:spPr>
        <p:txBody>
          <a:bodyPr spcFirstLastPara="1" wrap="square" lIns="91425" tIns="91425" rIns="91425" bIns="91425" anchor="t" anchorCtr="0">
            <a:spAutoFit/>
          </a:bodyPr>
          <a:lstStyle/>
          <a:p>
            <a:pPr marL="0" lvl="0" indent="0" algn="l" rtl="0">
              <a:lnSpc>
                <a:spcPct val="127142"/>
              </a:lnSpc>
              <a:spcBef>
                <a:spcPts val="0"/>
              </a:spcBef>
              <a:spcAft>
                <a:spcPts val="0"/>
              </a:spcAft>
              <a:buNone/>
            </a:pPr>
            <a:endParaRPr sz="1250">
              <a:solidFill>
                <a:schemeClr val="dk1"/>
              </a:solidFill>
            </a:endParaRPr>
          </a:p>
        </p:txBody>
      </p:sp>
      <p:sp>
        <p:nvSpPr>
          <p:cNvPr id="630" name="Google Shape;630;p59">
            <a:extLst>
              <a:ext uri="{C183D7F6-B498-43B3-948B-1728B52AA6E4}">
                <adec:decorative xmlns:adec="http://schemas.microsoft.com/office/drawing/2017/decorative" val="1"/>
              </a:ext>
            </a:extLst>
          </p:cNvPr>
          <p:cNvSpPr txBox="1"/>
          <p:nvPr/>
        </p:nvSpPr>
        <p:spPr>
          <a:xfrm>
            <a:off x="922650" y="450200"/>
            <a:ext cx="1915800"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434343"/>
              </a:solidFill>
            </a:endParaRPr>
          </a:p>
        </p:txBody>
      </p:sp>
      <p:pic>
        <p:nvPicPr>
          <p:cNvPr id="631" name="Google Shape;631;p59" descr="This image serves as the Defense Enterprise Office Solution logo."/>
          <p:cNvPicPr preferRelativeResize="0"/>
          <p:nvPr/>
        </p:nvPicPr>
        <p:blipFill rotWithShape="1">
          <a:blip r:embed="rId5">
            <a:alphaModFix/>
          </a:blip>
          <a:srcRect/>
          <a:stretch/>
        </p:blipFill>
        <p:spPr>
          <a:xfrm rot="2">
            <a:off x="479100" y="218576"/>
            <a:ext cx="2659826" cy="1126298"/>
          </a:xfrm>
          <a:prstGeom prst="rect">
            <a:avLst/>
          </a:prstGeom>
          <a:noFill/>
          <a:ln>
            <a:noFill/>
          </a:ln>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5B2761"/>
            </a:gs>
            <a:gs pos="100000">
              <a:srgbClr val="232659"/>
            </a:gs>
          </a:gsLst>
          <a:lin ang="5400012" scaled="0"/>
        </a:gradFill>
        <a:effectLst/>
      </p:bgPr>
    </p:bg>
    <p:spTree>
      <p:nvGrpSpPr>
        <p:cNvPr id="1" name="Shape 155"/>
        <p:cNvGrpSpPr/>
        <p:nvPr/>
      </p:nvGrpSpPr>
      <p:grpSpPr>
        <a:xfrm>
          <a:off x="0" y="0"/>
          <a:ext cx="0" cy="0"/>
          <a:chOff x="0" y="0"/>
          <a:chExt cx="0" cy="0"/>
        </a:xfrm>
      </p:grpSpPr>
      <p:sp>
        <p:nvSpPr>
          <p:cNvPr id="156" name="Google Shape;156;p19"/>
          <p:cNvSpPr txBox="1">
            <a:spLocks noGrp="1"/>
          </p:cNvSpPr>
          <p:nvPr>
            <p:ph type="title" idx="4294967295"/>
          </p:nvPr>
        </p:nvSpPr>
        <p:spPr>
          <a:xfrm>
            <a:off x="267030" y="182649"/>
            <a:ext cx="7948200" cy="67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200">
                <a:solidFill>
                  <a:schemeClr val="lt1"/>
                </a:solidFill>
              </a:rPr>
              <a:t>Benefits to Agencies </a:t>
            </a:r>
            <a:endParaRPr sz="1400" b="0" i="0" u="none" strike="noStrike" cap="none">
              <a:solidFill>
                <a:srgbClr val="000000"/>
              </a:solidFill>
              <a:latin typeface="Arial"/>
              <a:ea typeface="Arial"/>
              <a:cs typeface="Arial"/>
              <a:sym typeface="Arial"/>
            </a:endParaRPr>
          </a:p>
        </p:txBody>
      </p:sp>
      <p:sp>
        <p:nvSpPr>
          <p:cNvPr id="157" name="Google Shape;157;p19"/>
          <p:cNvSpPr txBox="1"/>
          <p:nvPr/>
        </p:nvSpPr>
        <p:spPr>
          <a:xfrm>
            <a:off x="252074" y="807415"/>
            <a:ext cx="7283100" cy="569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700" b="0" i="0" u="none" strike="noStrike" cap="none">
                <a:solidFill>
                  <a:schemeClr val="lt1"/>
                </a:solidFill>
                <a:latin typeface="Arial"/>
                <a:ea typeface="Arial"/>
                <a:cs typeface="Arial"/>
                <a:sym typeface="Arial"/>
              </a:rPr>
              <a:t>HELPING AGENCIES DELIVER SUCCESSFUL ACQUISITIONS</a:t>
            </a:r>
            <a:endParaRPr sz="17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Arial"/>
                <a:ea typeface="Arial"/>
                <a:cs typeface="Arial"/>
                <a:sym typeface="Arial"/>
              </a:rPr>
              <a:t>Program Management Benefits: Cost, Schedule, and Performance.</a:t>
            </a:r>
            <a:endParaRPr sz="1400" b="0" i="0" u="none" strike="noStrike" cap="none">
              <a:solidFill>
                <a:schemeClr val="lt1"/>
              </a:solidFill>
              <a:latin typeface="Arial"/>
              <a:ea typeface="Arial"/>
              <a:cs typeface="Arial"/>
              <a:sym typeface="Arial"/>
            </a:endParaRPr>
          </a:p>
        </p:txBody>
      </p:sp>
      <p:cxnSp>
        <p:nvCxnSpPr>
          <p:cNvPr id="158" name="Google Shape;158;p19">
            <a:extLst>
              <a:ext uri="{C183D7F6-B498-43B3-948B-1728B52AA6E4}">
                <adec:decorative xmlns:adec="http://schemas.microsoft.com/office/drawing/2017/decorative" val="1"/>
              </a:ext>
            </a:extLst>
          </p:cNvPr>
          <p:cNvCxnSpPr/>
          <p:nvPr/>
        </p:nvCxnSpPr>
        <p:spPr>
          <a:xfrm>
            <a:off x="316365" y="1462846"/>
            <a:ext cx="1920300" cy="0"/>
          </a:xfrm>
          <a:prstGeom prst="straightConnector1">
            <a:avLst/>
          </a:prstGeom>
          <a:noFill/>
          <a:ln w="73025" cap="flat" cmpd="sng">
            <a:solidFill>
              <a:srgbClr val="1D75BC"/>
            </a:solidFill>
            <a:prstDash val="solid"/>
            <a:round/>
            <a:headEnd type="none" w="sm" len="sm"/>
            <a:tailEnd type="none" w="sm" len="sm"/>
          </a:ln>
        </p:spPr>
      </p:cxnSp>
      <p:sp>
        <p:nvSpPr>
          <p:cNvPr id="159" name="Google Shape;159;p19"/>
          <p:cNvSpPr/>
          <p:nvPr/>
        </p:nvSpPr>
        <p:spPr>
          <a:xfrm>
            <a:off x="252075" y="1531275"/>
            <a:ext cx="2029200" cy="313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a:solidFill>
                  <a:schemeClr val="lt1"/>
                </a:solidFill>
                <a:latin typeface="Arial"/>
                <a:ea typeface="Arial"/>
                <a:cs typeface="Arial"/>
                <a:sym typeface="Arial"/>
              </a:rPr>
              <a:t>Smarter Cost </a:t>
            </a:r>
            <a:br>
              <a:rPr lang="en-US" sz="1600" b="1" i="0" u="none" strike="noStrike" cap="none">
                <a:solidFill>
                  <a:schemeClr val="lt1"/>
                </a:solidFill>
                <a:latin typeface="Arial"/>
                <a:ea typeface="Arial"/>
                <a:cs typeface="Arial"/>
                <a:sym typeface="Arial"/>
              </a:rPr>
            </a:br>
            <a:r>
              <a:rPr lang="en-US" sz="1600" b="1" i="0" u="none" strike="noStrike" cap="none">
                <a:solidFill>
                  <a:schemeClr val="lt1"/>
                </a:solidFill>
                <a:latin typeface="Arial"/>
                <a:ea typeface="Arial"/>
                <a:cs typeface="Arial"/>
                <a:sym typeface="Arial"/>
              </a:rPr>
              <a:t>Savings</a:t>
            </a:r>
            <a:endParaRPr sz="16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Established Not-To-Exceed ceiling prices. </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Prices have been determined "Fair and Reasonable".</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Competition at the order level will further drive price discounts.  </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Reduce administrative costs by using pre-competed acquisition vehicles.</a:t>
            </a:r>
            <a:endParaRPr sz="1100" b="0" i="0" u="none" strike="noStrike" cap="none">
              <a:solidFill>
                <a:schemeClr val="lt1"/>
              </a:solidFill>
              <a:latin typeface="Arial"/>
              <a:ea typeface="Arial"/>
              <a:cs typeface="Arial"/>
              <a:sym typeface="Arial"/>
            </a:endParaRPr>
          </a:p>
        </p:txBody>
      </p:sp>
      <p:cxnSp>
        <p:nvCxnSpPr>
          <p:cNvPr id="160" name="Google Shape;160;p19">
            <a:extLst>
              <a:ext uri="{C183D7F6-B498-43B3-948B-1728B52AA6E4}">
                <adec:decorative xmlns:adec="http://schemas.microsoft.com/office/drawing/2017/decorative" val="1"/>
              </a:ext>
            </a:extLst>
          </p:cNvPr>
          <p:cNvCxnSpPr/>
          <p:nvPr/>
        </p:nvCxnSpPr>
        <p:spPr>
          <a:xfrm>
            <a:off x="2499468" y="1462841"/>
            <a:ext cx="1920300" cy="0"/>
          </a:xfrm>
          <a:prstGeom prst="straightConnector1">
            <a:avLst/>
          </a:prstGeom>
          <a:noFill/>
          <a:ln w="73025" cap="flat" cmpd="sng">
            <a:solidFill>
              <a:srgbClr val="1D75BC"/>
            </a:solidFill>
            <a:prstDash val="solid"/>
            <a:round/>
            <a:headEnd type="none" w="sm" len="sm"/>
            <a:tailEnd type="none" w="sm" len="sm"/>
          </a:ln>
        </p:spPr>
      </p:cxnSp>
      <p:sp>
        <p:nvSpPr>
          <p:cNvPr id="161" name="Google Shape;161;p19"/>
          <p:cNvSpPr/>
          <p:nvPr/>
        </p:nvSpPr>
        <p:spPr>
          <a:xfrm>
            <a:off x="2426650" y="1536850"/>
            <a:ext cx="2029200" cy="313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a:solidFill>
                  <a:schemeClr val="lt1"/>
                </a:solidFill>
                <a:latin typeface="Arial"/>
                <a:ea typeface="Arial"/>
                <a:cs typeface="Arial"/>
                <a:sym typeface="Arial"/>
              </a:rPr>
              <a:t>Faster Procurement Time</a:t>
            </a:r>
            <a:endParaRPr sz="16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Support through the entire acquisition lifecycle (pre/post award).</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Complementary scope and requirement reviews.</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Market Research Assistance (M-RAS) and acquisition vehicle recommendations. </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Faster acquisition awards (PALT) by using pre-competed acquisition vehicles.</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1000"/>
              </a:spcBef>
              <a:spcAft>
                <a:spcPts val="100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62" name="Google Shape;162;p19">
            <a:extLst>
              <a:ext uri="{C183D7F6-B498-43B3-948B-1728B52AA6E4}">
                <adec:decorative xmlns:adec="http://schemas.microsoft.com/office/drawing/2017/decorative" val="1"/>
              </a:ext>
            </a:extLst>
          </p:cNvPr>
          <p:cNvCxnSpPr/>
          <p:nvPr/>
        </p:nvCxnSpPr>
        <p:spPr>
          <a:xfrm>
            <a:off x="4725231" y="1462846"/>
            <a:ext cx="1920300" cy="0"/>
          </a:xfrm>
          <a:prstGeom prst="straightConnector1">
            <a:avLst/>
          </a:prstGeom>
          <a:noFill/>
          <a:ln w="73025" cap="flat" cmpd="sng">
            <a:solidFill>
              <a:srgbClr val="1D75BC"/>
            </a:solidFill>
            <a:prstDash val="solid"/>
            <a:round/>
            <a:headEnd type="none" w="sm" len="sm"/>
            <a:tailEnd type="none" w="sm" len="sm"/>
          </a:ln>
        </p:spPr>
      </p:cxnSp>
      <p:sp>
        <p:nvSpPr>
          <p:cNvPr id="163" name="Google Shape;163;p19"/>
          <p:cNvSpPr/>
          <p:nvPr/>
        </p:nvSpPr>
        <p:spPr>
          <a:xfrm>
            <a:off x="4649125" y="1531275"/>
            <a:ext cx="2098500" cy="329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a:solidFill>
                  <a:schemeClr val="lt1"/>
                </a:solidFill>
                <a:latin typeface="Arial"/>
                <a:ea typeface="Arial"/>
                <a:cs typeface="Arial"/>
                <a:sym typeface="Arial"/>
              </a:rPr>
              <a:t>Federal Market Strategy</a:t>
            </a:r>
            <a:endParaRPr sz="16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lt1"/>
                </a:solidFill>
                <a:latin typeface="Arial"/>
                <a:ea typeface="Arial"/>
                <a:cs typeface="Arial"/>
                <a:sym typeface="Arial"/>
              </a:rPr>
              <a:t>Achieve socio-economic targets / credits (direct and indirect) awards.</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Leveraging the buying power of the government </a:t>
            </a:r>
            <a:r>
              <a:rPr lang="en-US" sz="1100">
                <a:solidFill>
                  <a:schemeClr val="lt1"/>
                </a:solidFill>
              </a:rPr>
              <a:t>thru</a:t>
            </a:r>
            <a:r>
              <a:rPr lang="en-US" sz="1100" b="0" i="0" u="none" strike="noStrike" cap="none">
                <a:solidFill>
                  <a:schemeClr val="lt1"/>
                </a:solidFill>
                <a:latin typeface="Arial"/>
                <a:ea typeface="Arial"/>
                <a:cs typeface="Arial"/>
                <a:sym typeface="Arial"/>
              </a:rPr>
              <a:t> Category Management.</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 </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Ability to access small business vendors of a variety of socio-economic categories for set-asides. </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a:solidFill>
                  <a:schemeClr val="lt1"/>
                </a:solidFill>
              </a:rPr>
              <a:t>Consolidating Federal Procurement under EO 14240.</a:t>
            </a:r>
            <a:endParaRPr sz="1100" b="0" i="0" u="none" strike="noStrike" cap="none">
              <a:solidFill>
                <a:schemeClr val="lt1"/>
              </a:solidFill>
              <a:latin typeface="Arial"/>
              <a:ea typeface="Arial"/>
              <a:cs typeface="Arial"/>
              <a:sym typeface="Arial"/>
            </a:endParaRPr>
          </a:p>
        </p:txBody>
      </p:sp>
      <p:cxnSp>
        <p:nvCxnSpPr>
          <p:cNvPr id="164" name="Google Shape;164;p19">
            <a:extLst>
              <a:ext uri="{C183D7F6-B498-43B3-948B-1728B52AA6E4}">
                <adec:decorative xmlns:adec="http://schemas.microsoft.com/office/drawing/2017/decorative" val="1"/>
              </a:ext>
            </a:extLst>
          </p:cNvPr>
          <p:cNvCxnSpPr/>
          <p:nvPr/>
        </p:nvCxnSpPr>
        <p:spPr>
          <a:xfrm>
            <a:off x="6881411" y="1462837"/>
            <a:ext cx="1920300" cy="0"/>
          </a:xfrm>
          <a:prstGeom prst="straightConnector1">
            <a:avLst/>
          </a:prstGeom>
          <a:noFill/>
          <a:ln w="73025" cap="flat" cmpd="sng">
            <a:solidFill>
              <a:srgbClr val="1D75BC"/>
            </a:solidFill>
            <a:prstDash val="solid"/>
            <a:round/>
            <a:headEnd type="none" w="sm" len="sm"/>
            <a:tailEnd type="none" w="sm" len="sm"/>
          </a:ln>
        </p:spPr>
      </p:cxnSp>
      <p:sp>
        <p:nvSpPr>
          <p:cNvPr id="165" name="Google Shape;165;p19"/>
          <p:cNvSpPr/>
          <p:nvPr/>
        </p:nvSpPr>
        <p:spPr>
          <a:xfrm>
            <a:off x="6817400" y="1536850"/>
            <a:ext cx="2098500" cy="332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a:solidFill>
                  <a:schemeClr val="lt1"/>
                </a:solidFill>
                <a:latin typeface="Arial"/>
                <a:ea typeface="Arial"/>
                <a:cs typeface="Arial"/>
                <a:sym typeface="Arial"/>
              </a:rPr>
              <a:t>Compliance Focused</a:t>
            </a:r>
            <a:endParaRPr sz="16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Compliant with ALL  federal legislation, regulations (FAR), and policies. </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Acquisition vehicles managed by GSA acquisition workforce professionals. </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Compliant with Section </a:t>
            </a:r>
            <a:r>
              <a:rPr lang="en-US" sz="1100">
                <a:solidFill>
                  <a:schemeClr val="lt1"/>
                </a:solidFill>
              </a:rPr>
              <a:t>889</a:t>
            </a:r>
            <a:r>
              <a:rPr lang="en-US" sz="1100" b="0" i="0" u="none" strike="noStrike" cap="none">
                <a:solidFill>
                  <a:schemeClr val="lt1"/>
                </a:solidFill>
                <a:latin typeface="Arial"/>
                <a:ea typeface="Arial"/>
                <a:cs typeface="Arial"/>
                <a:sym typeface="Arial"/>
              </a:rPr>
              <a:t> of the National Defense Authorization Act.</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1000"/>
              </a:spcBef>
              <a:spcAft>
                <a:spcPts val="1000"/>
              </a:spcAft>
              <a:buClr>
                <a:schemeClr val="dk1"/>
              </a:buClr>
              <a:buSzPts val="1100"/>
              <a:buFont typeface="Arial"/>
              <a:buNone/>
            </a:pPr>
            <a:r>
              <a:rPr lang="en-US" sz="1100" b="0" i="0" u="none" strike="noStrike" cap="none">
                <a:solidFill>
                  <a:schemeClr val="lt1"/>
                </a:solidFill>
                <a:latin typeface="Arial"/>
                <a:ea typeface="Arial"/>
                <a:cs typeface="Arial"/>
                <a:sym typeface="Arial"/>
              </a:rPr>
              <a:t>Additional agency regulations and policy requirements can be included at the order level.</a:t>
            </a: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a:spLocks noGrp="1"/>
          </p:cNvSpPr>
          <p:nvPr>
            <p:ph type="title"/>
          </p:nvPr>
        </p:nvSpPr>
        <p:spPr>
          <a:xfrm>
            <a:off x="381000" y="2022625"/>
            <a:ext cx="6633000" cy="84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endParaRPr sz="3200" b="1"/>
          </a:p>
          <a:p>
            <a:pPr marL="0" lvl="0" indent="0" algn="l" rtl="0">
              <a:lnSpc>
                <a:spcPct val="100000"/>
              </a:lnSpc>
              <a:spcBef>
                <a:spcPts val="0"/>
              </a:spcBef>
              <a:spcAft>
                <a:spcPts val="0"/>
              </a:spcAft>
              <a:buSzPts val="3600"/>
              <a:buNone/>
            </a:pPr>
            <a:endParaRPr sz="3200" b="1"/>
          </a:p>
          <a:p>
            <a:pPr marL="0" lvl="0" indent="0" algn="l" rtl="0">
              <a:lnSpc>
                <a:spcPct val="100000"/>
              </a:lnSpc>
              <a:spcBef>
                <a:spcPts val="0"/>
              </a:spcBef>
              <a:spcAft>
                <a:spcPts val="0"/>
              </a:spcAft>
              <a:buSzPts val="3600"/>
              <a:buNone/>
            </a:pPr>
            <a:r>
              <a:rPr lang="en-US" sz="3200" b="1"/>
              <a:t>Multiple Award Schedule (MAS) </a:t>
            </a:r>
            <a:endParaRPr sz="3200" b="1"/>
          </a:p>
          <a:p>
            <a:pPr marL="457200" lvl="0" indent="-355600" algn="l" rtl="0">
              <a:lnSpc>
                <a:spcPct val="100000"/>
              </a:lnSpc>
              <a:spcBef>
                <a:spcPts val="1000"/>
              </a:spcBef>
              <a:spcAft>
                <a:spcPts val="0"/>
              </a:spcAft>
              <a:buSzPts val="2000"/>
              <a:buChar char="●"/>
            </a:pPr>
            <a:r>
              <a:rPr lang="en-US" sz="2000" b="1"/>
              <a:t>P</a:t>
            </a:r>
            <a:r>
              <a:rPr lang="en-US" sz="2000" b="1">
                <a:latin typeface="Arial"/>
                <a:ea typeface="Arial"/>
                <a:cs typeface="Arial"/>
                <a:sym typeface="Arial"/>
              </a:rPr>
              <a:t>roviding access to pre-vetted suppliers.</a:t>
            </a:r>
            <a:endParaRPr sz="2000" b="1">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b="1"/>
              <a:t>Incorporating supply chain risk mitigation.</a:t>
            </a:r>
            <a:endParaRPr sz="2000" b="1"/>
          </a:p>
          <a:p>
            <a:pPr marL="457200" lvl="0" indent="-355600" algn="l" rtl="0">
              <a:lnSpc>
                <a:spcPct val="100000"/>
              </a:lnSpc>
              <a:spcBef>
                <a:spcPts val="0"/>
              </a:spcBef>
              <a:spcAft>
                <a:spcPts val="0"/>
              </a:spcAft>
              <a:buSzPts val="2000"/>
              <a:buChar char="●"/>
            </a:pPr>
            <a:r>
              <a:rPr lang="en-US" sz="2000" b="1"/>
              <a:t>Specialized Item Numbers for IT buying. </a:t>
            </a:r>
            <a:endParaRPr sz="2000" b="1"/>
          </a:p>
          <a:p>
            <a:pPr marL="457200" lvl="0" indent="0" algn="l" rtl="0">
              <a:lnSpc>
                <a:spcPct val="100000"/>
              </a:lnSpc>
              <a:spcBef>
                <a:spcPts val="1000"/>
              </a:spcBef>
              <a:spcAft>
                <a:spcPts val="0"/>
              </a:spcAft>
              <a:buSzPts val="3600"/>
              <a:buNone/>
            </a:pPr>
            <a:endParaRPr sz="20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2" name="Title 1">
            <a:extLst>
              <a:ext uri="{FF2B5EF4-FFF2-40B4-BE49-F238E27FC236}">
                <a16:creationId xmlns:a16="http://schemas.microsoft.com/office/drawing/2014/main" id="{D57B6ACB-7662-AA08-8886-E74D5A250136}"/>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MAS</a:t>
            </a:r>
          </a:p>
        </p:txBody>
      </p:sp>
      <p:pic>
        <p:nvPicPr>
          <p:cNvPr id="177" name="Google Shape;177;p21" descr="This image serves as the GSA logo and features the text MAS, which stands for Multiple Award Schedules. "/>
          <p:cNvPicPr preferRelativeResize="0"/>
          <p:nvPr/>
        </p:nvPicPr>
        <p:blipFill rotWithShape="1">
          <a:blip r:embed="rId4">
            <a:alphaModFix/>
          </a:blip>
          <a:srcRect/>
          <a:stretch/>
        </p:blipFill>
        <p:spPr>
          <a:xfrm>
            <a:off x="257648" y="183105"/>
            <a:ext cx="1255109" cy="658545"/>
          </a:xfrm>
          <a:prstGeom prst="rect">
            <a:avLst/>
          </a:prstGeom>
          <a:noFill/>
          <a:ln>
            <a:noFill/>
          </a:ln>
        </p:spPr>
      </p:pic>
      <p:sp>
        <p:nvSpPr>
          <p:cNvPr id="176" name="Google Shape;176;p21"/>
          <p:cNvSpPr txBox="1">
            <a:spLocks noGrp="1"/>
          </p:cNvSpPr>
          <p:nvPr>
            <p:ph type="body" idx="4294967295"/>
          </p:nvPr>
        </p:nvSpPr>
        <p:spPr>
          <a:xfrm>
            <a:off x="171355" y="1051361"/>
            <a:ext cx="4329300" cy="36615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750"/>
              </a:spcBef>
              <a:spcAft>
                <a:spcPts val="0"/>
              </a:spcAft>
              <a:buClr>
                <a:srgbClr val="000000"/>
              </a:buClr>
              <a:buSzPts val="1600"/>
              <a:buFont typeface="Arial"/>
              <a:buChar char="•"/>
            </a:pPr>
            <a:r>
              <a:rPr lang="en-US" sz="1500" b="0" i="0" u="none" strike="noStrike" cap="none">
                <a:solidFill>
                  <a:srgbClr val="232659"/>
                </a:solidFill>
                <a:latin typeface="Arial"/>
                <a:ea typeface="Arial"/>
                <a:cs typeface="Arial"/>
                <a:sym typeface="Arial"/>
              </a:rPr>
              <a:t>7.5M products and services</a:t>
            </a:r>
            <a:endParaRPr sz="1500" b="0" i="0" u="none" strike="noStrike" cap="none">
              <a:solidFill>
                <a:srgbClr val="232659"/>
              </a:solidFill>
              <a:latin typeface="Arial"/>
              <a:ea typeface="Arial"/>
              <a:cs typeface="Arial"/>
              <a:sym typeface="Arial"/>
            </a:endParaRPr>
          </a:p>
          <a:p>
            <a:pPr marL="457200" marR="0" lvl="0" indent="-330200" algn="l" rtl="0">
              <a:lnSpc>
                <a:spcPct val="100000"/>
              </a:lnSpc>
              <a:spcBef>
                <a:spcPts val="1200"/>
              </a:spcBef>
              <a:spcAft>
                <a:spcPts val="0"/>
              </a:spcAft>
              <a:buClr>
                <a:srgbClr val="000000"/>
              </a:buClr>
              <a:buSzPts val="1600"/>
              <a:buFont typeface="Arial"/>
              <a:buChar char="•"/>
            </a:pPr>
            <a:r>
              <a:rPr lang="en-US" sz="1500" b="0" i="0" u="none" strike="noStrike" cap="none">
                <a:solidFill>
                  <a:srgbClr val="232659"/>
                </a:solidFill>
                <a:latin typeface="Arial"/>
                <a:ea typeface="Arial"/>
                <a:cs typeface="Arial"/>
                <a:sym typeface="Arial"/>
              </a:rPr>
              <a:t>4,600+ vetted suppliers</a:t>
            </a:r>
            <a:endParaRPr sz="1500" b="0" i="0" u="none" strike="noStrike" cap="none">
              <a:solidFill>
                <a:srgbClr val="232659"/>
              </a:solidFill>
              <a:latin typeface="Arial"/>
              <a:ea typeface="Arial"/>
              <a:cs typeface="Arial"/>
              <a:sym typeface="Arial"/>
            </a:endParaRPr>
          </a:p>
          <a:p>
            <a:pPr marL="457200" marR="0" lvl="0" indent="-330200" algn="l" rtl="0">
              <a:lnSpc>
                <a:spcPct val="100000"/>
              </a:lnSpc>
              <a:spcBef>
                <a:spcPts val="1200"/>
              </a:spcBef>
              <a:spcAft>
                <a:spcPts val="0"/>
              </a:spcAft>
              <a:buClr>
                <a:srgbClr val="000000"/>
              </a:buClr>
              <a:buSzPts val="1600"/>
              <a:buFont typeface="Arial"/>
              <a:buChar char="•"/>
            </a:pPr>
            <a:r>
              <a:rPr lang="en-US" sz="1500" b="0" i="0" u="none" strike="noStrike" cap="none">
                <a:solidFill>
                  <a:srgbClr val="232659"/>
                </a:solidFill>
                <a:latin typeface="Arial"/>
                <a:ea typeface="Arial"/>
                <a:cs typeface="Arial"/>
                <a:sym typeface="Arial"/>
              </a:rPr>
              <a:t>Reduces buying cycles up to 50% vs. open market</a:t>
            </a:r>
            <a:endParaRPr sz="1500" b="0" i="0" u="none" strike="noStrike" cap="none">
              <a:solidFill>
                <a:srgbClr val="232659"/>
              </a:solidFill>
              <a:latin typeface="Arial"/>
              <a:ea typeface="Arial"/>
              <a:cs typeface="Arial"/>
              <a:sym typeface="Arial"/>
            </a:endParaRPr>
          </a:p>
          <a:p>
            <a:pPr marL="457200" marR="0" lvl="0" indent="-330200" algn="l" rtl="0">
              <a:lnSpc>
                <a:spcPct val="100000"/>
              </a:lnSpc>
              <a:spcBef>
                <a:spcPts val="1200"/>
              </a:spcBef>
              <a:spcAft>
                <a:spcPts val="0"/>
              </a:spcAft>
              <a:buClr>
                <a:srgbClr val="000000"/>
              </a:buClr>
              <a:buSzPts val="1600"/>
              <a:buFont typeface="Arial"/>
              <a:buChar char="•"/>
            </a:pPr>
            <a:r>
              <a:rPr lang="en-US" sz="1500" b="0" i="0" u="none" strike="noStrike" cap="none">
                <a:solidFill>
                  <a:srgbClr val="232659"/>
                </a:solidFill>
                <a:latin typeface="Arial"/>
                <a:ea typeface="Arial"/>
                <a:cs typeface="Arial"/>
                <a:sym typeface="Arial"/>
              </a:rPr>
              <a:t>80%+ small businesses</a:t>
            </a:r>
            <a:endParaRPr sz="1500" b="0" i="0" u="none" strike="noStrike" cap="none">
              <a:solidFill>
                <a:srgbClr val="232659"/>
              </a:solidFill>
              <a:latin typeface="Arial"/>
              <a:ea typeface="Arial"/>
              <a:cs typeface="Arial"/>
              <a:sym typeface="Arial"/>
            </a:endParaRPr>
          </a:p>
          <a:p>
            <a:pPr marL="457200" marR="0" lvl="0" indent="-330200" algn="l" rtl="0">
              <a:lnSpc>
                <a:spcPct val="100000"/>
              </a:lnSpc>
              <a:spcBef>
                <a:spcPts val="1200"/>
              </a:spcBef>
              <a:spcAft>
                <a:spcPts val="0"/>
              </a:spcAft>
              <a:buClr>
                <a:srgbClr val="000000"/>
              </a:buClr>
              <a:buSzPts val="1600"/>
              <a:buFont typeface="Arial"/>
              <a:buChar char="•"/>
            </a:pPr>
            <a:r>
              <a:rPr lang="en-US" sz="1500" b="0" i="0" u="none" strike="noStrike" cap="none">
                <a:solidFill>
                  <a:srgbClr val="232659"/>
                </a:solidFill>
                <a:latin typeface="Arial"/>
                <a:ea typeface="Arial"/>
                <a:cs typeface="Arial"/>
                <a:sym typeface="Arial"/>
              </a:rPr>
              <a:t>New suppliers added continuously</a:t>
            </a:r>
            <a:endParaRPr sz="1500" b="0" i="0" u="none" strike="noStrike" cap="none">
              <a:solidFill>
                <a:srgbClr val="232659"/>
              </a:solidFill>
              <a:latin typeface="Arial"/>
              <a:ea typeface="Arial"/>
              <a:cs typeface="Arial"/>
              <a:sym typeface="Arial"/>
            </a:endParaRPr>
          </a:p>
          <a:p>
            <a:pPr marL="457200" marR="0" lvl="0" indent="-330200" algn="l" rtl="0">
              <a:lnSpc>
                <a:spcPct val="100000"/>
              </a:lnSpc>
              <a:spcBef>
                <a:spcPts val="1200"/>
              </a:spcBef>
              <a:spcAft>
                <a:spcPts val="0"/>
              </a:spcAft>
              <a:buClr>
                <a:srgbClr val="000000"/>
              </a:buClr>
              <a:buSzPts val="1600"/>
              <a:buFont typeface="Arial"/>
              <a:buChar char="•"/>
            </a:pPr>
            <a:r>
              <a:rPr lang="en-US" sz="1500" b="0" i="0" u="none" strike="noStrike" cap="none">
                <a:solidFill>
                  <a:srgbClr val="232659"/>
                </a:solidFill>
                <a:latin typeface="Arial"/>
                <a:ea typeface="Arial"/>
                <a:cs typeface="Arial"/>
                <a:sym typeface="Arial"/>
              </a:rPr>
              <a:t>Supports firm fixed price, labor hours and time and materials.</a:t>
            </a:r>
            <a:endParaRPr sz="1500" b="0" i="0" u="none" strike="noStrike" cap="none">
              <a:solidFill>
                <a:srgbClr val="232659"/>
              </a:solidFill>
              <a:latin typeface="Arial"/>
              <a:ea typeface="Arial"/>
              <a:cs typeface="Arial"/>
              <a:sym typeface="Arial"/>
            </a:endParaRPr>
          </a:p>
          <a:p>
            <a:pPr marL="457200" marR="0" lvl="0" indent="-330200" algn="l" rtl="0">
              <a:lnSpc>
                <a:spcPct val="100000"/>
              </a:lnSpc>
              <a:spcBef>
                <a:spcPts val="1200"/>
              </a:spcBef>
              <a:spcAft>
                <a:spcPts val="1200"/>
              </a:spcAft>
              <a:buClr>
                <a:srgbClr val="000000"/>
              </a:buClr>
              <a:buSzPts val="1600"/>
              <a:buFont typeface="Arial"/>
              <a:buChar char="•"/>
            </a:pPr>
            <a:r>
              <a:rPr lang="en-US" sz="1500" b="0" i="0" u="none" strike="noStrike" cap="none">
                <a:solidFill>
                  <a:srgbClr val="232659"/>
                </a:solidFill>
                <a:latin typeface="Arial"/>
                <a:ea typeface="Arial"/>
                <a:cs typeface="Arial"/>
                <a:sym typeface="Arial"/>
              </a:rPr>
              <a:t>Special Item Numbers (SINs) define technical performance requirements </a:t>
            </a:r>
            <a:endParaRPr sz="1500" b="0" i="0" u="none" strike="noStrike" cap="none">
              <a:solidFill>
                <a:srgbClr val="232659"/>
              </a:solidFill>
              <a:latin typeface="Arial"/>
              <a:ea typeface="Arial"/>
              <a:cs typeface="Arial"/>
              <a:sym typeface="Arial"/>
            </a:endParaRPr>
          </a:p>
        </p:txBody>
      </p:sp>
      <p:cxnSp>
        <p:nvCxnSpPr>
          <p:cNvPr id="178" name="Google Shape;178;p21">
            <a:extLst>
              <a:ext uri="{C183D7F6-B498-43B3-948B-1728B52AA6E4}">
                <adec:decorative xmlns:adec="http://schemas.microsoft.com/office/drawing/2017/decorative" val="1"/>
              </a:ext>
            </a:extLst>
          </p:cNvPr>
          <p:cNvCxnSpPr/>
          <p:nvPr/>
        </p:nvCxnSpPr>
        <p:spPr>
          <a:xfrm>
            <a:off x="314950" y="1010727"/>
            <a:ext cx="3990600" cy="0"/>
          </a:xfrm>
          <a:prstGeom prst="straightConnector1">
            <a:avLst/>
          </a:prstGeom>
          <a:noFill/>
          <a:ln w="38100" cap="flat" cmpd="sng">
            <a:solidFill>
              <a:srgbClr val="1D75BC"/>
            </a:solidFill>
            <a:prstDash val="solid"/>
            <a:round/>
            <a:headEnd type="none" w="sm" len="sm"/>
            <a:tailEnd type="none" w="sm" len="sm"/>
          </a:ln>
        </p:spPr>
      </p:cxnSp>
      <p:sp>
        <p:nvSpPr>
          <p:cNvPr id="179" name="Google Shape;179;p21">
            <a:extLst>
              <a:ext uri="{C183D7F6-B498-43B3-948B-1728B52AA6E4}">
                <adec:decorative xmlns:adec="http://schemas.microsoft.com/office/drawing/2017/decorative" val="1"/>
              </a:ext>
            </a:extLst>
          </p:cNvPr>
          <p:cNvSpPr/>
          <p:nvPr/>
        </p:nvSpPr>
        <p:spPr>
          <a:xfrm>
            <a:off x="5404908" y="-1"/>
            <a:ext cx="3739200" cy="3795300"/>
          </a:xfrm>
          <a:prstGeom prst="rect">
            <a:avLst/>
          </a:prstGeom>
          <a:gradFill>
            <a:gsLst>
              <a:gs pos="0">
                <a:srgbClr val="232659"/>
              </a:gs>
              <a:gs pos="100000">
                <a:srgbClr val="5B276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80" name="Google Shape;180;p21" descr="This image shows a person touching a cell phone screen."/>
          <p:cNvPicPr preferRelativeResize="0"/>
          <p:nvPr/>
        </p:nvPicPr>
        <p:blipFill rotWithShape="1">
          <a:blip r:embed="rId5">
            <a:alphaModFix/>
          </a:blip>
          <a:srcRect l="20602" r="20602"/>
          <a:stretch/>
        </p:blipFill>
        <p:spPr>
          <a:xfrm>
            <a:off x="4838475" y="358488"/>
            <a:ext cx="3990574" cy="4523562"/>
          </a:xfrm>
          <a:prstGeom prst="rect">
            <a:avLst/>
          </a:prstGeom>
          <a:noFill/>
          <a:ln>
            <a:noFill/>
          </a:ln>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cxnSp>
        <p:nvCxnSpPr>
          <p:cNvPr id="185" name="Google Shape;185;p22">
            <a:extLst>
              <a:ext uri="{C183D7F6-B498-43B3-948B-1728B52AA6E4}">
                <adec:decorative xmlns:adec="http://schemas.microsoft.com/office/drawing/2017/decorative" val="1"/>
              </a:ext>
            </a:extLst>
          </p:cNvPr>
          <p:cNvCxnSpPr/>
          <p:nvPr/>
        </p:nvCxnSpPr>
        <p:spPr>
          <a:xfrm>
            <a:off x="553075" y="997212"/>
            <a:ext cx="7948200" cy="0"/>
          </a:xfrm>
          <a:prstGeom prst="straightConnector1">
            <a:avLst/>
          </a:prstGeom>
          <a:noFill/>
          <a:ln w="38100" cap="flat" cmpd="sng">
            <a:solidFill>
              <a:srgbClr val="1D75BC"/>
            </a:solidFill>
            <a:prstDash val="solid"/>
            <a:round/>
            <a:headEnd type="none" w="sm" len="sm"/>
            <a:tailEnd type="none" w="sm" len="sm"/>
          </a:ln>
        </p:spPr>
      </p:cxnSp>
      <p:sp>
        <p:nvSpPr>
          <p:cNvPr id="186" name="Google Shape;186;p22"/>
          <p:cNvSpPr txBox="1">
            <a:spLocks noGrp="1"/>
          </p:cNvSpPr>
          <p:nvPr>
            <p:ph type="ctrTitle"/>
          </p:nvPr>
        </p:nvSpPr>
        <p:spPr>
          <a:xfrm>
            <a:off x="278025" y="243300"/>
            <a:ext cx="76179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US" sz="3000">
                <a:solidFill>
                  <a:srgbClr val="002060"/>
                </a:solidFill>
              </a:rPr>
              <a:t>MAS: </a:t>
            </a:r>
            <a:r>
              <a:rPr lang="en-US" sz="3000" b="0">
                <a:solidFill>
                  <a:srgbClr val="002060"/>
                </a:solidFill>
              </a:rPr>
              <a:t>Speed, Cost Savings, &amp; Compliance</a:t>
            </a:r>
            <a:endParaRPr sz="3000" b="0"/>
          </a:p>
        </p:txBody>
      </p:sp>
      <p:sp>
        <p:nvSpPr>
          <p:cNvPr id="187" name="Google Shape;187;p22"/>
          <p:cNvSpPr txBox="1">
            <a:spLocks noGrp="1"/>
          </p:cNvSpPr>
          <p:nvPr>
            <p:ph type="body" idx="1"/>
          </p:nvPr>
        </p:nvSpPr>
        <p:spPr>
          <a:xfrm>
            <a:off x="388375" y="1119650"/>
            <a:ext cx="8362200" cy="3604500"/>
          </a:xfrm>
          <a:prstGeom prst="rect">
            <a:avLst/>
          </a:prstGeom>
          <a:noFill/>
          <a:ln>
            <a:noFill/>
          </a:ln>
        </p:spPr>
        <p:txBody>
          <a:bodyPr spcFirstLastPara="1" wrap="square" lIns="91425" tIns="91425" rIns="91425" bIns="91425" anchor="t" anchorCtr="0">
            <a:normAutofit fontScale="25000" lnSpcReduction="20000"/>
          </a:bodyPr>
          <a:lstStyle/>
          <a:p>
            <a:pPr marL="457200" lvl="0" indent="-317500" algn="just" rtl="0">
              <a:lnSpc>
                <a:spcPct val="100000"/>
              </a:lnSpc>
              <a:spcBef>
                <a:spcPts val="0"/>
              </a:spcBef>
              <a:spcAft>
                <a:spcPts val="0"/>
              </a:spcAft>
              <a:buClr>
                <a:schemeClr val="dk1"/>
              </a:buClr>
              <a:buSzPct val="100000"/>
              <a:buFont typeface="Arial"/>
              <a:buChar char="●"/>
            </a:pPr>
            <a:r>
              <a:rPr lang="en-US" sz="5600">
                <a:solidFill>
                  <a:schemeClr val="dk1"/>
                </a:solidFill>
                <a:latin typeface="Arial"/>
                <a:ea typeface="Arial"/>
                <a:cs typeface="Arial"/>
                <a:sym typeface="Arial"/>
              </a:rPr>
              <a:t>Acquire commercial information technology at </a:t>
            </a:r>
            <a:r>
              <a:rPr lang="en-US" sz="5600">
                <a:solidFill>
                  <a:schemeClr val="dk1"/>
                </a:solidFill>
              </a:rPr>
              <a:t>fair and reasonable</a:t>
            </a:r>
            <a:r>
              <a:rPr lang="en-US" sz="5600">
                <a:solidFill>
                  <a:schemeClr val="dk1"/>
                </a:solidFill>
                <a:latin typeface="Arial"/>
                <a:ea typeface="Arial"/>
                <a:cs typeface="Arial"/>
                <a:sym typeface="Arial"/>
              </a:rPr>
              <a:t> prices </a:t>
            </a:r>
            <a:r>
              <a:rPr lang="en-US" sz="5600" b="1">
                <a:solidFill>
                  <a:schemeClr val="dk1"/>
                </a:solidFill>
                <a:latin typeface="Arial"/>
                <a:ea typeface="Arial"/>
                <a:cs typeface="Arial"/>
                <a:sym typeface="Arial"/>
              </a:rPr>
              <a:t>in less time than going the traditional full and open route. </a:t>
            </a:r>
            <a:endParaRPr sz="5600" b="1">
              <a:solidFill>
                <a:schemeClr val="dk1"/>
              </a:solidFill>
              <a:latin typeface="Arial"/>
              <a:ea typeface="Arial"/>
              <a:cs typeface="Arial"/>
              <a:sym typeface="Arial"/>
            </a:endParaRPr>
          </a:p>
          <a:p>
            <a:pPr marL="457200" lvl="0" indent="0" algn="just" rtl="0">
              <a:lnSpc>
                <a:spcPct val="100000"/>
              </a:lnSpc>
              <a:spcBef>
                <a:spcPts val="0"/>
              </a:spcBef>
              <a:spcAft>
                <a:spcPts val="0"/>
              </a:spcAft>
              <a:buSzPct val="128571"/>
              <a:buNone/>
            </a:pPr>
            <a:endParaRPr sz="5600" b="1">
              <a:solidFill>
                <a:schemeClr val="dk1"/>
              </a:solidFill>
            </a:endParaRPr>
          </a:p>
          <a:p>
            <a:pPr marL="457200" lvl="0" indent="-317500" algn="just" rtl="0">
              <a:lnSpc>
                <a:spcPct val="100000"/>
              </a:lnSpc>
              <a:spcBef>
                <a:spcPts val="0"/>
              </a:spcBef>
              <a:spcAft>
                <a:spcPts val="0"/>
              </a:spcAft>
              <a:buClr>
                <a:schemeClr val="dk1"/>
              </a:buClr>
              <a:buSzPct val="100000"/>
              <a:buChar char="●"/>
            </a:pPr>
            <a:r>
              <a:rPr lang="en-US" sz="5600">
                <a:solidFill>
                  <a:schemeClr val="dk1"/>
                </a:solidFill>
                <a:latin typeface="Arial"/>
                <a:ea typeface="Arial"/>
                <a:cs typeface="Arial"/>
                <a:sym typeface="Arial"/>
              </a:rPr>
              <a:t>Contract pricing </a:t>
            </a:r>
            <a:r>
              <a:rPr lang="en-US" sz="5600" b="1">
                <a:solidFill>
                  <a:schemeClr val="dk1"/>
                </a:solidFill>
                <a:latin typeface="Arial"/>
                <a:ea typeface="Arial"/>
                <a:cs typeface="Arial"/>
                <a:sym typeface="Arial"/>
              </a:rPr>
              <a:t>based off of negotiated best commercial pric</a:t>
            </a:r>
            <a:r>
              <a:rPr lang="en-US" sz="5600">
                <a:solidFill>
                  <a:schemeClr val="dk1"/>
                </a:solidFill>
                <a:latin typeface="Arial"/>
                <a:ea typeface="Arial"/>
                <a:cs typeface="Arial"/>
                <a:sym typeface="Arial"/>
              </a:rPr>
              <a:t>i</a:t>
            </a:r>
            <a:r>
              <a:rPr lang="en-US" sz="5600" b="1">
                <a:solidFill>
                  <a:schemeClr val="dk1"/>
                </a:solidFill>
              </a:rPr>
              <a:t>ng</a:t>
            </a:r>
            <a:r>
              <a:rPr lang="en-US" sz="5600">
                <a:solidFill>
                  <a:schemeClr val="dk1"/>
                </a:solidFill>
                <a:latin typeface="Arial"/>
                <a:ea typeface="Arial"/>
                <a:cs typeface="Arial"/>
                <a:sym typeface="Arial"/>
              </a:rPr>
              <a:t> and allowing agencies to further negotiate rates and pricing. </a:t>
            </a:r>
            <a:endParaRPr sz="5600">
              <a:solidFill>
                <a:schemeClr val="dk1"/>
              </a:solidFill>
              <a:latin typeface="Arial"/>
              <a:ea typeface="Arial"/>
              <a:cs typeface="Arial"/>
              <a:sym typeface="Arial"/>
            </a:endParaRPr>
          </a:p>
          <a:p>
            <a:pPr marL="457200" lvl="0" indent="0" algn="just" rtl="0">
              <a:lnSpc>
                <a:spcPct val="100000"/>
              </a:lnSpc>
              <a:spcBef>
                <a:spcPts val="0"/>
              </a:spcBef>
              <a:spcAft>
                <a:spcPts val="0"/>
              </a:spcAft>
              <a:buSzPct val="128571"/>
              <a:buNone/>
            </a:pPr>
            <a:endParaRPr sz="5600">
              <a:solidFill>
                <a:schemeClr val="dk1"/>
              </a:solidFill>
            </a:endParaRPr>
          </a:p>
          <a:p>
            <a:pPr marL="457200" lvl="0" indent="-317500" algn="just" rtl="0">
              <a:lnSpc>
                <a:spcPct val="100000"/>
              </a:lnSpc>
              <a:spcBef>
                <a:spcPts val="0"/>
              </a:spcBef>
              <a:spcAft>
                <a:spcPts val="0"/>
              </a:spcAft>
              <a:buClr>
                <a:schemeClr val="dk1"/>
              </a:buClr>
              <a:buSzPct val="100000"/>
              <a:buChar char="●"/>
            </a:pPr>
            <a:r>
              <a:rPr lang="en-US" sz="5600" b="1">
                <a:solidFill>
                  <a:schemeClr val="dk1"/>
                </a:solidFill>
              </a:rPr>
              <a:t>Established contractor compliance checklist that all vendors must comply with.</a:t>
            </a:r>
            <a:endParaRPr sz="5600" b="1">
              <a:solidFill>
                <a:schemeClr val="dk1"/>
              </a:solidFill>
            </a:endParaRPr>
          </a:p>
          <a:p>
            <a:pPr marL="914400" lvl="0" indent="0" algn="just" rtl="0">
              <a:lnSpc>
                <a:spcPct val="100000"/>
              </a:lnSpc>
              <a:spcBef>
                <a:spcPts val="0"/>
              </a:spcBef>
              <a:spcAft>
                <a:spcPts val="0"/>
              </a:spcAft>
              <a:buSzPct val="128571"/>
              <a:buNone/>
            </a:pPr>
            <a:endParaRPr sz="5600">
              <a:solidFill>
                <a:schemeClr val="dk1"/>
              </a:solidFill>
            </a:endParaRPr>
          </a:p>
          <a:p>
            <a:pPr marL="457200" lvl="0" indent="-317500" algn="just" rtl="0">
              <a:lnSpc>
                <a:spcPct val="100000"/>
              </a:lnSpc>
              <a:spcBef>
                <a:spcPts val="0"/>
              </a:spcBef>
              <a:spcAft>
                <a:spcPts val="0"/>
              </a:spcAft>
              <a:buClr>
                <a:schemeClr val="dk1"/>
              </a:buClr>
              <a:buSzPct val="100000"/>
              <a:buChar char="●"/>
            </a:pPr>
            <a:r>
              <a:rPr lang="en-US" sz="5600">
                <a:solidFill>
                  <a:schemeClr val="dk1"/>
                </a:solidFill>
              </a:rPr>
              <a:t>What baseline </a:t>
            </a:r>
            <a:r>
              <a:rPr lang="en-US" sz="5600" b="1">
                <a:solidFill>
                  <a:schemeClr val="dk1"/>
                </a:solidFill>
              </a:rPr>
              <a:t>Supply Chain Risk Management (SCRM) </a:t>
            </a:r>
            <a:r>
              <a:rPr lang="en-US" sz="5600">
                <a:solidFill>
                  <a:schemeClr val="dk1"/>
                </a:solidFill>
              </a:rPr>
              <a:t>requirements are included?</a:t>
            </a:r>
            <a:endParaRPr sz="5600">
              <a:solidFill>
                <a:schemeClr val="dk1"/>
              </a:solidFill>
            </a:endParaRPr>
          </a:p>
          <a:p>
            <a:pPr marL="914400" lvl="1" indent="-317500" algn="just" rtl="0">
              <a:lnSpc>
                <a:spcPct val="100000"/>
              </a:lnSpc>
              <a:spcBef>
                <a:spcPts val="0"/>
              </a:spcBef>
              <a:spcAft>
                <a:spcPts val="0"/>
              </a:spcAft>
              <a:buClr>
                <a:schemeClr val="dk1"/>
              </a:buClr>
              <a:buSzPct val="100000"/>
              <a:buChar char="○"/>
            </a:pPr>
            <a:r>
              <a:rPr lang="en-US" sz="5600">
                <a:solidFill>
                  <a:schemeClr val="dk1"/>
                </a:solidFill>
              </a:rPr>
              <a:t>Kaspersky Lab</a:t>
            </a:r>
            <a:endParaRPr sz="5600">
              <a:solidFill>
                <a:schemeClr val="dk1"/>
              </a:solidFill>
            </a:endParaRPr>
          </a:p>
          <a:p>
            <a:pPr marL="914400" lvl="1" indent="-317500" algn="just" rtl="0">
              <a:lnSpc>
                <a:spcPct val="100000"/>
              </a:lnSpc>
              <a:spcBef>
                <a:spcPts val="1000"/>
              </a:spcBef>
              <a:spcAft>
                <a:spcPts val="0"/>
              </a:spcAft>
              <a:buClr>
                <a:schemeClr val="dk1"/>
              </a:buClr>
              <a:buSzPct val="100000"/>
              <a:buChar char="○"/>
            </a:pPr>
            <a:r>
              <a:rPr lang="en-US" sz="5600">
                <a:solidFill>
                  <a:schemeClr val="dk1"/>
                </a:solidFill>
              </a:rPr>
              <a:t>Section 889 (Part A &amp; B) </a:t>
            </a:r>
            <a:endParaRPr sz="5600">
              <a:solidFill>
                <a:schemeClr val="dk1"/>
              </a:solidFill>
            </a:endParaRPr>
          </a:p>
          <a:p>
            <a:pPr marL="914400" lvl="1" indent="-317500" algn="just" rtl="0">
              <a:lnSpc>
                <a:spcPct val="100000"/>
              </a:lnSpc>
              <a:spcBef>
                <a:spcPts val="1000"/>
              </a:spcBef>
              <a:spcAft>
                <a:spcPts val="0"/>
              </a:spcAft>
              <a:buClr>
                <a:schemeClr val="dk1"/>
              </a:buClr>
              <a:buSzPct val="100000"/>
              <a:buChar char="○"/>
            </a:pPr>
            <a:r>
              <a:rPr lang="en-US" sz="5600">
                <a:solidFill>
                  <a:schemeClr val="dk1"/>
                </a:solidFill>
              </a:rPr>
              <a:t>Trade Agreements Act (TAA) </a:t>
            </a:r>
            <a:endParaRPr sz="5600">
              <a:solidFill>
                <a:schemeClr val="dk1"/>
              </a:solidFill>
            </a:endParaRPr>
          </a:p>
          <a:p>
            <a:pPr marL="914400" lvl="1" indent="-317500" algn="just" rtl="0">
              <a:lnSpc>
                <a:spcPct val="100000"/>
              </a:lnSpc>
              <a:spcBef>
                <a:spcPts val="1000"/>
              </a:spcBef>
              <a:spcAft>
                <a:spcPts val="0"/>
              </a:spcAft>
              <a:buClr>
                <a:schemeClr val="dk1"/>
              </a:buClr>
              <a:buSzPct val="100000"/>
              <a:buChar char="○"/>
            </a:pPr>
            <a:r>
              <a:rPr lang="en-US" sz="5600">
                <a:solidFill>
                  <a:schemeClr val="dk1"/>
                </a:solidFill>
              </a:rPr>
              <a:t>Made in America” (MiA) Country of Origin Designations</a:t>
            </a:r>
            <a:endParaRPr sz="5600">
              <a:solidFill>
                <a:schemeClr val="dk1"/>
              </a:solidFill>
            </a:endParaRPr>
          </a:p>
          <a:p>
            <a:pPr marL="457200" lvl="0" indent="-317500" algn="just" rtl="0">
              <a:lnSpc>
                <a:spcPct val="100000"/>
              </a:lnSpc>
              <a:spcBef>
                <a:spcPts val="1000"/>
              </a:spcBef>
              <a:spcAft>
                <a:spcPts val="0"/>
              </a:spcAft>
              <a:buClr>
                <a:schemeClr val="dk1"/>
              </a:buClr>
              <a:buSzPct val="100000"/>
              <a:buChar char="●"/>
            </a:pPr>
            <a:r>
              <a:rPr lang="en-US" sz="5600">
                <a:solidFill>
                  <a:schemeClr val="dk1"/>
                </a:solidFill>
              </a:rPr>
              <a:t>Using data analytics/AI Bots to search for potentially non-compliant items.</a:t>
            </a:r>
            <a:endParaRPr sz="5600">
              <a:solidFill>
                <a:schemeClr val="dk1"/>
              </a:solidFill>
            </a:endParaRPr>
          </a:p>
          <a:p>
            <a:pPr marL="457200" lvl="0" indent="0" algn="just" rtl="0">
              <a:lnSpc>
                <a:spcPct val="100000"/>
              </a:lnSpc>
              <a:spcBef>
                <a:spcPts val="0"/>
              </a:spcBef>
              <a:spcAft>
                <a:spcPts val="0"/>
              </a:spcAft>
              <a:buSzPct val="128571"/>
              <a:buNone/>
            </a:pPr>
            <a:endParaRPr sz="5600" b="1">
              <a:solidFill>
                <a:schemeClr val="dk1"/>
              </a:solidFill>
            </a:endParaRPr>
          </a:p>
          <a:p>
            <a:pPr marL="457200" lvl="0" indent="-317500" algn="just" rtl="0">
              <a:lnSpc>
                <a:spcPct val="100000"/>
              </a:lnSpc>
              <a:spcBef>
                <a:spcPts val="0"/>
              </a:spcBef>
              <a:spcAft>
                <a:spcPts val="0"/>
              </a:spcAft>
              <a:buClr>
                <a:schemeClr val="dk1"/>
              </a:buClr>
              <a:buSzPct val="100000"/>
              <a:buChar char="●"/>
            </a:pPr>
            <a:r>
              <a:rPr lang="en-US" sz="5600" b="1">
                <a:solidFill>
                  <a:schemeClr val="dk1"/>
                </a:solidFill>
              </a:rPr>
              <a:t>GSA blocks and removes non-compliant products.</a:t>
            </a:r>
            <a:endParaRPr sz="6000" b="1">
              <a:solidFill>
                <a:schemeClr val="dk1"/>
              </a:solidFill>
              <a:latin typeface="Arial"/>
              <a:ea typeface="Arial"/>
              <a:cs typeface="Arial"/>
              <a:sym typeface="Arial"/>
            </a:endParaRPr>
          </a:p>
          <a:p>
            <a:pPr marL="0" lvl="0" indent="0" algn="l" rtl="0">
              <a:lnSpc>
                <a:spcPct val="90000"/>
              </a:lnSpc>
              <a:spcBef>
                <a:spcPts val="0"/>
              </a:spcBef>
              <a:spcAft>
                <a:spcPts val="0"/>
              </a:spcAft>
              <a:buSzPct val="70000"/>
              <a:buNone/>
            </a:pPr>
            <a:endParaRPr sz="5600" b="1">
              <a:solidFill>
                <a:srgbClr val="424242"/>
              </a:solidFill>
              <a:latin typeface="Arial"/>
              <a:ea typeface="Arial"/>
              <a:cs typeface="Arial"/>
              <a:sym typeface="Arial"/>
            </a:endParaRPr>
          </a:p>
          <a:p>
            <a:pPr marL="0" lvl="0" indent="0" algn="l" rtl="0">
              <a:lnSpc>
                <a:spcPct val="90000"/>
              </a:lnSpc>
              <a:spcBef>
                <a:spcPts val="0"/>
              </a:spcBef>
              <a:spcAft>
                <a:spcPts val="0"/>
              </a:spcAft>
              <a:buSzPct val="70000"/>
              <a:buNone/>
            </a:pPr>
            <a:endParaRPr sz="5600" b="1">
              <a:solidFill>
                <a:srgbClr val="424242"/>
              </a:solidFill>
              <a:latin typeface="Arial"/>
              <a:ea typeface="Arial"/>
              <a:cs typeface="Arial"/>
              <a:sym typeface="Arial"/>
            </a:endParaRPr>
          </a:p>
          <a:p>
            <a:pPr marL="0" lvl="0" indent="0" algn="l" rtl="0">
              <a:lnSpc>
                <a:spcPct val="120000"/>
              </a:lnSpc>
              <a:spcBef>
                <a:spcPts val="0"/>
              </a:spcBef>
              <a:spcAft>
                <a:spcPts val="0"/>
              </a:spcAft>
              <a:buSzPct val="70000"/>
              <a:buNone/>
            </a:pPr>
            <a:endParaRPr sz="5600" b="1">
              <a:solidFill>
                <a:srgbClr val="424242"/>
              </a:solidFill>
              <a:latin typeface="Arial"/>
              <a:ea typeface="Arial"/>
              <a:cs typeface="Arial"/>
              <a:sym typeface="Arial"/>
            </a:endParaRPr>
          </a:p>
          <a:p>
            <a:pPr marL="285750" lvl="0" indent="-171450" algn="l" rtl="0">
              <a:lnSpc>
                <a:spcPct val="115000"/>
              </a:lnSpc>
              <a:spcBef>
                <a:spcPts val="0"/>
              </a:spcBef>
              <a:spcAft>
                <a:spcPts val="600"/>
              </a:spcAft>
              <a:buSzPts val="1800"/>
              <a:buFont typeface="Arial"/>
              <a:buNone/>
            </a:pPr>
            <a:endParaRPr>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15" name="Google Shape;215;p23"/>
          <p:cNvSpPr txBox="1">
            <a:spLocks noGrp="1"/>
          </p:cNvSpPr>
          <p:nvPr>
            <p:ph type="ctrTitle" idx="4294967295"/>
          </p:nvPr>
        </p:nvSpPr>
        <p:spPr>
          <a:xfrm>
            <a:off x="489575" y="187575"/>
            <a:ext cx="7709100" cy="677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3600">
                <a:solidFill>
                  <a:srgbClr val="232659"/>
                </a:solidFill>
              </a:rPr>
              <a:t>MAS IT Available Offerings</a:t>
            </a:r>
            <a:endParaRPr/>
          </a:p>
        </p:txBody>
      </p:sp>
      <p:grpSp>
        <p:nvGrpSpPr>
          <p:cNvPr id="192" name="Google Shape;192;p23" descr="This image shows IT services, software, hardware, electronic commerce, and telecom special indicator numbers."/>
          <p:cNvGrpSpPr/>
          <p:nvPr/>
        </p:nvGrpSpPr>
        <p:grpSpPr>
          <a:xfrm>
            <a:off x="472963" y="962229"/>
            <a:ext cx="3738373" cy="3952889"/>
            <a:chOff x="2428825" y="384388"/>
            <a:chExt cx="4283195" cy="4374601"/>
          </a:xfrm>
        </p:grpSpPr>
        <p:sp>
          <p:nvSpPr>
            <p:cNvPr id="193" name="Google Shape;193;p23"/>
            <p:cNvSpPr txBox="1"/>
            <p:nvPr/>
          </p:nvSpPr>
          <p:spPr>
            <a:xfrm>
              <a:off x="3751020" y="384407"/>
              <a:ext cx="2961000" cy="764100"/>
            </a:xfrm>
            <a:prstGeom prst="rect">
              <a:avLst/>
            </a:prstGeom>
            <a:noFill/>
            <a:ln w="19050" cap="flat" cmpd="sng">
              <a:solidFill>
                <a:srgbClr val="000000"/>
              </a:solidFill>
              <a:prstDash val="solid"/>
              <a:round/>
              <a:headEnd type="none" w="sm" len="sm"/>
              <a:tailEnd type="none" w="sm" len="sm"/>
            </a:ln>
          </p:spPr>
          <p:txBody>
            <a:bodyPr spcFirstLastPara="1" wrap="square" lIns="79800" tIns="47875" rIns="0" bIns="47875" anchor="ctr" anchorCtr="0">
              <a:noAutofit/>
            </a:bodyPr>
            <a:lstStyle/>
            <a:p>
              <a:pPr marL="0" lvl="0" indent="0" algn="l" rtl="0">
                <a:lnSpc>
                  <a:spcPct val="90000"/>
                </a:lnSpc>
                <a:spcBef>
                  <a:spcPts val="0"/>
                </a:spcBef>
                <a:spcAft>
                  <a:spcPts val="0"/>
                </a:spcAft>
                <a:buNone/>
              </a:pPr>
              <a:r>
                <a:rPr lang="en-US" sz="1000">
                  <a:solidFill>
                    <a:schemeClr val="dk2"/>
                  </a:solidFill>
                  <a:latin typeface="Labrada SemiBold"/>
                  <a:ea typeface="Labrada SemiBold"/>
                  <a:cs typeface="Labrada SemiBold"/>
                  <a:sym typeface="Labrada SemiBold"/>
                </a:rPr>
                <a:t>SIN 54151S - IT Professional Services</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None/>
              </a:pPr>
              <a:r>
                <a:rPr lang="en-US" sz="1000">
                  <a:solidFill>
                    <a:schemeClr val="dk2"/>
                  </a:solidFill>
                  <a:latin typeface="Labrada SemiBold"/>
                  <a:ea typeface="Labrada SemiBold"/>
                  <a:cs typeface="Labrada SemiBold"/>
                  <a:sym typeface="Labrada SemiBold"/>
                </a:rPr>
                <a:t>SIN 54151HACS - Cyber Security</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None/>
              </a:pPr>
              <a:r>
                <a:rPr lang="en-US" sz="1000">
                  <a:solidFill>
                    <a:schemeClr val="dk2"/>
                  </a:solidFill>
                  <a:latin typeface="Labrada SemiBold"/>
                  <a:ea typeface="Labrada SemiBold"/>
                  <a:cs typeface="Labrada SemiBold"/>
                  <a:sym typeface="Labrada SemiBold"/>
                </a:rPr>
                <a:t>SIN 54151HEAL - Health IT</a:t>
              </a:r>
              <a:endParaRPr sz="1000">
                <a:solidFill>
                  <a:schemeClr val="dk2"/>
                </a:solidFill>
                <a:latin typeface="Labrada SemiBold"/>
                <a:ea typeface="Labrada SemiBold"/>
                <a:cs typeface="Labrada SemiBold"/>
                <a:sym typeface="Labrada SemiBold"/>
              </a:endParaRPr>
            </a:p>
          </p:txBody>
        </p:sp>
        <p:sp>
          <p:nvSpPr>
            <p:cNvPr id="194" name="Google Shape;194;p23"/>
            <p:cNvSpPr txBox="1"/>
            <p:nvPr/>
          </p:nvSpPr>
          <p:spPr>
            <a:xfrm>
              <a:off x="3750934" y="1287057"/>
              <a:ext cx="2961000" cy="731400"/>
            </a:xfrm>
            <a:prstGeom prst="rect">
              <a:avLst/>
            </a:prstGeom>
            <a:noFill/>
            <a:ln w="19050" cap="flat" cmpd="sng">
              <a:solidFill>
                <a:srgbClr val="000000"/>
              </a:solidFill>
              <a:prstDash val="solid"/>
              <a:round/>
              <a:headEnd type="none" w="sm" len="sm"/>
              <a:tailEnd type="none" w="sm" len="sm"/>
            </a:ln>
          </p:spPr>
          <p:txBody>
            <a:bodyPr spcFirstLastPara="1" wrap="square" lIns="79800" tIns="47875" rIns="0" bIns="47875" anchor="ctr" anchorCtr="0">
              <a:noAutofit/>
            </a:bodyPr>
            <a:lstStyle/>
            <a:p>
              <a:pPr marL="0" lvl="0" indent="0" algn="l" rtl="0">
                <a:lnSpc>
                  <a:spcPct val="90000"/>
                </a:lnSpc>
                <a:spcBef>
                  <a:spcPts val="0"/>
                </a:spcBef>
                <a:spcAft>
                  <a:spcPts val="0"/>
                </a:spcAft>
                <a:buNone/>
              </a:pPr>
              <a:r>
                <a:rPr lang="en-US" sz="1000">
                  <a:solidFill>
                    <a:schemeClr val="dk2"/>
                  </a:solidFill>
                  <a:latin typeface="Labrada SemiBold"/>
                  <a:ea typeface="Labrada SemiBold"/>
                  <a:cs typeface="Labrada SemiBold"/>
                  <a:sym typeface="Labrada SemiBold"/>
                </a:rPr>
                <a:t>SIN 511210 - IT Software Licenses</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None/>
              </a:pPr>
              <a:r>
                <a:rPr lang="en-US" sz="1000">
                  <a:solidFill>
                    <a:schemeClr val="dk2"/>
                  </a:solidFill>
                  <a:latin typeface="Labrada SemiBold"/>
                  <a:ea typeface="Labrada SemiBold"/>
                  <a:cs typeface="Labrada SemiBold"/>
                  <a:sym typeface="Labrada SemiBold"/>
                </a:rPr>
                <a:t>SIN 54151 - IT Software Maintenance</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None/>
              </a:pPr>
              <a:endParaRPr sz="1000">
                <a:solidFill>
                  <a:schemeClr val="dk2"/>
                </a:solidFill>
                <a:latin typeface="Labrada SemiBold"/>
                <a:ea typeface="Labrada SemiBold"/>
                <a:cs typeface="Labrada SemiBold"/>
                <a:sym typeface="Labrada SemiBold"/>
              </a:endParaRPr>
            </a:p>
          </p:txBody>
        </p:sp>
        <p:sp>
          <p:nvSpPr>
            <p:cNvPr id="195" name="Google Shape;195;p23"/>
            <p:cNvSpPr txBox="1"/>
            <p:nvPr/>
          </p:nvSpPr>
          <p:spPr>
            <a:xfrm>
              <a:off x="3750934" y="2156337"/>
              <a:ext cx="2961000" cy="731400"/>
            </a:xfrm>
            <a:prstGeom prst="rect">
              <a:avLst/>
            </a:prstGeom>
            <a:noFill/>
            <a:ln w="19050" cap="flat" cmpd="sng">
              <a:solidFill>
                <a:srgbClr val="000000"/>
              </a:solidFill>
              <a:prstDash val="solid"/>
              <a:round/>
              <a:headEnd type="none" w="sm" len="sm"/>
              <a:tailEnd type="none" w="sm" len="sm"/>
            </a:ln>
          </p:spPr>
          <p:txBody>
            <a:bodyPr spcFirstLastPara="1" wrap="square" lIns="79800" tIns="47875" rIns="0" bIns="47875" anchor="ctr" anchorCtr="0">
              <a:noAutofit/>
            </a:bodyPr>
            <a:lstStyle/>
            <a:p>
              <a:pPr marL="0" lvl="0" indent="0" algn="l" rtl="0">
                <a:lnSpc>
                  <a:spcPct val="90000"/>
                </a:lnSpc>
                <a:spcBef>
                  <a:spcPts val="0"/>
                </a:spcBef>
                <a:spcAft>
                  <a:spcPts val="0"/>
                </a:spcAft>
                <a:buNone/>
              </a:pPr>
              <a:r>
                <a:rPr lang="en-US" sz="1000">
                  <a:solidFill>
                    <a:schemeClr val="dk2"/>
                  </a:solidFill>
                  <a:latin typeface="Labrada SemiBold"/>
                  <a:ea typeface="Labrada SemiBold"/>
                  <a:cs typeface="Labrada SemiBold"/>
                  <a:sym typeface="Labrada SemiBold"/>
                </a:rPr>
                <a:t>SIN 33411 - IT Hardware</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None/>
              </a:pPr>
              <a:r>
                <a:rPr lang="en-US" sz="1000">
                  <a:solidFill>
                    <a:schemeClr val="dk2"/>
                  </a:solidFill>
                  <a:latin typeface="Labrada SemiBold"/>
                  <a:ea typeface="Labrada SemiBold"/>
                  <a:cs typeface="Labrada SemiBold"/>
                  <a:sym typeface="Labrada SemiBold"/>
                </a:rPr>
                <a:t>SIN 532420L - IT Leasing</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None/>
              </a:pPr>
              <a:r>
                <a:rPr lang="en-US" sz="1000">
                  <a:solidFill>
                    <a:schemeClr val="dk2"/>
                  </a:solidFill>
                  <a:latin typeface="Labrada SemiBold"/>
                  <a:ea typeface="Labrada SemiBold"/>
                  <a:cs typeface="Labrada SemiBold"/>
                  <a:sym typeface="Labrada SemiBold"/>
                </a:rPr>
                <a:t>SIN 811212 - Hardware Maintenance</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None/>
              </a:pPr>
              <a:endParaRPr sz="1000">
                <a:solidFill>
                  <a:schemeClr val="dk2"/>
                </a:solidFill>
                <a:latin typeface="Labrada SemiBold"/>
                <a:ea typeface="Labrada SemiBold"/>
                <a:cs typeface="Labrada SemiBold"/>
                <a:sym typeface="Labrada SemiBold"/>
              </a:endParaRPr>
            </a:p>
          </p:txBody>
        </p:sp>
        <p:sp>
          <p:nvSpPr>
            <p:cNvPr id="196" name="Google Shape;196;p23"/>
            <p:cNvSpPr txBox="1"/>
            <p:nvPr/>
          </p:nvSpPr>
          <p:spPr>
            <a:xfrm>
              <a:off x="3750934" y="3059654"/>
              <a:ext cx="2961000" cy="738000"/>
            </a:xfrm>
            <a:prstGeom prst="rect">
              <a:avLst/>
            </a:prstGeom>
            <a:noFill/>
            <a:ln w="19050" cap="flat" cmpd="sng">
              <a:solidFill>
                <a:srgbClr val="000000"/>
              </a:solidFill>
              <a:prstDash val="solid"/>
              <a:round/>
              <a:headEnd type="none" w="sm" len="sm"/>
              <a:tailEnd type="none" w="sm" len="sm"/>
            </a:ln>
          </p:spPr>
          <p:txBody>
            <a:bodyPr spcFirstLastPara="1" wrap="square" lIns="79800" tIns="47875" rIns="0" bIns="47875" anchor="ctr" anchorCtr="0">
              <a:noAutofit/>
            </a:bodyPr>
            <a:lstStyle/>
            <a:p>
              <a:pPr marL="0" lvl="0" indent="0" algn="l" rtl="0">
                <a:lnSpc>
                  <a:spcPct val="90000"/>
                </a:lnSpc>
                <a:spcBef>
                  <a:spcPts val="0"/>
                </a:spcBef>
                <a:spcAft>
                  <a:spcPts val="0"/>
                </a:spcAft>
                <a:buClr>
                  <a:schemeClr val="dk1"/>
                </a:buClr>
                <a:buSzPts val="1100"/>
                <a:buFont typeface="Arial"/>
                <a:buNone/>
              </a:pPr>
              <a:r>
                <a:rPr lang="en-US" sz="1000">
                  <a:solidFill>
                    <a:schemeClr val="dk2"/>
                  </a:solidFill>
                  <a:latin typeface="Labrada SemiBold"/>
                  <a:ea typeface="Labrada SemiBold"/>
                  <a:cs typeface="Labrada SemiBold"/>
                  <a:sym typeface="Labrada SemiBold"/>
                </a:rPr>
                <a:t>SIN 54151ECOM - Electronic Commerce</a:t>
              </a:r>
              <a:endParaRPr sz="1000">
                <a:solidFill>
                  <a:schemeClr val="dk2"/>
                </a:solidFill>
                <a:latin typeface="Labrada SemiBold"/>
                <a:ea typeface="Labrada SemiBold"/>
                <a:cs typeface="Labrada SemiBold"/>
                <a:sym typeface="Labrada SemiBold"/>
              </a:endParaRPr>
            </a:p>
          </p:txBody>
        </p:sp>
        <p:sp>
          <p:nvSpPr>
            <p:cNvPr id="197" name="Google Shape;197;p23"/>
            <p:cNvSpPr txBox="1"/>
            <p:nvPr/>
          </p:nvSpPr>
          <p:spPr>
            <a:xfrm>
              <a:off x="3750934" y="3920488"/>
              <a:ext cx="2961000" cy="838500"/>
            </a:xfrm>
            <a:prstGeom prst="rect">
              <a:avLst/>
            </a:prstGeom>
            <a:noFill/>
            <a:ln w="19050" cap="flat" cmpd="sng">
              <a:solidFill>
                <a:srgbClr val="000000"/>
              </a:solidFill>
              <a:prstDash val="solid"/>
              <a:round/>
              <a:headEnd type="none" w="sm" len="sm"/>
              <a:tailEnd type="none" w="sm" len="sm"/>
            </a:ln>
          </p:spPr>
          <p:txBody>
            <a:bodyPr spcFirstLastPara="1" wrap="square" lIns="79800" tIns="47875" rIns="0" bIns="47875" anchor="ctr" anchorCtr="0">
              <a:noAutofit/>
            </a:bodyPr>
            <a:lstStyle/>
            <a:p>
              <a:pPr marL="0" lvl="0" indent="0" algn="l" rtl="0">
                <a:lnSpc>
                  <a:spcPct val="90000"/>
                </a:lnSpc>
                <a:spcBef>
                  <a:spcPts val="0"/>
                </a:spcBef>
                <a:spcAft>
                  <a:spcPts val="0"/>
                </a:spcAft>
                <a:buClr>
                  <a:schemeClr val="dk1"/>
                </a:buClr>
                <a:buSzPts val="1100"/>
                <a:buFont typeface="Arial"/>
                <a:buNone/>
              </a:pPr>
              <a:r>
                <a:rPr lang="en-US" sz="1000">
                  <a:solidFill>
                    <a:schemeClr val="dk2"/>
                  </a:solidFill>
                  <a:latin typeface="Labrada SemiBold"/>
                  <a:ea typeface="Labrada SemiBold"/>
                  <a:cs typeface="Labrada SemiBold"/>
                  <a:sym typeface="Labrada SemiBold"/>
                </a:rPr>
                <a:t>SIN 517312 - Wireless Mobility Solutions</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Clr>
                  <a:schemeClr val="dk1"/>
                </a:buClr>
                <a:buSzPts val="1100"/>
                <a:buFont typeface="Arial"/>
                <a:buNone/>
              </a:pPr>
              <a:r>
                <a:rPr lang="en-US" sz="1000">
                  <a:solidFill>
                    <a:schemeClr val="dk2"/>
                  </a:solidFill>
                  <a:latin typeface="Labrada SemiBold"/>
                  <a:ea typeface="Labrada SemiBold"/>
                  <a:cs typeface="Labrada SemiBold"/>
                  <a:sym typeface="Labrada SemiBold"/>
                </a:rPr>
                <a:t>SIN 517410 - Commercial Satellite Communications Solutions</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Clr>
                  <a:schemeClr val="dk1"/>
                </a:buClr>
                <a:buSzPts val="1100"/>
                <a:buFont typeface="Arial"/>
                <a:buNone/>
              </a:pPr>
              <a:r>
                <a:rPr lang="en-US" sz="1000">
                  <a:solidFill>
                    <a:schemeClr val="dk2"/>
                  </a:solidFill>
                  <a:latin typeface="Labrada SemiBold"/>
                  <a:ea typeface="Labrada SemiBold"/>
                  <a:cs typeface="Labrada SemiBold"/>
                  <a:sym typeface="Labrada SemiBold"/>
                </a:rPr>
                <a:t>SIN 541370GEO - Earth Observation Solutions</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None/>
              </a:pPr>
              <a:endParaRPr sz="1000">
                <a:solidFill>
                  <a:schemeClr val="dk2"/>
                </a:solidFill>
                <a:latin typeface="Labrada SemiBold"/>
                <a:ea typeface="Labrada SemiBold"/>
                <a:cs typeface="Labrada SemiBold"/>
                <a:sym typeface="Labrada SemiBold"/>
              </a:endParaRPr>
            </a:p>
          </p:txBody>
        </p:sp>
        <p:cxnSp>
          <p:nvCxnSpPr>
            <p:cNvPr id="198" name="Google Shape;198;p23"/>
            <p:cNvCxnSpPr/>
            <p:nvPr/>
          </p:nvCxnSpPr>
          <p:spPr>
            <a:xfrm>
              <a:off x="2428825" y="384388"/>
              <a:ext cx="4283100" cy="0"/>
            </a:xfrm>
            <a:prstGeom prst="straightConnector1">
              <a:avLst/>
            </a:prstGeom>
            <a:noFill/>
            <a:ln w="19050" cap="flat" cmpd="sng">
              <a:solidFill>
                <a:srgbClr val="000000"/>
              </a:solidFill>
              <a:prstDash val="solid"/>
              <a:round/>
              <a:headEnd type="none" w="sm" len="sm"/>
              <a:tailEnd type="none" w="sm" len="sm"/>
            </a:ln>
          </p:spPr>
        </p:cxnSp>
        <p:cxnSp>
          <p:nvCxnSpPr>
            <p:cNvPr id="199" name="Google Shape;199;p23"/>
            <p:cNvCxnSpPr/>
            <p:nvPr/>
          </p:nvCxnSpPr>
          <p:spPr>
            <a:xfrm>
              <a:off x="2428825" y="1301125"/>
              <a:ext cx="4283100" cy="0"/>
            </a:xfrm>
            <a:prstGeom prst="straightConnector1">
              <a:avLst/>
            </a:prstGeom>
            <a:noFill/>
            <a:ln w="19050" cap="flat" cmpd="sng">
              <a:solidFill>
                <a:srgbClr val="000000"/>
              </a:solidFill>
              <a:prstDash val="solid"/>
              <a:round/>
              <a:headEnd type="none" w="sm" len="sm"/>
              <a:tailEnd type="none" w="sm" len="sm"/>
            </a:ln>
          </p:spPr>
        </p:cxnSp>
      </p:grpSp>
      <p:sp>
        <p:nvSpPr>
          <p:cNvPr id="200" name="Google Shape;200;p23"/>
          <p:cNvSpPr txBox="1"/>
          <p:nvPr/>
        </p:nvSpPr>
        <p:spPr>
          <a:xfrm>
            <a:off x="467450" y="983375"/>
            <a:ext cx="1159500" cy="666900"/>
          </a:xfrm>
          <a:prstGeom prst="rect">
            <a:avLst/>
          </a:prstGeom>
          <a:solidFill>
            <a:srgbClr val="EAD1D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dk1"/>
                </a:solidFill>
                <a:latin typeface="Public Sans"/>
                <a:ea typeface="Public Sans"/>
                <a:cs typeface="Public Sans"/>
                <a:sym typeface="Public Sans"/>
              </a:rPr>
              <a:t>IT Services</a:t>
            </a:r>
            <a:endParaRPr>
              <a:solidFill>
                <a:schemeClr val="dk1"/>
              </a:solidFill>
              <a:latin typeface="Public Sans"/>
              <a:ea typeface="Public Sans"/>
              <a:cs typeface="Public Sans"/>
              <a:sym typeface="Public Sans"/>
            </a:endParaRPr>
          </a:p>
        </p:txBody>
      </p:sp>
      <p:sp>
        <p:nvSpPr>
          <p:cNvPr id="201" name="Google Shape;201;p23"/>
          <p:cNvSpPr txBox="1"/>
          <p:nvPr/>
        </p:nvSpPr>
        <p:spPr>
          <a:xfrm>
            <a:off x="486500" y="1758075"/>
            <a:ext cx="1108800" cy="666900"/>
          </a:xfrm>
          <a:prstGeom prst="rect">
            <a:avLst/>
          </a:prstGeom>
          <a:solidFill>
            <a:srgbClr val="EAD1D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a:solidFill>
                  <a:schemeClr val="dk1"/>
                </a:solidFill>
                <a:latin typeface="Public Sans"/>
                <a:ea typeface="Public Sans"/>
                <a:cs typeface="Public Sans"/>
                <a:sym typeface="Public Sans"/>
              </a:rPr>
              <a:t>IT Software</a:t>
            </a:r>
            <a:endParaRPr>
              <a:solidFill>
                <a:schemeClr val="dk1"/>
              </a:solidFill>
              <a:latin typeface="Public Sans"/>
              <a:ea typeface="Public Sans"/>
              <a:cs typeface="Public Sans"/>
              <a:sym typeface="Public Sans"/>
            </a:endParaRPr>
          </a:p>
        </p:txBody>
      </p:sp>
      <p:sp>
        <p:nvSpPr>
          <p:cNvPr id="202" name="Google Shape;202;p23"/>
          <p:cNvSpPr txBox="1"/>
          <p:nvPr/>
        </p:nvSpPr>
        <p:spPr>
          <a:xfrm>
            <a:off x="492850" y="2545475"/>
            <a:ext cx="1108800" cy="666900"/>
          </a:xfrm>
          <a:prstGeom prst="rect">
            <a:avLst/>
          </a:prstGeom>
          <a:solidFill>
            <a:srgbClr val="D5A6B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a:solidFill>
                  <a:schemeClr val="dk1"/>
                </a:solidFill>
                <a:latin typeface="Public Sans"/>
                <a:ea typeface="Public Sans"/>
                <a:cs typeface="Public Sans"/>
                <a:sym typeface="Public Sans"/>
              </a:rPr>
              <a:t>IT</a:t>
            </a:r>
            <a:r>
              <a:rPr lang="en-US" sz="1800">
                <a:solidFill>
                  <a:schemeClr val="dk1"/>
                </a:solidFill>
                <a:latin typeface="Public Sans"/>
                <a:ea typeface="Public Sans"/>
                <a:cs typeface="Public Sans"/>
                <a:sym typeface="Public Sans"/>
              </a:rPr>
              <a:t> </a:t>
            </a:r>
            <a:r>
              <a:rPr lang="en-US">
                <a:solidFill>
                  <a:schemeClr val="dk1"/>
                </a:solidFill>
                <a:latin typeface="Public Sans"/>
                <a:ea typeface="Public Sans"/>
                <a:cs typeface="Public Sans"/>
                <a:sym typeface="Public Sans"/>
              </a:rPr>
              <a:t>Hardware</a:t>
            </a:r>
            <a:endParaRPr sz="1800">
              <a:solidFill>
                <a:schemeClr val="dk1"/>
              </a:solidFill>
              <a:latin typeface="Public Sans"/>
              <a:ea typeface="Public Sans"/>
              <a:cs typeface="Public Sans"/>
              <a:sym typeface="Public Sans"/>
            </a:endParaRPr>
          </a:p>
        </p:txBody>
      </p:sp>
      <p:sp>
        <p:nvSpPr>
          <p:cNvPr id="203" name="Google Shape;203;p23"/>
          <p:cNvSpPr txBox="1"/>
          <p:nvPr/>
        </p:nvSpPr>
        <p:spPr>
          <a:xfrm>
            <a:off x="505550" y="3358275"/>
            <a:ext cx="1108800" cy="666900"/>
          </a:xfrm>
          <a:prstGeom prst="rect">
            <a:avLst/>
          </a:prstGeom>
          <a:solidFill>
            <a:srgbClr val="D5A6B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a:solidFill>
                  <a:schemeClr val="dk1"/>
                </a:solidFill>
                <a:latin typeface="Public Sans"/>
                <a:ea typeface="Public Sans"/>
                <a:cs typeface="Public Sans"/>
                <a:sym typeface="Public Sans"/>
              </a:rPr>
              <a:t>Electronic Commerce</a:t>
            </a:r>
            <a:endParaRPr>
              <a:solidFill>
                <a:schemeClr val="dk1"/>
              </a:solidFill>
              <a:latin typeface="Public Sans"/>
              <a:ea typeface="Public Sans"/>
              <a:cs typeface="Public Sans"/>
              <a:sym typeface="Public Sans"/>
            </a:endParaRPr>
          </a:p>
        </p:txBody>
      </p:sp>
      <p:sp>
        <p:nvSpPr>
          <p:cNvPr id="204" name="Google Shape;204;p23"/>
          <p:cNvSpPr txBox="1"/>
          <p:nvPr/>
        </p:nvSpPr>
        <p:spPr>
          <a:xfrm>
            <a:off x="492850" y="4126625"/>
            <a:ext cx="1108800" cy="788700"/>
          </a:xfrm>
          <a:prstGeom prst="rect">
            <a:avLst/>
          </a:prstGeom>
          <a:solidFill>
            <a:srgbClr val="C27BA0"/>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latin typeface="Public Sans"/>
                <a:ea typeface="Public Sans"/>
                <a:cs typeface="Public Sans"/>
                <a:sym typeface="Public Sans"/>
              </a:rPr>
              <a:t>Telecom</a:t>
            </a:r>
            <a:endParaRPr>
              <a:solidFill>
                <a:schemeClr val="dk1"/>
              </a:solidFill>
              <a:latin typeface="Public Sans"/>
              <a:ea typeface="Public Sans"/>
              <a:cs typeface="Public Sans"/>
              <a:sym typeface="Public Sans"/>
            </a:endParaRPr>
          </a:p>
        </p:txBody>
      </p:sp>
      <p:grpSp>
        <p:nvGrpSpPr>
          <p:cNvPr id="209" name="Google Shape;209;p23" descr="This image shows IT training, cloud services, financial management services, and IT solutions."/>
          <p:cNvGrpSpPr/>
          <p:nvPr/>
        </p:nvGrpSpPr>
        <p:grpSpPr>
          <a:xfrm>
            <a:off x="4943348" y="962223"/>
            <a:ext cx="3738461" cy="3952960"/>
            <a:chOff x="2428825" y="384388"/>
            <a:chExt cx="4283296" cy="3877732"/>
          </a:xfrm>
        </p:grpSpPr>
        <p:sp>
          <p:nvSpPr>
            <p:cNvPr id="210" name="Google Shape;210;p23"/>
            <p:cNvSpPr txBox="1"/>
            <p:nvPr/>
          </p:nvSpPr>
          <p:spPr>
            <a:xfrm>
              <a:off x="3692921" y="399471"/>
              <a:ext cx="3019200" cy="660300"/>
            </a:xfrm>
            <a:prstGeom prst="rect">
              <a:avLst/>
            </a:prstGeom>
            <a:solidFill>
              <a:srgbClr val="FFFFFF">
                <a:alpha val="69620"/>
              </a:srgbClr>
            </a:solidFill>
            <a:ln w="19050" cap="flat" cmpd="sng">
              <a:solidFill>
                <a:srgbClr val="000000"/>
              </a:solidFill>
              <a:prstDash val="solid"/>
              <a:round/>
              <a:headEnd type="none" w="sm" len="sm"/>
              <a:tailEnd type="none" w="sm" len="sm"/>
            </a:ln>
          </p:spPr>
          <p:txBody>
            <a:bodyPr spcFirstLastPara="1" wrap="square" lIns="79800" tIns="47875" rIns="0" bIns="47875" anchor="t" anchorCtr="0">
              <a:noAutofit/>
            </a:bodyPr>
            <a:lstStyle/>
            <a:p>
              <a:pPr marL="0" lvl="0" indent="0" algn="l" rtl="0">
                <a:lnSpc>
                  <a:spcPct val="90000"/>
                </a:lnSpc>
                <a:spcBef>
                  <a:spcPts val="0"/>
                </a:spcBef>
                <a:spcAft>
                  <a:spcPts val="0"/>
                </a:spcAft>
                <a:buNone/>
              </a:pPr>
              <a:r>
                <a:rPr lang="en-US" sz="1000">
                  <a:solidFill>
                    <a:schemeClr val="dk2"/>
                  </a:solidFill>
                  <a:latin typeface="Labrada SemiBold"/>
                  <a:ea typeface="Labrada SemiBold"/>
                  <a:cs typeface="Labrada SemiBold"/>
                  <a:sym typeface="Labrada SemiBold"/>
                </a:rPr>
                <a:t>SIN 611420 – Information Technology Training</a:t>
              </a:r>
              <a:endParaRPr sz="1745">
                <a:solidFill>
                  <a:srgbClr val="010101"/>
                </a:solidFill>
                <a:latin typeface="Labrada SemiBold"/>
                <a:ea typeface="Labrada SemiBold"/>
                <a:cs typeface="Labrada SemiBold"/>
                <a:sym typeface="Labrada SemiBold"/>
              </a:endParaRPr>
            </a:p>
          </p:txBody>
        </p:sp>
        <p:sp>
          <p:nvSpPr>
            <p:cNvPr id="211" name="Google Shape;211;p23"/>
            <p:cNvSpPr txBox="1"/>
            <p:nvPr/>
          </p:nvSpPr>
          <p:spPr>
            <a:xfrm>
              <a:off x="3714747" y="1202204"/>
              <a:ext cx="2997300" cy="634200"/>
            </a:xfrm>
            <a:prstGeom prst="rect">
              <a:avLst/>
            </a:prstGeom>
            <a:solidFill>
              <a:srgbClr val="FFFFFF">
                <a:alpha val="69620"/>
              </a:srgbClr>
            </a:solidFill>
            <a:ln w="19050" cap="flat" cmpd="sng">
              <a:solidFill>
                <a:srgbClr val="000000"/>
              </a:solidFill>
              <a:prstDash val="solid"/>
              <a:round/>
              <a:headEnd type="none" w="sm" len="sm"/>
              <a:tailEnd type="none" w="sm" len="sm"/>
            </a:ln>
          </p:spPr>
          <p:txBody>
            <a:bodyPr spcFirstLastPara="1" wrap="square" lIns="79800" tIns="47875" rIns="0" bIns="47875" anchor="t" anchorCtr="0">
              <a:noAutofit/>
            </a:bodyPr>
            <a:lstStyle/>
            <a:p>
              <a:pPr marL="0" lvl="0" indent="0" algn="l" rtl="0">
                <a:lnSpc>
                  <a:spcPct val="90000"/>
                </a:lnSpc>
                <a:spcBef>
                  <a:spcPts val="0"/>
                </a:spcBef>
                <a:spcAft>
                  <a:spcPts val="0"/>
                </a:spcAft>
                <a:buNone/>
              </a:pPr>
              <a:r>
                <a:rPr lang="en-US" sz="1000">
                  <a:solidFill>
                    <a:schemeClr val="dk2"/>
                  </a:solidFill>
                  <a:latin typeface="Labrada SemiBold"/>
                  <a:ea typeface="Labrada SemiBold"/>
                  <a:cs typeface="Labrada SemiBold"/>
                  <a:sym typeface="Labrada SemiBold"/>
                </a:rPr>
                <a:t>SIN 518210C – Cloud Compute and Cloud-Related IT Professional Services, AI products and services</a:t>
              </a:r>
              <a:endParaRPr sz="1700" b="1">
                <a:solidFill>
                  <a:srgbClr val="1B1B1B"/>
                </a:solidFill>
                <a:highlight>
                  <a:srgbClr val="FFFFFF"/>
                </a:highlight>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1000">
                <a:solidFill>
                  <a:schemeClr val="dk2"/>
                </a:solidFill>
                <a:latin typeface="Labrada SemiBold"/>
                <a:ea typeface="Labrada SemiBold"/>
                <a:cs typeface="Labrada SemiBold"/>
                <a:sym typeface="Labrada SemiBold"/>
              </a:endParaRPr>
            </a:p>
          </p:txBody>
        </p:sp>
        <p:sp>
          <p:nvSpPr>
            <p:cNvPr id="212" name="Google Shape;212;p23"/>
            <p:cNvSpPr txBox="1"/>
            <p:nvPr/>
          </p:nvSpPr>
          <p:spPr>
            <a:xfrm>
              <a:off x="3714602" y="1984522"/>
              <a:ext cx="2997300" cy="654300"/>
            </a:xfrm>
            <a:prstGeom prst="rect">
              <a:avLst/>
            </a:prstGeom>
            <a:noFill/>
            <a:ln w="19050" cap="flat" cmpd="sng">
              <a:solidFill>
                <a:srgbClr val="000000"/>
              </a:solidFill>
              <a:prstDash val="solid"/>
              <a:round/>
              <a:headEnd type="none" w="sm" len="sm"/>
              <a:tailEnd type="none" w="sm" len="sm"/>
            </a:ln>
          </p:spPr>
          <p:txBody>
            <a:bodyPr spcFirstLastPara="1" wrap="square" lIns="79800" tIns="47875" rIns="0" bIns="47875" anchor="ctr" anchorCtr="0">
              <a:noAutofit/>
            </a:bodyPr>
            <a:lstStyle/>
            <a:p>
              <a:pPr marL="0" lvl="0" indent="0" algn="l" rtl="0">
                <a:lnSpc>
                  <a:spcPct val="90000"/>
                </a:lnSpc>
                <a:spcBef>
                  <a:spcPts val="0"/>
                </a:spcBef>
                <a:spcAft>
                  <a:spcPts val="0"/>
                </a:spcAft>
                <a:buNone/>
              </a:pPr>
              <a:r>
                <a:rPr lang="en-US" sz="1000">
                  <a:solidFill>
                    <a:schemeClr val="dk2"/>
                  </a:solidFill>
                  <a:latin typeface="Labrada SemiBold"/>
                  <a:ea typeface="Labrada SemiBold"/>
                  <a:cs typeface="Labrada SemiBold"/>
                  <a:sym typeface="Labrada SemiBold"/>
                </a:rPr>
                <a:t>SIN 518210FM – Financial Management Quality Service Management Office (FM QSMO) Core Financial Management Solutions and IT Professional Services</a:t>
              </a:r>
              <a:endParaRPr sz="1745">
                <a:solidFill>
                  <a:srgbClr val="010101"/>
                </a:solidFill>
                <a:latin typeface="Labrada SemiBold"/>
                <a:ea typeface="Labrada SemiBold"/>
                <a:cs typeface="Labrada SemiBold"/>
                <a:sym typeface="Labrada SemiBold"/>
              </a:endParaRPr>
            </a:p>
          </p:txBody>
        </p:sp>
        <p:sp>
          <p:nvSpPr>
            <p:cNvPr id="213" name="Google Shape;213;p23"/>
            <p:cNvSpPr txBox="1"/>
            <p:nvPr/>
          </p:nvSpPr>
          <p:spPr>
            <a:xfrm>
              <a:off x="3736572" y="2759119"/>
              <a:ext cx="2975400" cy="1503000"/>
            </a:xfrm>
            <a:prstGeom prst="rect">
              <a:avLst/>
            </a:prstGeom>
            <a:solidFill>
              <a:srgbClr val="FFFFFF">
                <a:alpha val="69620"/>
              </a:srgbClr>
            </a:solidFill>
            <a:ln w="19050" cap="flat" cmpd="sng">
              <a:solidFill>
                <a:srgbClr val="000000"/>
              </a:solidFill>
              <a:prstDash val="solid"/>
              <a:round/>
              <a:headEnd type="none" w="sm" len="sm"/>
              <a:tailEnd type="none" w="sm" len="sm"/>
            </a:ln>
          </p:spPr>
          <p:txBody>
            <a:bodyPr spcFirstLastPara="1" wrap="square" lIns="79800" tIns="47875" rIns="0" bIns="47875" anchor="t" anchorCtr="0">
              <a:noAutofit/>
            </a:bodyPr>
            <a:lstStyle/>
            <a:p>
              <a:pPr marL="0" lvl="0" indent="0" algn="l" rtl="0">
                <a:lnSpc>
                  <a:spcPct val="90000"/>
                </a:lnSpc>
                <a:spcBef>
                  <a:spcPts val="0"/>
                </a:spcBef>
                <a:spcAft>
                  <a:spcPts val="0"/>
                </a:spcAft>
                <a:buNone/>
              </a:pPr>
              <a:r>
                <a:rPr lang="en-US" sz="1000" b="1">
                  <a:solidFill>
                    <a:schemeClr val="dk2"/>
                  </a:solidFill>
                  <a:latin typeface="Labrada"/>
                  <a:ea typeface="Labrada"/>
                  <a:cs typeface="Labrada"/>
                  <a:sym typeface="Labrada"/>
                </a:rPr>
                <a:t>518210C</a:t>
              </a:r>
              <a:r>
                <a:rPr lang="en-US" sz="1000">
                  <a:solidFill>
                    <a:schemeClr val="dk2"/>
                  </a:solidFill>
                  <a:latin typeface="Labrada SemiBold"/>
                  <a:ea typeface="Labrada SemiBold"/>
                  <a:cs typeface="Labrada SemiBold"/>
                  <a:sym typeface="Labrada SemiBold"/>
                </a:rPr>
                <a:t> - Cloud Computing and Cloud Related IT Professional Services</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None/>
              </a:pPr>
              <a:r>
                <a:rPr lang="en-US" sz="1000" b="1">
                  <a:solidFill>
                    <a:schemeClr val="dk2"/>
                  </a:solidFill>
                  <a:latin typeface="Labrada"/>
                  <a:ea typeface="Labrada"/>
                  <a:cs typeface="Labrada"/>
                  <a:sym typeface="Labrada"/>
                </a:rPr>
                <a:t>SIN 541519ICAM</a:t>
              </a:r>
              <a:r>
                <a:rPr lang="en-US" sz="1000">
                  <a:solidFill>
                    <a:schemeClr val="dk2"/>
                  </a:solidFill>
                  <a:latin typeface="Labrada SemiBold"/>
                  <a:ea typeface="Labrada SemiBold"/>
                  <a:cs typeface="Labrada SemiBold"/>
                  <a:sym typeface="Labrada SemiBold"/>
                </a:rPr>
                <a:t> - ICAM (non-PIV) Products &amp; Services</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None/>
              </a:pPr>
              <a:r>
                <a:rPr lang="en-US" sz="1000" b="1">
                  <a:solidFill>
                    <a:schemeClr val="dk2"/>
                  </a:solidFill>
                  <a:latin typeface="Labrada"/>
                  <a:ea typeface="Labrada"/>
                  <a:cs typeface="Labrada"/>
                  <a:sym typeface="Labrada"/>
                </a:rPr>
                <a:t>518210FM</a:t>
              </a:r>
              <a:r>
                <a:rPr lang="en-US" sz="1000">
                  <a:solidFill>
                    <a:schemeClr val="dk2"/>
                  </a:solidFill>
                  <a:latin typeface="Labrada SemiBold"/>
                  <a:ea typeface="Labrada SemiBold"/>
                  <a:cs typeface="Labrada SemiBold"/>
                  <a:sym typeface="Labrada SemiBold"/>
                </a:rPr>
                <a:t> – Financial Management Quality Service Management Office (FM QSMO) Core Financial Management (FM) Solutions and  </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None/>
              </a:pPr>
              <a:r>
                <a:rPr lang="en-US" sz="1000" b="1">
                  <a:solidFill>
                    <a:schemeClr val="dk2"/>
                  </a:solidFill>
                  <a:latin typeface="Labrada"/>
                  <a:ea typeface="Labrada"/>
                  <a:cs typeface="Labrada"/>
                  <a:sym typeface="Labrada"/>
                </a:rPr>
                <a:t>SIN 541519PIV</a:t>
              </a:r>
              <a:r>
                <a:rPr lang="en-US" sz="1000">
                  <a:solidFill>
                    <a:schemeClr val="dk2"/>
                  </a:solidFill>
                  <a:latin typeface="Labrada SemiBold"/>
                  <a:ea typeface="Labrada SemiBold"/>
                  <a:cs typeface="Labrada SemiBold"/>
                  <a:sym typeface="Labrada SemiBold"/>
                </a:rPr>
                <a:t> - Personal Identity Verfication (PIV) Products &amp; Services</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None/>
              </a:pPr>
              <a:r>
                <a:rPr lang="en-US" sz="1000" b="1">
                  <a:solidFill>
                    <a:schemeClr val="dk2"/>
                  </a:solidFill>
                  <a:latin typeface="Labrada"/>
                  <a:ea typeface="Labrada"/>
                  <a:cs typeface="Labrada"/>
                  <a:sym typeface="Labrada"/>
                </a:rPr>
                <a:t>541370GEO</a:t>
              </a:r>
              <a:r>
                <a:rPr lang="en-US" sz="1000">
                  <a:solidFill>
                    <a:schemeClr val="dk2"/>
                  </a:solidFill>
                  <a:latin typeface="Labrada SemiBold"/>
                  <a:ea typeface="Labrada SemiBold"/>
                  <a:cs typeface="Labrada SemiBold"/>
                  <a:sym typeface="Labrada SemiBold"/>
                </a:rPr>
                <a:t> - Earth Observation Solutions</a:t>
              </a:r>
              <a:endParaRPr sz="1000">
                <a:solidFill>
                  <a:schemeClr val="dk2"/>
                </a:solidFill>
                <a:latin typeface="Labrada SemiBold"/>
                <a:ea typeface="Labrada SemiBold"/>
                <a:cs typeface="Labrada SemiBold"/>
                <a:sym typeface="Labrada SemiBold"/>
              </a:endParaRPr>
            </a:p>
            <a:p>
              <a:pPr marL="0" lvl="0" indent="0" algn="l" rtl="0">
                <a:lnSpc>
                  <a:spcPct val="90000"/>
                </a:lnSpc>
                <a:spcBef>
                  <a:spcPts val="0"/>
                </a:spcBef>
                <a:spcAft>
                  <a:spcPts val="0"/>
                </a:spcAft>
                <a:buNone/>
              </a:pPr>
              <a:endParaRPr sz="1000">
                <a:solidFill>
                  <a:schemeClr val="dk2"/>
                </a:solidFill>
                <a:latin typeface="Labrada SemiBold"/>
                <a:ea typeface="Labrada SemiBold"/>
                <a:cs typeface="Labrada SemiBold"/>
                <a:sym typeface="Labrada SemiBold"/>
              </a:endParaRPr>
            </a:p>
          </p:txBody>
        </p:sp>
        <p:cxnSp>
          <p:nvCxnSpPr>
            <p:cNvPr id="214" name="Google Shape;214;p23"/>
            <p:cNvCxnSpPr/>
            <p:nvPr/>
          </p:nvCxnSpPr>
          <p:spPr>
            <a:xfrm>
              <a:off x="2428825" y="384388"/>
              <a:ext cx="4283100" cy="0"/>
            </a:xfrm>
            <a:prstGeom prst="straightConnector1">
              <a:avLst/>
            </a:prstGeom>
            <a:noFill/>
            <a:ln w="19050" cap="flat" cmpd="sng">
              <a:solidFill>
                <a:srgbClr val="010101"/>
              </a:solidFill>
              <a:prstDash val="solid"/>
              <a:round/>
              <a:headEnd type="none" w="med" len="med"/>
              <a:tailEnd type="none" w="med" len="med"/>
            </a:ln>
          </p:spPr>
        </p:cxnSp>
      </p:grpSp>
      <p:sp>
        <p:nvSpPr>
          <p:cNvPr id="205" name="Google Shape;205;p23"/>
          <p:cNvSpPr txBox="1"/>
          <p:nvPr/>
        </p:nvSpPr>
        <p:spPr>
          <a:xfrm>
            <a:off x="4937850" y="964325"/>
            <a:ext cx="1108800" cy="666900"/>
          </a:xfrm>
          <a:prstGeom prst="rect">
            <a:avLst/>
          </a:prstGeom>
          <a:solidFill>
            <a:srgbClr val="EAD1D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dk1"/>
                </a:solidFill>
                <a:latin typeface="Public Sans"/>
                <a:ea typeface="Public Sans"/>
                <a:cs typeface="Public Sans"/>
                <a:sym typeface="Public Sans"/>
              </a:rPr>
              <a:t>IT Training</a:t>
            </a:r>
            <a:endParaRPr>
              <a:solidFill>
                <a:schemeClr val="dk1"/>
              </a:solidFill>
              <a:latin typeface="Public Sans"/>
              <a:ea typeface="Public Sans"/>
              <a:cs typeface="Public Sans"/>
              <a:sym typeface="Public Sans"/>
            </a:endParaRPr>
          </a:p>
        </p:txBody>
      </p:sp>
      <p:sp>
        <p:nvSpPr>
          <p:cNvPr id="206" name="Google Shape;206;p23"/>
          <p:cNvSpPr txBox="1"/>
          <p:nvPr/>
        </p:nvSpPr>
        <p:spPr>
          <a:xfrm>
            <a:off x="4956900" y="1777125"/>
            <a:ext cx="1108800" cy="666900"/>
          </a:xfrm>
          <a:prstGeom prst="rect">
            <a:avLst/>
          </a:prstGeom>
          <a:solidFill>
            <a:srgbClr val="EAD1D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dk1"/>
                </a:solidFill>
                <a:latin typeface="Public Sans"/>
                <a:ea typeface="Public Sans"/>
                <a:cs typeface="Public Sans"/>
                <a:sym typeface="Public Sans"/>
              </a:rPr>
              <a:t>Cloud Services</a:t>
            </a:r>
            <a:endParaRPr>
              <a:solidFill>
                <a:schemeClr val="dk1"/>
              </a:solidFill>
              <a:latin typeface="Public Sans"/>
              <a:ea typeface="Public Sans"/>
              <a:cs typeface="Public Sans"/>
              <a:sym typeface="Public Sans"/>
            </a:endParaRPr>
          </a:p>
        </p:txBody>
      </p:sp>
      <p:sp>
        <p:nvSpPr>
          <p:cNvPr id="207" name="Google Shape;207;p23"/>
          <p:cNvSpPr txBox="1"/>
          <p:nvPr/>
        </p:nvSpPr>
        <p:spPr>
          <a:xfrm>
            <a:off x="4963250" y="2583575"/>
            <a:ext cx="1108800" cy="666900"/>
          </a:xfrm>
          <a:prstGeom prst="rect">
            <a:avLst/>
          </a:prstGeom>
          <a:solidFill>
            <a:srgbClr val="D5A6B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100">
                <a:solidFill>
                  <a:schemeClr val="dk1"/>
                </a:solidFill>
                <a:latin typeface="Public Sans"/>
                <a:ea typeface="Public Sans"/>
                <a:cs typeface="Public Sans"/>
                <a:sym typeface="Public Sans"/>
              </a:rPr>
              <a:t>Financial Management Services</a:t>
            </a:r>
            <a:endParaRPr sz="1100">
              <a:solidFill>
                <a:schemeClr val="dk1"/>
              </a:solidFill>
              <a:latin typeface="Public Sans"/>
              <a:ea typeface="Public Sans"/>
              <a:cs typeface="Public Sans"/>
              <a:sym typeface="Public Sans"/>
            </a:endParaRPr>
          </a:p>
        </p:txBody>
      </p:sp>
      <p:sp>
        <p:nvSpPr>
          <p:cNvPr id="208" name="Google Shape;208;p23"/>
          <p:cNvSpPr txBox="1"/>
          <p:nvPr/>
        </p:nvSpPr>
        <p:spPr>
          <a:xfrm>
            <a:off x="4975950" y="3358275"/>
            <a:ext cx="1108800" cy="1557000"/>
          </a:xfrm>
          <a:prstGeom prst="rect">
            <a:avLst/>
          </a:prstGeom>
          <a:solidFill>
            <a:srgbClr val="C27BA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dk1"/>
                </a:solidFill>
                <a:latin typeface="Public Sans"/>
                <a:ea typeface="Public Sans"/>
                <a:cs typeface="Public Sans"/>
                <a:sym typeface="Public Sans"/>
              </a:rPr>
              <a:t>IT Solutions</a:t>
            </a:r>
            <a:endParaRPr>
              <a:solidFill>
                <a:schemeClr val="dk1"/>
              </a:solidFill>
              <a:latin typeface="Public Sans"/>
              <a:ea typeface="Public Sans"/>
              <a:cs typeface="Public Sans"/>
              <a:sym typeface="Public Sans"/>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4932</Words>
  <Application>Microsoft Office PowerPoint</Application>
  <PresentationFormat>On-screen Show (16:9)</PresentationFormat>
  <Paragraphs>620</Paragraphs>
  <Slides>45</Slides>
  <Notes>45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Cambria</vt:lpstr>
      <vt:lpstr>Labrada</vt:lpstr>
      <vt:lpstr>Helvetica Neue</vt:lpstr>
      <vt:lpstr>Calibri</vt:lpstr>
      <vt:lpstr>Roboto</vt:lpstr>
      <vt:lpstr>Arial</vt:lpstr>
      <vt:lpstr>Noto Sans Symbols</vt:lpstr>
      <vt:lpstr>Montagu Slab Light</vt:lpstr>
      <vt:lpstr>Labrada SemiBold</vt:lpstr>
      <vt:lpstr>Proxima Nova</vt:lpstr>
      <vt:lpstr>Public Sans</vt:lpstr>
      <vt:lpstr>Simple Light</vt:lpstr>
      <vt:lpstr>Information Technology Category 101 </vt:lpstr>
      <vt:lpstr>Agenda </vt:lpstr>
      <vt:lpstr>GSA IT Category Customer Journey</vt:lpstr>
      <vt:lpstr>Value Proposition</vt:lpstr>
      <vt:lpstr>Benefits to Agencies </vt:lpstr>
      <vt:lpstr>  Multiple Award Schedule (MAS)  Providing access to pre-vetted suppliers. Incorporating supply chain risk mitigation. Specialized Item Numbers for IT buying.  </vt:lpstr>
      <vt:lpstr>MAS</vt:lpstr>
      <vt:lpstr>MAS: Speed, Cost Savings, &amp; Compliance</vt:lpstr>
      <vt:lpstr>MAS IT Available Offerings</vt:lpstr>
      <vt:lpstr>MAS: Master Contract </vt:lpstr>
      <vt:lpstr>MAS: Schedule Ordering &amp; Contract Pricing </vt:lpstr>
      <vt:lpstr>MAS: Ancillary &amp; Order Level Materials</vt:lpstr>
      <vt:lpstr> Ordering Procedures: GSAR 538.7103</vt:lpstr>
      <vt:lpstr>MAS Blanket Purchase Agreements   2GIT BPA (IT Hardware, Software, &amp; Ancillary)  GSS BPA (Desktops/Laptops)  Printer BPA  SCRIPTS DEOS</vt:lpstr>
      <vt:lpstr>MAS: Blanket Purchase Agreement </vt:lpstr>
      <vt:lpstr>ITC Solutions </vt:lpstr>
      <vt:lpstr>MAS: BPA Features &amp; Benefits</vt:lpstr>
      <vt:lpstr>Governmentwide Acquisition Contracts (GWACs)  Polaris  Small Business SDVOSB WOSB HUBZone VETS 2 8(a) STARS III Alliant2 </vt:lpstr>
      <vt:lpstr>GSA Contracts</vt:lpstr>
      <vt:lpstr>GWAC’s Features &amp; Benefits</vt:lpstr>
      <vt:lpstr>GWAC vs MAS Comparison</vt:lpstr>
      <vt:lpstr>GWAC Ordering Procedures</vt:lpstr>
      <vt:lpstr>Buying &amp; Support Tools   Ordering guidelines for MAS, BPAs &amp; GWACs </vt:lpstr>
      <vt:lpstr>Buying Resources </vt:lpstr>
      <vt:lpstr>Questions?</vt:lpstr>
      <vt:lpstr>GSA Order Guides</vt:lpstr>
      <vt:lpstr>GSA Tools &amp; Resources</vt:lpstr>
      <vt:lpstr>U.S. General Services Administration Federal Acquisition Service</vt:lpstr>
      <vt:lpstr>MAS: CTA Comparison</vt:lpstr>
      <vt:lpstr>BPA Use Story</vt:lpstr>
      <vt:lpstr>ITC’s Governmentwide Acquisition Contracts and Blanket Purchase Agreements give access to  pre-vetted suppliers.</vt:lpstr>
      <vt:lpstr>NOAA Use Case Scenario</vt:lpstr>
      <vt:lpstr>Envision 2024</vt:lpstr>
      <vt:lpstr>SLTT Cybersecurity Grant Program</vt:lpstr>
      <vt:lpstr>ITC is a key player and partner for agency  IT modernization.</vt:lpstr>
      <vt:lpstr>ITC Partners through MAS</vt:lpstr>
      <vt:lpstr>MAS IT Offerings</vt:lpstr>
      <vt:lpstr>Ordering Procedures for Services: requiring a SOW FAR 8.405-2</vt:lpstr>
      <vt:lpstr>MAS: Ancillary Supplies &amp; Services</vt:lpstr>
      <vt:lpstr>Establishing a BPA for Supplies – GSAR 538.7102-2 &amp; 538.7103</vt:lpstr>
      <vt:lpstr>BPA Ordering Procedures: FAR 8.405-3</vt:lpstr>
      <vt:lpstr>ITC Customer Walk-through</vt:lpstr>
      <vt:lpstr>MAS ITC Available Offerings</vt:lpstr>
      <vt:lpstr>ITC SCRM &amp; BPA</vt:lpstr>
      <vt:lpstr>Defense Enterprise Office Solution (DEOS)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NakiaGraham</cp:lastModifiedBy>
  <cp:revision>1</cp:revision>
  <dcterms:modified xsi:type="dcterms:W3CDTF">2026-01-20T18:56:24Z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A904E188-7140-4755-A6CF-882D83D540F7</vt:lpwstr>
  </property>
  <property fmtid="{D5CDD505-2E9C-101B-9397-08002B2CF9AE}" pid="3" name="ArticulatePath">
    <vt:lpwstr>Copy of January 2026 ITC Solutions 101 ATRW Slides</vt:lpwstr>
  </property>
</Properties>
</file>