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b7648f0666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b7648f0666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3aa38cabaa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3aa38cabaa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for more than one presenter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a618c1ac3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3a618c1ac3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b660a2ec2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3b660a2ec2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b660a2ec2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b660a2ec2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b660a2ec2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b660a2ec2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b660a2ec2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b660a2ec2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b58982a28c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b58982a28c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b660a2ec2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b660a2ec2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DF25D0-DC67-C030-2AFF-160C7A1412B7}"/>
              </a:ext>
            </a:extLst>
          </p:cNvPr>
          <p:cNvSpPr/>
          <p:nvPr userDrawn="1"/>
        </p:nvSpPr>
        <p:spPr>
          <a:xfrm>
            <a:off x="127221" y="103367"/>
            <a:ext cx="1940118" cy="9223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oogle Shape;12;p2" title="GSASignatures-150ppi_GSA.jpg">
            <a:extLst>
              <a:ext uri="{FF2B5EF4-FFF2-40B4-BE49-F238E27FC236}">
                <a16:creationId xmlns:a16="http://schemas.microsoft.com/office/drawing/2014/main" id="{D7D34425-2401-F615-B1F1-38BCF268D19A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7602" y="301961"/>
            <a:ext cx="2396801" cy="556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SA Training Opportunities">
  <p:cSld name="CUSTOM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/>
        </p:nvSpPr>
        <p:spPr>
          <a:xfrm>
            <a:off x="4788125" y="1629300"/>
            <a:ext cx="31920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B00D15"/>
                </a:solidFill>
              </a:rPr>
              <a:t>For Additional Training Opportunities Visit:</a:t>
            </a:r>
            <a:endParaRPr sz="2000" b="1">
              <a:solidFill>
                <a:srgbClr val="B00D1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558E"/>
                </a:solidFill>
              </a:rPr>
              <a:t>GSA.gov/events</a:t>
            </a:r>
            <a:endParaRPr sz="2300" b="1">
              <a:solidFill>
                <a:srgbClr val="00558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Contact Slide">
  <p:cSld name="TITLE_AND_TWO_COLUMNS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l Contact Slide">
  <p:cSld name="TITLE_AND_TWO_COLUMNS_1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SA Star Mark">
  <p:cSld name="BIG_NUMBER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6" title="GSA_Star_Mark_(RGB).png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9225" y="2054675"/>
            <a:ext cx="1145551" cy="10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rgbClr val="FFFFFF"/>
                </a:solidFill>
              </a:defRPr>
            </a:lvl1pPr>
            <a:lvl2pPr lvl="1" algn="r">
              <a:buNone/>
              <a:defRPr sz="1000">
                <a:solidFill>
                  <a:srgbClr val="FFFFFF"/>
                </a:solidFill>
              </a:defRPr>
            </a:lvl2pPr>
            <a:lvl3pPr lvl="2" algn="r">
              <a:buNone/>
              <a:defRPr sz="1000">
                <a:solidFill>
                  <a:srgbClr val="FFFFFF"/>
                </a:solidFill>
              </a:defRPr>
            </a:lvl3pPr>
            <a:lvl4pPr lvl="3" algn="r">
              <a:buNone/>
              <a:defRPr sz="1000">
                <a:solidFill>
                  <a:srgbClr val="FFFFFF"/>
                </a:solidFill>
              </a:defRPr>
            </a:lvl4pPr>
            <a:lvl5pPr lvl="4" algn="r">
              <a:buNone/>
              <a:defRPr sz="1000">
                <a:solidFill>
                  <a:srgbClr val="FFFFFF"/>
                </a:solidFill>
              </a:defRPr>
            </a:lvl5pPr>
            <a:lvl6pPr lvl="5" algn="r">
              <a:buNone/>
              <a:defRPr sz="1000">
                <a:solidFill>
                  <a:srgbClr val="FFFFFF"/>
                </a:solidFill>
              </a:defRPr>
            </a:lvl6pPr>
            <a:lvl7pPr lvl="6" algn="r">
              <a:buNone/>
              <a:defRPr sz="1000">
                <a:solidFill>
                  <a:srgbClr val="FFFFFF"/>
                </a:solidFill>
              </a:defRPr>
            </a:lvl7pPr>
            <a:lvl8pPr lvl="7" algn="r">
              <a:buNone/>
              <a:defRPr sz="1000">
                <a:solidFill>
                  <a:srgbClr val="FFFFFF"/>
                </a:solidFill>
              </a:defRPr>
            </a:lvl8pPr>
            <a:lvl9pPr lvl="8" algn="r"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i.gov/resources/cor-toolki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hallways.cap.gsa.gov/app/#/igce" TargetMode="External"/><Relationship Id="rId5" Type="http://schemas.openxmlformats.org/officeDocument/2006/relationships/hyperlink" Target="https://buy.gsa.gov/pricing/qr/mas" TargetMode="External"/><Relationship Id="rId4" Type="http://schemas.openxmlformats.org/officeDocument/2006/relationships/hyperlink" Target="https://buy.gsa.gov/spb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 idx="4294967295"/>
          </p:nvPr>
        </p:nvSpPr>
        <p:spPr>
          <a:xfrm>
            <a:off x="1011750" y="1257893"/>
            <a:ext cx="7120500" cy="28361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Real Contracting Officer's Representative (COR) of the Federal Government </a:t>
            </a:r>
          </a:p>
        </p:txBody>
      </p:sp>
      <p:sp>
        <p:nvSpPr>
          <p:cNvPr id="26" name="Google Shape;26;p8"/>
          <p:cNvSpPr txBox="1"/>
          <p:nvPr/>
        </p:nvSpPr>
        <p:spPr>
          <a:xfrm>
            <a:off x="1011750" y="4240500"/>
            <a:ext cx="74607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</a:rPr>
              <a:t>U.S. Department of Health and Human Services (HHS) &amp; </a:t>
            </a:r>
            <a:endParaRPr sz="18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</a:rPr>
              <a:t>U.S. General Services Administration (GSA) </a:t>
            </a:r>
            <a:endParaRPr sz="18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</a:rPr>
              <a:t>January 27, 2026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C362E-66BB-27D4-ED9D-8DFFB7969D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GSA Starmark Logo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F24C-A2E9-D96C-E679-79D5E90E97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Speakers</a:t>
            </a:r>
          </a:p>
        </p:txBody>
      </p:sp>
      <p:pic>
        <p:nvPicPr>
          <p:cNvPr id="40" name="Google Shape;40;p9" descr="Donna Sykes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3533" y="984141"/>
            <a:ext cx="1617151" cy="158760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9"/>
          <p:cNvSpPr txBox="1"/>
          <p:nvPr/>
        </p:nvSpPr>
        <p:spPr>
          <a:xfrm>
            <a:off x="275047" y="2702923"/>
            <a:ext cx="20247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>
                <a:solidFill>
                  <a:schemeClr val="lt1"/>
                </a:solidFill>
              </a:rPr>
              <a:t>Donna Sykes</a:t>
            </a:r>
            <a:endParaRPr sz="13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chemeClr val="lt1"/>
                </a:solidFill>
              </a:rPr>
              <a:t>Contract Specialist</a:t>
            </a:r>
            <a:endParaRPr sz="13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chemeClr val="lt1"/>
                </a:solidFill>
              </a:rPr>
              <a:t>Assistant Secretary for Administration</a:t>
            </a:r>
            <a:endParaRPr sz="13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lt1"/>
                </a:solidFill>
              </a:rPr>
              <a:t>U.S. Department of Health and Human Services</a:t>
            </a:r>
            <a:endParaRPr sz="13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lt1"/>
                </a:solidFill>
              </a:rPr>
              <a:t>Donna.Sykes@hhs.gov</a:t>
            </a:r>
            <a:endParaRPr sz="1300" b="1" dirty="0">
              <a:solidFill>
                <a:schemeClr val="lt1"/>
              </a:solidFill>
            </a:endParaRPr>
          </a:p>
        </p:txBody>
      </p:sp>
      <p:pic>
        <p:nvPicPr>
          <p:cNvPr id="39" name="Google Shape;39;p9" descr="Nicol Ford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06919" y="992389"/>
            <a:ext cx="1617150" cy="158760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9"/>
          <p:cNvSpPr txBox="1"/>
          <p:nvPr/>
        </p:nvSpPr>
        <p:spPr>
          <a:xfrm>
            <a:off x="2508855" y="2702923"/>
            <a:ext cx="20247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>
                <a:solidFill>
                  <a:schemeClr val="lt1"/>
                </a:solidFill>
              </a:rPr>
              <a:t>Nicol Ford</a:t>
            </a:r>
            <a:endParaRPr sz="13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chemeClr val="lt1"/>
                </a:solidFill>
              </a:rPr>
              <a:t>Office of Centralized Acquisition Services</a:t>
            </a:r>
            <a:endParaRPr sz="13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chemeClr val="lt1"/>
                </a:solidFill>
              </a:rPr>
              <a:t>Program Analyst</a:t>
            </a:r>
            <a:endParaRPr sz="13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lt1"/>
                </a:solidFill>
              </a:rPr>
              <a:t>General Services Administration</a:t>
            </a:r>
            <a:endParaRPr sz="13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lt1"/>
                </a:solidFill>
              </a:rPr>
              <a:t>nicol.ford@gsa.gov</a:t>
            </a:r>
            <a:endParaRPr sz="1300" b="1" dirty="0">
              <a:solidFill>
                <a:schemeClr val="lt1"/>
              </a:solidFill>
            </a:endParaRPr>
          </a:p>
        </p:txBody>
      </p:sp>
      <p:pic>
        <p:nvPicPr>
          <p:cNvPr id="38" name="Google Shape;38;p9" descr="J.C. Schulte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1300" y="992389"/>
            <a:ext cx="1617165" cy="159413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9"/>
          <p:cNvSpPr txBox="1"/>
          <p:nvPr/>
        </p:nvSpPr>
        <p:spPr>
          <a:xfrm>
            <a:off x="4727266" y="2602185"/>
            <a:ext cx="2320935" cy="159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3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>
                <a:solidFill>
                  <a:schemeClr val="lt1"/>
                </a:solidFill>
              </a:rPr>
              <a:t>J.C. Schulte</a:t>
            </a:r>
            <a:endParaRPr sz="1300" b="1" dirty="0">
              <a:solidFill>
                <a:schemeClr val="lt1"/>
              </a:solidFill>
            </a:endParaRPr>
          </a:p>
          <a:p>
            <a:pPr marL="5080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chemeClr val="lt1"/>
                </a:solidFill>
              </a:rPr>
              <a:t>Chief of Staff (Acting)</a:t>
            </a:r>
            <a:endParaRPr sz="1300" dirty="0">
              <a:solidFill>
                <a:schemeClr val="lt1"/>
              </a:solidFill>
            </a:endParaRPr>
          </a:p>
          <a:p>
            <a:pPr marL="5080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lt1"/>
                </a:solidFill>
              </a:rPr>
              <a:t>Office of the Chief Financial Officer</a:t>
            </a:r>
            <a:endParaRPr sz="13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lt1"/>
                </a:solidFill>
              </a:rPr>
              <a:t>joseph.schulte@gsa.gov</a:t>
            </a:r>
            <a:endParaRPr sz="1300" b="1" dirty="0">
              <a:solidFill>
                <a:schemeClr val="lt1"/>
              </a:solidFill>
            </a:endParaRPr>
          </a:p>
        </p:txBody>
      </p:sp>
      <p:pic>
        <p:nvPicPr>
          <p:cNvPr id="37" name="Google Shape;37;p9" descr="Josilyn Reed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7423" y="992389"/>
            <a:ext cx="1617150" cy="160238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9"/>
          <p:cNvSpPr txBox="1"/>
          <p:nvPr/>
        </p:nvSpPr>
        <p:spPr>
          <a:xfrm>
            <a:off x="7048202" y="2702923"/>
            <a:ext cx="20247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lt1"/>
                </a:solidFill>
              </a:rPr>
              <a:t>Josilyn Reed</a:t>
            </a:r>
            <a:endParaRPr sz="13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lt1"/>
                </a:solidFill>
              </a:rPr>
              <a:t>Event Coordinator, Office of Integrated Marketing (OIM)</a:t>
            </a:r>
            <a:endParaRPr sz="13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lt1"/>
                </a:solidFill>
              </a:rPr>
              <a:t>Federal Acquisition Services, General Services Administration </a:t>
            </a:r>
            <a:r>
              <a:rPr lang="en" sz="1300" b="1" dirty="0">
                <a:solidFill>
                  <a:schemeClr val="lt1"/>
                </a:solidFill>
              </a:rPr>
              <a:t>josilyn.reed@gsa.gov</a:t>
            </a:r>
            <a:endParaRPr sz="1300" b="1" dirty="0">
              <a:solidFill>
                <a:schemeClr val="lt1"/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 idx="4294967295"/>
          </p:nvPr>
        </p:nvSpPr>
        <p:spPr>
          <a:xfrm>
            <a:off x="544800" y="1416799"/>
            <a:ext cx="4330200" cy="23260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challenges do you think most COR's within the Federal Government experience?</a:t>
            </a: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10" descr="challenge accepted cat meme" title="cat meme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389" y="1571900"/>
            <a:ext cx="3807500" cy="27784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 idx="4294967295"/>
          </p:nvPr>
        </p:nvSpPr>
        <p:spPr>
          <a:xfrm>
            <a:off x="4746900" y="1782884"/>
            <a:ext cx="3942900" cy="14717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Please share some mistakes even good CORs make. </a:t>
            </a: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1" descr="meme of dog making a mistake" title="dog meme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86" y="1416800"/>
            <a:ext cx="3678475" cy="33447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 idx="4294967295"/>
          </p:nvPr>
        </p:nvSpPr>
        <p:spPr>
          <a:xfrm>
            <a:off x="544800" y="1416799"/>
            <a:ext cx="7927800" cy="12411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advice do you have for CORs to make their work experience more efficient? (tips &amp; tricks)</a:t>
            </a:r>
          </a:p>
        </p:txBody>
      </p:sp>
      <p:pic>
        <p:nvPicPr>
          <p:cNvPr id="61" name="Google Shape;61;p12" descr="coworkers handing each other completed work" title="office work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75" y="2713474"/>
            <a:ext cx="3904224" cy="219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2" descr="contractor completing tasks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022" y="2715400"/>
            <a:ext cx="2738477" cy="21961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 idx="4294967295"/>
          </p:nvPr>
        </p:nvSpPr>
        <p:spPr>
          <a:xfrm>
            <a:off x="3923224" y="1568075"/>
            <a:ext cx="4711500" cy="20275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is one of the strangest calls you've ever gotten/problem you've had to solve as a COR?</a:t>
            </a:r>
          </a:p>
        </p:txBody>
      </p:sp>
      <p:pic>
        <p:nvPicPr>
          <p:cNvPr id="69" name="Google Shape;69;p13" descr="are you for real goat meme" title="goat meme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008" y="1214017"/>
            <a:ext cx="2566375" cy="389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 idx="4294967295"/>
          </p:nvPr>
        </p:nvSpPr>
        <p:spPr>
          <a:xfrm>
            <a:off x="353924" y="1934149"/>
            <a:ext cx="4711500" cy="228138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Are there any tools or resources that you especially like to use as a COR?</a:t>
            </a:r>
          </a:p>
        </p:txBody>
      </p:sp>
      <p:pic>
        <p:nvPicPr>
          <p:cNvPr id="76" name="Google Shape;76;p14" descr="picture of man standing on his resources to look over a wall" title="resources cartoo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4200" y="570700"/>
            <a:ext cx="3434900" cy="41691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31F39-5BFF-8249-F9DE-ED9FC5FE4C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Resources</a:t>
            </a:r>
          </a:p>
        </p:txBody>
      </p:sp>
      <p:sp>
        <p:nvSpPr>
          <p:cNvPr id="82" name="Google Shape;82;p15"/>
          <p:cNvSpPr txBox="1"/>
          <p:nvPr/>
        </p:nvSpPr>
        <p:spPr>
          <a:xfrm>
            <a:off x="1032750" y="1321295"/>
            <a:ext cx="7078500" cy="26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</a:rPr>
              <a:t>Resources </a:t>
            </a:r>
            <a:endParaRPr sz="2200" b="1">
              <a:solidFill>
                <a:schemeClr val="lt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2200">
                <a:solidFill>
                  <a:schemeClr val="lt1"/>
                </a:solidFill>
              </a:rPr>
              <a:t>COR Toolkit:  </a:t>
            </a:r>
            <a:r>
              <a:rPr lang="en" sz="22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https://www.fai.gov/resources/cor-toolkit</a:t>
            </a:r>
            <a:r>
              <a:rPr lang="en" sz="2200">
                <a:solidFill>
                  <a:schemeClr val="lt1"/>
                </a:solidFill>
              </a:rPr>
              <a:t> </a:t>
            </a: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2200">
                <a:solidFill>
                  <a:schemeClr val="lt1"/>
                </a:solidFill>
              </a:rPr>
              <a:t>Steps to Performance-Based Acquisition:  </a:t>
            </a:r>
            <a:r>
              <a:rPr lang="en" sz="22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https://buy.gsa.gov/spba</a:t>
            </a: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2200">
                <a:solidFill>
                  <a:schemeClr val="lt1"/>
                </a:solidFill>
              </a:rPr>
              <a:t>CALC+ Quick Rate:  </a:t>
            </a:r>
            <a:r>
              <a:rPr lang="en" sz="22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https://buy.gsa.gov/pricing/qr/mas</a:t>
            </a: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2200">
                <a:solidFill>
                  <a:schemeClr val="lt1"/>
                </a:solidFill>
              </a:rPr>
              <a:t>IGCE Tool </a:t>
            </a:r>
            <a:r>
              <a:rPr lang="en" sz="2200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https://hallways.cap.gsa.gov/app/#/igce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 idx="4294967295"/>
          </p:nvPr>
        </p:nvSpPr>
        <p:spPr>
          <a:xfrm>
            <a:off x="1032750" y="1797207"/>
            <a:ext cx="7078500" cy="266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Questions?</a:t>
            </a:r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6F6F6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299</Words>
  <Application>Microsoft Office PowerPoint</Application>
  <PresentationFormat>On-screen Show (16:9)</PresentationFormat>
  <Paragraphs>47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Real Contracting Officer's Representative (COR) of the Federal Government </vt:lpstr>
      <vt:lpstr>Speakers</vt:lpstr>
      <vt:lpstr>What challenges do you think most COR's within the Federal Government experience?</vt:lpstr>
      <vt:lpstr>Please share some mistakes even good CORs make. </vt:lpstr>
      <vt:lpstr>What advice do you have for CORs to make their work experience more efficient? (tips &amp; tricks)</vt:lpstr>
      <vt:lpstr>What is one of the strangest calls you've ever gotten/problem you've had to solve as a COR?</vt:lpstr>
      <vt:lpstr>Are there any tools or resources that you especially like to use as a COR?</vt:lpstr>
      <vt:lpstr>Resources</vt:lpstr>
      <vt:lpstr>Thank You!   Questions?</vt:lpstr>
      <vt:lpstr>GSA Starmark Logo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SherellLFuller</cp:lastModifiedBy>
  <cp:revision>3</cp:revision>
  <dcterms:modified xsi:type="dcterms:W3CDTF">2026-01-23T20:44:08Z</dcterms:modified>
</cp:coreProperties>
</file>