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theme/themeOverride5.xml" ContentType="application/vnd.openxmlformats-officedocument.themeOverride+xml"/>
  <Override PartName="/ppt/notesSlides/notesSlide9.xml" ContentType="application/vnd.openxmlformats-officedocument.presentationml.notesSlide+xml"/>
  <Override PartName="/ppt/theme/themeOverride6.xml" ContentType="application/vnd.openxmlformats-officedocument.themeOverride+xml"/>
  <Override PartName="/ppt/notesSlides/notesSlide10.xml" ContentType="application/vnd.openxmlformats-officedocument.presentationml.notesSlide+xml"/>
  <Override PartName="/ppt/theme/themeOverride7.xml" ContentType="application/vnd.openxmlformats-officedocument.themeOverride+xml"/>
  <Override PartName="/ppt/notesSlides/notesSlide11.xml" ContentType="application/vnd.openxmlformats-officedocument.presentationml.notesSlide+xml"/>
  <Override PartName="/ppt/theme/themeOverride8.xml" ContentType="application/vnd.openxmlformats-officedocument.themeOverride+xml"/>
  <Override PartName="/ppt/notesSlides/notesSlide12.xml" ContentType="application/vnd.openxmlformats-officedocument.presentationml.notesSlide+xml"/>
  <Override PartName="/ppt/theme/themeOverride9.xml" ContentType="application/vnd.openxmlformats-officedocument.themeOverride+xml"/>
  <Override PartName="/ppt/notesSlides/notesSlide13.xml" ContentType="application/vnd.openxmlformats-officedocument.presentationml.notesSlide+xml"/>
  <Override PartName="/ppt/theme/themeOverride10.xml" ContentType="application/vnd.openxmlformats-officedocument.themeOverride+xml"/>
  <Override PartName="/ppt/notesSlides/notesSlide14.xml" ContentType="application/vnd.openxmlformats-officedocument.presentationml.notesSlide+xml"/>
  <Override PartName="/ppt/theme/themeOverride11.xml" ContentType="application/vnd.openxmlformats-officedocument.themeOverride+xml"/>
  <Override PartName="/ppt/notesSlides/notesSlide15.xml" ContentType="application/vnd.openxmlformats-officedocument.presentationml.notesSlide+xml"/>
  <Override PartName="/ppt/theme/themeOverride12.xml" ContentType="application/vnd.openxmlformats-officedocument.themeOverride+xml"/>
  <Override PartName="/ppt/notesSlides/notesSlide16.xml" ContentType="application/vnd.openxmlformats-officedocument.presentationml.notesSlide+xml"/>
  <Override PartName="/ppt/theme/themeOverride13.xml" ContentType="application/vnd.openxmlformats-officedocument.themeOverride+xml"/>
  <Override PartName="/ppt/notesSlides/notesSlide17.xml" ContentType="application/vnd.openxmlformats-officedocument.presentationml.notesSlide+xml"/>
  <Override PartName="/ppt/theme/themeOverride14.xml" ContentType="application/vnd.openxmlformats-officedocument.themeOverride+xml"/>
  <Override PartName="/ppt/notesSlides/notesSlide18.xml" ContentType="application/vnd.openxmlformats-officedocument.presentationml.notesSlide+xml"/>
  <Override PartName="/ppt/theme/themeOverride15.xml" ContentType="application/vnd.openxmlformats-officedocument.themeOverride+xml"/>
  <Override PartName="/ppt/notesSlides/notesSlide19.xml" ContentType="application/vnd.openxmlformats-officedocument.presentationml.notesSlide+xml"/>
  <Override PartName="/ppt/theme/themeOverride16.xml" ContentType="application/vnd.openxmlformats-officedocument.themeOverride+xml"/>
  <Override PartName="/ppt/notesSlides/notesSlide20.xml" ContentType="application/vnd.openxmlformats-officedocument.presentationml.notesSlide+xml"/>
  <Override PartName="/ppt/theme/themeOverride17.xml" ContentType="application/vnd.openxmlformats-officedocument.themeOverride+xml"/>
  <Override PartName="/ppt/notesSlides/notesSlide21.xml" ContentType="application/vnd.openxmlformats-officedocument.presentationml.notesSlide+xml"/>
  <Override PartName="/ppt/theme/themeOverride18.xml" ContentType="application/vnd.openxmlformats-officedocument.themeOverride+xml"/>
  <Override PartName="/ppt/notesSlides/notesSlide22.xml" ContentType="application/vnd.openxmlformats-officedocument.presentationml.notesSlide+xml"/>
  <Override PartName="/ppt/theme/themeOverride19.xml" ContentType="application/vnd.openxmlformats-officedocument.themeOverride+xml"/>
  <Override PartName="/ppt/notesSlides/notesSlide23.xml" ContentType="application/vnd.openxmlformats-officedocument.presentationml.notesSlide+xml"/>
  <Override PartName="/ppt/theme/themeOverride20.xml" ContentType="application/vnd.openxmlformats-officedocument.themeOverride+xml"/>
  <Override PartName="/ppt/notesSlides/notesSlide24.xml" ContentType="application/vnd.openxmlformats-officedocument.presentationml.notesSlide+xml"/>
  <Override PartName="/ppt/theme/themeOverride21.xml" ContentType="application/vnd.openxmlformats-officedocument.themeOverride+xml"/>
  <Override PartName="/ppt/notesSlides/notesSlide25.xml" ContentType="application/vnd.openxmlformats-officedocument.presentationml.notesSlide+xml"/>
  <Override PartName="/ppt/theme/themeOverride22.xml" ContentType="application/vnd.openxmlformats-officedocument.themeOverride+xml"/>
  <Override PartName="/ppt/notesSlides/notesSlide26.xml" ContentType="application/vnd.openxmlformats-officedocument.presentationml.notesSlide+xml"/>
  <Override PartName="/ppt/theme/themeOverride23.xml" ContentType="application/vnd.openxmlformats-officedocument.themeOverride+xml"/>
  <Override PartName="/ppt/notesSlides/notesSlide27.xml" ContentType="application/vnd.openxmlformats-officedocument.presentationml.notesSlide+xml"/>
  <Override PartName="/ppt/theme/themeOverride24.xml" ContentType="application/vnd.openxmlformats-officedocument.themeOverride+xml"/>
  <Override PartName="/ppt/notesSlides/notesSlide28.xml" ContentType="application/vnd.openxmlformats-officedocument.presentationml.notesSlide+xml"/>
  <Override PartName="/ppt/theme/themeOverride25.xml" ContentType="application/vnd.openxmlformats-officedocument.themeOverride+xml"/>
  <Override PartName="/ppt/notesSlides/notesSlide29.xml" ContentType="application/vnd.openxmlformats-officedocument.presentationml.notesSlide+xml"/>
  <Override PartName="/ppt/theme/themeOverride26.xml" ContentType="application/vnd.openxmlformats-officedocument.themeOverride+xml"/>
  <Override PartName="/ppt/notesSlides/notesSlide30.xml" ContentType="application/vnd.openxmlformats-officedocument.presentationml.notesSlide+xml"/>
  <Override PartName="/ppt/theme/themeOverride27.xml" ContentType="application/vnd.openxmlformats-officedocument.themeOverride+xml"/>
  <Override PartName="/ppt/notesSlides/notesSlide31.xml" ContentType="application/vnd.openxmlformats-officedocument.presentationml.notesSlide+xml"/>
  <Override PartName="/ppt/theme/themeOverride28.xml" ContentType="application/vnd.openxmlformats-officedocument.themeOverride+xml"/>
  <Override PartName="/ppt/notesSlides/notesSlide32.xml" ContentType="application/vnd.openxmlformats-officedocument.presentationml.notesSlide+xml"/>
  <Override PartName="/ppt/theme/themeOverride29.xml" ContentType="application/vnd.openxmlformats-officedocument.themeOverride+xml"/>
  <Override PartName="/ppt/notesSlides/notesSlide33.xml" ContentType="application/vnd.openxmlformats-officedocument.presentationml.notesSlide+xml"/>
  <Override PartName="/ppt/theme/themeOverride30.xml" ContentType="application/vnd.openxmlformats-officedocument.themeOverride+xml"/>
  <Override PartName="/ppt/notesSlides/notesSlide34.xml" ContentType="application/vnd.openxmlformats-officedocument.presentationml.notesSlide+xml"/>
  <Override PartName="/ppt/theme/themeOverride31.xml" ContentType="application/vnd.openxmlformats-officedocument.themeOverride+xml"/>
  <Override PartName="/ppt/notesSlides/notesSlide35.xml" ContentType="application/vnd.openxmlformats-officedocument.presentationml.notesSlide+xml"/>
  <Override PartName="/ppt/theme/themeOverride32.xml" ContentType="application/vnd.openxmlformats-officedocument.themeOverride+xml"/>
  <Override PartName="/ppt/notesSlides/notesSlide36.xml" ContentType="application/vnd.openxmlformats-officedocument.presentationml.notesSlide+xml"/>
  <Override PartName="/ppt/theme/themeOverride33.xml" ContentType="application/vnd.openxmlformats-officedocument.themeOverride+xml"/>
  <Override PartName="/ppt/notesSlides/notesSlide37.xml" ContentType="application/vnd.openxmlformats-officedocument.presentationml.notesSlide+xml"/>
  <Override PartName="/ppt/theme/themeOverride34.xml" ContentType="application/vnd.openxmlformats-officedocument.themeOverride+xml"/>
  <Override PartName="/ppt/notesSlides/notesSlide38.xml" ContentType="application/vnd.openxmlformats-officedocument.presentationml.notesSlide+xml"/>
  <Override PartName="/ppt/theme/themeOverride35.xml" ContentType="application/vnd.openxmlformats-officedocument.themeOverride+xml"/>
  <Override PartName="/ppt/notesSlides/notesSlide39.xml" ContentType="application/vnd.openxmlformats-officedocument.presentationml.notesSlide+xml"/>
  <Override PartName="/ppt/theme/themeOverride36.xml" ContentType="application/vnd.openxmlformats-officedocument.themeOverride+xml"/>
  <Override PartName="/ppt/notesSlides/notesSlide40.xml" ContentType="application/vnd.openxmlformats-officedocument.presentationml.notesSlide+xml"/>
  <Override PartName="/ppt/theme/themeOverride37.xml" ContentType="application/vnd.openxmlformats-officedocument.themeOverride+xml"/>
  <Override PartName="/ppt/notesSlides/notesSlide41.xml" ContentType="application/vnd.openxmlformats-officedocument.presentationml.notesSlide+xml"/>
  <Override PartName="/ppt/theme/themeOverride38.xml" ContentType="application/vnd.openxmlformats-officedocument.themeOverr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39.xml" ContentType="application/vnd.openxmlformats-officedocument.themeOverride+xml"/>
  <Override PartName="/ppt/notesSlides/notesSlide43.xml" ContentType="application/vnd.openxmlformats-officedocument.presentationml.notesSlide+xml"/>
  <Override PartName="/ppt/theme/themeOverride40.xml" ContentType="application/vnd.openxmlformats-officedocument.themeOverride+xml"/>
  <Override PartName="/ppt/notesSlides/notesSlide4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41.xml" ContentType="application/vnd.openxmlformats-officedocument.themeOverride+xml"/>
  <Override PartName="/ppt/notesSlides/notesSlide45.xml" ContentType="application/vnd.openxmlformats-officedocument.presentationml.notesSlide+xml"/>
  <Override PartName="/ppt/theme/themeOverride42.xml" ContentType="application/vnd.openxmlformats-officedocument.themeOverride+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43.xml" ContentType="application/vnd.openxmlformats-officedocument.themeOverride+xml"/>
  <Override PartName="/ppt/notesSlides/notesSlide47.xml" ContentType="application/vnd.openxmlformats-officedocument.presentationml.notesSlide+xml"/>
  <Override PartName="/ppt/theme/themeOverride44.xml" ContentType="application/vnd.openxmlformats-officedocument.themeOverride+xml"/>
  <Override PartName="/ppt/notesSlides/notesSlide48.xml" ContentType="application/vnd.openxmlformats-officedocument.presentationml.notesSlide+xml"/>
  <Override PartName="/ppt/theme/themeOverride45.xml" ContentType="application/vnd.openxmlformats-officedocument.themeOverride+xml"/>
  <Override PartName="/ppt/notesSlides/notesSlide49.xml" ContentType="application/vnd.openxmlformats-officedocument.presentationml.notesSlide+xml"/>
  <Override PartName="/ppt/theme/themeOverride46.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4" r:id="rId4"/>
  </p:sldMasterIdLst>
  <p:notesMasterIdLst>
    <p:notesMasterId r:id="rId62"/>
  </p:notesMasterIdLst>
  <p:sldIdLst>
    <p:sldId id="256" r:id="rId5"/>
    <p:sldId id="257" r:id="rId6"/>
    <p:sldId id="264" r:id="rId7"/>
    <p:sldId id="289" r:id="rId8"/>
    <p:sldId id="258" r:id="rId9"/>
    <p:sldId id="3329" r:id="rId10"/>
    <p:sldId id="265" r:id="rId11"/>
    <p:sldId id="3309" r:id="rId12"/>
    <p:sldId id="290" r:id="rId13"/>
    <p:sldId id="274" r:id="rId14"/>
    <p:sldId id="3319" r:id="rId15"/>
    <p:sldId id="288" r:id="rId16"/>
    <p:sldId id="3315" r:id="rId17"/>
    <p:sldId id="287" r:id="rId18"/>
    <p:sldId id="3318" r:id="rId19"/>
    <p:sldId id="3317" r:id="rId20"/>
    <p:sldId id="268" r:id="rId21"/>
    <p:sldId id="3320" r:id="rId22"/>
    <p:sldId id="296" r:id="rId23"/>
    <p:sldId id="294" r:id="rId24"/>
    <p:sldId id="3316" r:id="rId25"/>
    <p:sldId id="3321" r:id="rId26"/>
    <p:sldId id="3322" r:id="rId27"/>
    <p:sldId id="3350" r:id="rId28"/>
    <p:sldId id="3324" r:id="rId29"/>
    <p:sldId id="3347" r:id="rId30"/>
    <p:sldId id="3325" r:id="rId31"/>
    <p:sldId id="3348" r:id="rId32"/>
    <p:sldId id="3341" r:id="rId33"/>
    <p:sldId id="3349" r:id="rId34"/>
    <p:sldId id="3334" r:id="rId35"/>
    <p:sldId id="295" r:id="rId36"/>
    <p:sldId id="3333" r:id="rId37"/>
    <p:sldId id="3342" r:id="rId38"/>
    <p:sldId id="3343" r:id="rId39"/>
    <p:sldId id="3344" r:id="rId40"/>
    <p:sldId id="3346" r:id="rId41"/>
    <p:sldId id="3323" r:id="rId42"/>
    <p:sldId id="3353" r:id="rId43"/>
    <p:sldId id="3355" r:id="rId44"/>
    <p:sldId id="3354" r:id="rId45"/>
    <p:sldId id="3358" r:id="rId46"/>
    <p:sldId id="3357" r:id="rId47"/>
    <p:sldId id="3327" r:id="rId48"/>
    <p:sldId id="271" r:id="rId49"/>
    <p:sldId id="3337" r:id="rId50"/>
    <p:sldId id="3338" r:id="rId51"/>
    <p:sldId id="3339" r:id="rId52"/>
    <p:sldId id="3340" r:id="rId53"/>
    <p:sldId id="3328" r:id="rId54"/>
    <p:sldId id="3277" r:id="rId55"/>
    <p:sldId id="3306" r:id="rId56"/>
    <p:sldId id="3307" r:id="rId57"/>
    <p:sldId id="3308" r:id="rId58"/>
    <p:sldId id="261" r:id="rId59"/>
    <p:sldId id="260" r:id="rId60"/>
    <p:sldId id="262" r:id="rId61"/>
  </p:sldIdLst>
  <p:sldSz cx="9144000" cy="5143500" type="screen16x9"/>
  <p:notesSz cx="6858000" cy="9144000"/>
  <p:embeddedFontLst>
    <p:embeddedFont>
      <p:font typeface="Franklin Gothic Book" panose="020B0503020102020204" pitchFamily="34" charset="0"/>
      <p:regular r:id="rId63"/>
      <p:italic r:id="rId64"/>
    </p:embeddedFont>
    <p:embeddedFont>
      <p:font typeface="Gill Sans MT" panose="020B0502020104020203" pitchFamily="34" charset="0"/>
      <p:regular r:id="rId65"/>
      <p:bold r:id="rId66"/>
      <p:italic r:id="rId67"/>
      <p:boldItalic r:id="rId68"/>
    </p:embeddedFont>
    <p:embeddedFont>
      <p:font typeface="Helvetica Neue" panose="020B0604020202020204" charset="0"/>
      <p:regular r:id="rId69"/>
      <p:bold r:id="rId70"/>
      <p:italic r:id="rId71"/>
      <p:boldItalic r:id="rId72"/>
    </p:embeddedFont>
    <p:embeddedFont>
      <p:font typeface="Source Sans Pro" panose="020B0503030403020204" pitchFamily="3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E5BB89-085D-9BDF-57E7-79FB08A4D82F}" name="TAYLOR, MONICA" initials="TM" userId="S::MONICA.TAYLOR@hq.dhs.gov::17ed24e4-f1e4-417f-b809-1d187d31021b" providerId="AD"/>
  <p188:author id="{25679893-B8E6-E417-BF36-BD89704159D0}" name="Schmidt, Sandra" initials="SS" userId="S::Sandra.Schmidt@hq.dhs.gov::9ac8ac3a-f610-4b77-bf7e-9305dd46f8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9EBD5"/>
    <a:srgbClr val="89C9A1"/>
    <a:srgbClr val="8ED48C"/>
    <a:srgbClr val="FFE599"/>
    <a:srgbClr val="38761D"/>
    <a:srgbClr val="AAF8C4"/>
    <a:srgbClr val="DDEFE4"/>
    <a:srgbClr val="ADCFB5"/>
    <a:srgbClr val="8CD4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94615" autoAdjust="0"/>
  </p:normalViewPr>
  <p:slideViewPr>
    <p:cSldViewPr snapToGrid="0">
      <p:cViewPr varScale="1">
        <p:scale>
          <a:sx n="140" d="100"/>
          <a:sy n="140" d="100"/>
        </p:scale>
        <p:origin x="132" y="426"/>
      </p:cViewPr>
      <p:guideLst>
        <p:guide orient="horz" pos="1620"/>
        <p:guide pos="2880"/>
      </p:guideLst>
    </p:cSldViewPr>
  </p:slideViewPr>
  <p:outlineViewPr>
    <p:cViewPr>
      <p:scale>
        <a:sx n="33" d="100"/>
        <a:sy n="33" d="100"/>
      </p:scale>
      <p:origin x="0" y="-332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2.fntdata"/><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0.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4.fntdata"/><Relationship Id="rId7" Type="http://schemas.openxmlformats.org/officeDocument/2006/relationships/slide" Target="slides/slide3.xml"/><Relationship Id="rId71" Type="http://schemas.openxmlformats.org/officeDocument/2006/relationships/font" Target="fonts/font9.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4.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 Id="rId5" Type="http://schemas.openxmlformats.org/officeDocument/2006/relationships/image" Target="../media/image93.png"/><Relationship Id="rId4" Type="http://schemas.openxmlformats.org/officeDocument/2006/relationships/image" Target="../media/image9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 Id="rId5" Type="http://schemas.openxmlformats.org/officeDocument/2006/relationships/image" Target="../media/image93.png"/><Relationship Id="rId4" Type="http://schemas.openxmlformats.org/officeDocument/2006/relationships/image" Target="../media/image92.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CBCEB1-6122-447A-9CCF-65FBEB80B32A}"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2E6EF626-828A-4C8F-9FAA-A0BB65399312}">
      <dgm:prSet phldrT="[Text]" custT="1"/>
      <dgm:spPr>
        <a:solidFill>
          <a:srgbClr val="003F72"/>
        </a:solidFill>
      </dgm:spPr>
      <dgm:t>
        <a:bodyPr/>
        <a:lstStyle/>
        <a:p>
          <a:pPr>
            <a:lnSpc>
              <a:spcPct val="100000"/>
            </a:lnSpc>
            <a:spcAft>
              <a:spcPts val="0"/>
            </a:spcAft>
          </a:pPr>
          <a:r>
            <a:rPr lang="en-US" sz="1600" b="1" dirty="0">
              <a:latin typeface="Helvetica Neue" panose="020B0604020202020204" charset="0"/>
            </a:rPr>
            <a:t>PHASE 1 - Written</a:t>
          </a:r>
          <a:br>
            <a:rPr lang="en-US" sz="1600" dirty="0">
              <a:latin typeface="Helvetica Neue" panose="020B0604020202020204" charset="0"/>
            </a:rPr>
          </a:br>
          <a:r>
            <a:rPr lang="en-US" sz="1600" dirty="0">
              <a:latin typeface="Helvetica Neue" panose="020B0604020202020204" charset="0"/>
            </a:rPr>
            <a:t>Factor 1: 5-Page Relevant Experience</a:t>
          </a:r>
        </a:p>
        <a:p>
          <a:pPr>
            <a:lnSpc>
              <a:spcPct val="100000"/>
            </a:lnSpc>
            <a:spcAft>
              <a:spcPts val="0"/>
            </a:spcAft>
          </a:pPr>
          <a:r>
            <a:rPr lang="en-US" sz="1600" dirty="0">
              <a:latin typeface="Helvetica Neue" panose="020B0604020202020204" charset="0"/>
            </a:rPr>
            <a:t>Factor 2: 5-Page Concept Paper </a:t>
          </a:r>
        </a:p>
      </dgm:t>
    </dgm:pt>
    <dgm:pt modelId="{79B3ED78-9F27-4E15-9597-11500143C416}" type="parTrans" cxnId="{BFEADFD5-C263-4967-972E-ED2D1291FBE4}">
      <dgm:prSet/>
      <dgm:spPr/>
      <dgm:t>
        <a:bodyPr/>
        <a:lstStyle/>
        <a:p>
          <a:endParaRPr lang="en-US"/>
        </a:p>
      </dgm:t>
    </dgm:pt>
    <dgm:pt modelId="{CC88F114-3C71-4305-8185-4F1C1190EDC3}" type="sibTrans" cxnId="{BFEADFD5-C263-4967-972E-ED2D1291FBE4}">
      <dgm:prSet/>
      <dgm:spPr/>
      <dgm:t>
        <a:bodyPr/>
        <a:lstStyle/>
        <a:p>
          <a:endParaRPr lang="en-US"/>
        </a:p>
      </dgm:t>
    </dgm:pt>
    <dgm:pt modelId="{7AD3C3F3-1912-48A1-85B3-2E8D242A5285}">
      <dgm:prSet phldrT="[Text]" custT="1"/>
      <dgm:spPr/>
      <dgm:t>
        <a:bodyPr/>
        <a:lstStyle/>
        <a:p>
          <a:pPr marL="0" lvl="0" defTabSz="1155700">
            <a:lnSpc>
              <a:spcPct val="100000"/>
            </a:lnSpc>
            <a:spcBef>
              <a:spcPct val="0"/>
            </a:spcBef>
            <a:spcAft>
              <a:spcPts val="0"/>
            </a:spcAft>
            <a:buNone/>
          </a:pPr>
          <a:r>
            <a:rPr lang="en-US" sz="1600" b="1" dirty="0">
              <a:latin typeface="Helvetica Neue" panose="020B0604020202020204" charset="0"/>
            </a:rPr>
            <a:t>PHASE 2 – Oral Presentations</a:t>
          </a:r>
          <a:br>
            <a:rPr lang="en-US" sz="1600" dirty="0">
              <a:latin typeface="Helvetica Neue" panose="020B0604020202020204" charset="0"/>
            </a:rPr>
          </a:br>
          <a:r>
            <a:rPr lang="en-US" sz="1600" dirty="0">
              <a:latin typeface="Helvetica Neue" panose="020B0604020202020204" charset="0"/>
            </a:rPr>
            <a:t>Factor 3: Oral Presentation on Tech &amp; Mgmt.</a:t>
          </a:r>
        </a:p>
        <a:p>
          <a:pPr marL="0" marR="0" lvl="0" indent="0" defTabSz="914400" eaLnBrk="1" fontAlgn="auto" latinLnBrk="0" hangingPunct="1">
            <a:lnSpc>
              <a:spcPct val="100000"/>
            </a:lnSpc>
            <a:spcBef>
              <a:spcPts val="0"/>
            </a:spcBef>
            <a:spcAft>
              <a:spcPts val="0"/>
            </a:spcAft>
            <a:buClrTx/>
            <a:buSzTx/>
            <a:buFontTx/>
            <a:buNone/>
            <a:tabLst/>
            <a:defRPr/>
          </a:pPr>
          <a:r>
            <a:rPr lang="en-US" sz="1600" i="1" u="sng" dirty="0">
              <a:latin typeface="Helvetica Neue" panose="020B0604020202020204" charset="0"/>
            </a:rPr>
            <a:t>Factor Questions</a:t>
          </a:r>
          <a:r>
            <a:rPr lang="en-US" sz="1600" i="1" dirty="0">
              <a:latin typeface="Helvetica Neue" panose="020B0604020202020204" charset="0"/>
            </a:rPr>
            <a:t>: On-the-spot and interactive dialogue</a:t>
          </a:r>
        </a:p>
        <a:p>
          <a:pPr marL="0" lvl="0" defTabSz="1155700">
            <a:lnSpc>
              <a:spcPct val="100000"/>
            </a:lnSpc>
            <a:spcBef>
              <a:spcPct val="0"/>
            </a:spcBef>
            <a:spcAft>
              <a:spcPts val="0"/>
            </a:spcAft>
            <a:buNone/>
          </a:pPr>
          <a:r>
            <a:rPr lang="en-US" sz="1600" dirty="0">
              <a:latin typeface="Helvetica Neue" panose="020B0604020202020204" charset="0"/>
            </a:rPr>
            <a:t>Factor 4: Capability of Key Personnel</a:t>
          </a:r>
        </a:p>
        <a:p>
          <a:pPr marL="0" lvl="0" defTabSz="1155700">
            <a:lnSpc>
              <a:spcPct val="100000"/>
            </a:lnSpc>
            <a:spcBef>
              <a:spcPct val="0"/>
            </a:spcBef>
            <a:spcAft>
              <a:spcPts val="0"/>
            </a:spcAft>
            <a:buNone/>
          </a:pPr>
          <a:r>
            <a:rPr lang="en-US" sz="1600" dirty="0">
              <a:latin typeface="Helvetica Neue" panose="020B0604020202020204" charset="0"/>
            </a:rPr>
            <a:t>Factor 5: Past Performance</a:t>
          </a:r>
        </a:p>
        <a:p>
          <a:pPr marL="0" lvl="0" defTabSz="1155700">
            <a:lnSpc>
              <a:spcPct val="100000"/>
            </a:lnSpc>
            <a:spcBef>
              <a:spcPct val="0"/>
            </a:spcBef>
            <a:spcAft>
              <a:spcPts val="0"/>
            </a:spcAft>
            <a:buNone/>
          </a:pPr>
          <a:r>
            <a:rPr lang="en-US" sz="1600" dirty="0">
              <a:latin typeface="Helvetica Neue" panose="020B0604020202020204" charset="0"/>
            </a:rPr>
            <a:t>Factor 6: Price </a:t>
          </a:r>
        </a:p>
      </dgm:t>
    </dgm:pt>
    <dgm:pt modelId="{2D0881E5-8FA5-4B98-B103-E50F4BB6CE5F}" type="parTrans" cxnId="{3AD12D6C-F731-4544-A21D-28743B4F76ED}">
      <dgm:prSet/>
      <dgm:spPr/>
      <dgm:t>
        <a:bodyPr/>
        <a:lstStyle/>
        <a:p>
          <a:endParaRPr lang="en-US"/>
        </a:p>
      </dgm:t>
    </dgm:pt>
    <dgm:pt modelId="{69FB9F25-6973-4DAC-A421-05C6F44F6B68}" type="sibTrans" cxnId="{3AD12D6C-F731-4544-A21D-28743B4F76ED}">
      <dgm:prSet/>
      <dgm:spPr/>
      <dgm:t>
        <a:bodyPr/>
        <a:lstStyle/>
        <a:p>
          <a:endParaRPr lang="en-US"/>
        </a:p>
      </dgm:t>
    </dgm:pt>
    <dgm:pt modelId="{B071C5B9-7AD2-4428-9D35-331B8F23DFDF}" type="pres">
      <dgm:prSet presAssocID="{1BCBCEB1-6122-447A-9CCF-65FBEB80B32A}" presName="Name0" presStyleCnt="0">
        <dgm:presLayoutVars>
          <dgm:chMax val="7"/>
          <dgm:chPref val="7"/>
          <dgm:dir/>
        </dgm:presLayoutVars>
      </dgm:prSet>
      <dgm:spPr/>
    </dgm:pt>
    <dgm:pt modelId="{79B51205-33AA-4634-8DF8-32D55EE6708D}" type="pres">
      <dgm:prSet presAssocID="{1BCBCEB1-6122-447A-9CCF-65FBEB80B32A}" presName="Name1" presStyleCnt="0"/>
      <dgm:spPr/>
    </dgm:pt>
    <dgm:pt modelId="{84EB9B3F-7FBC-4B22-9A05-F31A5D9A5831}" type="pres">
      <dgm:prSet presAssocID="{1BCBCEB1-6122-447A-9CCF-65FBEB80B32A}" presName="cycle" presStyleCnt="0"/>
      <dgm:spPr/>
    </dgm:pt>
    <dgm:pt modelId="{F4E855AE-E349-45D5-9A33-37560CE8E650}" type="pres">
      <dgm:prSet presAssocID="{1BCBCEB1-6122-447A-9CCF-65FBEB80B32A}" presName="srcNode" presStyleLbl="node1" presStyleIdx="0" presStyleCnt="2"/>
      <dgm:spPr/>
    </dgm:pt>
    <dgm:pt modelId="{6D83B73B-907D-430E-8512-B4CC2B453EDE}" type="pres">
      <dgm:prSet presAssocID="{1BCBCEB1-6122-447A-9CCF-65FBEB80B32A}" presName="conn" presStyleLbl="parChTrans1D2" presStyleIdx="0" presStyleCnt="1" custLinFactNeighborY="-2862"/>
      <dgm:spPr/>
    </dgm:pt>
    <dgm:pt modelId="{07EBE1BB-3C01-4779-B5A2-7218ABC00410}" type="pres">
      <dgm:prSet presAssocID="{1BCBCEB1-6122-447A-9CCF-65FBEB80B32A}" presName="extraNode" presStyleLbl="node1" presStyleIdx="0" presStyleCnt="2"/>
      <dgm:spPr/>
    </dgm:pt>
    <dgm:pt modelId="{B37B6258-EBB1-4DC6-A315-A563097F80C8}" type="pres">
      <dgm:prSet presAssocID="{1BCBCEB1-6122-447A-9CCF-65FBEB80B32A}" presName="dstNode" presStyleLbl="node1" presStyleIdx="0" presStyleCnt="2"/>
      <dgm:spPr/>
    </dgm:pt>
    <dgm:pt modelId="{504AF8D7-AE88-41A3-A893-0F2440A60737}" type="pres">
      <dgm:prSet presAssocID="{2E6EF626-828A-4C8F-9FAA-A0BB65399312}" presName="text_1" presStyleLbl="node1" presStyleIdx="0" presStyleCnt="2" custScaleX="93863" custScaleY="83729" custLinFactNeighborX="-467" custLinFactNeighborY="-26151">
        <dgm:presLayoutVars>
          <dgm:bulletEnabled val="1"/>
        </dgm:presLayoutVars>
      </dgm:prSet>
      <dgm:spPr/>
    </dgm:pt>
    <dgm:pt modelId="{959AE693-ECFF-4185-B197-6CBBF8CF99FD}" type="pres">
      <dgm:prSet presAssocID="{2E6EF626-828A-4C8F-9FAA-A0BB65399312}" presName="accent_1" presStyleCnt="0"/>
      <dgm:spPr/>
    </dgm:pt>
    <dgm:pt modelId="{E3F2EB5C-0A82-442E-A03B-C7B7AFE6B618}" type="pres">
      <dgm:prSet presAssocID="{2E6EF626-828A-4C8F-9FAA-A0BB65399312}" presName="accentRepeatNode" presStyleLbl="solidFgAcc1" presStyleIdx="0" presStyleCnt="2" custScaleX="85669" custScaleY="81032" custLinFactNeighborX="-1594" custLinFactNeighborY="-20928"/>
      <dgm:spPr/>
    </dgm:pt>
    <dgm:pt modelId="{54EA097C-C36B-48D7-8726-65B75A091246}" type="pres">
      <dgm:prSet presAssocID="{7AD3C3F3-1912-48A1-85B3-2E8D242A5285}" presName="text_2" presStyleLbl="node1" presStyleIdx="1" presStyleCnt="2" custScaleX="93863" custScaleY="136133" custLinFactNeighborX="-837" custLinFactNeighborY="10581">
        <dgm:presLayoutVars>
          <dgm:bulletEnabled val="1"/>
        </dgm:presLayoutVars>
      </dgm:prSet>
      <dgm:spPr/>
    </dgm:pt>
    <dgm:pt modelId="{5C6BCEA6-20D9-49B4-BC76-EFB64FC6CEDD}" type="pres">
      <dgm:prSet presAssocID="{7AD3C3F3-1912-48A1-85B3-2E8D242A5285}" presName="accent_2" presStyleCnt="0"/>
      <dgm:spPr/>
    </dgm:pt>
    <dgm:pt modelId="{718DFFBE-450A-4362-8C37-D8DEFD240717}" type="pres">
      <dgm:prSet presAssocID="{7AD3C3F3-1912-48A1-85B3-2E8D242A5285}" presName="accentRepeatNode" presStyleLbl="solidFgAcc1" presStyleIdx="1" presStyleCnt="2" custScaleX="85669" custScaleY="81032" custLinFactNeighborX="-2819" custLinFactNeighborY="-1472"/>
      <dgm:spPr/>
    </dgm:pt>
  </dgm:ptLst>
  <dgm:cxnLst>
    <dgm:cxn modelId="{0FE4701A-E3BE-46B2-A48D-717D0A084CCE}" type="presOf" srcId="{2E6EF626-828A-4C8F-9FAA-A0BB65399312}" destId="{504AF8D7-AE88-41A3-A893-0F2440A60737}" srcOrd="0" destOrd="0" presId="urn:microsoft.com/office/officeart/2008/layout/VerticalCurvedList"/>
    <dgm:cxn modelId="{3AD12D6C-F731-4544-A21D-28743B4F76ED}" srcId="{1BCBCEB1-6122-447A-9CCF-65FBEB80B32A}" destId="{7AD3C3F3-1912-48A1-85B3-2E8D242A5285}" srcOrd="1" destOrd="0" parTransId="{2D0881E5-8FA5-4B98-B103-E50F4BB6CE5F}" sibTransId="{69FB9F25-6973-4DAC-A421-05C6F44F6B68}"/>
    <dgm:cxn modelId="{2061104E-5EB7-48C5-BB20-51A150E7069B}" type="presOf" srcId="{CC88F114-3C71-4305-8185-4F1C1190EDC3}" destId="{6D83B73B-907D-430E-8512-B4CC2B453EDE}" srcOrd="0" destOrd="0" presId="urn:microsoft.com/office/officeart/2008/layout/VerticalCurvedList"/>
    <dgm:cxn modelId="{5E3622C6-5BD1-4888-9948-A20E7A6A76CF}" type="presOf" srcId="{1BCBCEB1-6122-447A-9CCF-65FBEB80B32A}" destId="{B071C5B9-7AD2-4428-9D35-331B8F23DFDF}" srcOrd="0" destOrd="0" presId="urn:microsoft.com/office/officeart/2008/layout/VerticalCurvedList"/>
    <dgm:cxn modelId="{BFEADFD5-C263-4967-972E-ED2D1291FBE4}" srcId="{1BCBCEB1-6122-447A-9CCF-65FBEB80B32A}" destId="{2E6EF626-828A-4C8F-9FAA-A0BB65399312}" srcOrd="0" destOrd="0" parTransId="{79B3ED78-9F27-4E15-9597-11500143C416}" sibTransId="{CC88F114-3C71-4305-8185-4F1C1190EDC3}"/>
    <dgm:cxn modelId="{D13EF0FA-0D43-4472-A50A-9988C2049A64}" type="presOf" srcId="{7AD3C3F3-1912-48A1-85B3-2E8D242A5285}" destId="{54EA097C-C36B-48D7-8726-65B75A091246}" srcOrd="0" destOrd="0" presId="urn:microsoft.com/office/officeart/2008/layout/VerticalCurvedList"/>
    <dgm:cxn modelId="{0E6AFDB9-1186-46C3-8775-E6D06560202C}" type="presParOf" srcId="{B071C5B9-7AD2-4428-9D35-331B8F23DFDF}" destId="{79B51205-33AA-4634-8DF8-32D55EE6708D}" srcOrd="0" destOrd="0" presId="urn:microsoft.com/office/officeart/2008/layout/VerticalCurvedList"/>
    <dgm:cxn modelId="{8155BB49-BBB7-4AF7-A4B8-0FD64CAB65AE}" type="presParOf" srcId="{79B51205-33AA-4634-8DF8-32D55EE6708D}" destId="{84EB9B3F-7FBC-4B22-9A05-F31A5D9A5831}" srcOrd="0" destOrd="0" presId="urn:microsoft.com/office/officeart/2008/layout/VerticalCurvedList"/>
    <dgm:cxn modelId="{0DBE23EC-39AE-421F-9E19-BAA6FCF451CC}" type="presParOf" srcId="{84EB9B3F-7FBC-4B22-9A05-F31A5D9A5831}" destId="{F4E855AE-E349-45D5-9A33-37560CE8E650}" srcOrd="0" destOrd="0" presId="urn:microsoft.com/office/officeart/2008/layout/VerticalCurvedList"/>
    <dgm:cxn modelId="{8BDDBD28-AC1A-4FDC-8537-84B311CB73C7}" type="presParOf" srcId="{84EB9B3F-7FBC-4B22-9A05-F31A5D9A5831}" destId="{6D83B73B-907D-430E-8512-B4CC2B453EDE}" srcOrd="1" destOrd="0" presId="urn:microsoft.com/office/officeart/2008/layout/VerticalCurvedList"/>
    <dgm:cxn modelId="{88D4FC3D-F458-4499-AC7C-17A2D47A3209}" type="presParOf" srcId="{84EB9B3F-7FBC-4B22-9A05-F31A5D9A5831}" destId="{07EBE1BB-3C01-4779-B5A2-7218ABC00410}" srcOrd="2" destOrd="0" presId="urn:microsoft.com/office/officeart/2008/layout/VerticalCurvedList"/>
    <dgm:cxn modelId="{06674EE4-9DF5-4D72-8D87-11C6957D8D17}" type="presParOf" srcId="{84EB9B3F-7FBC-4B22-9A05-F31A5D9A5831}" destId="{B37B6258-EBB1-4DC6-A315-A563097F80C8}" srcOrd="3" destOrd="0" presId="urn:microsoft.com/office/officeart/2008/layout/VerticalCurvedList"/>
    <dgm:cxn modelId="{F809BD0E-74DD-42DA-9C3B-CE1E33E9735C}" type="presParOf" srcId="{79B51205-33AA-4634-8DF8-32D55EE6708D}" destId="{504AF8D7-AE88-41A3-A893-0F2440A60737}" srcOrd="1" destOrd="0" presId="urn:microsoft.com/office/officeart/2008/layout/VerticalCurvedList"/>
    <dgm:cxn modelId="{72AD77B7-AF84-4BBA-86AE-41869477A1BD}" type="presParOf" srcId="{79B51205-33AA-4634-8DF8-32D55EE6708D}" destId="{959AE693-ECFF-4185-B197-6CBBF8CF99FD}" srcOrd="2" destOrd="0" presId="urn:microsoft.com/office/officeart/2008/layout/VerticalCurvedList"/>
    <dgm:cxn modelId="{AB2E2731-EC6F-47A6-AA6A-C92C25F534B8}" type="presParOf" srcId="{959AE693-ECFF-4185-B197-6CBBF8CF99FD}" destId="{E3F2EB5C-0A82-442E-A03B-C7B7AFE6B618}" srcOrd="0" destOrd="0" presId="urn:microsoft.com/office/officeart/2008/layout/VerticalCurvedList"/>
    <dgm:cxn modelId="{12DE7932-0A35-4F11-9F1C-AB67C93DB5D4}" type="presParOf" srcId="{79B51205-33AA-4634-8DF8-32D55EE6708D}" destId="{54EA097C-C36B-48D7-8726-65B75A091246}" srcOrd="3" destOrd="0" presId="urn:microsoft.com/office/officeart/2008/layout/VerticalCurvedList"/>
    <dgm:cxn modelId="{EAE02D1D-C171-4C1D-92D7-43501957C3F6}" type="presParOf" srcId="{79B51205-33AA-4634-8DF8-32D55EE6708D}" destId="{5C6BCEA6-20D9-49B4-BC76-EFB64FC6CEDD}" srcOrd="4" destOrd="0" presId="urn:microsoft.com/office/officeart/2008/layout/VerticalCurvedList"/>
    <dgm:cxn modelId="{060D3BB9-1D2B-4ACB-BFB5-84E495F1E108}" type="presParOf" srcId="{5C6BCEA6-20D9-49B4-BC76-EFB64FC6CEDD}" destId="{718DFFBE-450A-4362-8C37-D8DEFD240717}" srcOrd="0" destOrd="0" presId="urn:microsoft.com/office/officeart/2008/layout/VerticalCurvedList"/>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6C0E95-BE65-4112-B541-48AB0C8EDB28}"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03BC2426-4005-4CD6-9D81-9F6D1A0D2A03}">
      <dgm:prSet phldrT="[Text]" custT="1"/>
      <dgm:spPr>
        <a:solidFill>
          <a:srgbClr val="116935"/>
        </a:solidFill>
      </dgm:spPr>
      <dgm:t>
        <a:bodyPr/>
        <a:lstStyle/>
        <a:p>
          <a:r>
            <a:rPr lang="en-US" sz="2000" dirty="0"/>
            <a:t>Oral Presentations</a:t>
          </a:r>
        </a:p>
      </dgm:t>
    </dgm:pt>
    <dgm:pt modelId="{76D7CFBB-31A1-4B1B-A0E8-BA912F2B0898}" type="parTrans" cxnId="{904E7952-F304-4CDC-9A42-A8E4E3AA4B24}">
      <dgm:prSet/>
      <dgm:spPr/>
      <dgm:t>
        <a:bodyPr/>
        <a:lstStyle/>
        <a:p>
          <a:endParaRPr lang="en-US" sz="7200"/>
        </a:p>
      </dgm:t>
    </dgm:pt>
    <dgm:pt modelId="{C46769AA-A10F-4DB6-9744-78298BF0EA2C}" type="sibTrans" cxnId="{904E7952-F304-4CDC-9A42-A8E4E3AA4B24}">
      <dgm:prSet/>
      <dgm:spPr/>
      <dgm:t>
        <a:bodyPr/>
        <a:lstStyle/>
        <a:p>
          <a:endParaRPr lang="en-US" sz="7200"/>
        </a:p>
      </dgm:t>
    </dgm:pt>
    <dgm:pt modelId="{7CC057B8-9BC1-48D1-86A2-E481AE8EE71F}">
      <dgm:prSet phldrT="[Text]" custT="1"/>
      <dgm:spPr>
        <a:solidFill>
          <a:srgbClr val="116935"/>
        </a:solidFill>
      </dgm:spPr>
      <dgm:t>
        <a:bodyPr/>
        <a:lstStyle/>
        <a:p>
          <a:r>
            <a:rPr lang="en-US" sz="2000" dirty="0"/>
            <a:t>Down-Selects (Advisory or Firm)</a:t>
          </a:r>
        </a:p>
      </dgm:t>
    </dgm:pt>
    <dgm:pt modelId="{4C9D8F03-7AE4-4EC2-B80E-7E373E70322D}" type="parTrans" cxnId="{9256BED6-75D4-4ED0-9103-753CD2C0B589}">
      <dgm:prSet/>
      <dgm:spPr/>
      <dgm:t>
        <a:bodyPr/>
        <a:lstStyle/>
        <a:p>
          <a:endParaRPr lang="en-US" sz="7200"/>
        </a:p>
      </dgm:t>
    </dgm:pt>
    <dgm:pt modelId="{F33424EF-5266-4E62-A1CB-B30B265DE37C}" type="sibTrans" cxnId="{9256BED6-75D4-4ED0-9103-753CD2C0B589}">
      <dgm:prSet/>
      <dgm:spPr/>
      <dgm:t>
        <a:bodyPr/>
        <a:lstStyle/>
        <a:p>
          <a:endParaRPr lang="en-US" sz="7200"/>
        </a:p>
      </dgm:t>
    </dgm:pt>
    <dgm:pt modelId="{5BFDA1EE-BD08-4A56-AA85-630B04BC60AC}">
      <dgm:prSet phldrT="[Text]" custT="1"/>
      <dgm:spPr>
        <a:solidFill>
          <a:srgbClr val="116935"/>
        </a:solidFill>
      </dgm:spPr>
      <dgm:t>
        <a:bodyPr/>
        <a:lstStyle/>
        <a:p>
          <a:r>
            <a:rPr lang="en-US" sz="2000" dirty="0"/>
            <a:t>On-the-Spot Consensus</a:t>
          </a:r>
        </a:p>
      </dgm:t>
    </dgm:pt>
    <dgm:pt modelId="{1E0C4785-1B35-4B89-B046-FFCA23FAFB87}" type="parTrans" cxnId="{A487A22D-5BD1-43F2-8635-C9DA8E30A650}">
      <dgm:prSet/>
      <dgm:spPr/>
      <dgm:t>
        <a:bodyPr/>
        <a:lstStyle/>
        <a:p>
          <a:endParaRPr lang="en-US" sz="7200"/>
        </a:p>
      </dgm:t>
    </dgm:pt>
    <dgm:pt modelId="{76FDE5DE-D714-4C37-9FA0-5C3836C53804}" type="sibTrans" cxnId="{A487A22D-5BD1-43F2-8635-C9DA8E30A650}">
      <dgm:prSet/>
      <dgm:spPr/>
      <dgm:t>
        <a:bodyPr/>
        <a:lstStyle/>
        <a:p>
          <a:endParaRPr lang="en-US" sz="7200"/>
        </a:p>
      </dgm:t>
    </dgm:pt>
    <dgm:pt modelId="{9EEB9B97-8CE3-4A24-8828-2126877191C3}">
      <dgm:prSet phldrT="[Text]" custT="1"/>
      <dgm:spPr>
        <a:solidFill>
          <a:srgbClr val="116935"/>
        </a:solidFill>
      </dgm:spPr>
      <dgm:t>
        <a:bodyPr/>
        <a:lstStyle/>
        <a:p>
          <a:r>
            <a:rPr lang="en-US" sz="2000" dirty="0"/>
            <a:t>Confidence Ratings</a:t>
          </a:r>
        </a:p>
      </dgm:t>
    </dgm:pt>
    <dgm:pt modelId="{CFE0C178-E2FE-4A0D-8915-039F8123CC45}" type="parTrans" cxnId="{83ABABE9-3B50-40F5-B06A-B81AF0B60CC2}">
      <dgm:prSet/>
      <dgm:spPr/>
      <dgm:t>
        <a:bodyPr/>
        <a:lstStyle/>
        <a:p>
          <a:endParaRPr lang="en-US" sz="7200"/>
        </a:p>
      </dgm:t>
    </dgm:pt>
    <dgm:pt modelId="{41C8E1BA-E6CA-485E-8D96-89EA5C691CA0}" type="sibTrans" cxnId="{83ABABE9-3B50-40F5-B06A-B81AF0B60CC2}">
      <dgm:prSet/>
      <dgm:spPr/>
      <dgm:t>
        <a:bodyPr/>
        <a:lstStyle/>
        <a:p>
          <a:endParaRPr lang="en-US" sz="7200"/>
        </a:p>
      </dgm:t>
    </dgm:pt>
    <dgm:pt modelId="{797783B0-B26A-47E0-BD62-49ABB07AABDC}">
      <dgm:prSet phldrT="[Text]" custT="1"/>
      <dgm:spPr>
        <a:solidFill>
          <a:srgbClr val="116935"/>
        </a:solidFill>
      </dgm:spPr>
      <dgm:t>
        <a:bodyPr/>
        <a:lstStyle/>
        <a:p>
          <a:r>
            <a:rPr lang="en-US" sz="2000" dirty="0"/>
            <a:t>Streamlined Documentation</a:t>
          </a:r>
        </a:p>
      </dgm:t>
    </dgm:pt>
    <dgm:pt modelId="{5EACF413-05CC-465C-87D6-847EB76F388B}" type="parTrans" cxnId="{EF163396-4DE4-465E-8A4E-E08573E25118}">
      <dgm:prSet/>
      <dgm:spPr/>
      <dgm:t>
        <a:bodyPr/>
        <a:lstStyle/>
        <a:p>
          <a:endParaRPr lang="en-US"/>
        </a:p>
      </dgm:t>
    </dgm:pt>
    <dgm:pt modelId="{4A0E1BD6-36F3-426E-A30C-4100DF2D6581}" type="sibTrans" cxnId="{EF163396-4DE4-465E-8A4E-E08573E25118}">
      <dgm:prSet/>
      <dgm:spPr/>
      <dgm:t>
        <a:bodyPr/>
        <a:lstStyle/>
        <a:p>
          <a:endParaRPr lang="en-US"/>
        </a:p>
      </dgm:t>
    </dgm:pt>
    <dgm:pt modelId="{4764580F-0229-411D-BD5D-5EBA07FD80E9}" type="pres">
      <dgm:prSet presAssocID="{596C0E95-BE65-4112-B541-48AB0C8EDB28}" presName="linear" presStyleCnt="0">
        <dgm:presLayoutVars>
          <dgm:dir/>
          <dgm:resizeHandles val="exact"/>
        </dgm:presLayoutVars>
      </dgm:prSet>
      <dgm:spPr/>
    </dgm:pt>
    <dgm:pt modelId="{1D82389C-3C48-4AC7-8537-93F3B455DCC2}" type="pres">
      <dgm:prSet presAssocID="{7CC057B8-9BC1-48D1-86A2-E481AE8EE71F}" presName="comp" presStyleCnt="0"/>
      <dgm:spPr/>
    </dgm:pt>
    <dgm:pt modelId="{AED49945-4A0D-4E9A-A198-28DE0B68BCB4}" type="pres">
      <dgm:prSet presAssocID="{7CC057B8-9BC1-48D1-86A2-E481AE8EE71F}" presName="box" presStyleLbl="node1" presStyleIdx="0" presStyleCnt="5"/>
      <dgm:spPr/>
    </dgm:pt>
    <dgm:pt modelId="{EE61B566-EC3D-4093-9F75-8E004EB59E27}" type="pres">
      <dgm:prSet presAssocID="{7CC057B8-9BC1-48D1-86A2-E481AE8EE71F}" presName="img" presStyleLbl="fgImgPlace1" presStyleIdx="0" presStyleCnt="5"/>
      <dgm:spPr>
        <a:blipFill>
          <a:blip xmlns:r="http://schemas.openxmlformats.org/officeDocument/2006/relationships" r:embed="rId1"/>
          <a:srcRect/>
          <a:stretch>
            <a:fillRect t="-6000" b="-6000"/>
          </a:stretch>
        </a:blipFill>
      </dgm:spPr>
    </dgm:pt>
    <dgm:pt modelId="{3E7684A4-7D6B-442B-9986-F9229720B7ED}" type="pres">
      <dgm:prSet presAssocID="{7CC057B8-9BC1-48D1-86A2-E481AE8EE71F}" presName="text" presStyleLbl="node1" presStyleIdx="0" presStyleCnt="5">
        <dgm:presLayoutVars>
          <dgm:bulletEnabled val="1"/>
        </dgm:presLayoutVars>
      </dgm:prSet>
      <dgm:spPr/>
    </dgm:pt>
    <dgm:pt modelId="{B0AC7774-8744-4D5B-9CAE-820F1175B863}" type="pres">
      <dgm:prSet presAssocID="{F33424EF-5266-4E62-A1CB-B30B265DE37C}" presName="spacer" presStyleCnt="0"/>
      <dgm:spPr/>
    </dgm:pt>
    <dgm:pt modelId="{A6F6C39A-2051-4A40-95E5-86E2C2421E55}" type="pres">
      <dgm:prSet presAssocID="{03BC2426-4005-4CD6-9D81-9F6D1A0D2A03}" presName="comp" presStyleCnt="0"/>
      <dgm:spPr/>
    </dgm:pt>
    <dgm:pt modelId="{76FDE615-77BB-44A7-A604-FDF80A723E09}" type="pres">
      <dgm:prSet presAssocID="{03BC2426-4005-4CD6-9D81-9F6D1A0D2A03}" presName="box" presStyleLbl="node1" presStyleIdx="1" presStyleCnt="5" custLinFactNeighborX="-696"/>
      <dgm:spPr/>
    </dgm:pt>
    <dgm:pt modelId="{BDB1237C-88E3-4E7F-963D-83B0E7945BE5}" type="pres">
      <dgm:prSet presAssocID="{03BC2426-4005-4CD6-9D81-9F6D1A0D2A03}" presName="img" presStyleLbl="fgImgPlace1" presStyleIdx="1" presStyleCnt="5" custScaleY="118377" custLinFactNeighborX="-3957" custLinFactNeighborY="5331"/>
      <dgm:spPr>
        <a:blipFill dpi="0" rotWithShape="1">
          <a:blip xmlns:r="http://schemas.openxmlformats.org/officeDocument/2006/relationships" r:embed="rId2"/>
          <a:srcRect/>
          <a:stretch>
            <a:fillRect l="1747" t="-13265" r="1747" b="-13265"/>
          </a:stretch>
        </a:blipFill>
      </dgm:spPr>
    </dgm:pt>
    <dgm:pt modelId="{1D4D62F0-C653-41BC-B471-D8ADEA93AF1E}" type="pres">
      <dgm:prSet presAssocID="{03BC2426-4005-4CD6-9D81-9F6D1A0D2A03}" presName="text" presStyleLbl="node1" presStyleIdx="1" presStyleCnt="5">
        <dgm:presLayoutVars>
          <dgm:bulletEnabled val="1"/>
        </dgm:presLayoutVars>
      </dgm:prSet>
      <dgm:spPr/>
    </dgm:pt>
    <dgm:pt modelId="{6F533509-46E9-4116-AF57-BFF9B2125686}" type="pres">
      <dgm:prSet presAssocID="{C46769AA-A10F-4DB6-9744-78298BF0EA2C}" presName="spacer" presStyleCnt="0"/>
      <dgm:spPr/>
    </dgm:pt>
    <dgm:pt modelId="{AD38BEF6-9FF4-4180-B5B4-3C62780C336B}" type="pres">
      <dgm:prSet presAssocID="{9EEB9B97-8CE3-4A24-8828-2126877191C3}" presName="comp" presStyleCnt="0"/>
      <dgm:spPr/>
    </dgm:pt>
    <dgm:pt modelId="{7493814B-6B80-441B-B752-7A19FF55F7EA}" type="pres">
      <dgm:prSet presAssocID="{9EEB9B97-8CE3-4A24-8828-2126877191C3}" presName="box" presStyleLbl="node1" presStyleIdx="2" presStyleCnt="5"/>
      <dgm:spPr/>
    </dgm:pt>
    <dgm:pt modelId="{D86E860B-AB7D-432A-88CC-A3840727D67F}" type="pres">
      <dgm:prSet presAssocID="{9EEB9B97-8CE3-4A24-8828-2126877191C3}" presName="img" presStyleLbl="fgImgPlace1" presStyleIdx="2" presStyleCnt="5" custLinFactNeighborX="-558"/>
      <dgm:spPr>
        <a:blipFill dpi="0" rotWithShape="1">
          <a:blip xmlns:r="http://schemas.openxmlformats.org/officeDocument/2006/relationships" r:embed="rId3"/>
          <a:srcRect/>
          <a:stretch>
            <a:fillRect l="-1470" t="-7514" r="-1470" b="-7514"/>
          </a:stretch>
        </a:blipFill>
      </dgm:spPr>
    </dgm:pt>
    <dgm:pt modelId="{6770562F-107F-4BEB-869D-5ACC6A310A2A}" type="pres">
      <dgm:prSet presAssocID="{9EEB9B97-8CE3-4A24-8828-2126877191C3}" presName="text" presStyleLbl="node1" presStyleIdx="2" presStyleCnt="5">
        <dgm:presLayoutVars>
          <dgm:bulletEnabled val="1"/>
        </dgm:presLayoutVars>
      </dgm:prSet>
      <dgm:spPr/>
    </dgm:pt>
    <dgm:pt modelId="{02C406A1-C406-4494-8325-210648A65639}" type="pres">
      <dgm:prSet presAssocID="{41C8E1BA-E6CA-485E-8D96-89EA5C691CA0}" presName="spacer" presStyleCnt="0"/>
      <dgm:spPr/>
    </dgm:pt>
    <dgm:pt modelId="{FF5ED509-BB2C-4FB6-BCC8-AD0C95A99C62}" type="pres">
      <dgm:prSet presAssocID="{5BFDA1EE-BD08-4A56-AA85-630B04BC60AC}" presName="comp" presStyleCnt="0"/>
      <dgm:spPr/>
    </dgm:pt>
    <dgm:pt modelId="{620BF4B7-A8F8-40EF-B23F-9BBA776D5FCA}" type="pres">
      <dgm:prSet presAssocID="{5BFDA1EE-BD08-4A56-AA85-630B04BC60AC}" presName="box" presStyleLbl="node1" presStyleIdx="3" presStyleCnt="5"/>
      <dgm:spPr/>
    </dgm:pt>
    <dgm:pt modelId="{783AF2CE-0D6A-4429-8E53-1363E67EFC0D}" type="pres">
      <dgm:prSet presAssocID="{5BFDA1EE-BD08-4A56-AA85-630B04BC60AC}" presName="img" presStyleLbl="fgImgPlace1" presStyleIdx="3" presStyleCnt="5"/>
      <dgm:spPr>
        <a:blipFill dpi="0" rotWithShape="1">
          <a:blip xmlns:r="http://schemas.openxmlformats.org/officeDocument/2006/relationships" r:embed="rId4"/>
          <a:srcRect/>
          <a:stretch>
            <a:fillRect t="-1763" b="-1763"/>
          </a:stretch>
        </a:blipFill>
      </dgm:spPr>
    </dgm:pt>
    <dgm:pt modelId="{FAFBCAFF-0CFC-4FE1-B5D8-B7C07067837E}" type="pres">
      <dgm:prSet presAssocID="{5BFDA1EE-BD08-4A56-AA85-630B04BC60AC}" presName="text" presStyleLbl="node1" presStyleIdx="3" presStyleCnt="5">
        <dgm:presLayoutVars>
          <dgm:bulletEnabled val="1"/>
        </dgm:presLayoutVars>
      </dgm:prSet>
      <dgm:spPr/>
    </dgm:pt>
    <dgm:pt modelId="{02E5D70C-F548-4E00-8D96-3108AAFACC63}" type="pres">
      <dgm:prSet presAssocID="{76FDE5DE-D714-4C37-9FA0-5C3836C53804}" presName="spacer" presStyleCnt="0"/>
      <dgm:spPr/>
    </dgm:pt>
    <dgm:pt modelId="{BCEE49F8-D322-441B-9B7B-6B40C1B41CED}" type="pres">
      <dgm:prSet presAssocID="{797783B0-B26A-47E0-BD62-49ABB07AABDC}" presName="comp" presStyleCnt="0"/>
      <dgm:spPr/>
    </dgm:pt>
    <dgm:pt modelId="{8809AFB7-8955-4CBD-B172-A10F727CDFF4}" type="pres">
      <dgm:prSet presAssocID="{797783B0-B26A-47E0-BD62-49ABB07AABDC}" presName="box" presStyleLbl="node1" presStyleIdx="4" presStyleCnt="5"/>
      <dgm:spPr/>
    </dgm:pt>
    <dgm:pt modelId="{113ACD14-53D8-47F0-ABD7-04F4438EA4CC}" type="pres">
      <dgm:prSet presAssocID="{797783B0-B26A-47E0-BD62-49ABB07AABDC}" presName="img" presStyleLbl="fgImgPlace1" presStyleIdx="4" presStyleCnt="5"/>
      <dgm:spPr>
        <a:blipFill>
          <a:blip xmlns:r="http://schemas.openxmlformats.org/officeDocument/2006/relationships" r:embed="rId5"/>
          <a:srcRect/>
          <a:stretch>
            <a:fillRect t="-10000" b="-10000"/>
          </a:stretch>
        </a:blipFill>
      </dgm:spPr>
    </dgm:pt>
    <dgm:pt modelId="{58D7F9C3-B15F-4CEB-92E7-204DF9B6E034}" type="pres">
      <dgm:prSet presAssocID="{797783B0-B26A-47E0-BD62-49ABB07AABDC}" presName="text" presStyleLbl="node1" presStyleIdx="4" presStyleCnt="5">
        <dgm:presLayoutVars>
          <dgm:bulletEnabled val="1"/>
        </dgm:presLayoutVars>
      </dgm:prSet>
      <dgm:spPr/>
    </dgm:pt>
  </dgm:ptLst>
  <dgm:cxnLst>
    <dgm:cxn modelId="{A487A22D-5BD1-43F2-8635-C9DA8E30A650}" srcId="{596C0E95-BE65-4112-B541-48AB0C8EDB28}" destId="{5BFDA1EE-BD08-4A56-AA85-630B04BC60AC}" srcOrd="3" destOrd="0" parTransId="{1E0C4785-1B35-4B89-B046-FFCA23FAFB87}" sibTransId="{76FDE5DE-D714-4C37-9FA0-5C3836C53804}"/>
    <dgm:cxn modelId="{BACE463C-15D2-4929-A75D-3F2483E8D8DD}" type="presOf" srcId="{9EEB9B97-8CE3-4A24-8828-2126877191C3}" destId="{6770562F-107F-4BEB-869D-5ACC6A310A2A}" srcOrd="1" destOrd="0" presId="urn:microsoft.com/office/officeart/2005/8/layout/vList4"/>
    <dgm:cxn modelId="{611CD949-5A81-49E8-B6F7-286A0CB99EF6}" type="presOf" srcId="{03BC2426-4005-4CD6-9D81-9F6D1A0D2A03}" destId="{76FDE615-77BB-44A7-A604-FDF80A723E09}" srcOrd="0" destOrd="0" presId="urn:microsoft.com/office/officeart/2005/8/layout/vList4"/>
    <dgm:cxn modelId="{100D496D-4BD1-4554-9AB7-464704CE6E9C}" type="presOf" srcId="{9EEB9B97-8CE3-4A24-8828-2126877191C3}" destId="{7493814B-6B80-441B-B752-7A19FF55F7EA}" srcOrd="0" destOrd="0" presId="urn:microsoft.com/office/officeart/2005/8/layout/vList4"/>
    <dgm:cxn modelId="{904E7952-F304-4CDC-9A42-A8E4E3AA4B24}" srcId="{596C0E95-BE65-4112-B541-48AB0C8EDB28}" destId="{03BC2426-4005-4CD6-9D81-9F6D1A0D2A03}" srcOrd="1" destOrd="0" parTransId="{76D7CFBB-31A1-4B1B-A0E8-BA912F2B0898}" sibTransId="{C46769AA-A10F-4DB6-9744-78298BF0EA2C}"/>
    <dgm:cxn modelId="{32CAED7E-6CFE-44D1-A88E-F091477AEC0D}" type="presOf" srcId="{7CC057B8-9BC1-48D1-86A2-E481AE8EE71F}" destId="{AED49945-4A0D-4E9A-A198-28DE0B68BCB4}" srcOrd="0" destOrd="0" presId="urn:microsoft.com/office/officeart/2005/8/layout/vList4"/>
    <dgm:cxn modelId="{EF163396-4DE4-465E-8A4E-E08573E25118}" srcId="{596C0E95-BE65-4112-B541-48AB0C8EDB28}" destId="{797783B0-B26A-47E0-BD62-49ABB07AABDC}" srcOrd="4" destOrd="0" parTransId="{5EACF413-05CC-465C-87D6-847EB76F388B}" sibTransId="{4A0E1BD6-36F3-426E-A30C-4100DF2D6581}"/>
    <dgm:cxn modelId="{C19B9696-F922-4D5B-8206-8FD1E4FB802A}" type="presOf" srcId="{5BFDA1EE-BD08-4A56-AA85-630B04BC60AC}" destId="{FAFBCAFF-0CFC-4FE1-B5D8-B7C07067837E}" srcOrd="1" destOrd="0" presId="urn:microsoft.com/office/officeart/2005/8/layout/vList4"/>
    <dgm:cxn modelId="{6F5652A0-EBD9-4D71-8D92-CBB7DCFC07A9}" type="presOf" srcId="{7CC057B8-9BC1-48D1-86A2-E481AE8EE71F}" destId="{3E7684A4-7D6B-442B-9986-F9229720B7ED}" srcOrd="1" destOrd="0" presId="urn:microsoft.com/office/officeart/2005/8/layout/vList4"/>
    <dgm:cxn modelId="{9DB4EAA1-E01B-4214-9E48-1464348A2413}" type="presOf" srcId="{596C0E95-BE65-4112-B541-48AB0C8EDB28}" destId="{4764580F-0229-411D-BD5D-5EBA07FD80E9}" srcOrd="0" destOrd="0" presId="urn:microsoft.com/office/officeart/2005/8/layout/vList4"/>
    <dgm:cxn modelId="{44532FB9-5BA5-48E9-A78E-5977C22D8750}" type="presOf" srcId="{5BFDA1EE-BD08-4A56-AA85-630B04BC60AC}" destId="{620BF4B7-A8F8-40EF-B23F-9BBA776D5FCA}" srcOrd="0" destOrd="0" presId="urn:microsoft.com/office/officeart/2005/8/layout/vList4"/>
    <dgm:cxn modelId="{9256BED6-75D4-4ED0-9103-753CD2C0B589}" srcId="{596C0E95-BE65-4112-B541-48AB0C8EDB28}" destId="{7CC057B8-9BC1-48D1-86A2-E481AE8EE71F}" srcOrd="0" destOrd="0" parTransId="{4C9D8F03-7AE4-4EC2-B80E-7E373E70322D}" sibTransId="{F33424EF-5266-4E62-A1CB-B30B265DE37C}"/>
    <dgm:cxn modelId="{59A967D7-C05B-4FA1-ADB9-7E5596771B57}" type="presOf" srcId="{797783B0-B26A-47E0-BD62-49ABB07AABDC}" destId="{58D7F9C3-B15F-4CEB-92E7-204DF9B6E034}" srcOrd="1" destOrd="0" presId="urn:microsoft.com/office/officeart/2005/8/layout/vList4"/>
    <dgm:cxn modelId="{CF8573E1-8B68-4E01-BF3E-AEA77AC1FD27}" type="presOf" srcId="{03BC2426-4005-4CD6-9D81-9F6D1A0D2A03}" destId="{1D4D62F0-C653-41BC-B471-D8ADEA93AF1E}" srcOrd="1" destOrd="0" presId="urn:microsoft.com/office/officeart/2005/8/layout/vList4"/>
    <dgm:cxn modelId="{83ABABE9-3B50-40F5-B06A-B81AF0B60CC2}" srcId="{596C0E95-BE65-4112-B541-48AB0C8EDB28}" destId="{9EEB9B97-8CE3-4A24-8828-2126877191C3}" srcOrd="2" destOrd="0" parTransId="{CFE0C178-E2FE-4A0D-8915-039F8123CC45}" sibTransId="{41C8E1BA-E6CA-485E-8D96-89EA5C691CA0}"/>
    <dgm:cxn modelId="{8EF717F7-E271-46C4-A7A4-AD045328B38E}" type="presOf" srcId="{797783B0-B26A-47E0-BD62-49ABB07AABDC}" destId="{8809AFB7-8955-4CBD-B172-A10F727CDFF4}" srcOrd="0" destOrd="0" presId="urn:microsoft.com/office/officeart/2005/8/layout/vList4"/>
    <dgm:cxn modelId="{D2D68350-ACC0-474C-B37F-47DC0ED7A2FF}" type="presParOf" srcId="{4764580F-0229-411D-BD5D-5EBA07FD80E9}" destId="{1D82389C-3C48-4AC7-8537-93F3B455DCC2}" srcOrd="0" destOrd="0" presId="urn:microsoft.com/office/officeart/2005/8/layout/vList4"/>
    <dgm:cxn modelId="{89F5DB85-CB0B-4145-B84A-DDC26AE5CB4C}" type="presParOf" srcId="{1D82389C-3C48-4AC7-8537-93F3B455DCC2}" destId="{AED49945-4A0D-4E9A-A198-28DE0B68BCB4}" srcOrd="0" destOrd="0" presId="urn:microsoft.com/office/officeart/2005/8/layout/vList4"/>
    <dgm:cxn modelId="{F5CF40BD-6552-4745-90FD-2C64E954BCDA}" type="presParOf" srcId="{1D82389C-3C48-4AC7-8537-93F3B455DCC2}" destId="{EE61B566-EC3D-4093-9F75-8E004EB59E27}" srcOrd="1" destOrd="0" presId="urn:microsoft.com/office/officeart/2005/8/layout/vList4"/>
    <dgm:cxn modelId="{6695138A-699B-4D56-BE5B-D5C4CDB429D0}" type="presParOf" srcId="{1D82389C-3C48-4AC7-8537-93F3B455DCC2}" destId="{3E7684A4-7D6B-442B-9986-F9229720B7ED}" srcOrd="2" destOrd="0" presId="urn:microsoft.com/office/officeart/2005/8/layout/vList4"/>
    <dgm:cxn modelId="{13BE1753-5BE0-4446-873E-579AC8D5CEB6}" type="presParOf" srcId="{4764580F-0229-411D-BD5D-5EBA07FD80E9}" destId="{B0AC7774-8744-4D5B-9CAE-820F1175B863}" srcOrd="1" destOrd="0" presId="urn:microsoft.com/office/officeart/2005/8/layout/vList4"/>
    <dgm:cxn modelId="{8775D92F-AE15-4FA3-8C83-F743B445129F}" type="presParOf" srcId="{4764580F-0229-411D-BD5D-5EBA07FD80E9}" destId="{A6F6C39A-2051-4A40-95E5-86E2C2421E55}" srcOrd="2" destOrd="0" presId="urn:microsoft.com/office/officeart/2005/8/layout/vList4"/>
    <dgm:cxn modelId="{36136DCB-C69D-43DB-9A50-C46FFECD567A}" type="presParOf" srcId="{A6F6C39A-2051-4A40-95E5-86E2C2421E55}" destId="{76FDE615-77BB-44A7-A604-FDF80A723E09}" srcOrd="0" destOrd="0" presId="urn:microsoft.com/office/officeart/2005/8/layout/vList4"/>
    <dgm:cxn modelId="{C2CA6696-AB64-4714-9908-4FE782E130CA}" type="presParOf" srcId="{A6F6C39A-2051-4A40-95E5-86E2C2421E55}" destId="{BDB1237C-88E3-4E7F-963D-83B0E7945BE5}" srcOrd="1" destOrd="0" presId="urn:microsoft.com/office/officeart/2005/8/layout/vList4"/>
    <dgm:cxn modelId="{B83F38AD-1CF6-470E-8D94-E8D8929BEB20}" type="presParOf" srcId="{A6F6C39A-2051-4A40-95E5-86E2C2421E55}" destId="{1D4D62F0-C653-41BC-B471-D8ADEA93AF1E}" srcOrd="2" destOrd="0" presId="urn:microsoft.com/office/officeart/2005/8/layout/vList4"/>
    <dgm:cxn modelId="{E289B801-D166-42FB-91BA-2A7228E0602D}" type="presParOf" srcId="{4764580F-0229-411D-BD5D-5EBA07FD80E9}" destId="{6F533509-46E9-4116-AF57-BFF9B2125686}" srcOrd="3" destOrd="0" presId="urn:microsoft.com/office/officeart/2005/8/layout/vList4"/>
    <dgm:cxn modelId="{BD7A5D69-107A-4EB1-8B11-53A13A760634}" type="presParOf" srcId="{4764580F-0229-411D-BD5D-5EBA07FD80E9}" destId="{AD38BEF6-9FF4-4180-B5B4-3C62780C336B}" srcOrd="4" destOrd="0" presId="urn:microsoft.com/office/officeart/2005/8/layout/vList4"/>
    <dgm:cxn modelId="{97E65B68-0199-43A3-B731-D0C053D9CF34}" type="presParOf" srcId="{AD38BEF6-9FF4-4180-B5B4-3C62780C336B}" destId="{7493814B-6B80-441B-B752-7A19FF55F7EA}" srcOrd="0" destOrd="0" presId="urn:microsoft.com/office/officeart/2005/8/layout/vList4"/>
    <dgm:cxn modelId="{753CFC0F-09BD-4120-BFAB-DA751DAEA117}" type="presParOf" srcId="{AD38BEF6-9FF4-4180-B5B4-3C62780C336B}" destId="{D86E860B-AB7D-432A-88CC-A3840727D67F}" srcOrd="1" destOrd="0" presId="urn:microsoft.com/office/officeart/2005/8/layout/vList4"/>
    <dgm:cxn modelId="{0FF8E32F-2D17-4679-A500-656634CAF72A}" type="presParOf" srcId="{AD38BEF6-9FF4-4180-B5B4-3C62780C336B}" destId="{6770562F-107F-4BEB-869D-5ACC6A310A2A}" srcOrd="2" destOrd="0" presId="urn:microsoft.com/office/officeart/2005/8/layout/vList4"/>
    <dgm:cxn modelId="{D270A2FF-48D3-4126-9632-6CF54B684A11}" type="presParOf" srcId="{4764580F-0229-411D-BD5D-5EBA07FD80E9}" destId="{02C406A1-C406-4494-8325-210648A65639}" srcOrd="5" destOrd="0" presId="urn:microsoft.com/office/officeart/2005/8/layout/vList4"/>
    <dgm:cxn modelId="{BA780AB0-2978-4B80-9286-47C41BE2C5B2}" type="presParOf" srcId="{4764580F-0229-411D-BD5D-5EBA07FD80E9}" destId="{FF5ED509-BB2C-4FB6-BCC8-AD0C95A99C62}" srcOrd="6" destOrd="0" presId="urn:microsoft.com/office/officeart/2005/8/layout/vList4"/>
    <dgm:cxn modelId="{6DBCF8CE-6AC9-4C05-B88A-7A49075D5626}" type="presParOf" srcId="{FF5ED509-BB2C-4FB6-BCC8-AD0C95A99C62}" destId="{620BF4B7-A8F8-40EF-B23F-9BBA776D5FCA}" srcOrd="0" destOrd="0" presId="urn:microsoft.com/office/officeart/2005/8/layout/vList4"/>
    <dgm:cxn modelId="{39ACCCE2-9809-4680-8221-EF11AE3B9351}" type="presParOf" srcId="{FF5ED509-BB2C-4FB6-BCC8-AD0C95A99C62}" destId="{783AF2CE-0D6A-4429-8E53-1363E67EFC0D}" srcOrd="1" destOrd="0" presId="urn:microsoft.com/office/officeart/2005/8/layout/vList4"/>
    <dgm:cxn modelId="{9E847B66-1808-4A79-B944-B109BBB47E8B}" type="presParOf" srcId="{FF5ED509-BB2C-4FB6-BCC8-AD0C95A99C62}" destId="{FAFBCAFF-0CFC-4FE1-B5D8-B7C07067837E}" srcOrd="2" destOrd="0" presId="urn:microsoft.com/office/officeart/2005/8/layout/vList4"/>
    <dgm:cxn modelId="{374C4B90-539E-4B0F-9535-CBA818DBA13F}" type="presParOf" srcId="{4764580F-0229-411D-BD5D-5EBA07FD80E9}" destId="{02E5D70C-F548-4E00-8D96-3108AAFACC63}" srcOrd="7" destOrd="0" presId="urn:microsoft.com/office/officeart/2005/8/layout/vList4"/>
    <dgm:cxn modelId="{1364A08F-5787-47E2-840F-0E7254B88EDA}" type="presParOf" srcId="{4764580F-0229-411D-BD5D-5EBA07FD80E9}" destId="{BCEE49F8-D322-441B-9B7B-6B40C1B41CED}" srcOrd="8" destOrd="0" presId="urn:microsoft.com/office/officeart/2005/8/layout/vList4"/>
    <dgm:cxn modelId="{21EBA81D-0569-4EA6-B8CA-5FC7170E558A}" type="presParOf" srcId="{BCEE49F8-D322-441B-9B7B-6B40C1B41CED}" destId="{8809AFB7-8955-4CBD-B172-A10F727CDFF4}" srcOrd="0" destOrd="0" presId="urn:microsoft.com/office/officeart/2005/8/layout/vList4"/>
    <dgm:cxn modelId="{40875748-8CD5-425E-AB3B-F783500DB5C6}" type="presParOf" srcId="{BCEE49F8-D322-441B-9B7B-6B40C1B41CED}" destId="{113ACD14-53D8-47F0-ABD7-04F4438EA4CC}" srcOrd="1" destOrd="0" presId="urn:microsoft.com/office/officeart/2005/8/layout/vList4"/>
    <dgm:cxn modelId="{24D0D247-516B-47D2-908A-FF2FA535FE94}" type="presParOf" srcId="{BCEE49F8-D322-441B-9B7B-6B40C1B41CED}" destId="{58D7F9C3-B15F-4CEB-92E7-204DF9B6E034}"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46B0F9-334E-4A28-A63F-1A8CE2BA12EC}"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US"/>
        </a:p>
      </dgm:t>
    </dgm:pt>
    <dgm:pt modelId="{5F0143C2-0759-4C76-9AE4-FAC3C0389ECF}">
      <dgm:prSet phldrT="[Text]"/>
      <dgm:spPr>
        <a:solidFill>
          <a:schemeClr val="accent5">
            <a:lumMod val="50000"/>
          </a:schemeClr>
        </a:solidFill>
      </dgm:spPr>
      <dgm:t>
        <a:bodyPr/>
        <a:lstStyle/>
        <a:p>
          <a:r>
            <a:rPr lang="en-US" dirty="0"/>
            <a:t>In-person/Virtual</a:t>
          </a:r>
        </a:p>
      </dgm:t>
    </dgm:pt>
    <dgm:pt modelId="{E322D151-E095-43DC-9395-3AAF934C47EA}" type="parTrans" cxnId="{E2E0DFED-FD14-4A45-873C-962586286C10}">
      <dgm:prSet/>
      <dgm:spPr/>
      <dgm:t>
        <a:bodyPr/>
        <a:lstStyle/>
        <a:p>
          <a:endParaRPr lang="en-US"/>
        </a:p>
      </dgm:t>
    </dgm:pt>
    <dgm:pt modelId="{16101560-A6C5-4B59-84AC-1DA7970EA321}" type="sibTrans" cxnId="{E2E0DFED-FD14-4A45-873C-962586286C10}">
      <dgm:prSet/>
      <dgm:spPr/>
      <dgm:t>
        <a:bodyPr/>
        <a:lstStyle/>
        <a:p>
          <a:endParaRPr lang="en-US"/>
        </a:p>
      </dgm:t>
    </dgm:pt>
    <dgm:pt modelId="{2DE80A20-6B06-4867-91B9-47DD6A7696F5}">
      <dgm:prSet phldrT="[Text]"/>
      <dgm:spPr>
        <a:solidFill>
          <a:srgbClr val="38761D"/>
        </a:solidFill>
      </dgm:spPr>
      <dgm:t>
        <a:bodyPr/>
        <a:lstStyle/>
        <a:p>
          <a:r>
            <a:rPr lang="en-US" dirty="0"/>
            <a:t>Faster</a:t>
          </a:r>
        </a:p>
      </dgm:t>
    </dgm:pt>
    <dgm:pt modelId="{088BECAF-3B12-4CDC-B727-0C179CC2EEFB}" type="parTrans" cxnId="{A2DBC0C6-A655-45DD-86D1-39E3A93E4297}">
      <dgm:prSet/>
      <dgm:spPr/>
      <dgm:t>
        <a:bodyPr/>
        <a:lstStyle/>
        <a:p>
          <a:endParaRPr lang="en-US"/>
        </a:p>
      </dgm:t>
    </dgm:pt>
    <dgm:pt modelId="{26530578-7819-445B-B61F-C1D36D09A359}" type="sibTrans" cxnId="{A2DBC0C6-A655-45DD-86D1-39E3A93E4297}">
      <dgm:prSet/>
      <dgm:spPr/>
      <dgm:t>
        <a:bodyPr/>
        <a:lstStyle/>
        <a:p>
          <a:endParaRPr lang="en-US"/>
        </a:p>
      </dgm:t>
    </dgm:pt>
    <dgm:pt modelId="{59A2806D-3F05-4810-B728-979F062364D8}">
      <dgm:prSet phldrT="[Text]"/>
      <dgm:spPr>
        <a:solidFill>
          <a:schemeClr val="accent3">
            <a:lumMod val="50000"/>
          </a:schemeClr>
        </a:solidFill>
      </dgm:spPr>
      <dgm:t>
        <a:bodyPr/>
        <a:lstStyle/>
        <a:p>
          <a:r>
            <a:rPr lang="en-US" dirty="0"/>
            <a:t>True capability shown</a:t>
          </a:r>
        </a:p>
      </dgm:t>
    </dgm:pt>
    <dgm:pt modelId="{AEB50306-2DC1-4279-ACFF-E30D9A1D557B}" type="parTrans" cxnId="{C6AD4699-D82D-41E3-AEA9-842C81C664DE}">
      <dgm:prSet/>
      <dgm:spPr/>
      <dgm:t>
        <a:bodyPr/>
        <a:lstStyle/>
        <a:p>
          <a:endParaRPr lang="en-US"/>
        </a:p>
      </dgm:t>
    </dgm:pt>
    <dgm:pt modelId="{4B77B37E-58AF-4ECF-9694-C79F371C2335}" type="sibTrans" cxnId="{C6AD4699-D82D-41E3-AEA9-842C81C664DE}">
      <dgm:prSet/>
      <dgm:spPr/>
      <dgm:t>
        <a:bodyPr/>
        <a:lstStyle/>
        <a:p>
          <a:endParaRPr lang="en-US"/>
        </a:p>
      </dgm:t>
    </dgm:pt>
    <dgm:pt modelId="{397BF689-B497-4BA5-A4F7-75061789CF63}" type="pres">
      <dgm:prSet presAssocID="{F346B0F9-334E-4A28-A63F-1A8CE2BA12EC}" presName="Name0" presStyleCnt="0">
        <dgm:presLayoutVars>
          <dgm:chMax val="7"/>
          <dgm:resizeHandles val="exact"/>
        </dgm:presLayoutVars>
      </dgm:prSet>
      <dgm:spPr/>
    </dgm:pt>
    <dgm:pt modelId="{8C9A3ED4-8DCC-4A0F-9081-611EF82E5CB0}" type="pres">
      <dgm:prSet presAssocID="{F346B0F9-334E-4A28-A63F-1A8CE2BA12EC}" presName="comp1" presStyleCnt="0"/>
      <dgm:spPr/>
    </dgm:pt>
    <dgm:pt modelId="{8E180FC9-B304-44DA-9D31-99AA4E7E5420}" type="pres">
      <dgm:prSet presAssocID="{F346B0F9-334E-4A28-A63F-1A8CE2BA12EC}" presName="circle1" presStyleLbl="node1" presStyleIdx="0" presStyleCnt="3" custLinFactNeighborY="-3691"/>
      <dgm:spPr/>
    </dgm:pt>
    <dgm:pt modelId="{F4CFACEA-CB26-488C-992E-1D2D9491438E}" type="pres">
      <dgm:prSet presAssocID="{F346B0F9-334E-4A28-A63F-1A8CE2BA12EC}" presName="c1text" presStyleLbl="node1" presStyleIdx="0" presStyleCnt="3">
        <dgm:presLayoutVars>
          <dgm:bulletEnabled val="1"/>
        </dgm:presLayoutVars>
      </dgm:prSet>
      <dgm:spPr/>
    </dgm:pt>
    <dgm:pt modelId="{9D855E98-172C-4943-BC55-192A01D3B867}" type="pres">
      <dgm:prSet presAssocID="{F346B0F9-334E-4A28-A63F-1A8CE2BA12EC}" presName="comp2" presStyleCnt="0"/>
      <dgm:spPr/>
    </dgm:pt>
    <dgm:pt modelId="{1BB276EA-DE2B-49BF-9E69-720F272CA2D6}" type="pres">
      <dgm:prSet presAssocID="{F346B0F9-334E-4A28-A63F-1A8CE2BA12EC}" presName="circle2" presStyleLbl="node1" presStyleIdx="1" presStyleCnt="3"/>
      <dgm:spPr/>
    </dgm:pt>
    <dgm:pt modelId="{63CDE186-B462-4EE5-9E53-567484C0FE11}" type="pres">
      <dgm:prSet presAssocID="{F346B0F9-334E-4A28-A63F-1A8CE2BA12EC}" presName="c2text" presStyleLbl="node1" presStyleIdx="1" presStyleCnt="3">
        <dgm:presLayoutVars>
          <dgm:bulletEnabled val="1"/>
        </dgm:presLayoutVars>
      </dgm:prSet>
      <dgm:spPr/>
    </dgm:pt>
    <dgm:pt modelId="{667AB0D9-2D94-44E8-B159-35C9A2DE249F}" type="pres">
      <dgm:prSet presAssocID="{F346B0F9-334E-4A28-A63F-1A8CE2BA12EC}" presName="comp3" presStyleCnt="0"/>
      <dgm:spPr/>
    </dgm:pt>
    <dgm:pt modelId="{85896617-0479-4862-AD61-0611F28B9C26}" type="pres">
      <dgm:prSet presAssocID="{F346B0F9-334E-4A28-A63F-1A8CE2BA12EC}" presName="circle3" presStyleLbl="node1" presStyleIdx="2" presStyleCnt="3"/>
      <dgm:spPr/>
    </dgm:pt>
    <dgm:pt modelId="{71464010-33F4-4E8C-97DD-67C4E90C8A22}" type="pres">
      <dgm:prSet presAssocID="{F346B0F9-334E-4A28-A63F-1A8CE2BA12EC}" presName="c3text" presStyleLbl="node1" presStyleIdx="2" presStyleCnt="3">
        <dgm:presLayoutVars>
          <dgm:bulletEnabled val="1"/>
        </dgm:presLayoutVars>
      </dgm:prSet>
      <dgm:spPr/>
    </dgm:pt>
  </dgm:ptLst>
  <dgm:cxnLst>
    <dgm:cxn modelId="{679C2052-F0EC-45F2-8039-08ED0EB9396C}" type="presOf" srcId="{5F0143C2-0759-4C76-9AE4-FAC3C0389ECF}" destId="{F4CFACEA-CB26-488C-992E-1D2D9491438E}" srcOrd="1" destOrd="0" presId="urn:microsoft.com/office/officeart/2005/8/layout/venn2"/>
    <dgm:cxn modelId="{B2D82E55-EDA9-4C44-948C-2C652BE31752}" type="presOf" srcId="{5F0143C2-0759-4C76-9AE4-FAC3C0389ECF}" destId="{8E180FC9-B304-44DA-9D31-99AA4E7E5420}" srcOrd="0" destOrd="0" presId="urn:microsoft.com/office/officeart/2005/8/layout/venn2"/>
    <dgm:cxn modelId="{A04EDD90-CA8B-46DE-89A7-9CBAC0E910D7}" type="presOf" srcId="{2DE80A20-6B06-4867-91B9-47DD6A7696F5}" destId="{63CDE186-B462-4EE5-9E53-567484C0FE11}" srcOrd="1" destOrd="0" presId="urn:microsoft.com/office/officeart/2005/8/layout/venn2"/>
    <dgm:cxn modelId="{C6AD4699-D82D-41E3-AEA9-842C81C664DE}" srcId="{F346B0F9-334E-4A28-A63F-1A8CE2BA12EC}" destId="{59A2806D-3F05-4810-B728-979F062364D8}" srcOrd="2" destOrd="0" parTransId="{AEB50306-2DC1-4279-ACFF-E30D9A1D557B}" sibTransId="{4B77B37E-58AF-4ECF-9694-C79F371C2335}"/>
    <dgm:cxn modelId="{5A77ABB1-3D6B-4BEC-B5B4-3A583A0A0CF0}" type="presOf" srcId="{2DE80A20-6B06-4867-91B9-47DD6A7696F5}" destId="{1BB276EA-DE2B-49BF-9E69-720F272CA2D6}" srcOrd="0" destOrd="0" presId="urn:microsoft.com/office/officeart/2005/8/layout/venn2"/>
    <dgm:cxn modelId="{CD7631B6-0212-4C38-B236-D63504FF8195}" type="presOf" srcId="{59A2806D-3F05-4810-B728-979F062364D8}" destId="{71464010-33F4-4E8C-97DD-67C4E90C8A22}" srcOrd="1" destOrd="0" presId="urn:microsoft.com/office/officeart/2005/8/layout/venn2"/>
    <dgm:cxn modelId="{0C90B2C1-9590-47D8-8028-17DBAC41B0BC}" type="presOf" srcId="{59A2806D-3F05-4810-B728-979F062364D8}" destId="{85896617-0479-4862-AD61-0611F28B9C26}" srcOrd="0" destOrd="0" presId="urn:microsoft.com/office/officeart/2005/8/layout/venn2"/>
    <dgm:cxn modelId="{A2DBC0C6-A655-45DD-86D1-39E3A93E4297}" srcId="{F346B0F9-334E-4A28-A63F-1A8CE2BA12EC}" destId="{2DE80A20-6B06-4867-91B9-47DD6A7696F5}" srcOrd="1" destOrd="0" parTransId="{088BECAF-3B12-4CDC-B727-0C179CC2EEFB}" sibTransId="{26530578-7819-445B-B61F-C1D36D09A359}"/>
    <dgm:cxn modelId="{E2E0DFED-FD14-4A45-873C-962586286C10}" srcId="{F346B0F9-334E-4A28-A63F-1A8CE2BA12EC}" destId="{5F0143C2-0759-4C76-9AE4-FAC3C0389ECF}" srcOrd="0" destOrd="0" parTransId="{E322D151-E095-43DC-9395-3AAF934C47EA}" sibTransId="{16101560-A6C5-4B59-84AC-1DA7970EA321}"/>
    <dgm:cxn modelId="{677B45F4-391E-4487-8960-E72A13181215}" type="presOf" srcId="{F346B0F9-334E-4A28-A63F-1A8CE2BA12EC}" destId="{397BF689-B497-4BA5-A4F7-75061789CF63}" srcOrd="0" destOrd="0" presId="urn:microsoft.com/office/officeart/2005/8/layout/venn2"/>
    <dgm:cxn modelId="{E8ED07B1-9916-42C0-B655-492C49B248B5}" type="presParOf" srcId="{397BF689-B497-4BA5-A4F7-75061789CF63}" destId="{8C9A3ED4-8DCC-4A0F-9081-611EF82E5CB0}" srcOrd="0" destOrd="0" presId="urn:microsoft.com/office/officeart/2005/8/layout/venn2"/>
    <dgm:cxn modelId="{9EF145FA-ED5B-40B7-A72A-6940A143E5AA}" type="presParOf" srcId="{8C9A3ED4-8DCC-4A0F-9081-611EF82E5CB0}" destId="{8E180FC9-B304-44DA-9D31-99AA4E7E5420}" srcOrd="0" destOrd="0" presId="urn:microsoft.com/office/officeart/2005/8/layout/venn2"/>
    <dgm:cxn modelId="{D5E6B59D-9E72-4B78-B421-F9414A0E2641}" type="presParOf" srcId="{8C9A3ED4-8DCC-4A0F-9081-611EF82E5CB0}" destId="{F4CFACEA-CB26-488C-992E-1D2D9491438E}" srcOrd="1" destOrd="0" presId="urn:microsoft.com/office/officeart/2005/8/layout/venn2"/>
    <dgm:cxn modelId="{5B46FE06-8CB4-4EA0-96E1-298265945E0C}" type="presParOf" srcId="{397BF689-B497-4BA5-A4F7-75061789CF63}" destId="{9D855E98-172C-4943-BC55-192A01D3B867}" srcOrd="1" destOrd="0" presId="urn:microsoft.com/office/officeart/2005/8/layout/venn2"/>
    <dgm:cxn modelId="{A0BEF099-0C6F-48DF-9882-32E30E6C7A4B}" type="presParOf" srcId="{9D855E98-172C-4943-BC55-192A01D3B867}" destId="{1BB276EA-DE2B-49BF-9E69-720F272CA2D6}" srcOrd="0" destOrd="0" presId="urn:microsoft.com/office/officeart/2005/8/layout/venn2"/>
    <dgm:cxn modelId="{A853B063-A217-4847-A116-1B7D181EEFBB}" type="presParOf" srcId="{9D855E98-172C-4943-BC55-192A01D3B867}" destId="{63CDE186-B462-4EE5-9E53-567484C0FE11}" srcOrd="1" destOrd="0" presId="urn:microsoft.com/office/officeart/2005/8/layout/venn2"/>
    <dgm:cxn modelId="{15FFDCC8-3DEC-4696-A31A-B83DD944EE42}" type="presParOf" srcId="{397BF689-B497-4BA5-A4F7-75061789CF63}" destId="{667AB0D9-2D94-44E8-B159-35C9A2DE249F}" srcOrd="2" destOrd="0" presId="urn:microsoft.com/office/officeart/2005/8/layout/venn2"/>
    <dgm:cxn modelId="{C99F9FA4-4FFD-4742-A573-3A1EC5769AC7}" type="presParOf" srcId="{667AB0D9-2D94-44E8-B159-35C9A2DE249F}" destId="{85896617-0479-4862-AD61-0611F28B9C26}" srcOrd="0" destOrd="0" presId="urn:microsoft.com/office/officeart/2005/8/layout/venn2"/>
    <dgm:cxn modelId="{5CBA6B28-3BC3-4E63-AB28-32E3BC65CD57}" type="presParOf" srcId="{667AB0D9-2D94-44E8-B159-35C9A2DE249F}" destId="{71464010-33F4-4E8C-97DD-67C4E90C8A22}" srcOrd="1" destOrd="0" presId="urn:microsoft.com/office/officeart/2005/8/layout/ven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3A4534-8000-4B22-9CD8-BF0B4F21B386}"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B5F3CCDE-4756-4366-BA9F-87FCBEB9825E}">
      <dgm:prSet phldrT="[Text]"/>
      <dgm:spPr/>
      <dgm:t>
        <a:bodyPr/>
        <a:lstStyle/>
        <a:p>
          <a:r>
            <a:rPr lang="en-US" dirty="0"/>
            <a:t>Market Research</a:t>
          </a:r>
        </a:p>
      </dgm:t>
    </dgm:pt>
    <dgm:pt modelId="{520CF0F8-C293-4C86-A66F-EA1D24967AC4}" type="parTrans" cxnId="{7D61F9DA-E937-4796-8501-5606FAA13D95}">
      <dgm:prSet/>
      <dgm:spPr/>
      <dgm:t>
        <a:bodyPr/>
        <a:lstStyle/>
        <a:p>
          <a:endParaRPr lang="en-US"/>
        </a:p>
      </dgm:t>
    </dgm:pt>
    <dgm:pt modelId="{22149690-BA99-40EA-888D-75642C9F6BC4}" type="sibTrans" cxnId="{7D61F9DA-E937-4796-8501-5606FAA13D95}">
      <dgm:prSet/>
      <dgm:spPr/>
      <dgm:t>
        <a:bodyPr/>
        <a:lstStyle/>
        <a:p>
          <a:endParaRPr lang="en-US"/>
        </a:p>
      </dgm:t>
    </dgm:pt>
    <dgm:pt modelId="{41DF8B28-5F51-4B63-B1C3-92A5B1F85730}">
      <dgm:prSet phldrT="[Text]"/>
      <dgm:spPr/>
      <dgm:t>
        <a:bodyPr/>
        <a:lstStyle/>
        <a:p>
          <a:r>
            <a:rPr lang="en-US" dirty="0"/>
            <a:t>Affordability</a:t>
          </a:r>
        </a:p>
      </dgm:t>
    </dgm:pt>
    <dgm:pt modelId="{4688464D-F28A-4247-9550-FD3880E59F87}" type="parTrans" cxnId="{3DADABF4-8080-4FF4-A710-23CD1610B902}">
      <dgm:prSet/>
      <dgm:spPr/>
      <dgm:t>
        <a:bodyPr/>
        <a:lstStyle/>
        <a:p>
          <a:endParaRPr lang="en-US"/>
        </a:p>
      </dgm:t>
    </dgm:pt>
    <dgm:pt modelId="{C2A3B5C8-0517-4EB2-B041-EE08EA64692D}" type="sibTrans" cxnId="{3DADABF4-8080-4FF4-A710-23CD1610B902}">
      <dgm:prSet/>
      <dgm:spPr/>
      <dgm:t>
        <a:bodyPr/>
        <a:lstStyle/>
        <a:p>
          <a:endParaRPr lang="en-US"/>
        </a:p>
      </dgm:t>
    </dgm:pt>
    <dgm:pt modelId="{02A03D8C-932F-4717-9600-14C9C871DE2C}">
      <dgm:prSet phldrT="[Text]"/>
      <dgm:spPr/>
      <dgm:t>
        <a:bodyPr/>
        <a:lstStyle/>
        <a:p>
          <a:r>
            <a:rPr lang="en-US" dirty="0"/>
            <a:t>Interactive Q&amp;A</a:t>
          </a:r>
        </a:p>
      </dgm:t>
    </dgm:pt>
    <dgm:pt modelId="{EF057078-045E-4468-BD9C-4617689A9F10}" type="parTrans" cxnId="{7F0D73DE-D138-4019-8882-C407B8C82F90}">
      <dgm:prSet/>
      <dgm:spPr/>
      <dgm:t>
        <a:bodyPr/>
        <a:lstStyle/>
        <a:p>
          <a:endParaRPr lang="en-US"/>
        </a:p>
      </dgm:t>
    </dgm:pt>
    <dgm:pt modelId="{445DCF2E-D381-465B-A519-8BBE12A14480}" type="sibTrans" cxnId="{7F0D73DE-D138-4019-8882-C407B8C82F90}">
      <dgm:prSet/>
      <dgm:spPr/>
      <dgm:t>
        <a:bodyPr/>
        <a:lstStyle/>
        <a:p>
          <a:endParaRPr lang="en-US"/>
        </a:p>
      </dgm:t>
    </dgm:pt>
    <dgm:pt modelId="{FDB35391-7BF4-4A66-AFCC-44B8581D555B}">
      <dgm:prSet phldrT="[Text]"/>
      <dgm:spPr/>
      <dgm:t>
        <a:bodyPr/>
        <a:lstStyle/>
        <a:p>
          <a:r>
            <a:rPr lang="en-US" dirty="0"/>
            <a:t>Solicitation</a:t>
          </a:r>
        </a:p>
      </dgm:t>
    </dgm:pt>
    <dgm:pt modelId="{45FECFC5-F00F-413C-B1A2-FC5E7C9F1C65}" type="parTrans" cxnId="{728D9D82-1F2F-4774-B759-04A092E950F5}">
      <dgm:prSet/>
      <dgm:spPr/>
      <dgm:t>
        <a:bodyPr/>
        <a:lstStyle/>
        <a:p>
          <a:endParaRPr lang="en-US"/>
        </a:p>
      </dgm:t>
    </dgm:pt>
    <dgm:pt modelId="{245EFA89-1F27-4ECB-A780-5B7741FCDA37}" type="sibTrans" cxnId="{728D9D82-1F2F-4774-B759-04A092E950F5}">
      <dgm:prSet/>
      <dgm:spPr/>
      <dgm:t>
        <a:bodyPr/>
        <a:lstStyle/>
        <a:p>
          <a:endParaRPr lang="en-US"/>
        </a:p>
      </dgm:t>
    </dgm:pt>
    <dgm:pt modelId="{CFD21809-ED54-43F0-942E-8CD8B77C8FD2}">
      <dgm:prSet phldrT="[Text]"/>
      <dgm:spPr/>
      <dgm:t>
        <a:bodyPr/>
        <a:lstStyle/>
        <a:p>
          <a:r>
            <a:rPr lang="en-US" dirty="0"/>
            <a:t>Betterment</a:t>
          </a:r>
        </a:p>
      </dgm:t>
    </dgm:pt>
    <dgm:pt modelId="{FCDB44C6-47C0-4DDF-9C75-FBA27033123B}" type="parTrans" cxnId="{27D292AD-C554-433E-AA30-6B7C53966A8E}">
      <dgm:prSet/>
      <dgm:spPr/>
      <dgm:t>
        <a:bodyPr/>
        <a:lstStyle/>
        <a:p>
          <a:endParaRPr lang="en-US"/>
        </a:p>
      </dgm:t>
    </dgm:pt>
    <dgm:pt modelId="{AEA232E4-2B49-4C39-A58B-EB66AD964A94}" type="sibTrans" cxnId="{27D292AD-C554-433E-AA30-6B7C53966A8E}">
      <dgm:prSet/>
      <dgm:spPr/>
      <dgm:t>
        <a:bodyPr/>
        <a:lstStyle/>
        <a:p>
          <a:endParaRPr lang="en-US"/>
        </a:p>
      </dgm:t>
    </dgm:pt>
    <dgm:pt modelId="{0B12A138-E8DB-4700-9BF2-2B5FDE9021DE}">
      <dgm:prSet phldrT="[Text]"/>
      <dgm:spPr/>
      <dgm:t>
        <a:bodyPr/>
        <a:lstStyle/>
        <a:p>
          <a:r>
            <a:rPr lang="en-US" dirty="0"/>
            <a:t>Discovery</a:t>
          </a:r>
        </a:p>
      </dgm:t>
    </dgm:pt>
    <dgm:pt modelId="{CB3E30C5-54F2-4BE1-AACB-930986DA36FB}" type="parTrans" cxnId="{7A7F81CC-ED08-4AC9-9BBA-919F595A4026}">
      <dgm:prSet/>
      <dgm:spPr/>
      <dgm:t>
        <a:bodyPr/>
        <a:lstStyle/>
        <a:p>
          <a:endParaRPr lang="en-US"/>
        </a:p>
      </dgm:t>
    </dgm:pt>
    <dgm:pt modelId="{B49F9CD0-8C47-4BAD-BF39-C054ECE51C40}" type="sibTrans" cxnId="{7A7F81CC-ED08-4AC9-9BBA-919F595A4026}">
      <dgm:prSet/>
      <dgm:spPr/>
      <dgm:t>
        <a:bodyPr/>
        <a:lstStyle/>
        <a:p>
          <a:endParaRPr lang="en-US"/>
        </a:p>
      </dgm:t>
    </dgm:pt>
    <dgm:pt modelId="{C2BDD187-0D6E-4A41-8797-F0EDA0E5111E}">
      <dgm:prSet phldrT="[Text]"/>
      <dgm:spPr/>
      <dgm:t>
        <a:bodyPr/>
        <a:lstStyle/>
        <a:p>
          <a:r>
            <a:rPr lang="en-US" dirty="0"/>
            <a:t>Facilitated Requirements</a:t>
          </a:r>
        </a:p>
      </dgm:t>
    </dgm:pt>
    <dgm:pt modelId="{C27E79DE-EC7D-46C8-A7D7-2CB639017F15}" type="parTrans" cxnId="{86D80E40-D6D2-4B2C-926B-4CAD4CEB9BD4}">
      <dgm:prSet/>
      <dgm:spPr/>
      <dgm:t>
        <a:bodyPr/>
        <a:lstStyle/>
        <a:p>
          <a:endParaRPr lang="en-US"/>
        </a:p>
      </dgm:t>
    </dgm:pt>
    <dgm:pt modelId="{C45A7621-8CEF-4AF7-B446-ACEC5D562248}" type="sibTrans" cxnId="{86D80E40-D6D2-4B2C-926B-4CAD4CEB9BD4}">
      <dgm:prSet/>
      <dgm:spPr/>
      <dgm:t>
        <a:bodyPr/>
        <a:lstStyle/>
        <a:p>
          <a:endParaRPr lang="en-US"/>
        </a:p>
      </dgm:t>
    </dgm:pt>
    <dgm:pt modelId="{00F6E4E3-EF49-40F0-B683-7F669FEA7CC4}">
      <dgm:prSet phldrT="[Text]"/>
      <dgm:spPr/>
      <dgm:t>
        <a:bodyPr/>
        <a:lstStyle/>
        <a:p>
          <a:r>
            <a:rPr lang="en-US" dirty="0"/>
            <a:t>One on Ones</a:t>
          </a:r>
        </a:p>
      </dgm:t>
    </dgm:pt>
    <dgm:pt modelId="{92920AF3-03D0-42F7-98E7-CD084C3B655F}" type="parTrans" cxnId="{E1E86C46-1704-4793-BE48-29F25258CFF0}">
      <dgm:prSet/>
      <dgm:spPr/>
      <dgm:t>
        <a:bodyPr/>
        <a:lstStyle/>
        <a:p>
          <a:endParaRPr lang="en-US"/>
        </a:p>
      </dgm:t>
    </dgm:pt>
    <dgm:pt modelId="{FF9055DF-F3C0-4513-B1DA-C9689EF27C0E}" type="sibTrans" cxnId="{E1E86C46-1704-4793-BE48-29F25258CFF0}">
      <dgm:prSet/>
      <dgm:spPr/>
      <dgm:t>
        <a:bodyPr/>
        <a:lstStyle/>
        <a:p>
          <a:endParaRPr lang="en-US"/>
        </a:p>
      </dgm:t>
    </dgm:pt>
    <dgm:pt modelId="{ECD46F85-233E-4675-8D7C-611044834A0C}">
      <dgm:prSet phldrT="[Text]"/>
      <dgm:spPr/>
      <dgm:t>
        <a:bodyPr/>
        <a:lstStyle/>
        <a:p>
          <a:r>
            <a:rPr lang="en-US" dirty="0"/>
            <a:t>Reverse Industry Day</a:t>
          </a:r>
        </a:p>
      </dgm:t>
    </dgm:pt>
    <dgm:pt modelId="{6FBD940B-88C2-4391-879F-F456FF75BBE8}" type="parTrans" cxnId="{3F5E68E3-EBB8-4EF2-A506-305BE883CA93}">
      <dgm:prSet/>
      <dgm:spPr/>
      <dgm:t>
        <a:bodyPr/>
        <a:lstStyle/>
        <a:p>
          <a:endParaRPr lang="en-US"/>
        </a:p>
      </dgm:t>
    </dgm:pt>
    <dgm:pt modelId="{67295B39-7BBC-4786-92A1-51B97EB3D1A5}" type="sibTrans" cxnId="{3F5E68E3-EBB8-4EF2-A506-305BE883CA93}">
      <dgm:prSet/>
      <dgm:spPr/>
      <dgm:t>
        <a:bodyPr/>
        <a:lstStyle/>
        <a:p>
          <a:endParaRPr lang="en-US"/>
        </a:p>
      </dgm:t>
    </dgm:pt>
    <dgm:pt modelId="{49475562-C544-4D8D-9711-CC5B8F1B8B59}">
      <dgm:prSet phldrT="[Text]"/>
      <dgm:spPr/>
      <dgm:t>
        <a:bodyPr/>
        <a:lstStyle/>
        <a:p>
          <a:r>
            <a:rPr lang="en-US" dirty="0"/>
            <a:t>Enhanced Contract Type Conversion</a:t>
          </a:r>
        </a:p>
      </dgm:t>
    </dgm:pt>
    <dgm:pt modelId="{7A40CA8D-760C-4D1B-9E9B-10957FBB1BF2}" type="parTrans" cxnId="{1C37E191-7409-4D06-B681-5E7627E2EC9F}">
      <dgm:prSet/>
      <dgm:spPr/>
      <dgm:t>
        <a:bodyPr/>
        <a:lstStyle/>
        <a:p>
          <a:endParaRPr lang="en-US"/>
        </a:p>
      </dgm:t>
    </dgm:pt>
    <dgm:pt modelId="{C56FC069-2B41-49E1-932C-D56577234F2B}" type="sibTrans" cxnId="{1C37E191-7409-4D06-B681-5E7627E2EC9F}">
      <dgm:prSet/>
      <dgm:spPr/>
      <dgm:t>
        <a:bodyPr/>
        <a:lstStyle/>
        <a:p>
          <a:endParaRPr lang="en-US"/>
        </a:p>
      </dgm:t>
    </dgm:pt>
    <dgm:pt modelId="{0245A285-A1F6-4FF2-9368-DF4AE0DCC889}">
      <dgm:prSet phldrT="[Text]"/>
      <dgm:spPr/>
      <dgm:t>
        <a:bodyPr/>
        <a:lstStyle/>
        <a:p>
          <a:r>
            <a:rPr lang="en-US" dirty="0"/>
            <a:t>Fusion Procurements</a:t>
          </a:r>
        </a:p>
      </dgm:t>
    </dgm:pt>
    <dgm:pt modelId="{F4F9406D-263B-432C-9A12-08A2F21FBE91}" type="parTrans" cxnId="{073F6EC8-BD45-40A4-AE30-8CD934E828D6}">
      <dgm:prSet/>
      <dgm:spPr/>
      <dgm:t>
        <a:bodyPr/>
        <a:lstStyle/>
        <a:p>
          <a:endParaRPr lang="en-US"/>
        </a:p>
      </dgm:t>
    </dgm:pt>
    <dgm:pt modelId="{1CCBBC75-3C88-4B46-8AB4-9D4F39E1C6B0}" type="sibTrans" cxnId="{073F6EC8-BD45-40A4-AE30-8CD934E828D6}">
      <dgm:prSet/>
      <dgm:spPr/>
      <dgm:t>
        <a:bodyPr/>
        <a:lstStyle/>
        <a:p>
          <a:endParaRPr lang="en-US"/>
        </a:p>
      </dgm:t>
    </dgm:pt>
    <dgm:pt modelId="{F70633E8-629D-4BEB-8344-158E172F2CF7}">
      <dgm:prSet phldrT="[Text]"/>
      <dgm:spPr/>
      <dgm:t>
        <a:bodyPr/>
        <a:lstStyle/>
        <a:p>
          <a:r>
            <a:rPr lang="en-US" dirty="0"/>
            <a:t>HTRRP</a:t>
          </a:r>
        </a:p>
      </dgm:t>
    </dgm:pt>
    <dgm:pt modelId="{BB9BF075-C027-4BA1-9C2C-84CC1335D682}" type="parTrans" cxnId="{5C63DC0B-634D-4E81-B4E8-DF17B1DE268E}">
      <dgm:prSet/>
      <dgm:spPr/>
      <dgm:t>
        <a:bodyPr/>
        <a:lstStyle/>
        <a:p>
          <a:endParaRPr lang="en-US"/>
        </a:p>
      </dgm:t>
    </dgm:pt>
    <dgm:pt modelId="{A100C3ED-D6DA-49FA-9F71-7AFC72034D5F}" type="sibTrans" cxnId="{5C63DC0B-634D-4E81-B4E8-DF17B1DE268E}">
      <dgm:prSet/>
      <dgm:spPr/>
      <dgm:t>
        <a:bodyPr/>
        <a:lstStyle/>
        <a:p>
          <a:endParaRPr lang="en-US"/>
        </a:p>
      </dgm:t>
    </dgm:pt>
    <dgm:pt modelId="{0F7A977F-254B-4C3C-8976-CFBD0DA76A91}">
      <dgm:prSet phldrT="[Text]"/>
      <dgm:spPr/>
      <dgm:t>
        <a:bodyPr/>
        <a:lstStyle/>
        <a:p>
          <a:r>
            <a:rPr lang="en-US" dirty="0"/>
            <a:t>Rates Only for Pricing Evaluation</a:t>
          </a:r>
        </a:p>
      </dgm:t>
    </dgm:pt>
    <dgm:pt modelId="{67649776-55F7-4900-8A4C-C59F1914A331}" type="parTrans" cxnId="{7318B77D-B894-4FBE-B8DE-5BC8DDB67532}">
      <dgm:prSet/>
      <dgm:spPr/>
      <dgm:t>
        <a:bodyPr/>
        <a:lstStyle/>
        <a:p>
          <a:endParaRPr lang="en-US"/>
        </a:p>
      </dgm:t>
    </dgm:pt>
    <dgm:pt modelId="{F3345E61-BDAF-45DF-9E73-A80ABEA7DBFD}" type="sibTrans" cxnId="{7318B77D-B894-4FBE-B8DE-5BC8DDB67532}">
      <dgm:prSet/>
      <dgm:spPr/>
      <dgm:t>
        <a:bodyPr/>
        <a:lstStyle/>
        <a:p>
          <a:endParaRPr lang="en-US"/>
        </a:p>
      </dgm:t>
    </dgm:pt>
    <dgm:pt modelId="{BD57A39E-8CFC-4D27-92A1-FD33B9BE8584}">
      <dgm:prSet phldrT="[Text]"/>
      <dgm:spPr/>
      <dgm:t>
        <a:bodyPr/>
        <a:lstStyle/>
        <a:p>
          <a:r>
            <a:rPr lang="en-US" dirty="0"/>
            <a:t>Evaluation</a:t>
          </a:r>
        </a:p>
      </dgm:t>
    </dgm:pt>
    <dgm:pt modelId="{03D1F638-58C8-458C-BFA2-A19871081FB1}" type="parTrans" cxnId="{2910EAB0-1378-44B4-BB08-7A47FAAD708D}">
      <dgm:prSet/>
      <dgm:spPr/>
      <dgm:t>
        <a:bodyPr/>
        <a:lstStyle/>
        <a:p>
          <a:endParaRPr lang="en-US"/>
        </a:p>
      </dgm:t>
    </dgm:pt>
    <dgm:pt modelId="{8CA2B0CE-F72A-4F93-9B92-356545878988}" type="sibTrans" cxnId="{2910EAB0-1378-44B4-BB08-7A47FAAD708D}">
      <dgm:prSet/>
      <dgm:spPr/>
      <dgm:t>
        <a:bodyPr/>
        <a:lstStyle/>
        <a:p>
          <a:endParaRPr lang="en-US"/>
        </a:p>
      </dgm:t>
    </dgm:pt>
    <dgm:pt modelId="{470AF95B-C46D-406B-B02E-93B6667B322F}">
      <dgm:prSet phldrT="[Text]"/>
      <dgm:spPr/>
      <dgm:t>
        <a:bodyPr/>
        <a:lstStyle/>
        <a:p>
          <a:r>
            <a:rPr lang="en-US" dirty="0"/>
            <a:t>Comparative Evaluation</a:t>
          </a:r>
        </a:p>
      </dgm:t>
    </dgm:pt>
    <dgm:pt modelId="{4C4F0AD4-30C5-4E4D-9AD3-0F77074BD037}" type="parTrans" cxnId="{01970C75-0735-4ED3-9CA0-DFAEA717BEDE}">
      <dgm:prSet/>
      <dgm:spPr/>
      <dgm:t>
        <a:bodyPr/>
        <a:lstStyle/>
        <a:p>
          <a:endParaRPr lang="en-US"/>
        </a:p>
      </dgm:t>
    </dgm:pt>
    <dgm:pt modelId="{15690633-9100-4257-B041-9D4ACDBAEB7E}" type="sibTrans" cxnId="{01970C75-0735-4ED3-9CA0-DFAEA717BEDE}">
      <dgm:prSet/>
      <dgm:spPr/>
      <dgm:t>
        <a:bodyPr/>
        <a:lstStyle/>
        <a:p>
          <a:endParaRPr lang="en-US"/>
        </a:p>
      </dgm:t>
    </dgm:pt>
    <dgm:pt modelId="{62903F27-9043-454F-BF64-0DDE8A5980A4}">
      <dgm:prSet phldrT="[Text]"/>
      <dgm:spPr/>
      <dgm:t>
        <a:bodyPr/>
        <a:lstStyle/>
        <a:p>
          <a:r>
            <a:rPr lang="en-US" dirty="0"/>
            <a:t>Confidence Ratings</a:t>
          </a:r>
        </a:p>
      </dgm:t>
    </dgm:pt>
    <dgm:pt modelId="{6165F712-24A5-4817-AB8B-7C48EBC2B0B5}" type="parTrans" cxnId="{0CAC6755-DDCA-4695-828C-009894358CED}">
      <dgm:prSet/>
      <dgm:spPr/>
      <dgm:t>
        <a:bodyPr/>
        <a:lstStyle/>
        <a:p>
          <a:endParaRPr lang="en-US"/>
        </a:p>
      </dgm:t>
    </dgm:pt>
    <dgm:pt modelId="{68E2EFDB-BCA1-458C-B847-A8F68184108E}" type="sibTrans" cxnId="{0CAC6755-DDCA-4695-828C-009894358CED}">
      <dgm:prSet/>
      <dgm:spPr/>
      <dgm:t>
        <a:bodyPr/>
        <a:lstStyle/>
        <a:p>
          <a:endParaRPr lang="en-US"/>
        </a:p>
      </dgm:t>
    </dgm:pt>
    <dgm:pt modelId="{0C00B9AB-7627-4861-AD5F-BA29AD7E5501}">
      <dgm:prSet phldrT="[Text]"/>
      <dgm:spPr/>
      <dgm:t>
        <a:bodyPr/>
        <a:lstStyle/>
        <a:p>
          <a:r>
            <a:rPr lang="en-US" dirty="0"/>
            <a:t>Down-Selects</a:t>
          </a:r>
        </a:p>
      </dgm:t>
    </dgm:pt>
    <dgm:pt modelId="{146C46D7-CE87-4B94-AB83-10ABDAF916C4}" type="parTrans" cxnId="{3DED0904-DA71-4223-B034-426A87B3AA52}">
      <dgm:prSet/>
      <dgm:spPr/>
      <dgm:t>
        <a:bodyPr/>
        <a:lstStyle/>
        <a:p>
          <a:endParaRPr lang="en-US"/>
        </a:p>
      </dgm:t>
    </dgm:pt>
    <dgm:pt modelId="{1F4FE062-02B6-49A5-8F79-2AE691ED0484}" type="sibTrans" cxnId="{3DED0904-DA71-4223-B034-426A87B3AA52}">
      <dgm:prSet/>
      <dgm:spPr/>
      <dgm:t>
        <a:bodyPr/>
        <a:lstStyle/>
        <a:p>
          <a:endParaRPr lang="en-US"/>
        </a:p>
      </dgm:t>
    </dgm:pt>
    <dgm:pt modelId="{FA279449-5DFE-43F2-B57B-B23834916A87}">
      <dgm:prSet phldrT="[Text]"/>
      <dgm:spPr/>
      <dgm:t>
        <a:bodyPr/>
        <a:lstStyle/>
        <a:p>
          <a:r>
            <a:rPr lang="en-US" dirty="0"/>
            <a:t>Oral Presentations</a:t>
          </a:r>
        </a:p>
      </dgm:t>
    </dgm:pt>
    <dgm:pt modelId="{049CBB71-1EC2-42D1-A4AD-77816A143515}" type="parTrans" cxnId="{F71A3EEB-BF51-4CEC-9E55-A8F431CC02B9}">
      <dgm:prSet/>
      <dgm:spPr/>
      <dgm:t>
        <a:bodyPr/>
        <a:lstStyle/>
        <a:p>
          <a:endParaRPr lang="en-US"/>
        </a:p>
      </dgm:t>
    </dgm:pt>
    <dgm:pt modelId="{D06712F1-FF8C-4892-BA4E-A958F8B898A2}" type="sibTrans" cxnId="{F71A3EEB-BF51-4CEC-9E55-A8F431CC02B9}">
      <dgm:prSet/>
      <dgm:spPr/>
      <dgm:t>
        <a:bodyPr/>
        <a:lstStyle/>
        <a:p>
          <a:endParaRPr lang="en-US"/>
        </a:p>
      </dgm:t>
    </dgm:pt>
    <dgm:pt modelId="{89AE466B-B593-4647-A496-2233C3735112}">
      <dgm:prSet phldrT="[Text]"/>
      <dgm:spPr/>
      <dgm:t>
        <a:bodyPr/>
        <a:lstStyle/>
        <a:p>
          <a:r>
            <a:rPr lang="en-US" dirty="0"/>
            <a:t>Technical Demonstrations</a:t>
          </a:r>
        </a:p>
      </dgm:t>
    </dgm:pt>
    <dgm:pt modelId="{05745D4D-D61E-44E0-B57C-1878286B88AC}" type="parTrans" cxnId="{A1314DFE-8C30-449A-8C24-7C4CAED40C65}">
      <dgm:prSet/>
      <dgm:spPr/>
      <dgm:t>
        <a:bodyPr/>
        <a:lstStyle/>
        <a:p>
          <a:endParaRPr lang="en-US"/>
        </a:p>
      </dgm:t>
    </dgm:pt>
    <dgm:pt modelId="{83F42266-B407-4FF6-8A7A-9AADA9869F11}" type="sibTrans" cxnId="{A1314DFE-8C30-449A-8C24-7C4CAED40C65}">
      <dgm:prSet/>
      <dgm:spPr/>
      <dgm:t>
        <a:bodyPr/>
        <a:lstStyle/>
        <a:p>
          <a:endParaRPr lang="en-US"/>
        </a:p>
      </dgm:t>
    </dgm:pt>
    <dgm:pt modelId="{0A9954E1-8EE7-4121-B803-AAC541F5436C}">
      <dgm:prSet phldrT="[Text]"/>
      <dgm:spPr/>
      <dgm:t>
        <a:bodyPr/>
        <a:lstStyle/>
        <a:p>
          <a:r>
            <a:rPr lang="en-US" dirty="0"/>
            <a:t>Award</a:t>
          </a:r>
        </a:p>
      </dgm:t>
    </dgm:pt>
    <dgm:pt modelId="{B70E3FC4-6103-473E-86D7-1167C0E37010}" type="parTrans" cxnId="{759A0C9E-B189-4A66-913B-BFF60018FC40}">
      <dgm:prSet/>
      <dgm:spPr/>
      <dgm:t>
        <a:bodyPr/>
        <a:lstStyle/>
        <a:p>
          <a:endParaRPr lang="en-US"/>
        </a:p>
      </dgm:t>
    </dgm:pt>
    <dgm:pt modelId="{E403C1D4-A16D-4D6A-ADAB-97518032B58B}" type="sibTrans" cxnId="{759A0C9E-B189-4A66-913B-BFF60018FC40}">
      <dgm:prSet/>
      <dgm:spPr/>
      <dgm:t>
        <a:bodyPr/>
        <a:lstStyle/>
        <a:p>
          <a:endParaRPr lang="en-US"/>
        </a:p>
      </dgm:t>
    </dgm:pt>
    <dgm:pt modelId="{896B0E16-1BF2-409D-A7B8-70153E5D9EED}">
      <dgm:prSet phldrT="[Text]"/>
      <dgm:spPr/>
      <dgm:t>
        <a:bodyPr/>
        <a:lstStyle/>
        <a:p>
          <a:r>
            <a:rPr lang="en-US" dirty="0"/>
            <a:t>Brief Decision Documents</a:t>
          </a:r>
        </a:p>
      </dgm:t>
    </dgm:pt>
    <dgm:pt modelId="{846CD868-CC1C-4163-8BA1-E81AC660285C}" type="parTrans" cxnId="{B7FE3873-892B-44EC-8E33-9EB754194FF6}">
      <dgm:prSet/>
      <dgm:spPr/>
      <dgm:t>
        <a:bodyPr/>
        <a:lstStyle/>
        <a:p>
          <a:endParaRPr lang="en-US"/>
        </a:p>
      </dgm:t>
    </dgm:pt>
    <dgm:pt modelId="{50641F0F-6B73-47FC-82BE-B3E777A1296B}" type="sibTrans" cxnId="{B7FE3873-892B-44EC-8E33-9EB754194FF6}">
      <dgm:prSet/>
      <dgm:spPr/>
      <dgm:t>
        <a:bodyPr/>
        <a:lstStyle/>
        <a:p>
          <a:endParaRPr lang="en-US"/>
        </a:p>
      </dgm:t>
    </dgm:pt>
    <dgm:pt modelId="{FE66FC8E-D0E7-41A1-A8E7-045091371996}">
      <dgm:prSet phldrT="[Text]"/>
      <dgm:spPr/>
      <dgm:t>
        <a:bodyPr/>
        <a:lstStyle/>
        <a:p>
          <a:r>
            <a:rPr lang="en-US" dirty="0"/>
            <a:t>On-the-Spot Consensus</a:t>
          </a:r>
        </a:p>
      </dgm:t>
    </dgm:pt>
    <dgm:pt modelId="{44171209-DD13-4E24-9EAB-861166979FD0}" type="parTrans" cxnId="{612E26A7-AB3F-43FD-A2AF-18DA6791735D}">
      <dgm:prSet/>
      <dgm:spPr/>
      <dgm:t>
        <a:bodyPr/>
        <a:lstStyle/>
        <a:p>
          <a:endParaRPr lang="en-US"/>
        </a:p>
      </dgm:t>
    </dgm:pt>
    <dgm:pt modelId="{EAC40CA2-B357-47E2-BA00-B7CAD85625AA}" type="sibTrans" cxnId="{612E26A7-AB3F-43FD-A2AF-18DA6791735D}">
      <dgm:prSet/>
      <dgm:spPr/>
      <dgm:t>
        <a:bodyPr/>
        <a:lstStyle/>
        <a:p>
          <a:endParaRPr lang="en-US"/>
        </a:p>
      </dgm:t>
    </dgm:pt>
    <dgm:pt modelId="{47A8AA52-84E5-474C-B311-2A339FCC3A45}">
      <dgm:prSet phldrT="[Text]"/>
      <dgm:spPr/>
      <dgm:t>
        <a:bodyPr/>
        <a:lstStyle/>
        <a:p>
          <a:r>
            <a:rPr lang="en-US" dirty="0"/>
            <a:t>Oral Debriefings</a:t>
          </a:r>
        </a:p>
      </dgm:t>
    </dgm:pt>
    <dgm:pt modelId="{34333725-8B49-4779-8CEF-33D6A82ECB39}" type="parTrans" cxnId="{B00E916C-07A4-4615-B5F2-099A27210A6E}">
      <dgm:prSet/>
      <dgm:spPr/>
      <dgm:t>
        <a:bodyPr/>
        <a:lstStyle/>
        <a:p>
          <a:endParaRPr lang="en-US"/>
        </a:p>
      </dgm:t>
    </dgm:pt>
    <dgm:pt modelId="{3715A2C9-12C8-482A-9FE8-F9DE30B11021}" type="sibTrans" cxnId="{B00E916C-07A4-4615-B5F2-099A27210A6E}">
      <dgm:prSet/>
      <dgm:spPr/>
      <dgm:t>
        <a:bodyPr/>
        <a:lstStyle/>
        <a:p>
          <a:endParaRPr lang="en-US"/>
        </a:p>
      </dgm:t>
    </dgm:pt>
    <dgm:pt modelId="{B63121F9-4851-4157-8BD9-47DE344D4798}">
      <dgm:prSet phldrT="[Text]"/>
      <dgm:spPr/>
      <dgm:t>
        <a:bodyPr/>
        <a:lstStyle/>
        <a:p>
          <a:r>
            <a:rPr lang="en-US" dirty="0"/>
            <a:t>Select Best-Suited, then Negotiate</a:t>
          </a:r>
        </a:p>
      </dgm:t>
    </dgm:pt>
    <dgm:pt modelId="{38631A2A-6E87-48AE-9AE6-5BEBED47E6AB}" type="parTrans" cxnId="{E93AB685-400C-40E8-A787-F47ED71FF49A}">
      <dgm:prSet/>
      <dgm:spPr/>
      <dgm:t>
        <a:bodyPr/>
        <a:lstStyle/>
        <a:p>
          <a:endParaRPr lang="en-US"/>
        </a:p>
      </dgm:t>
    </dgm:pt>
    <dgm:pt modelId="{D8AEBACD-B73B-49DF-9A82-92DB998B0307}" type="sibTrans" cxnId="{E93AB685-400C-40E8-A787-F47ED71FF49A}">
      <dgm:prSet/>
      <dgm:spPr/>
      <dgm:t>
        <a:bodyPr/>
        <a:lstStyle/>
        <a:p>
          <a:endParaRPr lang="en-US"/>
        </a:p>
      </dgm:t>
    </dgm:pt>
    <dgm:pt modelId="{6FF3B285-87E2-4F3D-AC9C-7B30B00E9677}">
      <dgm:prSet phldrT="[Text]"/>
      <dgm:spPr/>
      <dgm:t>
        <a:bodyPr/>
        <a:lstStyle/>
        <a:p>
          <a:r>
            <a:rPr lang="en-US" dirty="0"/>
            <a:t>Broad Agency Announcements</a:t>
          </a:r>
        </a:p>
      </dgm:t>
    </dgm:pt>
    <dgm:pt modelId="{7E7BDD7D-72F7-4112-94BB-C3327364BCDD}" type="parTrans" cxnId="{DA5BEFA7-7152-4A11-932A-886AB6ABB1DC}">
      <dgm:prSet/>
      <dgm:spPr/>
      <dgm:t>
        <a:bodyPr/>
        <a:lstStyle/>
        <a:p>
          <a:endParaRPr lang="en-US"/>
        </a:p>
      </dgm:t>
    </dgm:pt>
    <dgm:pt modelId="{0E43BD5E-59A2-4BF5-BAF6-D407D791FD24}" type="sibTrans" cxnId="{DA5BEFA7-7152-4A11-932A-886AB6ABB1DC}">
      <dgm:prSet/>
      <dgm:spPr/>
      <dgm:t>
        <a:bodyPr/>
        <a:lstStyle/>
        <a:p>
          <a:endParaRPr lang="en-US"/>
        </a:p>
      </dgm:t>
    </dgm:pt>
    <dgm:pt modelId="{88C1E052-1E57-4F8C-9C71-CB5B98C18798}">
      <dgm:prSet phldrT="[Text]"/>
      <dgm:spPr/>
      <dgm:t>
        <a:bodyPr/>
        <a:lstStyle/>
        <a:p>
          <a:r>
            <a:rPr lang="en-US" dirty="0"/>
            <a:t>Challenge-Based Acquisitions</a:t>
          </a:r>
        </a:p>
      </dgm:t>
    </dgm:pt>
    <dgm:pt modelId="{17905B6B-51CF-4C12-B2AD-B11007238F5E}" type="parTrans" cxnId="{847256F2-DE0F-4A87-9C12-AC51EDA9946C}">
      <dgm:prSet/>
      <dgm:spPr/>
      <dgm:t>
        <a:bodyPr/>
        <a:lstStyle/>
        <a:p>
          <a:endParaRPr lang="en-US"/>
        </a:p>
      </dgm:t>
    </dgm:pt>
    <dgm:pt modelId="{0C3FFFC5-F732-4DB6-9E9B-083F9735FFAA}" type="sibTrans" cxnId="{847256F2-DE0F-4A87-9C12-AC51EDA9946C}">
      <dgm:prSet/>
      <dgm:spPr/>
      <dgm:t>
        <a:bodyPr/>
        <a:lstStyle/>
        <a:p>
          <a:endParaRPr lang="en-US"/>
        </a:p>
      </dgm:t>
    </dgm:pt>
    <dgm:pt modelId="{D49433FB-E547-4BB3-AAD9-F3D39D2A6B4B}">
      <dgm:prSet phldrT="[Text]"/>
      <dgm:spPr/>
      <dgm:t>
        <a:bodyPr/>
        <a:lstStyle/>
        <a:p>
          <a:r>
            <a:rPr lang="en-US" dirty="0"/>
            <a:t>Commercial Simplified Development Procedures</a:t>
          </a:r>
        </a:p>
      </dgm:t>
    </dgm:pt>
    <dgm:pt modelId="{7E684174-4FB0-42AB-B292-625A1D2B83CA}" type="parTrans" cxnId="{0F5F158B-B493-4639-8A33-7F4532A1B33D}">
      <dgm:prSet/>
      <dgm:spPr/>
      <dgm:t>
        <a:bodyPr/>
        <a:lstStyle/>
        <a:p>
          <a:endParaRPr lang="en-US"/>
        </a:p>
      </dgm:t>
    </dgm:pt>
    <dgm:pt modelId="{5013BB1C-0154-4D89-B77C-38ECA70E1DF7}" type="sibTrans" cxnId="{0F5F158B-B493-4639-8A33-7F4532A1B33D}">
      <dgm:prSet/>
      <dgm:spPr/>
      <dgm:t>
        <a:bodyPr/>
        <a:lstStyle/>
        <a:p>
          <a:endParaRPr lang="en-US"/>
        </a:p>
      </dgm:t>
    </dgm:pt>
    <dgm:pt modelId="{3C19E861-3A9A-498E-A017-F27415247F76}">
      <dgm:prSet phldrT="[Text]"/>
      <dgm:spPr/>
      <dgm:t>
        <a:bodyPr/>
        <a:lstStyle/>
        <a:p>
          <a:r>
            <a:rPr lang="en-US" dirty="0"/>
            <a:t>Modular Contracting</a:t>
          </a:r>
        </a:p>
      </dgm:t>
    </dgm:pt>
    <dgm:pt modelId="{FA67FFE5-8EB6-44FF-A9A2-C9F6EDD8CF24}" type="parTrans" cxnId="{206DBD6C-F1D6-48A2-B912-E4086840F770}">
      <dgm:prSet/>
      <dgm:spPr/>
      <dgm:t>
        <a:bodyPr/>
        <a:lstStyle/>
        <a:p>
          <a:endParaRPr lang="en-US"/>
        </a:p>
      </dgm:t>
    </dgm:pt>
    <dgm:pt modelId="{F37204B0-92DE-40FA-9F2F-2A3B83A7E94D}" type="sibTrans" cxnId="{206DBD6C-F1D6-48A2-B912-E4086840F770}">
      <dgm:prSet/>
      <dgm:spPr/>
      <dgm:t>
        <a:bodyPr/>
        <a:lstStyle/>
        <a:p>
          <a:endParaRPr lang="en-US"/>
        </a:p>
      </dgm:t>
    </dgm:pt>
    <dgm:pt modelId="{BEBC9870-C83C-4949-9788-08C69815ADD3}">
      <dgm:prSet phldrT="[Text]"/>
      <dgm:spPr/>
      <dgm:t>
        <a:bodyPr/>
        <a:lstStyle/>
        <a:p>
          <a:r>
            <a:rPr lang="en-US" dirty="0"/>
            <a:t>On/off ramp</a:t>
          </a:r>
        </a:p>
      </dgm:t>
    </dgm:pt>
    <dgm:pt modelId="{67608368-68A8-42DC-B2A5-A9003A88E39A}" type="parTrans" cxnId="{BF034C9A-EB1D-4B77-85BB-D2BCD1F63F87}">
      <dgm:prSet/>
      <dgm:spPr/>
      <dgm:t>
        <a:bodyPr/>
        <a:lstStyle/>
        <a:p>
          <a:endParaRPr lang="en-US"/>
        </a:p>
      </dgm:t>
    </dgm:pt>
    <dgm:pt modelId="{4F66E15F-92FC-41D4-8BA0-F0F0BAD80AB8}" type="sibTrans" cxnId="{BF034C9A-EB1D-4B77-85BB-D2BCD1F63F87}">
      <dgm:prSet/>
      <dgm:spPr/>
      <dgm:t>
        <a:bodyPr/>
        <a:lstStyle/>
        <a:p>
          <a:endParaRPr lang="en-US"/>
        </a:p>
      </dgm:t>
    </dgm:pt>
    <dgm:pt modelId="{424C4583-EC7B-4EC3-B11A-AA8FDF102BC9}">
      <dgm:prSet phldrT="[Text]"/>
      <dgm:spPr/>
      <dgm:t>
        <a:bodyPr/>
        <a:lstStyle/>
        <a:p>
          <a:r>
            <a:rPr lang="en-US" dirty="0"/>
            <a:t>Remote Acquisitions</a:t>
          </a:r>
        </a:p>
      </dgm:t>
    </dgm:pt>
    <dgm:pt modelId="{E6B69C41-88C0-423E-9C39-1DCCB70583AD}" type="parTrans" cxnId="{797E9C98-4AD9-4B74-9173-B37ED93A59BF}">
      <dgm:prSet/>
      <dgm:spPr/>
      <dgm:t>
        <a:bodyPr/>
        <a:lstStyle/>
        <a:p>
          <a:endParaRPr lang="en-US"/>
        </a:p>
      </dgm:t>
    </dgm:pt>
    <dgm:pt modelId="{C89AA119-4E18-4013-AE81-32B94F54B5B5}" type="sibTrans" cxnId="{797E9C98-4AD9-4B74-9173-B37ED93A59BF}">
      <dgm:prSet/>
      <dgm:spPr/>
      <dgm:t>
        <a:bodyPr/>
        <a:lstStyle/>
        <a:p>
          <a:endParaRPr lang="en-US"/>
        </a:p>
      </dgm:t>
    </dgm:pt>
    <dgm:pt modelId="{A40BDA16-87FE-45E6-9F52-7107510390F2}">
      <dgm:prSet phldrT="[Text]"/>
      <dgm:spPr/>
      <dgm:t>
        <a:bodyPr/>
        <a:lstStyle/>
        <a:p>
          <a:r>
            <a:rPr lang="en-US" dirty="0"/>
            <a:t>Self Scoring Model</a:t>
          </a:r>
        </a:p>
      </dgm:t>
    </dgm:pt>
    <dgm:pt modelId="{824CCFC3-93CD-4175-91A3-833F7CEEA37A}" type="parTrans" cxnId="{563C1781-87A6-4C14-8F2B-CECF4C59790F}">
      <dgm:prSet/>
      <dgm:spPr/>
      <dgm:t>
        <a:bodyPr/>
        <a:lstStyle/>
        <a:p>
          <a:endParaRPr lang="en-US"/>
        </a:p>
      </dgm:t>
    </dgm:pt>
    <dgm:pt modelId="{8DBEFCA8-6123-4DD7-BE6F-AF6479554596}" type="sibTrans" cxnId="{563C1781-87A6-4C14-8F2B-CECF4C59790F}">
      <dgm:prSet/>
      <dgm:spPr/>
      <dgm:t>
        <a:bodyPr/>
        <a:lstStyle/>
        <a:p>
          <a:endParaRPr lang="en-US"/>
        </a:p>
      </dgm:t>
    </dgm:pt>
    <dgm:pt modelId="{5013D704-C477-4FA4-B093-C8B6E2B1BE6C}">
      <dgm:prSet phldrT="[Text]"/>
      <dgm:spPr/>
      <dgm:t>
        <a:bodyPr/>
        <a:lstStyle/>
        <a:p>
          <a:r>
            <a:rPr lang="en-US" dirty="0"/>
            <a:t>Post Award</a:t>
          </a:r>
        </a:p>
      </dgm:t>
    </dgm:pt>
    <dgm:pt modelId="{5C3108B0-6CF7-4598-BCBE-DD6783B77B84}" type="parTrans" cxnId="{ECDF6F6C-B6C0-4663-B7E5-98A3FEBB8847}">
      <dgm:prSet/>
      <dgm:spPr/>
      <dgm:t>
        <a:bodyPr/>
        <a:lstStyle/>
        <a:p>
          <a:endParaRPr lang="en-US"/>
        </a:p>
      </dgm:t>
    </dgm:pt>
    <dgm:pt modelId="{498E4935-DD28-47A7-BFC2-D321ED9EAA07}" type="sibTrans" cxnId="{ECDF6F6C-B6C0-4663-B7E5-98A3FEBB8847}">
      <dgm:prSet/>
      <dgm:spPr/>
      <dgm:t>
        <a:bodyPr/>
        <a:lstStyle/>
        <a:p>
          <a:endParaRPr lang="en-US"/>
        </a:p>
      </dgm:t>
    </dgm:pt>
    <dgm:pt modelId="{77BB500E-9739-4CCF-8513-A359C13E2398}">
      <dgm:prSet phldrT="[Text]"/>
      <dgm:spPr/>
      <dgm:t>
        <a:bodyPr/>
        <a:lstStyle/>
        <a:p>
          <a:r>
            <a:rPr lang="en-US" dirty="0"/>
            <a:t>Award Term Incentives</a:t>
          </a:r>
        </a:p>
      </dgm:t>
    </dgm:pt>
    <dgm:pt modelId="{2D815106-46B4-498B-8A51-3BAEB1ABBD40}" type="parTrans" cxnId="{9F6033A5-35EE-4A0C-861A-4043FA31F1CA}">
      <dgm:prSet/>
      <dgm:spPr/>
      <dgm:t>
        <a:bodyPr/>
        <a:lstStyle/>
        <a:p>
          <a:endParaRPr lang="en-US"/>
        </a:p>
      </dgm:t>
    </dgm:pt>
    <dgm:pt modelId="{E3298C1C-1878-4A1B-8ECC-D050F1763420}" type="sibTrans" cxnId="{9F6033A5-35EE-4A0C-861A-4043FA31F1CA}">
      <dgm:prSet/>
      <dgm:spPr/>
      <dgm:t>
        <a:bodyPr/>
        <a:lstStyle/>
        <a:p>
          <a:endParaRPr lang="en-US"/>
        </a:p>
      </dgm:t>
    </dgm:pt>
    <dgm:pt modelId="{2E0BD22F-12E3-4608-8C6F-9E495E528F4B}">
      <dgm:prSet phldrT="[Text]"/>
      <dgm:spPr/>
      <dgm:t>
        <a:bodyPr/>
        <a:lstStyle/>
        <a:p>
          <a:r>
            <a:rPr lang="en-US" dirty="0"/>
            <a:t>Releasing the Selection Decision Document</a:t>
          </a:r>
        </a:p>
      </dgm:t>
    </dgm:pt>
    <dgm:pt modelId="{F136C9D0-2B23-4BDC-8E0B-DBC681BA7D96}" type="parTrans" cxnId="{93143294-A963-46C2-990D-2D58B33F066E}">
      <dgm:prSet/>
      <dgm:spPr/>
      <dgm:t>
        <a:bodyPr/>
        <a:lstStyle/>
        <a:p>
          <a:endParaRPr lang="en-US"/>
        </a:p>
      </dgm:t>
    </dgm:pt>
    <dgm:pt modelId="{0945DD8F-8F6F-4922-9C47-CDCD05BD9E35}" type="sibTrans" cxnId="{93143294-A963-46C2-990D-2D58B33F066E}">
      <dgm:prSet/>
      <dgm:spPr/>
      <dgm:t>
        <a:bodyPr/>
        <a:lstStyle/>
        <a:p>
          <a:endParaRPr lang="en-US"/>
        </a:p>
      </dgm:t>
    </dgm:pt>
    <dgm:pt modelId="{4EF1513B-E834-41D8-8491-A289487C1528}">
      <dgm:prSet phldrT="[Text]"/>
      <dgm:spPr/>
      <dgm:t>
        <a:bodyPr/>
        <a:lstStyle/>
        <a:p>
          <a:r>
            <a:rPr lang="en-US" dirty="0"/>
            <a:t>Repositioning for Resilience</a:t>
          </a:r>
        </a:p>
      </dgm:t>
    </dgm:pt>
    <dgm:pt modelId="{889B896A-8BD2-4782-8453-FBC4B28020B9}" type="parTrans" cxnId="{D2EECBB9-EA46-49B5-9B3C-1BDA87B6A678}">
      <dgm:prSet/>
      <dgm:spPr/>
      <dgm:t>
        <a:bodyPr/>
        <a:lstStyle/>
        <a:p>
          <a:endParaRPr lang="en-US"/>
        </a:p>
      </dgm:t>
    </dgm:pt>
    <dgm:pt modelId="{4D48F126-4041-4FA4-8A0D-423D545DF28B}" type="sibTrans" cxnId="{D2EECBB9-EA46-49B5-9B3C-1BDA87B6A678}">
      <dgm:prSet/>
      <dgm:spPr/>
      <dgm:t>
        <a:bodyPr/>
        <a:lstStyle/>
        <a:p>
          <a:endParaRPr lang="en-US"/>
        </a:p>
      </dgm:t>
    </dgm:pt>
    <dgm:pt modelId="{DF7E12DC-CA80-4CD8-92E4-90382977564D}">
      <dgm:prSet phldrT="[Text]"/>
      <dgm:spPr/>
      <dgm:t>
        <a:bodyPr/>
        <a:lstStyle/>
        <a:p>
          <a:r>
            <a:rPr lang="en-US" dirty="0"/>
            <a:t>Demonstrations</a:t>
          </a:r>
        </a:p>
      </dgm:t>
    </dgm:pt>
    <dgm:pt modelId="{1450AA3F-7279-4599-914B-0D3302D6CE82}" type="parTrans" cxnId="{A934E131-1650-430A-AA8B-BFA2BC9D214A}">
      <dgm:prSet/>
      <dgm:spPr/>
      <dgm:t>
        <a:bodyPr/>
        <a:lstStyle/>
        <a:p>
          <a:endParaRPr lang="en-US"/>
        </a:p>
      </dgm:t>
    </dgm:pt>
    <dgm:pt modelId="{0A6D9F5E-87BD-442D-970B-BD544185C402}" type="sibTrans" cxnId="{A934E131-1650-430A-AA8B-BFA2BC9D214A}">
      <dgm:prSet/>
      <dgm:spPr/>
      <dgm:t>
        <a:bodyPr/>
        <a:lstStyle/>
        <a:p>
          <a:endParaRPr lang="en-US"/>
        </a:p>
      </dgm:t>
    </dgm:pt>
    <dgm:pt modelId="{72495451-5BCF-412F-9AC3-0023EB98B2A9}" type="pres">
      <dgm:prSet presAssocID="{703A4534-8000-4B22-9CD8-BF0B4F21B386}" presName="Name0" presStyleCnt="0">
        <dgm:presLayoutVars>
          <dgm:dir/>
          <dgm:animLvl val="lvl"/>
          <dgm:resizeHandles val="exact"/>
        </dgm:presLayoutVars>
      </dgm:prSet>
      <dgm:spPr/>
    </dgm:pt>
    <dgm:pt modelId="{04743D05-D836-4154-BE4C-3346E1C6D0E8}" type="pres">
      <dgm:prSet presAssocID="{B5F3CCDE-4756-4366-BA9F-87FCBEB9825E}" presName="composite" presStyleCnt="0"/>
      <dgm:spPr/>
    </dgm:pt>
    <dgm:pt modelId="{AEB7C43E-982C-4AB2-835E-A7A184C06D92}" type="pres">
      <dgm:prSet presAssocID="{B5F3CCDE-4756-4366-BA9F-87FCBEB9825E}" presName="parTx" presStyleLbl="alignNode1" presStyleIdx="0" presStyleCnt="5">
        <dgm:presLayoutVars>
          <dgm:chMax val="0"/>
          <dgm:chPref val="0"/>
          <dgm:bulletEnabled val="1"/>
        </dgm:presLayoutVars>
      </dgm:prSet>
      <dgm:spPr/>
    </dgm:pt>
    <dgm:pt modelId="{DF6AD915-573E-4ED7-B631-B6E384BC7E46}" type="pres">
      <dgm:prSet presAssocID="{B5F3CCDE-4756-4366-BA9F-87FCBEB9825E}" presName="desTx" presStyleLbl="alignAccFollowNode1" presStyleIdx="0" presStyleCnt="5">
        <dgm:presLayoutVars>
          <dgm:bulletEnabled val="1"/>
        </dgm:presLayoutVars>
      </dgm:prSet>
      <dgm:spPr/>
    </dgm:pt>
    <dgm:pt modelId="{F92E593F-7AEC-4FE1-9971-57EE216608F5}" type="pres">
      <dgm:prSet presAssocID="{22149690-BA99-40EA-888D-75642C9F6BC4}" presName="space" presStyleCnt="0"/>
      <dgm:spPr/>
    </dgm:pt>
    <dgm:pt modelId="{29E44E45-7B21-4F80-A70B-401D19AE7DC6}" type="pres">
      <dgm:prSet presAssocID="{FDB35391-7BF4-4A66-AFCC-44B8581D555B}" presName="composite" presStyleCnt="0"/>
      <dgm:spPr/>
    </dgm:pt>
    <dgm:pt modelId="{4EA92AA6-F702-45DD-BD52-429FB350AC2D}" type="pres">
      <dgm:prSet presAssocID="{FDB35391-7BF4-4A66-AFCC-44B8581D555B}" presName="parTx" presStyleLbl="alignNode1" presStyleIdx="1" presStyleCnt="5">
        <dgm:presLayoutVars>
          <dgm:chMax val="0"/>
          <dgm:chPref val="0"/>
          <dgm:bulletEnabled val="1"/>
        </dgm:presLayoutVars>
      </dgm:prSet>
      <dgm:spPr/>
    </dgm:pt>
    <dgm:pt modelId="{D7096AE7-83F8-46DC-B192-AC33F792F132}" type="pres">
      <dgm:prSet presAssocID="{FDB35391-7BF4-4A66-AFCC-44B8581D555B}" presName="desTx" presStyleLbl="alignAccFollowNode1" presStyleIdx="1" presStyleCnt="5">
        <dgm:presLayoutVars>
          <dgm:bulletEnabled val="1"/>
        </dgm:presLayoutVars>
      </dgm:prSet>
      <dgm:spPr/>
    </dgm:pt>
    <dgm:pt modelId="{13AEFE14-93D7-42B1-ACD0-6A43B9283A72}" type="pres">
      <dgm:prSet presAssocID="{245EFA89-1F27-4ECB-A780-5B7741FCDA37}" presName="space" presStyleCnt="0"/>
      <dgm:spPr/>
    </dgm:pt>
    <dgm:pt modelId="{58FAE6A9-D757-4C7C-83ED-370EF772E690}" type="pres">
      <dgm:prSet presAssocID="{BD57A39E-8CFC-4D27-92A1-FD33B9BE8584}" presName="composite" presStyleCnt="0"/>
      <dgm:spPr/>
    </dgm:pt>
    <dgm:pt modelId="{33486214-7F51-43C5-BCC6-708F688D5447}" type="pres">
      <dgm:prSet presAssocID="{BD57A39E-8CFC-4D27-92A1-FD33B9BE8584}" presName="parTx" presStyleLbl="alignNode1" presStyleIdx="2" presStyleCnt="5">
        <dgm:presLayoutVars>
          <dgm:chMax val="0"/>
          <dgm:chPref val="0"/>
          <dgm:bulletEnabled val="1"/>
        </dgm:presLayoutVars>
      </dgm:prSet>
      <dgm:spPr/>
    </dgm:pt>
    <dgm:pt modelId="{8FF2FC59-0D4D-4E9C-BF67-A574F2E20BEF}" type="pres">
      <dgm:prSet presAssocID="{BD57A39E-8CFC-4D27-92A1-FD33B9BE8584}" presName="desTx" presStyleLbl="alignAccFollowNode1" presStyleIdx="2" presStyleCnt="5">
        <dgm:presLayoutVars>
          <dgm:bulletEnabled val="1"/>
        </dgm:presLayoutVars>
      </dgm:prSet>
      <dgm:spPr/>
    </dgm:pt>
    <dgm:pt modelId="{49658A61-08E0-42AA-80AB-7F2EF6D9501C}" type="pres">
      <dgm:prSet presAssocID="{8CA2B0CE-F72A-4F93-9B92-356545878988}" presName="space" presStyleCnt="0"/>
      <dgm:spPr/>
    </dgm:pt>
    <dgm:pt modelId="{0548D35C-7757-47CD-BB22-DF33E18935F5}" type="pres">
      <dgm:prSet presAssocID="{0A9954E1-8EE7-4121-B803-AAC541F5436C}" presName="composite" presStyleCnt="0"/>
      <dgm:spPr/>
    </dgm:pt>
    <dgm:pt modelId="{5BE5ED90-A8F1-40B8-A32E-78D38DE696B6}" type="pres">
      <dgm:prSet presAssocID="{0A9954E1-8EE7-4121-B803-AAC541F5436C}" presName="parTx" presStyleLbl="alignNode1" presStyleIdx="3" presStyleCnt="5">
        <dgm:presLayoutVars>
          <dgm:chMax val="0"/>
          <dgm:chPref val="0"/>
          <dgm:bulletEnabled val="1"/>
        </dgm:presLayoutVars>
      </dgm:prSet>
      <dgm:spPr/>
    </dgm:pt>
    <dgm:pt modelId="{DAD8BC80-2A08-4B65-A1F4-7C57E5E50807}" type="pres">
      <dgm:prSet presAssocID="{0A9954E1-8EE7-4121-B803-AAC541F5436C}" presName="desTx" presStyleLbl="alignAccFollowNode1" presStyleIdx="3" presStyleCnt="5">
        <dgm:presLayoutVars>
          <dgm:bulletEnabled val="1"/>
        </dgm:presLayoutVars>
      </dgm:prSet>
      <dgm:spPr/>
    </dgm:pt>
    <dgm:pt modelId="{891FEC4E-A5BC-4574-BB0C-B126BB24F9DB}" type="pres">
      <dgm:prSet presAssocID="{E403C1D4-A16D-4D6A-ADAB-97518032B58B}" presName="space" presStyleCnt="0"/>
      <dgm:spPr/>
    </dgm:pt>
    <dgm:pt modelId="{696E22B7-2CF2-4B5E-986F-484F356DD7FA}" type="pres">
      <dgm:prSet presAssocID="{5013D704-C477-4FA4-B093-C8B6E2B1BE6C}" presName="composite" presStyleCnt="0"/>
      <dgm:spPr/>
    </dgm:pt>
    <dgm:pt modelId="{01A4722D-A3E1-4529-B17C-04B4BF86DC52}" type="pres">
      <dgm:prSet presAssocID="{5013D704-C477-4FA4-B093-C8B6E2B1BE6C}" presName="parTx" presStyleLbl="alignNode1" presStyleIdx="4" presStyleCnt="5">
        <dgm:presLayoutVars>
          <dgm:chMax val="0"/>
          <dgm:chPref val="0"/>
          <dgm:bulletEnabled val="1"/>
        </dgm:presLayoutVars>
      </dgm:prSet>
      <dgm:spPr/>
    </dgm:pt>
    <dgm:pt modelId="{123046E8-9394-40C4-A5C0-36971243F885}" type="pres">
      <dgm:prSet presAssocID="{5013D704-C477-4FA4-B093-C8B6E2B1BE6C}" presName="desTx" presStyleLbl="alignAccFollowNode1" presStyleIdx="4" presStyleCnt="5">
        <dgm:presLayoutVars>
          <dgm:bulletEnabled val="1"/>
        </dgm:presLayoutVars>
      </dgm:prSet>
      <dgm:spPr/>
    </dgm:pt>
  </dgm:ptLst>
  <dgm:cxnLst>
    <dgm:cxn modelId="{3DED0904-DA71-4223-B034-426A87B3AA52}" srcId="{BD57A39E-8CFC-4D27-92A1-FD33B9BE8584}" destId="{0C00B9AB-7627-4861-AD5F-BA29AD7E5501}" srcOrd="2" destOrd="0" parTransId="{146C46D7-CE87-4B94-AB83-10ABDAF916C4}" sibTransId="{1F4FE062-02B6-49A5-8F79-2AE691ED0484}"/>
    <dgm:cxn modelId="{BB9D7207-22AE-4096-A43B-188EBE001C78}" type="presOf" srcId="{B63121F9-4851-4157-8BD9-47DE344D4798}" destId="{DAD8BC80-2A08-4B65-A1F4-7C57E5E50807}" srcOrd="0" destOrd="3" presId="urn:microsoft.com/office/officeart/2005/8/layout/hList1"/>
    <dgm:cxn modelId="{5FBB8407-27DC-4EEA-A158-BD16977D1418}" type="presOf" srcId="{703A4534-8000-4B22-9CD8-BF0B4F21B386}" destId="{72495451-5BCF-412F-9AC3-0023EB98B2A9}" srcOrd="0" destOrd="0" presId="urn:microsoft.com/office/officeart/2005/8/layout/hList1"/>
    <dgm:cxn modelId="{5C63DC0B-634D-4E81-B4E8-DF17B1DE268E}" srcId="{FDB35391-7BF4-4A66-AFCC-44B8581D555B}" destId="{F70633E8-629D-4BEB-8344-158E172F2CF7}" srcOrd="7" destOrd="0" parTransId="{BB9BF075-C027-4BA1-9C2C-84CC1335D682}" sibTransId="{A100C3ED-D6DA-49FA-9F71-7AFC72034D5F}"/>
    <dgm:cxn modelId="{2CA9C51F-48A9-4DB4-8241-6F42FCF8D80C}" type="presOf" srcId="{B5F3CCDE-4756-4366-BA9F-87FCBEB9825E}" destId="{AEB7C43E-982C-4AB2-835E-A7A184C06D92}" srcOrd="0" destOrd="0" presId="urn:microsoft.com/office/officeart/2005/8/layout/hList1"/>
    <dgm:cxn modelId="{8EC09323-DA5D-438D-8B2B-5025BEF8FB2C}" type="presOf" srcId="{CFD21809-ED54-43F0-942E-8CD8B77C8FD2}" destId="{D7096AE7-83F8-46DC-B192-AC33F792F132}" srcOrd="0" destOrd="0" presId="urn:microsoft.com/office/officeart/2005/8/layout/hList1"/>
    <dgm:cxn modelId="{76528A26-D0F4-40DC-A159-781CAA1F6C7D}" type="presOf" srcId="{FE66FC8E-D0E7-41A1-A8E7-045091371996}" destId="{DAD8BC80-2A08-4B65-A1F4-7C57E5E50807}" srcOrd="0" destOrd="1" presId="urn:microsoft.com/office/officeart/2005/8/layout/hList1"/>
    <dgm:cxn modelId="{54EFDB2A-3C98-45A5-9163-9C49375A9A6E}" type="presOf" srcId="{0B12A138-E8DB-4700-9BF2-2B5FDE9021DE}" destId="{D7096AE7-83F8-46DC-B192-AC33F792F132}" srcOrd="0" destOrd="4" presId="urn:microsoft.com/office/officeart/2005/8/layout/hList1"/>
    <dgm:cxn modelId="{421DF92A-8279-4D47-AE9A-99D44469222D}" type="presOf" srcId="{3C19E861-3A9A-498E-A017-F27415247F76}" destId="{D7096AE7-83F8-46DC-B192-AC33F792F132}" srcOrd="0" destOrd="8" presId="urn:microsoft.com/office/officeart/2005/8/layout/hList1"/>
    <dgm:cxn modelId="{AB43CA2D-1455-4D8A-8452-F3CE9F1F850D}" type="presOf" srcId="{F70633E8-629D-4BEB-8344-158E172F2CF7}" destId="{D7096AE7-83F8-46DC-B192-AC33F792F132}" srcOrd="0" destOrd="7" presId="urn:microsoft.com/office/officeart/2005/8/layout/hList1"/>
    <dgm:cxn modelId="{A934E131-1650-430A-AA8B-BFA2BC9D214A}" srcId="{B5F3CCDE-4756-4366-BA9F-87FCBEB9825E}" destId="{DF7E12DC-CA80-4CD8-92E4-90382977564D}" srcOrd="5" destOrd="0" parTransId="{1450AA3F-7279-4599-914B-0D3302D6CE82}" sibTransId="{0A6D9F5E-87BD-442D-970B-BD544185C402}"/>
    <dgm:cxn modelId="{DEA48832-06D7-416D-958E-AFC5DEEDDFBE}" type="presOf" srcId="{41DF8B28-5F51-4B63-B1C3-92A5B1F85730}" destId="{DF6AD915-573E-4ED7-B631-B6E384BC7E46}" srcOrd="0" destOrd="0" presId="urn:microsoft.com/office/officeart/2005/8/layout/hList1"/>
    <dgm:cxn modelId="{CBBE1D34-907C-4E89-B1CA-5583E20CAEF3}" type="presOf" srcId="{0A9954E1-8EE7-4121-B803-AAC541F5436C}" destId="{5BE5ED90-A8F1-40B8-A32E-78D38DE696B6}" srcOrd="0" destOrd="0" presId="urn:microsoft.com/office/officeart/2005/8/layout/hList1"/>
    <dgm:cxn modelId="{1072AD3B-67EE-4490-A29D-0014356DC055}" type="presOf" srcId="{6FF3B285-87E2-4F3D-AC9C-7B30B00E9677}" destId="{D7096AE7-83F8-46DC-B192-AC33F792F132}" srcOrd="0" destOrd="1" presId="urn:microsoft.com/office/officeart/2005/8/layout/hList1"/>
    <dgm:cxn modelId="{1497013E-E526-4D98-AB0E-712D73486F5E}" type="presOf" srcId="{D49433FB-E547-4BB3-AAD9-F3D39D2A6B4B}" destId="{D7096AE7-83F8-46DC-B192-AC33F792F132}" srcOrd="0" destOrd="3" presId="urn:microsoft.com/office/officeart/2005/8/layout/hList1"/>
    <dgm:cxn modelId="{86D80E40-D6D2-4B2C-926B-4CAD4CEB9BD4}" srcId="{B5F3CCDE-4756-4366-BA9F-87FCBEB9825E}" destId="{C2BDD187-0D6E-4A41-8797-F0EDA0E5111E}" srcOrd="1" destOrd="0" parTransId="{C27E79DE-EC7D-46C8-A7D7-2CB639017F15}" sibTransId="{C45A7621-8CEF-4AF7-B446-ACEC5D562248}"/>
    <dgm:cxn modelId="{D3DD555F-CCEB-4B06-84EA-DD718646E9A9}" type="presOf" srcId="{470AF95B-C46D-406B-B02E-93B6667B322F}" destId="{8FF2FC59-0D4D-4E9C-BF67-A574F2E20BEF}" srcOrd="0" destOrd="0" presId="urn:microsoft.com/office/officeart/2005/8/layout/hList1"/>
    <dgm:cxn modelId="{9B0F6845-5BFA-4435-BEFE-ABC8E085110C}" type="presOf" srcId="{88C1E052-1E57-4F8C-9C71-CB5B98C18798}" destId="{D7096AE7-83F8-46DC-B192-AC33F792F132}" srcOrd="0" destOrd="2" presId="urn:microsoft.com/office/officeart/2005/8/layout/hList1"/>
    <dgm:cxn modelId="{E1E86C46-1704-4793-BE48-29F25258CFF0}" srcId="{B5F3CCDE-4756-4366-BA9F-87FCBEB9825E}" destId="{00F6E4E3-EF49-40F0-B683-7F669FEA7CC4}" srcOrd="3" destOrd="0" parTransId="{92920AF3-03D0-42F7-98E7-CD084C3B655F}" sibTransId="{FF9055DF-F3C0-4513-B1DA-C9689EF27C0E}"/>
    <dgm:cxn modelId="{20116949-801B-4AAD-B591-88C529EF6591}" type="presOf" srcId="{0C00B9AB-7627-4861-AD5F-BA29AD7E5501}" destId="{8FF2FC59-0D4D-4E9C-BF67-A574F2E20BEF}" srcOrd="0" destOrd="2" presId="urn:microsoft.com/office/officeart/2005/8/layout/hList1"/>
    <dgm:cxn modelId="{E7C5334A-5442-42CA-ABFC-5DCFC958F819}" type="presOf" srcId="{4EF1513B-E834-41D8-8491-A289487C1528}" destId="{123046E8-9394-40C4-A5C0-36971243F885}" srcOrd="0" destOrd="2" presId="urn:microsoft.com/office/officeart/2005/8/layout/hList1"/>
    <dgm:cxn modelId="{ECDF6F6C-B6C0-4663-B7E5-98A3FEBB8847}" srcId="{703A4534-8000-4B22-9CD8-BF0B4F21B386}" destId="{5013D704-C477-4FA4-B093-C8B6E2B1BE6C}" srcOrd="4" destOrd="0" parTransId="{5C3108B0-6CF7-4598-BCBE-DD6783B77B84}" sibTransId="{498E4935-DD28-47A7-BFC2-D321ED9EAA07}"/>
    <dgm:cxn modelId="{B00E916C-07A4-4615-B5F2-099A27210A6E}" srcId="{0A9954E1-8EE7-4121-B803-AAC541F5436C}" destId="{47A8AA52-84E5-474C-B311-2A339FCC3A45}" srcOrd="2" destOrd="0" parTransId="{34333725-8B49-4779-8CEF-33D6A82ECB39}" sibTransId="{3715A2C9-12C8-482A-9FE8-F9DE30B11021}"/>
    <dgm:cxn modelId="{206DBD6C-F1D6-48A2-B912-E4086840F770}" srcId="{FDB35391-7BF4-4A66-AFCC-44B8581D555B}" destId="{3C19E861-3A9A-498E-A017-F27415247F76}" srcOrd="8" destOrd="0" parTransId="{FA67FFE5-8EB6-44FF-A9A2-C9F6EDD8CF24}" sibTransId="{F37204B0-92DE-40FA-9F2F-2A3B83A7E94D}"/>
    <dgm:cxn modelId="{6FB6B94D-47D2-4A78-892F-7B0572E1ACEF}" type="presOf" srcId="{49475562-C544-4D8D-9711-CC5B8F1B8B59}" destId="{D7096AE7-83F8-46DC-B192-AC33F792F132}" srcOrd="0" destOrd="5" presId="urn:microsoft.com/office/officeart/2005/8/layout/hList1"/>
    <dgm:cxn modelId="{D324E071-D577-4282-8D8E-F83714ACC0CA}" type="presOf" srcId="{FDB35391-7BF4-4A66-AFCC-44B8581D555B}" destId="{4EA92AA6-F702-45DD-BD52-429FB350AC2D}" srcOrd="0" destOrd="0" presId="urn:microsoft.com/office/officeart/2005/8/layout/hList1"/>
    <dgm:cxn modelId="{5CFA7252-B411-4B72-B418-EE730FF0D30F}" type="presOf" srcId="{5013D704-C477-4FA4-B093-C8B6E2B1BE6C}" destId="{01A4722D-A3E1-4529-B17C-04B4BF86DC52}" srcOrd="0" destOrd="0" presId="urn:microsoft.com/office/officeart/2005/8/layout/hList1"/>
    <dgm:cxn modelId="{2D217472-761F-4ADF-87F7-270DA55C3C1C}" type="presOf" srcId="{47A8AA52-84E5-474C-B311-2A339FCC3A45}" destId="{DAD8BC80-2A08-4B65-A1F4-7C57E5E50807}" srcOrd="0" destOrd="2" presId="urn:microsoft.com/office/officeart/2005/8/layout/hList1"/>
    <dgm:cxn modelId="{B7FE3873-892B-44EC-8E33-9EB754194FF6}" srcId="{0A9954E1-8EE7-4121-B803-AAC541F5436C}" destId="{896B0E16-1BF2-409D-A7B8-70153E5D9EED}" srcOrd="0" destOrd="0" parTransId="{846CD868-CC1C-4163-8BA1-E81AC660285C}" sibTransId="{50641F0F-6B73-47FC-82BE-B3E777A1296B}"/>
    <dgm:cxn modelId="{01970C75-0735-4ED3-9CA0-DFAEA717BEDE}" srcId="{BD57A39E-8CFC-4D27-92A1-FD33B9BE8584}" destId="{470AF95B-C46D-406B-B02E-93B6667B322F}" srcOrd="0" destOrd="0" parTransId="{4C4F0AD4-30C5-4E4D-9AD3-0F77074BD037}" sibTransId="{15690633-9100-4257-B041-9D4ACDBAEB7E}"/>
    <dgm:cxn modelId="{0CAC6755-DDCA-4695-828C-009894358CED}" srcId="{BD57A39E-8CFC-4D27-92A1-FD33B9BE8584}" destId="{62903F27-9043-454F-BF64-0DDE8A5980A4}" srcOrd="1" destOrd="0" parTransId="{6165F712-24A5-4817-AB8B-7C48EBC2B0B5}" sibTransId="{68E2EFDB-BCA1-458C-B847-A8F68184108E}"/>
    <dgm:cxn modelId="{2FFC9D75-DFC2-4E6D-A17A-9166DB70E3DA}" type="presOf" srcId="{BD57A39E-8CFC-4D27-92A1-FD33B9BE8584}" destId="{33486214-7F51-43C5-BCC6-708F688D5447}" srcOrd="0" destOrd="0" presId="urn:microsoft.com/office/officeart/2005/8/layout/hList1"/>
    <dgm:cxn modelId="{D10D7856-8025-4317-82F3-DF35E15716F1}" type="presOf" srcId="{02A03D8C-932F-4717-9600-14C9C871DE2C}" destId="{DF6AD915-573E-4ED7-B631-B6E384BC7E46}" srcOrd="0" destOrd="2" presId="urn:microsoft.com/office/officeart/2005/8/layout/hList1"/>
    <dgm:cxn modelId="{7318B77D-B894-4FBE-B8DE-5BC8DDB67532}" srcId="{FDB35391-7BF4-4A66-AFCC-44B8581D555B}" destId="{0F7A977F-254B-4C3C-8976-CFBD0DA76A91}" srcOrd="10" destOrd="0" parTransId="{67649776-55F7-4900-8A4C-C59F1914A331}" sibTransId="{F3345E61-BDAF-45DF-9E73-A80ABEA7DBFD}"/>
    <dgm:cxn modelId="{4CF43F7E-9B75-44AD-A5FA-FDCBC1FF95A4}" type="presOf" srcId="{DF7E12DC-CA80-4CD8-92E4-90382977564D}" destId="{DF6AD915-573E-4ED7-B631-B6E384BC7E46}" srcOrd="0" destOrd="5" presId="urn:microsoft.com/office/officeart/2005/8/layout/hList1"/>
    <dgm:cxn modelId="{563C1781-87A6-4C14-8F2B-CECF4C59790F}" srcId="{FDB35391-7BF4-4A66-AFCC-44B8581D555B}" destId="{A40BDA16-87FE-45E6-9F52-7107510390F2}" srcOrd="12" destOrd="0" parTransId="{824CCFC3-93CD-4175-91A3-833F7CEEA37A}" sibTransId="{8DBEFCA8-6123-4DD7-BE6F-AF6479554596}"/>
    <dgm:cxn modelId="{728D9D82-1F2F-4774-B759-04A092E950F5}" srcId="{703A4534-8000-4B22-9CD8-BF0B4F21B386}" destId="{FDB35391-7BF4-4A66-AFCC-44B8581D555B}" srcOrd="1" destOrd="0" parTransId="{45FECFC5-F00F-413C-B1A2-FC5E7C9F1C65}" sibTransId="{245EFA89-1F27-4ECB-A780-5B7741FCDA37}"/>
    <dgm:cxn modelId="{E93AB685-400C-40E8-A787-F47ED71FF49A}" srcId="{0A9954E1-8EE7-4121-B803-AAC541F5436C}" destId="{B63121F9-4851-4157-8BD9-47DE344D4798}" srcOrd="3" destOrd="0" parTransId="{38631A2A-6E87-48AE-9AE6-5BEBED47E6AB}" sibTransId="{D8AEBACD-B73B-49DF-9A82-92DB998B0307}"/>
    <dgm:cxn modelId="{0F5F158B-B493-4639-8A33-7F4532A1B33D}" srcId="{FDB35391-7BF4-4A66-AFCC-44B8581D555B}" destId="{D49433FB-E547-4BB3-AAD9-F3D39D2A6B4B}" srcOrd="3" destOrd="0" parTransId="{7E684174-4FB0-42AB-B292-625A1D2B83CA}" sibTransId="{5013BB1C-0154-4D89-B77C-38ECA70E1DF7}"/>
    <dgm:cxn modelId="{0AE6E48B-218E-46A8-8E26-791E2F27DB82}" type="presOf" srcId="{C2BDD187-0D6E-4A41-8797-F0EDA0E5111E}" destId="{DF6AD915-573E-4ED7-B631-B6E384BC7E46}" srcOrd="0" destOrd="1" presId="urn:microsoft.com/office/officeart/2005/8/layout/hList1"/>
    <dgm:cxn modelId="{1C37E191-7409-4D06-B681-5E7627E2EC9F}" srcId="{FDB35391-7BF4-4A66-AFCC-44B8581D555B}" destId="{49475562-C544-4D8D-9711-CC5B8F1B8B59}" srcOrd="5" destOrd="0" parTransId="{7A40CA8D-760C-4D1B-9E9B-10957FBB1BF2}" sibTransId="{C56FC069-2B41-49E1-932C-D56577234F2B}"/>
    <dgm:cxn modelId="{93143294-A963-46C2-990D-2D58B33F066E}" srcId="{5013D704-C477-4FA4-B093-C8B6E2B1BE6C}" destId="{2E0BD22F-12E3-4608-8C6F-9E495E528F4B}" srcOrd="1" destOrd="0" parTransId="{F136C9D0-2B23-4BDC-8E0B-DBC681BA7D96}" sibTransId="{0945DD8F-8F6F-4922-9C47-CDCD05BD9E35}"/>
    <dgm:cxn modelId="{797E9C98-4AD9-4B74-9173-B37ED93A59BF}" srcId="{FDB35391-7BF4-4A66-AFCC-44B8581D555B}" destId="{424C4583-EC7B-4EC3-B11A-AA8FDF102BC9}" srcOrd="11" destOrd="0" parTransId="{E6B69C41-88C0-423E-9C39-1DCCB70583AD}" sibTransId="{C89AA119-4E18-4013-AE81-32B94F54B5B5}"/>
    <dgm:cxn modelId="{BF034C9A-EB1D-4B77-85BB-D2BCD1F63F87}" srcId="{FDB35391-7BF4-4A66-AFCC-44B8581D555B}" destId="{BEBC9870-C83C-4949-9788-08C69815ADD3}" srcOrd="9" destOrd="0" parTransId="{67608368-68A8-42DC-B2A5-A9003A88E39A}" sibTransId="{4F66E15F-92FC-41D4-8BA0-F0F0BAD80AB8}"/>
    <dgm:cxn modelId="{0043B29D-26C0-46C6-9F4D-8E1E5E8598DA}" type="presOf" srcId="{0245A285-A1F6-4FF2-9368-DF4AE0DCC889}" destId="{D7096AE7-83F8-46DC-B192-AC33F792F132}" srcOrd="0" destOrd="6" presId="urn:microsoft.com/office/officeart/2005/8/layout/hList1"/>
    <dgm:cxn modelId="{759A0C9E-B189-4A66-913B-BFF60018FC40}" srcId="{703A4534-8000-4B22-9CD8-BF0B4F21B386}" destId="{0A9954E1-8EE7-4121-B803-AAC541F5436C}" srcOrd="3" destOrd="0" parTransId="{B70E3FC4-6103-473E-86D7-1167C0E37010}" sibTransId="{E403C1D4-A16D-4D6A-ADAB-97518032B58B}"/>
    <dgm:cxn modelId="{9F6033A5-35EE-4A0C-861A-4043FA31F1CA}" srcId="{5013D704-C477-4FA4-B093-C8B6E2B1BE6C}" destId="{77BB500E-9739-4CCF-8513-A359C13E2398}" srcOrd="0" destOrd="0" parTransId="{2D815106-46B4-498B-8A51-3BAEB1ABBD40}" sibTransId="{E3298C1C-1878-4A1B-8ECC-D050F1763420}"/>
    <dgm:cxn modelId="{612E26A7-AB3F-43FD-A2AF-18DA6791735D}" srcId="{0A9954E1-8EE7-4121-B803-AAC541F5436C}" destId="{FE66FC8E-D0E7-41A1-A8E7-045091371996}" srcOrd="1" destOrd="0" parTransId="{44171209-DD13-4E24-9EAB-861166979FD0}" sibTransId="{EAC40CA2-B357-47E2-BA00-B7CAD85625AA}"/>
    <dgm:cxn modelId="{DA5BEFA7-7152-4A11-932A-886AB6ABB1DC}" srcId="{FDB35391-7BF4-4A66-AFCC-44B8581D555B}" destId="{6FF3B285-87E2-4F3D-AC9C-7B30B00E9677}" srcOrd="1" destOrd="0" parTransId="{7E7BDD7D-72F7-4112-94BB-C3327364BCDD}" sibTransId="{0E43BD5E-59A2-4BF5-BAF6-D407D791FD24}"/>
    <dgm:cxn modelId="{27D292AD-C554-433E-AA30-6B7C53966A8E}" srcId="{FDB35391-7BF4-4A66-AFCC-44B8581D555B}" destId="{CFD21809-ED54-43F0-942E-8CD8B77C8FD2}" srcOrd="0" destOrd="0" parTransId="{FCDB44C6-47C0-4DDF-9C75-FBA27033123B}" sibTransId="{AEA232E4-2B49-4C39-A58B-EB66AD964A94}"/>
    <dgm:cxn modelId="{EC1BE0AE-F432-4A85-A93B-F46CB68FDBDD}" type="presOf" srcId="{77BB500E-9739-4CCF-8513-A359C13E2398}" destId="{123046E8-9394-40C4-A5C0-36971243F885}" srcOrd="0" destOrd="0" presId="urn:microsoft.com/office/officeart/2005/8/layout/hList1"/>
    <dgm:cxn modelId="{2910EAB0-1378-44B4-BB08-7A47FAAD708D}" srcId="{703A4534-8000-4B22-9CD8-BF0B4F21B386}" destId="{BD57A39E-8CFC-4D27-92A1-FD33B9BE8584}" srcOrd="2" destOrd="0" parTransId="{03D1F638-58C8-458C-BFA2-A19871081FB1}" sibTransId="{8CA2B0CE-F72A-4F93-9B92-356545878988}"/>
    <dgm:cxn modelId="{F1F3B4B9-D7A9-4564-A91D-FC93355ED178}" type="presOf" srcId="{896B0E16-1BF2-409D-A7B8-70153E5D9EED}" destId="{DAD8BC80-2A08-4B65-A1F4-7C57E5E50807}" srcOrd="0" destOrd="0" presId="urn:microsoft.com/office/officeart/2005/8/layout/hList1"/>
    <dgm:cxn modelId="{D2EECBB9-EA46-49B5-9B3C-1BDA87B6A678}" srcId="{5013D704-C477-4FA4-B093-C8B6E2B1BE6C}" destId="{4EF1513B-E834-41D8-8491-A289487C1528}" srcOrd="2" destOrd="0" parTransId="{889B896A-8BD2-4782-8453-FBC4B28020B9}" sibTransId="{4D48F126-4041-4FA4-8A0D-423D545DF28B}"/>
    <dgm:cxn modelId="{A4D2ACC3-DC9D-4352-960A-562A3CD8B33F}" type="presOf" srcId="{A40BDA16-87FE-45E6-9F52-7107510390F2}" destId="{D7096AE7-83F8-46DC-B192-AC33F792F132}" srcOrd="0" destOrd="12" presId="urn:microsoft.com/office/officeart/2005/8/layout/hList1"/>
    <dgm:cxn modelId="{9DB314C7-D497-4501-878C-2AD0FAF56A65}" type="presOf" srcId="{FA279449-5DFE-43F2-B57B-B23834916A87}" destId="{8FF2FC59-0D4D-4E9C-BF67-A574F2E20BEF}" srcOrd="0" destOrd="3" presId="urn:microsoft.com/office/officeart/2005/8/layout/hList1"/>
    <dgm:cxn modelId="{073F6EC8-BD45-40A4-AE30-8CD934E828D6}" srcId="{FDB35391-7BF4-4A66-AFCC-44B8581D555B}" destId="{0245A285-A1F6-4FF2-9368-DF4AE0DCC889}" srcOrd="6" destOrd="0" parTransId="{F4F9406D-263B-432C-9A12-08A2F21FBE91}" sibTransId="{1CCBBC75-3C88-4B46-8AB4-9D4F39E1C6B0}"/>
    <dgm:cxn modelId="{73C745CA-A1AC-4B1D-BDC9-D2CBA1941103}" type="presOf" srcId="{89AE466B-B593-4647-A496-2233C3735112}" destId="{8FF2FC59-0D4D-4E9C-BF67-A574F2E20BEF}" srcOrd="0" destOrd="4" presId="urn:microsoft.com/office/officeart/2005/8/layout/hList1"/>
    <dgm:cxn modelId="{7A7F81CC-ED08-4AC9-9BBA-919F595A4026}" srcId="{FDB35391-7BF4-4A66-AFCC-44B8581D555B}" destId="{0B12A138-E8DB-4700-9BF2-2B5FDE9021DE}" srcOrd="4" destOrd="0" parTransId="{CB3E30C5-54F2-4BE1-AACB-930986DA36FB}" sibTransId="{B49F9CD0-8C47-4BAD-BF39-C054ECE51C40}"/>
    <dgm:cxn modelId="{3CA04BCE-950E-461C-9EB8-611382CE31A8}" type="presOf" srcId="{ECD46F85-233E-4675-8D7C-611044834A0C}" destId="{DF6AD915-573E-4ED7-B631-B6E384BC7E46}" srcOrd="0" destOrd="4" presId="urn:microsoft.com/office/officeart/2005/8/layout/hList1"/>
    <dgm:cxn modelId="{155D13D0-B3F1-40CB-B698-7716ED90E25E}" type="presOf" srcId="{0F7A977F-254B-4C3C-8976-CFBD0DA76A91}" destId="{D7096AE7-83F8-46DC-B192-AC33F792F132}" srcOrd="0" destOrd="10" presId="urn:microsoft.com/office/officeart/2005/8/layout/hList1"/>
    <dgm:cxn modelId="{7D61F9DA-E937-4796-8501-5606FAA13D95}" srcId="{703A4534-8000-4B22-9CD8-BF0B4F21B386}" destId="{B5F3CCDE-4756-4366-BA9F-87FCBEB9825E}" srcOrd="0" destOrd="0" parTransId="{520CF0F8-C293-4C86-A66F-EA1D24967AC4}" sibTransId="{22149690-BA99-40EA-888D-75642C9F6BC4}"/>
    <dgm:cxn modelId="{215266DB-97A3-454F-941D-413F73C7ED0A}" type="presOf" srcId="{00F6E4E3-EF49-40F0-B683-7F669FEA7CC4}" destId="{DF6AD915-573E-4ED7-B631-B6E384BC7E46}" srcOrd="0" destOrd="3" presId="urn:microsoft.com/office/officeart/2005/8/layout/hList1"/>
    <dgm:cxn modelId="{7F0D73DE-D138-4019-8882-C407B8C82F90}" srcId="{B5F3CCDE-4756-4366-BA9F-87FCBEB9825E}" destId="{02A03D8C-932F-4717-9600-14C9C871DE2C}" srcOrd="2" destOrd="0" parTransId="{EF057078-045E-4468-BD9C-4617689A9F10}" sibTransId="{445DCF2E-D381-465B-A519-8BBE12A14480}"/>
    <dgm:cxn modelId="{3F5E68E3-EBB8-4EF2-A506-305BE883CA93}" srcId="{B5F3CCDE-4756-4366-BA9F-87FCBEB9825E}" destId="{ECD46F85-233E-4675-8D7C-611044834A0C}" srcOrd="4" destOrd="0" parTransId="{6FBD940B-88C2-4391-879F-F456FF75BBE8}" sibTransId="{67295B39-7BBC-4786-92A1-51B97EB3D1A5}"/>
    <dgm:cxn modelId="{FEE9C1E7-D758-4EEE-AF88-F4217083D43D}" type="presOf" srcId="{2E0BD22F-12E3-4608-8C6F-9E495E528F4B}" destId="{123046E8-9394-40C4-A5C0-36971243F885}" srcOrd="0" destOrd="1" presId="urn:microsoft.com/office/officeart/2005/8/layout/hList1"/>
    <dgm:cxn modelId="{F71A3EEB-BF51-4CEC-9E55-A8F431CC02B9}" srcId="{BD57A39E-8CFC-4D27-92A1-FD33B9BE8584}" destId="{FA279449-5DFE-43F2-B57B-B23834916A87}" srcOrd="3" destOrd="0" parTransId="{049CBB71-1EC2-42D1-A4AD-77816A143515}" sibTransId="{D06712F1-FF8C-4892-BA4E-A958F8B898A2}"/>
    <dgm:cxn modelId="{8F1E95EC-3C8A-4853-8F6F-FCA7395A00D4}" type="presOf" srcId="{62903F27-9043-454F-BF64-0DDE8A5980A4}" destId="{8FF2FC59-0D4D-4E9C-BF67-A574F2E20BEF}" srcOrd="0" destOrd="1" presId="urn:microsoft.com/office/officeart/2005/8/layout/hList1"/>
    <dgm:cxn modelId="{847256F2-DE0F-4A87-9C12-AC51EDA9946C}" srcId="{FDB35391-7BF4-4A66-AFCC-44B8581D555B}" destId="{88C1E052-1E57-4F8C-9C71-CB5B98C18798}" srcOrd="2" destOrd="0" parTransId="{17905B6B-51CF-4C12-B2AD-B11007238F5E}" sibTransId="{0C3FFFC5-F732-4DB6-9E9B-083F9735FFAA}"/>
    <dgm:cxn modelId="{A33113F4-5D34-40CD-A445-F4CB9341F43F}" type="presOf" srcId="{BEBC9870-C83C-4949-9788-08C69815ADD3}" destId="{D7096AE7-83F8-46DC-B192-AC33F792F132}" srcOrd="0" destOrd="9" presId="urn:microsoft.com/office/officeart/2005/8/layout/hList1"/>
    <dgm:cxn modelId="{3DADABF4-8080-4FF4-A710-23CD1610B902}" srcId="{B5F3CCDE-4756-4366-BA9F-87FCBEB9825E}" destId="{41DF8B28-5F51-4B63-B1C3-92A5B1F85730}" srcOrd="0" destOrd="0" parTransId="{4688464D-F28A-4247-9550-FD3880E59F87}" sibTransId="{C2A3B5C8-0517-4EB2-B041-EE08EA64692D}"/>
    <dgm:cxn modelId="{7DA89CFC-8D6F-4CC3-A496-F579F2ED3E08}" type="presOf" srcId="{424C4583-EC7B-4EC3-B11A-AA8FDF102BC9}" destId="{D7096AE7-83F8-46DC-B192-AC33F792F132}" srcOrd="0" destOrd="11" presId="urn:microsoft.com/office/officeart/2005/8/layout/hList1"/>
    <dgm:cxn modelId="{A1314DFE-8C30-449A-8C24-7C4CAED40C65}" srcId="{BD57A39E-8CFC-4D27-92A1-FD33B9BE8584}" destId="{89AE466B-B593-4647-A496-2233C3735112}" srcOrd="4" destOrd="0" parTransId="{05745D4D-D61E-44E0-B57C-1878286B88AC}" sibTransId="{83F42266-B407-4FF6-8A7A-9AADA9869F11}"/>
    <dgm:cxn modelId="{431DD45D-6E25-4482-AC65-8FDFD44F04A1}" type="presParOf" srcId="{72495451-5BCF-412F-9AC3-0023EB98B2A9}" destId="{04743D05-D836-4154-BE4C-3346E1C6D0E8}" srcOrd="0" destOrd="0" presId="urn:microsoft.com/office/officeart/2005/8/layout/hList1"/>
    <dgm:cxn modelId="{5809EB3F-9596-4A60-8F32-760E725BBBA6}" type="presParOf" srcId="{04743D05-D836-4154-BE4C-3346E1C6D0E8}" destId="{AEB7C43E-982C-4AB2-835E-A7A184C06D92}" srcOrd="0" destOrd="0" presId="urn:microsoft.com/office/officeart/2005/8/layout/hList1"/>
    <dgm:cxn modelId="{C9055FDB-D311-4F1F-94FB-7BE0FE7EFF0A}" type="presParOf" srcId="{04743D05-D836-4154-BE4C-3346E1C6D0E8}" destId="{DF6AD915-573E-4ED7-B631-B6E384BC7E46}" srcOrd="1" destOrd="0" presId="urn:microsoft.com/office/officeart/2005/8/layout/hList1"/>
    <dgm:cxn modelId="{5C4CB600-B6A8-4515-B268-623AB728B9E8}" type="presParOf" srcId="{72495451-5BCF-412F-9AC3-0023EB98B2A9}" destId="{F92E593F-7AEC-4FE1-9971-57EE216608F5}" srcOrd="1" destOrd="0" presId="urn:microsoft.com/office/officeart/2005/8/layout/hList1"/>
    <dgm:cxn modelId="{2FD22DC6-4B75-468D-8CF0-9BACDEA7FBB2}" type="presParOf" srcId="{72495451-5BCF-412F-9AC3-0023EB98B2A9}" destId="{29E44E45-7B21-4F80-A70B-401D19AE7DC6}" srcOrd="2" destOrd="0" presId="urn:microsoft.com/office/officeart/2005/8/layout/hList1"/>
    <dgm:cxn modelId="{B2DB6BA8-C462-4741-A362-41B5369A5E92}" type="presParOf" srcId="{29E44E45-7B21-4F80-A70B-401D19AE7DC6}" destId="{4EA92AA6-F702-45DD-BD52-429FB350AC2D}" srcOrd="0" destOrd="0" presId="urn:microsoft.com/office/officeart/2005/8/layout/hList1"/>
    <dgm:cxn modelId="{59D6860C-CCAC-4D02-B05E-46041BBF001A}" type="presParOf" srcId="{29E44E45-7B21-4F80-A70B-401D19AE7DC6}" destId="{D7096AE7-83F8-46DC-B192-AC33F792F132}" srcOrd="1" destOrd="0" presId="urn:microsoft.com/office/officeart/2005/8/layout/hList1"/>
    <dgm:cxn modelId="{431CCB64-E04C-4334-8FD4-79347A975504}" type="presParOf" srcId="{72495451-5BCF-412F-9AC3-0023EB98B2A9}" destId="{13AEFE14-93D7-42B1-ACD0-6A43B9283A72}" srcOrd="3" destOrd="0" presId="urn:microsoft.com/office/officeart/2005/8/layout/hList1"/>
    <dgm:cxn modelId="{E3E9970D-6344-4A11-8E83-53D5781646DC}" type="presParOf" srcId="{72495451-5BCF-412F-9AC3-0023EB98B2A9}" destId="{58FAE6A9-D757-4C7C-83ED-370EF772E690}" srcOrd="4" destOrd="0" presId="urn:microsoft.com/office/officeart/2005/8/layout/hList1"/>
    <dgm:cxn modelId="{7854CC51-D3C9-4355-8928-F5E650ACB851}" type="presParOf" srcId="{58FAE6A9-D757-4C7C-83ED-370EF772E690}" destId="{33486214-7F51-43C5-BCC6-708F688D5447}" srcOrd="0" destOrd="0" presId="urn:microsoft.com/office/officeart/2005/8/layout/hList1"/>
    <dgm:cxn modelId="{1C3B9CB0-D487-4249-A5F4-B46D5D91FC34}" type="presParOf" srcId="{58FAE6A9-D757-4C7C-83ED-370EF772E690}" destId="{8FF2FC59-0D4D-4E9C-BF67-A574F2E20BEF}" srcOrd="1" destOrd="0" presId="urn:microsoft.com/office/officeart/2005/8/layout/hList1"/>
    <dgm:cxn modelId="{5B0ECBF0-ED13-47F4-9A73-5274270E1749}" type="presParOf" srcId="{72495451-5BCF-412F-9AC3-0023EB98B2A9}" destId="{49658A61-08E0-42AA-80AB-7F2EF6D9501C}" srcOrd="5" destOrd="0" presId="urn:microsoft.com/office/officeart/2005/8/layout/hList1"/>
    <dgm:cxn modelId="{46E499B8-390B-428B-9CC0-B12836F5A4F0}" type="presParOf" srcId="{72495451-5BCF-412F-9AC3-0023EB98B2A9}" destId="{0548D35C-7757-47CD-BB22-DF33E18935F5}" srcOrd="6" destOrd="0" presId="urn:microsoft.com/office/officeart/2005/8/layout/hList1"/>
    <dgm:cxn modelId="{8C455AF0-EC8C-48CA-935B-B52220EF72B3}" type="presParOf" srcId="{0548D35C-7757-47CD-BB22-DF33E18935F5}" destId="{5BE5ED90-A8F1-40B8-A32E-78D38DE696B6}" srcOrd="0" destOrd="0" presId="urn:microsoft.com/office/officeart/2005/8/layout/hList1"/>
    <dgm:cxn modelId="{80B35DDB-97A2-4CA5-B466-4C4494DC5B10}" type="presParOf" srcId="{0548D35C-7757-47CD-BB22-DF33E18935F5}" destId="{DAD8BC80-2A08-4B65-A1F4-7C57E5E50807}" srcOrd="1" destOrd="0" presId="urn:microsoft.com/office/officeart/2005/8/layout/hList1"/>
    <dgm:cxn modelId="{492032B6-02C0-401B-9883-9166CEE25F83}" type="presParOf" srcId="{72495451-5BCF-412F-9AC3-0023EB98B2A9}" destId="{891FEC4E-A5BC-4574-BB0C-B126BB24F9DB}" srcOrd="7" destOrd="0" presId="urn:microsoft.com/office/officeart/2005/8/layout/hList1"/>
    <dgm:cxn modelId="{05F2A8EC-33FC-42AC-A6B0-67A36C820A63}" type="presParOf" srcId="{72495451-5BCF-412F-9AC3-0023EB98B2A9}" destId="{696E22B7-2CF2-4B5E-986F-484F356DD7FA}" srcOrd="8" destOrd="0" presId="urn:microsoft.com/office/officeart/2005/8/layout/hList1"/>
    <dgm:cxn modelId="{F5E01EEE-706F-46A2-8C02-F731DC94A244}" type="presParOf" srcId="{696E22B7-2CF2-4B5E-986F-484F356DD7FA}" destId="{01A4722D-A3E1-4529-B17C-04B4BF86DC52}" srcOrd="0" destOrd="0" presId="urn:microsoft.com/office/officeart/2005/8/layout/hList1"/>
    <dgm:cxn modelId="{5A0E9793-72F3-47BB-B7B7-0775E4B656B3}" type="presParOf" srcId="{696E22B7-2CF2-4B5E-986F-484F356DD7FA}" destId="{123046E8-9394-40C4-A5C0-36971243F88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14D5DB-4ECB-4350-A03C-F7BEA7AF6DDF}" type="doc">
      <dgm:prSet loTypeId="urn:microsoft.com/office/officeart/2005/8/layout/process1" loCatId="process" qsTypeId="urn:microsoft.com/office/officeart/2005/8/quickstyle/simple1" qsCatId="simple" csTypeId="urn:microsoft.com/office/officeart/2005/8/colors/accent2_2" csCatId="accent2" phldr="1"/>
      <dgm:spPr/>
    </dgm:pt>
    <dgm:pt modelId="{6593BE68-682B-40E2-ACBD-C81CC222E40F}">
      <dgm:prSet phldrT="[Text]"/>
      <dgm:spPr/>
      <dgm:t>
        <a:bodyPr/>
        <a:lstStyle/>
        <a:p>
          <a:r>
            <a:rPr lang="en-US" dirty="0"/>
            <a:t>PTAI</a:t>
          </a:r>
        </a:p>
      </dgm:t>
    </dgm:pt>
    <dgm:pt modelId="{50927319-5532-4C29-A2C6-ADFE4834B51F}" type="parTrans" cxnId="{563CC3BA-ADC8-45D3-9C7C-94356B62DD0B}">
      <dgm:prSet/>
      <dgm:spPr/>
      <dgm:t>
        <a:bodyPr/>
        <a:lstStyle/>
        <a:p>
          <a:endParaRPr lang="en-US"/>
        </a:p>
      </dgm:t>
    </dgm:pt>
    <dgm:pt modelId="{56AD9DAA-F9B4-448E-A6FA-1E5CC4AD4F76}" type="sibTrans" cxnId="{563CC3BA-ADC8-45D3-9C7C-94356B62DD0B}">
      <dgm:prSet/>
      <dgm:spPr/>
      <dgm:t>
        <a:bodyPr/>
        <a:lstStyle/>
        <a:p>
          <a:endParaRPr lang="en-US" dirty="0"/>
        </a:p>
      </dgm:t>
    </dgm:pt>
    <dgm:pt modelId="{E0274EB9-8BD5-4E27-8B94-B97D6BD2DAD3}">
      <dgm:prSet phldrT="[Text]"/>
      <dgm:spPr/>
      <dgm:t>
        <a:bodyPr/>
        <a:lstStyle/>
        <a:p>
          <a:r>
            <a:rPr lang="en-US" dirty="0"/>
            <a:t>Acquisition Techniques</a:t>
          </a:r>
        </a:p>
      </dgm:t>
    </dgm:pt>
    <dgm:pt modelId="{E3A251BC-B5C7-468C-9B50-F9561E576960}" type="parTrans" cxnId="{97E85026-DC1B-46AE-AB23-74110280D901}">
      <dgm:prSet/>
      <dgm:spPr/>
      <dgm:t>
        <a:bodyPr/>
        <a:lstStyle/>
        <a:p>
          <a:endParaRPr lang="en-US"/>
        </a:p>
      </dgm:t>
    </dgm:pt>
    <dgm:pt modelId="{EC72CBD8-A5C7-4E2E-8379-575646A8389F}" type="sibTrans" cxnId="{97E85026-DC1B-46AE-AB23-74110280D901}">
      <dgm:prSet/>
      <dgm:spPr/>
      <dgm:t>
        <a:bodyPr/>
        <a:lstStyle/>
        <a:p>
          <a:endParaRPr lang="en-US" dirty="0"/>
        </a:p>
      </dgm:t>
    </dgm:pt>
    <dgm:pt modelId="{97AACC35-B7FC-4D01-A23F-F1DFA0CD38DB}">
      <dgm:prSet phldrT="[Text]"/>
      <dgm:spPr/>
      <dgm:t>
        <a:bodyPr/>
        <a:lstStyle/>
        <a:p>
          <a:r>
            <a:rPr lang="en-US" dirty="0"/>
            <a:t>Evaluation</a:t>
          </a:r>
        </a:p>
      </dgm:t>
    </dgm:pt>
    <dgm:pt modelId="{A45FDE3A-38E4-43B6-A51F-552A3A0A7A9B}" type="parTrans" cxnId="{9F78F1C9-54E9-4C4B-B2BD-03AF46DB5763}">
      <dgm:prSet/>
      <dgm:spPr/>
      <dgm:t>
        <a:bodyPr/>
        <a:lstStyle/>
        <a:p>
          <a:endParaRPr lang="en-US"/>
        </a:p>
      </dgm:t>
    </dgm:pt>
    <dgm:pt modelId="{925758F7-5B4B-49A7-904B-BB296DEF534F}" type="sibTrans" cxnId="{9F78F1C9-54E9-4C4B-B2BD-03AF46DB5763}">
      <dgm:prSet/>
      <dgm:spPr/>
      <dgm:t>
        <a:bodyPr/>
        <a:lstStyle/>
        <a:p>
          <a:endParaRPr lang="en-US" dirty="0"/>
        </a:p>
      </dgm:t>
    </dgm:pt>
    <dgm:pt modelId="{DDA0EA91-A2A3-4542-8B90-7BC4CCBB4A6E}">
      <dgm:prSet phldrT="[Text]"/>
      <dgm:spPr/>
      <dgm:t>
        <a:bodyPr/>
        <a:lstStyle/>
        <a:p>
          <a:r>
            <a:rPr lang="en-US" dirty="0"/>
            <a:t>Oral Presentations</a:t>
          </a:r>
        </a:p>
      </dgm:t>
    </dgm:pt>
    <dgm:pt modelId="{EE1BA8FE-0F96-412D-8269-A93C460683C1}" type="parTrans" cxnId="{50FE66DD-8216-44A5-B32D-33FA36BB69C0}">
      <dgm:prSet/>
      <dgm:spPr/>
      <dgm:t>
        <a:bodyPr/>
        <a:lstStyle/>
        <a:p>
          <a:endParaRPr lang="en-US"/>
        </a:p>
      </dgm:t>
    </dgm:pt>
    <dgm:pt modelId="{46104970-4EDB-426B-A937-130AE58B034A}" type="sibTrans" cxnId="{50FE66DD-8216-44A5-B32D-33FA36BB69C0}">
      <dgm:prSet/>
      <dgm:spPr/>
      <dgm:t>
        <a:bodyPr/>
        <a:lstStyle/>
        <a:p>
          <a:endParaRPr lang="en-US"/>
        </a:p>
      </dgm:t>
    </dgm:pt>
    <dgm:pt modelId="{C128DDB7-0A60-4C37-923A-038EE0389259}" type="pres">
      <dgm:prSet presAssocID="{6F14D5DB-4ECB-4350-A03C-F7BEA7AF6DDF}" presName="Name0" presStyleCnt="0">
        <dgm:presLayoutVars>
          <dgm:dir/>
          <dgm:resizeHandles val="exact"/>
        </dgm:presLayoutVars>
      </dgm:prSet>
      <dgm:spPr/>
    </dgm:pt>
    <dgm:pt modelId="{B4FD6699-1F51-4314-A98A-85BF466EEAC8}" type="pres">
      <dgm:prSet presAssocID="{6593BE68-682B-40E2-ACBD-C81CC222E40F}" presName="node" presStyleLbl="node1" presStyleIdx="0" presStyleCnt="4">
        <dgm:presLayoutVars>
          <dgm:bulletEnabled val="1"/>
        </dgm:presLayoutVars>
      </dgm:prSet>
      <dgm:spPr/>
    </dgm:pt>
    <dgm:pt modelId="{14E99340-2F0B-43C0-B324-C70D0BEA23B4}" type="pres">
      <dgm:prSet presAssocID="{56AD9DAA-F9B4-448E-A6FA-1E5CC4AD4F76}" presName="sibTrans" presStyleLbl="sibTrans2D1" presStyleIdx="0" presStyleCnt="3"/>
      <dgm:spPr/>
    </dgm:pt>
    <dgm:pt modelId="{6CBDFD1E-639F-4296-8867-F366AFC062C8}" type="pres">
      <dgm:prSet presAssocID="{56AD9DAA-F9B4-448E-A6FA-1E5CC4AD4F76}" presName="connectorText" presStyleLbl="sibTrans2D1" presStyleIdx="0" presStyleCnt="3"/>
      <dgm:spPr/>
    </dgm:pt>
    <dgm:pt modelId="{8762FBCB-EAD5-4A77-AE31-351C8103DA8D}" type="pres">
      <dgm:prSet presAssocID="{E0274EB9-8BD5-4E27-8B94-B97D6BD2DAD3}" presName="node" presStyleLbl="node1" presStyleIdx="1" presStyleCnt="4">
        <dgm:presLayoutVars>
          <dgm:bulletEnabled val="1"/>
        </dgm:presLayoutVars>
      </dgm:prSet>
      <dgm:spPr/>
    </dgm:pt>
    <dgm:pt modelId="{0466A398-AF7F-4302-8726-96AD2F907F94}" type="pres">
      <dgm:prSet presAssocID="{EC72CBD8-A5C7-4E2E-8379-575646A8389F}" presName="sibTrans" presStyleLbl="sibTrans2D1" presStyleIdx="1" presStyleCnt="3"/>
      <dgm:spPr/>
    </dgm:pt>
    <dgm:pt modelId="{AAF0AB2D-77AD-4FD8-B46A-4B0ECF78521C}" type="pres">
      <dgm:prSet presAssocID="{EC72CBD8-A5C7-4E2E-8379-575646A8389F}" presName="connectorText" presStyleLbl="sibTrans2D1" presStyleIdx="1" presStyleCnt="3"/>
      <dgm:spPr/>
    </dgm:pt>
    <dgm:pt modelId="{A42CC3DC-7711-45C9-8AA0-7F6807F7B633}" type="pres">
      <dgm:prSet presAssocID="{97AACC35-B7FC-4D01-A23F-F1DFA0CD38DB}" presName="node" presStyleLbl="node1" presStyleIdx="2" presStyleCnt="4">
        <dgm:presLayoutVars>
          <dgm:bulletEnabled val="1"/>
        </dgm:presLayoutVars>
      </dgm:prSet>
      <dgm:spPr/>
    </dgm:pt>
    <dgm:pt modelId="{0BB781C3-CF06-47BE-BF54-9434C50F49B9}" type="pres">
      <dgm:prSet presAssocID="{925758F7-5B4B-49A7-904B-BB296DEF534F}" presName="sibTrans" presStyleLbl="sibTrans2D1" presStyleIdx="2" presStyleCnt="3"/>
      <dgm:spPr/>
    </dgm:pt>
    <dgm:pt modelId="{F485AE22-A672-4CAC-9D1A-65BEDC51A18E}" type="pres">
      <dgm:prSet presAssocID="{925758F7-5B4B-49A7-904B-BB296DEF534F}" presName="connectorText" presStyleLbl="sibTrans2D1" presStyleIdx="2" presStyleCnt="3"/>
      <dgm:spPr/>
    </dgm:pt>
    <dgm:pt modelId="{1938E6B7-46E6-4E1C-A53A-348D76F78419}" type="pres">
      <dgm:prSet presAssocID="{DDA0EA91-A2A3-4542-8B90-7BC4CCBB4A6E}" presName="node" presStyleLbl="node1" presStyleIdx="3" presStyleCnt="4">
        <dgm:presLayoutVars>
          <dgm:bulletEnabled val="1"/>
        </dgm:presLayoutVars>
      </dgm:prSet>
      <dgm:spPr/>
    </dgm:pt>
  </dgm:ptLst>
  <dgm:cxnLst>
    <dgm:cxn modelId="{ACB5E20C-556C-40B3-AB18-894E067D3D12}" type="presOf" srcId="{EC72CBD8-A5C7-4E2E-8379-575646A8389F}" destId="{AAF0AB2D-77AD-4FD8-B46A-4B0ECF78521C}" srcOrd="1" destOrd="0" presId="urn:microsoft.com/office/officeart/2005/8/layout/process1"/>
    <dgm:cxn modelId="{C9BBAD0F-88DC-4DFE-8277-B638E8AA746E}" type="presOf" srcId="{6593BE68-682B-40E2-ACBD-C81CC222E40F}" destId="{B4FD6699-1F51-4314-A98A-85BF466EEAC8}" srcOrd="0" destOrd="0" presId="urn:microsoft.com/office/officeart/2005/8/layout/process1"/>
    <dgm:cxn modelId="{66821B10-AA92-4B40-8AEF-C9ECF460DBD3}" type="presOf" srcId="{56AD9DAA-F9B4-448E-A6FA-1E5CC4AD4F76}" destId="{14E99340-2F0B-43C0-B324-C70D0BEA23B4}" srcOrd="0" destOrd="0" presId="urn:microsoft.com/office/officeart/2005/8/layout/process1"/>
    <dgm:cxn modelId="{5B84ED18-99AB-4857-BA4B-22D9D2C54441}" type="presOf" srcId="{97AACC35-B7FC-4D01-A23F-F1DFA0CD38DB}" destId="{A42CC3DC-7711-45C9-8AA0-7F6807F7B633}" srcOrd="0" destOrd="0" presId="urn:microsoft.com/office/officeart/2005/8/layout/process1"/>
    <dgm:cxn modelId="{97E85026-DC1B-46AE-AB23-74110280D901}" srcId="{6F14D5DB-4ECB-4350-A03C-F7BEA7AF6DDF}" destId="{E0274EB9-8BD5-4E27-8B94-B97D6BD2DAD3}" srcOrd="1" destOrd="0" parTransId="{E3A251BC-B5C7-468C-9B50-F9561E576960}" sibTransId="{EC72CBD8-A5C7-4E2E-8379-575646A8389F}"/>
    <dgm:cxn modelId="{89693837-DF57-4278-8111-17E69209143E}" type="presOf" srcId="{56AD9DAA-F9B4-448E-A6FA-1E5CC4AD4F76}" destId="{6CBDFD1E-639F-4296-8867-F366AFC062C8}" srcOrd="1" destOrd="0" presId="urn:microsoft.com/office/officeart/2005/8/layout/process1"/>
    <dgm:cxn modelId="{042E2051-19E6-4234-B7D6-6F4D98A17A3C}" type="presOf" srcId="{EC72CBD8-A5C7-4E2E-8379-575646A8389F}" destId="{0466A398-AF7F-4302-8726-96AD2F907F94}" srcOrd="0" destOrd="0" presId="urn:microsoft.com/office/officeart/2005/8/layout/process1"/>
    <dgm:cxn modelId="{8251C3AE-B87C-4FA0-AF5E-0F8A3B806BEC}" type="presOf" srcId="{E0274EB9-8BD5-4E27-8B94-B97D6BD2DAD3}" destId="{8762FBCB-EAD5-4A77-AE31-351C8103DA8D}" srcOrd="0" destOrd="0" presId="urn:microsoft.com/office/officeart/2005/8/layout/process1"/>
    <dgm:cxn modelId="{66D5CFB5-8B71-4A70-8DF4-3242C3A70B1D}" type="presOf" srcId="{925758F7-5B4B-49A7-904B-BB296DEF534F}" destId="{F485AE22-A672-4CAC-9D1A-65BEDC51A18E}" srcOrd="1" destOrd="0" presId="urn:microsoft.com/office/officeart/2005/8/layout/process1"/>
    <dgm:cxn modelId="{563CC3BA-ADC8-45D3-9C7C-94356B62DD0B}" srcId="{6F14D5DB-4ECB-4350-A03C-F7BEA7AF6DDF}" destId="{6593BE68-682B-40E2-ACBD-C81CC222E40F}" srcOrd="0" destOrd="0" parTransId="{50927319-5532-4C29-A2C6-ADFE4834B51F}" sibTransId="{56AD9DAA-F9B4-448E-A6FA-1E5CC4AD4F76}"/>
    <dgm:cxn modelId="{00A2F7C1-CFE3-4746-8C27-B7495CB15FAB}" type="presOf" srcId="{DDA0EA91-A2A3-4542-8B90-7BC4CCBB4A6E}" destId="{1938E6B7-46E6-4E1C-A53A-348D76F78419}" srcOrd="0" destOrd="0" presId="urn:microsoft.com/office/officeart/2005/8/layout/process1"/>
    <dgm:cxn modelId="{9F78F1C9-54E9-4C4B-B2BD-03AF46DB5763}" srcId="{6F14D5DB-4ECB-4350-A03C-F7BEA7AF6DDF}" destId="{97AACC35-B7FC-4D01-A23F-F1DFA0CD38DB}" srcOrd="2" destOrd="0" parTransId="{A45FDE3A-38E4-43B6-A51F-552A3A0A7A9B}" sibTransId="{925758F7-5B4B-49A7-904B-BB296DEF534F}"/>
    <dgm:cxn modelId="{50FE66DD-8216-44A5-B32D-33FA36BB69C0}" srcId="{6F14D5DB-4ECB-4350-A03C-F7BEA7AF6DDF}" destId="{DDA0EA91-A2A3-4542-8B90-7BC4CCBB4A6E}" srcOrd="3" destOrd="0" parTransId="{EE1BA8FE-0F96-412D-8269-A93C460683C1}" sibTransId="{46104970-4EDB-426B-A937-130AE58B034A}"/>
    <dgm:cxn modelId="{58838EE3-7827-42C5-AC4C-A33F49497639}" type="presOf" srcId="{925758F7-5B4B-49A7-904B-BB296DEF534F}" destId="{0BB781C3-CF06-47BE-BF54-9434C50F49B9}" srcOrd="0" destOrd="0" presId="urn:microsoft.com/office/officeart/2005/8/layout/process1"/>
    <dgm:cxn modelId="{6620C1FE-89F8-4BDE-8413-D149379B0BC3}" type="presOf" srcId="{6F14D5DB-4ECB-4350-A03C-F7BEA7AF6DDF}" destId="{C128DDB7-0A60-4C37-923A-038EE0389259}" srcOrd="0" destOrd="0" presId="urn:microsoft.com/office/officeart/2005/8/layout/process1"/>
    <dgm:cxn modelId="{6B633EF4-E674-4845-8D9F-0A1D17EEC063}" type="presParOf" srcId="{C128DDB7-0A60-4C37-923A-038EE0389259}" destId="{B4FD6699-1F51-4314-A98A-85BF466EEAC8}" srcOrd="0" destOrd="0" presId="urn:microsoft.com/office/officeart/2005/8/layout/process1"/>
    <dgm:cxn modelId="{38A46920-6D06-4E5F-9CCE-E6AC2AA6D853}" type="presParOf" srcId="{C128DDB7-0A60-4C37-923A-038EE0389259}" destId="{14E99340-2F0B-43C0-B324-C70D0BEA23B4}" srcOrd="1" destOrd="0" presId="urn:microsoft.com/office/officeart/2005/8/layout/process1"/>
    <dgm:cxn modelId="{E03B4B43-8DCF-42D2-A05C-B77AF63978F9}" type="presParOf" srcId="{14E99340-2F0B-43C0-B324-C70D0BEA23B4}" destId="{6CBDFD1E-639F-4296-8867-F366AFC062C8}" srcOrd="0" destOrd="0" presId="urn:microsoft.com/office/officeart/2005/8/layout/process1"/>
    <dgm:cxn modelId="{6C9903DE-0E3F-411E-AC17-9CF2362E2FC6}" type="presParOf" srcId="{C128DDB7-0A60-4C37-923A-038EE0389259}" destId="{8762FBCB-EAD5-4A77-AE31-351C8103DA8D}" srcOrd="2" destOrd="0" presId="urn:microsoft.com/office/officeart/2005/8/layout/process1"/>
    <dgm:cxn modelId="{EE012C51-8AB0-4A32-9FB7-04F5AD9B6D8E}" type="presParOf" srcId="{C128DDB7-0A60-4C37-923A-038EE0389259}" destId="{0466A398-AF7F-4302-8726-96AD2F907F94}" srcOrd="3" destOrd="0" presId="urn:microsoft.com/office/officeart/2005/8/layout/process1"/>
    <dgm:cxn modelId="{E2076494-8A54-40AB-B568-6971ADCBCC2B}" type="presParOf" srcId="{0466A398-AF7F-4302-8726-96AD2F907F94}" destId="{AAF0AB2D-77AD-4FD8-B46A-4B0ECF78521C}" srcOrd="0" destOrd="0" presId="urn:microsoft.com/office/officeart/2005/8/layout/process1"/>
    <dgm:cxn modelId="{C334DB10-98B2-4404-8C24-735489F3CA16}" type="presParOf" srcId="{C128DDB7-0A60-4C37-923A-038EE0389259}" destId="{A42CC3DC-7711-45C9-8AA0-7F6807F7B633}" srcOrd="4" destOrd="0" presId="urn:microsoft.com/office/officeart/2005/8/layout/process1"/>
    <dgm:cxn modelId="{BBEC1364-35E5-4BF7-B092-480321BAC5E7}" type="presParOf" srcId="{C128DDB7-0A60-4C37-923A-038EE0389259}" destId="{0BB781C3-CF06-47BE-BF54-9434C50F49B9}" srcOrd="5" destOrd="0" presId="urn:microsoft.com/office/officeart/2005/8/layout/process1"/>
    <dgm:cxn modelId="{202DCBAF-827A-467B-B4D1-A673F407B668}" type="presParOf" srcId="{0BB781C3-CF06-47BE-BF54-9434C50F49B9}" destId="{F485AE22-A672-4CAC-9D1A-65BEDC51A18E}" srcOrd="0" destOrd="0" presId="urn:microsoft.com/office/officeart/2005/8/layout/process1"/>
    <dgm:cxn modelId="{16DE9387-9656-4C67-B324-CFEE3809AEB3}" type="presParOf" srcId="{C128DDB7-0A60-4C37-923A-038EE0389259}" destId="{1938E6B7-46E6-4E1C-A53A-348D76F78419}"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3B73B-907D-430E-8512-B4CC2B453EDE}">
      <dsp:nvSpPr>
        <dsp:cNvPr id="0" name=""/>
        <dsp:cNvSpPr/>
      </dsp:nvSpPr>
      <dsp:spPr>
        <a:xfrm>
          <a:off x="-4598662" y="-880895"/>
          <a:ext cx="5599610" cy="5599610"/>
        </a:xfrm>
        <a:prstGeom prst="blockArc">
          <a:avLst>
            <a:gd name="adj1" fmla="val 18900000"/>
            <a:gd name="adj2" fmla="val 2700000"/>
            <a:gd name="adj3" fmla="val 386"/>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4AF8D7-AE88-41A3-A893-0F2440A60737}">
      <dsp:nvSpPr>
        <dsp:cNvPr id="0" name=""/>
        <dsp:cNvSpPr/>
      </dsp:nvSpPr>
      <dsp:spPr>
        <a:xfrm>
          <a:off x="1005720" y="380044"/>
          <a:ext cx="6265213" cy="994662"/>
        </a:xfrm>
        <a:prstGeom prst="rect">
          <a:avLst/>
        </a:prstGeom>
        <a:solidFill>
          <a:srgbClr val="003F7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2939" tIns="40640" rIns="40640" bIns="40640" numCol="1" spcCol="1270" anchor="ctr" anchorCtr="0">
          <a:noAutofit/>
        </a:bodyPr>
        <a:lstStyle/>
        <a:p>
          <a:pPr marL="0" lvl="0" indent="0" algn="l" defTabSz="711200">
            <a:lnSpc>
              <a:spcPct val="100000"/>
            </a:lnSpc>
            <a:spcBef>
              <a:spcPct val="0"/>
            </a:spcBef>
            <a:spcAft>
              <a:spcPts val="0"/>
            </a:spcAft>
            <a:buNone/>
          </a:pPr>
          <a:r>
            <a:rPr lang="en-US" sz="1600" b="1" kern="1200" dirty="0">
              <a:latin typeface="Helvetica Neue" panose="020B0604020202020204" charset="0"/>
            </a:rPr>
            <a:t>PHASE 1 - Written</a:t>
          </a:r>
          <a:br>
            <a:rPr lang="en-US" sz="1600" kern="1200" dirty="0">
              <a:latin typeface="Helvetica Neue" panose="020B0604020202020204" charset="0"/>
            </a:rPr>
          </a:br>
          <a:r>
            <a:rPr lang="en-US" sz="1600" kern="1200" dirty="0">
              <a:latin typeface="Helvetica Neue" panose="020B0604020202020204" charset="0"/>
            </a:rPr>
            <a:t>Factor 1: 5-Page Relevant Experience</a:t>
          </a:r>
        </a:p>
        <a:p>
          <a:pPr marL="0" lvl="0" indent="0" algn="l" defTabSz="711200">
            <a:lnSpc>
              <a:spcPct val="100000"/>
            </a:lnSpc>
            <a:spcBef>
              <a:spcPct val="0"/>
            </a:spcBef>
            <a:spcAft>
              <a:spcPts val="0"/>
            </a:spcAft>
            <a:buNone/>
          </a:pPr>
          <a:r>
            <a:rPr lang="en-US" sz="1600" kern="1200" dirty="0">
              <a:latin typeface="Helvetica Neue" panose="020B0604020202020204" charset="0"/>
            </a:rPr>
            <a:t>Factor 2: 5-Page Concept Paper </a:t>
          </a:r>
        </a:p>
      </dsp:txBody>
      <dsp:txXfrm>
        <a:off x="1005720" y="380044"/>
        <a:ext cx="6265213" cy="994662"/>
      </dsp:txXfrm>
    </dsp:sp>
    <dsp:sp modelId="{E3F2EB5C-0A82-442E-A03B-C7B7AFE6B618}">
      <dsp:nvSpPr>
        <dsp:cNvPr id="0" name=""/>
        <dsp:cNvSpPr/>
      </dsp:nvSpPr>
      <dsp:spPr>
        <a:xfrm>
          <a:off x="172336" y="275629"/>
          <a:ext cx="1272136" cy="1203279"/>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EA097C-C36B-48D7-8726-65B75A091246}">
      <dsp:nvSpPr>
        <dsp:cNvPr id="0" name=""/>
        <dsp:cNvSpPr/>
      </dsp:nvSpPr>
      <dsp:spPr>
        <a:xfrm>
          <a:off x="981023" y="2287401"/>
          <a:ext cx="6265213" cy="161719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2939" tIns="40640" rIns="40640" bIns="40640" numCol="1" spcCol="1270" anchor="ctr" anchorCtr="0">
          <a:noAutofit/>
        </a:bodyPr>
        <a:lstStyle/>
        <a:p>
          <a:pPr marL="0" lvl="0" algn="l" defTabSz="1155700">
            <a:lnSpc>
              <a:spcPct val="100000"/>
            </a:lnSpc>
            <a:spcBef>
              <a:spcPct val="0"/>
            </a:spcBef>
            <a:spcAft>
              <a:spcPts val="0"/>
            </a:spcAft>
            <a:buNone/>
          </a:pPr>
          <a:r>
            <a:rPr lang="en-US" sz="1600" b="1" kern="1200" dirty="0">
              <a:latin typeface="Helvetica Neue" panose="020B0604020202020204" charset="0"/>
            </a:rPr>
            <a:t>PHASE 2 – Oral Presentations</a:t>
          </a:r>
          <a:br>
            <a:rPr lang="en-US" sz="1600" kern="1200" dirty="0">
              <a:latin typeface="Helvetica Neue" panose="020B0604020202020204" charset="0"/>
            </a:rPr>
          </a:br>
          <a:r>
            <a:rPr lang="en-US" sz="1600" kern="1200" dirty="0">
              <a:latin typeface="Helvetica Neue" panose="020B0604020202020204" charset="0"/>
            </a:rPr>
            <a:t>Factor 3: Oral Presentation on Tech &amp; Mgmt.</a:t>
          </a:r>
        </a:p>
        <a:p>
          <a:pPr marL="0" marR="0" lvl="0" indent="0" algn="l" defTabSz="914400" eaLnBrk="1" fontAlgn="auto" latinLnBrk="0" hangingPunct="1">
            <a:lnSpc>
              <a:spcPct val="100000"/>
            </a:lnSpc>
            <a:spcBef>
              <a:spcPct val="0"/>
            </a:spcBef>
            <a:spcAft>
              <a:spcPts val="0"/>
            </a:spcAft>
            <a:buClrTx/>
            <a:buSzTx/>
            <a:buFontTx/>
            <a:buNone/>
            <a:tabLst/>
            <a:defRPr/>
          </a:pPr>
          <a:r>
            <a:rPr lang="en-US" sz="1600" i="1" u="sng" kern="1200" dirty="0">
              <a:latin typeface="Helvetica Neue" panose="020B0604020202020204" charset="0"/>
            </a:rPr>
            <a:t>Factor Questions</a:t>
          </a:r>
          <a:r>
            <a:rPr lang="en-US" sz="1600" i="1" kern="1200" dirty="0">
              <a:latin typeface="Helvetica Neue" panose="020B0604020202020204" charset="0"/>
            </a:rPr>
            <a:t>: On-the-spot and interactive dialogue</a:t>
          </a:r>
        </a:p>
        <a:p>
          <a:pPr marL="0" lvl="0" algn="l" defTabSz="1155700">
            <a:lnSpc>
              <a:spcPct val="100000"/>
            </a:lnSpc>
            <a:spcBef>
              <a:spcPct val="0"/>
            </a:spcBef>
            <a:spcAft>
              <a:spcPts val="0"/>
            </a:spcAft>
            <a:buNone/>
          </a:pPr>
          <a:r>
            <a:rPr lang="en-US" sz="1600" kern="1200" dirty="0">
              <a:latin typeface="Helvetica Neue" panose="020B0604020202020204" charset="0"/>
            </a:rPr>
            <a:t>Factor 4: Capability of Key Personnel</a:t>
          </a:r>
        </a:p>
        <a:p>
          <a:pPr marL="0" lvl="0" algn="l" defTabSz="1155700">
            <a:lnSpc>
              <a:spcPct val="100000"/>
            </a:lnSpc>
            <a:spcBef>
              <a:spcPct val="0"/>
            </a:spcBef>
            <a:spcAft>
              <a:spcPts val="0"/>
            </a:spcAft>
            <a:buNone/>
          </a:pPr>
          <a:r>
            <a:rPr lang="en-US" sz="1600" kern="1200" dirty="0">
              <a:latin typeface="Helvetica Neue" panose="020B0604020202020204" charset="0"/>
            </a:rPr>
            <a:t>Factor 5: Past Performance</a:t>
          </a:r>
        </a:p>
        <a:p>
          <a:pPr marL="0" lvl="0" algn="l" defTabSz="1155700">
            <a:lnSpc>
              <a:spcPct val="100000"/>
            </a:lnSpc>
            <a:spcBef>
              <a:spcPct val="0"/>
            </a:spcBef>
            <a:spcAft>
              <a:spcPts val="0"/>
            </a:spcAft>
            <a:buNone/>
          </a:pPr>
          <a:r>
            <a:rPr lang="en-US" sz="1600" kern="1200" dirty="0">
              <a:latin typeface="Helvetica Neue" panose="020B0604020202020204" charset="0"/>
            </a:rPr>
            <a:t>Factor 6: Price </a:t>
          </a:r>
        </a:p>
      </dsp:txBody>
      <dsp:txXfrm>
        <a:off x="981023" y="2287401"/>
        <a:ext cx="6265213" cy="1617198"/>
      </dsp:txXfrm>
    </dsp:sp>
    <dsp:sp modelId="{718DFFBE-450A-4362-8C37-D8DEFD240717}">
      <dsp:nvSpPr>
        <dsp:cNvPr id="0" name=""/>
        <dsp:cNvSpPr/>
      </dsp:nvSpPr>
      <dsp:spPr>
        <a:xfrm>
          <a:off x="154145" y="2346804"/>
          <a:ext cx="1272136" cy="1203279"/>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D49945-4A0D-4E9A-A198-28DE0B68BCB4}">
      <dsp:nvSpPr>
        <dsp:cNvPr id="0" name=""/>
        <dsp:cNvSpPr/>
      </dsp:nvSpPr>
      <dsp:spPr>
        <a:xfrm>
          <a:off x="0" y="0"/>
          <a:ext cx="4590332" cy="631851"/>
        </a:xfrm>
        <a:prstGeom prst="roundRect">
          <a:avLst>
            <a:gd name="adj" fmla="val 10000"/>
          </a:avLst>
        </a:prstGeom>
        <a:solidFill>
          <a:srgbClr val="1169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Down-Selects (Advisory or Firm)</a:t>
          </a:r>
        </a:p>
      </dsp:txBody>
      <dsp:txXfrm>
        <a:off x="981251" y="0"/>
        <a:ext cx="3609080" cy="631851"/>
      </dsp:txXfrm>
    </dsp:sp>
    <dsp:sp modelId="{EE61B566-EC3D-4093-9F75-8E004EB59E27}">
      <dsp:nvSpPr>
        <dsp:cNvPr id="0" name=""/>
        <dsp:cNvSpPr/>
      </dsp:nvSpPr>
      <dsp:spPr>
        <a:xfrm>
          <a:off x="63185" y="63185"/>
          <a:ext cx="918066" cy="505481"/>
        </a:xfrm>
        <a:prstGeom prst="roundRect">
          <a:avLst>
            <a:gd name="adj" fmla="val 10000"/>
          </a:avLst>
        </a:prstGeom>
        <a:blipFill>
          <a:blip xmlns:r="http://schemas.openxmlformats.org/officeDocument/2006/relationships" r:embed="rId1"/>
          <a:srcRect/>
          <a:stretch>
            <a:fillRect t="-6000" b="-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FDE615-77BB-44A7-A604-FDF80A723E09}">
      <dsp:nvSpPr>
        <dsp:cNvPr id="0" name=""/>
        <dsp:cNvSpPr/>
      </dsp:nvSpPr>
      <dsp:spPr>
        <a:xfrm>
          <a:off x="0" y="695036"/>
          <a:ext cx="4590332" cy="631851"/>
        </a:xfrm>
        <a:prstGeom prst="roundRect">
          <a:avLst>
            <a:gd name="adj" fmla="val 10000"/>
          </a:avLst>
        </a:prstGeom>
        <a:solidFill>
          <a:srgbClr val="1169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Oral Presentations</a:t>
          </a:r>
        </a:p>
      </dsp:txBody>
      <dsp:txXfrm>
        <a:off x="981251" y="695036"/>
        <a:ext cx="3609080" cy="631851"/>
      </dsp:txXfrm>
    </dsp:sp>
    <dsp:sp modelId="{BDB1237C-88E3-4E7F-963D-83B0E7945BE5}">
      <dsp:nvSpPr>
        <dsp:cNvPr id="0" name=""/>
        <dsp:cNvSpPr/>
      </dsp:nvSpPr>
      <dsp:spPr>
        <a:xfrm>
          <a:off x="26857" y="738722"/>
          <a:ext cx="918066" cy="598373"/>
        </a:xfrm>
        <a:prstGeom prst="roundRect">
          <a:avLst>
            <a:gd name="adj" fmla="val 10000"/>
          </a:avLst>
        </a:prstGeom>
        <a:blipFill dpi="0" rotWithShape="1">
          <a:blip xmlns:r="http://schemas.openxmlformats.org/officeDocument/2006/relationships" r:embed="rId2"/>
          <a:srcRect/>
          <a:stretch>
            <a:fillRect l="1747" t="-13265" r="1747" b="-13265"/>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93814B-6B80-441B-B752-7A19FF55F7EA}">
      <dsp:nvSpPr>
        <dsp:cNvPr id="0" name=""/>
        <dsp:cNvSpPr/>
      </dsp:nvSpPr>
      <dsp:spPr>
        <a:xfrm>
          <a:off x="0" y="1390072"/>
          <a:ext cx="4590332" cy="631851"/>
        </a:xfrm>
        <a:prstGeom prst="roundRect">
          <a:avLst>
            <a:gd name="adj" fmla="val 10000"/>
          </a:avLst>
        </a:prstGeom>
        <a:solidFill>
          <a:srgbClr val="1169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Confidence Ratings</a:t>
          </a:r>
        </a:p>
      </dsp:txBody>
      <dsp:txXfrm>
        <a:off x="981251" y="1390072"/>
        <a:ext cx="3609080" cy="631851"/>
      </dsp:txXfrm>
    </dsp:sp>
    <dsp:sp modelId="{D86E860B-AB7D-432A-88CC-A3840727D67F}">
      <dsp:nvSpPr>
        <dsp:cNvPr id="0" name=""/>
        <dsp:cNvSpPr/>
      </dsp:nvSpPr>
      <dsp:spPr>
        <a:xfrm>
          <a:off x="58062" y="1453257"/>
          <a:ext cx="918066" cy="505481"/>
        </a:xfrm>
        <a:prstGeom prst="roundRect">
          <a:avLst>
            <a:gd name="adj" fmla="val 10000"/>
          </a:avLst>
        </a:prstGeom>
        <a:blipFill dpi="0" rotWithShape="1">
          <a:blip xmlns:r="http://schemas.openxmlformats.org/officeDocument/2006/relationships" r:embed="rId3"/>
          <a:srcRect/>
          <a:stretch>
            <a:fillRect l="-1470" t="-7514" r="-1470" b="-7514"/>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0BF4B7-A8F8-40EF-B23F-9BBA776D5FCA}">
      <dsp:nvSpPr>
        <dsp:cNvPr id="0" name=""/>
        <dsp:cNvSpPr/>
      </dsp:nvSpPr>
      <dsp:spPr>
        <a:xfrm>
          <a:off x="0" y="2085109"/>
          <a:ext cx="4590332" cy="631851"/>
        </a:xfrm>
        <a:prstGeom prst="roundRect">
          <a:avLst>
            <a:gd name="adj" fmla="val 10000"/>
          </a:avLst>
        </a:prstGeom>
        <a:solidFill>
          <a:srgbClr val="1169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On-the-Spot Consensus</a:t>
          </a:r>
        </a:p>
      </dsp:txBody>
      <dsp:txXfrm>
        <a:off x="981251" y="2085109"/>
        <a:ext cx="3609080" cy="631851"/>
      </dsp:txXfrm>
    </dsp:sp>
    <dsp:sp modelId="{783AF2CE-0D6A-4429-8E53-1363E67EFC0D}">
      <dsp:nvSpPr>
        <dsp:cNvPr id="0" name=""/>
        <dsp:cNvSpPr/>
      </dsp:nvSpPr>
      <dsp:spPr>
        <a:xfrm>
          <a:off x="63185" y="2148294"/>
          <a:ext cx="918066" cy="505481"/>
        </a:xfrm>
        <a:prstGeom prst="roundRect">
          <a:avLst>
            <a:gd name="adj" fmla="val 10000"/>
          </a:avLst>
        </a:prstGeom>
        <a:blipFill dpi="0" rotWithShape="1">
          <a:blip xmlns:r="http://schemas.openxmlformats.org/officeDocument/2006/relationships" r:embed="rId4"/>
          <a:srcRect/>
          <a:stretch>
            <a:fillRect t="-1763" b="-1763"/>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09AFB7-8955-4CBD-B172-A10F727CDFF4}">
      <dsp:nvSpPr>
        <dsp:cNvPr id="0" name=""/>
        <dsp:cNvSpPr/>
      </dsp:nvSpPr>
      <dsp:spPr>
        <a:xfrm>
          <a:off x="0" y="2780145"/>
          <a:ext cx="4590332" cy="631851"/>
        </a:xfrm>
        <a:prstGeom prst="roundRect">
          <a:avLst>
            <a:gd name="adj" fmla="val 10000"/>
          </a:avLst>
        </a:prstGeom>
        <a:solidFill>
          <a:srgbClr val="1169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Streamlined Documentation</a:t>
          </a:r>
        </a:p>
      </dsp:txBody>
      <dsp:txXfrm>
        <a:off x="981251" y="2780145"/>
        <a:ext cx="3609080" cy="631851"/>
      </dsp:txXfrm>
    </dsp:sp>
    <dsp:sp modelId="{113ACD14-53D8-47F0-ABD7-04F4438EA4CC}">
      <dsp:nvSpPr>
        <dsp:cNvPr id="0" name=""/>
        <dsp:cNvSpPr/>
      </dsp:nvSpPr>
      <dsp:spPr>
        <a:xfrm>
          <a:off x="63185" y="2843330"/>
          <a:ext cx="918066" cy="505481"/>
        </a:xfrm>
        <a:prstGeom prst="roundRect">
          <a:avLst>
            <a:gd name="adj" fmla="val 10000"/>
          </a:avLst>
        </a:prstGeom>
        <a:blipFill>
          <a:blip xmlns:r="http://schemas.openxmlformats.org/officeDocument/2006/relationships" r:embed="rId5"/>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80FC9-B304-44DA-9D31-99AA4E7E5420}">
      <dsp:nvSpPr>
        <dsp:cNvPr id="0" name=""/>
        <dsp:cNvSpPr/>
      </dsp:nvSpPr>
      <dsp:spPr>
        <a:xfrm>
          <a:off x="398509" y="0"/>
          <a:ext cx="2446553" cy="2446553"/>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t>In-person/Virtual</a:t>
          </a:r>
        </a:p>
      </dsp:txBody>
      <dsp:txXfrm>
        <a:off x="1194250" y="122327"/>
        <a:ext cx="855070" cy="366982"/>
      </dsp:txXfrm>
    </dsp:sp>
    <dsp:sp modelId="{1BB276EA-DE2B-49BF-9E69-720F272CA2D6}">
      <dsp:nvSpPr>
        <dsp:cNvPr id="0" name=""/>
        <dsp:cNvSpPr/>
      </dsp:nvSpPr>
      <dsp:spPr>
        <a:xfrm>
          <a:off x="704328" y="611638"/>
          <a:ext cx="1834914" cy="1834914"/>
        </a:xfrm>
        <a:prstGeom prst="ellipse">
          <a:avLst/>
        </a:prstGeom>
        <a:solidFill>
          <a:srgbClr val="38761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t>Faster</a:t>
          </a:r>
        </a:p>
      </dsp:txBody>
      <dsp:txXfrm>
        <a:off x="1194250" y="726320"/>
        <a:ext cx="855070" cy="344046"/>
      </dsp:txXfrm>
    </dsp:sp>
    <dsp:sp modelId="{85896617-0479-4862-AD61-0611F28B9C26}">
      <dsp:nvSpPr>
        <dsp:cNvPr id="0" name=""/>
        <dsp:cNvSpPr/>
      </dsp:nvSpPr>
      <dsp:spPr>
        <a:xfrm>
          <a:off x="1010147" y="1223276"/>
          <a:ext cx="1223276" cy="1223276"/>
        </a:xfrm>
        <a:prstGeom prst="ellipse">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t>True capability shown</a:t>
          </a:r>
        </a:p>
      </dsp:txBody>
      <dsp:txXfrm>
        <a:off x="1189291" y="1529095"/>
        <a:ext cx="864987" cy="6116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B7C43E-982C-4AB2-835E-A7A184C06D92}">
      <dsp:nvSpPr>
        <dsp:cNvPr id="0" name=""/>
        <dsp:cNvSpPr/>
      </dsp:nvSpPr>
      <dsp:spPr>
        <a:xfrm>
          <a:off x="3784" y="197973"/>
          <a:ext cx="1450594" cy="2880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sz="1000" kern="1200" dirty="0"/>
            <a:t>Market Research</a:t>
          </a:r>
        </a:p>
      </dsp:txBody>
      <dsp:txXfrm>
        <a:off x="3784" y="197973"/>
        <a:ext cx="1450594" cy="288000"/>
      </dsp:txXfrm>
    </dsp:sp>
    <dsp:sp modelId="{DF6AD915-573E-4ED7-B631-B6E384BC7E46}">
      <dsp:nvSpPr>
        <dsp:cNvPr id="0" name=""/>
        <dsp:cNvSpPr/>
      </dsp:nvSpPr>
      <dsp:spPr>
        <a:xfrm>
          <a:off x="3784" y="485973"/>
          <a:ext cx="1450594" cy="2950874"/>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US" sz="1000" kern="1200" dirty="0"/>
            <a:t>Affordability</a:t>
          </a:r>
        </a:p>
        <a:p>
          <a:pPr marL="57150" lvl="1" indent="-57150" algn="l" defTabSz="444500">
            <a:lnSpc>
              <a:spcPct val="90000"/>
            </a:lnSpc>
            <a:spcBef>
              <a:spcPct val="0"/>
            </a:spcBef>
            <a:spcAft>
              <a:spcPct val="15000"/>
            </a:spcAft>
            <a:buChar char="•"/>
          </a:pPr>
          <a:r>
            <a:rPr lang="en-US" sz="1000" kern="1200" dirty="0"/>
            <a:t>Facilitated Requirements</a:t>
          </a:r>
        </a:p>
        <a:p>
          <a:pPr marL="57150" lvl="1" indent="-57150" algn="l" defTabSz="444500">
            <a:lnSpc>
              <a:spcPct val="90000"/>
            </a:lnSpc>
            <a:spcBef>
              <a:spcPct val="0"/>
            </a:spcBef>
            <a:spcAft>
              <a:spcPct val="15000"/>
            </a:spcAft>
            <a:buChar char="•"/>
          </a:pPr>
          <a:r>
            <a:rPr lang="en-US" sz="1000" kern="1200" dirty="0"/>
            <a:t>Interactive Q&amp;A</a:t>
          </a:r>
        </a:p>
        <a:p>
          <a:pPr marL="57150" lvl="1" indent="-57150" algn="l" defTabSz="444500">
            <a:lnSpc>
              <a:spcPct val="90000"/>
            </a:lnSpc>
            <a:spcBef>
              <a:spcPct val="0"/>
            </a:spcBef>
            <a:spcAft>
              <a:spcPct val="15000"/>
            </a:spcAft>
            <a:buChar char="•"/>
          </a:pPr>
          <a:r>
            <a:rPr lang="en-US" sz="1000" kern="1200" dirty="0"/>
            <a:t>One on Ones</a:t>
          </a:r>
        </a:p>
        <a:p>
          <a:pPr marL="57150" lvl="1" indent="-57150" algn="l" defTabSz="444500">
            <a:lnSpc>
              <a:spcPct val="90000"/>
            </a:lnSpc>
            <a:spcBef>
              <a:spcPct val="0"/>
            </a:spcBef>
            <a:spcAft>
              <a:spcPct val="15000"/>
            </a:spcAft>
            <a:buChar char="•"/>
          </a:pPr>
          <a:r>
            <a:rPr lang="en-US" sz="1000" kern="1200" dirty="0"/>
            <a:t>Reverse Industry Day</a:t>
          </a:r>
        </a:p>
        <a:p>
          <a:pPr marL="57150" lvl="1" indent="-57150" algn="l" defTabSz="444500">
            <a:lnSpc>
              <a:spcPct val="90000"/>
            </a:lnSpc>
            <a:spcBef>
              <a:spcPct val="0"/>
            </a:spcBef>
            <a:spcAft>
              <a:spcPct val="15000"/>
            </a:spcAft>
            <a:buChar char="•"/>
          </a:pPr>
          <a:r>
            <a:rPr lang="en-US" sz="1000" kern="1200" dirty="0"/>
            <a:t>Demonstrations</a:t>
          </a:r>
        </a:p>
      </dsp:txBody>
      <dsp:txXfrm>
        <a:off x="3784" y="485973"/>
        <a:ext cx="1450594" cy="2950874"/>
      </dsp:txXfrm>
    </dsp:sp>
    <dsp:sp modelId="{4EA92AA6-F702-45DD-BD52-429FB350AC2D}">
      <dsp:nvSpPr>
        <dsp:cNvPr id="0" name=""/>
        <dsp:cNvSpPr/>
      </dsp:nvSpPr>
      <dsp:spPr>
        <a:xfrm>
          <a:off x="1657462" y="197973"/>
          <a:ext cx="1450594" cy="2880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sz="1000" kern="1200" dirty="0"/>
            <a:t>Solicitation</a:t>
          </a:r>
        </a:p>
      </dsp:txBody>
      <dsp:txXfrm>
        <a:off x="1657462" y="197973"/>
        <a:ext cx="1450594" cy="288000"/>
      </dsp:txXfrm>
    </dsp:sp>
    <dsp:sp modelId="{D7096AE7-83F8-46DC-B192-AC33F792F132}">
      <dsp:nvSpPr>
        <dsp:cNvPr id="0" name=""/>
        <dsp:cNvSpPr/>
      </dsp:nvSpPr>
      <dsp:spPr>
        <a:xfrm>
          <a:off x="1657462" y="485973"/>
          <a:ext cx="1450594" cy="2950874"/>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US" sz="1000" kern="1200" dirty="0"/>
            <a:t>Betterment</a:t>
          </a:r>
        </a:p>
        <a:p>
          <a:pPr marL="57150" lvl="1" indent="-57150" algn="l" defTabSz="444500">
            <a:lnSpc>
              <a:spcPct val="90000"/>
            </a:lnSpc>
            <a:spcBef>
              <a:spcPct val="0"/>
            </a:spcBef>
            <a:spcAft>
              <a:spcPct val="15000"/>
            </a:spcAft>
            <a:buChar char="•"/>
          </a:pPr>
          <a:r>
            <a:rPr lang="en-US" sz="1000" kern="1200" dirty="0"/>
            <a:t>Broad Agency Announcements</a:t>
          </a:r>
        </a:p>
        <a:p>
          <a:pPr marL="57150" lvl="1" indent="-57150" algn="l" defTabSz="444500">
            <a:lnSpc>
              <a:spcPct val="90000"/>
            </a:lnSpc>
            <a:spcBef>
              <a:spcPct val="0"/>
            </a:spcBef>
            <a:spcAft>
              <a:spcPct val="15000"/>
            </a:spcAft>
            <a:buChar char="•"/>
          </a:pPr>
          <a:r>
            <a:rPr lang="en-US" sz="1000" kern="1200" dirty="0"/>
            <a:t>Challenge-Based Acquisitions</a:t>
          </a:r>
        </a:p>
        <a:p>
          <a:pPr marL="57150" lvl="1" indent="-57150" algn="l" defTabSz="444500">
            <a:lnSpc>
              <a:spcPct val="90000"/>
            </a:lnSpc>
            <a:spcBef>
              <a:spcPct val="0"/>
            </a:spcBef>
            <a:spcAft>
              <a:spcPct val="15000"/>
            </a:spcAft>
            <a:buChar char="•"/>
          </a:pPr>
          <a:r>
            <a:rPr lang="en-US" sz="1000" kern="1200" dirty="0"/>
            <a:t>Commercial Simplified Development Procedures</a:t>
          </a:r>
        </a:p>
        <a:p>
          <a:pPr marL="57150" lvl="1" indent="-57150" algn="l" defTabSz="444500">
            <a:lnSpc>
              <a:spcPct val="90000"/>
            </a:lnSpc>
            <a:spcBef>
              <a:spcPct val="0"/>
            </a:spcBef>
            <a:spcAft>
              <a:spcPct val="15000"/>
            </a:spcAft>
            <a:buChar char="•"/>
          </a:pPr>
          <a:r>
            <a:rPr lang="en-US" sz="1000" kern="1200" dirty="0"/>
            <a:t>Discovery</a:t>
          </a:r>
        </a:p>
        <a:p>
          <a:pPr marL="57150" lvl="1" indent="-57150" algn="l" defTabSz="444500">
            <a:lnSpc>
              <a:spcPct val="90000"/>
            </a:lnSpc>
            <a:spcBef>
              <a:spcPct val="0"/>
            </a:spcBef>
            <a:spcAft>
              <a:spcPct val="15000"/>
            </a:spcAft>
            <a:buChar char="•"/>
          </a:pPr>
          <a:r>
            <a:rPr lang="en-US" sz="1000" kern="1200" dirty="0"/>
            <a:t>Enhanced Contract Type Conversion</a:t>
          </a:r>
        </a:p>
        <a:p>
          <a:pPr marL="57150" lvl="1" indent="-57150" algn="l" defTabSz="444500">
            <a:lnSpc>
              <a:spcPct val="90000"/>
            </a:lnSpc>
            <a:spcBef>
              <a:spcPct val="0"/>
            </a:spcBef>
            <a:spcAft>
              <a:spcPct val="15000"/>
            </a:spcAft>
            <a:buChar char="•"/>
          </a:pPr>
          <a:r>
            <a:rPr lang="en-US" sz="1000" kern="1200" dirty="0"/>
            <a:t>Fusion Procurements</a:t>
          </a:r>
        </a:p>
        <a:p>
          <a:pPr marL="57150" lvl="1" indent="-57150" algn="l" defTabSz="444500">
            <a:lnSpc>
              <a:spcPct val="90000"/>
            </a:lnSpc>
            <a:spcBef>
              <a:spcPct val="0"/>
            </a:spcBef>
            <a:spcAft>
              <a:spcPct val="15000"/>
            </a:spcAft>
            <a:buChar char="•"/>
          </a:pPr>
          <a:r>
            <a:rPr lang="en-US" sz="1000" kern="1200" dirty="0"/>
            <a:t>HTRRP</a:t>
          </a:r>
        </a:p>
        <a:p>
          <a:pPr marL="57150" lvl="1" indent="-57150" algn="l" defTabSz="444500">
            <a:lnSpc>
              <a:spcPct val="90000"/>
            </a:lnSpc>
            <a:spcBef>
              <a:spcPct val="0"/>
            </a:spcBef>
            <a:spcAft>
              <a:spcPct val="15000"/>
            </a:spcAft>
            <a:buChar char="•"/>
          </a:pPr>
          <a:r>
            <a:rPr lang="en-US" sz="1000" kern="1200" dirty="0"/>
            <a:t>Modular Contracting</a:t>
          </a:r>
        </a:p>
        <a:p>
          <a:pPr marL="57150" lvl="1" indent="-57150" algn="l" defTabSz="444500">
            <a:lnSpc>
              <a:spcPct val="90000"/>
            </a:lnSpc>
            <a:spcBef>
              <a:spcPct val="0"/>
            </a:spcBef>
            <a:spcAft>
              <a:spcPct val="15000"/>
            </a:spcAft>
            <a:buChar char="•"/>
          </a:pPr>
          <a:r>
            <a:rPr lang="en-US" sz="1000" kern="1200" dirty="0"/>
            <a:t>On/off ramp</a:t>
          </a:r>
        </a:p>
        <a:p>
          <a:pPr marL="57150" lvl="1" indent="-57150" algn="l" defTabSz="444500">
            <a:lnSpc>
              <a:spcPct val="90000"/>
            </a:lnSpc>
            <a:spcBef>
              <a:spcPct val="0"/>
            </a:spcBef>
            <a:spcAft>
              <a:spcPct val="15000"/>
            </a:spcAft>
            <a:buChar char="•"/>
          </a:pPr>
          <a:r>
            <a:rPr lang="en-US" sz="1000" kern="1200" dirty="0"/>
            <a:t>Rates Only for Pricing Evaluation</a:t>
          </a:r>
        </a:p>
        <a:p>
          <a:pPr marL="57150" lvl="1" indent="-57150" algn="l" defTabSz="444500">
            <a:lnSpc>
              <a:spcPct val="90000"/>
            </a:lnSpc>
            <a:spcBef>
              <a:spcPct val="0"/>
            </a:spcBef>
            <a:spcAft>
              <a:spcPct val="15000"/>
            </a:spcAft>
            <a:buChar char="•"/>
          </a:pPr>
          <a:r>
            <a:rPr lang="en-US" sz="1000" kern="1200" dirty="0"/>
            <a:t>Remote Acquisitions</a:t>
          </a:r>
        </a:p>
        <a:p>
          <a:pPr marL="57150" lvl="1" indent="-57150" algn="l" defTabSz="444500">
            <a:lnSpc>
              <a:spcPct val="90000"/>
            </a:lnSpc>
            <a:spcBef>
              <a:spcPct val="0"/>
            </a:spcBef>
            <a:spcAft>
              <a:spcPct val="15000"/>
            </a:spcAft>
            <a:buChar char="•"/>
          </a:pPr>
          <a:r>
            <a:rPr lang="en-US" sz="1000" kern="1200" dirty="0"/>
            <a:t>Self Scoring Model</a:t>
          </a:r>
        </a:p>
      </dsp:txBody>
      <dsp:txXfrm>
        <a:off x="1657462" y="485973"/>
        <a:ext cx="1450594" cy="2950874"/>
      </dsp:txXfrm>
    </dsp:sp>
    <dsp:sp modelId="{33486214-7F51-43C5-BCC6-708F688D5447}">
      <dsp:nvSpPr>
        <dsp:cNvPr id="0" name=""/>
        <dsp:cNvSpPr/>
      </dsp:nvSpPr>
      <dsp:spPr>
        <a:xfrm>
          <a:off x="3311140" y="197973"/>
          <a:ext cx="1450594" cy="2880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sz="1000" kern="1200" dirty="0"/>
            <a:t>Evaluation</a:t>
          </a:r>
        </a:p>
      </dsp:txBody>
      <dsp:txXfrm>
        <a:off x="3311140" y="197973"/>
        <a:ext cx="1450594" cy="288000"/>
      </dsp:txXfrm>
    </dsp:sp>
    <dsp:sp modelId="{8FF2FC59-0D4D-4E9C-BF67-A574F2E20BEF}">
      <dsp:nvSpPr>
        <dsp:cNvPr id="0" name=""/>
        <dsp:cNvSpPr/>
      </dsp:nvSpPr>
      <dsp:spPr>
        <a:xfrm>
          <a:off x="3311140" y="485973"/>
          <a:ext cx="1450594" cy="2950874"/>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US" sz="1000" kern="1200" dirty="0"/>
            <a:t>Comparative Evaluation</a:t>
          </a:r>
        </a:p>
        <a:p>
          <a:pPr marL="57150" lvl="1" indent="-57150" algn="l" defTabSz="444500">
            <a:lnSpc>
              <a:spcPct val="90000"/>
            </a:lnSpc>
            <a:spcBef>
              <a:spcPct val="0"/>
            </a:spcBef>
            <a:spcAft>
              <a:spcPct val="15000"/>
            </a:spcAft>
            <a:buChar char="•"/>
          </a:pPr>
          <a:r>
            <a:rPr lang="en-US" sz="1000" kern="1200" dirty="0"/>
            <a:t>Confidence Ratings</a:t>
          </a:r>
        </a:p>
        <a:p>
          <a:pPr marL="57150" lvl="1" indent="-57150" algn="l" defTabSz="444500">
            <a:lnSpc>
              <a:spcPct val="90000"/>
            </a:lnSpc>
            <a:spcBef>
              <a:spcPct val="0"/>
            </a:spcBef>
            <a:spcAft>
              <a:spcPct val="15000"/>
            </a:spcAft>
            <a:buChar char="•"/>
          </a:pPr>
          <a:r>
            <a:rPr lang="en-US" sz="1000" kern="1200" dirty="0"/>
            <a:t>Down-Selects</a:t>
          </a:r>
        </a:p>
        <a:p>
          <a:pPr marL="57150" lvl="1" indent="-57150" algn="l" defTabSz="444500">
            <a:lnSpc>
              <a:spcPct val="90000"/>
            </a:lnSpc>
            <a:spcBef>
              <a:spcPct val="0"/>
            </a:spcBef>
            <a:spcAft>
              <a:spcPct val="15000"/>
            </a:spcAft>
            <a:buChar char="•"/>
          </a:pPr>
          <a:r>
            <a:rPr lang="en-US" sz="1000" kern="1200" dirty="0"/>
            <a:t>Oral Presentations</a:t>
          </a:r>
        </a:p>
        <a:p>
          <a:pPr marL="57150" lvl="1" indent="-57150" algn="l" defTabSz="444500">
            <a:lnSpc>
              <a:spcPct val="90000"/>
            </a:lnSpc>
            <a:spcBef>
              <a:spcPct val="0"/>
            </a:spcBef>
            <a:spcAft>
              <a:spcPct val="15000"/>
            </a:spcAft>
            <a:buChar char="•"/>
          </a:pPr>
          <a:r>
            <a:rPr lang="en-US" sz="1000" kern="1200" dirty="0"/>
            <a:t>Technical Demonstrations</a:t>
          </a:r>
        </a:p>
      </dsp:txBody>
      <dsp:txXfrm>
        <a:off x="3311140" y="485973"/>
        <a:ext cx="1450594" cy="2950874"/>
      </dsp:txXfrm>
    </dsp:sp>
    <dsp:sp modelId="{5BE5ED90-A8F1-40B8-A32E-78D38DE696B6}">
      <dsp:nvSpPr>
        <dsp:cNvPr id="0" name=""/>
        <dsp:cNvSpPr/>
      </dsp:nvSpPr>
      <dsp:spPr>
        <a:xfrm>
          <a:off x="4964818" y="197973"/>
          <a:ext cx="1450594" cy="2880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sz="1000" kern="1200" dirty="0"/>
            <a:t>Award</a:t>
          </a:r>
        </a:p>
      </dsp:txBody>
      <dsp:txXfrm>
        <a:off x="4964818" y="197973"/>
        <a:ext cx="1450594" cy="288000"/>
      </dsp:txXfrm>
    </dsp:sp>
    <dsp:sp modelId="{DAD8BC80-2A08-4B65-A1F4-7C57E5E50807}">
      <dsp:nvSpPr>
        <dsp:cNvPr id="0" name=""/>
        <dsp:cNvSpPr/>
      </dsp:nvSpPr>
      <dsp:spPr>
        <a:xfrm>
          <a:off x="4964818" y="485973"/>
          <a:ext cx="1450594" cy="2950874"/>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US" sz="1000" kern="1200" dirty="0"/>
            <a:t>Brief Decision Documents</a:t>
          </a:r>
        </a:p>
        <a:p>
          <a:pPr marL="57150" lvl="1" indent="-57150" algn="l" defTabSz="444500">
            <a:lnSpc>
              <a:spcPct val="90000"/>
            </a:lnSpc>
            <a:spcBef>
              <a:spcPct val="0"/>
            </a:spcBef>
            <a:spcAft>
              <a:spcPct val="15000"/>
            </a:spcAft>
            <a:buChar char="•"/>
          </a:pPr>
          <a:r>
            <a:rPr lang="en-US" sz="1000" kern="1200" dirty="0"/>
            <a:t>On-the-Spot Consensus</a:t>
          </a:r>
        </a:p>
        <a:p>
          <a:pPr marL="57150" lvl="1" indent="-57150" algn="l" defTabSz="444500">
            <a:lnSpc>
              <a:spcPct val="90000"/>
            </a:lnSpc>
            <a:spcBef>
              <a:spcPct val="0"/>
            </a:spcBef>
            <a:spcAft>
              <a:spcPct val="15000"/>
            </a:spcAft>
            <a:buChar char="•"/>
          </a:pPr>
          <a:r>
            <a:rPr lang="en-US" sz="1000" kern="1200" dirty="0"/>
            <a:t>Oral Debriefings</a:t>
          </a:r>
        </a:p>
        <a:p>
          <a:pPr marL="57150" lvl="1" indent="-57150" algn="l" defTabSz="444500">
            <a:lnSpc>
              <a:spcPct val="90000"/>
            </a:lnSpc>
            <a:spcBef>
              <a:spcPct val="0"/>
            </a:spcBef>
            <a:spcAft>
              <a:spcPct val="15000"/>
            </a:spcAft>
            <a:buChar char="•"/>
          </a:pPr>
          <a:r>
            <a:rPr lang="en-US" sz="1000" kern="1200" dirty="0"/>
            <a:t>Select Best-Suited, then Negotiate</a:t>
          </a:r>
        </a:p>
      </dsp:txBody>
      <dsp:txXfrm>
        <a:off x="4964818" y="485973"/>
        <a:ext cx="1450594" cy="2950874"/>
      </dsp:txXfrm>
    </dsp:sp>
    <dsp:sp modelId="{01A4722D-A3E1-4529-B17C-04B4BF86DC52}">
      <dsp:nvSpPr>
        <dsp:cNvPr id="0" name=""/>
        <dsp:cNvSpPr/>
      </dsp:nvSpPr>
      <dsp:spPr>
        <a:xfrm>
          <a:off x="6618496" y="197973"/>
          <a:ext cx="1450594" cy="2880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sz="1000" kern="1200" dirty="0"/>
            <a:t>Post Award</a:t>
          </a:r>
        </a:p>
      </dsp:txBody>
      <dsp:txXfrm>
        <a:off x="6618496" y="197973"/>
        <a:ext cx="1450594" cy="288000"/>
      </dsp:txXfrm>
    </dsp:sp>
    <dsp:sp modelId="{123046E8-9394-40C4-A5C0-36971243F885}">
      <dsp:nvSpPr>
        <dsp:cNvPr id="0" name=""/>
        <dsp:cNvSpPr/>
      </dsp:nvSpPr>
      <dsp:spPr>
        <a:xfrm>
          <a:off x="6618496" y="485973"/>
          <a:ext cx="1450594" cy="2950874"/>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US" sz="1000" kern="1200" dirty="0"/>
            <a:t>Award Term Incentives</a:t>
          </a:r>
        </a:p>
        <a:p>
          <a:pPr marL="57150" lvl="1" indent="-57150" algn="l" defTabSz="444500">
            <a:lnSpc>
              <a:spcPct val="90000"/>
            </a:lnSpc>
            <a:spcBef>
              <a:spcPct val="0"/>
            </a:spcBef>
            <a:spcAft>
              <a:spcPct val="15000"/>
            </a:spcAft>
            <a:buChar char="•"/>
          </a:pPr>
          <a:r>
            <a:rPr lang="en-US" sz="1000" kern="1200" dirty="0"/>
            <a:t>Releasing the Selection Decision Document</a:t>
          </a:r>
        </a:p>
        <a:p>
          <a:pPr marL="57150" lvl="1" indent="-57150" algn="l" defTabSz="444500">
            <a:lnSpc>
              <a:spcPct val="90000"/>
            </a:lnSpc>
            <a:spcBef>
              <a:spcPct val="0"/>
            </a:spcBef>
            <a:spcAft>
              <a:spcPct val="15000"/>
            </a:spcAft>
            <a:buChar char="•"/>
          </a:pPr>
          <a:r>
            <a:rPr lang="en-US" sz="1000" kern="1200" dirty="0"/>
            <a:t>Repositioning for Resilience</a:t>
          </a:r>
        </a:p>
      </dsp:txBody>
      <dsp:txXfrm>
        <a:off x="6618496" y="485973"/>
        <a:ext cx="1450594" cy="29508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D6699-1F51-4314-A98A-85BF466EEAC8}">
      <dsp:nvSpPr>
        <dsp:cNvPr id="0" name=""/>
        <dsp:cNvSpPr/>
      </dsp:nvSpPr>
      <dsp:spPr>
        <a:xfrm>
          <a:off x="2198" y="60761"/>
          <a:ext cx="961434" cy="57686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PTAI</a:t>
          </a:r>
        </a:p>
      </dsp:txBody>
      <dsp:txXfrm>
        <a:off x="19094" y="77657"/>
        <a:ext cx="927642" cy="543068"/>
      </dsp:txXfrm>
    </dsp:sp>
    <dsp:sp modelId="{14E99340-2F0B-43C0-B324-C70D0BEA23B4}">
      <dsp:nvSpPr>
        <dsp:cNvPr id="0" name=""/>
        <dsp:cNvSpPr/>
      </dsp:nvSpPr>
      <dsp:spPr>
        <a:xfrm>
          <a:off x="1059777" y="229973"/>
          <a:ext cx="203824" cy="23843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1059777" y="277660"/>
        <a:ext cx="142677" cy="143061"/>
      </dsp:txXfrm>
    </dsp:sp>
    <dsp:sp modelId="{8762FBCB-EAD5-4A77-AE31-351C8103DA8D}">
      <dsp:nvSpPr>
        <dsp:cNvPr id="0" name=""/>
        <dsp:cNvSpPr/>
      </dsp:nvSpPr>
      <dsp:spPr>
        <a:xfrm>
          <a:off x="1348207" y="60761"/>
          <a:ext cx="961434" cy="57686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Acquisition Techniques</a:t>
          </a:r>
        </a:p>
      </dsp:txBody>
      <dsp:txXfrm>
        <a:off x="1365103" y="77657"/>
        <a:ext cx="927642" cy="543068"/>
      </dsp:txXfrm>
    </dsp:sp>
    <dsp:sp modelId="{0466A398-AF7F-4302-8726-96AD2F907F94}">
      <dsp:nvSpPr>
        <dsp:cNvPr id="0" name=""/>
        <dsp:cNvSpPr/>
      </dsp:nvSpPr>
      <dsp:spPr>
        <a:xfrm>
          <a:off x="2405785" y="229973"/>
          <a:ext cx="203824" cy="23843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2405785" y="277660"/>
        <a:ext cx="142677" cy="143061"/>
      </dsp:txXfrm>
    </dsp:sp>
    <dsp:sp modelId="{A42CC3DC-7711-45C9-8AA0-7F6807F7B633}">
      <dsp:nvSpPr>
        <dsp:cNvPr id="0" name=""/>
        <dsp:cNvSpPr/>
      </dsp:nvSpPr>
      <dsp:spPr>
        <a:xfrm>
          <a:off x="2694215" y="60761"/>
          <a:ext cx="961434" cy="57686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Evaluation</a:t>
          </a:r>
        </a:p>
      </dsp:txBody>
      <dsp:txXfrm>
        <a:off x="2711111" y="77657"/>
        <a:ext cx="927642" cy="543068"/>
      </dsp:txXfrm>
    </dsp:sp>
    <dsp:sp modelId="{0BB781C3-CF06-47BE-BF54-9434C50F49B9}">
      <dsp:nvSpPr>
        <dsp:cNvPr id="0" name=""/>
        <dsp:cNvSpPr/>
      </dsp:nvSpPr>
      <dsp:spPr>
        <a:xfrm>
          <a:off x="3751794" y="229973"/>
          <a:ext cx="203824" cy="23843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3751794" y="277660"/>
        <a:ext cx="142677" cy="143061"/>
      </dsp:txXfrm>
    </dsp:sp>
    <dsp:sp modelId="{1938E6B7-46E6-4E1C-A53A-348D76F78419}">
      <dsp:nvSpPr>
        <dsp:cNvPr id="0" name=""/>
        <dsp:cNvSpPr/>
      </dsp:nvSpPr>
      <dsp:spPr>
        <a:xfrm>
          <a:off x="4040224" y="60761"/>
          <a:ext cx="961434" cy="57686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Oral Presentations</a:t>
          </a:r>
        </a:p>
      </dsp:txBody>
      <dsp:txXfrm>
        <a:off x="4057120" y="77657"/>
        <a:ext cx="927642" cy="54306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lvetica Neue" panose="020B0604020202020204" charset="0"/>
        <a:ea typeface="Helvetica Neue" panose="020B060402020202020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2896b8249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2896b824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lang="en-US" dirty="0">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0444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82095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43029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5627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61177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9137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27370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9747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0298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95837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6f49e977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6f49e977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23003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4636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51816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62379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4158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44277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64572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32418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90075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39037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519126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87987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56504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98940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57675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27815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93694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3131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15280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06035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987938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b="1" dirty="0"/>
          </a:p>
        </p:txBody>
      </p:sp>
    </p:spTree>
    <p:extLst>
      <p:ext uri="{BB962C8B-B14F-4D97-AF65-F5344CB8AC3E}">
        <p14:creationId xmlns:p14="http://schemas.microsoft.com/office/powerpoint/2010/main" val="3960247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0808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55013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85274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33066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48920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5739148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63206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777837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7987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01282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08802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7036F4-88D3-4FD0-A0E2-1FCA5C5EC8E1}" type="slidenum">
              <a:rPr lang="en-US" smtClean="0">
                <a:latin typeface="Helvetica Neue" panose="020B0604020202020204" charset="0"/>
              </a:rPr>
              <a:t>51</a:t>
            </a:fld>
            <a:endParaRPr lang="en-US" dirty="0">
              <a:latin typeface="Helvetica Neue" panose="020B0604020202020204" charset="0"/>
            </a:endParaRPr>
          </a:p>
        </p:txBody>
      </p:sp>
    </p:spTree>
    <p:extLst>
      <p:ext uri="{BB962C8B-B14F-4D97-AF65-F5344CB8AC3E}">
        <p14:creationId xmlns:p14="http://schemas.microsoft.com/office/powerpoint/2010/main" val="9400850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9F966-C897-4D4F-B3B7-0B63331AC9D5}" type="slidenum">
              <a:rPr lang="en-US" smtClean="0">
                <a:latin typeface="Helvetica Neue" panose="020B0604020202020204" charset="0"/>
              </a:rPr>
              <a:t>53</a:t>
            </a:fld>
            <a:endParaRPr lang="en-US" dirty="0">
              <a:latin typeface="Helvetica Neue" panose="020B0604020202020204" charset="0"/>
            </a:endParaRPr>
          </a:p>
        </p:txBody>
      </p:sp>
    </p:spTree>
    <p:extLst>
      <p:ext uri="{BB962C8B-B14F-4D97-AF65-F5344CB8AC3E}">
        <p14:creationId xmlns:p14="http://schemas.microsoft.com/office/powerpoint/2010/main" val="21399644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9F966-C897-4D4F-B3B7-0B63331AC9D5}" type="slidenum">
              <a:rPr lang="en-US" smtClean="0">
                <a:latin typeface="Helvetica Neue" panose="020B0604020202020204" charset="0"/>
              </a:rPr>
              <a:t>54</a:t>
            </a:fld>
            <a:endParaRPr lang="en-US" dirty="0">
              <a:latin typeface="Helvetica Neue" panose="020B0604020202020204" charset="0"/>
            </a:endParaRPr>
          </a:p>
        </p:txBody>
      </p:sp>
    </p:spTree>
    <p:extLst>
      <p:ext uri="{BB962C8B-B14F-4D97-AF65-F5344CB8AC3E}">
        <p14:creationId xmlns:p14="http://schemas.microsoft.com/office/powerpoint/2010/main" val="19120236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2896b82493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2896b82493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2896b82493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2896b82493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2896b82493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2896b82493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lang="en-US" dirty="0">
              <a:solidFill>
                <a:schemeClr val="dk1"/>
              </a:solidFill>
              <a:highlight>
                <a:schemeClr val="lt1"/>
              </a:highlight>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49117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98514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330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8650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for Print">
  <p:cSld name="SECTION_HEADER_1">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712840" y="536231"/>
            <a:ext cx="7386600" cy="9258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C304A"/>
              </a:buClr>
              <a:buSzPts val="5000"/>
              <a:buNone/>
              <a:defRPr sz="5000" b="1">
                <a:solidFill>
                  <a:srgbClr val="1C304A"/>
                </a:solidFill>
              </a:defRPr>
            </a:lvl1pPr>
            <a:lvl2pPr lvl="1" algn="ctr" rtl="0">
              <a:spcBef>
                <a:spcPts val="0"/>
              </a:spcBef>
              <a:spcAft>
                <a:spcPts val="0"/>
              </a:spcAft>
              <a:buClr>
                <a:srgbClr val="1C304A"/>
              </a:buClr>
              <a:buSzPts val="5000"/>
              <a:buNone/>
              <a:defRPr sz="5000">
                <a:solidFill>
                  <a:srgbClr val="1C304A"/>
                </a:solidFill>
              </a:defRPr>
            </a:lvl2pPr>
            <a:lvl3pPr lvl="2" algn="ctr" rtl="0">
              <a:spcBef>
                <a:spcPts val="0"/>
              </a:spcBef>
              <a:spcAft>
                <a:spcPts val="0"/>
              </a:spcAft>
              <a:buClr>
                <a:srgbClr val="1C304A"/>
              </a:buClr>
              <a:buSzPts val="5000"/>
              <a:buNone/>
              <a:defRPr sz="5000">
                <a:solidFill>
                  <a:srgbClr val="1C304A"/>
                </a:solidFill>
              </a:defRPr>
            </a:lvl3pPr>
            <a:lvl4pPr lvl="3" algn="ctr" rtl="0">
              <a:spcBef>
                <a:spcPts val="0"/>
              </a:spcBef>
              <a:spcAft>
                <a:spcPts val="0"/>
              </a:spcAft>
              <a:buClr>
                <a:srgbClr val="1C304A"/>
              </a:buClr>
              <a:buSzPts val="5000"/>
              <a:buNone/>
              <a:defRPr sz="5000">
                <a:solidFill>
                  <a:srgbClr val="1C304A"/>
                </a:solidFill>
              </a:defRPr>
            </a:lvl4pPr>
            <a:lvl5pPr lvl="4" algn="ctr" rtl="0">
              <a:spcBef>
                <a:spcPts val="0"/>
              </a:spcBef>
              <a:spcAft>
                <a:spcPts val="0"/>
              </a:spcAft>
              <a:buClr>
                <a:srgbClr val="1C304A"/>
              </a:buClr>
              <a:buSzPts val="5000"/>
              <a:buNone/>
              <a:defRPr sz="5000">
                <a:solidFill>
                  <a:srgbClr val="1C304A"/>
                </a:solidFill>
              </a:defRPr>
            </a:lvl5pPr>
            <a:lvl6pPr lvl="5" algn="ctr" rtl="0">
              <a:spcBef>
                <a:spcPts val="0"/>
              </a:spcBef>
              <a:spcAft>
                <a:spcPts val="0"/>
              </a:spcAft>
              <a:buClr>
                <a:srgbClr val="1C304A"/>
              </a:buClr>
              <a:buSzPts val="5000"/>
              <a:buNone/>
              <a:defRPr sz="5000">
                <a:solidFill>
                  <a:srgbClr val="1C304A"/>
                </a:solidFill>
              </a:defRPr>
            </a:lvl6pPr>
            <a:lvl7pPr lvl="6" algn="ctr" rtl="0">
              <a:spcBef>
                <a:spcPts val="0"/>
              </a:spcBef>
              <a:spcAft>
                <a:spcPts val="0"/>
              </a:spcAft>
              <a:buClr>
                <a:srgbClr val="1C304A"/>
              </a:buClr>
              <a:buSzPts val="5000"/>
              <a:buNone/>
              <a:defRPr sz="5000">
                <a:solidFill>
                  <a:srgbClr val="1C304A"/>
                </a:solidFill>
              </a:defRPr>
            </a:lvl7pPr>
            <a:lvl8pPr lvl="7" algn="ctr" rtl="0">
              <a:spcBef>
                <a:spcPts val="0"/>
              </a:spcBef>
              <a:spcAft>
                <a:spcPts val="0"/>
              </a:spcAft>
              <a:buClr>
                <a:srgbClr val="1C304A"/>
              </a:buClr>
              <a:buSzPts val="5000"/>
              <a:buNone/>
              <a:defRPr sz="5000">
                <a:solidFill>
                  <a:srgbClr val="1C304A"/>
                </a:solidFill>
              </a:defRPr>
            </a:lvl8pPr>
            <a:lvl9pPr lvl="8" algn="ctr" rtl="0">
              <a:spcBef>
                <a:spcPts val="0"/>
              </a:spcBef>
              <a:spcAft>
                <a:spcPts val="0"/>
              </a:spcAft>
              <a:buClr>
                <a:srgbClr val="1C304A"/>
              </a:buClr>
              <a:buSzPts val="5000"/>
              <a:buNone/>
              <a:defRPr sz="5000">
                <a:solidFill>
                  <a:srgbClr val="1C304A"/>
                </a:solidFill>
              </a:defRPr>
            </a:lvl9pPr>
          </a:lstStyle>
          <a:p>
            <a:endParaRPr/>
          </a:p>
        </p:txBody>
      </p:sp>
      <p:sp>
        <p:nvSpPr>
          <p:cNvPr id="52" name="Google Shape;52;p13"/>
          <p:cNvSpPr txBox="1">
            <a:spLocks noGrp="1"/>
          </p:cNvSpPr>
          <p:nvPr>
            <p:ph type="subTitle" idx="1"/>
          </p:nvPr>
        </p:nvSpPr>
        <p:spPr>
          <a:xfrm>
            <a:off x="729681" y="2287534"/>
            <a:ext cx="43893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1C304A"/>
              </a:buClr>
              <a:buSzPts val="1400"/>
              <a:buNone/>
              <a:defRPr sz="1400">
                <a:solidFill>
                  <a:srgbClr val="1C304A"/>
                </a:solidFill>
              </a:defRPr>
            </a:lvl1pPr>
            <a:lvl2pPr lvl="1" rtl="0">
              <a:lnSpc>
                <a:spcPct val="100000"/>
              </a:lnSpc>
              <a:spcBef>
                <a:spcPts val="0"/>
              </a:spcBef>
              <a:spcAft>
                <a:spcPts val="0"/>
              </a:spcAft>
              <a:buClr>
                <a:srgbClr val="1C304A"/>
              </a:buClr>
              <a:buSzPts val="1400"/>
              <a:buNone/>
              <a:defRPr>
                <a:solidFill>
                  <a:srgbClr val="1C304A"/>
                </a:solidFill>
              </a:defRPr>
            </a:lvl2pPr>
            <a:lvl3pPr lvl="2" rtl="0">
              <a:lnSpc>
                <a:spcPct val="100000"/>
              </a:lnSpc>
              <a:spcBef>
                <a:spcPts val="0"/>
              </a:spcBef>
              <a:spcAft>
                <a:spcPts val="0"/>
              </a:spcAft>
              <a:buClr>
                <a:srgbClr val="1C304A"/>
              </a:buClr>
              <a:buSzPts val="1400"/>
              <a:buNone/>
              <a:defRPr>
                <a:solidFill>
                  <a:srgbClr val="1C304A"/>
                </a:solidFill>
              </a:defRPr>
            </a:lvl3pPr>
            <a:lvl4pPr lvl="3" rtl="0">
              <a:lnSpc>
                <a:spcPct val="100000"/>
              </a:lnSpc>
              <a:spcBef>
                <a:spcPts val="0"/>
              </a:spcBef>
              <a:spcAft>
                <a:spcPts val="0"/>
              </a:spcAft>
              <a:buClr>
                <a:srgbClr val="1C304A"/>
              </a:buClr>
              <a:buSzPts val="1400"/>
              <a:buNone/>
              <a:defRPr>
                <a:solidFill>
                  <a:srgbClr val="1C304A"/>
                </a:solidFill>
              </a:defRPr>
            </a:lvl4pPr>
            <a:lvl5pPr lvl="4" rtl="0">
              <a:lnSpc>
                <a:spcPct val="100000"/>
              </a:lnSpc>
              <a:spcBef>
                <a:spcPts val="0"/>
              </a:spcBef>
              <a:spcAft>
                <a:spcPts val="0"/>
              </a:spcAft>
              <a:buClr>
                <a:srgbClr val="1C304A"/>
              </a:buClr>
              <a:buSzPts val="1400"/>
              <a:buNone/>
              <a:defRPr>
                <a:solidFill>
                  <a:srgbClr val="1C304A"/>
                </a:solidFill>
              </a:defRPr>
            </a:lvl5pPr>
            <a:lvl6pPr lvl="5" rtl="0">
              <a:lnSpc>
                <a:spcPct val="100000"/>
              </a:lnSpc>
              <a:spcBef>
                <a:spcPts val="0"/>
              </a:spcBef>
              <a:spcAft>
                <a:spcPts val="0"/>
              </a:spcAft>
              <a:buClr>
                <a:srgbClr val="1C304A"/>
              </a:buClr>
              <a:buSzPts val="1400"/>
              <a:buNone/>
              <a:defRPr>
                <a:solidFill>
                  <a:srgbClr val="1C304A"/>
                </a:solidFill>
              </a:defRPr>
            </a:lvl6pPr>
            <a:lvl7pPr lvl="6" rtl="0">
              <a:lnSpc>
                <a:spcPct val="100000"/>
              </a:lnSpc>
              <a:spcBef>
                <a:spcPts val="0"/>
              </a:spcBef>
              <a:spcAft>
                <a:spcPts val="0"/>
              </a:spcAft>
              <a:buClr>
                <a:srgbClr val="1C304A"/>
              </a:buClr>
              <a:buSzPts val="1400"/>
              <a:buNone/>
              <a:defRPr>
                <a:solidFill>
                  <a:srgbClr val="1C304A"/>
                </a:solidFill>
              </a:defRPr>
            </a:lvl7pPr>
            <a:lvl8pPr lvl="7" rtl="0">
              <a:lnSpc>
                <a:spcPct val="100000"/>
              </a:lnSpc>
              <a:spcBef>
                <a:spcPts val="0"/>
              </a:spcBef>
              <a:spcAft>
                <a:spcPts val="0"/>
              </a:spcAft>
              <a:buClr>
                <a:srgbClr val="1C304A"/>
              </a:buClr>
              <a:buSzPts val="1400"/>
              <a:buNone/>
              <a:defRPr>
                <a:solidFill>
                  <a:srgbClr val="1C304A"/>
                </a:solidFill>
              </a:defRPr>
            </a:lvl8pPr>
            <a:lvl9pPr lvl="8" rtl="0">
              <a:lnSpc>
                <a:spcPct val="100000"/>
              </a:lnSpc>
              <a:spcBef>
                <a:spcPts val="0"/>
              </a:spcBef>
              <a:spcAft>
                <a:spcPts val="0"/>
              </a:spcAft>
              <a:buClr>
                <a:srgbClr val="1C304A"/>
              </a:buClr>
              <a:buSzPts val="1400"/>
              <a:buNone/>
              <a:defRPr>
                <a:solidFill>
                  <a:srgbClr val="1C304A"/>
                </a:solidFill>
              </a:defRPr>
            </a:lvl9pPr>
          </a:lstStyle>
          <a:p>
            <a:endParaRPr/>
          </a:p>
        </p:txBody>
      </p:sp>
      <p:sp>
        <p:nvSpPr>
          <p:cNvPr id="53" name="Google Shape;53;p13"/>
          <p:cNvSpPr txBox="1">
            <a:spLocks noGrp="1"/>
          </p:cNvSpPr>
          <p:nvPr>
            <p:ph type="subTitle" idx="2"/>
          </p:nvPr>
        </p:nvSpPr>
        <p:spPr>
          <a:xfrm>
            <a:off x="1190575" y="4444055"/>
            <a:ext cx="2736000" cy="261900"/>
          </a:xfrm>
          <a:prstGeom prst="rect">
            <a:avLst/>
          </a:prstGeom>
        </p:spPr>
        <p:txBody>
          <a:bodyPr spcFirstLastPara="1" wrap="square" lIns="91425" tIns="91425" rIns="91425" bIns="91425" anchor="t" anchorCtr="0">
            <a:normAutofit/>
          </a:bodyPr>
          <a:lstStyle>
            <a:lvl1pPr lvl="0" rtl="0">
              <a:spcBef>
                <a:spcPts val="0"/>
              </a:spcBef>
              <a:spcAft>
                <a:spcPts val="0"/>
              </a:spcAft>
              <a:buNone/>
              <a:defRPr sz="800">
                <a:solidFill>
                  <a:srgbClr val="1C304A"/>
                </a:solidFill>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a:endParaRPr/>
          </a:p>
        </p:txBody>
      </p:sp>
      <p:pic>
        <p:nvPicPr>
          <p:cNvPr id="54" name="Google Shape;54;p13"/>
          <p:cNvPicPr preferRelativeResize="0"/>
          <p:nvPr/>
        </p:nvPicPr>
        <p:blipFill rotWithShape="1">
          <a:blip r:embed="rId2">
            <a:alphaModFix/>
          </a:blip>
          <a:srcRect/>
          <a:stretch/>
        </p:blipFill>
        <p:spPr>
          <a:xfrm>
            <a:off x="232150" y="162475"/>
            <a:ext cx="587700" cy="5883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White - LG quote">
  <p:cSld name="TITLE_AND_BODY_2_1_1_1">
    <p:bg>
      <p:bgPr>
        <a:solidFill>
          <a:srgbClr val="FFFFFF"/>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712850" y="536207"/>
            <a:ext cx="7386600" cy="37329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rgbClr val="1C304A"/>
              </a:buClr>
              <a:buSzPts val="3200"/>
              <a:buNone/>
              <a:defRPr sz="3200" b="1">
                <a:solidFill>
                  <a:srgbClr val="1C304A"/>
                </a:solidFill>
              </a:defRPr>
            </a:lvl1pPr>
            <a:lvl2pPr lvl="1" algn="ctr" rtl="0">
              <a:spcBef>
                <a:spcPts val="0"/>
              </a:spcBef>
              <a:spcAft>
                <a:spcPts val="0"/>
              </a:spcAft>
              <a:buClr>
                <a:srgbClr val="1C304A"/>
              </a:buClr>
              <a:buSzPts val="6000"/>
              <a:buNone/>
              <a:defRPr sz="6000">
                <a:solidFill>
                  <a:srgbClr val="1C304A"/>
                </a:solidFill>
              </a:defRPr>
            </a:lvl2pPr>
            <a:lvl3pPr lvl="2" algn="ctr" rtl="0">
              <a:spcBef>
                <a:spcPts val="0"/>
              </a:spcBef>
              <a:spcAft>
                <a:spcPts val="0"/>
              </a:spcAft>
              <a:buClr>
                <a:srgbClr val="1C304A"/>
              </a:buClr>
              <a:buSzPts val="6000"/>
              <a:buNone/>
              <a:defRPr sz="6000">
                <a:solidFill>
                  <a:srgbClr val="1C304A"/>
                </a:solidFill>
              </a:defRPr>
            </a:lvl3pPr>
            <a:lvl4pPr lvl="3" algn="ctr" rtl="0">
              <a:spcBef>
                <a:spcPts val="0"/>
              </a:spcBef>
              <a:spcAft>
                <a:spcPts val="0"/>
              </a:spcAft>
              <a:buClr>
                <a:srgbClr val="1C304A"/>
              </a:buClr>
              <a:buSzPts val="6000"/>
              <a:buNone/>
              <a:defRPr sz="6000">
                <a:solidFill>
                  <a:srgbClr val="1C304A"/>
                </a:solidFill>
              </a:defRPr>
            </a:lvl4pPr>
            <a:lvl5pPr lvl="4" algn="ctr" rtl="0">
              <a:spcBef>
                <a:spcPts val="0"/>
              </a:spcBef>
              <a:spcAft>
                <a:spcPts val="0"/>
              </a:spcAft>
              <a:buClr>
                <a:srgbClr val="1C304A"/>
              </a:buClr>
              <a:buSzPts val="6000"/>
              <a:buNone/>
              <a:defRPr sz="6000">
                <a:solidFill>
                  <a:srgbClr val="1C304A"/>
                </a:solidFill>
              </a:defRPr>
            </a:lvl5pPr>
            <a:lvl6pPr lvl="5" algn="ctr" rtl="0">
              <a:spcBef>
                <a:spcPts val="0"/>
              </a:spcBef>
              <a:spcAft>
                <a:spcPts val="0"/>
              </a:spcAft>
              <a:buClr>
                <a:srgbClr val="1C304A"/>
              </a:buClr>
              <a:buSzPts val="6000"/>
              <a:buNone/>
              <a:defRPr sz="6000">
                <a:solidFill>
                  <a:srgbClr val="1C304A"/>
                </a:solidFill>
              </a:defRPr>
            </a:lvl6pPr>
            <a:lvl7pPr lvl="6" algn="ctr" rtl="0">
              <a:spcBef>
                <a:spcPts val="0"/>
              </a:spcBef>
              <a:spcAft>
                <a:spcPts val="0"/>
              </a:spcAft>
              <a:buClr>
                <a:srgbClr val="1C304A"/>
              </a:buClr>
              <a:buSzPts val="6000"/>
              <a:buNone/>
              <a:defRPr sz="6000">
                <a:solidFill>
                  <a:srgbClr val="1C304A"/>
                </a:solidFill>
              </a:defRPr>
            </a:lvl7pPr>
            <a:lvl8pPr lvl="7" algn="ctr" rtl="0">
              <a:spcBef>
                <a:spcPts val="0"/>
              </a:spcBef>
              <a:spcAft>
                <a:spcPts val="0"/>
              </a:spcAft>
              <a:buClr>
                <a:srgbClr val="1C304A"/>
              </a:buClr>
              <a:buSzPts val="6000"/>
              <a:buNone/>
              <a:defRPr sz="6000">
                <a:solidFill>
                  <a:srgbClr val="1C304A"/>
                </a:solidFill>
              </a:defRPr>
            </a:lvl8pPr>
            <a:lvl9pPr lvl="8" algn="ctr" rtl="0">
              <a:spcBef>
                <a:spcPts val="0"/>
              </a:spcBef>
              <a:spcAft>
                <a:spcPts val="0"/>
              </a:spcAft>
              <a:buClr>
                <a:srgbClr val="1C304A"/>
              </a:buClr>
              <a:buSzPts val="6000"/>
              <a:buNone/>
              <a:defRPr sz="6000">
                <a:solidFill>
                  <a:srgbClr val="1C304A"/>
                </a:solidFill>
              </a:defRPr>
            </a:lvl9pPr>
          </a:lstStyle>
          <a:p>
            <a:endParaRPr/>
          </a:p>
        </p:txBody>
      </p:sp>
      <p:sp>
        <p:nvSpPr>
          <p:cNvPr id="57" name="Google Shape;57;p14"/>
          <p:cNvSpPr txBox="1">
            <a:spLocks noGrp="1"/>
          </p:cNvSpPr>
          <p:nvPr>
            <p:ph type="sldNum" idx="12"/>
          </p:nvPr>
        </p:nvSpPr>
        <p:spPr>
          <a:xfrm>
            <a:off x="8472450" y="4765389"/>
            <a:ext cx="548700" cy="261900"/>
          </a:xfrm>
          <a:prstGeom prst="rect">
            <a:avLst/>
          </a:prstGeom>
        </p:spPr>
        <p:txBody>
          <a:bodyPr spcFirstLastPara="1" wrap="square" lIns="91425" tIns="91425" rIns="91425" bIns="91425" anchor="ctr" anchorCtr="0">
            <a:normAutofit lnSpcReduction="20000"/>
          </a:bodyPr>
          <a:lstStyle>
            <a:lvl1pPr lvl="0" rtl="0">
              <a:buNone/>
              <a:defRPr sz="600">
                <a:solidFill>
                  <a:srgbClr val="000000"/>
                </a:solidFill>
              </a:defRPr>
            </a:lvl1pPr>
            <a:lvl2pPr lvl="1" rtl="0">
              <a:buNone/>
              <a:defRPr sz="600">
                <a:solidFill>
                  <a:srgbClr val="000000"/>
                </a:solidFill>
              </a:defRPr>
            </a:lvl2pPr>
            <a:lvl3pPr lvl="2" rtl="0">
              <a:buNone/>
              <a:defRPr sz="600">
                <a:solidFill>
                  <a:srgbClr val="000000"/>
                </a:solidFill>
              </a:defRPr>
            </a:lvl3pPr>
            <a:lvl4pPr lvl="3" rtl="0">
              <a:buNone/>
              <a:defRPr sz="600">
                <a:solidFill>
                  <a:srgbClr val="000000"/>
                </a:solidFill>
              </a:defRPr>
            </a:lvl4pPr>
            <a:lvl5pPr lvl="4" rtl="0">
              <a:buNone/>
              <a:defRPr sz="600">
                <a:solidFill>
                  <a:srgbClr val="000000"/>
                </a:solidFill>
              </a:defRPr>
            </a:lvl5pPr>
            <a:lvl6pPr lvl="5" rtl="0">
              <a:buNone/>
              <a:defRPr sz="600">
                <a:solidFill>
                  <a:srgbClr val="000000"/>
                </a:solidFill>
              </a:defRPr>
            </a:lvl6pPr>
            <a:lvl7pPr lvl="6" rtl="0">
              <a:buNone/>
              <a:defRPr sz="600">
                <a:solidFill>
                  <a:srgbClr val="000000"/>
                </a:solidFill>
              </a:defRPr>
            </a:lvl7pPr>
            <a:lvl8pPr lvl="7" rtl="0">
              <a:buNone/>
              <a:defRPr sz="600">
                <a:solidFill>
                  <a:srgbClr val="000000"/>
                </a:solidFill>
              </a:defRPr>
            </a:lvl8pPr>
            <a:lvl9pPr lvl="8" rtl="0">
              <a:buNone/>
              <a:defRPr sz="600">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ark - 1 column">
  <p:cSld name="TITLE_AND_BODY_2_1_1_1_1">
    <p:bg>
      <p:bgPr>
        <a:solidFill>
          <a:srgbClr val="1C304A"/>
        </a:solidFill>
        <a:effectLst/>
      </p:bgPr>
    </p:bg>
    <p:spTree>
      <p:nvGrpSpPr>
        <p:cNvPr id="1" name="Shape 58"/>
        <p:cNvGrpSpPr/>
        <p:nvPr/>
      </p:nvGrpSpPr>
      <p:grpSpPr>
        <a:xfrm>
          <a:off x="0" y="0"/>
          <a:ext cx="0" cy="0"/>
          <a:chOff x="0" y="0"/>
          <a:chExt cx="0" cy="0"/>
        </a:xfrm>
      </p:grpSpPr>
      <p:sp>
        <p:nvSpPr>
          <p:cNvPr id="59" name="Google Shape;59;p15"/>
          <p:cNvSpPr txBox="1">
            <a:spLocks noGrp="1"/>
          </p:cNvSpPr>
          <p:nvPr>
            <p:ph type="ctrTitle"/>
          </p:nvPr>
        </p:nvSpPr>
        <p:spPr>
          <a:xfrm>
            <a:off x="712850" y="289402"/>
            <a:ext cx="7386600" cy="844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00CFFF"/>
              </a:buClr>
              <a:buSzPts val="2600"/>
              <a:buNone/>
              <a:defRPr sz="2600" b="1">
                <a:solidFill>
                  <a:srgbClr val="00CFFF"/>
                </a:solidFill>
              </a:defRPr>
            </a:lvl1pPr>
            <a:lvl2pPr lvl="1" algn="ctr" rtl="0">
              <a:spcBef>
                <a:spcPts val="0"/>
              </a:spcBef>
              <a:spcAft>
                <a:spcPts val="0"/>
              </a:spcAft>
              <a:buClr>
                <a:srgbClr val="1C304A"/>
              </a:buClr>
              <a:buSzPts val="2800"/>
              <a:buNone/>
              <a:defRPr>
                <a:solidFill>
                  <a:srgbClr val="1C304A"/>
                </a:solidFill>
              </a:defRPr>
            </a:lvl2pPr>
            <a:lvl3pPr lvl="2" algn="ctr" rtl="0">
              <a:spcBef>
                <a:spcPts val="0"/>
              </a:spcBef>
              <a:spcAft>
                <a:spcPts val="0"/>
              </a:spcAft>
              <a:buClr>
                <a:srgbClr val="1C304A"/>
              </a:buClr>
              <a:buSzPts val="2800"/>
              <a:buNone/>
              <a:defRPr>
                <a:solidFill>
                  <a:srgbClr val="1C304A"/>
                </a:solidFill>
              </a:defRPr>
            </a:lvl3pPr>
            <a:lvl4pPr lvl="3" algn="ctr" rtl="0">
              <a:spcBef>
                <a:spcPts val="0"/>
              </a:spcBef>
              <a:spcAft>
                <a:spcPts val="0"/>
              </a:spcAft>
              <a:buClr>
                <a:srgbClr val="1C304A"/>
              </a:buClr>
              <a:buSzPts val="2800"/>
              <a:buNone/>
              <a:defRPr>
                <a:solidFill>
                  <a:srgbClr val="1C304A"/>
                </a:solidFill>
              </a:defRPr>
            </a:lvl4pPr>
            <a:lvl5pPr lvl="4" algn="ctr" rtl="0">
              <a:spcBef>
                <a:spcPts val="0"/>
              </a:spcBef>
              <a:spcAft>
                <a:spcPts val="0"/>
              </a:spcAft>
              <a:buClr>
                <a:srgbClr val="1C304A"/>
              </a:buClr>
              <a:buSzPts val="2800"/>
              <a:buNone/>
              <a:defRPr>
                <a:solidFill>
                  <a:srgbClr val="1C304A"/>
                </a:solidFill>
              </a:defRPr>
            </a:lvl5pPr>
            <a:lvl6pPr lvl="5" algn="ctr" rtl="0">
              <a:spcBef>
                <a:spcPts val="0"/>
              </a:spcBef>
              <a:spcAft>
                <a:spcPts val="0"/>
              </a:spcAft>
              <a:buClr>
                <a:srgbClr val="1C304A"/>
              </a:buClr>
              <a:buSzPts val="2800"/>
              <a:buNone/>
              <a:defRPr>
                <a:solidFill>
                  <a:srgbClr val="1C304A"/>
                </a:solidFill>
              </a:defRPr>
            </a:lvl6pPr>
            <a:lvl7pPr lvl="6" algn="ctr" rtl="0">
              <a:spcBef>
                <a:spcPts val="0"/>
              </a:spcBef>
              <a:spcAft>
                <a:spcPts val="0"/>
              </a:spcAft>
              <a:buClr>
                <a:srgbClr val="1C304A"/>
              </a:buClr>
              <a:buSzPts val="2800"/>
              <a:buNone/>
              <a:defRPr>
                <a:solidFill>
                  <a:srgbClr val="1C304A"/>
                </a:solidFill>
              </a:defRPr>
            </a:lvl7pPr>
            <a:lvl8pPr lvl="7" algn="ctr" rtl="0">
              <a:spcBef>
                <a:spcPts val="0"/>
              </a:spcBef>
              <a:spcAft>
                <a:spcPts val="0"/>
              </a:spcAft>
              <a:buClr>
                <a:srgbClr val="1C304A"/>
              </a:buClr>
              <a:buSzPts val="2800"/>
              <a:buNone/>
              <a:defRPr>
                <a:solidFill>
                  <a:srgbClr val="1C304A"/>
                </a:solidFill>
              </a:defRPr>
            </a:lvl8pPr>
            <a:lvl9pPr lvl="8" algn="ctr" rtl="0">
              <a:spcBef>
                <a:spcPts val="0"/>
              </a:spcBef>
              <a:spcAft>
                <a:spcPts val="0"/>
              </a:spcAft>
              <a:buClr>
                <a:srgbClr val="1C304A"/>
              </a:buClr>
              <a:buSzPts val="2800"/>
              <a:buNone/>
              <a:defRPr>
                <a:solidFill>
                  <a:srgbClr val="1C304A"/>
                </a:solidFill>
              </a:defRPr>
            </a:lvl9pPr>
          </a:lstStyle>
          <a:p>
            <a:endParaRPr/>
          </a:p>
        </p:txBody>
      </p:sp>
      <p:sp>
        <p:nvSpPr>
          <p:cNvPr id="60" name="Google Shape;60;p15"/>
          <p:cNvSpPr txBox="1">
            <a:spLocks noGrp="1"/>
          </p:cNvSpPr>
          <p:nvPr>
            <p:ph type="body" idx="1"/>
          </p:nvPr>
        </p:nvSpPr>
        <p:spPr>
          <a:xfrm>
            <a:off x="623400" y="1654658"/>
            <a:ext cx="78915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0"/>
              </a:spcBef>
              <a:spcAft>
                <a:spcPts val="0"/>
              </a:spcAft>
              <a:buClr>
                <a:srgbClr val="FFFFFF"/>
              </a:buClr>
              <a:buSzPts val="1400"/>
              <a:buChar char="○"/>
              <a:defRPr>
                <a:solidFill>
                  <a:srgbClr val="FFFFFF"/>
                </a:solidFill>
              </a:defRPr>
            </a:lvl2pPr>
            <a:lvl3pPr marL="1371600" lvl="2" indent="-317500" rtl="0">
              <a:spcBef>
                <a:spcPts val="0"/>
              </a:spcBef>
              <a:spcAft>
                <a:spcPts val="0"/>
              </a:spcAft>
              <a:buClr>
                <a:srgbClr val="FFFFFF"/>
              </a:buClr>
              <a:buSzPts val="1400"/>
              <a:buChar char="■"/>
              <a:defRPr>
                <a:solidFill>
                  <a:srgbClr val="FFFFFF"/>
                </a:solidFill>
              </a:defRPr>
            </a:lvl3pPr>
            <a:lvl4pPr marL="1828800" lvl="3" indent="-317500" rtl="0">
              <a:spcBef>
                <a:spcPts val="0"/>
              </a:spcBef>
              <a:spcAft>
                <a:spcPts val="0"/>
              </a:spcAft>
              <a:buClr>
                <a:srgbClr val="FFFFFF"/>
              </a:buClr>
              <a:buSzPts val="1400"/>
              <a:buChar char="●"/>
              <a:defRPr>
                <a:solidFill>
                  <a:srgbClr val="FFFFFF"/>
                </a:solidFill>
              </a:defRPr>
            </a:lvl4pPr>
            <a:lvl5pPr marL="2286000" lvl="4" indent="-317500" rtl="0">
              <a:spcBef>
                <a:spcPts val="0"/>
              </a:spcBef>
              <a:spcAft>
                <a:spcPts val="0"/>
              </a:spcAft>
              <a:buClr>
                <a:srgbClr val="FFFFFF"/>
              </a:buClr>
              <a:buSzPts val="1400"/>
              <a:buChar char="○"/>
              <a:defRPr>
                <a:solidFill>
                  <a:srgbClr val="FFFFFF"/>
                </a:solidFill>
              </a:defRPr>
            </a:lvl5pPr>
            <a:lvl6pPr marL="2743200" lvl="5" indent="-317500" rtl="0">
              <a:spcBef>
                <a:spcPts val="0"/>
              </a:spcBef>
              <a:spcAft>
                <a:spcPts val="0"/>
              </a:spcAft>
              <a:buClr>
                <a:srgbClr val="FFFFFF"/>
              </a:buClr>
              <a:buSzPts val="1400"/>
              <a:buChar char="■"/>
              <a:defRPr>
                <a:solidFill>
                  <a:srgbClr val="FFFFFF"/>
                </a:solidFill>
              </a:defRPr>
            </a:lvl6pPr>
            <a:lvl7pPr marL="3200400" lvl="6" indent="-317500" rtl="0">
              <a:spcBef>
                <a:spcPts val="0"/>
              </a:spcBef>
              <a:spcAft>
                <a:spcPts val="0"/>
              </a:spcAft>
              <a:buClr>
                <a:srgbClr val="FFFFFF"/>
              </a:buClr>
              <a:buSzPts val="1400"/>
              <a:buChar char="●"/>
              <a:defRPr>
                <a:solidFill>
                  <a:srgbClr val="FFFFFF"/>
                </a:solidFill>
              </a:defRPr>
            </a:lvl7pPr>
            <a:lvl8pPr marL="3657600" lvl="7" indent="-317500" rtl="0">
              <a:spcBef>
                <a:spcPts val="0"/>
              </a:spcBef>
              <a:spcAft>
                <a:spcPts val="0"/>
              </a:spcAft>
              <a:buClr>
                <a:srgbClr val="FFFFFF"/>
              </a:buClr>
              <a:buSzPts val="1400"/>
              <a:buChar char="○"/>
              <a:defRPr>
                <a:solidFill>
                  <a:srgbClr val="FFFFFF"/>
                </a:solidFill>
              </a:defRPr>
            </a:lvl8pPr>
            <a:lvl9pPr marL="4114800" lvl="8" indent="-317500" rtl="0">
              <a:spcBef>
                <a:spcPts val="0"/>
              </a:spcBef>
              <a:spcAft>
                <a:spcPts val="0"/>
              </a:spcAft>
              <a:buClr>
                <a:srgbClr val="FFFFFF"/>
              </a:buClr>
              <a:buSzPts val="1400"/>
              <a:buChar char="■"/>
              <a:defRPr>
                <a:solidFill>
                  <a:srgbClr val="FFFFFF"/>
                </a:solidFill>
              </a:defRPr>
            </a:lvl9pPr>
          </a:lstStyle>
          <a:p>
            <a:endParaRPr/>
          </a:p>
        </p:txBody>
      </p:sp>
      <p:sp>
        <p:nvSpPr>
          <p:cNvPr id="61" name="Google Shape;61;p15"/>
          <p:cNvSpPr txBox="1">
            <a:spLocks noGrp="1"/>
          </p:cNvSpPr>
          <p:nvPr>
            <p:ph type="sldNum" idx="12"/>
          </p:nvPr>
        </p:nvSpPr>
        <p:spPr>
          <a:xfrm>
            <a:off x="8472450" y="4765389"/>
            <a:ext cx="548700" cy="261900"/>
          </a:xfrm>
          <a:prstGeom prst="rect">
            <a:avLst/>
          </a:prstGeom>
        </p:spPr>
        <p:txBody>
          <a:bodyPr spcFirstLastPara="1" wrap="square" lIns="91425" tIns="91425" rIns="91425" bIns="91425" anchor="ctr" anchorCtr="0">
            <a:normAutofit lnSpcReduction="20000"/>
          </a:bodyPr>
          <a:lstStyle>
            <a:lvl1pPr lvl="0" rtl="0">
              <a:buNone/>
              <a:defRPr sz="600">
                <a:solidFill>
                  <a:srgbClr val="00CFFF"/>
                </a:solidFill>
              </a:defRPr>
            </a:lvl1pPr>
            <a:lvl2pPr lvl="1" rtl="0">
              <a:buNone/>
              <a:defRPr sz="600">
                <a:solidFill>
                  <a:srgbClr val="00CFFF"/>
                </a:solidFill>
              </a:defRPr>
            </a:lvl2pPr>
            <a:lvl3pPr lvl="2" rtl="0">
              <a:buNone/>
              <a:defRPr sz="600">
                <a:solidFill>
                  <a:srgbClr val="00CFFF"/>
                </a:solidFill>
              </a:defRPr>
            </a:lvl3pPr>
            <a:lvl4pPr lvl="3" rtl="0">
              <a:buNone/>
              <a:defRPr sz="600">
                <a:solidFill>
                  <a:srgbClr val="00CFFF"/>
                </a:solidFill>
              </a:defRPr>
            </a:lvl4pPr>
            <a:lvl5pPr lvl="4" rtl="0">
              <a:buNone/>
              <a:defRPr sz="600">
                <a:solidFill>
                  <a:srgbClr val="00CFFF"/>
                </a:solidFill>
              </a:defRPr>
            </a:lvl5pPr>
            <a:lvl6pPr lvl="5" rtl="0">
              <a:buNone/>
              <a:defRPr sz="600">
                <a:solidFill>
                  <a:srgbClr val="00CFFF"/>
                </a:solidFill>
              </a:defRPr>
            </a:lvl6pPr>
            <a:lvl7pPr lvl="6" rtl="0">
              <a:buNone/>
              <a:defRPr sz="600">
                <a:solidFill>
                  <a:srgbClr val="00CFFF"/>
                </a:solidFill>
              </a:defRPr>
            </a:lvl7pPr>
            <a:lvl8pPr lvl="7" rtl="0">
              <a:buNone/>
              <a:defRPr sz="600">
                <a:solidFill>
                  <a:srgbClr val="00CFFF"/>
                </a:solidFill>
              </a:defRPr>
            </a:lvl8pPr>
            <a:lvl9pPr lvl="8" rtl="0">
              <a:buNone/>
              <a:defRPr sz="600">
                <a:solidFill>
                  <a:srgbClr val="00CFFF"/>
                </a:solidFill>
              </a:defRPr>
            </a:lvl9pPr>
          </a:lstStyle>
          <a:p>
            <a:fld id="{00000000-1234-1234-1234-123412341234}" type="slidenum">
              <a:rPr lang="en" smtClean="0"/>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1">
  <p:cSld name="TITLE_AND_BODY_5">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4" name="Google Shape;64;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65" name="Google Shape;65;p16"/>
          <p:cNvSpPr txBox="1">
            <a:spLocks noGrp="1"/>
          </p:cNvSpPr>
          <p:nvPr>
            <p:ph type="sldNum" idx="12"/>
          </p:nvPr>
        </p:nvSpPr>
        <p:spPr>
          <a:xfrm>
            <a:off x="8595308" y="48303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Helvetica Neue" panose="020B0604020202020204" charset="0"/>
                <a:ea typeface="Helvetica Neue" panose="020B0604020202020204" charset="0"/>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66" name="Google Shape;66;p16"/>
          <p:cNvSpPr/>
          <p:nvPr/>
        </p:nvSpPr>
        <p:spPr>
          <a:xfrm>
            <a:off x="311700" y="1017725"/>
            <a:ext cx="1132800" cy="105000"/>
          </a:xfrm>
          <a:prstGeom prst="rect">
            <a:avLst/>
          </a:prstGeom>
          <a:solidFill>
            <a:srgbClr val="AD2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Helvetica Neue" panose="020B0604020202020204" charset="0"/>
              <a:ea typeface="Arial"/>
              <a:cs typeface="Arial"/>
              <a:sym typeface="Arial"/>
            </a:endParaRPr>
          </a:p>
        </p:txBody>
      </p:sp>
      <p:sp>
        <p:nvSpPr>
          <p:cNvPr id="67" name="Google Shape;67;p16"/>
          <p:cNvSpPr/>
          <p:nvPr/>
        </p:nvSpPr>
        <p:spPr>
          <a:xfrm>
            <a:off x="1444544" y="1017725"/>
            <a:ext cx="3635100" cy="105000"/>
          </a:xfrm>
          <a:prstGeom prst="rect">
            <a:avLst/>
          </a:prstGeom>
          <a:solidFill>
            <a:srgbClr val="0026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Helvetica Neue" panose="020B0604020202020204" charset="0"/>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 Column - Dark">
  <p:cSld name="TITLE_AND_BODY_2_1_1_1_1_1">
    <p:bg>
      <p:bgPr>
        <a:solidFill>
          <a:srgbClr val="1C304A"/>
        </a:solidFill>
        <a:effectLst/>
      </p:bgPr>
    </p:bg>
    <p:spTree>
      <p:nvGrpSpPr>
        <p:cNvPr id="1" name="Shape 68"/>
        <p:cNvGrpSpPr/>
        <p:nvPr/>
      </p:nvGrpSpPr>
      <p:grpSpPr>
        <a:xfrm>
          <a:off x="0" y="0"/>
          <a:ext cx="0" cy="0"/>
          <a:chOff x="0" y="0"/>
          <a:chExt cx="0" cy="0"/>
        </a:xfrm>
      </p:grpSpPr>
      <p:sp>
        <p:nvSpPr>
          <p:cNvPr id="69" name="Google Shape;69;p17"/>
          <p:cNvSpPr txBox="1">
            <a:spLocks noGrp="1"/>
          </p:cNvSpPr>
          <p:nvPr>
            <p:ph type="ctrTitle"/>
          </p:nvPr>
        </p:nvSpPr>
        <p:spPr>
          <a:xfrm>
            <a:off x="841248" y="384048"/>
            <a:ext cx="7386600" cy="8442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00CFFF"/>
              </a:buClr>
              <a:buSzPts val="2600"/>
              <a:buNone/>
              <a:defRPr sz="2600" b="1">
                <a:solidFill>
                  <a:srgbClr val="00CFFF"/>
                </a:solidFill>
              </a:defRPr>
            </a:lvl1pPr>
            <a:lvl2pPr lvl="1" algn="ctr" rtl="0">
              <a:lnSpc>
                <a:spcPct val="100000"/>
              </a:lnSpc>
              <a:spcBef>
                <a:spcPts val="0"/>
              </a:spcBef>
              <a:spcAft>
                <a:spcPts val="0"/>
              </a:spcAft>
              <a:buClr>
                <a:srgbClr val="1C304A"/>
              </a:buClr>
              <a:buSzPts val="2800"/>
              <a:buNone/>
              <a:defRPr>
                <a:solidFill>
                  <a:srgbClr val="1C304A"/>
                </a:solidFill>
              </a:defRPr>
            </a:lvl2pPr>
            <a:lvl3pPr lvl="2" algn="ctr" rtl="0">
              <a:lnSpc>
                <a:spcPct val="100000"/>
              </a:lnSpc>
              <a:spcBef>
                <a:spcPts val="0"/>
              </a:spcBef>
              <a:spcAft>
                <a:spcPts val="0"/>
              </a:spcAft>
              <a:buClr>
                <a:srgbClr val="1C304A"/>
              </a:buClr>
              <a:buSzPts val="2800"/>
              <a:buNone/>
              <a:defRPr>
                <a:solidFill>
                  <a:srgbClr val="1C304A"/>
                </a:solidFill>
              </a:defRPr>
            </a:lvl3pPr>
            <a:lvl4pPr lvl="3" algn="ctr" rtl="0">
              <a:lnSpc>
                <a:spcPct val="100000"/>
              </a:lnSpc>
              <a:spcBef>
                <a:spcPts val="0"/>
              </a:spcBef>
              <a:spcAft>
                <a:spcPts val="0"/>
              </a:spcAft>
              <a:buClr>
                <a:srgbClr val="1C304A"/>
              </a:buClr>
              <a:buSzPts val="2800"/>
              <a:buNone/>
              <a:defRPr>
                <a:solidFill>
                  <a:srgbClr val="1C304A"/>
                </a:solidFill>
              </a:defRPr>
            </a:lvl4pPr>
            <a:lvl5pPr lvl="4" algn="ctr" rtl="0">
              <a:lnSpc>
                <a:spcPct val="100000"/>
              </a:lnSpc>
              <a:spcBef>
                <a:spcPts val="0"/>
              </a:spcBef>
              <a:spcAft>
                <a:spcPts val="0"/>
              </a:spcAft>
              <a:buClr>
                <a:srgbClr val="1C304A"/>
              </a:buClr>
              <a:buSzPts val="2800"/>
              <a:buNone/>
              <a:defRPr>
                <a:solidFill>
                  <a:srgbClr val="1C304A"/>
                </a:solidFill>
              </a:defRPr>
            </a:lvl5pPr>
            <a:lvl6pPr lvl="5" algn="ctr" rtl="0">
              <a:lnSpc>
                <a:spcPct val="100000"/>
              </a:lnSpc>
              <a:spcBef>
                <a:spcPts val="0"/>
              </a:spcBef>
              <a:spcAft>
                <a:spcPts val="0"/>
              </a:spcAft>
              <a:buClr>
                <a:srgbClr val="1C304A"/>
              </a:buClr>
              <a:buSzPts val="2800"/>
              <a:buNone/>
              <a:defRPr>
                <a:solidFill>
                  <a:srgbClr val="1C304A"/>
                </a:solidFill>
              </a:defRPr>
            </a:lvl6pPr>
            <a:lvl7pPr lvl="6" algn="ctr" rtl="0">
              <a:lnSpc>
                <a:spcPct val="100000"/>
              </a:lnSpc>
              <a:spcBef>
                <a:spcPts val="0"/>
              </a:spcBef>
              <a:spcAft>
                <a:spcPts val="0"/>
              </a:spcAft>
              <a:buClr>
                <a:srgbClr val="1C304A"/>
              </a:buClr>
              <a:buSzPts val="2800"/>
              <a:buNone/>
              <a:defRPr>
                <a:solidFill>
                  <a:srgbClr val="1C304A"/>
                </a:solidFill>
              </a:defRPr>
            </a:lvl7pPr>
            <a:lvl8pPr lvl="7" algn="ctr" rtl="0">
              <a:lnSpc>
                <a:spcPct val="100000"/>
              </a:lnSpc>
              <a:spcBef>
                <a:spcPts val="0"/>
              </a:spcBef>
              <a:spcAft>
                <a:spcPts val="0"/>
              </a:spcAft>
              <a:buClr>
                <a:srgbClr val="1C304A"/>
              </a:buClr>
              <a:buSzPts val="2800"/>
              <a:buNone/>
              <a:defRPr>
                <a:solidFill>
                  <a:srgbClr val="1C304A"/>
                </a:solidFill>
              </a:defRPr>
            </a:lvl8pPr>
            <a:lvl9pPr lvl="8" algn="ctr" rtl="0">
              <a:lnSpc>
                <a:spcPct val="100000"/>
              </a:lnSpc>
              <a:spcBef>
                <a:spcPts val="0"/>
              </a:spcBef>
              <a:spcAft>
                <a:spcPts val="0"/>
              </a:spcAft>
              <a:buClr>
                <a:srgbClr val="1C304A"/>
              </a:buClr>
              <a:buSzPts val="2800"/>
              <a:buNone/>
              <a:defRPr>
                <a:solidFill>
                  <a:srgbClr val="1C304A"/>
                </a:solidFill>
              </a:defRPr>
            </a:lvl9pPr>
          </a:lstStyle>
          <a:p>
            <a:endParaRPr/>
          </a:p>
        </p:txBody>
      </p:sp>
      <p:sp>
        <p:nvSpPr>
          <p:cNvPr id="70" name="Google Shape;70;p17"/>
          <p:cNvSpPr txBox="1">
            <a:spLocks noGrp="1"/>
          </p:cNvSpPr>
          <p:nvPr>
            <p:ph type="body" idx="1"/>
          </p:nvPr>
        </p:nvSpPr>
        <p:spPr>
          <a:xfrm>
            <a:off x="841248" y="1709928"/>
            <a:ext cx="7891500" cy="30450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Clr>
                <a:srgbClr val="FFFFFF"/>
              </a:buClr>
              <a:buSzPts val="1800"/>
              <a:buChar char="●"/>
              <a:defRPr sz="1800">
                <a:solidFill>
                  <a:srgbClr val="FFFFFF"/>
                </a:solidFill>
              </a:defRPr>
            </a:lvl1pPr>
            <a:lvl2pPr marL="914400" lvl="1" indent="-342900" algn="l" rtl="0">
              <a:lnSpc>
                <a:spcPct val="115000"/>
              </a:lnSpc>
              <a:spcBef>
                <a:spcPts val="1600"/>
              </a:spcBef>
              <a:spcAft>
                <a:spcPts val="0"/>
              </a:spcAft>
              <a:buClr>
                <a:srgbClr val="FFFFFF"/>
              </a:buClr>
              <a:buSzPts val="1800"/>
              <a:buChar char="○"/>
              <a:defRPr sz="1800">
                <a:solidFill>
                  <a:srgbClr val="FFFFFF"/>
                </a:solidFill>
              </a:defRPr>
            </a:lvl2pPr>
            <a:lvl3pPr marL="1371600" lvl="2" indent="-342900" algn="l" rtl="0">
              <a:lnSpc>
                <a:spcPct val="115000"/>
              </a:lnSpc>
              <a:spcBef>
                <a:spcPts val="1600"/>
              </a:spcBef>
              <a:spcAft>
                <a:spcPts val="0"/>
              </a:spcAft>
              <a:buClr>
                <a:srgbClr val="FFFFFF"/>
              </a:buClr>
              <a:buSzPts val="1800"/>
              <a:buChar char="■"/>
              <a:defRPr sz="1800">
                <a:solidFill>
                  <a:srgbClr val="FFFFFF"/>
                </a:solidFill>
              </a:defRPr>
            </a:lvl3pPr>
            <a:lvl4pPr marL="1828800" lvl="3" indent="-342900" algn="l" rtl="0">
              <a:lnSpc>
                <a:spcPct val="115000"/>
              </a:lnSpc>
              <a:spcBef>
                <a:spcPts val="1600"/>
              </a:spcBef>
              <a:spcAft>
                <a:spcPts val="0"/>
              </a:spcAft>
              <a:buClr>
                <a:srgbClr val="FFFFFF"/>
              </a:buClr>
              <a:buSzPts val="1800"/>
              <a:buChar char="●"/>
              <a:defRPr sz="1800">
                <a:solidFill>
                  <a:srgbClr val="FFFFFF"/>
                </a:solidFill>
              </a:defRPr>
            </a:lvl4pPr>
            <a:lvl5pPr marL="2286000" lvl="4" indent="-342900" algn="l" rtl="0">
              <a:lnSpc>
                <a:spcPct val="115000"/>
              </a:lnSpc>
              <a:spcBef>
                <a:spcPts val="1600"/>
              </a:spcBef>
              <a:spcAft>
                <a:spcPts val="0"/>
              </a:spcAft>
              <a:buClr>
                <a:srgbClr val="FFFFFF"/>
              </a:buClr>
              <a:buSzPts val="1800"/>
              <a:buChar char="○"/>
              <a:defRPr sz="1800">
                <a:solidFill>
                  <a:srgbClr val="FFFFFF"/>
                </a:solidFill>
              </a:defRPr>
            </a:lvl5pPr>
            <a:lvl6pPr marL="2743200" lvl="5" indent="-342900" algn="l" rtl="0">
              <a:lnSpc>
                <a:spcPct val="115000"/>
              </a:lnSpc>
              <a:spcBef>
                <a:spcPts val="1600"/>
              </a:spcBef>
              <a:spcAft>
                <a:spcPts val="0"/>
              </a:spcAft>
              <a:buClr>
                <a:srgbClr val="FFFFFF"/>
              </a:buClr>
              <a:buSzPts val="1800"/>
              <a:buChar char="■"/>
              <a:defRPr sz="1800">
                <a:solidFill>
                  <a:srgbClr val="FFFFFF"/>
                </a:solidFill>
              </a:defRPr>
            </a:lvl6pPr>
            <a:lvl7pPr marL="3200400" lvl="6" indent="-342900" algn="l" rtl="0">
              <a:lnSpc>
                <a:spcPct val="115000"/>
              </a:lnSpc>
              <a:spcBef>
                <a:spcPts val="1600"/>
              </a:spcBef>
              <a:spcAft>
                <a:spcPts val="0"/>
              </a:spcAft>
              <a:buClr>
                <a:srgbClr val="FFFFFF"/>
              </a:buClr>
              <a:buSzPts val="1800"/>
              <a:buChar char="●"/>
              <a:defRPr sz="1800">
                <a:solidFill>
                  <a:srgbClr val="FFFFFF"/>
                </a:solidFill>
              </a:defRPr>
            </a:lvl7pPr>
            <a:lvl8pPr marL="3657600" lvl="7" indent="-342900" algn="l" rtl="0">
              <a:lnSpc>
                <a:spcPct val="115000"/>
              </a:lnSpc>
              <a:spcBef>
                <a:spcPts val="1600"/>
              </a:spcBef>
              <a:spcAft>
                <a:spcPts val="0"/>
              </a:spcAft>
              <a:buClr>
                <a:srgbClr val="FFFFFF"/>
              </a:buClr>
              <a:buSzPts val="1800"/>
              <a:buChar char="○"/>
              <a:defRPr sz="1800">
                <a:solidFill>
                  <a:srgbClr val="FFFFFF"/>
                </a:solidFill>
              </a:defRPr>
            </a:lvl8pPr>
            <a:lvl9pPr marL="4114800" lvl="8" indent="-342900" algn="l" rtl="0">
              <a:lnSpc>
                <a:spcPct val="115000"/>
              </a:lnSpc>
              <a:spcBef>
                <a:spcPts val="1600"/>
              </a:spcBef>
              <a:spcAft>
                <a:spcPts val="1600"/>
              </a:spcAft>
              <a:buClr>
                <a:srgbClr val="FFFFFF"/>
              </a:buClr>
              <a:buSzPts val="1800"/>
              <a:buChar char="■"/>
              <a:defRPr sz="1800">
                <a:solidFill>
                  <a:srgbClr val="FFFFFF"/>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 Divider dark ">
  <p:cSld name="CUSTOM_4_1">
    <p:bg>
      <p:bgPr>
        <a:solidFill>
          <a:srgbClr val="1C304A"/>
        </a:solidFill>
        <a:effectLst/>
      </p:bgPr>
    </p:bg>
    <p:spTree>
      <p:nvGrpSpPr>
        <p:cNvPr id="1" name="Shape 71"/>
        <p:cNvGrpSpPr/>
        <p:nvPr/>
      </p:nvGrpSpPr>
      <p:grpSpPr>
        <a:xfrm>
          <a:off x="0" y="0"/>
          <a:ext cx="0" cy="0"/>
          <a:chOff x="0" y="0"/>
          <a:chExt cx="0" cy="0"/>
        </a:xfrm>
      </p:grpSpPr>
      <p:sp>
        <p:nvSpPr>
          <p:cNvPr id="72" name="Google Shape;72;p18"/>
          <p:cNvSpPr txBox="1"/>
          <p:nvPr/>
        </p:nvSpPr>
        <p:spPr>
          <a:xfrm>
            <a:off x="712850" y="536207"/>
            <a:ext cx="7386600" cy="373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0" b="1">
                <a:solidFill>
                  <a:srgbClr val="00CFFF"/>
                </a:solidFill>
                <a:latin typeface="Helvetica Neue"/>
                <a:ea typeface="Helvetica Neue"/>
                <a:cs typeface="Helvetica Neue"/>
                <a:sym typeface="Helvetica Neue"/>
              </a:rPr>
              <a:t> </a:t>
            </a:r>
            <a:endParaRPr sz="6000" b="1" dirty="0">
              <a:solidFill>
                <a:srgbClr val="00CFFF"/>
              </a:solidFill>
              <a:latin typeface="Helvetica Neue"/>
              <a:ea typeface="Helvetica Neue"/>
              <a:cs typeface="Helvetica Neue"/>
              <a:sym typeface="Helvetica Neue"/>
            </a:endParaRPr>
          </a:p>
        </p:txBody>
      </p:sp>
      <p:sp>
        <p:nvSpPr>
          <p:cNvPr id="73" name="Google Shape;73;p18"/>
          <p:cNvSpPr txBox="1">
            <a:spLocks noGrp="1"/>
          </p:cNvSpPr>
          <p:nvPr>
            <p:ph type="title"/>
          </p:nvPr>
        </p:nvSpPr>
        <p:spPr>
          <a:xfrm>
            <a:off x="841248" y="1216152"/>
            <a:ext cx="7388400" cy="2889600"/>
          </a:xfrm>
          <a:prstGeom prst="rect">
            <a:avLst/>
          </a:prstGeom>
        </p:spPr>
        <p:txBody>
          <a:bodyPr spcFirstLastPara="1" wrap="square" lIns="91425" tIns="91425" rIns="91425" bIns="91425" anchor="ctr" anchorCtr="0">
            <a:normAutofit/>
          </a:bodyPr>
          <a:lstStyle>
            <a:lvl1pPr lvl="0" rtl="0">
              <a:spcBef>
                <a:spcPts val="0"/>
              </a:spcBef>
              <a:spcAft>
                <a:spcPts val="0"/>
              </a:spcAft>
              <a:buNone/>
              <a:defRPr sz="6000">
                <a:solidFill>
                  <a:srgbClr val="00CFFF"/>
                </a:solidFill>
              </a:defRPr>
            </a:lvl1pPr>
            <a:lvl2pPr lvl="1" rtl="0">
              <a:spcBef>
                <a:spcPts val="0"/>
              </a:spcBef>
              <a:spcAft>
                <a:spcPts val="0"/>
              </a:spcAft>
              <a:buNone/>
              <a:defRPr sz="6000">
                <a:solidFill>
                  <a:srgbClr val="00CFFF"/>
                </a:solidFill>
              </a:defRPr>
            </a:lvl2pPr>
            <a:lvl3pPr lvl="2" rtl="0">
              <a:spcBef>
                <a:spcPts val="0"/>
              </a:spcBef>
              <a:spcAft>
                <a:spcPts val="0"/>
              </a:spcAft>
              <a:buNone/>
              <a:defRPr sz="6000">
                <a:solidFill>
                  <a:srgbClr val="00CFFF"/>
                </a:solidFill>
              </a:defRPr>
            </a:lvl3pPr>
            <a:lvl4pPr lvl="3" rtl="0">
              <a:spcBef>
                <a:spcPts val="0"/>
              </a:spcBef>
              <a:spcAft>
                <a:spcPts val="0"/>
              </a:spcAft>
              <a:buNone/>
              <a:defRPr sz="6000">
                <a:solidFill>
                  <a:srgbClr val="00CFFF"/>
                </a:solidFill>
              </a:defRPr>
            </a:lvl4pPr>
            <a:lvl5pPr lvl="4" rtl="0">
              <a:spcBef>
                <a:spcPts val="0"/>
              </a:spcBef>
              <a:spcAft>
                <a:spcPts val="0"/>
              </a:spcAft>
              <a:buNone/>
              <a:defRPr sz="6000">
                <a:solidFill>
                  <a:srgbClr val="00CFFF"/>
                </a:solidFill>
              </a:defRPr>
            </a:lvl5pPr>
            <a:lvl6pPr lvl="5" rtl="0">
              <a:spcBef>
                <a:spcPts val="0"/>
              </a:spcBef>
              <a:spcAft>
                <a:spcPts val="0"/>
              </a:spcAft>
              <a:buNone/>
              <a:defRPr sz="6000">
                <a:solidFill>
                  <a:srgbClr val="00CFFF"/>
                </a:solidFill>
              </a:defRPr>
            </a:lvl6pPr>
            <a:lvl7pPr lvl="6" rtl="0">
              <a:spcBef>
                <a:spcPts val="0"/>
              </a:spcBef>
              <a:spcAft>
                <a:spcPts val="0"/>
              </a:spcAft>
              <a:buNone/>
              <a:defRPr sz="6000">
                <a:solidFill>
                  <a:srgbClr val="00CFFF"/>
                </a:solidFill>
              </a:defRPr>
            </a:lvl7pPr>
            <a:lvl8pPr lvl="7" rtl="0">
              <a:spcBef>
                <a:spcPts val="0"/>
              </a:spcBef>
              <a:spcAft>
                <a:spcPts val="0"/>
              </a:spcAft>
              <a:buNone/>
              <a:defRPr sz="6000">
                <a:solidFill>
                  <a:srgbClr val="00CFFF"/>
                </a:solidFill>
              </a:defRPr>
            </a:lvl8pPr>
            <a:lvl9pPr lvl="8" rtl="0">
              <a:spcBef>
                <a:spcPts val="0"/>
              </a:spcBef>
              <a:spcAft>
                <a:spcPts val="0"/>
              </a:spcAft>
              <a:buNone/>
              <a:defRPr sz="6000">
                <a:solidFill>
                  <a:srgbClr val="00CFFF"/>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g Point - Light">
  <p:cSld name="TITLE_AND_BODY_2_1_1_1_2">
    <p:bg>
      <p:bgPr>
        <a:solidFill>
          <a:srgbClr val="FFFFFF"/>
        </a:solidFill>
        <a:effectLst/>
      </p:bgPr>
    </p:bg>
    <p:spTree>
      <p:nvGrpSpPr>
        <p:cNvPr id="1" name="Shape 74"/>
        <p:cNvGrpSpPr/>
        <p:nvPr/>
      </p:nvGrpSpPr>
      <p:grpSpPr>
        <a:xfrm>
          <a:off x="0" y="0"/>
          <a:ext cx="0" cy="0"/>
          <a:chOff x="0" y="0"/>
          <a:chExt cx="0" cy="0"/>
        </a:xfrm>
      </p:grpSpPr>
      <p:sp>
        <p:nvSpPr>
          <p:cNvPr id="75" name="Google Shape;75;p19"/>
          <p:cNvSpPr txBox="1">
            <a:spLocks noGrp="1"/>
          </p:cNvSpPr>
          <p:nvPr>
            <p:ph type="ctrTitle"/>
          </p:nvPr>
        </p:nvSpPr>
        <p:spPr>
          <a:xfrm>
            <a:off x="841248" y="536200"/>
            <a:ext cx="7692900" cy="37329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rgbClr val="1C304A"/>
              </a:buClr>
              <a:buSzPts val="2600"/>
              <a:buNone/>
              <a:defRPr b="1">
                <a:solidFill>
                  <a:srgbClr val="1C304A"/>
                </a:solidFill>
              </a:defRPr>
            </a:lvl1pPr>
            <a:lvl2pPr lvl="1" algn="ctr" rtl="0">
              <a:lnSpc>
                <a:spcPct val="100000"/>
              </a:lnSpc>
              <a:spcBef>
                <a:spcPts val="0"/>
              </a:spcBef>
              <a:spcAft>
                <a:spcPts val="0"/>
              </a:spcAft>
              <a:buClr>
                <a:srgbClr val="1C304A"/>
              </a:buClr>
              <a:buSzPts val="2600"/>
              <a:buNone/>
              <a:defRPr sz="2600">
                <a:solidFill>
                  <a:srgbClr val="1C304A"/>
                </a:solidFill>
              </a:defRPr>
            </a:lvl2pPr>
            <a:lvl3pPr lvl="2" algn="ctr" rtl="0">
              <a:lnSpc>
                <a:spcPct val="100000"/>
              </a:lnSpc>
              <a:spcBef>
                <a:spcPts val="0"/>
              </a:spcBef>
              <a:spcAft>
                <a:spcPts val="0"/>
              </a:spcAft>
              <a:buClr>
                <a:srgbClr val="1C304A"/>
              </a:buClr>
              <a:buSzPts val="2600"/>
              <a:buNone/>
              <a:defRPr sz="2600">
                <a:solidFill>
                  <a:srgbClr val="1C304A"/>
                </a:solidFill>
              </a:defRPr>
            </a:lvl3pPr>
            <a:lvl4pPr lvl="3" algn="ctr" rtl="0">
              <a:lnSpc>
                <a:spcPct val="100000"/>
              </a:lnSpc>
              <a:spcBef>
                <a:spcPts val="0"/>
              </a:spcBef>
              <a:spcAft>
                <a:spcPts val="0"/>
              </a:spcAft>
              <a:buClr>
                <a:srgbClr val="1C304A"/>
              </a:buClr>
              <a:buSzPts val="2600"/>
              <a:buNone/>
              <a:defRPr sz="2600">
                <a:solidFill>
                  <a:srgbClr val="1C304A"/>
                </a:solidFill>
              </a:defRPr>
            </a:lvl4pPr>
            <a:lvl5pPr lvl="4" algn="ctr" rtl="0">
              <a:lnSpc>
                <a:spcPct val="100000"/>
              </a:lnSpc>
              <a:spcBef>
                <a:spcPts val="0"/>
              </a:spcBef>
              <a:spcAft>
                <a:spcPts val="0"/>
              </a:spcAft>
              <a:buClr>
                <a:srgbClr val="1C304A"/>
              </a:buClr>
              <a:buSzPts val="2600"/>
              <a:buNone/>
              <a:defRPr sz="2600">
                <a:solidFill>
                  <a:srgbClr val="1C304A"/>
                </a:solidFill>
              </a:defRPr>
            </a:lvl5pPr>
            <a:lvl6pPr lvl="5" algn="ctr" rtl="0">
              <a:lnSpc>
                <a:spcPct val="100000"/>
              </a:lnSpc>
              <a:spcBef>
                <a:spcPts val="0"/>
              </a:spcBef>
              <a:spcAft>
                <a:spcPts val="0"/>
              </a:spcAft>
              <a:buClr>
                <a:srgbClr val="1C304A"/>
              </a:buClr>
              <a:buSzPts val="2600"/>
              <a:buNone/>
              <a:defRPr sz="2600">
                <a:solidFill>
                  <a:srgbClr val="1C304A"/>
                </a:solidFill>
              </a:defRPr>
            </a:lvl6pPr>
            <a:lvl7pPr lvl="6" algn="ctr" rtl="0">
              <a:lnSpc>
                <a:spcPct val="100000"/>
              </a:lnSpc>
              <a:spcBef>
                <a:spcPts val="0"/>
              </a:spcBef>
              <a:spcAft>
                <a:spcPts val="0"/>
              </a:spcAft>
              <a:buClr>
                <a:srgbClr val="1C304A"/>
              </a:buClr>
              <a:buSzPts val="2600"/>
              <a:buNone/>
              <a:defRPr sz="2600">
                <a:solidFill>
                  <a:srgbClr val="1C304A"/>
                </a:solidFill>
              </a:defRPr>
            </a:lvl7pPr>
            <a:lvl8pPr lvl="7" algn="ctr" rtl="0">
              <a:lnSpc>
                <a:spcPct val="100000"/>
              </a:lnSpc>
              <a:spcBef>
                <a:spcPts val="0"/>
              </a:spcBef>
              <a:spcAft>
                <a:spcPts val="0"/>
              </a:spcAft>
              <a:buClr>
                <a:srgbClr val="1C304A"/>
              </a:buClr>
              <a:buSzPts val="2600"/>
              <a:buNone/>
              <a:defRPr sz="2600">
                <a:solidFill>
                  <a:srgbClr val="1C304A"/>
                </a:solidFill>
              </a:defRPr>
            </a:lvl8pPr>
            <a:lvl9pPr lvl="8" algn="ctr" rtl="0">
              <a:lnSpc>
                <a:spcPct val="100000"/>
              </a:lnSpc>
              <a:spcBef>
                <a:spcPts val="0"/>
              </a:spcBef>
              <a:spcAft>
                <a:spcPts val="0"/>
              </a:spcAft>
              <a:buClr>
                <a:srgbClr val="1C304A"/>
              </a:buClr>
              <a:buSzPts val="2600"/>
              <a:buNone/>
              <a:defRPr sz="2600">
                <a:solidFill>
                  <a:srgbClr val="1C304A"/>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Agenda dark">
  <p:cSld name="CUSTOM_6">
    <p:bg>
      <p:bgPr>
        <a:solidFill>
          <a:srgbClr val="1C304A"/>
        </a:solidFill>
        <a:effectLst/>
      </p:bgPr>
    </p:bg>
    <p:spTree>
      <p:nvGrpSpPr>
        <p:cNvPr id="1" name="Shape 76"/>
        <p:cNvGrpSpPr/>
        <p:nvPr/>
      </p:nvGrpSpPr>
      <p:grpSpPr>
        <a:xfrm>
          <a:off x="0" y="0"/>
          <a:ext cx="0" cy="0"/>
          <a:chOff x="0" y="0"/>
          <a:chExt cx="0" cy="0"/>
        </a:xfrm>
      </p:grpSpPr>
      <p:sp>
        <p:nvSpPr>
          <p:cNvPr id="77" name="Google Shape;77;p20"/>
          <p:cNvSpPr txBox="1">
            <a:spLocks noGrp="1"/>
          </p:cNvSpPr>
          <p:nvPr>
            <p:ph type="body" idx="1"/>
          </p:nvPr>
        </p:nvSpPr>
        <p:spPr>
          <a:xfrm>
            <a:off x="841248" y="1216152"/>
            <a:ext cx="7470600" cy="3213300"/>
          </a:xfrm>
          <a:prstGeom prst="rect">
            <a:avLst/>
          </a:prstGeom>
        </p:spPr>
        <p:txBody>
          <a:bodyPr spcFirstLastPara="1" wrap="square" lIns="91425" tIns="91425" rIns="91425" bIns="91425" anchor="t" anchorCtr="0">
            <a:normAutofit/>
          </a:bodyPr>
          <a:lstStyle>
            <a:lvl1pPr marL="457200" lvl="0" indent="-342900" rtl="0">
              <a:spcBef>
                <a:spcPts val="1000"/>
              </a:spcBef>
              <a:spcAft>
                <a:spcPts val="0"/>
              </a:spcAft>
              <a:buClr>
                <a:srgbClr val="00CFFF"/>
              </a:buClr>
              <a:buSzPts val="1800"/>
              <a:buFont typeface="Helvetica Neue"/>
              <a:buAutoNum type="arabicPeriod"/>
              <a:defRPr sz="1800" b="1">
                <a:solidFill>
                  <a:srgbClr val="FFFFFF"/>
                </a:solidFill>
                <a:latin typeface="Helvetica Neue"/>
                <a:ea typeface="Helvetica Neue"/>
                <a:cs typeface="Helvetica Neue"/>
                <a:sym typeface="Helvetica Neue"/>
              </a:defRPr>
            </a:lvl1pPr>
            <a:lvl2pPr marL="914400" lvl="1" indent="-342900" rtl="0">
              <a:spcBef>
                <a:spcPts val="1000"/>
              </a:spcBef>
              <a:spcAft>
                <a:spcPts val="0"/>
              </a:spcAft>
              <a:buClr>
                <a:srgbClr val="00CFFF"/>
              </a:buClr>
              <a:buSzPts val="1800"/>
              <a:buFont typeface="Helvetica Neue"/>
              <a:buAutoNum type="alphaLcPeriod"/>
              <a:defRPr sz="1800" b="1">
                <a:solidFill>
                  <a:srgbClr val="FFFFFF"/>
                </a:solidFill>
                <a:latin typeface="Helvetica Neue"/>
                <a:ea typeface="Helvetica Neue"/>
                <a:cs typeface="Helvetica Neue"/>
                <a:sym typeface="Helvetica Neue"/>
              </a:defRPr>
            </a:lvl2pPr>
            <a:lvl3pPr marL="1371600" lvl="2" indent="-342900" rtl="0">
              <a:spcBef>
                <a:spcPts val="1000"/>
              </a:spcBef>
              <a:spcAft>
                <a:spcPts val="0"/>
              </a:spcAft>
              <a:buClr>
                <a:srgbClr val="00CFFF"/>
              </a:buClr>
              <a:buSzPts val="1800"/>
              <a:buFont typeface="Helvetica Neue"/>
              <a:buAutoNum type="romanLcPeriod"/>
              <a:defRPr sz="1800" b="1">
                <a:solidFill>
                  <a:srgbClr val="FFFFFF"/>
                </a:solidFill>
                <a:latin typeface="Helvetica Neue"/>
                <a:ea typeface="Helvetica Neue"/>
                <a:cs typeface="Helvetica Neue"/>
                <a:sym typeface="Helvetica Neue"/>
              </a:defRPr>
            </a:lvl3pPr>
            <a:lvl4pPr marL="1828800" lvl="3" indent="-342900" rtl="0">
              <a:spcBef>
                <a:spcPts val="1000"/>
              </a:spcBef>
              <a:spcAft>
                <a:spcPts val="0"/>
              </a:spcAft>
              <a:buClr>
                <a:srgbClr val="00CFFF"/>
              </a:buClr>
              <a:buSzPts val="1800"/>
              <a:buFont typeface="Helvetica Neue"/>
              <a:buAutoNum type="arabicPeriod"/>
              <a:defRPr sz="1800" b="1">
                <a:solidFill>
                  <a:srgbClr val="FFFFFF"/>
                </a:solidFill>
                <a:latin typeface="Helvetica Neue"/>
                <a:ea typeface="Helvetica Neue"/>
                <a:cs typeface="Helvetica Neue"/>
                <a:sym typeface="Helvetica Neue"/>
              </a:defRPr>
            </a:lvl4pPr>
            <a:lvl5pPr marL="2286000" lvl="4" indent="-342900" rtl="0">
              <a:spcBef>
                <a:spcPts val="1000"/>
              </a:spcBef>
              <a:spcAft>
                <a:spcPts val="0"/>
              </a:spcAft>
              <a:buClr>
                <a:srgbClr val="00CFFF"/>
              </a:buClr>
              <a:buSzPts val="1800"/>
              <a:buFont typeface="Helvetica Neue"/>
              <a:buAutoNum type="alphaLcPeriod"/>
              <a:defRPr sz="1800" b="1">
                <a:solidFill>
                  <a:srgbClr val="FFFFFF"/>
                </a:solidFill>
                <a:latin typeface="Helvetica Neue"/>
                <a:ea typeface="Helvetica Neue"/>
                <a:cs typeface="Helvetica Neue"/>
                <a:sym typeface="Helvetica Neue"/>
              </a:defRPr>
            </a:lvl5pPr>
            <a:lvl6pPr marL="2743200" lvl="5" indent="-342900" rtl="0">
              <a:spcBef>
                <a:spcPts val="1000"/>
              </a:spcBef>
              <a:spcAft>
                <a:spcPts val="0"/>
              </a:spcAft>
              <a:buClr>
                <a:srgbClr val="00CFFF"/>
              </a:buClr>
              <a:buSzPts val="1800"/>
              <a:buFont typeface="Helvetica Neue"/>
              <a:buAutoNum type="romanLcPeriod"/>
              <a:defRPr sz="1800" b="1">
                <a:solidFill>
                  <a:srgbClr val="FFFFFF"/>
                </a:solidFill>
                <a:latin typeface="Helvetica Neue"/>
                <a:ea typeface="Helvetica Neue"/>
                <a:cs typeface="Helvetica Neue"/>
                <a:sym typeface="Helvetica Neue"/>
              </a:defRPr>
            </a:lvl6pPr>
            <a:lvl7pPr marL="3200400" lvl="6" indent="-342900" rtl="0">
              <a:spcBef>
                <a:spcPts val="1000"/>
              </a:spcBef>
              <a:spcAft>
                <a:spcPts val="0"/>
              </a:spcAft>
              <a:buClr>
                <a:srgbClr val="00CFFF"/>
              </a:buClr>
              <a:buSzPts val="1800"/>
              <a:buFont typeface="Helvetica Neue"/>
              <a:buAutoNum type="arabicPeriod"/>
              <a:defRPr sz="1800" b="1">
                <a:solidFill>
                  <a:srgbClr val="FFFFFF"/>
                </a:solidFill>
                <a:latin typeface="Helvetica Neue"/>
                <a:ea typeface="Helvetica Neue"/>
                <a:cs typeface="Helvetica Neue"/>
                <a:sym typeface="Helvetica Neue"/>
              </a:defRPr>
            </a:lvl7pPr>
            <a:lvl8pPr marL="3657600" lvl="7" indent="-342900" rtl="0">
              <a:spcBef>
                <a:spcPts val="1000"/>
              </a:spcBef>
              <a:spcAft>
                <a:spcPts val="0"/>
              </a:spcAft>
              <a:buClr>
                <a:srgbClr val="00CFFF"/>
              </a:buClr>
              <a:buSzPts val="1800"/>
              <a:buFont typeface="Helvetica Neue"/>
              <a:buAutoNum type="alphaLcPeriod"/>
              <a:defRPr sz="1800" b="1">
                <a:solidFill>
                  <a:srgbClr val="FFFFFF"/>
                </a:solidFill>
                <a:latin typeface="Helvetica Neue"/>
                <a:ea typeface="Helvetica Neue"/>
                <a:cs typeface="Helvetica Neue"/>
                <a:sym typeface="Helvetica Neue"/>
              </a:defRPr>
            </a:lvl8pPr>
            <a:lvl9pPr marL="4114800" lvl="8" indent="-342900" rtl="0">
              <a:spcBef>
                <a:spcPts val="1000"/>
              </a:spcBef>
              <a:spcAft>
                <a:spcPts val="1000"/>
              </a:spcAft>
              <a:buClr>
                <a:srgbClr val="00CFFF"/>
              </a:buClr>
              <a:buSzPts val="1800"/>
              <a:buFont typeface="Helvetica Neue"/>
              <a:buAutoNum type="romanLcPeriod"/>
              <a:defRPr sz="1800" b="1">
                <a:solidFill>
                  <a:srgbClr val="FFFFFF"/>
                </a:solidFill>
                <a:latin typeface="Helvetica Neue"/>
                <a:ea typeface="Helvetica Neue"/>
                <a:cs typeface="Helvetica Neue"/>
                <a:sym typeface="Helvetica Neue"/>
              </a:defRPr>
            </a:lvl9pPr>
          </a:lstStyle>
          <a:p>
            <a:endParaRPr/>
          </a:p>
        </p:txBody>
      </p:sp>
      <p:sp>
        <p:nvSpPr>
          <p:cNvPr id="78" name="Google Shape;78;p20"/>
          <p:cNvSpPr txBox="1">
            <a:spLocks noGrp="1"/>
          </p:cNvSpPr>
          <p:nvPr>
            <p:ph type="title"/>
          </p:nvPr>
        </p:nvSpPr>
        <p:spPr>
          <a:xfrm>
            <a:off x="840500" y="384048"/>
            <a:ext cx="7470600" cy="493800"/>
          </a:xfrm>
          <a:prstGeom prst="rect">
            <a:avLst/>
          </a:prstGeom>
        </p:spPr>
        <p:txBody>
          <a:bodyPr spcFirstLastPara="1" wrap="square" lIns="91425" tIns="91425" rIns="91425" bIns="91425" anchor="t" anchorCtr="0">
            <a:normAutofit/>
          </a:bodyPr>
          <a:lstStyle>
            <a:lvl1pPr lvl="0" rtl="0">
              <a:spcBef>
                <a:spcPts val="0"/>
              </a:spcBef>
              <a:spcAft>
                <a:spcPts val="0"/>
              </a:spcAft>
              <a:buNone/>
              <a:defRPr>
                <a:solidFill>
                  <a:srgbClr val="00CFFF"/>
                </a:solidFill>
              </a:defRPr>
            </a:lvl1pPr>
            <a:lvl2pPr lvl="1" rtl="0">
              <a:spcBef>
                <a:spcPts val="0"/>
              </a:spcBef>
              <a:spcAft>
                <a:spcPts val="0"/>
              </a:spcAft>
              <a:buNone/>
              <a:defRPr>
                <a:solidFill>
                  <a:srgbClr val="00CFFF"/>
                </a:solidFill>
              </a:defRPr>
            </a:lvl2pPr>
            <a:lvl3pPr lvl="2" rtl="0">
              <a:spcBef>
                <a:spcPts val="0"/>
              </a:spcBef>
              <a:spcAft>
                <a:spcPts val="0"/>
              </a:spcAft>
              <a:buNone/>
              <a:defRPr>
                <a:solidFill>
                  <a:srgbClr val="00CFFF"/>
                </a:solidFill>
              </a:defRPr>
            </a:lvl3pPr>
            <a:lvl4pPr lvl="3" rtl="0">
              <a:spcBef>
                <a:spcPts val="0"/>
              </a:spcBef>
              <a:spcAft>
                <a:spcPts val="0"/>
              </a:spcAft>
              <a:buNone/>
              <a:defRPr>
                <a:solidFill>
                  <a:srgbClr val="00CFFF"/>
                </a:solidFill>
              </a:defRPr>
            </a:lvl4pPr>
            <a:lvl5pPr lvl="4" rtl="0">
              <a:spcBef>
                <a:spcPts val="0"/>
              </a:spcBef>
              <a:spcAft>
                <a:spcPts val="0"/>
              </a:spcAft>
              <a:buNone/>
              <a:defRPr>
                <a:solidFill>
                  <a:srgbClr val="00CFFF"/>
                </a:solidFill>
              </a:defRPr>
            </a:lvl5pPr>
            <a:lvl6pPr lvl="5" rtl="0">
              <a:spcBef>
                <a:spcPts val="0"/>
              </a:spcBef>
              <a:spcAft>
                <a:spcPts val="0"/>
              </a:spcAft>
              <a:buNone/>
              <a:defRPr>
                <a:solidFill>
                  <a:srgbClr val="00CFFF"/>
                </a:solidFill>
              </a:defRPr>
            </a:lvl6pPr>
            <a:lvl7pPr lvl="6" rtl="0">
              <a:spcBef>
                <a:spcPts val="0"/>
              </a:spcBef>
              <a:spcAft>
                <a:spcPts val="0"/>
              </a:spcAft>
              <a:buNone/>
              <a:defRPr>
                <a:solidFill>
                  <a:srgbClr val="00CFFF"/>
                </a:solidFill>
              </a:defRPr>
            </a:lvl7pPr>
            <a:lvl8pPr lvl="7" rtl="0">
              <a:spcBef>
                <a:spcPts val="0"/>
              </a:spcBef>
              <a:spcAft>
                <a:spcPts val="0"/>
              </a:spcAft>
              <a:buNone/>
              <a:defRPr>
                <a:solidFill>
                  <a:srgbClr val="00CFFF"/>
                </a:solidFill>
              </a:defRPr>
            </a:lvl8pPr>
            <a:lvl9pPr lvl="8" rtl="0">
              <a:spcBef>
                <a:spcPts val="0"/>
              </a:spcBef>
              <a:spcAft>
                <a:spcPts val="0"/>
              </a:spcAft>
              <a:buNone/>
              <a:defRPr>
                <a:solidFill>
                  <a:srgbClr val="00CFFF"/>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2" name="Google Shape;8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_AND_BODY_5_1">
  <p:cSld name="TITLE_AND_BODY_5_1">
    <p:spTree>
      <p:nvGrpSpPr>
        <p:cNvPr id="1" name="Shape 83"/>
        <p:cNvGrpSpPr/>
        <p:nvPr/>
      </p:nvGrpSpPr>
      <p:grpSpPr>
        <a:xfrm>
          <a:off x="0" y="0"/>
          <a:ext cx="0" cy="0"/>
          <a:chOff x="0" y="0"/>
          <a:chExt cx="0" cy="0"/>
        </a:xfrm>
      </p:grpSpPr>
      <p:sp>
        <p:nvSpPr>
          <p:cNvPr id="84" name="Google Shape;8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 name="Google Shape;85;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6" name="Google Shape;86;p22"/>
          <p:cNvSpPr txBox="1">
            <a:spLocks noGrp="1"/>
          </p:cNvSpPr>
          <p:nvPr>
            <p:ph type="sldNum" idx="12"/>
          </p:nvPr>
        </p:nvSpPr>
        <p:spPr>
          <a:xfrm>
            <a:off x="8595308" y="48303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sp>
        <p:nvSpPr>
          <p:cNvPr id="87" name="Google Shape;87;p22"/>
          <p:cNvSpPr/>
          <p:nvPr/>
        </p:nvSpPr>
        <p:spPr>
          <a:xfrm>
            <a:off x="311700" y="1017725"/>
            <a:ext cx="1132800" cy="105000"/>
          </a:xfrm>
          <a:prstGeom prst="rect">
            <a:avLst/>
          </a:prstGeom>
          <a:solidFill>
            <a:srgbClr val="AD2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Helvetica Neue" panose="020B0604020202020204" charset="0"/>
            </a:endParaRPr>
          </a:p>
        </p:txBody>
      </p:sp>
      <p:sp>
        <p:nvSpPr>
          <p:cNvPr id="88" name="Google Shape;88;p22"/>
          <p:cNvSpPr/>
          <p:nvPr/>
        </p:nvSpPr>
        <p:spPr>
          <a:xfrm>
            <a:off x="1444544" y="1017725"/>
            <a:ext cx="3635100" cy="105000"/>
          </a:xfrm>
          <a:prstGeom prst="rect">
            <a:avLst/>
          </a:prstGeom>
          <a:solidFill>
            <a:srgbClr val="0026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Helvetica Neue" panose="020B060402020202020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Lg Point - Light 1">
  <p:cSld name="TITLE_AND_BODY_2_1_1_1_3">
    <p:bg>
      <p:bgPr>
        <a:solidFill>
          <a:srgbClr val="FFFFFF"/>
        </a:solidFill>
        <a:effectLst/>
      </p:bgPr>
    </p:bg>
    <p:spTree>
      <p:nvGrpSpPr>
        <p:cNvPr id="1" name="Shape 89"/>
        <p:cNvGrpSpPr/>
        <p:nvPr/>
      </p:nvGrpSpPr>
      <p:grpSpPr>
        <a:xfrm>
          <a:off x="0" y="0"/>
          <a:ext cx="0" cy="0"/>
          <a:chOff x="0" y="0"/>
          <a:chExt cx="0" cy="0"/>
        </a:xfrm>
      </p:grpSpPr>
      <p:sp>
        <p:nvSpPr>
          <p:cNvPr id="90" name="Google Shape;90;p23"/>
          <p:cNvSpPr txBox="1">
            <a:spLocks noGrp="1"/>
          </p:cNvSpPr>
          <p:nvPr>
            <p:ph type="ctrTitle"/>
          </p:nvPr>
        </p:nvSpPr>
        <p:spPr>
          <a:xfrm>
            <a:off x="841248" y="536200"/>
            <a:ext cx="7692900" cy="37329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rgbClr val="1C304A"/>
              </a:buClr>
              <a:buSzPts val="2600"/>
              <a:buNone/>
              <a:defRPr b="1">
                <a:solidFill>
                  <a:srgbClr val="1C304A"/>
                </a:solidFill>
              </a:defRPr>
            </a:lvl1pPr>
            <a:lvl2pPr lvl="1" algn="ctr" rtl="0">
              <a:lnSpc>
                <a:spcPct val="100000"/>
              </a:lnSpc>
              <a:spcBef>
                <a:spcPts val="0"/>
              </a:spcBef>
              <a:spcAft>
                <a:spcPts val="0"/>
              </a:spcAft>
              <a:buClr>
                <a:srgbClr val="1C304A"/>
              </a:buClr>
              <a:buSzPts val="2600"/>
              <a:buNone/>
              <a:defRPr sz="2600">
                <a:solidFill>
                  <a:srgbClr val="1C304A"/>
                </a:solidFill>
              </a:defRPr>
            </a:lvl2pPr>
            <a:lvl3pPr lvl="2" algn="ctr" rtl="0">
              <a:lnSpc>
                <a:spcPct val="100000"/>
              </a:lnSpc>
              <a:spcBef>
                <a:spcPts val="0"/>
              </a:spcBef>
              <a:spcAft>
                <a:spcPts val="0"/>
              </a:spcAft>
              <a:buClr>
                <a:srgbClr val="1C304A"/>
              </a:buClr>
              <a:buSzPts val="2600"/>
              <a:buNone/>
              <a:defRPr sz="2600">
                <a:solidFill>
                  <a:srgbClr val="1C304A"/>
                </a:solidFill>
              </a:defRPr>
            </a:lvl3pPr>
            <a:lvl4pPr lvl="3" algn="ctr" rtl="0">
              <a:lnSpc>
                <a:spcPct val="100000"/>
              </a:lnSpc>
              <a:spcBef>
                <a:spcPts val="0"/>
              </a:spcBef>
              <a:spcAft>
                <a:spcPts val="0"/>
              </a:spcAft>
              <a:buClr>
                <a:srgbClr val="1C304A"/>
              </a:buClr>
              <a:buSzPts val="2600"/>
              <a:buNone/>
              <a:defRPr sz="2600">
                <a:solidFill>
                  <a:srgbClr val="1C304A"/>
                </a:solidFill>
              </a:defRPr>
            </a:lvl4pPr>
            <a:lvl5pPr lvl="4" algn="ctr" rtl="0">
              <a:lnSpc>
                <a:spcPct val="100000"/>
              </a:lnSpc>
              <a:spcBef>
                <a:spcPts val="0"/>
              </a:spcBef>
              <a:spcAft>
                <a:spcPts val="0"/>
              </a:spcAft>
              <a:buClr>
                <a:srgbClr val="1C304A"/>
              </a:buClr>
              <a:buSzPts val="2600"/>
              <a:buNone/>
              <a:defRPr sz="2600">
                <a:solidFill>
                  <a:srgbClr val="1C304A"/>
                </a:solidFill>
              </a:defRPr>
            </a:lvl5pPr>
            <a:lvl6pPr lvl="5" algn="ctr" rtl="0">
              <a:lnSpc>
                <a:spcPct val="100000"/>
              </a:lnSpc>
              <a:spcBef>
                <a:spcPts val="0"/>
              </a:spcBef>
              <a:spcAft>
                <a:spcPts val="0"/>
              </a:spcAft>
              <a:buClr>
                <a:srgbClr val="1C304A"/>
              </a:buClr>
              <a:buSzPts val="2600"/>
              <a:buNone/>
              <a:defRPr sz="2600">
                <a:solidFill>
                  <a:srgbClr val="1C304A"/>
                </a:solidFill>
              </a:defRPr>
            </a:lvl6pPr>
            <a:lvl7pPr lvl="6" algn="ctr" rtl="0">
              <a:lnSpc>
                <a:spcPct val="100000"/>
              </a:lnSpc>
              <a:spcBef>
                <a:spcPts val="0"/>
              </a:spcBef>
              <a:spcAft>
                <a:spcPts val="0"/>
              </a:spcAft>
              <a:buClr>
                <a:srgbClr val="1C304A"/>
              </a:buClr>
              <a:buSzPts val="2600"/>
              <a:buNone/>
              <a:defRPr sz="2600">
                <a:solidFill>
                  <a:srgbClr val="1C304A"/>
                </a:solidFill>
              </a:defRPr>
            </a:lvl7pPr>
            <a:lvl8pPr lvl="7" algn="ctr" rtl="0">
              <a:lnSpc>
                <a:spcPct val="100000"/>
              </a:lnSpc>
              <a:spcBef>
                <a:spcPts val="0"/>
              </a:spcBef>
              <a:spcAft>
                <a:spcPts val="0"/>
              </a:spcAft>
              <a:buClr>
                <a:srgbClr val="1C304A"/>
              </a:buClr>
              <a:buSzPts val="2600"/>
              <a:buNone/>
              <a:defRPr sz="2600">
                <a:solidFill>
                  <a:srgbClr val="1C304A"/>
                </a:solidFill>
              </a:defRPr>
            </a:lvl8pPr>
            <a:lvl9pPr lvl="8" algn="ctr" rtl="0">
              <a:lnSpc>
                <a:spcPct val="100000"/>
              </a:lnSpc>
              <a:spcBef>
                <a:spcPts val="0"/>
              </a:spcBef>
              <a:spcAft>
                <a:spcPts val="0"/>
              </a:spcAft>
              <a:buClr>
                <a:srgbClr val="1C304A"/>
              </a:buClr>
              <a:buSzPts val="2600"/>
              <a:buNone/>
              <a:defRPr sz="2600">
                <a:solidFill>
                  <a:srgbClr val="1C304A"/>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_AND_BODY_3 1">
  <p:cSld name="TITLE_AND_BODY_3_1">
    <p:spTree>
      <p:nvGrpSpPr>
        <p:cNvPr id="1" name="Shape 91"/>
        <p:cNvGrpSpPr/>
        <p:nvPr/>
      </p:nvGrpSpPr>
      <p:grpSpPr>
        <a:xfrm>
          <a:off x="0" y="0"/>
          <a:ext cx="0" cy="0"/>
          <a:chOff x="0" y="0"/>
          <a:chExt cx="0" cy="0"/>
        </a:xfrm>
      </p:grpSpPr>
      <p:sp>
        <p:nvSpPr>
          <p:cNvPr id="92" name="Google Shape;9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right - 2 column icons">
  <p:cSld name="TITLE_AND_TWO_COLUMNS_1_2_1">
    <p:bg>
      <p:bgPr>
        <a:solidFill>
          <a:srgbClr val="00CFFF"/>
        </a:solidFill>
        <a:effectLst/>
      </p:bgPr>
    </p:bg>
    <p:spTree>
      <p:nvGrpSpPr>
        <p:cNvPr id="1" name="Shape 95"/>
        <p:cNvGrpSpPr/>
        <p:nvPr/>
      </p:nvGrpSpPr>
      <p:grpSpPr>
        <a:xfrm>
          <a:off x="0" y="0"/>
          <a:ext cx="0" cy="0"/>
          <a:chOff x="0" y="0"/>
          <a:chExt cx="0" cy="0"/>
        </a:xfrm>
      </p:grpSpPr>
      <p:sp>
        <p:nvSpPr>
          <p:cNvPr id="96" name="Google Shape;96;p25"/>
          <p:cNvSpPr txBox="1">
            <a:spLocks noGrp="1"/>
          </p:cNvSpPr>
          <p:nvPr>
            <p:ph type="body" idx="1"/>
          </p:nvPr>
        </p:nvSpPr>
        <p:spPr>
          <a:xfrm>
            <a:off x="1493788" y="1694407"/>
            <a:ext cx="2622900" cy="890400"/>
          </a:xfrm>
          <a:prstGeom prst="rect">
            <a:avLst/>
          </a:prstGeom>
        </p:spPr>
        <p:txBody>
          <a:bodyPr spcFirstLastPara="1" wrap="square" lIns="91425" tIns="91425" rIns="91425" bIns="91425" anchor="ctr" anchorCtr="0">
            <a:normAutofit/>
          </a:bodyPr>
          <a:lstStyle>
            <a:lvl1pPr marL="457200" lvl="0" indent="-317500" rtl="0">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97" name="Google Shape;97;p25"/>
          <p:cNvSpPr txBox="1">
            <a:spLocks noGrp="1"/>
          </p:cNvSpPr>
          <p:nvPr>
            <p:ph type="sldNum" idx="12"/>
          </p:nvPr>
        </p:nvSpPr>
        <p:spPr>
          <a:xfrm>
            <a:off x="8472450" y="4765389"/>
            <a:ext cx="548700" cy="261900"/>
          </a:xfrm>
          <a:prstGeom prst="rect">
            <a:avLst/>
          </a:prstGeom>
        </p:spPr>
        <p:txBody>
          <a:bodyPr spcFirstLastPara="1" wrap="square" lIns="91425" tIns="91425" rIns="91425" bIns="91425" anchor="ctr" anchorCtr="0">
            <a:normAutofit lnSpcReduction="20000"/>
          </a:bodyPr>
          <a:lstStyle>
            <a:lvl1pPr lvl="0" rtl="0">
              <a:buNone/>
              <a:defRPr sz="600">
                <a:solidFill>
                  <a:srgbClr val="000000"/>
                </a:solidFill>
              </a:defRPr>
            </a:lvl1pPr>
            <a:lvl2pPr lvl="1" rtl="0">
              <a:buNone/>
              <a:defRPr sz="600">
                <a:solidFill>
                  <a:srgbClr val="000000"/>
                </a:solidFill>
              </a:defRPr>
            </a:lvl2pPr>
            <a:lvl3pPr lvl="2" rtl="0">
              <a:buNone/>
              <a:defRPr sz="600">
                <a:solidFill>
                  <a:srgbClr val="000000"/>
                </a:solidFill>
              </a:defRPr>
            </a:lvl3pPr>
            <a:lvl4pPr lvl="3" rtl="0">
              <a:buNone/>
              <a:defRPr sz="600">
                <a:solidFill>
                  <a:srgbClr val="000000"/>
                </a:solidFill>
              </a:defRPr>
            </a:lvl4pPr>
            <a:lvl5pPr lvl="4" rtl="0">
              <a:buNone/>
              <a:defRPr sz="600">
                <a:solidFill>
                  <a:srgbClr val="000000"/>
                </a:solidFill>
              </a:defRPr>
            </a:lvl5pPr>
            <a:lvl6pPr lvl="5" rtl="0">
              <a:buNone/>
              <a:defRPr sz="600">
                <a:solidFill>
                  <a:srgbClr val="000000"/>
                </a:solidFill>
              </a:defRPr>
            </a:lvl6pPr>
            <a:lvl7pPr lvl="6" rtl="0">
              <a:buNone/>
              <a:defRPr sz="600">
                <a:solidFill>
                  <a:srgbClr val="000000"/>
                </a:solidFill>
              </a:defRPr>
            </a:lvl7pPr>
            <a:lvl8pPr lvl="7" rtl="0">
              <a:buNone/>
              <a:defRPr sz="600">
                <a:solidFill>
                  <a:srgbClr val="000000"/>
                </a:solidFill>
              </a:defRPr>
            </a:lvl8pPr>
            <a:lvl9pPr lvl="8" rtl="0">
              <a:buNone/>
              <a:defRPr sz="600">
                <a:solidFill>
                  <a:srgbClr val="000000"/>
                </a:solidFill>
              </a:defRPr>
            </a:lvl9pPr>
          </a:lstStyle>
          <a:p>
            <a:fld id="{00000000-1234-1234-1234-123412341234}" type="slidenum">
              <a:rPr lang="en" smtClean="0"/>
              <a:pPr/>
              <a:t>‹#›</a:t>
            </a:fld>
            <a:endParaRPr lang="en"/>
          </a:p>
        </p:txBody>
      </p:sp>
      <p:sp>
        <p:nvSpPr>
          <p:cNvPr id="98" name="Google Shape;98;p25"/>
          <p:cNvSpPr/>
          <p:nvPr/>
        </p:nvSpPr>
        <p:spPr>
          <a:xfrm>
            <a:off x="815525" y="1804118"/>
            <a:ext cx="611400" cy="611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FFFF"/>
              </a:solidFill>
              <a:latin typeface="Helvetica Neue"/>
              <a:ea typeface="Helvetica Neue"/>
              <a:cs typeface="Helvetica Neue"/>
              <a:sym typeface="Helvetica Neue"/>
            </a:endParaRPr>
          </a:p>
        </p:txBody>
      </p:sp>
      <p:sp>
        <p:nvSpPr>
          <p:cNvPr id="99" name="Google Shape;99;p25"/>
          <p:cNvSpPr/>
          <p:nvPr/>
        </p:nvSpPr>
        <p:spPr>
          <a:xfrm>
            <a:off x="4349050" y="1804118"/>
            <a:ext cx="611400" cy="611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FFFF"/>
              </a:solidFill>
              <a:latin typeface="Helvetica Neue"/>
              <a:ea typeface="Helvetica Neue"/>
              <a:cs typeface="Helvetica Neue"/>
              <a:sym typeface="Helvetica Neue"/>
            </a:endParaRPr>
          </a:p>
        </p:txBody>
      </p:sp>
      <p:sp>
        <p:nvSpPr>
          <p:cNvPr id="100" name="Google Shape;100;p25"/>
          <p:cNvSpPr txBox="1">
            <a:spLocks noGrp="1"/>
          </p:cNvSpPr>
          <p:nvPr>
            <p:ph type="body" idx="2"/>
          </p:nvPr>
        </p:nvSpPr>
        <p:spPr>
          <a:xfrm>
            <a:off x="5027312" y="1694407"/>
            <a:ext cx="2622900" cy="890400"/>
          </a:xfrm>
          <a:prstGeom prst="rect">
            <a:avLst/>
          </a:prstGeom>
        </p:spPr>
        <p:txBody>
          <a:bodyPr spcFirstLastPara="1" wrap="square" lIns="91425" tIns="91425" rIns="91425" bIns="91425" anchor="ctr" anchorCtr="0">
            <a:normAutofit/>
          </a:bodyPr>
          <a:lstStyle>
            <a:lvl1pPr marL="457200" lvl="0" indent="-317500" rtl="0">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01" name="Google Shape;101;p25"/>
          <p:cNvSpPr txBox="1">
            <a:spLocks noGrp="1"/>
          </p:cNvSpPr>
          <p:nvPr>
            <p:ph type="body" idx="3"/>
          </p:nvPr>
        </p:nvSpPr>
        <p:spPr>
          <a:xfrm>
            <a:off x="1493788" y="3313631"/>
            <a:ext cx="2622900" cy="890400"/>
          </a:xfrm>
          <a:prstGeom prst="rect">
            <a:avLst/>
          </a:prstGeom>
        </p:spPr>
        <p:txBody>
          <a:bodyPr spcFirstLastPara="1" wrap="square" lIns="91425" tIns="91425" rIns="91425" bIns="91425" anchor="ctr" anchorCtr="0">
            <a:normAutofit/>
          </a:bodyPr>
          <a:lstStyle>
            <a:lvl1pPr marL="457200" lvl="0" indent="-317500" rtl="0">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02" name="Google Shape;102;p25"/>
          <p:cNvSpPr/>
          <p:nvPr/>
        </p:nvSpPr>
        <p:spPr>
          <a:xfrm>
            <a:off x="815525" y="3427125"/>
            <a:ext cx="611400" cy="611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FFFF"/>
              </a:solidFill>
              <a:latin typeface="Helvetica Neue"/>
              <a:ea typeface="Helvetica Neue"/>
              <a:cs typeface="Helvetica Neue"/>
              <a:sym typeface="Helvetica Neue"/>
            </a:endParaRPr>
          </a:p>
        </p:txBody>
      </p:sp>
      <p:sp>
        <p:nvSpPr>
          <p:cNvPr id="103" name="Google Shape;103;p25"/>
          <p:cNvSpPr/>
          <p:nvPr/>
        </p:nvSpPr>
        <p:spPr>
          <a:xfrm>
            <a:off x="4349050" y="3427125"/>
            <a:ext cx="611400" cy="611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FFFF"/>
              </a:solidFill>
              <a:latin typeface="Helvetica Neue"/>
              <a:ea typeface="Helvetica Neue"/>
              <a:cs typeface="Helvetica Neue"/>
              <a:sym typeface="Helvetica Neue"/>
            </a:endParaRPr>
          </a:p>
        </p:txBody>
      </p:sp>
      <p:sp>
        <p:nvSpPr>
          <p:cNvPr id="104" name="Google Shape;104;p25"/>
          <p:cNvSpPr txBox="1">
            <a:spLocks noGrp="1"/>
          </p:cNvSpPr>
          <p:nvPr>
            <p:ph type="body" idx="4"/>
          </p:nvPr>
        </p:nvSpPr>
        <p:spPr>
          <a:xfrm>
            <a:off x="5027312" y="3313631"/>
            <a:ext cx="2622900" cy="890400"/>
          </a:xfrm>
          <a:prstGeom prst="rect">
            <a:avLst/>
          </a:prstGeom>
        </p:spPr>
        <p:txBody>
          <a:bodyPr spcFirstLastPara="1" wrap="square" lIns="91425" tIns="91425" rIns="91425" bIns="91425" anchor="ctr" anchorCtr="0">
            <a:normAutofit/>
          </a:bodyPr>
          <a:lstStyle>
            <a:lvl1pPr marL="457200" lvl="0" indent="-317500" rtl="0">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05" name="Google Shape;105;p25"/>
          <p:cNvSpPr txBox="1">
            <a:spLocks noGrp="1"/>
          </p:cNvSpPr>
          <p:nvPr>
            <p:ph type="ctrTitle"/>
          </p:nvPr>
        </p:nvSpPr>
        <p:spPr>
          <a:xfrm>
            <a:off x="712850" y="289402"/>
            <a:ext cx="7386600" cy="844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1C304A"/>
              </a:buClr>
              <a:buSzPts val="2600"/>
              <a:buNone/>
              <a:defRPr sz="2600" b="1">
                <a:solidFill>
                  <a:srgbClr val="1C304A"/>
                </a:solidFill>
              </a:defRPr>
            </a:lvl1pPr>
            <a:lvl2pPr lvl="1" algn="ctr" rtl="0">
              <a:spcBef>
                <a:spcPts val="0"/>
              </a:spcBef>
              <a:spcAft>
                <a:spcPts val="0"/>
              </a:spcAft>
              <a:buClr>
                <a:srgbClr val="1C304A"/>
              </a:buClr>
              <a:buSzPts val="2800"/>
              <a:buNone/>
              <a:defRPr>
                <a:solidFill>
                  <a:srgbClr val="1C304A"/>
                </a:solidFill>
              </a:defRPr>
            </a:lvl2pPr>
            <a:lvl3pPr lvl="2" algn="ctr" rtl="0">
              <a:spcBef>
                <a:spcPts val="0"/>
              </a:spcBef>
              <a:spcAft>
                <a:spcPts val="0"/>
              </a:spcAft>
              <a:buClr>
                <a:srgbClr val="1C304A"/>
              </a:buClr>
              <a:buSzPts val="2800"/>
              <a:buNone/>
              <a:defRPr>
                <a:solidFill>
                  <a:srgbClr val="1C304A"/>
                </a:solidFill>
              </a:defRPr>
            </a:lvl3pPr>
            <a:lvl4pPr lvl="3" algn="ctr" rtl="0">
              <a:spcBef>
                <a:spcPts val="0"/>
              </a:spcBef>
              <a:spcAft>
                <a:spcPts val="0"/>
              </a:spcAft>
              <a:buClr>
                <a:srgbClr val="1C304A"/>
              </a:buClr>
              <a:buSzPts val="2800"/>
              <a:buNone/>
              <a:defRPr>
                <a:solidFill>
                  <a:srgbClr val="1C304A"/>
                </a:solidFill>
              </a:defRPr>
            </a:lvl4pPr>
            <a:lvl5pPr lvl="4" algn="ctr" rtl="0">
              <a:spcBef>
                <a:spcPts val="0"/>
              </a:spcBef>
              <a:spcAft>
                <a:spcPts val="0"/>
              </a:spcAft>
              <a:buClr>
                <a:srgbClr val="1C304A"/>
              </a:buClr>
              <a:buSzPts val="2800"/>
              <a:buNone/>
              <a:defRPr>
                <a:solidFill>
                  <a:srgbClr val="1C304A"/>
                </a:solidFill>
              </a:defRPr>
            </a:lvl5pPr>
            <a:lvl6pPr lvl="5" algn="ctr" rtl="0">
              <a:spcBef>
                <a:spcPts val="0"/>
              </a:spcBef>
              <a:spcAft>
                <a:spcPts val="0"/>
              </a:spcAft>
              <a:buClr>
                <a:srgbClr val="1C304A"/>
              </a:buClr>
              <a:buSzPts val="2800"/>
              <a:buNone/>
              <a:defRPr>
                <a:solidFill>
                  <a:srgbClr val="1C304A"/>
                </a:solidFill>
              </a:defRPr>
            </a:lvl6pPr>
            <a:lvl7pPr lvl="6" algn="ctr" rtl="0">
              <a:spcBef>
                <a:spcPts val="0"/>
              </a:spcBef>
              <a:spcAft>
                <a:spcPts val="0"/>
              </a:spcAft>
              <a:buClr>
                <a:srgbClr val="1C304A"/>
              </a:buClr>
              <a:buSzPts val="2800"/>
              <a:buNone/>
              <a:defRPr>
                <a:solidFill>
                  <a:srgbClr val="1C304A"/>
                </a:solidFill>
              </a:defRPr>
            </a:lvl7pPr>
            <a:lvl8pPr lvl="7" algn="ctr" rtl="0">
              <a:spcBef>
                <a:spcPts val="0"/>
              </a:spcBef>
              <a:spcAft>
                <a:spcPts val="0"/>
              </a:spcAft>
              <a:buClr>
                <a:srgbClr val="1C304A"/>
              </a:buClr>
              <a:buSzPts val="2800"/>
              <a:buNone/>
              <a:defRPr>
                <a:solidFill>
                  <a:srgbClr val="1C304A"/>
                </a:solidFill>
              </a:defRPr>
            </a:lvl8pPr>
            <a:lvl9pPr lvl="8" algn="ctr" rtl="0">
              <a:spcBef>
                <a:spcPts val="0"/>
              </a:spcBef>
              <a:spcAft>
                <a:spcPts val="0"/>
              </a:spcAft>
              <a:buClr>
                <a:srgbClr val="1C304A"/>
              </a:buClr>
              <a:buSzPts val="2800"/>
              <a:buNone/>
              <a:defRPr>
                <a:solidFill>
                  <a:srgbClr val="1C304A"/>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ullet Dark - 3 column bullets">
  <p:cSld name="TITLE_AND_BODY_2_1_1_1_1_3_1">
    <p:bg>
      <p:bgPr>
        <a:solidFill>
          <a:srgbClr val="1C304A"/>
        </a:solidFill>
        <a:effectLst/>
      </p:bgPr>
    </p:bg>
    <p:spTree>
      <p:nvGrpSpPr>
        <p:cNvPr id="1" name="Shape 106"/>
        <p:cNvGrpSpPr/>
        <p:nvPr/>
      </p:nvGrpSpPr>
      <p:grpSpPr>
        <a:xfrm>
          <a:off x="0" y="0"/>
          <a:ext cx="0" cy="0"/>
          <a:chOff x="0" y="0"/>
          <a:chExt cx="0" cy="0"/>
        </a:xfrm>
      </p:grpSpPr>
      <p:sp>
        <p:nvSpPr>
          <p:cNvPr id="107" name="Google Shape;107;p26"/>
          <p:cNvSpPr txBox="1">
            <a:spLocks noGrp="1"/>
          </p:cNvSpPr>
          <p:nvPr>
            <p:ph type="sldNum" idx="12"/>
          </p:nvPr>
        </p:nvSpPr>
        <p:spPr>
          <a:xfrm>
            <a:off x="8472450" y="4765389"/>
            <a:ext cx="548700" cy="261900"/>
          </a:xfrm>
          <a:prstGeom prst="rect">
            <a:avLst/>
          </a:prstGeom>
        </p:spPr>
        <p:txBody>
          <a:bodyPr spcFirstLastPara="1" wrap="square" lIns="91425" tIns="91425" rIns="91425" bIns="91425" anchor="ctr" anchorCtr="0">
            <a:normAutofit lnSpcReduction="20000"/>
          </a:bodyPr>
          <a:lstStyle>
            <a:lvl1pPr lvl="0" rtl="0">
              <a:buNone/>
              <a:defRPr sz="600">
                <a:solidFill>
                  <a:srgbClr val="00CFFF"/>
                </a:solidFill>
              </a:defRPr>
            </a:lvl1pPr>
            <a:lvl2pPr lvl="1" rtl="0">
              <a:buNone/>
              <a:defRPr sz="600">
                <a:solidFill>
                  <a:srgbClr val="00CFFF"/>
                </a:solidFill>
              </a:defRPr>
            </a:lvl2pPr>
            <a:lvl3pPr lvl="2" rtl="0">
              <a:buNone/>
              <a:defRPr sz="600">
                <a:solidFill>
                  <a:srgbClr val="00CFFF"/>
                </a:solidFill>
              </a:defRPr>
            </a:lvl3pPr>
            <a:lvl4pPr lvl="3" rtl="0">
              <a:buNone/>
              <a:defRPr sz="600">
                <a:solidFill>
                  <a:srgbClr val="00CFFF"/>
                </a:solidFill>
              </a:defRPr>
            </a:lvl4pPr>
            <a:lvl5pPr lvl="4" rtl="0">
              <a:buNone/>
              <a:defRPr sz="600">
                <a:solidFill>
                  <a:srgbClr val="00CFFF"/>
                </a:solidFill>
              </a:defRPr>
            </a:lvl5pPr>
            <a:lvl6pPr lvl="5" rtl="0">
              <a:buNone/>
              <a:defRPr sz="600">
                <a:solidFill>
                  <a:srgbClr val="00CFFF"/>
                </a:solidFill>
              </a:defRPr>
            </a:lvl6pPr>
            <a:lvl7pPr lvl="6" rtl="0">
              <a:buNone/>
              <a:defRPr sz="600">
                <a:solidFill>
                  <a:srgbClr val="00CFFF"/>
                </a:solidFill>
              </a:defRPr>
            </a:lvl7pPr>
            <a:lvl8pPr lvl="7" rtl="0">
              <a:buNone/>
              <a:defRPr sz="600">
                <a:solidFill>
                  <a:srgbClr val="00CFFF"/>
                </a:solidFill>
              </a:defRPr>
            </a:lvl8pPr>
            <a:lvl9pPr lvl="8" rtl="0">
              <a:buNone/>
              <a:defRPr sz="600">
                <a:solidFill>
                  <a:srgbClr val="00CFFF"/>
                </a:solidFill>
              </a:defRPr>
            </a:lvl9pPr>
          </a:lstStyle>
          <a:p>
            <a:fld id="{00000000-1234-1234-1234-123412341234}" type="slidenum">
              <a:rPr lang="en" smtClean="0"/>
              <a:pPr/>
              <a:t>‹#›</a:t>
            </a:fld>
            <a:endParaRPr lang="en"/>
          </a:p>
        </p:txBody>
      </p:sp>
      <p:sp>
        <p:nvSpPr>
          <p:cNvPr id="108" name="Google Shape;108;p26"/>
          <p:cNvSpPr txBox="1">
            <a:spLocks noGrp="1"/>
          </p:cNvSpPr>
          <p:nvPr>
            <p:ph type="ctrTitle"/>
          </p:nvPr>
        </p:nvSpPr>
        <p:spPr>
          <a:xfrm>
            <a:off x="718662" y="614727"/>
            <a:ext cx="7386600" cy="844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00CFFF"/>
              </a:buClr>
              <a:buSzPts val="2600"/>
              <a:buNone/>
              <a:defRPr sz="2600" b="1">
                <a:solidFill>
                  <a:srgbClr val="00CFFF"/>
                </a:solidFill>
              </a:defRPr>
            </a:lvl1pPr>
            <a:lvl2pPr lvl="1" algn="ctr" rtl="0">
              <a:spcBef>
                <a:spcPts val="0"/>
              </a:spcBef>
              <a:spcAft>
                <a:spcPts val="0"/>
              </a:spcAft>
              <a:buClr>
                <a:srgbClr val="1C304A"/>
              </a:buClr>
              <a:buSzPts val="2800"/>
              <a:buNone/>
              <a:defRPr>
                <a:solidFill>
                  <a:srgbClr val="1C304A"/>
                </a:solidFill>
              </a:defRPr>
            </a:lvl2pPr>
            <a:lvl3pPr lvl="2" algn="ctr" rtl="0">
              <a:spcBef>
                <a:spcPts val="0"/>
              </a:spcBef>
              <a:spcAft>
                <a:spcPts val="0"/>
              </a:spcAft>
              <a:buClr>
                <a:srgbClr val="1C304A"/>
              </a:buClr>
              <a:buSzPts val="2800"/>
              <a:buNone/>
              <a:defRPr>
                <a:solidFill>
                  <a:srgbClr val="1C304A"/>
                </a:solidFill>
              </a:defRPr>
            </a:lvl3pPr>
            <a:lvl4pPr lvl="3" algn="ctr" rtl="0">
              <a:spcBef>
                <a:spcPts val="0"/>
              </a:spcBef>
              <a:spcAft>
                <a:spcPts val="0"/>
              </a:spcAft>
              <a:buClr>
                <a:srgbClr val="1C304A"/>
              </a:buClr>
              <a:buSzPts val="2800"/>
              <a:buNone/>
              <a:defRPr>
                <a:solidFill>
                  <a:srgbClr val="1C304A"/>
                </a:solidFill>
              </a:defRPr>
            </a:lvl4pPr>
            <a:lvl5pPr lvl="4" algn="ctr" rtl="0">
              <a:spcBef>
                <a:spcPts val="0"/>
              </a:spcBef>
              <a:spcAft>
                <a:spcPts val="0"/>
              </a:spcAft>
              <a:buClr>
                <a:srgbClr val="1C304A"/>
              </a:buClr>
              <a:buSzPts val="2800"/>
              <a:buNone/>
              <a:defRPr>
                <a:solidFill>
                  <a:srgbClr val="1C304A"/>
                </a:solidFill>
              </a:defRPr>
            </a:lvl5pPr>
            <a:lvl6pPr lvl="5" algn="ctr" rtl="0">
              <a:spcBef>
                <a:spcPts val="0"/>
              </a:spcBef>
              <a:spcAft>
                <a:spcPts val="0"/>
              </a:spcAft>
              <a:buClr>
                <a:srgbClr val="1C304A"/>
              </a:buClr>
              <a:buSzPts val="2800"/>
              <a:buNone/>
              <a:defRPr>
                <a:solidFill>
                  <a:srgbClr val="1C304A"/>
                </a:solidFill>
              </a:defRPr>
            </a:lvl6pPr>
            <a:lvl7pPr lvl="6" algn="ctr" rtl="0">
              <a:spcBef>
                <a:spcPts val="0"/>
              </a:spcBef>
              <a:spcAft>
                <a:spcPts val="0"/>
              </a:spcAft>
              <a:buClr>
                <a:srgbClr val="1C304A"/>
              </a:buClr>
              <a:buSzPts val="2800"/>
              <a:buNone/>
              <a:defRPr>
                <a:solidFill>
                  <a:srgbClr val="1C304A"/>
                </a:solidFill>
              </a:defRPr>
            </a:lvl7pPr>
            <a:lvl8pPr lvl="7" algn="ctr" rtl="0">
              <a:spcBef>
                <a:spcPts val="0"/>
              </a:spcBef>
              <a:spcAft>
                <a:spcPts val="0"/>
              </a:spcAft>
              <a:buClr>
                <a:srgbClr val="1C304A"/>
              </a:buClr>
              <a:buSzPts val="2800"/>
              <a:buNone/>
              <a:defRPr>
                <a:solidFill>
                  <a:srgbClr val="1C304A"/>
                </a:solidFill>
              </a:defRPr>
            </a:lvl8pPr>
            <a:lvl9pPr lvl="8" algn="ctr" rtl="0">
              <a:spcBef>
                <a:spcPts val="0"/>
              </a:spcBef>
              <a:spcAft>
                <a:spcPts val="0"/>
              </a:spcAft>
              <a:buClr>
                <a:srgbClr val="1C304A"/>
              </a:buClr>
              <a:buSzPts val="2800"/>
              <a:buNone/>
              <a:defRPr>
                <a:solidFill>
                  <a:srgbClr val="1C304A"/>
                </a:solidFill>
              </a:defRPr>
            </a:lvl9pPr>
          </a:lstStyle>
          <a:p>
            <a:endParaRPr/>
          </a:p>
        </p:txBody>
      </p:sp>
      <p:sp>
        <p:nvSpPr>
          <p:cNvPr id="109" name="Google Shape;109;p26"/>
          <p:cNvSpPr txBox="1">
            <a:spLocks noGrp="1"/>
          </p:cNvSpPr>
          <p:nvPr>
            <p:ph type="subTitle" idx="1"/>
          </p:nvPr>
        </p:nvSpPr>
        <p:spPr>
          <a:xfrm>
            <a:off x="718647" y="292250"/>
            <a:ext cx="5017500" cy="667500"/>
          </a:xfrm>
          <a:prstGeom prst="rect">
            <a:avLst/>
          </a:prstGeom>
        </p:spPr>
        <p:txBody>
          <a:bodyPr spcFirstLastPara="1" wrap="square" lIns="91425" tIns="91425" rIns="91425" bIns="91425" anchor="ctr" anchorCtr="0">
            <a:normAutofit/>
          </a:bodyPr>
          <a:lstStyle>
            <a:lvl1pPr lvl="0" rtl="0">
              <a:spcBef>
                <a:spcPts val="0"/>
              </a:spcBef>
              <a:spcAft>
                <a:spcPts val="0"/>
              </a:spcAft>
              <a:buNone/>
              <a:defRPr sz="1200" b="1">
                <a:solidFill>
                  <a:srgbClr val="FFFFFF"/>
                </a:solidFill>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a:endParaRPr/>
          </a:p>
        </p:txBody>
      </p:sp>
      <p:sp>
        <p:nvSpPr>
          <p:cNvPr id="110" name="Google Shape;110;p26"/>
          <p:cNvSpPr txBox="1">
            <a:spLocks noGrp="1"/>
          </p:cNvSpPr>
          <p:nvPr>
            <p:ph type="body" idx="2"/>
          </p:nvPr>
        </p:nvSpPr>
        <p:spPr>
          <a:xfrm>
            <a:off x="737118" y="2495159"/>
            <a:ext cx="2258100" cy="13326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FFFFF"/>
              </a:buClr>
              <a:buSzPts val="1400"/>
              <a:buChar char="●"/>
              <a:defRPr sz="14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111" name="Google Shape;111;p26"/>
          <p:cNvSpPr txBox="1">
            <a:spLocks noGrp="1"/>
          </p:cNvSpPr>
          <p:nvPr>
            <p:ph type="body" idx="3"/>
          </p:nvPr>
        </p:nvSpPr>
        <p:spPr>
          <a:xfrm>
            <a:off x="3323393" y="2495159"/>
            <a:ext cx="2258100" cy="13326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FFFFF"/>
              </a:buClr>
              <a:buSzPts val="1400"/>
              <a:buChar char="●"/>
              <a:defRPr sz="14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112" name="Google Shape;112;p26"/>
          <p:cNvSpPr txBox="1">
            <a:spLocks noGrp="1"/>
          </p:cNvSpPr>
          <p:nvPr>
            <p:ph type="body" idx="4"/>
          </p:nvPr>
        </p:nvSpPr>
        <p:spPr>
          <a:xfrm>
            <a:off x="5909667" y="2495159"/>
            <a:ext cx="2258100" cy="13326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FFFFF"/>
              </a:buClr>
              <a:buSzPts val="1400"/>
              <a:buChar char="●"/>
              <a:defRPr sz="14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113" name="Google Shape;113;p26"/>
          <p:cNvSpPr/>
          <p:nvPr/>
        </p:nvSpPr>
        <p:spPr>
          <a:xfrm>
            <a:off x="815525" y="1865324"/>
            <a:ext cx="467100" cy="467100"/>
          </a:xfrm>
          <a:prstGeom prst="ellipse">
            <a:avLst/>
          </a:prstGeom>
          <a:solidFill>
            <a:srgbClr val="00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FFFF"/>
              </a:solidFill>
              <a:latin typeface="Helvetica Neue"/>
              <a:ea typeface="Helvetica Neue"/>
              <a:cs typeface="Helvetica Neue"/>
              <a:sym typeface="Helvetica Neue"/>
            </a:endParaRPr>
          </a:p>
        </p:txBody>
      </p:sp>
      <p:sp>
        <p:nvSpPr>
          <p:cNvPr id="114" name="Google Shape;114;p26"/>
          <p:cNvSpPr txBox="1"/>
          <p:nvPr/>
        </p:nvSpPr>
        <p:spPr>
          <a:xfrm>
            <a:off x="811575" y="1876000"/>
            <a:ext cx="467100"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1C304A"/>
                </a:solidFill>
                <a:latin typeface="Helvetica Neue"/>
                <a:ea typeface="Helvetica Neue"/>
                <a:cs typeface="Helvetica Neue"/>
                <a:sym typeface="Helvetica Neue"/>
              </a:rPr>
              <a:t>1</a:t>
            </a:r>
            <a:endParaRPr sz="1800" dirty="0">
              <a:solidFill>
                <a:srgbClr val="1C304A"/>
              </a:solidFill>
              <a:latin typeface="Helvetica Neue" panose="020B0604020202020204" charset="0"/>
            </a:endParaRPr>
          </a:p>
        </p:txBody>
      </p:sp>
      <p:sp>
        <p:nvSpPr>
          <p:cNvPr id="115" name="Google Shape;115;p26"/>
          <p:cNvSpPr/>
          <p:nvPr/>
        </p:nvSpPr>
        <p:spPr>
          <a:xfrm>
            <a:off x="3375583" y="1865324"/>
            <a:ext cx="467100" cy="467100"/>
          </a:xfrm>
          <a:prstGeom prst="ellipse">
            <a:avLst/>
          </a:prstGeom>
          <a:solidFill>
            <a:srgbClr val="00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FFFF"/>
              </a:solidFill>
              <a:latin typeface="Helvetica Neue"/>
              <a:ea typeface="Helvetica Neue"/>
              <a:cs typeface="Helvetica Neue"/>
              <a:sym typeface="Helvetica Neue"/>
            </a:endParaRPr>
          </a:p>
        </p:txBody>
      </p:sp>
      <p:sp>
        <p:nvSpPr>
          <p:cNvPr id="116" name="Google Shape;116;p26"/>
          <p:cNvSpPr txBox="1"/>
          <p:nvPr/>
        </p:nvSpPr>
        <p:spPr>
          <a:xfrm>
            <a:off x="3371633" y="1876000"/>
            <a:ext cx="467100"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1C304A"/>
                </a:solidFill>
                <a:latin typeface="Helvetica Neue"/>
                <a:ea typeface="Helvetica Neue"/>
                <a:cs typeface="Helvetica Neue"/>
                <a:sym typeface="Helvetica Neue"/>
              </a:rPr>
              <a:t>2</a:t>
            </a:r>
            <a:endParaRPr sz="1800" dirty="0">
              <a:solidFill>
                <a:srgbClr val="1C304A"/>
              </a:solidFill>
              <a:latin typeface="Helvetica Neue" panose="020B0604020202020204" charset="0"/>
            </a:endParaRPr>
          </a:p>
        </p:txBody>
      </p:sp>
      <p:sp>
        <p:nvSpPr>
          <p:cNvPr id="117" name="Google Shape;117;p26"/>
          <p:cNvSpPr/>
          <p:nvPr/>
        </p:nvSpPr>
        <p:spPr>
          <a:xfrm>
            <a:off x="5993435" y="1865324"/>
            <a:ext cx="467100" cy="467100"/>
          </a:xfrm>
          <a:prstGeom prst="ellipse">
            <a:avLst/>
          </a:prstGeom>
          <a:solidFill>
            <a:srgbClr val="00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FFFF"/>
              </a:solidFill>
              <a:latin typeface="Helvetica Neue"/>
              <a:ea typeface="Helvetica Neue"/>
              <a:cs typeface="Helvetica Neue"/>
              <a:sym typeface="Helvetica Neue"/>
            </a:endParaRPr>
          </a:p>
        </p:txBody>
      </p:sp>
      <p:sp>
        <p:nvSpPr>
          <p:cNvPr id="118" name="Google Shape;118;p26"/>
          <p:cNvSpPr txBox="1"/>
          <p:nvPr/>
        </p:nvSpPr>
        <p:spPr>
          <a:xfrm>
            <a:off x="5989485" y="1876000"/>
            <a:ext cx="467100"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1C304A"/>
                </a:solidFill>
                <a:latin typeface="Helvetica Neue"/>
                <a:ea typeface="Helvetica Neue"/>
                <a:cs typeface="Helvetica Neue"/>
                <a:sym typeface="Helvetica Neue"/>
              </a:rPr>
              <a:t>3</a:t>
            </a:r>
            <a:endParaRPr sz="1800" dirty="0">
              <a:solidFill>
                <a:srgbClr val="1C304A"/>
              </a:solidFill>
              <a:latin typeface="Helvetica Neue" panose="020B060402020202020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 Column - Dark">
  <p:cSld name="TITLE_AND_BODY_2_1_1_1_1_3_1_1">
    <p:bg>
      <p:bgPr>
        <a:solidFill>
          <a:srgbClr val="1C304A"/>
        </a:solidFill>
        <a:effectLst/>
      </p:bgPr>
    </p:bg>
    <p:spTree>
      <p:nvGrpSpPr>
        <p:cNvPr id="1" name="Shape 119"/>
        <p:cNvGrpSpPr/>
        <p:nvPr/>
      </p:nvGrpSpPr>
      <p:grpSpPr>
        <a:xfrm>
          <a:off x="0" y="0"/>
          <a:ext cx="0" cy="0"/>
          <a:chOff x="0" y="0"/>
          <a:chExt cx="0" cy="0"/>
        </a:xfrm>
      </p:grpSpPr>
      <p:sp>
        <p:nvSpPr>
          <p:cNvPr id="120" name="Google Shape;120;p27"/>
          <p:cNvSpPr txBox="1">
            <a:spLocks noGrp="1"/>
          </p:cNvSpPr>
          <p:nvPr>
            <p:ph type="ctrTitle"/>
          </p:nvPr>
        </p:nvSpPr>
        <p:spPr>
          <a:xfrm>
            <a:off x="841248" y="704088"/>
            <a:ext cx="7425000" cy="8412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00CFFF"/>
              </a:buClr>
              <a:buSzPts val="2600"/>
              <a:buNone/>
              <a:defRPr sz="2600" b="1">
                <a:solidFill>
                  <a:srgbClr val="00CFFF"/>
                </a:solidFill>
              </a:defRPr>
            </a:lvl1pPr>
            <a:lvl2pPr lvl="1" algn="ctr" rtl="0">
              <a:lnSpc>
                <a:spcPct val="100000"/>
              </a:lnSpc>
              <a:spcBef>
                <a:spcPts val="0"/>
              </a:spcBef>
              <a:spcAft>
                <a:spcPts val="0"/>
              </a:spcAft>
              <a:buClr>
                <a:srgbClr val="1C304A"/>
              </a:buClr>
              <a:buSzPts val="2800"/>
              <a:buNone/>
              <a:defRPr>
                <a:solidFill>
                  <a:srgbClr val="1C304A"/>
                </a:solidFill>
              </a:defRPr>
            </a:lvl2pPr>
            <a:lvl3pPr lvl="2" algn="ctr" rtl="0">
              <a:lnSpc>
                <a:spcPct val="100000"/>
              </a:lnSpc>
              <a:spcBef>
                <a:spcPts val="0"/>
              </a:spcBef>
              <a:spcAft>
                <a:spcPts val="0"/>
              </a:spcAft>
              <a:buClr>
                <a:srgbClr val="1C304A"/>
              </a:buClr>
              <a:buSzPts val="2800"/>
              <a:buNone/>
              <a:defRPr>
                <a:solidFill>
                  <a:srgbClr val="1C304A"/>
                </a:solidFill>
              </a:defRPr>
            </a:lvl3pPr>
            <a:lvl4pPr lvl="3" algn="ctr" rtl="0">
              <a:lnSpc>
                <a:spcPct val="100000"/>
              </a:lnSpc>
              <a:spcBef>
                <a:spcPts val="0"/>
              </a:spcBef>
              <a:spcAft>
                <a:spcPts val="0"/>
              </a:spcAft>
              <a:buClr>
                <a:srgbClr val="1C304A"/>
              </a:buClr>
              <a:buSzPts val="2800"/>
              <a:buNone/>
              <a:defRPr>
                <a:solidFill>
                  <a:srgbClr val="1C304A"/>
                </a:solidFill>
              </a:defRPr>
            </a:lvl4pPr>
            <a:lvl5pPr lvl="4" algn="ctr" rtl="0">
              <a:lnSpc>
                <a:spcPct val="100000"/>
              </a:lnSpc>
              <a:spcBef>
                <a:spcPts val="0"/>
              </a:spcBef>
              <a:spcAft>
                <a:spcPts val="0"/>
              </a:spcAft>
              <a:buClr>
                <a:srgbClr val="1C304A"/>
              </a:buClr>
              <a:buSzPts val="2800"/>
              <a:buNone/>
              <a:defRPr>
                <a:solidFill>
                  <a:srgbClr val="1C304A"/>
                </a:solidFill>
              </a:defRPr>
            </a:lvl5pPr>
            <a:lvl6pPr lvl="5" algn="ctr" rtl="0">
              <a:lnSpc>
                <a:spcPct val="100000"/>
              </a:lnSpc>
              <a:spcBef>
                <a:spcPts val="0"/>
              </a:spcBef>
              <a:spcAft>
                <a:spcPts val="0"/>
              </a:spcAft>
              <a:buClr>
                <a:srgbClr val="1C304A"/>
              </a:buClr>
              <a:buSzPts val="2800"/>
              <a:buNone/>
              <a:defRPr>
                <a:solidFill>
                  <a:srgbClr val="1C304A"/>
                </a:solidFill>
              </a:defRPr>
            </a:lvl6pPr>
            <a:lvl7pPr lvl="6" algn="ctr" rtl="0">
              <a:lnSpc>
                <a:spcPct val="100000"/>
              </a:lnSpc>
              <a:spcBef>
                <a:spcPts val="0"/>
              </a:spcBef>
              <a:spcAft>
                <a:spcPts val="0"/>
              </a:spcAft>
              <a:buClr>
                <a:srgbClr val="1C304A"/>
              </a:buClr>
              <a:buSzPts val="2800"/>
              <a:buNone/>
              <a:defRPr>
                <a:solidFill>
                  <a:srgbClr val="1C304A"/>
                </a:solidFill>
              </a:defRPr>
            </a:lvl7pPr>
            <a:lvl8pPr lvl="7" algn="ctr" rtl="0">
              <a:lnSpc>
                <a:spcPct val="100000"/>
              </a:lnSpc>
              <a:spcBef>
                <a:spcPts val="0"/>
              </a:spcBef>
              <a:spcAft>
                <a:spcPts val="0"/>
              </a:spcAft>
              <a:buClr>
                <a:srgbClr val="1C304A"/>
              </a:buClr>
              <a:buSzPts val="2800"/>
              <a:buNone/>
              <a:defRPr>
                <a:solidFill>
                  <a:srgbClr val="1C304A"/>
                </a:solidFill>
              </a:defRPr>
            </a:lvl8pPr>
            <a:lvl9pPr lvl="8" algn="ctr" rtl="0">
              <a:lnSpc>
                <a:spcPct val="100000"/>
              </a:lnSpc>
              <a:spcBef>
                <a:spcPts val="0"/>
              </a:spcBef>
              <a:spcAft>
                <a:spcPts val="0"/>
              </a:spcAft>
              <a:buClr>
                <a:srgbClr val="1C304A"/>
              </a:buClr>
              <a:buSzPts val="2800"/>
              <a:buNone/>
              <a:defRPr>
                <a:solidFill>
                  <a:srgbClr val="1C304A"/>
                </a:solidFill>
              </a:defRPr>
            </a:lvl9pPr>
          </a:lstStyle>
          <a:p>
            <a:endParaRPr/>
          </a:p>
        </p:txBody>
      </p:sp>
      <p:sp>
        <p:nvSpPr>
          <p:cNvPr id="121" name="Google Shape;121;p27"/>
          <p:cNvSpPr txBox="1">
            <a:spLocks noGrp="1"/>
          </p:cNvSpPr>
          <p:nvPr>
            <p:ph type="subTitle" idx="1"/>
          </p:nvPr>
        </p:nvSpPr>
        <p:spPr>
          <a:xfrm>
            <a:off x="841248" y="384048"/>
            <a:ext cx="7470600" cy="3108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SzPts val="1800"/>
              <a:buNone/>
              <a:defRPr sz="1200" b="1">
                <a:solidFill>
                  <a:srgbClr val="FFFFFF"/>
                </a:solidFill>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200"/>
              <a:buNone/>
              <a:defRPr/>
            </a:lvl4pPr>
            <a:lvl5pPr lvl="4" algn="l" rtl="0">
              <a:lnSpc>
                <a:spcPct val="115000"/>
              </a:lnSpc>
              <a:spcBef>
                <a:spcPts val="1600"/>
              </a:spcBef>
              <a:spcAft>
                <a:spcPts val="0"/>
              </a:spcAft>
              <a:buSzPts val="1000"/>
              <a:buNone/>
              <a:defRPr/>
            </a:lvl5pPr>
            <a:lvl6pPr lvl="5" algn="l" rtl="0">
              <a:lnSpc>
                <a:spcPct val="115000"/>
              </a:lnSpc>
              <a:spcBef>
                <a:spcPts val="1600"/>
              </a:spcBef>
              <a:spcAft>
                <a:spcPts val="0"/>
              </a:spcAft>
              <a:buSzPts val="800"/>
              <a:buNone/>
              <a:defRPr/>
            </a:lvl6pPr>
            <a:lvl7pPr lvl="6" algn="l" rtl="0">
              <a:lnSpc>
                <a:spcPct val="115000"/>
              </a:lnSpc>
              <a:spcBef>
                <a:spcPts val="1600"/>
              </a:spcBef>
              <a:spcAft>
                <a:spcPts val="0"/>
              </a:spcAft>
              <a:buSzPts val="800"/>
              <a:buNone/>
              <a:defRPr/>
            </a:lvl7pPr>
            <a:lvl8pPr lvl="7" algn="l" rtl="0">
              <a:lnSpc>
                <a:spcPct val="115000"/>
              </a:lnSpc>
              <a:spcBef>
                <a:spcPts val="1600"/>
              </a:spcBef>
              <a:spcAft>
                <a:spcPts val="0"/>
              </a:spcAft>
              <a:buSzPts val="800"/>
              <a:buNone/>
              <a:defRPr/>
            </a:lvl8pPr>
            <a:lvl9pPr lvl="8" algn="l" rtl="0">
              <a:lnSpc>
                <a:spcPct val="115000"/>
              </a:lnSpc>
              <a:spcBef>
                <a:spcPts val="1600"/>
              </a:spcBef>
              <a:spcAft>
                <a:spcPts val="1600"/>
              </a:spcAft>
              <a:buSzPts val="800"/>
              <a:buNone/>
              <a:defRPr/>
            </a:lvl9pPr>
          </a:lstStyle>
          <a:p>
            <a:endParaRPr/>
          </a:p>
        </p:txBody>
      </p:sp>
      <p:sp>
        <p:nvSpPr>
          <p:cNvPr id="122" name="Google Shape;122;p27"/>
          <p:cNvSpPr txBox="1">
            <a:spLocks noGrp="1"/>
          </p:cNvSpPr>
          <p:nvPr>
            <p:ph type="body" idx="2"/>
          </p:nvPr>
        </p:nvSpPr>
        <p:spPr>
          <a:xfrm>
            <a:off x="737118" y="2495159"/>
            <a:ext cx="2258100" cy="13326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Clr>
                <a:srgbClr val="FFFFFF"/>
              </a:buClr>
              <a:buSzPts val="1400"/>
              <a:buChar char="●"/>
              <a:defRPr sz="1400">
                <a:solidFill>
                  <a:srgbClr val="FFFFFF"/>
                </a:solidFill>
              </a:defRPr>
            </a:lvl1pPr>
            <a:lvl2pPr marL="914400" lvl="1" indent="-304800" algn="l" rtl="0">
              <a:lnSpc>
                <a:spcPct val="115000"/>
              </a:lnSpc>
              <a:spcBef>
                <a:spcPts val="1600"/>
              </a:spcBef>
              <a:spcAft>
                <a:spcPts val="0"/>
              </a:spcAft>
              <a:buClr>
                <a:srgbClr val="FFFFFF"/>
              </a:buClr>
              <a:buSzPts val="1200"/>
              <a:buChar char="○"/>
              <a:defRPr sz="1200">
                <a:solidFill>
                  <a:srgbClr val="FFFFFF"/>
                </a:solidFill>
              </a:defRPr>
            </a:lvl2pPr>
            <a:lvl3pPr marL="1371600" lvl="2" indent="-304800" algn="l" rtl="0">
              <a:lnSpc>
                <a:spcPct val="115000"/>
              </a:lnSpc>
              <a:spcBef>
                <a:spcPts val="1600"/>
              </a:spcBef>
              <a:spcAft>
                <a:spcPts val="0"/>
              </a:spcAft>
              <a:buClr>
                <a:srgbClr val="FFFFFF"/>
              </a:buClr>
              <a:buSzPts val="1200"/>
              <a:buChar char="■"/>
              <a:defRPr sz="1200">
                <a:solidFill>
                  <a:srgbClr val="FFFFFF"/>
                </a:solidFill>
              </a:defRPr>
            </a:lvl3pPr>
            <a:lvl4pPr marL="1828800" lvl="3" indent="-304800" algn="l" rtl="0">
              <a:lnSpc>
                <a:spcPct val="115000"/>
              </a:lnSpc>
              <a:spcBef>
                <a:spcPts val="1600"/>
              </a:spcBef>
              <a:spcAft>
                <a:spcPts val="0"/>
              </a:spcAft>
              <a:buClr>
                <a:srgbClr val="FFFFFF"/>
              </a:buClr>
              <a:buSzPts val="1200"/>
              <a:buChar char="●"/>
              <a:defRPr sz="1200">
                <a:solidFill>
                  <a:srgbClr val="FFFFFF"/>
                </a:solidFill>
              </a:defRPr>
            </a:lvl4pPr>
            <a:lvl5pPr marL="2286000" lvl="4" indent="-304800" algn="l" rtl="0">
              <a:lnSpc>
                <a:spcPct val="115000"/>
              </a:lnSpc>
              <a:spcBef>
                <a:spcPts val="1600"/>
              </a:spcBef>
              <a:spcAft>
                <a:spcPts val="0"/>
              </a:spcAft>
              <a:buClr>
                <a:srgbClr val="FFFFFF"/>
              </a:buClr>
              <a:buSzPts val="1200"/>
              <a:buChar char="○"/>
              <a:defRPr sz="1200">
                <a:solidFill>
                  <a:srgbClr val="FFFFFF"/>
                </a:solidFill>
              </a:defRPr>
            </a:lvl5pPr>
            <a:lvl6pPr marL="2743200" lvl="5" indent="-304800" algn="l" rtl="0">
              <a:lnSpc>
                <a:spcPct val="115000"/>
              </a:lnSpc>
              <a:spcBef>
                <a:spcPts val="1600"/>
              </a:spcBef>
              <a:spcAft>
                <a:spcPts val="0"/>
              </a:spcAft>
              <a:buClr>
                <a:srgbClr val="FFFFFF"/>
              </a:buClr>
              <a:buSzPts val="1200"/>
              <a:buChar char="■"/>
              <a:defRPr sz="1200">
                <a:solidFill>
                  <a:srgbClr val="FFFFFF"/>
                </a:solidFill>
              </a:defRPr>
            </a:lvl6pPr>
            <a:lvl7pPr marL="3200400" lvl="6" indent="-304800" algn="l" rtl="0">
              <a:lnSpc>
                <a:spcPct val="115000"/>
              </a:lnSpc>
              <a:spcBef>
                <a:spcPts val="1600"/>
              </a:spcBef>
              <a:spcAft>
                <a:spcPts val="0"/>
              </a:spcAft>
              <a:buClr>
                <a:srgbClr val="FFFFFF"/>
              </a:buClr>
              <a:buSzPts val="1200"/>
              <a:buChar char="●"/>
              <a:defRPr sz="1200">
                <a:solidFill>
                  <a:srgbClr val="FFFFFF"/>
                </a:solidFill>
              </a:defRPr>
            </a:lvl7pPr>
            <a:lvl8pPr marL="3657600" lvl="7" indent="-304800" algn="l" rtl="0">
              <a:lnSpc>
                <a:spcPct val="115000"/>
              </a:lnSpc>
              <a:spcBef>
                <a:spcPts val="1600"/>
              </a:spcBef>
              <a:spcAft>
                <a:spcPts val="0"/>
              </a:spcAft>
              <a:buClr>
                <a:srgbClr val="FFFFFF"/>
              </a:buClr>
              <a:buSzPts val="1200"/>
              <a:buChar char="○"/>
              <a:defRPr sz="1200">
                <a:solidFill>
                  <a:srgbClr val="FFFFFF"/>
                </a:solidFill>
              </a:defRPr>
            </a:lvl8pPr>
            <a:lvl9pPr marL="4114800" lvl="8" indent="-304800" algn="l" rtl="0">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123" name="Google Shape;123;p27"/>
          <p:cNvSpPr txBox="1">
            <a:spLocks noGrp="1"/>
          </p:cNvSpPr>
          <p:nvPr>
            <p:ph type="body" idx="3"/>
          </p:nvPr>
        </p:nvSpPr>
        <p:spPr>
          <a:xfrm>
            <a:off x="3323393" y="2495159"/>
            <a:ext cx="2258100" cy="13326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Clr>
                <a:srgbClr val="FFFFFF"/>
              </a:buClr>
              <a:buSzPts val="1400"/>
              <a:buChar char="●"/>
              <a:defRPr sz="1400">
                <a:solidFill>
                  <a:srgbClr val="FFFFFF"/>
                </a:solidFill>
              </a:defRPr>
            </a:lvl1pPr>
            <a:lvl2pPr marL="914400" lvl="1" indent="-304800" algn="l" rtl="0">
              <a:lnSpc>
                <a:spcPct val="115000"/>
              </a:lnSpc>
              <a:spcBef>
                <a:spcPts val="1600"/>
              </a:spcBef>
              <a:spcAft>
                <a:spcPts val="0"/>
              </a:spcAft>
              <a:buClr>
                <a:srgbClr val="FFFFFF"/>
              </a:buClr>
              <a:buSzPts val="1200"/>
              <a:buChar char="○"/>
              <a:defRPr sz="1200">
                <a:solidFill>
                  <a:srgbClr val="FFFFFF"/>
                </a:solidFill>
              </a:defRPr>
            </a:lvl2pPr>
            <a:lvl3pPr marL="1371600" lvl="2" indent="-304800" algn="l" rtl="0">
              <a:lnSpc>
                <a:spcPct val="115000"/>
              </a:lnSpc>
              <a:spcBef>
                <a:spcPts val="1600"/>
              </a:spcBef>
              <a:spcAft>
                <a:spcPts val="0"/>
              </a:spcAft>
              <a:buClr>
                <a:srgbClr val="FFFFFF"/>
              </a:buClr>
              <a:buSzPts val="1200"/>
              <a:buChar char="■"/>
              <a:defRPr sz="1200">
                <a:solidFill>
                  <a:srgbClr val="FFFFFF"/>
                </a:solidFill>
              </a:defRPr>
            </a:lvl3pPr>
            <a:lvl4pPr marL="1828800" lvl="3" indent="-304800" algn="l" rtl="0">
              <a:lnSpc>
                <a:spcPct val="115000"/>
              </a:lnSpc>
              <a:spcBef>
                <a:spcPts val="1600"/>
              </a:spcBef>
              <a:spcAft>
                <a:spcPts val="0"/>
              </a:spcAft>
              <a:buClr>
                <a:srgbClr val="FFFFFF"/>
              </a:buClr>
              <a:buSzPts val="1200"/>
              <a:buChar char="●"/>
              <a:defRPr sz="1200">
                <a:solidFill>
                  <a:srgbClr val="FFFFFF"/>
                </a:solidFill>
              </a:defRPr>
            </a:lvl4pPr>
            <a:lvl5pPr marL="2286000" lvl="4" indent="-304800" algn="l" rtl="0">
              <a:lnSpc>
                <a:spcPct val="115000"/>
              </a:lnSpc>
              <a:spcBef>
                <a:spcPts val="1600"/>
              </a:spcBef>
              <a:spcAft>
                <a:spcPts val="0"/>
              </a:spcAft>
              <a:buClr>
                <a:srgbClr val="FFFFFF"/>
              </a:buClr>
              <a:buSzPts val="1200"/>
              <a:buChar char="○"/>
              <a:defRPr sz="1200">
                <a:solidFill>
                  <a:srgbClr val="FFFFFF"/>
                </a:solidFill>
              </a:defRPr>
            </a:lvl5pPr>
            <a:lvl6pPr marL="2743200" lvl="5" indent="-304800" algn="l" rtl="0">
              <a:lnSpc>
                <a:spcPct val="115000"/>
              </a:lnSpc>
              <a:spcBef>
                <a:spcPts val="1600"/>
              </a:spcBef>
              <a:spcAft>
                <a:spcPts val="0"/>
              </a:spcAft>
              <a:buClr>
                <a:srgbClr val="FFFFFF"/>
              </a:buClr>
              <a:buSzPts val="1200"/>
              <a:buChar char="■"/>
              <a:defRPr sz="1200">
                <a:solidFill>
                  <a:srgbClr val="FFFFFF"/>
                </a:solidFill>
              </a:defRPr>
            </a:lvl6pPr>
            <a:lvl7pPr marL="3200400" lvl="6" indent="-304800" algn="l" rtl="0">
              <a:lnSpc>
                <a:spcPct val="115000"/>
              </a:lnSpc>
              <a:spcBef>
                <a:spcPts val="1600"/>
              </a:spcBef>
              <a:spcAft>
                <a:spcPts val="0"/>
              </a:spcAft>
              <a:buClr>
                <a:srgbClr val="FFFFFF"/>
              </a:buClr>
              <a:buSzPts val="1200"/>
              <a:buChar char="●"/>
              <a:defRPr sz="1200">
                <a:solidFill>
                  <a:srgbClr val="FFFFFF"/>
                </a:solidFill>
              </a:defRPr>
            </a:lvl7pPr>
            <a:lvl8pPr marL="3657600" lvl="7" indent="-304800" algn="l" rtl="0">
              <a:lnSpc>
                <a:spcPct val="115000"/>
              </a:lnSpc>
              <a:spcBef>
                <a:spcPts val="1600"/>
              </a:spcBef>
              <a:spcAft>
                <a:spcPts val="0"/>
              </a:spcAft>
              <a:buClr>
                <a:srgbClr val="FFFFFF"/>
              </a:buClr>
              <a:buSzPts val="1200"/>
              <a:buChar char="○"/>
              <a:defRPr sz="1200">
                <a:solidFill>
                  <a:srgbClr val="FFFFFF"/>
                </a:solidFill>
              </a:defRPr>
            </a:lvl8pPr>
            <a:lvl9pPr marL="4114800" lvl="8" indent="-304800" algn="l" rtl="0">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124" name="Google Shape;124;p27"/>
          <p:cNvSpPr txBox="1">
            <a:spLocks noGrp="1"/>
          </p:cNvSpPr>
          <p:nvPr>
            <p:ph type="body" idx="4"/>
          </p:nvPr>
        </p:nvSpPr>
        <p:spPr>
          <a:xfrm>
            <a:off x="5909667" y="2495159"/>
            <a:ext cx="2258100" cy="13326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Clr>
                <a:srgbClr val="FFFFFF"/>
              </a:buClr>
              <a:buSzPts val="1400"/>
              <a:buChar char="●"/>
              <a:defRPr sz="1400">
                <a:solidFill>
                  <a:srgbClr val="FFFFFF"/>
                </a:solidFill>
              </a:defRPr>
            </a:lvl1pPr>
            <a:lvl2pPr marL="914400" lvl="1" indent="-304800" algn="l" rtl="0">
              <a:lnSpc>
                <a:spcPct val="115000"/>
              </a:lnSpc>
              <a:spcBef>
                <a:spcPts val="1600"/>
              </a:spcBef>
              <a:spcAft>
                <a:spcPts val="0"/>
              </a:spcAft>
              <a:buClr>
                <a:srgbClr val="FFFFFF"/>
              </a:buClr>
              <a:buSzPts val="1200"/>
              <a:buChar char="○"/>
              <a:defRPr sz="1200">
                <a:solidFill>
                  <a:srgbClr val="FFFFFF"/>
                </a:solidFill>
              </a:defRPr>
            </a:lvl2pPr>
            <a:lvl3pPr marL="1371600" lvl="2" indent="-304800" algn="l" rtl="0">
              <a:lnSpc>
                <a:spcPct val="115000"/>
              </a:lnSpc>
              <a:spcBef>
                <a:spcPts val="1600"/>
              </a:spcBef>
              <a:spcAft>
                <a:spcPts val="0"/>
              </a:spcAft>
              <a:buClr>
                <a:srgbClr val="FFFFFF"/>
              </a:buClr>
              <a:buSzPts val="1200"/>
              <a:buChar char="■"/>
              <a:defRPr sz="1200">
                <a:solidFill>
                  <a:srgbClr val="FFFFFF"/>
                </a:solidFill>
              </a:defRPr>
            </a:lvl3pPr>
            <a:lvl4pPr marL="1828800" lvl="3" indent="-304800" algn="l" rtl="0">
              <a:lnSpc>
                <a:spcPct val="115000"/>
              </a:lnSpc>
              <a:spcBef>
                <a:spcPts val="1600"/>
              </a:spcBef>
              <a:spcAft>
                <a:spcPts val="0"/>
              </a:spcAft>
              <a:buClr>
                <a:srgbClr val="FFFFFF"/>
              </a:buClr>
              <a:buSzPts val="1200"/>
              <a:buChar char="●"/>
              <a:defRPr sz="1200">
                <a:solidFill>
                  <a:srgbClr val="FFFFFF"/>
                </a:solidFill>
              </a:defRPr>
            </a:lvl4pPr>
            <a:lvl5pPr marL="2286000" lvl="4" indent="-304800" algn="l" rtl="0">
              <a:lnSpc>
                <a:spcPct val="115000"/>
              </a:lnSpc>
              <a:spcBef>
                <a:spcPts val="1600"/>
              </a:spcBef>
              <a:spcAft>
                <a:spcPts val="0"/>
              </a:spcAft>
              <a:buClr>
                <a:srgbClr val="FFFFFF"/>
              </a:buClr>
              <a:buSzPts val="1200"/>
              <a:buChar char="○"/>
              <a:defRPr sz="1200">
                <a:solidFill>
                  <a:srgbClr val="FFFFFF"/>
                </a:solidFill>
              </a:defRPr>
            </a:lvl5pPr>
            <a:lvl6pPr marL="2743200" lvl="5" indent="-304800" algn="l" rtl="0">
              <a:lnSpc>
                <a:spcPct val="115000"/>
              </a:lnSpc>
              <a:spcBef>
                <a:spcPts val="1600"/>
              </a:spcBef>
              <a:spcAft>
                <a:spcPts val="0"/>
              </a:spcAft>
              <a:buClr>
                <a:srgbClr val="FFFFFF"/>
              </a:buClr>
              <a:buSzPts val="1200"/>
              <a:buChar char="■"/>
              <a:defRPr sz="1200">
                <a:solidFill>
                  <a:srgbClr val="FFFFFF"/>
                </a:solidFill>
              </a:defRPr>
            </a:lvl6pPr>
            <a:lvl7pPr marL="3200400" lvl="6" indent="-304800" algn="l" rtl="0">
              <a:lnSpc>
                <a:spcPct val="115000"/>
              </a:lnSpc>
              <a:spcBef>
                <a:spcPts val="1600"/>
              </a:spcBef>
              <a:spcAft>
                <a:spcPts val="0"/>
              </a:spcAft>
              <a:buClr>
                <a:srgbClr val="FFFFFF"/>
              </a:buClr>
              <a:buSzPts val="1200"/>
              <a:buChar char="●"/>
              <a:defRPr sz="1200">
                <a:solidFill>
                  <a:srgbClr val="FFFFFF"/>
                </a:solidFill>
              </a:defRPr>
            </a:lvl7pPr>
            <a:lvl8pPr marL="3657600" lvl="7" indent="-304800" algn="l" rtl="0">
              <a:lnSpc>
                <a:spcPct val="115000"/>
              </a:lnSpc>
              <a:spcBef>
                <a:spcPts val="1600"/>
              </a:spcBef>
              <a:spcAft>
                <a:spcPts val="0"/>
              </a:spcAft>
              <a:buClr>
                <a:srgbClr val="FFFFFF"/>
              </a:buClr>
              <a:buSzPts val="1200"/>
              <a:buChar char="○"/>
              <a:defRPr sz="1200">
                <a:solidFill>
                  <a:srgbClr val="FFFFFF"/>
                </a:solidFill>
              </a:defRPr>
            </a:lvl8pPr>
            <a:lvl9pPr marL="4114800" lvl="8" indent="-304800" algn="l" rtl="0">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125" name="Google Shape;125;p27"/>
          <p:cNvSpPr/>
          <p:nvPr/>
        </p:nvSpPr>
        <p:spPr>
          <a:xfrm>
            <a:off x="842957" y="1865324"/>
            <a:ext cx="467100" cy="467100"/>
          </a:xfrm>
          <a:prstGeom prst="ellipse">
            <a:avLst/>
          </a:prstGeom>
          <a:solidFill>
            <a:srgbClr val="00C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Helvetica Neue"/>
              <a:ea typeface="Helvetica Neue"/>
              <a:cs typeface="Helvetica Neue"/>
              <a:sym typeface="Helvetica Neue"/>
            </a:endParaRPr>
          </a:p>
        </p:txBody>
      </p:sp>
      <p:sp>
        <p:nvSpPr>
          <p:cNvPr id="126" name="Google Shape;126;p27"/>
          <p:cNvSpPr txBox="1"/>
          <p:nvPr/>
        </p:nvSpPr>
        <p:spPr>
          <a:xfrm>
            <a:off x="841248" y="1876000"/>
            <a:ext cx="467100" cy="42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1C304A"/>
                </a:solidFill>
                <a:latin typeface="Helvetica Neue"/>
                <a:ea typeface="Helvetica Neue"/>
                <a:cs typeface="Helvetica Neue"/>
                <a:sym typeface="Helvetica Neue"/>
              </a:rPr>
              <a:t>1</a:t>
            </a:r>
            <a:endParaRPr sz="1800" b="0" i="0" u="none" strike="noStrike" cap="none" dirty="0">
              <a:solidFill>
                <a:srgbClr val="1C304A"/>
              </a:solidFill>
              <a:latin typeface="Helvetica Neue" panose="020B0604020202020204" charset="0"/>
              <a:ea typeface="Arial"/>
              <a:cs typeface="Arial"/>
              <a:sym typeface="Arial"/>
            </a:endParaRPr>
          </a:p>
        </p:txBody>
      </p:sp>
      <p:sp>
        <p:nvSpPr>
          <p:cNvPr id="127" name="Google Shape;127;p27"/>
          <p:cNvSpPr/>
          <p:nvPr/>
        </p:nvSpPr>
        <p:spPr>
          <a:xfrm>
            <a:off x="3375583" y="1865324"/>
            <a:ext cx="467100" cy="467100"/>
          </a:xfrm>
          <a:prstGeom prst="ellipse">
            <a:avLst/>
          </a:prstGeom>
          <a:solidFill>
            <a:srgbClr val="00C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Helvetica Neue"/>
              <a:ea typeface="Helvetica Neue"/>
              <a:cs typeface="Helvetica Neue"/>
              <a:sym typeface="Helvetica Neue"/>
            </a:endParaRPr>
          </a:p>
        </p:txBody>
      </p:sp>
      <p:sp>
        <p:nvSpPr>
          <p:cNvPr id="128" name="Google Shape;128;p27"/>
          <p:cNvSpPr txBox="1"/>
          <p:nvPr/>
        </p:nvSpPr>
        <p:spPr>
          <a:xfrm>
            <a:off x="3371633" y="1876000"/>
            <a:ext cx="467100" cy="42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1C304A"/>
                </a:solidFill>
                <a:latin typeface="Helvetica Neue"/>
                <a:ea typeface="Helvetica Neue"/>
                <a:cs typeface="Helvetica Neue"/>
                <a:sym typeface="Helvetica Neue"/>
              </a:rPr>
              <a:t>2</a:t>
            </a:r>
            <a:endParaRPr sz="1800" b="0" i="0" u="none" strike="noStrike" cap="none" dirty="0">
              <a:solidFill>
                <a:srgbClr val="1C304A"/>
              </a:solidFill>
              <a:latin typeface="Helvetica Neue" panose="020B0604020202020204" charset="0"/>
              <a:ea typeface="Arial"/>
              <a:cs typeface="Arial"/>
              <a:sym typeface="Arial"/>
            </a:endParaRPr>
          </a:p>
        </p:txBody>
      </p:sp>
      <p:sp>
        <p:nvSpPr>
          <p:cNvPr id="129" name="Google Shape;129;p27"/>
          <p:cNvSpPr/>
          <p:nvPr/>
        </p:nvSpPr>
        <p:spPr>
          <a:xfrm>
            <a:off x="5993435" y="1865324"/>
            <a:ext cx="467100" cy="467100"/>
          </a:xfrm>
          <a:prstGeom prst="ellipse">
            <a:avLst/>
          </a:prstGeom>
          <a:solidFill>
            <a:srgbClr val="00C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Helvetica Neue"/>
              <a:ea typeface="Helvetica Neue"/>
              <a:cs typeface="Helvetica Neue"/>
              <a:sym typeface="Helvetica Neue"/>
            </a:endParaRPr>
          </a:p>
        </p:txBody>
      </p:sp>
      <p:sp>
        <p:nvSpPr>
          <p:cNvPr id="130" name="Google Shape;130;p27"/>
          <p:cNvSpPr txBox="1"/>
          <p:nvPr/>
        </p:nvSpPr>
        <p:spPr>
          <a:xfrm>
            <a:off x="5989485" y="1876000"/>
            <a:ext cx="467100" cy="42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1C304A"/>
                </a:solidFill>
                <a:latin typeface="Helvetica Neue"/>
                <a:ea typeface="Helvetica Neue"/>
                <a:cs typeface="Helvetica Neue"/>
                <a:sym typeface="Helvetica Neue"/>
              </a:rPr>
              <a:t>3</a:t>
            </a:r>
            <a:endParaRPr sz="1800" b="0" i="0" u="none" strike="noStrike" cap="none" dirty="0">
              <a:solidFill>
                <a:srgbClr val="1C304A"/>
              </a:solidFill>
              <a:latin typeface="Helvetica Neue" panose="020B0604020202020204" charset="0"/>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EFD6C-127B-C04D-817F-BF5DEDDDEAD3}"/>
              </a:ext>
            </a:extLst>
          </p:cNvPr>
          <p:cNvSpPr>
            <a:spLocks noGrp="1"/>
          </p:cNvSpPr>
          <p:nvPr>
            <p:ph type="title"/>
          </p:nvPr>
        </p:nvSpPr>
        <p:spPr/>
        <p:txBody>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7FB59D9E-E739-2740-B500-0A1959702371}"/>
              </a:ext>
            </a:extLst>
          </p:cNvPr>
          <p:cNvSpPr>
            <a:spLocks noGrp="1"/>
          </p:cNvSpPr>
          <p:nvPr>
            <p:ph idx="1"/>
          </p:nvPr>
        </p:nvSpPr>
        <p:spPr/>
        <p:txBody>
          <a:bodyPr/>
          <a:lstStyle>
            <a:lvl1pPr>
              <a:defRPr/>
            </a:lvl1pPr>
            <a:lvl2pPr>
              <a:defRPr>
                <a:latin typeface="Helvetica Neue" panose="020B0604020202020204" charset="0"/>
              </a:defRPr>
            </a:lvl2pPr>
            <a:lvl3pPr>
              <a:defRPr>
                <a:latin typeface="Helvetica Neue" panose="020B0604020202020204" charset="0"/>
              </a:defRPr>
            </a:lvl3pPr>
            <a:lvl4pPr>
              <a:defRPr>
                <a:latin typeface="Helvetica Neue" panose="020B0604020202020204" charset="0"/>
              </a:defRPr>
            </a:lvl4pPr>
            <a:lvl5pPr>
              <a:defRPr>
                <a:latin typeface="Helvetica Neue" panose="020B0604020202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CD18CA9E-C8BE-114A-B727-DAB8B8077017}"/>
              </a:ext>
            </a:extLst>
          </p:cNvPr>
          <p:cNvCxnSpPr>
            <a:cxnSpLocks/>
          </p:cNvCxnSpPr>
          <p:nvPr userDrawn="1"/>
        </p:nvCxnSpPr>
        <p:spPr>
          <a:xfrm>
            <a:off x="514350" y="4767263"/>
            <a:ext cx="8095421"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61FBD79B-1CBA-4334-99B2-88B8A1F06991}"/>
              </a:ext>
            </a:extLst>
          </p:cNvPr>
          <p:cNvSpPr>
            <a:spLocks noGrp="1"/>
          </p:cNvSpPr>
          <p:nvPr>
            <p:ph type="sldNum" sz="quarter" idx="10"/>
          </p:nvPr>
        </p:nvSpPr>
        <p:spPr/>
        <p:txBody>
          <a:bodyPr/>
          <a:lstStyle>
            <a:lvl1pPr>
              <a:defRPr/>
            </a:lvl1pPr>
          </a:lstStyle>
          <a:p>
            <a:fld id="{608A590B-EA45-4811-A9A8-40DF519EF08C}" type="slidenum">
              <a:rPr lang="en-US" smtClean="0"/>
              <a:pPr/>
              <a:t>‹#›</a:t>
            </a:fld>
            <a:endParaRPr lang="en-US" dirty="0"/>
          </a:p>
        </p:txBody>
      </p:sp>
    </p:spTree>
    <p:extLst>
      <p:ext uri="{BB962C8B-B14F-4D97-AF65-F5344CB8AC3E}">
        <p14:creationId xmlns:p14="http://schemas.microsoft.com/office/powerpoint/2010/main" val="819279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Line 9"/>
          <p:cNvSpPr>
            <a:spLocks noChangeShapeType="1"/>
          </p:cNvSpPr>
          <p:nvPr userDrawn="1"/>
        </p:nvSpPr>
        <p:spPr bwMode="auto">
          <a:xfrm>
            <a:off x="342900" y="457200"/>
            <a:ext cx="8420100" cy="0"/>
          </a:xfrm>
          <a:prstGeom prst="line">
            <a:avLst/>
          </a:prstGeom>
          <a:noFill/>
          <a:ln w="6350">
            <a:solidFill>
              <a:srgbClr val="999999"/>
            </a:solidFill>
            <a:round/>
            <a:headEnd/>
            <a:tailEnd/>
          </a:ln>
        </p:spPr>
        <p:txBody>
          <a:bodyPr/>
          <a:lstStyle/>
          <a:p>
            <a:endParaRPr lang="en-US" sz="1350" dirty="0">
              <a:latin typeface="Helvetica Neue" panose="020B0604020202020204" charset="0"/>
            </a:endParaRPr>
          </a:p>
        </p:txBody>
      </p:sp>
      <p:sp>
        <p:nvSpPr>
          <p:cNvPr id="4" name="Rectangle 6"/>
          <p:cNvSpPr>
            <a:spLocks noGrp="1" noChangeArrowheads="1"/>
          </p:cNvSpPr>
          <p:nvPr>
            <p:ph type="sldNum" sz="quarter" idx="10"/>
          </p:nvPr>
        </p:nvSpPr>
        <p:spPr/>
        <p:txBody>
          <a:bodyPr/>
          <a:lstStyle>
            <a:lvl1pPr algn="r">
              <a:defRPr sz="750">
                <a:solidFill>
                  <a:srgbClr val="003366"/>
                </a:solidFill>
                <a:latin typeface="Helvetica Neue" panose="020B0604020202020204" charset="0"/>
              </a:defRPr>
            </a:lvl1pPr>
          </a:lstStyle>
          <a:p>
            <a:pPr>
              <a:defRPr/>
            </a:pPr>
            <a:fld id="{39913EA3-E515-4B0B-A6CD-59A586F36EBF}" type="slidenum">
              <a:rPr lang="en-US" smtClean="0"/>
              <a:pPr>
                <a:defRPr/>
              </a:pPr>
              <a:t>‹#›</a:t>
            </a:fld>
            <a:endParaRPr lang="en-US" dirty="0"/>
          </a:p>
        </p:txBody>
      </p:sp>
    </p:spTree>
    <p:extLst>
      <p:ext uri="{BB962C8B-B14F-4D97-AF65-F5344CB8AC3E}">
        <p14:creationId xmlns:p14="http://schemas.microsoft.com/office/powerpoint/2010/main" val="1723845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Helvetica Neue" panose="020B060402020202020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Helvetica Neue" panose="020B0604020202020204" charset="0"/>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5" r:id="rId26"/>
    <p:sldLayoutId id="2147483676"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lvetica Neue" panose="020B0604020202020204" charset="0"/>
          <a:ea typeface="Helvetica Neue" panose="020B060402020202020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lvetica Neue" panose="020B0604020202020204" charset="0"/>
          <a:ea typeface="Helvetica Neue" panose="020B060402020202020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hemeOverride" Target="../theme/themeOverride6.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hyperlink" Target="https://pixabay.com/en/van-camping-automobile-automotive-150081/" TargetMode="External"/><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hemeOverride" Target="../theme/themeOverride11.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6.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hyperlink" Target="https://www.pngall.com/chat-png/download/2951" TargetMode="External"/><Relationship Id="rId5" Type="http://schemas.openxmlformats.org/officeDocument/2006/relationships/image" Target="../media/image34.png"/><Relationship Id="rId4" Type="http://schemas.openxmlformats.org/officeDocument/2006/relationships/image" Target="../media/image10.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hemeOverride" Target="../theme/themeOverride13.xml"/><Relationship Id="rId6" Type="http://schemas.microsoft.com/office/2007/relationships/hdphoto" Target="../media/hdphoto6.wdp"/><Relationship Id="rId5" Type="http://schemas.openxmlformats.org/officeDocument/2006/relationships/image" Target="../media/image37.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hemeOverride" Target="../theme/themeOverride14.xml"/><Relationship Id="rId6" Type="http://schemas.microsoft.com/office/2007/relationships/hdphoto" Target="../media/hdphoto6.wdp"/><Relationship Id="rId5" Type="http://schemas.openxmlformats.org/officeDocument/2006/relationships/image" Target="../media/image37.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9.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3" Type="http://schemas.openxmlformats.org/officeDocument/2006/relationships/notesSlide" Target="../notesSlides/notesSlide20.xml"/><Relationship Id="rId7" Type="http://schemas.openxmlformats.org/officeDocument/2006/relationships/image" Target="../media/image43.png"/><Relationship Id="rId12" Type="http://schemas.openxmlformats.org/officeDocument/2006/relationships/hyperlink" Target="https://www.youtube.com/watch?v=EgAqJeCu7Kw&amp;list=PLhvabmmbnveR2TrrV1cE3iRgQE8NDGMqe&amp;index=49&amp;t=5s" TargetMode="External"/><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image" Target="../media/image42.svg"/><Relationship Id="rId11" Type="http://schemas.microsoft.com/office/2007/relationships/hdphoto" Target="../media/hdphoto7.wdp"/><Relationship Id="rId5" Type="http://schemas.openxmlformats.org/officeDocument/2006/relationships/image" Target="../media/image41.png"/><Relationship Id="rId15" Type="http://schemas.openxmlformats.org/officeDocument/2006/relationships/image" Target="../media/image48.jpeg"/><Relationship Id="rId10" Type="http://schemas.openxmlformats.org/officeDocument/2006/relationships/image" Target="../media/image46.png"/><Relationship Id="rId4" Type="http://schemas.openxmlformats.org/officeDocument/2006/relationships/image" Target="../media/image10.png"/><Relationship Id="rId9" Type="http://schemas.openxmlformats.org/officeDocument/2006/relationships/image" Target="../media/image45.png"/><Relationship Id="rId14"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notesSlide" Target="../notesSlides/notesSlide21.xml"/><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image" Target="../media/image10.png"/><Relationship Id="rId5" Type="http://schemas.microsoft.com/office/2007/relationships/hdphoto" Target="../media/hdphoto9.wdp"/><Relationship Id="rId4" Type="http://schemas.openxmlformats.org/officeDocument/2006/relationships/image" Target="../media/image49.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hemeOverride" Target="../theme/themeOverride18.xml"/><Relationship Id="rId6" Type="http://schemas.openxmlformats.org/officeDocument/2006/relationships/hyperlink" Target="https://www.publicdomainpictures.net/view-image.php?image=302054&amp;picture=animated-camper-trailer" TargetMode="External"/><Relationship Id="rId5" Type="http://schemas.openxmlformats.org/officeDocument/2006/relationships/image" Target="../media/image53.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hemeOverride" Target="../theme/themeOverride19.xml"/><Relationship Id="rId6" Type="http://schemas.microsoft.com/office/2007/relationships/hdphoto" Target="../media/hdphoto6.wdp"/><Relationship Id="rId5" Type="http://schemas.openxmlformats.org/officeDocument/2006/relationships/image" Target="../media/image37.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hemeOverride" Target="../theme/themeOverride20.xml"/><Relationship Id="rId6" Type="http://schemas.openxmlformats.org/officeDocument/2006/relationships/hyperlink" Target="https://www.publicdomainpictures.net/view-image.php?image=302054&amp;picture=animated-camper-trailer" TargetMode="External"/><Relationship Id="rId5" Type="http://schemas.openxmlformats.org/officeDocument/2006/relationships/image" Target="../media/image53.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hemeOverride" Target="../theme/themeOverride21.xml"/><Relationship Id="rId6" Type="http://schemas.microsoft.com/office/2007/relationships/hdphoto" Target="../media/hdphoto10.wdp"/><Relationship Id="rId5" Type="http://schemas.openxmlformats.org/officeDocument/2006/relationships/image" Target="../media/image54.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hemeOverride" Target="../theme/themeOverride22.xml"/><Relationship Id="rId5" Type="http://schemas.openxmlformats.org/officeDocument/2006/relationships/image" Target="../media/image55.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hemeOverride" Target="../theme/themeOverride23.xml"/><Relationship Id="rId5" Type="http://schemas.openxmlformats.org/officeDocument/2006/relationships/image" Target="../media/image56.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hemeOverride" Target="../theme/themeOverride24.xml"/><Relationship Id="rId6" Type="http://schemas.microsoft.com/office/2007/relationships/hdphoto" Target="../media/hdphoto11.wdp"/><Relationship Id="rId5" Type="http://schemas.openxmlformats.org/officeDocument/2006/relationships/image" Target="../media/image57.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hemeOverride" Target="../theme/themeOverride25.xml"/><Relationship Id="rId6" Type="http://schemas.microsoft.com/office/2007/relationships/hdphoto" Target="../media/hdphoto12.wdp"/><Relationship Id="rId5" Type="http://schemas.openxmlformats.org/officeDocument/2006/relationships/image" Target="../media/image58.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9.png"/><Relationship Id="rId5" Type="http://schemas.openxmlformats.org/officeDocument/2006/relationships/hyperlink" Target="https://pixabay.com/fr/cible-dart-objectif-succ%C3%A8s-1414775/" TargetMode="Externa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hemeOverride" Target="../theme/themeOverride26.xml"/><Relationship Id="rId5" Type="http://schemas.openxmlformats.org/officeDocument/2006/relationships/image" Target="../media/image59.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1.xml"/><Relationship Id="rId7" Type="http://schemas.openxmlformats.org/officeDocument/2006/relationships/image" Target="../media/image61.png"/><Relationship Id="rId12" Type="http://schemas.openxmlformats.org/officeDocument/2006/relationships/image" Target="../media/image65.png"/><Relationship Id="rId2" Type="http://schemas.openxmlformats.org/officeDocument/2006/relationships/slideLayout" Target="../slideLayouts/slideLayout3.xml"/><Relationship Id="rId1" Type="http://schemas.openxmlformats.org/officeDocument/2006/relationships/themeOverride" Target="../theme/themeOverride27.xml"/><Relationship Id="rId6" Type="http://schemas.openxmlformats.org/officeDocument/2006/relationships/hyperlink" Target="https://pixabay.com/en/camp-logos-sign-tent-billboard-988834/" TargetMode="External"/><Relationship Id="rId11" Type="http://schemas.openxmlformats.org/officeDocument/2006/relationships/hyperlink" Target="https://commons.wikimedia.org/wiki/File:Camp_Log_Cabin_Fire.svg" TargetMode="External"/><Relationship Id="rId5" Type="http://schemas.openxmlformats.org/officeDocument/2006/relationships/image" Target="../media/image60.jpeg"/><Relationship Id="rId10" Type="http://schemas.openxmlformats.org/officeDocument/2006/relationships/image" Target="../media/image64.png"/><Relationship Id="rId4" Type="http://schemas.openxmlformats.org/officeDocument/2006/relationships/image" Target="../media/image10.png"/><Relationship Id="rId9"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hemeOverride" Target="../theme/themeOverride28.xml"/><Relationship Id="rId5" Type="http://schemas.openxmlformats.org/officeDocument/2006/relationships/image" Target="../media/image66.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hemeOverride" Target="../theme/themeOverride29.xml"/><Relationship Id="rId5" Type="http://schemas.openxmlformats.org/officeDocument/2006/relationships/image" Target="../media/image67.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hyperlink" Target="https://pixabay.com/en/campfire-camping-firewood-burned-2167777/" TargetMode="External"/><Relationship Id="rId3" Type="http://schemas.openxmlformats.org/officeDocument/2006/relationships/notesSlide" Target="../notesSlides/notesSlide34.xml"/><Relationship Id="rId7" Type="http://schemas.openxmlformats.org/officeDocument/2006/relationships/image" Target="../media/image70.png"/><Relationship Id="rId2" Type="http://schemas.openxmlformats.org/officeDocument/2006/relationships/slideLayout" Target="../slideLayouts/slideLayout4.xml"/><Relationship Id="rId1" Type="http://schemas.openxmlformats.org/officeDocument/2006/relationships/themeOverride" Target="../theme/themeOverride30.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hyperlink" Target="https://pixabay.com/en/campfire-camping-firewood-burned-2167777/" TargetMode="External"/><Relationship Id="rId3" Type="http://schemas.openxmlformats.org/officeDocument/2006/relationships/notesSlide" Target="../notesSlides/notesSlide35.xml"/><Relationship Id="rId7" Type="http://schemas.openxmlformats.org/officeDocument/2006/relationships/image" Target="../media/image70.png"/><Relationship Id="rId2" Type="http://schemas.openxmlformats.org/officeDocument/2006/relationships/slideLayout" Target="../slideLayouts/slideLayout4.xml"/><Relationship Id="rId1" Type="http://schemas.openxmlformats.org/officeDocument/2006/relationships/themeOverride" Target="../theme/themeOverride31.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8" Type="http://schemas.openxmlformats.org/officeDocument/2006/relationships/hyperlink" Target="https://pixabay.com/en/campfire-camping-firewood-burned-2167777/" TargetMode="External"/><Relationship Id="rId3" Type="http://schemas.openxmlformats.org/officeDocument/2006/relationships/notesSlide" Target="../notesSlides/notesSlide36.xml"/><Relationship Id="rId7" Type="http://schemas.openxmlformats.org/officeDocument/2006/relationships/image" Target="../media/image70.png"/><Relationship Id="rId2" Type="http://schemas.openxmlformats.org/officeDocument/2006/relationships/slideLayout" Target="../slideLayouts/slideLayout4.xml"/><Relationship Id="rId1" Type="http://schemas.openxmlformats.org/officeDocument/2006/relationships/themeOverride" Target="../theme/themeOverride32.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hemeOverride" Target="../theme/themeOverride33.xml"/><Relationship Id="rId6" Type="http://schemas.openxmlformats.org/officeDocument/2006/relationships/hyperlink" Target="https://openclipart.org/detail/20852/fwd__bubble_hand_drawn-by-rejon-177666" TargetMode="External"/><Relationship Id="rId5" Type="http://schemas.openxmlformats.org/officeDocument/2006/relationships/image" Target="../media/image71.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hemeOverride" Target="../theme/themeOverride34.xml"/><Relationship Id="rId5" Type="http://schemas.openxmlformats.org/officeDocument/2006/relationships/image" Target="../media/image73.gif"/><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35.xml"/><Relationship Id="rId6" Type="http://schemas.openxmlformats.org/officeDocument/2006/relationships/hyperlink" Target="https://pixabay.com/fr/cible-dart-objectif-succ%C3%A8s-1414775/" TargetMode="External"/><Relationship Id="rId5" Type="http://schemas.openxmlformats.org/officeDocument/2006/relationships/image" Target="../media/image8.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4.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10.png"/><Relationship Id="rId5" Type="http://schemas.openxmlformats.org/officeDocument/2006/relationships/hyperlink" Target="https://freepngimg.com/png/26950-campfire-transparent-image" TargetMode="Externa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hyperlink" Target="https://pixabay.com/en/camp-camping-campfire-tepee-154547/" TargetMode="External"/><Relationship Id="rId3" Type="http://schemas.openxmlformats.org/officeDocument/2006/relationships/notesSlide" Target="../notesSlides/notesSlide40.xml"/><Relationship Id="rId7" Type="http://schemas.openxmlformats.org/officeDocument/2006/relationships/image" Target="../media/image75.png"/><Relationship Id="rId2" Type="http://schemas.openxmlformats.org/officeDocument/2006/relationships/slideLayout" Target="../slideLayouts/slideLayout4.xml"/><Relationship Id="rId1" Type="http://schemas.openxmlformats.org/officeDocument/2006/relationships/themeOverride" Target="../theme/themeOverride36.xml"/><Relationship Id="rId6" Type="http://schemas.microsoft.com/office/2007/relationships/hdphoto" Target="../media/hdphoto13.wdp"/><Relationship Id="rId5" Type="http://schemas.openxmlformats.org/officeDocument/2006/relationships/image" Target="../media/image74.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hemeOverride" Target="../theme/themeOverride3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42.xml"/><Relationship Id="rId7" Type="http://schemas.openxmlformats.org/officeDocument/2006/relationships/diagramLayout" Target="../diagrams/layout1.xml"/><Relationship Id="rId2" Type="http://schemas.openxmlformats.org/officeDocument/2006/relationships/slideLayout" Target="../slideLayouts/slideLayout4.xml"/><Relationship Id="rId1" Type="http://schemas.openxmlformats.org/officeDocument/2006/relationships/themeOverride" Target="../theme/themeOverride38.xml"/><Relationship Id="rId6" Type="http://schemas.openxmlformats.org/officeDocument/2006/relationships/diagramData" Target="../diagrams/data1.xml"/><Relationship Id="rId5" Type="http://schemas.openxmlformats.org/officeDocument/2006/relationships/image" Target="../media/image78.png"/><Relationship Id="rId10" Type="http://schemas.microsoft.com/office/2007/relationships/diagramDrawing" Target="../diagrams/drawing1.xml"/><Relationship Id="rId4" Type="http://schemas.openxmlformats.org/officeDocument/2006/relationships/image" Target="../media/image10.png"/><Relationship Id="rId9" Type="http://schemas.openxmlformats.org/officeDocument/2006/relationships/diagramColors" Target="../diagrams/colors1.xml"/></Relationships>
</file>

<file path=ppt/slides/_rels/slide43.xml.rels><?xml version="1.0" encoding="UTF-8" standalone="yes"?>
<Relationships xmlns="http://schemas.openxmlformats.org/package/2006/relationships"><Relationship Id="rId8" Type="http://schemas.openxmlformats.org/officeDocument/2006/relationships/package" Target="../embeddings/Microsoft_Word_Document1.docx"/><Relationship Id="rId13" Type="http://schemas.openxmlformats.org/officeDocument/2006/relationships/image" Target="../media/image85.png"/><Relationship Id="rId3" Type="http://schemas.openxmlformats.org/officeDocument/2006/relationships/notesSlide" Target="../notesSlides/notesSlide43.xml"/><Relationship Id="rId7" Type="http://schemas.openxmlformats.org/officeDocument/2006/relationships/image" Target="../media/image80.emf"/><Relationship Id="rId12" Type="http://schemas.openxmlformats.org/officeDocument/2006/relationships/image" Target="../media/image84.png"/><Relationship Id="rId2" Type="http://schemas.openxmlformats.org/officeDocument/2006/relationships/slideLayout" Target="../slideLayouts/slideLayout4.xml"/><Relationship Id="rId1" Type="http://schemas.openxmlformats.org/officeDocument/2006/relationships/themeOverride" Target="../theme/themeOverride39.xml"/><Relationship Id="rId6" Type="http://schemas.openxmlformats.org/officeDocument/2006/relationships/package" Target="../embeddings/Microsoft_Word_Document.docx"/><Relationship Id="rId11" Type="http://schemas.openxmlformats.org/officeDocument/2006/relationships/image" Target="../media/image83.png"/><Relationship Id="rId5" Type="http://schemas.openxmlformats.org/officeDocument/2006/relationships/image" Target="../media/image79.emf"/><Relationship Id="rId10" Type="http://schemas.openxmlformats.org/officeDocument/2006/relationships/image" Target="../media/image82.png"/><Relationship Id="rId4" Type="http://schemas.openxmlformats.org/officeDocument/2006/relationships/image" Target="../media/image10.png"/><Relationship Id="rId9" Type="http://schemas.openxmlformats.org/officeDocument/2006/relationships/image" Target="../media/image81.emf"/><Relationship Id="rId14" Type="http://schemas.openxmlformats.org/officeDocument/2006/relationships/image" Target="../media/image86.png"/></Relationships>
</file>

<file path=ppt/slides/_rels/slide4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notesSlide" Target="../notesSlides/notesSlide44.xml"/><Relationship Id="rId7" Type="http://schemas.openxmlformats.org/officeDocument/2006/relationships/image" Target="../media/image88.png"/><Relationship Id="rId12" Type="http://schemas.microsoft.com/office/2007/relationships/diagramDrawing" Target="../diagrams/drawing2.xml"/><Relationship Id="rId2" Type="http://schemas.openxmlformats.org/officeDocument/2006/relationships/slideLayout" Target="../slideLayouts/slideLayout4.xml"/><Relationship Id="rId1" Type="http://schemas.openxmlformats.org/officeDocument/2006/relationships/themeOverride" Target="../theme/themeOverride40.xml"/><Relationship Id="rId6" Type="http://schemas.openxmlformats.org/officeDocument/2006/relationships/hyperlink" Target="https://www.pngall.com/summertime-png/download/31777" TargetMode="External"/><Relationship Id="rId11" Type="http://schemas.openxmlformats.org/officeDocument/2006/relationships/diagramColors" Target="../diagrams/colors2.xml"/><Relationship Id="rId5" Type="http://schemas.openxmlformats.org/officeDocument/2006/relationships/image" Target="../media/image87.png"/><Relationship Id="rId10" Type="http://schemas.openxmlformats.org/officeDocument/2006/relationships/diagramQuickStyle" Target="../diagrams/quickStyle2.xml"/><Relationship Id="rId4" Type="http://schemas.openxmlformats.org/officeDocument/2006/relationships/image" Target="../media/image10.png"/><Relationship Id="rId9" Type="http://schemas.openxmlformats.org/officeDocument/2006/relationships/diagramLayout" Target="../diagrams/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notesSlide" Target="../notesSlides/notesSlide45.xml"/><Relationship Id="rId7" Type="http://schemas.microsoft.com/office/2007/relationships/hdphoto" Target="../media/hdphoto14.wdp"/><Relationship Id="rId2" Type="http://schemas.openxmlformats.org/officeDocument/2006/relationships/slideLayout" Target="../slideLayouts/slideLayout4.xml"/><Relationship Id="rId1" Type="http://schemas.openxmlformats.org/officeDocument/2006/relationships/themeOverride" Target="../theme/themeOverride4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10.png"/><Relationship Id="rId9" Type="http://schemas.openxmlformats.org/officeDocument/2006/relationships/hyperlink" Target="https://pixabay.com/en/lightning-bolt-yellow-energy-power-305555/" TargetMode="External"/></Relationships>
</file>

<file path=ppt/slides/_rels/slide46.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image" Target="../media/image96.png"/><Relationship Id="rId3" Type="http://schemas.openxmlformats.org/officeDocument/2006/relationships/notesSlide" Target="../notesSlides/notesSlide46.xml"/><Relationship Id="rId7" Type="http://schemas.openxmlformats.org/officeDocument/2006/relationships/diagramLayout" Target="../diagrams/layout3.xml"/><Relationship Id="rId12" Type="http://schemas.microsoft.com/office/2007/relationships/hdphoto" Target="../media/hdphoto15.wdp"/><Relationship Id="rId2" Type="http://schemas.openxmlformats.org/officeDocument/2006/relationships/slideLayout" Target="../slideLayouts/slideLayout4.xml"/><Relationship Id="rId1" Type="http://schemas.openxmlformats.org/officeDocument/2006/relationships/themeOverride" Target="../theme/themeOverride42.xml"/><Relationship Id="rId6" Type="http://schemas.openxmlformats.org/officeDocument/2006/relationships/diagramData" Target="../diagrams/data3.xml"/><Relationship Id="rId11" Type="http://schemas.openxmlformats.org/officeDocument/2006/relationships/image" Target="../media/image98.png"/><Relationship Id="rId5" Type="http://schemas.openxmlformats.org/officeDocument/2006/relationships/image" Target="../media/image97.png"/><Relationship Id="rId10" Type="http://schemas.microsoft.com/office/2007/relationships/diagramDrawing" Target="../diagrams/drawing3.xml"/><Relationship Id="rId4" Type="http://schemas.openxmlformats.org/officeDocument/2006/relationships/image" Target="../media/image10.png"/><Relationship Id="rId9" Type="http://schemas.openxmlformats.org/officeDocument/2006/relationships/diagramColors" Target="../diagrams/colors3.xml"/><Relationship Id="rId14" Type="http://schemas.openxmlformats.org/officeDocument/2006/relationships/hyperlink" Target="https://pixabay.com/en/lightning-bolt-yellow-energy-power-305555/"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notesSlide" Target="../notesSlides/notesSlide47.xml"/><Relationship Id="rId7" Type="http://schemas.microsoft.com/office/2007/relationships/hdphoto" Target="../media/hdphoto16.wdp"/><Relationship Id="rId2" Type="http://schemas.openxmlformats.org/officeDocument/2006/relationships/slideLayout" Target="../slideLayouts/slideLayout4.xml"/><Relationship Id="rId1" Type="http://schemas.openxmlformats.org/officeDocument/2006/relationships/themeOverride" Target="../theme/themeOverride4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hyperlink" Target="https://pixabay.com/en/lightning-bolt-yellow-energy-power-305555/" TargetMode="External"/><Relationship Id="rId4" Type="http://schemas.openxmlformats.org/officeDocument/2006/relationships/image" Target="../media/image10.png"/><Relationship Id="rId9" Type="http://schemas.openxmlformats.org/officeDocument/2006/relationships/image" Target="../media/image96.png"/></Relationships>
</file>

<file path=ppt/slides/_rels/slide4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notesSlide" Target="../notesSlides/notesSlide48.xml"/><Relationship Id="rId7" Type="http://schemas.microsoft.com/office/2007/relationships/hdphoto" Target="../media/hdphoto17.wdp"/><Relationship Id="rId2" Type="http://schemas.openxmlformats.org/officeDocument/2006/relationships/slideLayout" Target="../slideLayouts/slideLayout4.xml"/><Relationship Id="rId1" Type="http://schemas.openxmlformats.org/officeDocument/2006/relationships/themeOverride" Target="../theme/themeOverride4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png"/><Relationship Id="rId9" Type="http://schemas.openxmlformats.org/officeDocument/2006/relationships/hyperlink" Target="https://pixabay.com/en/lightning-bolt-yellow-energy-power-305555/" TargetMode="External"/></Relationships>
</file>

<file path=ppt/slides/_rels/slide49.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notesSlide" Target="../notesSlides/notesSlide49.xml"/><Relationship Id="rId7" Type="http://schemas.openxmlformats.org/officeDocument/2006/relationships/image" Target="../media/image106.png"/><Relationship Id="rId2" Type="http://schemas.openxmlformats.org/officeDocument/2006/relationships/slideLayout" Target="../slideLayouts/slideLayout4.xml"/><Relationship Id="rId1" Type="http://schemas.openxmlformats.org/officeDocument/2006/relationships/themeOverride" Target="../theme/themeOverride45.xml"/><Relationship Id="rId6" Type="http://schemas.openxmlformats.org/officeDocument/2006/relationships/image" Target="../media/image105.emf"/><Relationship Id="rId5" Type="http://schemas.openxmlformats.org/officeDocument/2006/relationships/image" Target="../media/image104.png"/><Relationship Id="rId10" Type="http://schemas.openxmlformats.org/officeDocument/2006/relationships/hyperlink" Target="https://pixabay.com/en/lightning-bolt-yellow-energy-power-305555/" TargetMode="External"/><Relationship Id="rId4" Type="http://schemas.openxmlformats.org/officeDocument/2006/relationships/image" Target="../media/image10.png"/><Relationship Id="rId9"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0.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hemeOverride" Target="../theme/themeOverride46.xml"/><Relationship Id="rId5" Type="http://schemas.microsoft.com/office/2007/relationships/hdphoto" Target="../media/hdphoto19.wdp"/><Relationship Id="rId4" Type="http://schemas.openxmlformats.org/officeDocument/2006/relationships/image" Target="../media/image107.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26.xml"/><Relationship Id="rId4" Type="http://schemas.openxmlformats.org/officeDocument/2006/relationships/image" Target="../media/image108.pn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0.png"/><Relationship Id="rId7" Type="http://schemas.openxmlformats.org/officeDocument/2006/relationships/diagramColors" Target="../diagrams/colors4.xml"/><Relationship Id="rId2" Type="http://schemas.openxmlformats.org/officeDocument/2006/relationships/notesSlide" Target="../notesSlides/notesSlide52.xml"/><Relationship Id="rId1" Type="http://schemas.openxmlformats.org/officeDocument/2006/relationships/slideLayout" Target="../slideLayouts/slideLayout1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5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0.png"/><Relationship Id="rId7" Type="http://schemas.openxmlformats.org/officeDocument/2006/relationships/diagramColors" Target="../diagrams/colors5.xml"/><Relationship Id="rId12" Type="http://schemas.openxmlformats.org/officeDocument/2006/relationships/image" Target="../media/image112.png"/><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diagramQuickStyle" Target="../diagrams/quickStyle5.xml"/><Relationship Id="rId11" Type="http://schemas.openxmlformats.org/officeDocument/2006/relationships/image" Target="../media/image111.png"/><Relationship Id="rId5" Type="http://schemas.openxmlformats.org/officeDocument/2006/relationships/diagramLayout" Target="../diagrams/layout5.xml"/><Relationship Id="rId10" Type="http://schemas.microsoft.com/office/2007/relationships/hdphoto" Target="../media/hdphoto20.wdp"/><Relationship Id="rId4" Type="http://schemas.openxmlformats.org/officeDocument/2006/relationships/diagramData" Target="../diagrams/data5.xml"/><Relationship Id="rId9" Type="http://schemas.openxmlformats.org/officeDocument/2006/relationships/image" Target="../media/image110.png"/></Relationships>
</file>

<file path=ppt/slides/_rels/slide55.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hyperlink" Target="https://www.dhs.gov/sites/default/files/publications/pil_boot_camp_workbook_oct_2019.pdf" TargetMode="External"/><Relationship Id="rId3" Type="http://schemas.openxmlformats.org/officeDocument/2006/relationships/hyperlink" Target="https://acquisitiongateway.gov/periodic-table" TargetMode="External"/><Relationship Id="rId7" Type="http://schemas.openxmlformats.org/officeDocument/2006/relationships/hyperlink" Target="https://www.youtube.com/watch?v=S9rNPU2jA7o" TargetMode="External"/><Relationship Id="rId12" Type="http://schemas.openxmlformats.org/officeDocument/2006/relationships/image" Target="../media/image117.png"/><Relationship Id="rId2" Type="http://schemas.openxmlformats.org/officeDocument/2006/relationships/notesSlide" Target="../notesSlides/notesSlide54.xml"/><Relationship Id="rId1" Type="http://schemas.openxmlformats.org/officeDocument/2006/relationships/slideLayout" Target="../slideLayouts/slideLayout16.xml"/><Relationship Id="rId6" Type="http://schemas.openxmlformats.org/officeDocument/2006/relationships/hyperlink" Target="mailto:PIL@hq.dhs.gov" TargetMode="External"/><Relationship Id="rId11" Type="http://schemas.openxmlformats.org/officeDocument/2006/relationships/hyperlink" Target="https://www.dhs.gov/sites/default/files/2024-01/24_0123_cpo_procurement-innovation-lab-yearbook-for-fiscal-year-2023.pdf" TargetMode="External"/><Relationship Id="rId5" Type="http://schemas.openxmlformats.org/officeDocument/2006/relationships/image" Target="../media/image114.png"/><Relationship Id="rId10" Type="http://schemas.openxmlformats.org/officeDocument/2006/relationships/image" Target="../media/image116.png"/><Relationship Id="rId4" Type="http://schemas.openxmlformats.org/officeDocument/2006/relationships/image" Target="../media/image113.png"/><Relationship Id="rId9" Type="http://schemas.openxmlformats.org/officeDocument/2006/relationships/hyperlink" Target="https://youtu.be/_ASfFwhUse0?si=-Rr178VVj8SnyMOS" TargetMode="External"/><Relationship Id="rId14" Type="http://schemas.openxmlformats.org/officeDocument/2006/relationships/image" Target="../media/image118.png"/></Relationships>
</file>

<file path=ppt/slides/_rels/slide5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5.xml"/><Relationship Id="rId1" Type="http://schemas.openxmlformats.org/officeDocument/2006/relationships/slideLayout" Target="../slideLayouts/slideLayout16.xml"/><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3" Type="http://schemas.openxmlformats.org/officeDocument/2006/relationships/hyperlink" Target="mailto:PIL@HQ.DHS.GOV" TargetMode="External"/><Relationship Id="rId2" Type="http://schemas.openxmlformats.org/officeDocument/2006/relationships/notesSlide" Target="../notesSlides/notesSlide56.xml"/><Relationship Id="rId1" Type="http://schemas.openxmlformats.org/officeDocument/2006/relationships/slideLayout" Target="../slideLayouts/slideLayout11.xml"/><Relationship Id="rId6" Type="http://schemas.openxmlformats.org/officeDocument/2006/relationships/image" Target="../media/image3.jpeg"/><Relationship Id="rId5" Type="http://schemas.openxmlformats.org/officeDocument/2006/relationships/image" Target="../media/image120.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0.png"/><Relationship Id="rId7" Type="http://schemas.openxmlformats.org/officeDocument/2006/relationships/hyperlink" Target="https://ontariomathresources.ca/author/mathedsupport/"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1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10.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9.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34"/>
        <p:cNvGrpSpPr/>
        <p:nvPr/>
      </p:nvGrpSpPr>
      <p:grpSpPr>
        <a:xfrm>
          <a:off x="0" y="0"/>
          <a:ext cx="0" cy="0"/>
          <a:chOff x="0" y="0"/>
          <a:chExt cx="0" cy="0"/>
        </a:xfrm>
      </p:grpSpPr>
      <p:sp>
        <p:nvSpPr>
          <p:cNvPr id="139" name="Google Shape;139;p28"/>
          <p:cNvSpPr txBox="1">
            <a:spLocks noGrp="1"/>
          </p:cNvSpPr>
          <p:nvPr>
            <p:ph type="subTitle" idx="2"/>
          </p:nvPr>
        </p:nvSpPr>
        <p:spPr>
          <a:xfrm>
            <a:off x="843250" y="536230"/>
            <a:ext cx="2736000" cy="2619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1200"/>
              </a:spcAft>
              <a:buSzPts val="523"/>
              <a:buNone/>
            </a:pPr>
            <a:r>
              <a:rPr lang="en" sz="722">
                <a:solidFill>
                  <a:srgbClr val="38761D"/>
                </a:solidFill>
              </a:rPr>
              <a:t>Office of Integrated Marketing</a:t>
            </a:r>
            <a:endParaRPr sz="722" dirty="0">
              <a:solidFill>
                <a:srgbClr val="38761D"/>
              </a:solidFill>
            </a:endParaRPr>
          </a:p>
        </p:txBody>
      </p:sp>
      <p:sp>
        <p:nvSpPr>
          <p:cNvPr id="135" name="Google Shape;135;p28"/>
          <p:cNvSpPr txBox="1">
            <a:spLocks noGrp="1"/>
          </p:cNvSpPr>
          <p:nvPr>
            <p:ph type="ctrTitle"/>
          </p:nvPr>
        </p:nvSpPr>
        <p:spPr>
          <a:xfrm>
            <a:off x="206920" y="1058750"/>
            <a:ext cx="3603000" cy="92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940" dirty="0">
                <a:solidFill>
                  <a:srgbClr val="38761D"/>
                </a:solidFill>
                <a:highlight>
                  <a:srgbClr val="FFE599"/>
                </a:highlight>
                <a:latin typeface="Helvetica Neue"/>
                <a:ea typeface="Helvetica Neue"/>
                <a:cs typeface="Helvetica Neue"/>
                <a:sym typeface="Helvetica Neue"/>
              </a:rPr>
              <a:t>Quest for Clarity:  Asking the Right Procurement Questions at the Right Time</a:t>
            </a:r>
            <a:endParaRPr sz="2940" dirty="0">
              <a:solidFill>
                <a:srgbClr val="38761D"/>
              </a:solidFill>
              <a:highlight>
                <a:srgbClr val="FFE599"/>
              </a:highlight>
              <a:latin typeface="Helvetica Neue"/>
              <a:ea typeface="Helvetica Neue"/>
              <a:cs typeface="Helvetica Neue"/>
              <a:sym typeface="Helvetica Neue"/>
            </a:endParaRPr>
          </a:p>
        </p:txBody>
      </p:sp>
      <p:sp>
        <p:nvSpPr>
          <p:cNvPr id="136" name="Google Shape;136;p28"/>
          <p:cNvSpPr txBox="1">
            <a:spLocks noGrp="1"/>
          </p:cNvSpPr>
          <p:nvPr>
            <p:ph type="subTitle" idx="1"/>
          </p:nvPr>
        </p:nvSpPr>
        <p:spPr>
          <a:xfrm>
            <a:off x="206931" y="3372159"/>
            <a:ext cx="4389300" cy="7926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sz="2100" dirty="0">
              <a:solidFill>
                <a:srgbClr val="00CFFF"/>
              </a:solidFill>
              <a:latin typeface="Helvetica Neue"/>
              <a:ea typeface="Helvetica Neue"/>
              <a:cs typeface="Helvetica Neue"/>
              <a:sym typeface="Helvetica Neue"/>
            </a:endParaRPr>
          </a:p>
          <a:p>
            <a:pPr marL="0" lvl="0" indent="0" algn="l" rtl="0">
              <a:spcBef>
                <a:spcPts val="0"/>
              </a:spcBef>
              <a:spcAft>
                <a:spcPts val="0"/>
              </a:spcAft>
              <a:buNone/>
            </a:pPr>
            <a:r>
              <a:rPr lang="en" sz="2100" b="1">
                <a:solidFill>
                  <a:srgbClr val="38761D"/>
                </a:solidFill>
                <a:latin typeface="Helvetica Neue"/>
                <a:ea typeface="Helvetica Neue"/>
                <a:cs typeface="Helvetica Neue"/>
                <a:sym typeface="Helvetica Neue"/>
              </a:rPr>
              <a:t>July 15, 2024</a:t>
            </a:r>
            <a:endParaRPr sz="2100" b="1" dirty="0">
              <a:solidFill>
                <a:srgbClr val="38761D"/>
              </a:solidFill>
              <a:latin typeface="Helvetica Neue"/>
              <a:ea typeface="Helvetica Neue"/>
              <a:cs typeface="Helvetica Neue"/>
              <a:sym typeface="Helvetica Neue"/>
            </a:endParaRPr>
          </a:p>
        </p:txBody>
      </p:sp>
      <p:pic>
        <p:nvPicPr>
          <p:cNvPr id="137" name="Google Shape;137;p28" descr="acquisition training for the real world logo" title=" ATRW logo"/>
          <p:cNvPicPr preferRelativeResize="0"/>
          <p:nvPr/>
        </p:nvPicPr>
        <p:blipFill>
          <a:blip r:embed="rId3">
            <a:alphaModFix/>
          </a:blip>
          <a:stretch>
            <a:fillRect/>
          </a:stretch>
        </p:blipFill>
        <p:spPr>
          <a:xfrm>
            <a:off x="206925" y="4201700"/>
            <a:ext cx="1537148" cy="746600"/>
          </a:xfrm>
          <a:prstGeom prst="rect">
            <a:avLst/>
          </a:prstGeom>
          <a:noFill/>
          <a:ln>
            <a:noFill/>
          </a:ln>
        </p:spPr>
      </p:pic>
      <p:pic>
        <p:nvPicPr>
          <p:cNvPr id="138" name="Google Shape;138;p28" descr="Summer Camp Welcome Logo.  Sunrise above an outdoorsy camping theme - cartoon-style&#10;"/>
          <p:cNvPicPr preferRelativeResize="0"/>
          <p:nvPr/>
        </p:nvPicPr>
        <p:blipFill>
          <a:blip r:embed="rId4">
            <a:alphaModFix/>
          </a:blip>
          <a:stretch>
            <a:fillRect/>
          </a:stretch>
        </p:blipFill>
        <p:spPr>
          <a:xfrm>
            <a:off x="4482425" y="0"/>
            <a:ext cx="4661576" cy="51435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98BB7B1-E3F8-E62E-BE11-58D6FA3A7CE0}"/>
              </a:ext>
            </a:extLst>
          </p:cNvPr>
          <p:cNvSpPr txBox="1">
            <a:spLocks/>
          </p:cNvSpPr>
          <p:nvPr/>
        </p:nvSpPr>
        <p:spPr>
          <a:xfrm>
            <a:off x="311700" y="355882"/>
            <a:ext cx="8520600" cy="572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Helvetica Neue" panose="020B0604020202020204" charset="0"/>
                <a:ea typeface="Helvetica Neue" panose="020B060402020202020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2500" b="1" dirty="0">
                <a:solidFill>
                  <a:srgbClr val="38761D"/>
                </a:solidFill>
                <a:latin typeface="Helvetica Neue"/>
              </a:rPr>
              <a:t>Explorer Logs with Interview-Style Questions</a:t>
            </a:r>
          </a:p>
        </p:txBody>
      </p:sp>
      <p:pic>
        <p:nvPicPr>
          <p:cNvPr id="7" name="Picture 6" descr="Cartoon image of 4 teenagers sitting around a campfire reading their &quot;PIL&quot; stories.">
            <a:extLst>
              <a:ext uri="{FF2B5EF4-FFF2-40B4-BE49-F238E27FC236}">
                <a16:creationId xmlns:a16="http://schemas.microsoft.com/office/drawing/2014/main" id="{7C808B98-D882-2272-59F8-1EEEA90CBDF5}"/>
              </a:ext>
            </a:extLst>
          </p:cNvPr>
          <p:cNvPicPr>
            <a:picLocks noChangeAspect="1"/>
          </p:cNvPicPr>
          <p:nvPr/>
        </p:nvPicPr>
        <p:blipFill>
          <a:blip r:embed="rId4"/>
          <a:stretch>
            <a:fillRect/>
          </a:stretch>
        </p:blipFill>
        <p:spPr>
          <a:xfrm>
            <a:off x="2395539" y="895204"/>
            <a:ext cx="4352921" cy="3353091"/>
          </a:xfrm>
          <a:prstGeom prst="rect">
            <a:avLst/>
          </a:prstGeom>
        </p:spPr>
      </p:pic>
      <p:sp>
        <p:nvSpPr>
          <p:cNvPr id="8" name="Title 2">
            <a:extLst>
              <a:ext uri="{FF2B5EF4-FFF2-40B4-BE49-F238E27FC236}">
                <a16:creationId xmlns:a16="http://schemas.microsoft.com/office/drawing/2014/main" id="{88CF423F-7905-7DB7-E1C5-7735B446F204}"/>
              </a:ext>
            </a:extLst>
          </p:cNvPr>
          <p:cNvSpPr txBox="1">
            <a:spLocks noGrp="1"/>
          </p:cNvSpPr>
          <p:nvPr>
            <p:ph type="title" idx="4294967295"/>
          </p:nvPr>
        </p:nvSpPr>
        <p:spPr>
          <a:xfrm>
            <a:off x="311700" y="4376867"/>
            <a:ext cx="85206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Helvetica Neue" panose="020B0604020202020204" charset="0"/>
                <a:ea typeface="Helvetica Neue" panose="020B060402020202020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chemeClr val="dk1"/>
              </a:buClr>
              <a:buSzPts val="2800"/>
              <a:buFont typeface="Arial"/>
              <a:buNone/>
              <a:tabLst/>
              <a:defRPr/>
            </a:pPr>
            <a:r>
              <a:rPr kumimoji="0" lang="en-US" sz="2500" b="1" i="0" u="none" strike="noStrike" kern="0" cap="none" spc="0" normalizeH="0" baseline="0" noProof="0" dirty="0">
                <a:ln>
                  <a:noFill/>
                </a:ln>
                <a:solidFill>
                  <a:srgbClr val="38761D"/>
                </a:solidFill>
                <a:effectLst/>
                <a:uLnTx/>
                <a:uFillTx/>
                <a:latin typeface="Helvetica Neue"/>
                <a:ea typeface="Helvetica Neue" panose="020B0604020202020204" charset="0"/>
                <a:cs typeface="Arial"/>
                <a:sym typeface="Arial"/>
              </a:rPr>
              <a:t>Fireside Stories with Real Use Cases</a:t>
            </a:r>
          </a:p>
        </p:txBody>
      </p:sp>
      <p:sp>
        <p:nvSpPr>
          <p:cNvPr id="4" name="Slide Number Placeholder 3">
            <a:extLst>
              <a:ext uri="{FF2B5EF4-FFF2-40B4-BE49-F238E27FC236}">
                <a16:creationId xmlns:a16="http://schemas.microsoft.com/office/drawing/2014/main" id="{DC46783E-9C32-A9D1-0173-41357D3139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Tree>
    <p:extLst>
      <p:ext uri="{BB962C8B-B14F-4D97-AF65-F5344CB8AC3E}">
        <p14:creationId xmlns:p14="http://schemas.microsoft.com/office/powerpoint/2010/main" val="43145348"/>
      </p:ext>
    </p:extLst>
  </p:cSld>
  <p:clrMapOvr>
    <a:overrideClrMapping bg1="lt1" tx1="dk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38761D"/>
                </a:solidFill>
                <a:latin typeface="Helvetica Neue"/>
                <a:ea typeface="Helvetica Neue"/>
                <a:cs typeface="Helvetica Neue"/>
                <a:sym typeface="Helvetica Neue"/>
              </a:rPr>
              <a:t>Using Interview-Style Questions for Market Research</a:t>
            </a: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sp>
        <p:nvSpPr>
          <p:cNvPr id="10" name="TextBox 9">
            <a:extLst>
              <a:ext uri="{FF2B5EF4-FFF2-40B4-BE49-F238E27FC236}">
                <a16:creationId xmlns:a16="http://schemas.microsoft.com/office/drawing/2014/main" id="{A8881E79-59E0-24DC-C12C-EE53E96FD8E1}"/>
              </a:ext>
            </a:extLst>
          </p:cNvPr>
          <p:cNvSpPr txBox="1"/>
          <p:nvPr/>
        </p:nvSpPr>
        <p:spPr>
          <a:xfrm>
            <a:off x="448227" y="1078440"/>
            <a:ext cx="7876471"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sng" strike="noStrike" kern="0" cap="none" spc="0" normalizeH="0" baseline="0" noProof="0" dirty="0">
                <a:ln>
                  <a:noFill/>
                </a:ln>
                <a:solidFill>
                  <a:srgbClr val="000000"/>
                </a:solidFill>
                <a:effectLst/>
                <a:uLnTx/>
                <a:uFillTx/>
                <a:latin typeface="Helvetica Neue" panose="020B0604020202020204" charset="0"/>
                <a:ea typeface="Calibri" panose="020F0502020204030204" pitchFamily="34" charset="0"/>
                <a:cs typeface="Times New Roman"/>
                <a:sym typeface="Arial"/>
              </a:rPr>
              <a:t>Request for Information </a:t>
            </a:r>
            <a:r>
              <a:rPr kumimoji="0" lang="en-US" sz="1400" b="0" i="0" u="none" strike="noStrike" kern="0" cap="none" spc="0" normalizeH="0" baseline="0" noProof="0" dirty="0">
                <a:ln>
                  <a:noFill/>
                </a:ln>
                <a:solidFill>
                  <a:srgbClr val="000000"/>
                </a:solidFill>
                <a:effectLst/>
                <a:uLnTx/>
                <a:uFillTx/>
                <a:latin typeface="Helvetica Neue" panose="020B0604020202020204" charset="0"/>
                <a:ea typeface="Calibri" panose="020F0502020204030204" pitchFamily="34" charset="0"/>
                <a:cs typeface="Times New Roman"/>
                <a:sym typeface="Arial"/>
              </a:rPr>
              <a:t>Sample</a:t>
            </a:r>
            <a:r>
              <a:rPr kumimoji="0" lang="en-US" b="0" i="0" u="none" strike="noStrike" kern="0" cap="none" spc="0" normalizeH="0" baseline="0" noProof="0" dirty="0">
                <a:ln>
                  <a:noFill/>
                </a:ln>
                <a:solidFill>
                  <a:srgbClr val="000000"/>
                </a:solidFill>
                <a:effectLst/>
                <a:uLnTx/>
                <a:uFillTx/>
                <a:latin typeface="Helvetica Neue" panose="020B0604020202020204" charset="0"/>
                <a:ea typeface="Calibri" panose="020F0502020204030204" pitchFamily="34" charset="0"/>
                <a:cs typeface="Times New Roman"/>
                <a:sym typeface="Arial"/>
              </a:rPr>
              <a:t> </a:t>
            </a:r>
            <a:r>
              <a:rPr kumimoji="0" lang="en-US" sz="1400" b="0" i="0" u="none" strike="noStrike" kern="0" cap="none" spc="0" normalizeH="0" baseline="0" noProof="0" dirty="0">
                <a:ln>
                  <a:noFill/>
                </a:ln>
                <a:solidFill>
                  <a:srgbClr val="000000"/>
                </a:solidFill>
                <a:effectLst/>
                <a:uLnTx/>
                <a:uFillTx/>
                <a:latin typeface="Helvetica Neue" panose="020B0604020202020204" charset="0"/>
                <a:ea typeface="Calibri" panose="020F0502020204030204" pitchFamily="34" charset="0"/>
                <a:cs typeface="Times New Roman"/>
                <a:sym typeface="Arial"/>
              </a:rPr>
              <a:t>from</a:t>
            </a:r>
            <a:r>
              <a:rPr kumimoji="0" lang="en-US" sz="1400" b="1" i="0" u="none" strike="noStrike" kern="0" cap="none" spc="0" normalizeH="0" baseline="0" noProof="0" dirty="0">
                <a:ln>
                  <a:noFill/>
                </a:ln>
                <a:solidFill>
                  <a:srgbClr val="C00000"/>
                </a:solidFill>
                <a:effectLst/>
                <a:uLnTx/>
                <a:uFillTx/>
                <a:latin typeface="Helvetica Neue" panose="020B0604020202020204" charset="0"/>
                <a:ea typeface="Calibri" panose="020F0502020204030204" pitchFamily="34" charset="0"/>
                <a:cs typeface="Times New Roman"/>
                <a:sym typeface="Arial"/>
              </a:rPr>
              <a:t> </a:t>
            </a:r>
            <a:r>
              <a:rPr lang="en-US" b="1" dirty="0">
                <a:solidFill>
                  <a:srgbClr val="C00000"/>
                </a:solidFill>
                <a:latin typeface="Helvetica Neue" panose="020B0604020202020204" charset="0"/>
                <a:ea typeface="Calibri" panose="020F0502020204030204" pitchFamily="34" charset="0"/>
                <a:cs typeface="Times New Roman"/>
              </a:rPr>
              <a:t>FLETC Enterprise Information Technology Support Services</a:t>
            </a:r>
            <a:endParaRPr kumimoji="0" lang="en-US" sz="1400" b="0" i="0" u="none" strike="noStrike" kern="0" cap="none" spc="0" normalizeH="0" baseline="0" noProof="0" dirty="0">
              <a:ln>
                <a:noFill/>
              </a:ln>
              <a:solidFill>
                <a:srgbClr val="000000"/>
              </a:solidFill>
              <a:effectLst/>
              <a:uLnTx/>
              <a:uFillTx/>
              <a:latin typeface="Helvetica Neue" panose="020B0604020202020204" charset="0"/>
              <a:cs typeface="Times New Roman"/>
              <a:sym typeface="Arial"/>
            </a:endParaRPr>
          </a:p>
        </p:txBody>
      </p:sp>
      <p:sp>
        <p:nvSpPr>
          <p:cNvPr id="6" name="Rectangle 5">
            <a:extLst>
              <a:ext uri="{FF2B5EF4-FFF2-40B4-BE49-F238E27FC236}">
                <a16:creationId xmlns:a16="http://schemas.microsoft.com/office/drawing/2014/main" id="{35AD5996-8F3F-9188-830E-63D30BB2CB57}"/>
              </a:ext>
            </a:extLst>
          </p:cNvPr>
          <p:cNvSpPr/>
          <p:nvPr/>
        </p:nvSpPr>
        <p:spPr>
          <a:xfrm>
            <a:off x="549277" y="1587224"/>
            <a:ext cx="7520675" cy="239510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202020"/>
                </a:solidFill>
                <a:effectLst/>
                <a:uLnTx/>
                <a:uFillTx/>
                <a:latin typeface="Source Sans Pro" panose="020B0503030403020204" pitchFamily="34" charset="0"/>
                <a:ea typeface="+mn-ea"/>
                <a:cs typeface="+mn-cs"/>
                <a:sym typeface="Arial"/>
              </a:rPr>
              <a:t>RFI Text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202020"/>
              </a:solidFill>
              <a:effectLst/>
              <a:uLnTx/>
              <a:uFillTx/>
              <a:latin typeface="Source Sans Pro" panose="020B0503030403020204" pitchFamily="34" charset="0"/>
              <a:ea typeface="+mn-ea"/>
              <a:cs typeface="+mn-cs"/>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kumimoji="0" lang="en-US" sz="1100" b="0" i="0" u="none" strike="noStrike" kern="0" cap="none" spc="0" normalizeH="0" baseline="0" noProof="0" dirty="0">
                <a:ln>
                  <a:noFill/>
                </a:ln>
                <a:solidFill>
                  <a:srgbClr val="202020"/>
                </a:solidFill>
                <a:effectLst/>
                <a:uLnTx/>
                <a:uFillTx/>
                <a:latin typeface="Source Sans Pro" panose="020B0503030403020204" pitchFamily="34" charset="0"/>
                <a:ea typeface="+mn-ea"/>
                <a:cs typeface="+mn-cs"/>
                <a:sym typeface="Arial"/>
              </a:rPr>
              <a:t>What is the </a:t>
            </a:r>
            <a:r>
              <a:rPr kumimoji="0" lang="en-US" sz="1100" b="0" i="0" u="none" strike="noStrike" kern="0" cap="none" spc="0" normalizeH="0" baseline="0" noProof="0" dirty="0">
                <a:ln>
                  <a:noFill/>
                </a:ln>
                <a:solidFill>
                  <a:srgbClr val="202020"/>
                </a:solidFill>
                <a:effectLst/>
                <a:highlight>
                  <a:srgbClr val="FFFF00"/>
                </a:highlight>
                <a:uLnTx/>
                <a:uFillTx/>
                <a:latin typeface="Source Sans Pro" panose="020B0503030403020204" pitchFamily="34" charset="0"/>
                <a:ea typeface="+mn-ea"/>
                <a:cs typeface="+mn-cs"/>
                <a:sym typeface="Arial"/>
              </a:rPr>
              <a:t>size and classification of your business </a:t>
            </a:r>
            <a:r>
              <a:rPr kumimoji="0" lang="en-US" sz="1100" b="0" i="0" u="none" strike="noStrike" kern="0" cap="none" spc="0" normalizeH="0" baseline="0" noProof="0" dirty="0">
                <a:ln>
                  <a:noFill/>
                </a:ln>
                <a:solidFill>
                  <a:srgbClr val="202020"/>
                </a:solidFill>
                <a:effectLst/>
                <a:uLnTx/>
                <a:uFillTx/>
                <a:latin typeface="Source Sans Pro" panose="020B0503030403020204" pitchFamily="34" charset="0"/>
                <a:ea typeface="+mn-ea"/>
                <a:cs typeface="+mn-cs"/>
                <a:sym typeface="Arial"/>
              </a:rPr>
              <a:t>(Identification of socio-economic status)?</a:t>
            </a:r>
          </a:p>
          <a:p>
            <a:pPr marL="342900" marR="0" lvl="0" indent="-3429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kumimoji="0" lang="en-US" sz="1100" b="0" i="0" u="none" strike="noStrike" kern="0" cap="none" spc="0" normalizeH="0" baseline="0" noProof="0" dirty="0">
                <a:ln>
                  <a:noFill/>
                </a:ln>
                <a:solidFill>
                  <a:srgbClr val="202020"/>
                </a:solidFill>
                <a:effectLst/>
                <a:uLnTx/>
                <a:uFillTx/>
                <a:latin typeface="Source Sans Pro" panose="020B0503030403020204" pitchFamily="34" charset="0"/>
                <a:ea typeface="+mn-ea"/>
                <a:cs typeface="+mn-cs"/>
                <a:sym typeface="Arial"/>
              </a:rPr>
              <a:t> What </a:t>
            </a:r>
            <a:r>
              <a:rPr kumimoji="0" lang="en-US" sz="1100" b="0" i="0" u="none" strike="noStrike" kern="0" cap="none" spc="0" normalizeH="0" baseline="0" noProof="0" dirty="0">
                <a:ln>
                  <a:noFill/>
                </a:ln>
                <a:solidFill>
                  <a:srgbClr val="202020"/>
                </a:solidFill>
                <a:effectLst/>
                <a:highlight>
                  <a:srgbClr val="FFFF00"/>
                </a:highlight>
                <a:uLnTx/>
                <a:uFillTx/>
                <a:latin typeface="Source Sans Pro" panose="020B0503030403020204" pitchFamily="34" charset="0"/>
                <a:ea typeface="+mn-ea"/>
                <a:cs typeface="+mn-cs"/>
                <a:sym typeface="Arial"/>
              </a:rPr>
              <a:t>strategic sourcing vehicles </a:t>
            </a:r>
            <a:r>
              <a:rPr kumimoji="0" lang="en-US" sz="1100" b="0" i="0" u="none" strike="noStrike" kern="0" cap="none" spc="0" normalizeH="0" baseline="0" noProof="0" dirty="0">
                <a:ln>
                  <a:noFill/>
                </a:ln>
                <a:solidFill>
                  <a:srgbClr val="202020"/>
                </a:solidFill>
                <a:effectLst/>
                <a:uLnTx/>
                <a:uFillTx/>
                <a:latin typeface="Source Sans Pro" panose="020B0503030403020204" pitchFamily="34" charset="0"/>
                <a:ea typeface="+mn-ea"/>
                <a:cs typeface="+mn-cs"/>
                <a:sym typeface="Arial"/>
              </a:rPr>
              <a:t>(SSVs), government-wide acquisition contracts (</a:t>
            </a:r>
            <a:r>
              <a:rPr kumimoji="0" lang="en-US" sz="1100" b="0" i="0" u="none" strike="noStrike" kern="0" cap="none" spc="0" normalizeH="0" baseline="0" noProof="0" dirty="0">
                <a:ln>
                  <a:noFill/>
                </a:ln>
                <a:solidFill>
                  <a:srgbClr val="202020"/>
                </a:solidFill>
                <a:effectLst/>
                <a:highlight>
                  <a:srgbClr val="FFFF00"/>
                </a:highlight>
                <a:uLnTx/>
                <a:uFillTx/>
                <a:latin typeface="Source Sans Pro" panose="020B0503030403020204" pitchFamily="34" charset="0"/>
                <a:ea typeface="+mn-ea"/>
                <a:cs typeface="+mn-cs"/>
                <a:sym typeface="Arial"/>
              </a:rPr>
              <a:t>GWACs</a:t>
            </a:r>
            <a:r>
              <a:rPr kumimoji="0" lang="en-US" sz="1100" b="0" i="0" u="none" strike="noStrike" kern="0" cap="none" spc="0" normalizeH="0" baseline="0" noProof="0" dirty="0">
                <a:ln>
                  <a:noFill/>
                </a:ln>
                <a:solidFill>
                  <a:srgbClr val="202020"/>
                </a:solidFill>
                <a:effectLst/>
                <a:uLnTx/>
                <a:uFillTx/>
                <a:latin typeface="Source Sans Pro" panose="020B0503030403020204" pitchFamily="34" charset="0"/>
                <a:ea typeface="+mn-ea"/>
                <a:cs typeface="+mn-cs"/>
                <a:sym typeface="Arial"/>
              </a:rPr>
              <a:t>), indefinite-delivery/indefinite-quantity (</a:t>
            </a:r>
            <a:r>
              <a:rPr kumimoji="0" lang="en-US" sz="1100" b="0" i="0" u="none" strike="noStrike" kern="0" cap="none" spc="0" normalizeH="0" baseline="0" noProof="0" dirty="0">
                <a:ln>
                  <a:noFill/>
                </a:ln>
                <a:solidFill>
                  <a:srgbClr val="202020"/>
                </a:solidFill>
                <a:effectLst/>
                <a:highlight>
                  <a:srgbClr val="FFFF00"/>
                </a:highlight>
                <a:uLnTx/>
                <a:uFillTx/>
                <a:latin typeface="Source Sans Pro" panose="020B0503030403020204" pitchFamily="34" charset="0"/>
                <a:ea typeface="+mn-ea"/>
                <a:cs typeface="+mn-cs"/>
                <a:sym typeface="Arial"/>
              </a:rPr>
              <a:t>IDIQs</a:t>
            </a:r>
            <a:r>
              <a:rPr kumimoji="0" lang="en-US" sz="1100" b="0" i="0" u="none" strike="noStrike" kern="0" cap="none" spc="0" normalizeH="0" baseline="0" noProof="0" dirty="0">
                <a:ln>
                  <a:noFill/>
                </a:ln>
                <a:solidFill>
                  <a:srgbClr val="202020"/>
                </a:solidFill>
                <a:effectLst/>
                <a:uLnTx/>
                <a:uFillTx/>
                <a:latin typeface="Source Sans Pro" panose="020B0503030403020204" pitchFamily="34" charset="0"/>
                <a:ea typeface="+mn-ea"/>
                <a:cs typeface="+mn-cs"/>
                <a:sym typeface="Arial"/>
              </a:rPr>
              <a:t>)contracts, or other contract vehicles are you a part of?</a:t>
            </a:r>
          </a:p>
          <a:p>
            <a:pPr marL="342900" marR="0" lvl="0" indent="-3429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kumimoji="0" lang="en-US" sz="1100" b="0" i="0" u="none" strike="noStrike" kern="0" cap="none" spc="0" normalizeH="0" baseline="0" noProof="0" dirty="0">
                <a:ln>
                  <a:noFill/>
                </a:ln>
                <a:solidFill>
                  <a:srgbClr val="202020"/>
                </a:solidFill>
                <a:effectLst/>
                <a:highlight>
                  <a:srgbClr val="FFFF00"/>
                </a:highlight>
                <a:uLnTx/>
                <a:uFillTx/>
                <a:latin typeface="Source Sans Pro" panose="020B0503030403020204" pitchFamily="34" charset="0"/>
                <a:ea typeface="+mn-ea"/>
                <a:cs typeface="+mn-cs"/>
                <a:sym typeface="Arial"/>
              </a:rPr>
              <a:t>What information would you need from FLETC to supply pricing estimates </a:t>
            </a:r>
            <a:r>
              <a:rPr kumimoji="0" lang="en-US" sz="1100" b="0" i="0" u="none" strike="noStrike" kern="0" cap="none" spc="0" normalizeH="0" baseline="0" noProof="0" dirty="0">
                <a:ln>
                  <a:noFill/>
                </a:ln>
                <a:solidFill>
                  <a:srgbClr val="202020"/>
                </a:solidFill>
                <a:effectLst/>
                <a:uLnTx/>
                <a:uFillTx/>
                <a:latin typeface="Source Sans Pro" panose="020B0503030403020204" pitchFamily="34" charset="0"/>
                <a:ea typeface="+mn-ea"/>
                <a:cs typeface="+mn-cs"/>
                <a:sym typeface="Arial"/>
              </a:rPr>
              <a:t>for the enterprise IT support services and solutions described in this RFI?</a:t>
            </a:r>
          </a:p>
          <a:p>
            <a:pPr marL="342900" marR="0" lvl="0" indent="-3429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kumimoji="0" lang="en-US" sz="1100" b="0" i="0" u="none" strike="noStrike" kern="0" cap="none" spc="0" normalizeH="0" baseline="0" noProof="0" dirty="0">
                <a:ln>
                  <a:noFill/>
                </a:ln>
                <a:solidFill>
                  <a:srgbClr val="202020"/>
                </a:solidFill>
                <a:effectLst/>
                <a:uLnTx/>
                <a:uFillTx/>
                <a:latin typeface="Source Sans Pro" panose="020B0503030403020204" pitchFamily="34" charset="0"/>
                <a:ea typeface="+mn-ea"/>
                <a:cs typeface="+mn-cs"/>
                <a:sym typeface="Arial"/>
              </a:rPr>
              <a:t>Many of the enterprise IT support services and solutions are delivered onsite, but FLETC is seeking cost and performance optimizations by utilizing remote workers when appropriate.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02020"/>
                </a:solidFill>
                <a:effectLst/>
                <a:uLnTx/>
                <a:uFillTx/>
                <a:latin typeface="Source Sans Pro" panose="020B0503030403020204" pitchFamily="34" charset="0"/>
                <a:ea typeface="+mn-ea"/>
                <a:cs typeface="+mn-cs"/>
                <a:sym typeface="Arial"/>
              </a:rPr>
              <a:t> 	a. </a:t>
            </a:r>
            <a:r>
              <a:rPr kumimoji="0" lang="en-US" sz="1100" b="0" i="0" u="none" strike="noStrike" kern="0" cap="none" spc="0" normalizeH="0" baseline="0" noProof="0" dirty="0">
                <a:ln>
                  <a:noFill/>
                </a:ln>
                <a:solidFill>
                  <a:srgbClr val="202020"/>
                </a:solidFill>
                <a:effectLst/>
                <a:highlight>
                  <a:srgbClr val="FFFF00"/>
                </a:highlight>
                <a:uLnTx/>
                <a:uFillTx/>
                <a:latin typeface="Source Sans Pro" panose="020B0503030403020204" pitchFamily="34" charset="0"/>
                <a:ea typeface="+mn-ea"/>
                <a:cs typeface="+mn-cs"/>
                <a:sym typeface="Arial"/>
              </a:rPr>
              <a:t>Can you support onsite and remote worker staffing </a:t>
            </a:r>
            <a:r>
              <a:rPr kumimoji="0" lang="en-US" sz="1100" b="0" i="0" u="none" strike="noStrike" kern="0" cap="none" spc="0" normalizeH="0" baseline="0" noProof="0" dirty="0">
                <a:ln>
                  <a:noFill/>
                </a:ln>
                <a:solidFill>
                  <a:srgbClr val="202020"/>
                </a:solidFill>
                <a:effectLst/>
                <a:uLnTx/>
                <a:uFillTx/>
                <a:latin typeface="Source Sans Pro" panose="020B0503030403020204" pitchFamily="34" charset="0"/>
                <a:ea typeface="+mn-ea"/>
                <a:cs typeface="+mn-cs"/>
                <a:sym typeface="Arial"/>
              </a:rPr>
              <a:t>to meet FLETC’s enterprise IT requirements?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02020"/>
                </a:solidFill>
                <a:effectLst/>
                <a:uLnTx/>
                <a:uFillTx/>
                <a:latin typeface="Source Sans Pro" panose="020B0503030403020204" pitchFamily="34" charset="0"/>
                <a:ea typeface="+mn-ea"/>
                <a:cs typeface="+mn-cs"/>
                <a:sym typeface="Arial"/>
              </a:rPr>
              <a:t>	b. </a:t>
            </a:r>
            <a:r>
              <a:rPr kumimoji="0" lang="en-US" sz="1100" b="0" i="0" u="none" strike="noStrike" kern="0" cap="none" spc="0" normalizeH="0" baseline="0" noProof="0" dirty="0">
                <a:ln>
                  <a:noFill/>
                </a:ln>
                <a:solidFill>
                  <a:srgbClr val="202020"/>
                </a:solidFill>
                <a:effectLst/>
                <a:highlight>
                  <a:srgbClr val="FFFF00"/>
                </a:highlight>
                <a:uLnTx/>
                <a:uFillTx/>
                <a:latin typeface="Source Sans Pro" panose="020B0503030403020204" pitchFamily="34" charset="0"/>
                <a:ea typeface="+mn-ea"/>
                <a:cs typeface="+mn-cs"/>
                <a:sym typeface="Arial"/>
              </a:rPr>
              <a:t>How would you address geographic staffing challenges in remote locations </a:t>
            </a:r>
            <a:r>
              <a:rPr kumimoji="0" lang="en-US" sz="1100" b="0" i="0" u="none" strike="noStrike" kern="0" cap="none" spc="0" normalizeH="0" baseline="0" noProof="0" dirty="0">
                <a:ln>
                  <a:noFill/>
                </a:ln>
                <a:solidFill>
                  <a:srgbClr val="202020"/>
                </a:solidFill>
                <a:effectLst/>
                <a:uLnTx/>
                <a:uFillTx/>
                <a:latin typeface="Source Sans Pro" panose="020B0503030403020204" pitchFamily="34" charset="0"/>
                <a:ea typeface="+mn-ea"/>
                <a:cs typeface="+mn-cs"/>
                <a:sym typeface="Arial"/>
              </a:rPr>
              <a:t>like Brunswick, 	GA, and Artesia, 	NM, that require on site support?</a:t>
            </a:r>
          </a:p>
        </p:txBody>
      </p:sp>
      <p:pic>
        <p:nvPicPr>
          <p:cNvPr id="8" name="Picture 7" descr="Image of the sun with &quot;FY24&quot; in the middle of it.">
            <a:extLst>
              <a:ext uri="{FF2B5EF4-FFF2-40B4-BE49-F238E27FC236}">
                <a16:creationId xmlns:a16="http://schemas.microsoft.com/office/drawing/2014/main" id="{AEA0E53E-8E48-77E4-BE7A-298A5B7FE9F2}"/>
              </a:ext>
            </a:extLst>
          </p:cNvPr>
          <p:cNvPicPr>
            <a:picLocks noChangeAspect="1"/>
          </p:cNvPicPr>
          <p:nvPr/>
        </p:nvPicPr>
        <p:blipFill>
          <a:blip r:embed="rId5"/>
          <a:stretch>
            <a:fillRect/>
          </a:stretch>
        </p:blipFill>
        <p:spPr>
          <a:xfrm>
            <a:off x="7073109" y="1283681"/>
            <a:ext cx="951058" cy="951058"/>
          </a:xfrm>
          <a:prstGeom prst="rect">
            <a:avLst/>
          </a:prstGeom>
        </p:spPr>
      </p:pic>
      <p:pic>
        <p:nvPicPr>
          <p:cNvPr id="11" name="Picture 4" descr="SAM.gov | Home">
            <a:extLst>
              <a:ext uri="{FF2B5EF4-FFF2-40B4-BE49-F238E27FC236}">
                <a16:creationId xmlns:a16="http://schemas.microsoft.com/office/drawing/2014/main" id="{DCBE39A1-C99C-EFA1-672D-7BB30E09A6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9318" y="4092335"/>
            <a:ext cx="1912360" cy="36454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omputer class clipart - Clip Art Library">
            <a:extLst>
              <a:ext uri="{FF2B5EF4-FFF2-40B4-BE49-F238E27FC236}">
                <a16:creationId xmlns:a16="http://schemas.microsoft.com/office/drawing/2014/main" id="{5FC0B9AA-356D-6861-E035-B2A9DA914B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8712" y="3754249"/>
            <a:ext cx="2205070" cy="127442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C735012-4910-952F-2643-58AFED03C2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extLst>
      <p:ext uri="{BB962C8B-B14F-4D97-AF65-F5344CB8AC3E}">
        <p14:creationId xmlns:p14="http://schemas.microsoft.com/office/powerpoint/2010/main" val="1158919476"/>
      </p:ext>
    </p:extLst>
  </p:cSld>
  <p:clrMapOvr>
    <a:overrideClrMapping bg1="lt1" tx1="dk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38761D"/>
                </a:solidFill>
                <a:latin typeface="Helvetica Neue"/>
                <a:ea typeface="Helvetica Neue"/>
                <a:cs typeface="Helvetica Neue"/>
                <a:sym typeface="Helvetica Neue"/>
              </a:rPr>
              <a:t>Using Interview-Style Questions in Solicitations</a:t>
            </a: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sp>
        <p:nvSpPr>
          <p:cNvPr id="7" name="TextBox 6">
            <a:extLst>
              <a:ext uri="{FF2B5EF4-FFF2-40B4-BE49-F238E27FC236}">
                <a16:creationId xmlns:a16="http://schemas.microsoft.com/office/drawing/2014/main" id="{56DFD0D1-6023-6933-DD98-FA6A3080BFAB}"/>
              </a:ext>
            </a:extLst>
          </p:cNvPr>
          <p:cNvSpPr txBox="1"/>
          <p:nvPr/>
        </p:nvSpPr>
        <p:spPr>
          <a:xfrm>
            <a:off x="490824" y="978043"/>
            <a:ext cx="65553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latin typeface="Helvetica Neue" panose="020B0604020202020204" charset="0"/>
              </a:rPr>
              <a:t>Solicitation Sample </a:t>
            </a:r>
            <a:r>
              <a:rPr lang="en-US" dirty="0">
                <a:latin typeface="Helvetica Neue" panose="020B0604020202020204" charset="0"/>
              </a:rPr>
              <a:t>from </a:t>
            </a:r>
            <a:r>
              <a:rPr lang="en-US" b="1" dirty="0">
                <a:solidFill>
                  <a:srgbClr val="C00000"/>
                </a:solidFill>
                <a:latin typeface="Helvetica Neue" panose="020B0604020202020204" charset="0"/>
              </a:rPr>
              <a:t>FEMA COVID-19 Vaccination Campaign (FAR 15.3)</a:t>
            </a:r>
          </a:p>
        </p:txBody>
      </p:sp>
      <p:sp>
        <p:nvSpPr>
          <p:cNvPr id="5" name="Text Placeholder 4">
            <a:extLst>
              <a:ext uri="{FF2B5EF4-FFF2-40B4-BE49-F238E27FC236}">
                <a16:creationId xmlns:a16="http://schemas.microsoft.com/office/drawing/2014/main" id="{D0E60908-4186-4390-2C14-A6AF7398BB79}"/>
              </a:ext>
            </a:extLst>
          </p:cNvPr>
          <p:cNvSpPr txBox="1">
            <a:spLocks/>
          </p:cNvSpPr>
          <p:nvPr/>
        </p:nvSpPr>
        <p:spPr>
          <a:xfrm>
            <a:off x="490824" y="1497383"/>
            <a:ext cx="8221861" cy="30267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mn-lt"/>
                <a:ea typeface="+mn-ea"/>
                <a:cs typeface="+mn-cs"/>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mn-lt"/>
                <a:ea typeface="+mn-ea"/>
                <a:cs typeface="+mn-cs"/>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mn-lt"/>
                <a:ea typeface="+mn-ea"/>
                <a:cs typeface="+mn-cs"/>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mn-lt"/>
                <a:ea typeface="+mn-ea"/>
                <a:cs typeface="+mn-cs"/>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mn-lt"/>
                <a:ea typeface="+mn-ea"/>
                <a:cs typeface="+mn-cs"/>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mn-lt"/>
                <a:ea typeface="+mn-ea"/>
                <a:cs typeface="+mn-cs"/>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mn-lt"/>
                <a:ea typeface="+mn-ea"/>
                <a:cs typeface="+mn-cs"/>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mn-lt"/>
                <a:ea typeface="+mn-ea"/>
                <a:cs typeface="+mn-cs"/>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mn-lt"/>
                <a:ea typeface="+mn-ea"/>
                <a:cs typeface="+mn-cs"/>
                <a:sym typeface="Arial"/>
              </a:defRPr>
            </a:lvl9pPr>
          </a:lstStyle>
          <a:p>
            <a:pPr marL="0" indent="0" algn="just">
              <a:lnSpc>
                <a:spcPct val="107000"/>
              </a:lnSpc>
              <a:spcAft>
                <a:spcPts val="800"/>
              </a:spcAft>
              <a:buFont typeface="Arial"/>
              <a:buNone/>
            </a:pPr>
            <a:r>
              <a:rPr lang="en-US" sz="1100" b="1" dirty="0">
                <a:solidFill>
                  <a:srgbClr val="222A35"/>
                </a:solidFill>
                <a:latin typeface="Helvetica Neue" panose="020B0604020202020204" charset="0"/>
                <a:ea typeface="Calibri" panose="020F0502020204030204" pitchFamily="34" charset="0"/>
                <a:cs typeface="Times New Roman" panose="02020603050405020304" pitchFamily="18" charset="0"/>
              </a:rPr>
              <a:t>Phase 1, Factor 1: Corporate Experience (Instructions to Offerors)</a:t>
            </a:r>
            <a:endParaRPr lang="en-US" sz="1100" dirty="0">
              <a:latin typeface="Helvetica Neue" panose="020B0604020202020204" charset="0"/>
              <a:ea typeface="Calibri" panose="020F0502020204030204" pitchFamily="34" charset="0"/>
              <a:cs typeface="Times New Roman" panose="02020603050405020304" pitchFamily="18" charset="0"/>
            </a:endParaRPr>
          </a:p>
          <a:p>
            <a:pPr marL="0" indent="0" algn="just">
              <a:lnSpc>
                <a:spcPct val="107000"/>
              </a:lnSpc>
              <a:spcAft>
                <a:spcPts val="800"/>
              </a:spcAft>
              <a:buFont typeface="Arial"/>
              <a:buNone/>
            </a:pPr>
            <a:r>
              <a:rPr lang="en-US" sz="1100" dirty="0">
                <a:solidFill>
                  <a:srgbClr val="222A35"/>
                </a:solidFill>
                <a:latin typeface="Helvetica Neue" panose="020B0604020202020204" charset="0"/>
                <a:ea typeface="Calibri" panose="020F0502020204030204" pitchFamily="34" charset="0"/>
                <a:cs typeface="Times New Roman" panose="02020603050405020304" pitchFamily="18" charset="0"/>
              </a:rPr>
              <a:t>The Offeror shall submit a written submission, totaling no more than five (5) pages (excluding the cover page), detailing their EXPERIENCE by addressing the topics below.</a:t>
            </a:r>
            <a:endParaRPr lang="en-US" sz="1100" dirty="0">
              <a:latin typeface="Helvetica Neue" panose="020B0604020202020204" charset="0"/>
              <a:ea typeface="Calibri" panose="020F0502020204030204" pitchFamily="34" charset="0"/>
              <a:cs typeface="Times New Roman" panose="02020603050405020304" pitchFamily="18" charset="0"/>
            </a:endParaRPr>
          </a:p>
          <a:p>
            <a:pPr marL="400050" indent="-171450" algn="just">
              <a:lnSpc>
                <a:spcPct val="107000"/>
              </a:lnSpc>
              <a:buFont typeface="Arial" panose="020B0604020202020204" pitchFamily="34" charset="0"/>
              <a:buChar char="•"/>
              <a:tabLst>
                <a:tab pos="228600" algn="l"/>
              </a:tabLst>
            </a:pPr>
            <a:r>
              <a:rPr lang="en-US" sz="1100" dirty="0">
                <a:solidFill>
                  <a:srgbClr val="222A35"/>
                </a:solidFill>
                <a:latin typeface="Helvetica Neue" panose="020B0604020202020204" charset="0"/>
                <a:ea typeface="Calibri" panose="020F0502020204030204" pitchFamily="34" charset="0"/>
                <a:cs typeface="Times New Roman" panose="02020603050405020304" pitchFamily="18" charset="0"/>
              </a:rPr>
              <a:t>Using </a:t>
            </a:r>
            <a:r>
              <a:rPr lang="en-US" sz="1100" dirty="0">
                <a:solidFill>
                  <a:srgbClr val="222A35"/>
                </a:solidFill>
                <a:highlight>
                  <a:srgbClr val="FFFF00"/>
                </a:highlight>
                <a:latin typeface="Helvetica Neue" panose="020B0604020202020204" charset="0"/>
                <a:ea typeface="Calibri" panose="020F0502020204030204" pitchFamily="34" charset="0"/>
                <a:cs typeface="Times New Roman" panose="02020603050405020304" pitchFamily="18" charset="0"/>
              </a:rPr>
              <a:t>specific examples</a:t>
            </a:r>
            <a:r>
              <a:rPr lang="en-US" sz="1100" dirty="0">
                <a:solidFill>
                  <a:srgbClr val="222A35"/>
                </a:solidFill>
                <a:latin typeface="Helvetica Neue" panose="020B0604020202020204" charset="0"/>
                <a:ea typeface="Calibri" panose="020F0502020204030204" pitchFamily="34" charset="0"/>
                <a:cs typeface="Times New Roman" panose="02020603050405020304" pitchFamily="18" charset="0"/>
              </a:rPr>
              <a:t> that are verifiable, </a:t>
            </a:r>
            <a:r>
              <a:rPr lang="en-US" sz="1100" dirty="0">
                <a:solidFill>
                  <a:srgbClr val="222A35"/>
                </a:solidFill>
                <a:highlight>
                  <a:srgbClr val="FFFF00"/>
                </a:highlight>
                <a:latin typeface="Helvetica Neue" panose="020B0604020202020204" charset="0"/>
                <a:ea typeface="Calibri" panose="020F0502020204030204" pitchFamily="34" charset="0"/>
                <a:cs typeface="Times New Roman" panose="02020603050405020304" pitchFamily="18" charset="0"/>
              </a:rPr>
              <a:t>describe your corporate experience obtaining medical personnel with the following certifications</a:t>
            </a:r>
            <a:r>
              <a:rPr lang="en-US" sz="1100" dirty="0">
                <a:solidFill>
                  <a:srgbClr val="222A35"/>
                </a:solidFill>
                <a:latin typeface="Helvetica Neue" panose="020B0604020202020204" charset="0"/>
                <a:ea typeface="Calibri" panose="020F0502020204030204" pitchFamily="34" charset="0"/>
                <a:cs typeface="Times New Roman" panose="02020603050405020304" pitchFamily="18" charset="0"/>
              </a:rPr>
              <a:t> to support national medical response efforts: Physician, Dentist, Pharmacist, Paramedic …</a:t>
            </a:r>
            <a:endParaRPr lang="en-US" sz="1100" dirty="0">
              <a:latin typeface="Helvetica Neue" panose="020B0604020202020204" charset="0"/>
              <a:ea typeface="Calibri" panose="020F0502020204030204" pitchFamily="34" charset="0"/>
              <a:cs typeface="Times New Roman" panose="02020603050405020304" pitchFamily="18" charset="0"/>
            </a:endParaRPr>
          </a:p>
          <a:p>
            <a:pPr marL="400050" indent="-171450" algn="just">
              <a:lnSpc>
                <a:spcPct val="107000"/>
              </a:lnSpc>
              <a:buFont typeface="Arial" panose="020B0604020202020204" pitchFamily="34" charset="0"/>
              <a:buChar char="•"/>
              <a:tabLst>
                <a:tab pos="228600" algn="l"/>
              </a:tabLst>
            </a:pPr>
            <a:r>
              <a:rPr lang="en-US" sz="1100" dirty="0">
                <a:solidFill>
                  <a:srgbClr val="222A35"/>
                </a:solidFill>
                <a:latin typeface="Helvetica Neue" panose="020B0604020202020204" charset="0"/>
                <a:ea typeface="Calibri" panose="020F0502020204030204" pitchFamily="34" charset="0"/>
                <a:cs typeface="Times New Roman" panose="02020603050405020304" pitchFamily="18" charset="0"/>
              </a:rPr>
              <a:t>Using specific examples that are verifiable, </a:t>
            </a:r>
            <a:r>
              <a:rPr lang="en-US" sz="1100" dirty="0">
                <a:solidFill>
                  <a:srgbClr val="222A35"/>
                </a:solidFill>
                <a:highlight>
                  <a:srgbClr val="FFFF00"/>
                </a:highlight>
                <a:latin typeface="Helvetica Neue" panose="020B0604020202020204" charset="0"/>
                <a:ea typeface="Calibri" panose="020F0502020204030204" pitchFamily="34" charset="0"/>
                <a:cs typeface="Times New Roman" panose="02020603050405020304" pitchFamily="18" charset="0"/>
              </a:rPr>
              <a:t>describe your corporate experience deploying thousands of medical staff</a:t>
            </a:r>
            <a:r>
              <a:rPr lang="en-US" sz="1100" dirty="0">
                <a:solidFill>
                  <a:srgbClr val="222A35"/>
                </a:solidFill>
                <a:latin typeface="Helvetica Neue" panose="020B0604020202020204" charset="0"/>
                <a:ea typeface="Calibri" panose="020F0502020204030204" pitchFamily="34" charset="0"/>
                <a:cs typeface="Times New Roman" panose="02020603050405020304" pitchFamily="18" charset="0"/>
              </a:rPr>
              <a:t> capable of safely administering a vaccine to patients across dispersed locations within a 72-hour period.</a:t>
            </a:r>
            <a:endParaRPr lang="en-US" sz="1100" dirty="0">
              <a:latin typeface="Helvetica Neue" panose="020B0604020202020204" charset="0"/>
              <a:ea typeface="Calibri" panose="020F0502020204030204" pitchFamily="34" charset="0"/>
              <a:cs typeface="Times New Roman" panose="02020603050405020304" pitchFamily="18" charset="0"/>
            </a:endParaRPr>
          </a:p>
          <a:p>
            <a:pPr marL="400050" indent="-171450" algn="just">
              <a:lnSpc>
                <a:spcPct val="107000"/>
              </a:lnSpc>
              <a:buFont typeface="Arial" panose="020B0604020202020204" pitchFamily="34" charset="0"/>
              <a:buChar char="•"/>
              <a:tabLst>
                <a:tab pos="228600" algn="l"/>
              </a:tabLst>
            </a:pPr>
            <a:r>
              <a:rPr lang="en-US" sz="1100" dirty="0">
                <a:solidFill>
                  <a:srgbClr val="222A35"/>
                </a:solidFill>
                <a:latin typeface="Helvetica Neue" panose="020B0604020202020204" charset="0"/>
                <a:ea typeface="Calibri" panose="020F0502020204030204" pitchFamily="34" charset="0"/>
                <a:cs typeface="Times New Roman" panose="02020603050405020304" pitchFamily="18" charset="0"/>
              </a:rPr>
              <a:t>Using specific examples that are verifiable, </a:t>
            </a:r>
            <a:r>
              <a:rPr lang="en-US" sz="1100" dirty="0">
                <a:solidFill>
                  <a:srgbClr val="222A35"/>
                </a:solidFill>
                <a:highlight>
                  <a:srgbClr val="FFFF00"/>
                </a:highlight>
                <a:latin typeface="Helvetica Neue" panose="020B0604020202020204" charset="0"/>
                <a:ea typeface="Calibri" panose="020F0502020204030204" pitchFamily="34" charset="0"/>
                <a:cs typeface="Times New Roman" panose="02020603050405020304" pitchFamily="18" charset="0"/>
              </a:rPr>
              <a:t>describe your corporate experience staffing medical personnel to the 48 contiguous states</a:t>
            </a:r>
            <a:r>
              <a:rPr lang="en-US" sz="1100" dirty="0">
                <a:solidFill>
                  <a:srgbClr val="222A35"/>
                </a:solidFill>
                <a:latin typeface="Helvetica Neue" panose="020B0604020202020204" charset="0"/>
                <a:ea typeface="Calibri" panose="020F0502020204030204" pitchFamily="34" charset="0"/>
                <a:cs typeface="Times New Roman" panose="02020603050405020304" pitchFamily="18" charset="0"/>
              </a:rPr>
              <a:t> within FEMA Regions 1-5 or Regions 6-10 in a saturated market.</a:t>
            </a:r>
            <a:endParaRPr lang="en-US" sz="1100" dirty="0">
              <a:latin typeface="Helvetica Neue" panose="020B0604020202020204" charset="0"/>
              <a:ea typeface="Calibri" panose="020F0502020204030204" pitchFamily="34" charset="0"/>
              <a:cs typeface="Times New Roman" panose="02020603050405020304" pitchFamily="18" charset="0"/>
            </a:endParaRPr>
          </a:p>
          <a:p>
            <a:pPr marL="400050" indent="-171450" algn="just">
              <a:lnSpc>
                <a:spcPct val="107000"/>
              </a:lnSpc>
              <a:buFont typeface="Arial" panose="020B0604020202020204" pitchFamily="34" charset="0"/>
              <a:buChar char="•"/>
              <a:tabLst>
                <a:tab pos="228600" algn="l"/>
              </a:tabLst>
            </a:pPr>
            <a:r>
              <a:rPr lang="en-US" sz="1100" dirty="0">
                <a:solidFill>
                  <a:srgbClr val="222A35"/>
                </a:solidFill>
                <a:latin typeface="Helvetica Neue" panose="020B0604020202020204" charset="0"/>
                <a:ea typeface="Calibri" panose="020F0502020204030204" pitchFamily="34" charset="0"/>
                <a:cs typeface="Times New Roman" panose="02020603050405020304" pitchFamily="18" charset="0"/>
              </a:rPr>
              <a:t>If proposing for Regions 1-5, using specific examples that are verifiable, describe your corporate experience staffing medical personnel to the following U.S. territories </a:t>
            </a:r>
            <a:r>
              <a:rPr lang="en-US" sz="1100" dirty="0">
                <a:solidFill>
                  <a:srgbClr val="222A35"/>
                </a:solidFill>
                <a:highlight>
                  <a:srgbClr val="FFFF00"/>
                </a:highlight>
                <a:latin typeface="Helvetica Neue" panose="020B0604020202020204" charset="0"/>
                <a:ea typeface="Calibri" panose="020F0502020204030204" pitchFamily="34" charset="0"/>
                <a:cs typeface="Times New Roman" panose="02020603050405020304" pitchFamily="18" charset="0"/>
              </a:rPr>
              <a:t>in a saturated market: Puerto Rico and U.S. Virgin</a:t>
            </a:r>
            <a:r>
              <a:rPr lang="en-US" sz="1100" dirty="0">
                <a:solidFill>
                  <a:srgbClr val="222A35"/>
                </a:solidFill>
                <a:latin typeface="Helvetica Neue" panose="020B0604020202020204" charset="0"/>
                <a:ea typeface="Calibri" panose="020F0502020204030204" pitchFamily="34" charset="0"/>
                <a:cs typeface="Times New Roman" panose="02020603050405020304" pitchFamily="18" charset="0"/>
              </a:rPr>
              <a:t> </a:t>
            </a:r>
            <a:r>
              <a:rPr lang="en-US" sz="1100" dirty="0">
                <a:solidFill>
                  <a:srgbClr val="222A35"/>
                </a:solidFill>
                <a:highlight>
                  <a:srgbClr val="FFFF00"/>
                </a:highlight>
                <a:latin typeface="Helvetica Neue" panose="020B0604020202020204" charset="0"/>
                <a:ea typeface="Calibri" panose="020F0502020204030204" pitchFamily="34" charset="0"/>
                <a:cs typeface="Times New Roman" panose="02020603050405020304" pitchFamily="18" charset="0"/>
              </a:rPr>
              <a:t>Islands</a:t>
            </a:r>
            <a:r>
              <a:rPr lang="en-US" sz="1100" dirty="0">
                <a:solidFill>
                  <a:srgbClr val="222A35"/>
                </a:solidFill>
                <a:latin typeface="Helvetica Neue" panose="020B0604020202020204" charset="0"/>
                <a:ea typeface="Calibri" panose="020F0502020204030204" pitchFamily="34" charset="0"/>
                <a:cs typeface="Times New Roman" panose="02020603050405020304" pitchFamily="18" charset="0"/>
              </a:rPr>
              <a:t> (Region 2).</a:t>
            </a:r>
            <a:endParaRPr lang="en-US" sz="1100" dirty="0">
              <a:latin typeface="Helvetica Neue" panose="020B0604020202020204" charset="0"/>
              <a:ea typeface="Calibri" panose="020F0502020204030204" pitchFamily="34" charset="0"/>
              <a:cs typeface="Times New Roman" panose="02020603050405020304" pitchFamily="18" charset="0"/>
            </a:endParaRPr>
          </a:p>
          <a:p>
            <a:pPr marL="400050" indent="-171450" algn="just">
              <a:lnSpc>
                <a:spcPct val="107000"/>
              </a:lnSpc>
              <a:buFont typeface="Arial" panose="020B0604020202020204" pitchFamily="34" charset="0"/>
              <a:buChar char="•"/>
              <a:tabLst>
                <a:tab pos="228600" algn="l"/>
              </a:tabLst>
            </a:pPr>
            <a:r>
              <a:rPr lang="en-US" sz="1100" dirty="0">
                <a:solidFill>
                  <a:srgbClr val="222A35"/>
                </a:solidFill>
                <a:latin typeface="Helvetica Neue" panose="020B0604020202020204" charset="0"/>
                <a:ea typeface="Calibri" panose="020F0502020204030204" pitchFamily="34" charset="0"/>
                <a:cs typeface="Times New Roman" panose="02020603050405020304" pitchFamily="18" charset="0"/>
              </a:rPr>
              <a:t>Using a specific example that is verifiable, </a:t>
            </a:r>
            <a:r>
              <a:rPr lang="en-US" sz="1100" dirty="0">
                <a:solidFill>
                  <a:srgbClr val="222A35"/>
                </a:solidFill>
                <a:highlight>
                  <a:srgbClr val="FFFF00"/>
                </a:highlight>
                <a:latin typeface="Helvetica Neue" panose="020B0604020202020204" charset="0"/>
                <a:ea typeface="Calibri" panose="020F0502020204030204" pitchFamily="34" charset="0"/>
                <a:cs typeface="Times New Roman" panose="02020603050405020304" pitchFamily="18" charset="0"/>
              </a:rPr>
              <a:t>describe an instance in your corporate experience where you did not meet contract requirements</a:t>
            </a:r>
            <a:r>
              <a:rPr lang="en-US" sz="1100" dirty="0">
                <a:solidFill>
                  <a:srgbClr val="222A35"/>
                </a:solidFill>
                <a:latin typeface="Helvetica Neue" panose="020B0604020202020204" charset="0"/>
                <a:ea typeface="Calibri" panose="020F0502020204030204" pitchFamily="34" charset="0"/>
                <a:cs typeface="Times New Roman" panose="02020603050405020304" pitchFamily="18" charset="0"/>
              </a:rPr>
              <a:t> under performance of a medical services contract and </a:t>
            </a:r>
            <a:r>
              <a:rPr lang="en-US" sz="1100" dirty="0">
                <a:solidFill>
                  <a:srgbClr val="222A35"/>
                </a:solidFill>
                <a:highlight>
                  <a:srgbClr val="FFFF00"/>
                </a:highlight>
                <a:latin typeface="Helvetica Neue" panose="020B0604020202020204" charset="0"/>
                <a:ea typeface="Calibri" panose="020F0502020204030204" pitchFamily="34" charset="0"/>
                <a:cs typeface="Times New Roman" panose="02020603050405020304" pitchFamily="18" charset="0"/>
              </a:rPr>
              <a:t>how you identified, communicated, addressed, mitigated and resolved the failure.</a:t>
            </a:r>
            <a:endParaRPr lang="en-US" sz="1100" dirty="0">
              <a:latin typeface="Helvetica Neue" panose="020B0604020202020204" charset="0"/>
              <a:ea typeface="Calibri" panose="020F0502020204030204" pitchFamily="34" charset="0"/>
              <a:cs typeface="Times New Roman" panose="02020603050405020304" pitchFamily="18" charset="0"/>
            </a:endParaRPr>
          </a:p>
        </p:txBody>
      </p:sp>
      <p:pic>
        <p:nvPicPr>
          <p:cNvPr id="4" name="Picture 3" descr="Image of the sun with &quot;FY24&quot; over the image.">
            <a:extLst>
              <a:ext uri="{FF2B5EF4-FFF2-40B4-BE49-F238E27FC236}">
                <a16:creationId xmlns:a16="http://schemas.microsoft.com/office/drawing/2014/main" id="{9D88D075-5181-155B-C4F0-704C9A9A449A}"/>
              </a:ext>
            </a:extLst>
          </p:cNvPr>
          <p:cNvPicPr>
            <a:picLocks noChangeAspect="1"/>
          </p:cNvPicPr>
          <p:nvPr/>
        </p:nvPicPr>
        <p:blipFill>
          <a:blip r:embed="rId5"/>
          <a:stretch>
            <a:fillRect/>
          </a:stretch>
        </p:blipFill>
        <p:spPr>
          <a:xfrm>
            <a:off x="7708214" y="986889"/>
            <a:ext cx="944962" cy="951058"/>
          </a:xfrm>
          <a:prstGeom prst="rect">
            <a:avLst/>
          </a:prstGeom>
        </p:spPr>
      </p:pic>
      <p:pic>
        <p:nvPicPr>
          <p:cNvPr id="22" name="Picture 21" descr="Cartoon picture of a brown tent.">
            <a:extLst>
              <a:ext uri="{FF2B5EF4-FFF2-40B4-BE49-F238E27FC236}">
                <a16:creationId xmlns:a16="http://schemas.microsoft.com/office/drawing/2014/main" id="{8BFDE1FC-1027-1E94-0CB1-8A7969E60FA2}"/>
              </a:ext>
            </a:extLst>
          </p:cNvPr>
          <p:cNvPicPr>
            <a:picLocks noChangeAspect="1"/>
          </p:cNvPicPr>
          <p:nvPr/>
        </p:nvPicPr>
        <p:blipFill>
          <a:blip r:embed="rId6"/>
          <a:stretch>
            <a:fillRect/>
          </a:stretch>
        </p:blipFill>
        <p:spPr>
          <a:xfrm>
            <a:off x="3788596" y="4308297"/>
            <a:ext cx="1566808" cy="780356"/>
          </a:xfrm>
          <a:prstGeom prst="rect">
            <a:avLst/>
          </a:prstGeom>
        </p:spPr>
      </p:pic>
      <p:sp>
        <p:nvSpPr>
          <p:cNvPr id="3" name="Slide Number Placeholder 2">
            <a:extLst>
              <a:ext uri="{FF2B5EF4-FFF2-40B4-BE49-F238E27FC236}">
                <a16:creationId xmlns:a16="http://schemas.microsoft.com/office/drawing/2014/main" id="{9455DCF8-D08F-F870-B7DE-72890EF838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25605410"/>
      </p:ext>
    </p:extLst>
  </p:cSld>
  <p:clrMapOvr>
    <a:overrideClrMapping bg1="lt1" tx1="dk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38761D"/>
                </a:solidFill>
                <a:latin typeface="Helvetica Neue"/>
                <a:ea typeface="Helvetica Neue"/>
                <a:cs typeface="Helvetica Neue"/>
                <a:sym typeface="Helvetica Neue"/>
              </a:rPr>
              <a:t>Using Interview-Style Questions in Solicitations</a:t>
            </a: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sp>
        <p:nvSpPr>
          <p:cNvPr id="7" name="TextBox 6">
            <a:extLst>
              <a:ext uri="{FF2B5EF4-FFF2-40B4-BE49-F238E27FC236}">
                <a16:creationId xmlns:a16="http://schemas.microsoft.com/office/drawing/2014/main" id="{36513856-93BA-CE3B-8495-153A99410570}"/>
              </a:ext>
            </a:extLst>
          </p:cNvPr>
          <p:cNvSpPr txBox="1"/>
          <p:nvPr/>
        </p:nvSpPr>
        <p:spPr>
          <a:xfrm>
            <a:off x="543714" y="967750"/>
            <a:ext cx="6561206"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sng" strike="noStrike" kern="0" cap="none" spc="0" normalizeH="0" baseline="0" noProof="0" dirty="0">
                <a:ln>
                  <a:noFill/>
                </a:ln>
                <a:solidFill>
                  <a:srgbClr val="000000"/>
                </a:solidFill>
                <a:effectLst/>
                <a:uLnTx/>
                <a:uFillTx/>
                <a:latin typeface="Helvetica Neue" panose="020B0604020202020204" charset="0"/>
                <a:ea typeface="Calibri" panose="020F0502020204030204" pitchFamily="34" charset="0"/>
                <a:cs typeface="Times New Roman"/>
                <a:sym typeface="Arial"/>
              </a:rPr>
              <a:t>Solicitation Sample</a:t>
            </a:r>
            <a:r>
              <a:rPr kumimoji="0" lang="en-US" b="1" i="0" u="sng" strike="noStrike" kern="0" cap="none" spc="0" normalizeH="0" baseline="0" noProof="0" dirty="0">
                <a:ln>
                  <a:noFill/>
                </a:ln>
                <a:solidFill>
                  <a:srgbClr val="000000"/>
                </a:solidFill>
                <a:effectLst/>
                <a:uLnTx/>
                <a:uFillTx/>
                <a:latin typeface="Helvetica Neue" panose="020B0604020202020204" charset="0"/>
                <a:ea typeface="Calibri" panose="020F0502020204030204" pitchFamily="34" charset="0"/>
                <a:cs typeface="Times New Roman"/>
                <a:sym typeface="Arial"/>
              </a:rPr>
              <a:t> </a:t>
            </a:r>
            <a:r>
              <a:rPr kumimoji="0" lang="en-US" sz="1400" b="0" i="0" u="none" strike="noStrike" kern="0" cap="none" spc="0" normalizeH="0" baseline="0" noProof="0" dirty="0">
                <a:ln>
                  <a:noFill/>
                </a:ln>
                <a:solidFill>
                  <a:srgbClr val="000000"/>
                </a:solidFill>
                <a:effectLst/>
                <a:uLnTx/>
                <a:uFillTx/>
                <a:latin typeface="Helvetica Neue" panose="020B0604020202020204" charset="0"/>
                <a:ea typeface="Calibri" panose="020F0502020204030204" pitchFamily="34" charset="0"/>
                <a:cs typeface="Times New Roman"/>
                <a:sym typeface="Arial"/>
              </a:rPr>
              <a:t>from</a:t>
            </a:r>
            <a:r>
              <a:rPr kumimoji="0" lang="en-US" sz="1400" b="1" i="0" u="none" strike="noStrike" kern="0" cap="none" spc="0" normalizeH="0" baseline="0" noProof="0" dirty="0">
                <a:ln>
                  <a:noFill/>
                </a:ln>
                <a:solidFill>
                  <a:srgbClr val="C00000"/>
                </a:solidFill>
                <a:effectLst/>
                <a:uLnTx/>
                <a:uFillTx/>
                <a:latin typeface="Helvetica Neue" panose="020B0604020202020204" charset="0"/>
                <a:ea typeface="Calibri" panose="020F0502020204030204" pitchFamily="34" charset="0"/>
                <a:cs typeface="Times New Roman"/>
                <a:sym typeface="Arial"/>
              </a:rPr>
              <a:t> </a:t>
            </a:r>
            <a:r>
              <a:rPr lang="en-US" b="1" dirty="0">
                <a:solidFill>
                  <a:srgbClr val="C00000"/>
                </a:solidFill>
                <a:latin typeface="Helvetica Neue" panose="020B0604020202020204" charset="0"/>
                <a:ea typeface="Calibri" panose="020F0502020204030204" pitchFamily="34" charset="0"/>
                <a:cs typeface="Times New Roman"/>
              </a:rPr>
              <a:t>FLETC Transportation Services - Glynco GA </a:t>
            </a:r>
            <a:r>
              <a:rPr kumimoji="0" lang="en-US" sz="1400" b="1" i="0" u="none" strike="noStrike" kern="0" cap="none" spc="0" normalizeH="0" baseline="0" noProof="0" dirty="0">
                <a:ln>
                  <a:noFill/>
                </a:ln>
                <a:solidFill>
                  <a:srgbClr val="C00000"/>
                </a:solidFill>
                <a:effectLst/>
                <a:uLnTx/>
                <a:uFillTx/>
                <a:latin typeface="Helvetica Neue" panose="020B0604020202020204" charset="0"/>
                <a:ea typeface="Calibri" panose="020F0502020204030204" pitchFamily="34" charset="0"/>
                <a:cs typeface="Times New Roman"/>
                <a:sym typeface="Arial"/>
              </a:rPr>
              <a:t>(FAR </a:t>
            </a:r>
            <a:r>
              <a:rPr lang="en-US" b="1" dirty="0">
                <a:solidFill>
                  <a:srgbClr val="C00000"/>
                </a:solidFill>
                <a:latin typeface="Helvetica Neue" panose="020B0604020202020204" charset="0"/>
                <a:ea typeface="Calibri" panose="020F0502020204030204" pitchFamily="34" charset="0"/>
                <a:cs typeface="Times New Roman"/>
              </a:rPr>
              <a:t>15.3</a:t>
            </a:r>
            <a:r>
              <a:rPr kumimoji="0" lang="en-US" sz="1400" b="1" i="0" u="none" strike="noStrike" kern="0" cap="none" spc="0" normalizeH="0" baseline="0" noProof="0" dirty="0">
                <a:ln>
                  <a:noFill/>
                </a:ln>
                <a:solidFill>
                  <a:srgbClr val="C00000"/>
                </a:solidFill>
                <a:effectLst/>
                <a:uLnTx/>
                <a:uFillTx/>
                <a:latin typeface="Helvetica Neue" panose="020B0604020202020204" charset="0"/>
                <a:ea typeface="Calibri" panose="020F0502020204030204" pitchFamily="34" charset="0"/>
                <a:cs typeface="Times New Roman"/>
                <a:sym typeface="Arial"/>
              </a:rPr>
              <a:t>)</a:t>
            </a:r>
            <a:endParaRPr kumimoji="0" lang="en-US" sz="1400" b="0" i="0" u="none" strike="noStrike" kern="0" cap="none" spc="0" normalizeH="0" baseline="0" noProof="0" dirty="0">
              <a:ln>
                <a:noFill/>
              </a:ln>
              <a:solidFill>
                <a:srgbClr val="000000"/>
              </a:solidFill>
              <a:effectLst/>
              <a:uLnTx/>
              <a:uFillTx/>
              <a:latin typeface="Helvetica Neue" panose="020B0604020202020204" charset="0"/>
              <a:cs typeface="Times New Roman"/>
              <a:sym typeface="Arial"/>
            </a:endParaRPr>
          </a:p>
        </p:txBody>
      </p:sp>
      <p:sp>
        <p:nvSpPr>
          <p:cNvPr id="5" name="Rectangle 4">
            <a:extLst>
              <a:ext uri="{FF2B5EF4-FFF2-40B4-BE49-F238E27FC236}">
                <a16:creationId xmlns:a16="http://schemas.microsoft.com/office/drawing/2014/main" id="{FE623D73-A76A-8092-1A4F-45ECBD7BE516}"/>
              </a:ext>
            </a:extLst>
          </p:cNvPr>
          <p:cNvSpPr/>
          <p:nvPr/>
        </p:nvSpPr>
        <p:spPr>
          <a:xfrm>
            <a:off x="543714" y="1398580"/>
            <a:ext cx="7936596" cy="303443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US" sz="1100" b="1" i="0" u="none" strike="noStrike" kern="0" cap="none" spc="0" normalizeH="0" baseline="0" noProof="0" dirty="0">
              <a:ln>
                <a:noFill/>
              </a:ln>
              <a:solidFill>
                <a:srgbClr val="222A35"/>
              </a:solidFill>
              <a:effectLst/>
              <a:uLnTx/>
              <a:uFillTx/>
              <a:latin typeface="Helvetica Neue" panose="020B060402020202020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endParaRPr lang="en-US" sz="1100" b="1" dirty="0">
              <a:solidFill>
                <a:srgbClr val="222A35"/>
              </a:solidFill>
              <a:latin typeface="Helvetica Neue" panose="020B060402020202020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US" sz="1100" b="1" i="0" u="none" strike="noStrike" kern="0" cap="none" spc="0" normalizeH="0" baseline="0" noProof="0" dirty="0">
              <a:ln>
                <a:noFill/>
              </a:ln>
              <a:solidFill>
                <a:srgbClr val="222A35"/>
              </a:solidFill>
              <a:effectLst/>
              <a:uLnTx/>
              <a:uFillTx/>
              <a:latin typeface="Helvetica Neue" panose="020B060402020202020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US" sz="1100" b="1" i="0" u="none" strike="noStrike" kern="0" cap="none" spc="0" normalizeH="0" baseline="0" noProof="0" dirty="0">
              <a:ln>
                <a:noFill/>
              </a:ln>
              <a:solidFill>
                <a:srgbClr val="222A35"/>
              </a:solidFill>
              <a:effectLst/>
              <a:uLnTx/>
              <a:uFillTx/>
              <a:latin typeface="Helvetica Neue" panose="020B060402020202020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endParaRPr lang="en-US" sz="1100" b="1" dirty="0">
              <a:solidFill>
                <a:srgbClr val="222A35"/>
              </a:solidFill>
              <a:latin typeface="Helvetica Neue" panose="020B060402020202020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US" sz="1100" b="1" i="0" u="none" strike="noStrike" kern="0" cap="none" spc="0" normalizeH="0" baseline="0" noProof="0" dirty="0">
              <a:ln>
                <a:noFill/>
              </a:ln>
              <a:solidFill>
                <a:srgbClr val="222A35"/>
              </a:solidFill>
              <a:effectLst/>
              <a:uLnTx/>
              <a:uFillTx/>
              <a:latin typeface="Helvetica Neue" panose="020B060402020202020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endParaRPr lang="en-US" sz="1100" b="1" dirty="0">
              <a:solidFill>
                <a:srgbClr val="222A35"/>
              </a:solidFill>
              <a:latin typeface="Helvetica Neue" panose="020B060402020202020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US" sz="1100" b="1" i="0" u="none" strike="noStrike" kern="0" cap="none" spc="0" normalizeH="0" baseline="0" noProof="0" dirty="0">
              <a:ln>
                <a:noFill/>
              </a:ln>
              <a:solidFill>
                <a:srgbClr val="222A35"/>
              </a:solidFill>
              <a:effectLst/>
              <a:uLnTx/>
              <a:uFillTx/>
              <a:latin typeface="Helvetica Neue" panose="020B060402020202020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endParaRPr lang="en-US" sz="1100" b="1" dirty="0">
              <a:solidFill>
                <a:srgbClr val="222A35"/>
              </a:solidFill>
              <a:latin typeface="Helvetica Neue" panose="020B060402020202020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US" sz="1100" b="1" i="0" u="none" strike="noStrike" kern="0" cap="none" spc="0" normalizeH="0" baseline="0" noProof="0" dirty="0">
              <a:ln>
                <a:noFill/>
              </a:ln>
              <a:solidFill>
                <a:srgbClr val="222A35"/>
              </a:solidFill>
              <a:effectLst/>
              <a:uLnTx/>
              <a:uFillTx/>
              <a:latin typeface="Helvetica Neue" panose="020B060402020202020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endParaRPr lang="en-US" sz="1100" b="1" dirty="0">
              <a:solidFill>
                <a:srgbClr val="222A35"/>
              </a:solidFill>
              <a:latin typeface="Helvetica Neue" panose="020B060402020202020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1100" b="1" i="0" u="none" strike="noStrike" kern="0" cap="none" spc="0" normalizeH="0" baseline="0" noProof="0" dirty="0">
                <a:ln>
                  <a:noFill/>
                </a:ln>
                <a:solidFill>
                  <a:srgbClr val="222A35"/>
                </a:solidFill>
                <a:effectLst/>
                <a:uLnTx/>
                <a:uFillTx/>
                <a:latin typeface="Helvetica Neue" panose="020B0604020202020204" charset="0"/>
                <a:ea typeface="Calibri" panose="020F0502020204030204" pitchFamily="34" charset="0"/>
                <a:cs typeface="Times New Roman" panose="02020603050405020304" pitchFamily="18" charset="0"/>
                <a:sym typeface="Arial"/>
              </a:rPr>
              <a:t>Factor </a:t>
            </a:r>
            <a:r>
              <a:rPr lang="en-US" sz="1100" b="1" dirty="0">
                <a:solidFill>
                  <a:srgbClr val="222A35"/>
                </a:solidFill>
                <a:latin typeface="Helvetica Neue" panose="020B0604020202020204" charset="0"/>
                <a:ea typeface="Calibri" panose="020F0502020204030204" pitchFamily="34" charset="0"/>
                <a:cs typeface="Times New Roman" panose="02020603050405020304" pitchFamily="18" charset="0"/>
              </a:rPr>
              <a:t>1</a:t>
            </a:r>
            <a:r>
              <a:rPr kumimoji="0" lang="en-US" sz="1100" b="1" i="0" u="none" strike="noStrike" kern="0" cap="none" spc="0" normalizeH="0" baseline="0" noProof="0" dirty="0">
                <a:ln>
                  <a:noFill/>
                </a:ln>
                <a:solidFill>
                  <a:srgbClr val="222A35"/>
                </a:solidFill>
                <a:effectLst/>
                <a:uLnTx/>
                <a:uFillTx/>
                <a:latin typeface="Helvetica Neue" panose="020B0604020202020204" charset="0"/>
                <a:ea typeface="Calibri" panose="020F0502020204030204" pitchFamily="34" charset="0"/>
                <a:cs typeface="Times New Roman" panose="02020603050405020304" pitchFamily="18" charset="0"/>
                <a:sym typeface="Arial"/>
              </a:rPr>
              <a:t>: Prior Experience (Instructions to Offerors)</a:t>
            </a: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en-US" sz="1100" dirty="0">
                <a:solidFill>
                  <a:srgbClr val="222A35"/>
                </a:solidFill>
                <a:latin typeface="Helvetica Neue" panose="020B0604020202020204" charset="0"/>
                <a:ea typeface="Calibri" panose="020F0502020204030204" pitchFamily="34" charset="0"/>
                <a:cs typeface="Times New Roman" panose="02020603050405020304" pitchFamily="18" charset="0"/>
              </a:rPr>
              <a:t>In addition, offerors should incorporate a response to the questions below :</a:t>
            </a: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en-US" sz="1100" b="1" dirty="0">
                <a:solidFill>
                  <a:srgbClr val="222A35"/>
                </a:solidFill>
                <a:latin typeface="Helvetica Neue" panose="020B0604020202020204" charset="0"/>
                <a:ea typeface="Calibri" panose="020F0502020204030204" pitchFamily="34" charset="0"/>
                <a:cs typeface="Times New Roman" panose="02020603050405020304" pitchFamily="18" charset="0"/>
              </a:rPr>
              <a:t>Background: </a:t>
            </a:r>
            <a:r>
              <a:rPr lang="en-US" sz="1100" b="0" i="0" u="none" strike="noStrike" baseline="0" dirty="0">
                <a:solidFill>
                  <a:schemeClr val="tx1"/>
                </a:solidFill>
                <a:latin typeface="Helvetica Neue" panose="020B0604020202020204" charset="0"/>
              </a:rPr>
              <a:t>The FLETC Glynco campus is located approximately five minutes north of Brunswick, Georgia in Glynn County and is equal distance between Savannah, Georgia, and Jacksonville, Florida. The Contractor shall provide the management, supervision, all personnel, equipment, tools, materials, and other items and services necessary to support the operation of the Transportation Motor Pool (TMP) in accordance with the performance work statement. These services are critical. </a:t>
            </a:r>
            <a:r>
              <a:rPr lang="en-US" sz="1100" b="0" i="0" u="none" strike="noStrike" baseline="0" dirty="0">
                <a:solidFill>
                  <a:schemeClr val="tx1"/>
                </a:solidFill>
                <a:highlight>
                  <a:srgbClr val="FFFF00"/>
                </a:highlight>
                <a:latin typeface="Helvetica Neue" panose="020B0604020202020204" charset="0"/>
              </a:rPr>
              <a:t>Increased student load, Hurricane Evacuations of Students, Government Shutdowns and Re-Opening which causes heavy load of students returning to Center from airports and Long-Distance Off-Center Lodging requirements. All of these are issues that the Contractor must be able to handle.</a:t>
            </a:r>
            <a:endParaRPr kumimoji="0" lang="en-US" sz="1100" b="1" i="0" u="none" strike="noStrike" kern="0" cap="none" spc="0" normalizeH="0" baseline="0" noProof="0" dirty="0">
              <a:ln>
                <a:noFill/>
              </a:ln>
              <a:solidFill>
                <a:schemeClr val="tx1"/>
              </a:solidFill>
              <a:effectLst/>
              <a:highlight>
                <a:srgbClr val="FFFF00"/>
              </a:highlight>
              <a:uLnTx/>
              <a:uFillTx/>
              <a:latin typeface="Helvetica Neue" panose="020B060402020202020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en-US" sz="1100" b="1" dirty="0">
                <a:solidFill>
                  <a:srgbClr val="222A35"/>
                </a:solidFill>
                <a:latin typeface="Helvetica Neue" panose="020B0604020202020204" charset="0"/>
                <a:ea typeface="Calibri" panose="020F0502020204030204" pitchFamily="34" charset="0"/>
                <a:cs typeface="Times New Roman" panose="02020603050405020304" pitchFamily="18" charset="0"/>
              </a:rPr>
              <a:t>Question 1: </a:t>
            </a:r>
            <a:r>
              <a:rPr lang="en-US" sz="1100" dirty="0">
                <a:solidFill>
                  <a:schemeClr val="tx1"/>
                </a:solidFill>
                <a:latin typeface="Helvetica Neue" panose="020B0604020202020204" charset="0"/>
                <a:ea typeface="Calibri" panose="020F0502020204030204" pitchFamily="34" charset="0"/>
                <a:cs typeface="TimesNewRomanPSMT"/>
              </a:rPr>
              <a:t>Schedule Changes: </a:t>
            </a:r>
            <a:r>
              <a:rPr lang="en-US" sz="1100" dirty="0">
                <a:solidFill>
                  <a:schemeClr val="tx1"/>
                </a:solidFill>
                <a:highlight>
                  <a:srgbClr val="FFFF00"/>
                </a:highlight>
                <a:latin typeface="Helvetica Neue" panose="020B0604020202020204" charset="0"/>
                <a:ea typeface="Calibri" panose="020F0502020204030204" pitchFamily="34" charset="0"/>
                <a:cs typeface="TimesNewRomanPSMT"/>
              </a:rPr>
              <a:t>What experience does the offeror have managing schedule changes? </a:t>
            </a:r>
            <a:r>
              <a:rPr lang="en-US" sz="1100" dirty="0">
                <a:solidFill>
                  <a:schemeClr val="tx1"/>
                </a:solidFill>
                <a:latin typeface="Helvetica Neue" panose="020B0604020202020204" charset="0"/>
                <a:ea typeface="Calibri" panose="020F0502020204030204" pitchFamily="34" charset="0"/>
                <a:cs typeface="TimesNewRomanPSMT"/>
              </a:rPr>
              <a:t>How did you handle las mi</a:t>
            </a:r>
            <a:r>
              <a:rPr lang="en-US" sz="1100" kern="0" dirty="0">
                <a:solidFill>
                  <a:schemeClr val="tx1"/>
                </a:solidFill>
                <a:effectLst/>
                <a:latin typeface="Helvetica Neue" panose="020B0604020202020204" charset="0"/>
                <a:ea typeface="Calibri" panose="020F0502020204030204" pitchFamily="34" charset="0"/>
                <a:cs typeface="TimesNewRomanPSMT"/>
              </a:rPr>
              <a:t>nute schedule changes? How did the offeror handle things such as inclement weather? </a:t>
            </a:r>
            <a:r>
              <a:rPr lang="en-US" sz="1100" kern="0" dirty="0">
                <a:solidFill>
                  <a:schemeClr val="tx1"/>
                </a:solidFill>
                <a:effectLst/>
                <a:highlight>
                  <a:srgbClr val="FFFF00"/>
                </a:highlight>
                <a:latin typeface="Helvetica Neue" panose="020B0604020202020204" charset="0"/>
                <a:ea typeface="Calibri" panose="020F0502020204030204" pitchFamily="34" charset="0"/>
                <a:cs typeface="TimesNewRomanPSMT"/>
              </a:rPr>
              <a:t>Share any lessons learned.</a:t>
            </a:r>
            <a:endParaRPr lang="en-US" sz="1050" kern="100" dirty="0">
              <a:solidFill>
                <a:schemeClr val="tx1"/>
              </a:solidFill>
              <a:effectLst/>
              <a:highlight>
                <a:srgbClr val="FFFF00"/>
              </a:highlight>
              <a:latin typeface="Helvetica Neue" panose="020B0604020202020204" charset="0"/>
              <a:ea typeface="Calibri" panose="020F0502020204030204" pitchFamily="34" charset="0"/>
              <a:cs typeface="Times New Roman" panose="02020603050405020304" pitchFamily="18" charset="0"/>
            </a:endParaRPr>
          </a:p>
          <a:p>
            <a:pPr algn="l"/>
            <a:r>
              <a:rPr lang="en-US" sz="1100" b="1" dirty="0">
                <a:solidFill>
                  <a:srgbClr val="222A35"/>
                </a:solidFill>
                <a:latin typeface="Helvetica Neue" panose="020B0604020202020204" charset="0"/>
                <a:ea typeface="Calibri" panose="020F0502020204030204" pitchFamily="34" charset="0"/>
                <a:cs typeface="Times New Roman" panose="02020603050405020304" pitchFamily="18" charset="0"/>
              </a:rPr>
              <a:t>Question 2: </a:t>
            </a:r>
            <a:r>
              <a:rPr lang="en-US" sz="1100" b="0" i="0" u="none" strike="noStrike" baseline="0" dirty="0">
                <a:solidFill>
                  <a:schemeClr val="tx1"/>
                </a:solidFill>
                <a:latin typeface="Helvetica Neue" panose="020B0604020202020204" charset="0"/>
              </a:rPr>
              <a:t>Personnel Transport: What experience does the offeror have in transporting large student loads? </a:t>
            </a:r>
            <a:r>
              <a:rPr lang="en-US" sz="1100" b="0" i="0" u="none" strike="noStrike" baseline="0" dirty="0">
                <a:solidFill>
                  <a:schemeClr val="tx1"/>
                </a:solidFill>
                <a:highlight>
                  <a:srgbClr val="FFFF00"/>
                </a:highlight>
                <a:latin typeface="Helvetica Neue" panose="020B0604020202020204" charset="0"/>
              </a:rPr>
              <a:t>How did your organization handle transporting large student loads timely when there were buses not working? </a:t>
            </a:r>
            <a:r>
              <a:rPr lang="en-US" sz="1100" b="0" i="0" u="none" strike="noStrike" baseline="0" dirty="0">
                <a:solidFill>
                  <a:schemeClr val="tx1"/>
                </a:solidFill>
                <a:latin typeface="Helvetica Neue" panose="020B0604020202020204" charset="0"/>
              </a:rPr>
              <a:t>Share Any lessons learned.</a:t>
            </a:r>
          </a:p>
          <a:p>
            <a:pPr algn="l"/>
            <a:endParaRPr kumimoji="0" lang="en-US" sz="1100" kern="0" cap="none" spc="0" normalizeH="0" noProof="0" dirty="0">
              <a:ln>
                <a:noFill/>
              </a:ln>
              <a:solidFill>
                <a:schemeClr val="tx1"/>
              </a:solidFill>
              <a:effectLst/>
              <a:uLnTx/>
              <a:uFillTx/>
              <a:latin typeface="Helvetica Neue" panose="020B0604020202020204" charset="0"/>
              <a:ea typeface="Calibri" panose="020F0502020204030204" pitchFamily="34" charset="0"/>
              <a:cs typeface="Times New Roman" panose="02020603050405020304" pitchFamily="18" charset="0"/>
              <a:sym typeface="Arial"/>
            </a:endParaRPr>
          </a:p>
          <a:p>
            <a:pPr algn="l"/>
            <a:endParaRPr lang="en-US" sz="1100" b="1" i="0" u="none" strike="noStrike" baseline="0" dirty="0">
              <a:solidFill>
                <a:schemeClr val="tx1"/>
              </a:solidFill>
              <a:latin typeface="Helvetica Neue" panose="020B0604020202020204" charset="0"/>
              <a:ea typeface="Calibri" panose="020F0502020204030204" pitchFamily="34" charset="0"/>
              <a:cs typeface="Times New Roman" panose="02020603050405020304" pitchFamily="18" charset="0"/>
            </a:endParaRPr>
          </a:p>
          <a:p>
            <a:pPr algn="l"/>
            <a:endParaRPr kumimoji="0" lang="en-US" sz="1100" b="1" kern="0" cap="none" spc="0" normalizeH="0" noProof="0" dirty="0">
              <a:ln>
                <a:noFill/>
              </a:ln>
              <a:solidFill>
                <a:schemeClr val="tx1"/>
              </a:solidFill>
              <a:effectLst/>
              <a:uLnTx/>
              <a:uFillTx/>
              <a:latin typeface="Helvetica Neue" panose="020B0604020202020204" charset="0"/>
              <a:ea typeface="Calibri" panose="020F0502020204030204" pitchFamily="34" charset="0"/>
              <a:cs typeface="Times New Roman" panose="02020603050405020304" pitchFamily="18" charset="0"/>
              <a:sym typeface="Arial"/>
            </a:endParaRPr>
          </a:p>
          <a:p>
            <a:pPr algn="l"/>
            <a:endParaRPr lang="en-US" sz="1100" b="1" i="0" u="none" strike="noStrike" baseline="0" dirty="0">
              <a:solidFill>
                <a:schemeClr val="tx1"/>
              </a:solidFill>
              <a:latin typeface="Helvetica Neue" panose="020B0604020202020204" charset="0"/>
              <a:ea typeface="Calibri" panose="020F0502020204030204" pitchFamily="34" charset="0"/>
              <a:cs typeface="Times New Roman" panose="02020603050405020304" pitchFamily="18" charset="0"/>
            </a:endParaRPr>
          </a:p>
          <a:p>
            <a:pPr algn="l"/>
            <a:endParaRPr kumimoji="0" lang="en-US" sz="1100" b="1" i="0" u="none" strike="noStrike" kern="0" cap="none" spc="0" normalizeH="0" baseline="0" noProof="0" dirty="0">
              <a:ln>
                <a:noFill/>
              </a:ln>
              <a:solidFill>
                <a:schemeClr val="tx1"/>
              </a:solidFill>
              <a:effectLst/>
              <a:uLnTx/>
              <a:uFillTx/>
              <a:latin typeface="Helvetica Neue" panose="020B060402020202020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endParaRPr lang="en-US" sz="1100" b="1" dirty="0">
              <a:solidFill>
                <a:srgbClr val="222A35"/>
              </a:solidFill>
              <a:latin typeface="Helvetica Neue" panose="020B060402020202020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US" sz="1100" b="1" i="0" u="none" strike="noStrike" kern="0" cap="none" spc="0" normalizeH="0" baseline="0" noProof="0" dirty="0">
              <a:ln>
                <a:noFill/>
              </a:ln>
              <a:solidFill>
                <a:srgbClr val="222A35"/>
              </a:solidFill>
              <a:effectLst/>
              <a:uLnTx/>
              <a:uFillTx/>
              <a:latin typeface="Helvetica Neue" panose="020B060402020202020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endParaRPr lang="en-US" sz="1100" b="1" dirty="0">
              <a:solidFill>
                <a:srgbClr val="222A35"/>
              </a:solidFill>
              <a:latin typeface="Helvetica Neue" panose="020B060402020202020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US" sz="1100" b="1" i="0" u="none" strike="noStrike" kern="0" cap="none" spc="0" normalizeH="0" baseline="0" noProof="0" dirty="0">
              <a:ln>
                <a:noFill/>
              </a:ln>
              <a:solidFill>
                <a:srgbClr val="222A35"/>
              </a:solidFill>
              <a:effectLst/>
              <a:uLnTx/>
              <a:uFillTx/>
              <a:latin typeface="Helvetica Neue" panose="020B060402020202020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endParaRPr lang="en-US" sz="1100" b="1" dirty="0">
              <a:solidFill>
                <a:srgbClr val="222A35"/>
              </a:solidFill>
              <a:latin typeface="Helvetica Neue" panose="020B060402020202020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US" sz="1100" b="1" i="0" u="none" strike="noStrike" kern="0" cap="none" spc="0" normalizeH="0" baseline="0" noProof="0" dirty="0">
              <a:ln>
                <a:noFill/>
              </a:ln>
              <a:solidFill>
                <a:srgbClr val="222A35"/>
              </a:solidFill>
              <a:effectLst/>
              <a:uLnTx/>
              <a:uFillTx/>
              <a:latin typeface="Helvetica Neue" panose="020B060402020202020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endParaRPr lang="en-US" sz="1100" b="1" dirty="0">
              <a:solidFill>
                <a:srgbClr val="222A35"/>
              </a:solidFill>
              <a:latin typeface="Helvetica Neue" panose="020B060402020202020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US" sz="1100" b="1" i="0" u="none" strike="noStrike" kern="0" cap="none" spc="0" normalizeH="0" baseline="0" noProof="0" dirty="0">
              <a:ln>
                <a:noFill/>
              </a:ln>
              <a:solidFill>
                <a:srgbClr val="222A35"/>
              </a:solidFill>
              <a:effectLst/>
              <a:uLnTx/>
              <a:uFillTx/>
              <a:latin typeface="Helvetica Neue" panose="020B060402020202020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US" sz="1100" b="1" i="0" u="none" strike="noStrike" kern="0" cap="none" spc="0" normalizeH="0" baseline="0" noProof="0" dirty="0">
              <a:ln>
                <a:noFill/>
              </a:ln>
              <a:solidFill>
                <a:srgbClr val="222A35"/>
              </a:solidFill>
              <a:effectLst/>
              <a:uLnTx/>
              <a:uFillTx/>
              <a:latin typeface="Helvetica Neue" panose="020B0604020202020204" charset="0"/>
              <a:ea typeface="Calibri" panose="020F0502020204030204" pitchFamily="34" charset="0"/>
              <a:cs typeface="Times New Roman" panose="02020603050405020304" pitchFamily="18" charset="0"/>
              <a:sym typeface="Arial"/>
            </a:endParaRPr>
          </a:p>
        </p:txBody>
      </p:sp>
      <p:pic>
        <p:nvPicPr>
          <p:cNvPr id="11" name="Picture 10" descr="Image of the sun with FY23 written over the image.">
            <a:extLst>
              <a:ext uri="{FF2B5EF4-FFF2-40B4-BE49-F238E27FC236}">
                <a16:creationId xmlns:a16="http://schemas.microsoft.com/office/drawing/2014/main" id="{2A52E260-F3F8-3D5D-F5D7-0B6428BDBDFE}"/>
              </a:ext>
            </a:extLst>
          </p:cNvPr>
          <p:cNvPicPr>
            <a:picLocks noChangeAspect="1"/>
          </p:cNvPicPr>
          <p:nvPr/>
        </p:nvPicPr>
        <p:blipFill>
          <a:blip r:embed="rId5"/>
          <a:stretch>
            <a:fillRect/>
          </a:stretch>
        </p:blipFill>
        <p:spPr>
          <a:xfrm>
            <a:off x="7535348" y="1012951"/>
            <a:ext cx="944962" cy="951058"/>
          </a:xfrm>
          <a:prstGeom prst="rect">
            <a:avLst/>
          </a:prstGeom>
        </p:spPr>
      </p:pic>
      <p:pic>
        <p:nvPicPr>
          <p:cNvPr id="15" name="Picture 14" descr="Cartoon image of an old van.">
            <a:extLst>
              <a:ext uri="{FF2B5EF4-FFF2-40B4-BE49-F238E27FC236}">
                <a16:creationId xmlns:a16="http://schemas.microsoft.com/office/drawing/2014/main" id="{77F0F859-91B4-5056-98BA-D3E21646F28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715694" y="4173752"/>
            <a:ext cx="1264674" cy="926110"/>
          </a:xfrm>
          <a:prstGeom prst="rect">
            <a:avLst/>
          </a:prstGeom>
        </p:spPr>
      </p:pic>
      <p:sp>
        <p:nvSpPr>
          <p:cNvPr id="3" name="Slide Number Placeholder 2">
            <a:extLst>
              <a:ext uri="{FF2B5EF4-FFF2-40B4-BE49-F238E27FC236}">
                <a16:creationId xmlns:a16="http://schemas.microsoft.com/office/drawing/2014/main" id="{D3E2347A-1BFB-39A0-CA89-EBC7729A82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3797867057"/>
      </p:ext>
    </p:extLst>
  </p:cSld>
  <p:clrMapOvr>
    <a:overrideClrMapping bg1="lt1" tx1="dk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38761D"/>
                </a:solidFill>
                <a:latin typeface="Helvetica Neue"/>
                <a:ea typeface="Helvetica Neue"/>
                <a:cs typeface="Helvetica Neue"/>
                <a:sym typeface="Helvetica Neue"/>
              </a:rPr>
              <a:t>Using Interview-Style Questions in Solicitations</a:t>
            </a: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sp>
        <p:nvSpPr>
          <p:cNvPr id="7" name="TextBox 6">
            <a:extLst>
              <a:ext uri="{FF2B5EF4-FFF2-40B4-BE49-F238E27FC236}">
                <a16:creationId xmlns:a16="http://schemas.microsoft.com/office/drawing/2014/main" id="{36513856-93BA-CE3B-8495-153A99410570}"/>
              </a:ext>
            </a:extLst>
          </p:cNvPr>
          <p:cNvSpPr txBox="1"/>
          <p:nvPr/>
        </p:nvSpPr>
        <p:spPr>
          <a:xfrm>
            <a:off x="545003" y="950255"/>
            <a:ext cx="6222743"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sng" strike="noStrike" kern="0" cap="none" spc="0" normalizeH="0" baseline="0" noProof="0" dirty="0">
                <a:ln>
                  <a:noFill/>
                </a:ln>
                <a:solidFill>
                  <a:srgbClr val="000000"/>
                </a:solidFill>
                <a:effectLst/>
                <a:uLnTx/>
                <a:uFillTx/>
                <a:latin typeface="Helvetica Neue" panose="020B0604020202020204" charset="0"/>
                <a:ea typeface="Calibri" panose="020F0502020204030204" pitchFamily="34" charset="0"/>
                <a:cs typeface="Times New Roman"/>
                <a:sym typeface="Arial"/>
              </a:rPr>
              <a:t>Solicitation Sample</a:t>
            </a:r>
            <a:r>
              <a:rPr kumimoji="0" lang="en-US" b="1" i="0" u="sng" strike="noStrike" kern="0" cap="none" spc="0" normalizeH="0" baseline="0" noProof="0" dirty="0">
                <a:ln>
                  <a:noFill/>
                </a:ln>
                <a:solidFill>
                  <a:srgbClr val="000000"/>
                </a:solidFill>
                <a:effectLst/>
                <a:uLnTx/>
                <a:uFillTx/>
                <a:latin typeface="Helvetica Neue" panose="020B0604020202020204" charset="0"/>
                <a:ea typeface="Calibri" panose="020F0502020204030204" pitchFamily="34" charset="0"/>
                <a:cs typeface="Times New Roman"/>
                <a:sym typeface="Arial"/>
              </a:rPr>
              <a:t> </a:t>
            </a:r>
            <a:r>
              <a:rPr kumimoji="0" lang="en-US" sz="1400" b="0" i="0" u="none" strike="noStrike" kern="0" cap="none" spc="0" normalizeH="0" baseline="0" noProof="0" dirty="0">
                <a:ln>
                  <a:noFill/>
                </a:ln>
                <a:solidFill>
                  <a:srgbClr val="000000"/>
                </a:solidFill>
                <a:effectLst/>
                <a:uLnTx/>
                <a:uFillTx/>
                <a:latin typeface="Helvetica Neue" panose="020B0604020202020204" charset="0"/>
                <a:ea typeface="Calibri" panose="020F0502020204030204" pitchFamily="34" charset="0"/>
                <a:cs typeface="Times New Roman"/>
                <a:sym typeface="Arial"/>
              </a:rPr>
              <a:t>from</a:t>
            </a:r>
            <a:r>
              <a:rPr kumimoji="0" lang="en-US" sz="1400" b="1" i="0" u="none" strike="noStrike" kern="0" cap="none" spc="0" normalizeH="0" baseline="0" noProof="0" dirty="0">
                <a:ln>
                  <a:noFill/>
                </a:ln>
                <a:solidFill>
                  <a:srgbClr val="C00000"/>
                </a:solidFill>
                <a:effectLst/>
                <a:uLnTx/>
                <a:uFillTx/>
                <a:latin typeface="Helvetica Neue" panose="020B0604020202020204" charset="0"/>
                <a:ea typeface="Calibri" panose="020F0502020204030204" pitchFamily="34" charset="0"/>
                <a:cs typeface="Times New Roman"/>
                <a:sym typeface="Arial"/>
              </a:rPr>
              <a:t> USCG AUXDATA II (FAR 8.4)</a:t>
            </a:r>
            <a:endParaRPr kumimoji="0" lang="en-US" sz="1400" b="0" i="0" u="none" strike="noStrike" kern="0" cap="none" spc="0" normalizeH="0" baseline="0" noProof="0" dirty="0">
              <a:ln>
                <a:noFill/>
              </a:ln>
              <a:solidFill>
                <a:srgbClr val="000000"/>
              </a:solidFill>
              <a:effectLst/>
              <a:uLnTx/>
              <a:uFillTx/>
              <a:latin typeface="Helvetica Neue" panose="020B0604020202020204" charset="0"/>
              <a:cs typeface="Times New Roman"/>
              <a:sym typeface="Arial"/>
            </a:endParaRPr>
          </a:p>
        </p:txBody>
      </p:sp>
      <p:sp>
        <p:nvSpPr>
          <p:cNvPr id="5" name="Rectangle 4">
            <a:extLst>
              <a:ext uri="{FF2B5EF4-FFF2-40B4-BE49-F238E27FC236}">
                <a16:creationId xmlns:a16="http://schemas.microsoft.com/office/drawing/2014/main" id="{FE623D73-A76A-8092-1A4F-45ECBD7BE516}"/>
              </a:ext>
            </a:extLst>
          </p:cNvPr>
          <p:cNvSpPr/>
          <p:nvPr/>
        </p:nvSpPr>
        <p:spPr>
          <a:xfrm>
            <a:off x="551029" y="1413209"/>
            <a:ext cx="7942808" cy="220027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1100" b="1" i="0" u="none" strike="noStrike" kern="0" cap="none" spc="0" normalizeH="0" baseline="0" noProof="0" dirty="0">
                <a:ln>
                  <a:noFill/>
                </a:ln>
                <a:solidFill>
                  <a:srgbClr val="222A35"/>
                </a:solidFill>
                <a:effectLst/>
                <a:uLnTx/>
                <a:uFillTx/>
                <a:latin typeface="Helvetica Neue" panose="020B0604020202020204" charset="0"/>
                <a:ea typeface="Calibri" panose="020F0502020204030204" pitchFamily="34" charset="0"/>
                <a:cs typeface="Times New Roman" panose="02020603050405020304" pitchFamily="18" charset="0"/>
                <a:sym typeface="Arial"/>
              </a:rPr>
              <a:t>Factor 2: Technical Solution (Evaluation of Offerors)</a:t>
            </a: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1100" b="0" i="0" u="none" strike="noStrike" kern="0" cap="none" spc="0" normalizeH="0" baseline="0" noProof="0" dirty="0">
                <a:ln>
                  <a:noFill/>
                </a:ln>
                <a:solidFill>
                  <a:srgbClr val="222A35"/>
                </a:solidFill>
                <a:effectLst/>
                <a:uLnTx/>
                <a:uFillTx/>
                <a:latin typeface="Helvetica Neue" panose="020B0604020202020204" charset="0"/>
                <a:ea typeface="Calibri" panose="020F0502020204030204" pitchFamily="34" charset="0"/>
                <a:cs typeface="Times New Roman" panose="02020603050405020304" pitchFamily="18" charset="0"/>
                <a:sym typeface="Arial"/>
              </a:rPr>
              <a:t>The Government will assess each Offeror’s demonstration for its confidence in the proposed technical solution and </a:t>
            </a:r>
            <a:r>
              <a:rPr kumimoji="0" lang="en-US" sz="1100" b="0" i="0" u="none" strike="noStrike" kern="0" cap="none" spc="0" normalizeH="0" baseline="0" noProof="0" dirty="0">
                <a:ln>
                  <a:noFill/>
                </a:ln>
                <a:solidFill>
                  <a:srgbClr val="222A35"/>
                </a:solidFill>
                <a:effectLst/>
                <a:highlight>
                  <a:srgbClr val="FFFF00"/>
                </a:highlight>
                <a:uLnTx/>
                <a:uFillTx/>
                <a:latin typeface="Helvetica Neue" panose="020B0604020202020204" charset="0"/>
                <a:ea typeface="Calibri" panose="020F0502020204030204" pitchFamily="34" charset="0"/>
                <a:cs typeface="Times New Roman" panose="02020603050405020304" pitchFamily="18" charset="0"/>
                <a:sym typeface="Arial"/>
              </a:rPr>
              <a:t>its ability to meet the mission needs</a:t>
            </a:r>
            <a:r>
              <a:rPr kumimoji="0" lang="en-US" sz="1100" b="0" i="0" u="none" strike="noStrike" kern="0" cap="none" spc="0" normalizeH="0" baseline="0" noProof="0" dirty="0">
                <a:ln>
                  <a:noFill/>
                </a:ln>
                <a:solidFill>
                  <a:srgbClr val="222A35"/>
                </a:solidFill>
                <a:effectLst/>
                <a:uLnTx/>
                <a:uFillTx/>
                <a:latin typeface="Helvetica Neue" panose="020B0604020202020204" charset="0"/>
                <a:ea typeface="Calibri" panose="020F0502020204030204" pitchFamily="34" charset="0"/>
                <a:cs typeface="Times New Roman" panose="02020603050405020304" pitchFamily="18" charset="0"/>
                <a:sym typeface="Arial"/>
              </a:rPr>
              <a:t> of the Auxiliarists based on the technical demonstration and responses to questions. This includes the following characteristics:</a:t>
            </a:r>
            <a:endParaRPr kumimoji="0" lang="en-US" sz="1100" b="0" i="0" u="none" strike="noStrike" kern="0" cap="none" spc="0" normalizeH="0" baseline="0" noProof="0" dirty="0">
              <a:ln>
                <a:noFill/>
              </a:ln>
              <a:solidFill>
                <a:srgbClr val="FFFFFF"/>
              </a:solidFill>
              <a:effectLst/>
              <a:uLnTx/>
              <a:uFillTx/>
              <a:latin typeface="Helvetica Neue" panose="020B0604020202020204" charset="0"/>
              <a:ea typeface="Calibri" panose="020F0502020204030204" pitchFamily="34" charset="0"/>
              <a:cs typeface="Times New Roman" panose="02020603050405020304" pitchFamily="18" charset="0"/>
              <a:sym typeface="Arial"/>
            </a:endParaRPr>
          </a:p>
          <a:p>
            <a:pPr marL="457200" marR="0" lvl="0" indent="-228600" algn="just" defTabSz="914400" rtl="0" eaLnBrk="1" fontAlgn="auto" latinLnBrk="0" hangingPunct="1">
              <a:lnSpc>
                <a:spcPct val="107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dirty="0">
                <a:ln>
                  <a:noFill/>
                </a:ln>
                <a:solidFill>
                  <a:srgbClr val="222A35"/>
                </a:solidFill>
                <a:effectLst/>
                <a:uLnTx/>
                <a:uFillTx/>
                <a:latin typeface="Helvetica Neue" panose="020B0604020202020204" charset="0"/>
                <a:ea typeface="Calibri" panose="020F0502020204030204" pitchFamily="34" charset="0"/>
                <a:cs typeface="Times New Roman" panose="02020603050405020304" pitchFamily="18" charset="0"/>
                <a:sym typeface="Arial"/>
              </a:rPr>
              <a:t>Fitness: </a:t>
            </a:r>
            <a:r>
              <a:rPr kumimoji="0" lang="en-US" sz="1100" b="0" i="0" u="none" strike="noStrike" kern="0" cap="none" spc="0" normalizeH="0" baseline="0" noProof="0" dirty="0">
                <a:ln>
                  <a:noFill/>
                </a:ln>
                <a:solidFill>
                  <a:srgbClr val="222A35"/>
                </a:solidFill>
                <a:effectLst/>
                <a:highlight>
                  <a:srgbClr val="FFFF00"/>
                </a:highlight>
                <a:uLnTx/>
                <a:uFillTx/>
                <a:latin typeface="Helvetica Neue" panose="020B0604020202020204" charset="0"/>
                <a:ea typeface="Calibri" panose="020F0502020204030204" pitchFamily="34" charset="0"/>
                <a:cs typeface="Times New Roman" panose="02020603050405020304" pitchFamily="18" charset="0"/>
                <a:sym typeface="Arial"/>
              </a:rPr>
              <a:t>Does the technology address the problem at hand</a:t>
            </a:r>
            <a:r>
              <a:rPr kumimoji="0" lang="en-US" sz="1100" b="0" i="0" u="none" strike="noStrike" kern="0" cap="none" spc="0" normalizeH="0" baseline="0" noProof="0" dirty="0">
                <a:ln>
                  <a:noFill/>
                </a:ln>
                <a:solidFill>
                  <a:srgbClr val="222A35"/>
                </a:solidFill>
                <a:effectLst/>
                <a:uLnTx/>
                <a:uFillTx/>
                <a:latin typeface="Helvetica Neue" panose="020B0604020202020204" charset="0"/>
                <a:ea typeface="Calibri" panose="020F0502020204030204" pitchFamily="34" charset="0"/>
                <a:cs typeface="Times New Roman" panose="02020603050405020304" pitchFamily="18" charset="0"/>
                <a:sym typeface="Arial"/>
              </a:rPr>
              <a:t>, or is it being used for an unintended purpose?</a:t>
            </a:r>
            <a:endParaRPr kumimoji="0" lang="en-US" sz="1100" b="0" i="0" u="none" strike="noStrike" kern="0" cap="none" spc="0" normalizeH="0" baseline="0" noProof="0" dirty="0">
              <a:ln>
                <a:noFill/>
              </a:ln>
              <a:solidFill>
                <a:srgbClr val="FFFFFF"/>
              </a:solidFill>
              <a:effectLst/>
              <a:uLnTx/>
              <a:uFillTx/>
              <a:latin typeface="Helvetica Neue" panose="020B0604020202020204" charset="0"/>
              <a:ea typeface="Calibri" panose="020F0502020204030204" pitchFamily="34" charset="0"/>
              <a:cs typeface="Times New Roman" panose="02020603050405020304" pitchFamily="18" charset="0"/>
              <a:sym typeface="Arial"/>
            </a:endParaRPr>
          </a:p>
          <a:p>
            <a:pPr marL="457200" marR="0" lvl="0" indent="-228600" algn="just" defTabSz="914400" rtl="0" eaLnBrk="1" fontAlgn="auto" latinLnBrk="0" hangingPunct="1">
              <a:lnSpc>
                <a:spcPct val="107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dirty="0">
                <a:ln>
                  <a:noFill/>
                </a:ln>
                <a:solidFill>
                  <a:srgbClr val="222A35"/>
                </a:solidFill>
                <a:effectLst/>
                <a:uLnTx/>
                <a:uFillTx/>
                <a:latin typeface="Helvetica Neue" panose="020B0604020202020204" charset="0"/>
                <a:ea typeface="Calibri" panose="020F0502020204030204" pitchFamily="34" charset="0"/>
                <a:cs typeface="Times New Roman" panose="02020603050405020304" pitchFamily="18" charset="0"/>
                <a:sym typeface="Arial"/>
              </a:rPr>
              <a:t>Simplicity: </a:t>
            </a:r>
            <a:r>
              <a:rPr kumimoji="0" lang="en-US" sz="1100" b="0" i="0" u="none" strike="noStrike" kern="0" cap="none" spc="0" normalizeH="0" baseline="0" noProof="0" dirty="0">
                <a:ln>
                  <a:noFill/>
                </a:ln>
                <a:solidFill>
                  <a:srgbClr val="222A35"/>
                </a:solidFill>
                <a:effectLst/>
                <a:highlight>
                  <a:srgbClr val="FFFF00"/>
                </a:highlight>
                <a:uLnTx/>
                <a:uFillTx/>
                <a:latin typeface="Helvetica Neue" panose="020B0604020202020204" charset="0"/>
                <a:ea typeface="Calibri" panose="020F0502020204030204" pitchFamily="34" charset="0"/>
                <a:cs typeface="Times New Roman" panose="02020603050405020304" pitchFamily="18" charset="0"/>
                <a:sym typeface="Arial"/>
              </a:rPr>
              <a:t>Is the design of the solution easily understood?</a:t>
            </a:r>
            <a:endParaRPr kumimoji="0" lang="en-US" sz="1100" b="0" i="0" u="none" strike="noStrike" kern="0" cap="none" spc="0" normalizeH="0" baseline="0" noProof="0" dirty="0">
              <a:ln>
                <a:noFill/>
              </a:ln>
              <a:solidFill>
                <a:srgbClr val="FFFFFF"/>
              </a:solidFill>
              <a:effectLst/>
              <a:highlight>
                <a:srgbClr val="FFFF00"/>
              </a:highlight>
              <a:uLnTx/>
              <a:uFillTx/>
              <a:latin typeface="Helvetica Neue" panose="020B0604020202020204" charset="0"/>
              <a:ea typeface="Calibri" panose="020F0502020204030204" pitchFamily="34" charset="0"/>
              <a:cs typeface="Times New Roman" panose="02020603050405020304" pitchFamily="18" charset="0"/>
              <a:sym typeface="Arial"/>
            </a:endParaRPr>
          </a:p>
          <a:p>
            <a:pPr marL="457200" marR="0" lvl="0" indent="-228600" algn="just" defTabSz="914400" rtl="0" eaLnBrk="1" fontAlgn="auto" latinLnBrk="0" hangingPunct="1">
              <a:lnSpc>
                <a:spcPct val="107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dirty="0">
                <a:ln>
                  <a:noFill/>
                </a:ln>
                <a:solidFill>
                  <a:srgbClr val="222A35"/>
                </a:solidFill>
                <a:effectLst/>
                <a:uLnTx/>
                <a:uFillTx/>
                <a:latin typeface="Helvetica Neue" panose="020B0604020202020204" charset="0"/>
                <a:ea typeface="Calibri" panose="020F0502020204030204" pitchFamily="34" charset="0"/>
                <a:cs typeface="Times New Roman" panose="02020603050405020304" pitchFamily="18" charset="0"/>
                <a:sym typeface="Arial"/>
              </a:rPr>
              <a:t>Usability: Is the solution intuitive and easy to use? </a:t>
            </a:r>
            <a:r>
              <a:rPr kumimoji="0" lang="en-US" sz="1100" b="0" i="0" u="none" strike="noStrike" kern="0" cap="none" spc="0" normalizeH="0" baseline="0" noProof="0" dirty="0">
                <a:ln>
                  <a:noFill/>
                </a:ln>
                <a:solidFill>
                  <a:srgbClr val="222A35"/>
                </a:solidFill>
                <a:effectLst/>
                <a:highlight>
                  <a:srgbClr val="FFFF00"/>
                </a:highlight>
                <a:uLnTx/>
                <a:uFillTx/>
                <a:latin typeface="Helvetica Neue" panose="020B0604020202020204" charset="0"/>
                <a:ea typeface="Calibri" panose="020F0502020204030204" pitchFamily="34" charset="0"/>
                <a:cs typeface="Times New Roman" panose="02020603050405020304" pitchFamily="18" charset="0"/>
                <a:sym typeface="Arial"/>
              </a:rPr>
              <a:t>Will individuals with little technical understanding be able to use it with minimum guidance?</a:t>
            </a:r>
            <a:endParaRPr kumimoji="0" lang="en-US" sz="1100" b="0" i="0" u="none" strike="noStrike" kern="0" cap="none" spc="0" normalizeH="0" baseline="0" noProof="0" dirty="0">
              <a:ln>
                <a:noFill/>
              </a:ln>
              <a:solidFill>
                <a:srgbClr val="FFFFFF"/>
              </a:solidFill>
              <a:effectLst/>
              <a:highlight>
                <a:srgbClr val="FFFF00"/>
              </a:highlight>
              <a:uLnTx/>
              <a:uFillTx/>
              <a:latin typeface="Helvetica Neue" panose="020B0604020202020204" charset="0"/>
              <a:ea typeface="Calibri" panose="020F0502020204030204" pitchFamily="34" charset="0"/>
              <a:cs typeface="Times New Roman" panose="02020603050405020304" pitchFamily="18" charset="0"/>
              <a:sym typeface="Arial"/>
            </a:endParaRPr>
          </a:p>
          <a:p>
            <a:pPr marL="457200" marR="0" lvl="0" indent="-228600" algn="just" defTabSz="914400" rtl="0" eaLnBrk="1" fontAlgn="auto" latinLnBrk="0" hangingPunct="1">
              <a:lnSpc>
                <a:spcPct val="107000"/>
              </a:lnSpc>
              <a:spcBef>
                <a:spcPts val="0"/>
              </a:spcBef>
              <a:spcAft>
                <a:spcPts val="800"/>
              </a:spcAft>
              <a:buClr>
                <a:srgbClr val="000000"/>
              </a:buClr>
              <a:buSzTx/>
              <a:buFont typeface="Arial" panose="020B0604020202020204" pitchFamily="34" charset="0"/>
              <a:buChar char="•"/>
              <a:tabLst/>
              <a:defRPr/>
            </a:pPr>
            <a:r>
              <a:rPr kumimoji="0" lang="en-US" sz="1100" b="0" i="0" u="none" strike="noStrike" kern="0" cap="none" spc="0" normalizeH="0" baseline="0" noProof="0" dirty="0">
                <a:ln>
                  <a:noFill/>
                </a:ln>
                <a:solidFill>
                  <a:srgbClr val="222A35"/>
                </a:solidFill>
                <a:effectLst/>
                <a:uLnTx/>
                <a:uFillTx/>
                <a:latin typeface="Helvetica Neue" panose="020B0604020202020204" charset="0"/>
                <a:ea typeface="Calibri" panose="020F0502020204030204" pitchFamily="34" charset="0"/>
                <a:cs typeface="Times New Roman" panose="02020603050405020304" pitchFamily="18" charset="0"/>
                <a:sym typeface="Arial"/>
              </a:rPr>
              <a:t>Adaptability: How easily can the solution modified to meet new requirements or requirements of similar workforce management systems.</a:t>
            </a:r>
            <a:endParaRPr kumimoji="0" lang="en-US" sz="1100" b="0" i="0" u="none" strike="noStrike" kern="0" cap="none" spc="0" normalizeH="0" baseline="0" noProof="0" dirty="0">
              <a:ln>
                <a:noFill/>
              </a:ln>
              <a:solidFill>
                <a:srgbClr val="FFFFFF"/>
              </a:solidFill>
              <a:effectLst/>
              <a:uLnTx/>
              <a:uFillTx/>
              <a:latin typeface="Helvetica Neue" panose="020B0604020202020204" charset="0"/>
              <a:ea typeface="Calibri" panose="020F0502020204030204" pitchFamily="34" charset="0"/>
              <a:cs typeface="Times New Roman" panose="02020603050405020304" pitchFamily="18" charset="0"/>
              <a:sym typeface="Arial"/>
            </a:endParaRPr>
          </a:p>
        </p:txBody>
      </p:sp>
      <p:pic>
        <p:nvPicPr>
          <p:cNvPr id="10" name="Picture 9" descr="image of the sun with FY19 written over the image.">
            <a:extLst>
              <a:ext uri="{FF2B5EF4-FFF2-40B4-BE49-F238E27FC236}">
                <a16:creationId xmlns:a16="http://schemas.microsoft.com/office/drawing/2014/main" id="{A82082A3-0060-B5D8-8B18-A33EBA0C7F95}"/>
              </a:ext>
            </a:extLst>
          </p:cNvPr>
          <p:cNvPicPr>
            <a:picLocks noChangeAspect="1"/>
          </p:cNvPicPr>
          <p:nvPr/>
        </p:nvPicPr>
        <p:blipFill>
          <a:blip r:embed="rId5"/>
          <a:stretch>
            <a:fillRect/>
          </a:stretch>
        </p:blipFill>
        <p:spPr>
          <a:xfrm>
            <a:off x="7001049" y="917086"/>
            <a:ext cx="951058" cy="951058"/>
          </a:xfrm>
          <a:prstGeom prst="rect">
            <a:avLst/>
          </a:prstGeom>
        </p:spPr>
      </p:pic>
      <p:pic>
        <p:nvPicPr>
          <p:cNvPr id="4" name="Picture 3" descr="Premium Vector | Sunset in a forest with mountains">
            <a:extLst>
              <a:ext uri="{FF2B5EF4-FFF2-40B4-BE49-F238E27FC236}">
                <a16:creationId xmlns:a16="http://schemas.microsoft.com/office/drawing/2014/main" id="{D308356A-3E69-2B2F-C2BF-5A4748A62CA0}"/>
              </a:ext>
            </a:extLst>
          </p:cNvPr>
          <p:cNvPicPr>
            <a:picLocks noChangeAspect="1"/>
          </p:cNvPicPr>
          <p:nvPr/>
        </p:nvPicPr>
        <p:blipFill rotWithShape="1">
          <a:blip r:embed="rId6"/>
          <a:srcRect r="1744" b="9012"/>
          <a:stretch/>
        </p:blipFill>
        <p:spPr>
          <a:xfrm>
            <a:off x="2840183" y="3657325"/>
            <a:ext cx="2716103" cy="1407673"/>
          </a:xfrm>
          <a:prstGeom prst="rect">
            <a:avLst/>
          </a:prstGeom>
        </p:spPr>
      </p:pic>
      <p:sp>
        <p:nvSpPr>
          <p:cNvPr id="3" name="Slide Number Placeholder 2">
            <a:extLst>
              <a:ext uri="{FF2B5EF4-FFF2-40B4-BE49-F238E27FC236}">
                <a16:creationId xmlns:a16="http://schemas.microsoft.com/office/drawing/2014/main" id="{D3E2347A-1BFB-39A0-CA89-EBC7729A82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4150771892"/>
      </p:ext>
    </p:extLst>
  </p:cSld>
  <p:clrMapOvr>
    <a:overrideClrMapping bg1="lt1" tx1="dk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98BB7B1-E3F8-E62E-BE11-58D6FA3A7CE0}"/>
              </a:ext>
            </a:extLst>
          </p:cNvPr>
          <p:cNvSpPr txBox="1">
            <a:spLocks noGrp="1"/>
          </p:cNvSpPr>
          <p:nvPr>
            <p:ph type="title" idx="4294967295"/>
          </p:nvPr>
        </p:nvSpPr>
        <p:spPr>
          <a:xfrm>
            <a:off x="311700" y="167932"/>
            <a:ext cx="85206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Helvetica Neue" panose="020B0604020202020204" charset="0"/>
                <a:ea typeface="Helvetica Neue" panose="020B060402020202020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chemeClr val="dk1"/>
              </a:buClr>
              <a:buSzPts val="2800"/>
              <a:buFont typeface="Arial"/>
              <a:buNone/>
              <a:tabLst/>
              <a:defRPr/>
            </a:pPr>
            <a:r>
              <a:rPr kumimoji="0" lang="en-US" sz="4000" b="1" i="0" u="none" strike="noStrike" kern="0" cap="none" spc="0" normalizeH="0" baseline="0" noProof="0" dirty="0">
                <a:ln>
                  <a:noFill/>
                </a:ln>
                <a:solidFill>
                  <a:srgbClr val="38761D"/>
                </a:solidFill>
                <a:effectLst/>
                <a:uLnTx/>
                <a:uFillTx/>
                <a:latin typeface="Helvetica Neue"/>
                <a:ea typeface="Helvetica Neue" panose="020B0604020202020204" charset="0"/>
                <a:cs typeface="Arial"/>
                <a:sym typeface="Arial"/>
              </a:rPr>
              <a:t>Camp Activity Time!</a:t>
            </a:r>
          </a:p>
        </p:txBody>
      </p:sp>
      <p:pic>
        <p:nvPicPr>
          <p:cNvPr id="6146" name="Picture 2" descr="Campfire Night Laughing Illustrations, Royalty-Free Vector Graphics ...">
            <a:extLst>
              <a:ext uri="{FF2B5EF4-FFF2-40B4-BE49-F238E27FC236}">
                <a16:creationId xmlns:a16="http://schemas.microsoft.com/office/drawing/2014/main" id="{BB0546EF-EC4E-D57A-88DC-BA8110C812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9187" y="928582"/>
            <a:ext cx="3865626" cy="326557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a:extLst>
              <a:ext uri="{FF2B5EF4-FFF2-40B4-BE49-F238E27FC236}">
                <a16:creationId xmlns:a16="http://schemas.microsoft.com/office/drawing/2014/main" id="{88CF423F-7905-7DB7-E1C5-7735B446F204}"/>
              </a:ext>
            </a:extLst>
          </p:cNvPr>
          <p:cNvSpPr txBox="1">
            <a:spLocks/>
          </p:cNvSpPr>
          <p:nvPr/>
        </p:nvSpPr>
        <p:spPr>
          <a:xfrm>
            <a:off x="311700" y="4287317"/>
            <a:ext cx="8520600" cy="572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Helvetica Neue" panose="020B0604020202020204" charset="0"/>
                <a:ea typeface="Helvetica Neue" panose="020B060402020202020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2500" b="1" dirty="0">
                <a:solidFill>
                  <a:srgbClr val="38761D"/>
                </a:solidFill>
                <a:latin typeface="Helvetica Neue"/>
              </a:rPr>
              <a:t>Interview-Style Questions in Practice </a:t>
            </a:r>
          </a:p>
        </p:txBody>
      </p:sp>
      <p:sp>
        <p:nvSpPr>
          <p:cNvPr id="4" name="Slide Number Placeholder 3">
            <a:extLst>
              <a:ext uri="{FF2B5EF4-FFF2-40B4-BE49-F238E27FC236}">
                <a16:creationId xmlns:a16="http://schemas.microsoft.com/office/drawing/2014/main" id="{DC46783E-9C32-A9D1-0173-41357D3139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Tree>
    <p:extLst>
      <p:ext uri="{BB962C8B-B14F-4D97-AF65-F5344CB8AC3E}">
        <p14:creationId xmlns:p14="http://schemas.microsoft.com/office/powerpoint/2010/main" val="4240207442"/>
      </p:ext>
    </p:extLst>
  </p:cSld>
  <p:clrMapOvr>
    <a:overrideClrMapping bg1="lt1" tx1="dk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903467" y="375890"/>
            <a:ext cx="843341" cy="374469"/>
          </a:xfrm>
          <a:prstGeom prst="rect">
            <a:avLst/>
          </a:prstGeom>
        </p:spPr>
      </p:pic>
      <p:sp>
        <p:nvSpPr>
          <p:cNvPr id="6" name="Title 5">
            <a:extLst>
              <a:ext uri="{FF2B5EF4-FFF2-40B4-BE49-F238E27FC236}">
                <a16:creationId xmlns:a16="http://schemas.microsoft.com/office/drawing/2014/main" id="{E8F23BC2-55C5-7B6C-6D9B-E10F7D89AD1A}"/>
              </a:ext>
            </a:extLst>
          </p:cNvPr>
          <p:cNvSpPr>
            <a:spLocks noGrp="1"/>
          </p:cNvSpPr>
          <p:nvPr>
            <p:ph type="title"/>
          </p:nvPr>
        </p:nvSpPr>
        <p:spPr>
          <a:xfrm>
            <a:off x="797357" y="925537"/>
            <a:ext cx="7256678" cy="1243584"/>
          </a:xfrm>
          <a:solidFill>
            <a:schemeClr val="accent6">
              <a:lumMod val="20000"/>
              <a:lumOff val="80000"/>
            </a:schemeClr>
          </a:solidFill>
        </p:spPr>
        <p:txBody>
          <a:bodyPr>
            <a:normAutofit fontScale="90000"/>
          </a:bodyPr>
          <a:lstStyle/>
          <a:p>
            <a:pPr algn="ctr"/>
            <a:r>
              <a:rPr lang="en-US" b="1" dirty="0">
                <a:solidFill>
                  <a:srgbClr val="38761D"/>
                </a:solidFill>
              </a:rPr>
              <a:t>What are some ways you can ensure your team is asking the right questions when creating evaluation criteria?</a:t>
            </a:r>
          </a:p>
        </p:txBody>
      </p:sp>
      <p:pic>
        <p:nvPicPr>
          <p:cNvPr id="8" name="Picture 7" descr="Blue and Green question bubbles">
            <a:extLst>
              <a:ext uri="{FF2B5EF4-FFF2-40B4-BE49-F238E27FC236}">
                <a16:creationId xmlns:a16="http://schemas.microsoft.com/office/drawing/2014/main" id="{AC2C87B8-E133-AB52-2DB9-AF0BC89BFDC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70440" y="1509755"/>
            <a:ext cx="1053834" cy="1053834"/>
          </a:xfrm>
          <a:prstGeom prst="rect">
            <a:avLst/>
          </a:prstGeom>
        </p:spPr>
      </p:pic>
      <p:pic>
        <p:nvPicPr>
          <p:cNvPr id="7172" name="Picture 4" descr="Free Transparent Camping Cliparts, Download Free Transparent Camping ...">
            <a:extLst>
              <a:ext uri="{FF2B5EF4-FFF2-40B4-BE49-F238E27FC236}">
                <a16:creationId xmlns:a16="http://schemas.microsoft.com/office/drawing/2014/main" id="{ACA4ABCB-1713-376D-D90F-E0CE792683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0319" y="2445172"/>
            <a:ext cx="3247949" cy="24143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Download High Quality smores clipart simple Transparent PNG Images ...">
            <a:extLst>
              <a:ext uri="{FF2B5EF4-FFF2-40B4-BE49-F238E27FC236}">
                <a16:creationId xmlns:a16="http://schemas.microsoft.com/office/drawing/2014/main" id="{901F3436-2650-42A3-D4F7-93FAE527033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72549" b="92974" l="4008" r="54219">
                        <a14:foregroundMark x1="5274" y1="80392" x2="13713" y2="87582"/>
                        <a14:foregroundMark x1="13713" y1="87582" x2="25738" y2="90033"/>
                        <a14:foregroundMark x1="25738" y1="90033" x2="36920" y2="85948"/>
                        <a14:foregroundMark x1="36920" y1="85948" x2="39451" y2="77124"/>
                        <a14:foregroundMark x1="10338" y1="82190" x2="25105" y2="87255"/>
                        <a14:foregroundMark x1="25105" y1="87255" x2="36920" y2="83660"/>
                        <a14:foregroundMark x1="36920" y1="83660" x2="29325" y2="75000"/>
                        <a14:foregroundMark x1="29325" y1="75000" x2="16878" y2="75654"/>
                        <a14:foregroundMark x1="16878" y1="75654" x2="10759" y2="81699"/>
                        <a14:foregroundMark x1="14135" y1="81699" x2="24051" y2="87908"/>
                        <a14:foregroundMark x1="24051" y1="87908" x2="14346" y2="81699"/>
                        <a14:foregroundMark x1="14346" y1="81699" x2="14135" y2="81699"/>
                        <a14:foregroundMark x1="13924" y1="84314" x2="19831" y2="87092"/>
                        <a14:foregroundMark x1="20464" y1="72712" x2="25527" y2="72876"/>
                        <a14:backgroundMark x1="55063" y1="75980" x2="53165" y2="75490"/>
                        <a14:backgroundMark x1="55063" y1="78431" x2="54219" y2="78431"/>
                        <a14:backgroundMark x1="54008" y1="78431" x2="54008" y2="78431"/>
                        <a14:backgroundMark x1="52743" y1="82026" x2="52743" y2="82026"/>
                        <a14:backgroundMark x1="54219" y1="81863" x2="54219" y2="81863"/>
                        <a14:backgroundMark x1="54219" y1="81863" x2="54219" y2="81863"/>
                        <a14:backgroundMark x1="54219" y1="81699" x2="54219" y2="81699"/>
                        <a14:backgroundMark x1="54219" y1="81699" x2="55063" y2="82353"/>
                      </a14:backgroundRemoval>
                    </a14:imgEffect>
                  </a14:imgLayer>
                </a14:imgProps>
              </a:ext>
              <a:ext uri="{28A0092B-C50C-407E-A947-70E740481C1C}">
                <a14:useLocalDpi xmlns:a14="http://schemas.microsoft.com/office/drawing/2010/main" val="0"/>
              </a:ext>
            </a:extLst>
          </a:blip>
          <a:srcRect t="70284" r="56031" b="4496"/>
          <a:stretch/>
        </p:blipFill>
        <p:spPr bwMode="auto">
          <a:xfrm>
            <a:off x="7319363" y="1547329"/>
            <a:ext cx="1751307" cy="129717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B83AB97-8FCE-08DC-8F3C-5DF33E3E39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Tree>
    <p:extLst>
      <p:ext uri="{BB962C8B-B14F-4D97-AF65-F5344CB8AC3E}">
        <p14:creationId xmlns:p14="http://schemas.microsoft.com/office/powerpoint/2010/main" val="3449251116"/>
      </p:ext>
    </p:extLst>
  </p:cSld>
  <p:clrMapOvr>
    <a:overrideClrMapping bg1="lt1" tx1="dk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38761D"/>
                </a:solidFill>
                <a:latin typeface="Helvetica Neue"/>
                <a:ea typeface="Helvetica Neue"/>
                <a:cs typeface="Helvetica Neue"/>
                <a:sym typeface="Helvetica Neue"/>
              </a:rPr>
              <a:t>Summer Vacation – Where Should We Go?!</a:t>
            </a:r>
            <a:br>
              <a:rPr lang="en-US" b="1" dirty="0">
                <a:solidFill>
                  <a:srgbClr val="38761D"/>
                </a:solidFill>
                <a:latin typeface="Helvetica Neue"/>
                <a:ea typeface="Helvetica Neue"/>
                <a:cs typeface="Helvetica Neue"/>
                <a:sym typeface="Helvetica Neue"/>
              </a:rPr>
            </a:b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sp>
        <p:nvSpPr>
          <p:cNvPr id="3" name="Text Placeholder 2">
            <a:extLst>
              <a:ext uri="{FF2B5EF4-FFF2-40B4-BE49-F238E27FC236}">
                <a16:creationId xmlns:a16="http://schemas.microsoft.com/office/drawing/2014/main" id="{A2E30265-7872-F5DB-C8DF-38E13D811A94}"/>
              </a:ext>
            </a:extLst>
          </p:cNvPr>
          <p:cNvSpPr>
            <a:spLocks noGrp="1"/>
          </p:cNvSpPr>
          <p:nvPr>
            <p:ph type="body" idx="1"/>
          </p:nvPr>
        </p:nvSpPr>
        <p:spPr>
          <a:xfrm>
            <a:off x="311700" y="1152474"/>
            <a:ext cx="3999900" cy="3416399"/>
          </a:xfrm>
          <a:solidFill>
            <a:srgbClr val="DDEFE4"/>
          </a:solidFill>
          <a:ln w="19050">
            <a:solidFill>
              <a:srgbClr val="38761D"/>
            </a:solidFill>
          </a:ln>
        </p:spPr>
        <p:txBody>
          <a:bodyPr>
            <a:normAutofit fontScale="85000" lnSpcReduction="10000"/>
          </a:bodyPr>
          <a:lstStyle/>
          <a:p>
            <a:pPr marL="139700" indent="0">
              <a:buNone/>
            </a:pPr>
            <a:r>
              <a:rPr lang="en-US" sz="1800" dirty="0">
                <a:solidFill>
                  <a:schemeClr val="tx1"/>
                </a:solidFill>
              </a:rPr>
              <a:t>It’s time for a summer vacation with a few of your favorite coworkers! The group is interested in booking a fun summer vacation for six adults. The group is looking for a 1-week stay but is not sure what type of lodging they want or what type of activities that may be available. The team has decided to conduct market research by issuing a Request for Information (RFI) on the official website for Travel Agents USA with the hope that various types of vacation facility vendors will respond.</a:t>
            </a:r>
            <a:endParaRPr lang="en-US" dirty="0"/>
          </a:p>
        </p:txBody>
      </p:sp>
      <p:sp>
        <p:nvSpPr>
          <p:cNvPr id="5" name="Text Placeholder 4">
            <a:extLst>
              <a:ext uri="{FF2B5EF4-FFF2-40B4-BE49-F238E27FC236}">
                <a16:creationId xmlns:a16="http://schemas.microsoft.com/office/drawing/2014/main" id="{4E99174B-11BE-BB1B-D38C-BF96B2C5A26A}"/>
              </a:ext>
            </a:extLst>
          </p:cNvPr>
          <p:cNvSpPr>
            <a:spLocks noGrp="1"/>
          </p:cNvSpPr>
          <p:nvPr>
            <p:ph type="body" idx="2"/>
          </p:nvPr>
        </p:nvSpPr>
        <p:spPr>
          <a:solidFill>
            <a:srgbClr val="DDEFE4"/>
          </a:solidFill>
        </p:spPr>
        <p:txBody>
          <a:bodyPr>
            <a:normAutofit/>
          </a:bodyPr>
          <a:lstStyle/>
          <a:p>
            <a:pPr marL="139700" indent="0">
              <a:buNone/>
            </a:pPr>
            <a:r>
              <a:rPr lang="en-US" sz="1800" b="1" dirty="0">
                <a:solidFill>
                  <a:schemeClr val="tx1"/>
                </a:solidFill>
              </a:rPr>
              <a:t>Market Research Activity:</a:t>
            </a:r>
            <a:r>
              <a:rPr lang="en-US" sz="1800" dirty="0">
                <a:solidFill>
                  <a:schemeClr val="tx1"/>
                </a:solidFill>
              </a:rPr>
              <a:t> Facilitate a meeting with your team to determine what interview-style questions the vacation facility vendors in a </a:t>
            </a:r>
            <a:r>
              <a:rPr lang="en-US" sz="1800" i="1" u="sng" dirty="0">
                <a:solidFill>
                  <a:schemeClr val="tx1"/>
                </a:solidFill>
              </a:rPr>
              <a:t>RFI</a:t>
            </a:r>
            <a:r>
              <a:rPr lang="en-US" sz="1800" dirty="0">
                <a:solidFill>
                  <a:schemeClr val="tx1"/>
                </a:solidFill>
              </a:rPr>
              <a:t> that will help define our requirements and craft an effective evaluation strategy.</a:t>
            </a:r>
          </a:p>
        </p:txBody>
      </p:sp>
      <p:pic>
        <p:nvPicPr>
          <p:cNvPr id="4" name="Picture 3" descr="Group Of Friends Doing Camping 7784324 Vector Art at Vecteezy">
            <a:extLst>
              <a:ext uri="{FF2B5EF4-FFF2-40B4-BE49-F238E27FC236}">
                <a16:creationId xmlns:a16="http://schemas.microsoft.com/office/drawing/2014/main" id="{586E4638-5F70-936C-7362-14ABAF66B76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145437" y="2638629"/>
            <a:ext cx="4237664" cy="2825110"/>
          </a:xfrm>
          <a:prstGeom prst="rect">
            <a:avLst/>
          </a:prstGeom>
        </p:spPr>
      </p:pic>
      <p:sp>
        <p:nvSpPr>
          <p:cNvPr id="2" name="Slide Number Placeholder 1">
            <a:extLst>
              <a:ext uri="{FF2B5EF4-FFF2-40B4-BE49-F238E27FC236}">
                <a16:creationId xmlns:a16="http://schemas.microsoft.com/office/drawing/2014/main" id="{7A9ECA9F-832D-A538-1475-39DE503C33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Tree>
    <p:extLst>
      <p:ext uri="{BB962C8B-B14F-4D97-AF65-F5344CB8AC3E}">
        <p14:creationId xmlns:p14="http://schemas.microsoft.com/office/powerpoint/2010/main" val="1035016880"/>
      </p:ext>
    </p:extLst>
  </p:cSld>
  <p:clrMapOvr>
    <a:overrideClrMapping bg1="lt1" tx1="dk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38761D"/>
                </a:solidFill>
                <a:latin typeface="Helvetica Neue"/>
                <a:ea typeface="Helvetica Neue"/>
                <a:cs typeface="Helvetica Neue"/>
                <a:sym typeface="Helvetica Neue"/>
              </a:rPr>
              <a:t>Summer Vacation – Where Should We Go?!</a:t>
            </a:r>
            <a:br>
              <a:rPr lang="en-US" b="1" dirty="0">
                <a:solidFill>
                  <a:srgbClr val="38761D"/>
                </a:solidFill>
                <a:latin typeface="Helvetica Neue"/>
                <a:ea typeface="Helvetica Neue"/>
                <a:cs typeface="Helvetica Neue"/>
                <a:sym typeface="Helvetica Neue"/>
              </a:rPr>
            </a:b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sp>
        <p:nvSpPr>
          <p:cNvPr id="3" name="Text Placeholder 2">
            <a:extLst>
              <a:ext uri="{FF2B5EF4-FFF2-40B4-BE49-F238E27FC236}">
                <a16:creationId xmlns:a16="http://schemas.microsoft.com/office/drawing/2014/main" id="{A2E30265-7872-F5DB-C8DF-38E13D811A94}"/>
              </a:ext>
            </a:extLst>
          </p:cNvPr>
          <p:cNvSpPr>
            <a:spLocks noGrp="1"/>
          </p:cNvSpPr>
          <p:nvPr>
            <p:ph type="body" idx="1"/>
          </p:nvPr>
        </p:nvSpPr>
        <p:spPr>
          <a:xfrm>
            <a:off x="311700" y="1152475"/>
            <a:ext cx="3999900" cy="2980613"/>
          </a:xfrm>
          <a:solidFill>
            <a:srgbClr val="DDEFE4"/>
          </a:solidFill>
          <a:ln w="19050">
            <a:solidFill>
              <a:srgbClr val="00B050"/>
            </a:solidFill>
            <a:prstDash val="sysDot"/>
          </a:ln>
        </p:spPr>
        <p:txBody>
          <a:bodyPr>
            <a:normAutofit/>
          </a:bodyPr>
          <a:lstStyle/>
          <a:p>
            <a:pPr marL="139700" indent="0">
              <a:buNone/>
            </a:pPr>
            <a:r>
              <a:rPr lang="en-US" sz="1800" b="1" dirty="0">
                <a:solidFill>
                  <a:schemeClr val="tx1"/>
                </a:solidFill>
              </a:rPr>
              <a:t>Requirements:</a:t>
            </a:r>
          </a:p>
          <a:p>
            <a:endParaRPr lang="en-US" dirty="0"/>
          </a:p>
          <a:p>
            <a:pPr marL="139700" indent="0">
              <a:buNone/>
            </a:pPr>
            <a:endParaRPr lang="en-US" dirty="0"/>
          </a:p>
        </p:txBody>
      </p:sp>
      <p:sp>
        <p:nvSpPr>
          <p:cNvPr id="5" name="Text Placeholder 4">
            <a:extLst>
              <a:ext uri="{FF2B5EF4-FFF2-40B4-BE49-F238E27FC236}">
                <a16:creationId xmlns:a16="http://schemas.microsoft.com/office/drawing/2014/main" id="{4E99174B-11BE-BB1B-D38C-BF96B2C5A26A}"/>
              </a:ext>
            </a:extLst>
          </p:cNvPr>
          <p:cNvSpPr>
            <a:spLocks noGrp="1"/>
          </p:cNvSpPr>
          <p:nvPr>
            <p:ph type="body" idx="2"/>
          </p:nvPr>
        </p:nvSpPr>
        <p:spPr>
          <a:solidFill>
            <a:srgbClr val="DDEFE4"/>
          </a:solidFill>
          <a:ln w="57150">
            <a:solidFill>
              <a:srgbClr val="38761D"/>
            </a:solidFill>
            <a:prstDash val="sysDot"/>
          </a:ln>
        </p:spPr>
        <p:txBody>
          <a:bodyPr>
            <a:normAutofit/>
          </a:bodyPr>
          <a:lstStyle/>
          <a:p>
            <a:pPr marL="139700" indent="0">
              <a:buNone/>
            </a:pPr>
            <a:r>
              <a:rPr lang="en-US" sz="1800" b="1" dirty="0">
                <a:solidFill>
                  <a:schemeClr val="tx1"/>
                </a:solidFill>
              </a:rPr>
              <a:t>Questions to Vendors in RFI:</a:t>
            </a:r>
          </a:p>
          <a:p>
            <a:pPr marL="139700" indent="0">
              <a:buNone/>
            </a:pPr>
            <a:endParaRPr lang="en-US" sz="1800" b="1" dirty="0">
              <a:solidFill>
                <a:schemeClr val="tx1"/>
              </a:solidFill>
            </a:endParaRPr>
          </a:p>
          <a:p>
            <a:pPr marL="139700" indent="0">
              <a:buNone/>
            </a:pPr>
            <a:endParaRPr lang="en-US" sz="1800" b="1" dirty="0">
              <a:solidFill>
                <a:schemeClr val="tx1"/>
              </a:solidFill>
            </a:endParaRPr>
          </a:p>
          <a:p>
            <a:pPr marL="139700" indent="0">
              <a:buNone/>
            </a:pPr>
            <a:endParaRPr lang="en-US" sz="1800" b="1" dirty="0">
              <a:solidFill>
                <a:schemeClr val="tx1"/>
              </a:solidFill>
            </a:endParaRPr>
          </a:p>
          <a:p>
            <a:pPr marL="139700" indent="0">
              <a:buNone/>
            </a:pPr>
            <a:endParaRPr lang="en-US" sz="1800" b="1" dirty="0">
              <a:solidFill>
                <a:schemeClr val="tx1"/>
              </a:solidFill>
            </a:endParaRPr>
          </a:p>
        </p:txBody>
      </p:sp>
      <p:pic>
        <p:nvPicPr>
          <p:cNvPr id="4" name="Picture 3" descr="Group Of Friends Doing Camping 7784324 Vector Art at Vecteezy">
            <a:extLst>
              <a:ext uri="{FF2B5EF4-FFF2-40B4-BE49-F238E27FC236}">
                <a16:creationId xmlns:a16="http://schemas.microsoft.com/office/drawing/2014/main" id="{586E4638-5F70-936C-7362-14ABAF66B76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6612" t="22519" r="6000" b="7382"/>
          <a:stretch/>
        </p:blipFill>
        <p:spPr>
          <a:xfrm>
            <a:off x="6143999" y="3307199"/>
            <a:ext cx="3000001" cy="1604357"/>
          </a:xfrm>
          <a:prstGeom prst="rect">
            <a:avLst/>
          </a:prstGeom>
        </p:spPr>
      </p:pic>
      <p:sp>
        <p:nvSpPr>
          <p:cNvPr id="2" name="Slide Number Placeholder 1">
            <a:extLst>
              <a:ext uri="{FF2B5EF4-FFF2-40B4-BE49-F238E27FC236}">
                <a16:creationId xmlns:a16="http://schemas.microsoft.com/office/drawing/2014/main" id="{7A9ECA9F-832D-A538-1475-39DE503C33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Tree>
    <p:extLst>
      <p:ext uri="{BB962C8B-B14F-4D97-AF65-F5344CB8AC3E}">
        <p14:creationId xmlns:p14="http://schemas.microsoft.com/office/powerpoint/2010/main" val="3245744101"/>
      </p:ext>
    </p:extLst>
  </p:cSld>
  <p:clrMapOvr>
    <a:overrideClrMapping bg1="lt1" tx1="dk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38761D"/>
                </a:solidFill>
                <a:latin typeface="Helvetica Neue"/>
                <a:ea typeface="Helvetica Neue"/>
                <a:cs typeface="Helvetica Neue"/>
                <a:sym typeface="Helvetica Neue"/>
              </a:rPr>
              <a:t>RFI Methods for Consideration</a:t>
            </a: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5" name="Picture 4" descr="Image of two beavers in a brown canoe.">
            <a:extLst>
              <a:ext uri="{FF2B5EF4-FFF2-40B4-BE49-F238E27FC236}">
                <a16:creationId xmlns:a16="http://schemas.microsoft.com/office/drawing/2014/main" id="{C301378D-1717-DAA9-595D-B57FF38E7EC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906" b="93585" l="3376" r="97890">
                        <a14:foregroundMark x1="91772" y1="9434" x2="88186" y2="18491"/>
                        <a14:foregroundMark x1="91561" y1="5283" x2="93882" y2="13208"/>
                        <a14:foregroundMark x1="98523" y1="7925" x2="94726" y2="13208"/>
                        <a14:foregroundMark x1="26582" y1="93962" x2="42405" y2="93585"/>
                        <a14:foregroundMark x1="42405" y1="93585" x2="58017" y2="93585"/>
                        <a14:foregroundMark x1="5274" y1="87547" x2="11181" y2="89057"/>
                        <a14:foregroundMark x1="6751" y1="60755" x2="6751" y2="60755"/>
                        <a14:foregroundMark x1="6751" y1="71698" x2="6751" y2="71698"/>
                        <a14:foregroundMark x1="3376" y1="73962" x2="3376" y2="73962"/>
                      </a14:backgroundRemoval>
                    </a14:imgEffect>
                  </a14:imgLayer>
                </a14:imgProps>
              </a:ext>
            </a:extLst>
          </a:blip>
          <a:stretch>
            <a:fillRect/>
          </a:stretch>
        </p:blipFill>
        <p:spPr>
          <a:xfrm flipH="1">
            <a:off x="5928794" y="166620"/>
            <a:ext cx="1522355" cy="851105"/>
          </a:xfrm>
          <a:prstGeom prst="rect">
            <a:avLst/>
          </a:prstGeom>
        </p:spPr>
      </p:pic>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6"/>
          <a:stretch>
            <a:fillRect/>
          </a:stretch>
        </p:blipFill>
        <p:spPr>
          <a:xfrm>
            <a:off x="7867234" y="544140"/>
            <a:ext cx="843341" cy="374469"/>
          </a:xfrm>
          <a:prstGeom prst="rect">
            <a:avLst/>
          </a:prstGeom>
        </p:spPr>
      </p:pic>
      <p:sp>
        <p:nvSpPr>
          <p:cNvPr id="16" name="Rectangle 15" descr="Light green colored box behind the graphics.">
            <a:extLst>
              <a:ext uri="{FF2B5EF4-FFF2-40B4-BE49-F238E27FC236}">
                <a16:creationId xmlns:a16="http://schemas.microsoft.com/office/drawing/2014/main" id="{A4DC7098-A3C6-0B59-DD35-3DCC997B836E}"/>
              </a:ext>
            </a:extLst>
          </p:cNvPr>
          <p:cNvSpPr/>
          <p:nvPr/>
        </p:nvSpPr>
        <p:spPr>
          <a:xfrm>
            <a:off x="134007" y="961697"/>
            <a:ext cx="8828690" cy="3870434"/>
          </a:xfrm>
          <a:prstGeom prst="rect">
            <a:avLst/>
          </a:prstGeom>
          <a:solidFill>
            <a:srgbClr val="DDEF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B0604020202020204" charset="0"/>
            </a:endParaRPr>
          </a:p>
        </p:txBody>
      </p:sp>
      <p:sp>
        <p:nvSpPr>
          <p:cNvPr id="3" name="Flowchart: Terminator 2">
            <a:extLst>
              <a:ext uri="{FF2B5EF4-FFF2-40B4-BE49-F238E27FC236}">
                <a16:creationId xmlns:a16="http://schemas.microsoft.com/office/drawing/2014/main" id="{F9607DBB-7B16-8240-AE7D-C7C84A22BB16}"/>
              </a:ext>
            </a:extLst>
          </p:cNvPr>
          <p:cNvSpPr/>
          <p:nvPr/>
        </p:nvSpPr>
        <p:spPr>
          <a:xfrm rot="833168">
            <a:off x="7046707" y="1189623"/>
            <a:ext cx="1926756" cy="539073"/>
          </a:xfrm>
          <a:prstGeom prst="flowChartTerminator">
            <a:avLst/>
          </a:prstGeom>
          <a:solidFill>
            <a:srgbClr val="89C9A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Helvetica Neue" panose="020B0604020202020204" charset="0"/>
              </a:rPr>
              <a:t>Have you used any other methods?!</a:t>
            </a:r>
          </a:p>
        </p:txBody>
      </p:sp>
      <p:pic>
        <p:nvPicPr>
          <p:cNvPr id="2" name="Picture 1" descr="Image of a laptop with mail flying out of the screen which stands for a &quot;Written response via email.&quot;">
            <a:extLst>
              <a:ext uri="{FF2B5EF4-FFF2-40B4-BE49-F238E27FC236}">
                <a16:creationId xmlns:a16="http://schemas.microsoft.com/office/drawing/2014/main" id="{16B080E7-04DE-111E-A029-8C5FCD8F061A}"/>
              </a:ext>
            </a:extLst>
          </p:cNvPr>
          <p:cNvPicPr>
            <a:picLocks noChangeAspect="1"/>
          </p:cNvPicPr>
          <p:nvPr/>
        </p:nvPicPr>
        <p:blipFill>
          <a:blip r:embed="rId7"/>
          <a:stretch>
            <a:fillRect/>
          </a:stretch>
        </p:blipFill>
        <p:spPr>
          <a:xfrm>
            <a:off x="793834" y="1849978"/>
            <a:ext cx="2123682" cy="1453046"/>
          </a:xfrm>
          <a:prstGeom prst="rect">
            <a:avLst/>
          </a:prstGeom>
          <a:ln>
            <a:solidFill>
              <a:schemeClr val="tx1"/>
            </a:solidFill>
          </a:ln>
        </p:spPr>
      </p:pic>
      <p:sp>
        <p:nvSpPr>
          <p:cNvPr id="8" name="TextBox 7">
            <a:extLst>
              <a:ext uri="{FF2B5EF4-FFF2-40B4-BE49-F238E27FC236}">
                <a16:creationId xmlns:a16="http://schemas.microsoft.com/office/drawing/2014/main" id="{5C57284D-5922-FBBF-D386-999BD10D241F}"/>
              </a:ext>
            </a:extLst>
          </p:cNvPr>
          <p:cNvSpPr txBox="1"/>
          <p:nvPr/>
        </p:nvSpPr>
        <p:spPr>
          <a:xfrm>
            <a:off x="640190" y="3920193"/>
            <a:ext cx="2343911" cy="523220"/>
          </a:xfrm>
          <a:prstGeom prst="rect">
            <a:avLst/>
          </a:prstGeom>
          <a:noFill/>
        </p:spPr>
        <p:txBody>
          <a:bodyPr wrap="none" rtlCol="0">
            <a:spAutoFit/>
          </a:bodyPr>
          <a:lstStyle/>
          <a:p>
            <a:r>
              <a:rPr lang="en-US" dirty="0">
                <a:latin typeface="Helvetica Neue" panose="020B0604020202020204" charset="0"/>
              </a:rPr>
              <a:t>Written response via email.</a:t>
            </a:r>
          </a:p>
          <a:p>
            <a:endParaRPr lang="en-US" dirty="0">
              <a:latin typeface="Helvetica Neue" panose="020B0604020202020204" charset="0"/>
            </a:endParaRPr>
          </a:p>
        </p:txBody>
      </p:sp>
      <p:pic>
        <p:nvPicPr>
          <p:cNvPr id="7" name="Picture 6" descr="Image of application being completed online/digitally.">
            <a:extLst>
              <a:ext uri="{FF2B5EF4-FFF2-40B4-BE49-F238E27FC236}">
                <a16:creationId xmlns:a16="http://schemas.microsoft.com/office/drawing/2014/main" id="{18680112-8A34-C09C-8CA8-EB3097787051}"/>
              </a:ext>
            </a:extLst>
          </p:cNvPr>
          <p:cNvPicPr>
            <a:picLocks noChangeAspect="1"/>
          </p:cNvPicPr>
          <p:nvPr/>
        </p:nvPicPr>
        <p:blipFill>
          <a:blip r:embed="rId8"/>
          <a:stretch>
            <a:fillRect/>
          </a:stretch>
        </p:blipFill>
        <p:spPr>
          <a:xfrm>
            <a:off x="3659493" y="1849978"/>
            <a:ext cx="1777718" cy="1777718"/>
          </a:xfrm>
          <a:prstGeom prst="rect">
            <a:avLst/>
          </a:prstGeom>
          <a:solidFill>
            <a:schemeClr val="bg1"/>
          </a:solidFill>
          <a:ln>
            <a:solidFill>
              <a:schemeClr val="tx1"/>
            </a:solidFill>
          </a:ln>
        </p:spPr>
      </p:pic>
      <p:sp>
        <p:nvSpPr>
          <p:cNvPr id="11" name="TextBox 10">
            <a:extLst>
              <a:ext uri="{FF2B5EF4-FFF2-40B4-BE49-F238E27FC236}">
                <a16:creationId xmlns:a16="http://schemas.microsoft.com/office/drawing/2014/main" id="{19A7B882-B211-BBCD-2E9C-3519B11134F9}"/>
              </a:ext>
            </a:extLst>
          </p:cNvPr>
          <p:cNvSpPr txBox="1"/>
          <p:nvPr/>
        </p:nvSpPr>
        <p:spPr>
          <a:xfrm>
            <a:off x="3490284" y="3936729"/>
            <a:ext cx="2025267" cy="307777"/>
          </a:xfrm>
          <a:prstGeom prst="rect">
            <a:avLst/>
          </a:prstGeom>
          <a:noFill/>
        </p:spPr>
        <p:txBody>
          <a:bodyPr wrap="square" rtlCol="0">
            <a:spAutoFit/>
          </a:bodyPr>
          <a:lstStyle/>
          <a:p>
            <a:r>
              <a:rPr lang="en-US" dirty="0">
                <a:latin typeface="Helvetica Neue" panose="020B0604020202020204" charset="0"/>
              </a:rPr>
              <a:t>Digital Application RFI.</a:t>
            </a:r>
          </a:p>
        </p:txBody>
      </p:sp>
      <p:pic>
        <p:nvPicPr>
          <p:cNvPr id="12" name="Picture 11" descr="Image of a cartoon hand holding a cell phone.">
            <a:extLst>
              <a:ext uri="{FF2B5EF4-FFF2-40B4-BE49-F238E27FC236}">
                <a16:creationId xmlns:a16="http://schemas.microsoft.com/office/drawing/2014/main" id="{731D19C7-6C22-598A-A429-FF3B1C38E206}"/>
              </a:ext>
            </a:extLst>
          </p:cNvPr>
          <p:cNvPicPr>
            <a:picLocks noChangeAspect="1"/>
          </p:cNvPicPr>
          <p:nvPr/>
        </p:nvPicPr>
        <p:blipFill>
          <a:blip r:embed="rId9"/>
          <a:stretch>
            <a:fillRect/>
          </a:stretch>
        </p:blipFill>
        <p:spPr>
          <a:xfrm>
            <a:off x="6308623" y="1852937"/>
            <a:ext cx="1801640" cy="1801640"/>
          </a:xfrm>
          <a:prstGeom prst="rect">
            <a:avLst/>
          </a:prstGeom>
          <a:ln>
            <a:solidFill>
              <a:schemeClr val="tx1"/>
            </a:solidFill>
          </a:ln>
        </p:spPr>
      </p:pic>
      <p:sp>
        <p:nvSpPr>
          <p:cNvPr id="14" name="TextBox 13">
            <a:extLst>
              <a:ext uri="{FF2B5EF4-FFF2-40B4-BE49-F238E27FC236}">
                <a16:creationId xmlns:a16="http://schemas.microsoft.com/office/drawing/2014/main" id="{D3A6609A-6353-79DE-CC46-3F5A7B7BAF2F}"/>
              </a:ext>
            </a:extLst>
          </p:cNvPr>
          <p:cNvSpPr txBox="1"/>
          <p:nvPr/>
        </p:nvSpPr>
        <p:spPr>
          <a:xfrm>
            <a:off x="6638639" y="3945881"/>
            <a:ext cx="1200970" cy="307777"/>
          </a:xfrm>
          <a:prstGeom prst="rect">
            <a:avLst/>
          </a:prstGeom>
          <a:noFill/>
        </p:spPr>
        <p:txBody>
          <a:bodyPr wrap="none" rtlCol="0">
            <a:spAutoFit/>
          </a:bodyPr>
          <a:lstStyle/>
          <a:p>
            <a:r>
              <a:rPr lang="en-US" dirty="0">
                <a:latin typeface="Helvetica Neue" panose="020B0604020202020204" charset="0"/>
              </a:rPr>
              <a:t>Phone Calls.</a:t>
            </a:r>
          </a:p>
        </p:txBody>
      </p:sp>
      <p:sp>
        <p:nvSpPr>
          <p:cNvPr id="13" name="Slide Number Placeholder 12">
            <a:extLst>
              <a:ext uri="{FF2B5EF4-FFF2-40B4-BE49-F238E27FC236}">
                <a16:creationId xmlns:a16="http://schemas.microsoft.com/office/drawing/2014/main" id="{E507E0DE-7F35-691C-6A91-F665E7B1E0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914553391"/>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43"/>
        <p:cNvGrpSpPr/>
        <p:nvPr/>
      </p:nvGrpSpPr>
      <p:grpSpPr>
        <a:xfrm>
          <a:off x="0" y="0"/>
          <a:ext cx="0" cy="0"/>
          <a:chOff x="0" y="0"/>
          <a:chExt cx="0" cy="0"/>
        </a:xfrm>
      </p:grpSpPr>
      <p:sp>
        <p:nvSpPr>
          <p:cNvPr id="146" name="Google Shape;146;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6000" b="1" dirty="0">
                <a:solidFill>
                  <a:srgbClr val="38761D"/>
                </a:solidFill>
                <a:latin typeface="Helvetica Neue"/>
                <a:ea typeface="Helvetica Neue"/>
                <a:cs typeface="Helvetica Neue"/>
                <a:sym typeface="Helvetica Neue"/>
              </a:rPr>
              <a:t>Presenters</a:t>
            </a: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2" name="Picture 1" descr="Picture of Monica Taylor">
            <a:extLst>
              <a:ext uri="{FF2B5EF4-FFF2-40B4-BE49-F238E27FC236}">
                <a16:creationId xmlns:a16="http://schemas.microsoft.com/office/drawing/2014/main" id="{48C8B666-EDB7-B0F1-2A35-4C6D7FC74C65}"/>
              </a:ext>
            </a:extLst>
          </p:cNvPr>
          <p:cNvPicPr>
            <a:picLocks noChangeAspect="1"/>
          </p:cNvPicPr>
          <p:nvPr/>
        </p:nvPicPr>
        <p:blipFill>
          <a:blip r:embed="rId3"/>
          <a:stretch>
            <a:fillRect/>
          </a:stretch>
        </p:blipFill>
        <p:spPr>
          <a:xfrm>
            <a:off x="837637" y="1719553"/>
            <a:ext cx="1205594" cy="1442334"/>
          </a:xfrm>
          <a:prstGeom prst="rect">
            <a:avLst/>
          </a:prstGeom>
          <a:ln w="38100">
            <a:solidFill>
              <a:srgbClr val="38761D"/>
            </a:solidFill>
          </a:ln>
        </p:spPr>
      </p:pic>
      <p:sp>
        <p:nvSpPr>
          <p:cNvPr id="148" name="Google Shape;148;p29"/>
          <p:cNvSpPr txBox="1"/>
          <p:nvPr/>
        </p:nvSpPr>
        <p:spPr>
          <a:xfrm>
            <a:off x="2079344" y="1633618"/>
            <a:ext cx="2817776" cy="125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8761D"/>
                </a:solidFill>
                <a:latin typeface="Helvetica Neue" panose="020B0604020202020204" charset="0"/>
              </a:rPr>
              <a:t>Monica Taylor</a:t>
            </a:r>
            <a:endParaRPr sz="1600" b="1" dirty="0">
              <a:solidFill>
                <a:srgbClr val="38761D"/>
              </a:solidFill>
              <a:latin typeface="Helvetica Neue" panose="020B0604020202020204" charset="0"/>
            </a:endParaRPr>
          </a:p>
          <a:p>
            <a:pPr marL="0" lvl="0" indent="0" algn="l" rtl="0">
              <a:spcBef>
                <a:spcPts val="0"/>
              </a:spcBef>
              <a:spcAft>
                <a:spcPts val="0"/>
              </a:spcAft>
              <a:buNone/>
            </a:pPr>
            <a:r>
              <a:rPr lang="en" sz="1600" i="1">
                <a:solidFill>
                  <a:srgbClr val="38761D"/>
                </a:solidFill>
                <a:latin typeface="Helvetica Neue" panose="020B0604020202020204" charset="0"/>
              </a:rPr>
              <a:t>Senior Innovation Coach</a:t>
            </a:r>
            <a:endParaRPr sz="1600" i="1" dirty="0">
              <a:solidFill>
                <a:srgbClr val="38761D"/>
              </a:solidFill>
              <a:latin typeface="Helvetica Neue" panose="020B0604020202020204" charset="0"/>
            </a:endParaRPr>
          </a:p>
          <a:p>
            <a:pPr marL="0" lvl="0" indent="0" algn="l" rtl="0">
              <a:spcBef>
                <a:spcPts val="0"/>
              </a:spcBef>
              <a:spcAft>
                <a:spcPts val="0"/>
              </a:spcAft>
              <a:buNone/>
            </a:pPr>
            <a:r>
              <a:rPr lang="en" sz="1600">
                <a:solidFill>
                  <a:srgbClr val="38761D"/>
                </a:solidFill>
                <a:latin typeface="Helvetica Neue" panose="020B0604020202020204" charset="0"/>
              </a:rPr>
              <a:t>Procurement Innovation Lab</a:t>
            </a:r>
            <a:endParaRPr sz="1600" dirty="0">
              <a:solidFill>
                <a:srgbClr val="38761D"/>
              </a:solidFill>
              <a:latin typeface="Helvetica Neue" panose="020B0604020202020204" charset="0"/>
            </a:endParaRPr>
          </a:p>
          <a:p>
            <a:pPr marL="0" lvl="0" indent="0" algn="l" rtl="0">
              <a:spcBef>
                <a:spcPts val="0"/>
              </a:spcBef>
              <a:spcAft>
                <a:spcPts val="0"/>
              </a:spcAft>
              <a:buNone/>
            </a:pPr>
            <a:r>
              <a:rPr lang="en" sz="1600">
                <a:solidFill>
                  <a:srgbClr val="38761D"/>
                </a:solidFill>
                <a:latin typeface="Helvetica Neue" panose="020B0604020202020204" charset="0"/>
              </a:rPr>
              <a:t>DHS Office of the Chief Procurement Officer</a:t>
            </a:r>
            <a:endParaRPr sz="1600" dirty="0">
              <a:solidFill>
                <a:srgbClr val="38761D"/>
              </a:solidFill>
              <a:latin typeface="Helvetica Neue" panose="020B0604020202020204" charset="0"/>
            </a:endParaRPr>
          </a:p>
        </p:txBody>
      </p:sp>
      <p:pic>
        <p:nvPicPr>
          <p:cNvPr id="3" name="Picture 2" descr="Photo of Tracey Harriot">
            <a:extLst>
              <a:ext uri="{FF2B5EF4-FFF2-40B4-BE49-F238E27FC236}">
                <a16:creationId xmlns:a16="http://schemas.microsoft.com/office/drawing/2014/main" id="{34904A90-8CDC-2291-2C53-12D268721882}"/>
              </a:ext>
            </a:extLst>
          </p:cNvPr>
          <p:cNvPicPr>
            <a:picLocks noChangeAspect="1"/>
          </p:cNvPicPr>
          <p:nvPr/>
        </p:nvPicPr>
        <p:blipFill>
          <a:blip r:embed="rId4"/>
          <a:stretch>
            <a:fillRect/>
          </a:stretch>
        </p:blipFill>
        <p:spPr>
          <a:xfrm>
            <a:off x="837637" y="3500811"/>
            <a:ext cx="1205594" cy="1405619"/>
          </a:xfrm>
          <a:prstGeom prst="rect">
            <a:avLst/>
          </a:prstGeom>
          <a:ln w="38100">
            <a:solidFill>
              <a:srgbClr val="38761D"/>
            </a:solidFill>
          </a:ln>
        </p:spPr>
      </p:pic>
      <p:sp>
        <p:nvSpPr>
          <p:cNvPr id="151" name="Google Shape;151;p29"/>
          <p:cNvSpPr txBox="1"/>
          <p:nvPr/>
        </p:nvSpPr>
        <p:spPr>
          <a:xfrm>
            <a:off x="2079344" y="3367083"/>
            <a:ext cx="2817776"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38761D"/>
                </a:solidFill>
                <a:latin typeface="Helvetica Neue" panose="020B0604020202020204" charset="0"/>
              </a:rPr>
              <a:t>Tracey Harriot</a:t>
            </a:r>
            <a:endParaRPr sz="1600" b="1" dirty="0">
              <a:solidFill>
                <a:srgbClr val="38761D"/>
              </a:solidFill>
              <a:latin typeface="Helvetica Neue" panose="020B0604020202020204" charset="0"/>
            </a:endParaRPr>
          </a:p>
          <a:p>
            <a:pPr marL="0" lvl="0" indent="0" algn="l" rtl="0">
              <a:spcBef>
                <a:spcPts val="0"/>
              </a:spcBef>
              <a:spcAft>
                <a:spcPts val="0"/>
              </a:spcAft>
              <a:buClr>
                <a:schemeClr val="dk1"/>
              </a:buClr>
              <a:buSzPts val="1100"/>
              <a:buFont typeface="Arial"/>
              <a:buNone/>
            </a:pPr>
            <a:r>
              <a:rPr lang="en" sz="1600" i="1">
                <a:solidFill>
                  <a:srgbClr val="38761D"/>
                </a:solidFill>
                <a:latin typeface="Helvetica Neue" panose="020B0604020202020204" charset="0"/>
              </a:rPr>
              <a:t>Protocol Lead</a:t>
            </a:r>
          </a:p>
          <a:p>
            <a:pPr marL="0" lvl="0" indent="0" algn="l" rtl="0">
              <a:spcBef>
                <a:spcPts val="0"/>
              </a:spcBef>
              <a:spcAft>
                <a:spcPts val="0"/>
              </a:spcAft>
              <a:buClr>
                <a:schemeClr val="dk1"/>
              </a:buClr>
              <a:buSzPts val="1100"/>
              <a:buFont typeface="Arial"/>
              <a:buNone/>
            </a:pPr>
            <a:r>
              <a:rPr lang="en" sz="1600">
                <a:solidFill>
                  <a:srgbClr val="38761D"/>
                </a:solidFill>
                <a:latin typeface="Helvetica Neue" panose="020B0604020202020204" charset="0"/>
              </a:rPr>
              <a:t>Procurement Innovation Lab</a:t>
            </a:r>
            <a:endParaRPr sz="1600" dirty="0">
              <a:solidFill>
                <a:srgbClr val="38761D"/>
              </a:solidFill>
              <a:latin typeface="Helvetica Neue" panose="020B0604020202020204" charset="0"/>
            </a:endParaRPr>
          </a:p>
          <a:p>
            <a:pPr marL="0" lvl="0" indent="0" algn="l" rtl="0">
              <a:spcBef>
                <a:spcPts val="0"/>
              </a:spcBef>
              <a:spcAft>
                <a:spcPts val="0"/>
              </a:spcAft>
              <a:buClr>
                <a:schemeClr val="dk1"/>
              </a:buClr>
              <a:buSzPts val="1100"/>
              <a:buFont typeface="Arial"/>
              <a:buNone/>
            </a:pPr>
            <a:r>
              <a:rPr lang="en" sz="1600">
                <a:solidFill>
                  <a:srgbClr val="38761D"/>
                </a:solidFill>
                <a:latin typeface="Helvetica Neue" panose="020B0604020202020204" charset="0"/>
              </a:rPr>
              <a:t>DHS Office of the Chief Procurement Officer</a:t>
            </a:r>
            <a:endParaRPr sz="1600" dirty="0">
              <a:solidFill>
                <a:srgbClr val="38761D"/>
              </a:solidFill>
              <a:latin typeface="Helvetica Neue" panose="020B0604020202020204" charset="0"/>
            </a:endParaRPr>
          </a:p>
          <a:p>
            <a:pPr marL="0" lvl="0" indent="0" algn="l" rtl="0">
              <a:spcBef>
                <a:spcPts val="0"/>
              </a:spcBef>
              <a:spcAft>
                <a:spcPts val="0"/>
              </a:spcAft>
              <a:buNone/>
            </a:pPr>
            <a:endParaRPr sz="1600" dirty="0">
              <a:solidFill>
                <a:srgbClr val="38761D"/>
              </a:solidFill>
              <a:latin typeface="Helvetica Neue" panose="020B0604020202020204" charset="0"/>
            </a:endParaRPr>
          </a:p>
        </p:txBody>
      </p:sp>
      <p:pic>
        <p:nvPicPr>
          <p:cNvPr id="15" name="Picture 14" descr="Clipart picture of owls at podium with a DHS Logo on the podium">
            <a:extLst>
              <a:ext uri="{FF2B5EF4-FFF2-40B4-BE49-F238E27FC236}">
                <a16:creationId xmlns:a16="http://schemas.microsoft.com/office/drawing/2014/main" id="{3815124D-B45C-677F-1E17-C4EEB027260F}"/>
              </a:ext>
            </a:extLst>
          </p:cNvPr>
          <p:cNvPicPr>
            <a:picLocks noChangeAspect="1"/>
          </p:cNvPicPr>
          <p:nvPr/>
        </p:nvPicPr>
        <p:blipFill>
          <a:blip r:embed="rId5"/>
          <a:stretch>
            <a:fillRect/>
          </a:stretch>
        </p:blipFill>
        <p:spPr>
          <a:xfrm>
            <a:off x="5366947" y="798266"/>
            <a:ext cx="3395417" cy="2568817"/>
          </a:xfrm>
          <a:prstGeom prst="rect">
            <a:avLst/>
          </a:prstGeom>
        </p:spPr>
      </p:pic>
      <p:pic>
        <p:nvPicPr>
          <p:cNvPr id="14" name="Picture 13" descr="A picture containing clipart which is the PIL trademark">
            <a:extLst>
              <a:ext uri="{FF2B5EF4-FFF2-40B4-BE49-F238E27FC236}">
                <a16:creationId xmlns:a16="http://schemas.microsoft.com/office/drawing/2014/main" id="{93864607-D1CA-A778-B300-7632A4749944}"/>
              </a:ext>
            </a:extLst>
          </p:cNvPr>
          <p:cNvPicPr>
            <a:picLocks noChangeAspect="1"/>
          </p:cNvPicPr>
          <p:nvPr/>
        </p:nvPicPr>
        <p:blipFill>
          <a:blip r:embed="rId6"/>
          <a:stretch>
            <a:fillRect/>
          </a:stretch>
        </p:blipFill>
        <p:spPr>
          <a:xfrm>
            <a:off x="4953316" y="3074503"/>
            <a:ext cx="3809048" cy="1689403"/>
          </a:xfrm>
          <a:prstGeom prst="rect">
            <a:avLst/>
          </a:prstGeom>
        </p:spPr>
      </p:pic>
      <p:sp>
        <p:nvSpPr>
          <p:cNvPr id="6" name="Slide Number Placeholder 5">
            <a:extLst>
              <a:ext uri="{FF2B5EF4-FFF2-40B4-BE49-F238E27FC236}">
                <a16:creationId xmlns:a16="http://schemas.microsoft.com/office/drawing/2014/main" id="{F4C5B016-5BE3-CD2C-87C3-A0CC6FA886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3" name="Title 1">
            <a:extLst>
              <a:ext uri="{FF2B5EF4-FFF2-40B4-BE49-F238E27FC236}">
                <a16:creationId xmlns:a16="http://schemas.microsoft.com/office/drawing/2014/main" id="{A4A8FFAA-4307-C654-D669-4E707F82DC46}"/>
              </a:ext>
            </a:extLst>
          </p:cNvPr>
          <p:cNvSpPr>
            <a:spLocks noGrp="1"/>
          </p:cNvSpPr>
          <p:nvPr>
            <p:ph type="title"/>
          </p:nvPr>
        </p:nvSpPr>
        <p:spPr>
          <a:xfrm>
            <a:off x="311700" y="368343"/>
            <a:ext cx="8520600" cy="572700"/>
          </a:xfrm>
        </p:spPr>
        <p:txBody>
          <a:bodyPr>
            <a:normAutofit fontScale="90000"/>
          </a:bodyPr>
          <a:lstStyle/>
          <a:p>
            <a:r>
              <a:rPr lang="en-US" b="1" dirty="0">
                <a:solidFill>
                  <a:srgbClr val="38761D"/>
                </a:solidFill>
              </a:rPr>
              <a:t>Digital Application RFI</a:t>
            </a:r>
          </a:p>
        </p:txBody>
      </p:sp>
      <p:pic>
        <p:nvPicPr>
          <p:cNvPr id="20" name="Picture 19" descr="Procurement Innovation Lab Logo">
            <a:extLst>
              <a:ext uri="{FF2B5EF4-FFF2-40B4-BE49-F238E27FC236}">
                <a16:creationId xmlns:a16="http://schemas.microsoft.com/office/drawing/2014/main" id="{FE4CEB58-E4F1-4D59-32F5-3B5EE3D605FB}"/>
              </a:ext>
            </a:extLst>
          </p:cNvPr>
          <p:cNvPicPr>
            <a:picLocks noChangeAspect="1"/>
          </p:cNvPicPr>
          <p:nvPr/>
        </p:nvPicPr>
        <p:blipFill>
          <a:blip r:embed="rId4"/>
          <a:stretch>
            <a:fillRect/>
          </a:stretch>
        </p:blipFill>
        <p:spPr>
          <a:xfrm>
            <a:off x="7867234" y="544140"/>
            <a:ext cx="843341" cy="374469"/>
          </a:xfrm>
          <a:prstGeom prst="rect">
            <a:avLst/>
          </a:prstGeom>
        </p:spPr>
      </p:pic>
      <p:sp>
        <p:nvSpPr>
          <p:cNvPr id="5" name="Text Placeholder 2">
            <a:extLst>
              <a:ext uri="{FF2B5EF4-FFF2-40B4-BE49-F238E27FC236}">
                <a16:creationId xmlns:a16="http://schemas.microsoft.com/office/drawing/2014/main" id="{AF5EF0AC-959A-2627-8B54-F930AF0DED95}"/>
              </a:ext>
              <a:ext uri="{C183D7F6-B498-43B3-948B-1728B52AA6E4}">
                <adec:decorative xmlns:adec="http://schemas.microsoft.com/office/drawing/2017/decorative" val="1"/>
              </a:ext>
            </a:extLst>
          </p:cNvPr>
          <p:cNvSpPr>
            <a:spLocks noGrp="1"/>
          </p:cNvSpPr>
          <p:nvPr>
            <p:ph type="body" idx="1"/>
          </p:nvPr>
        </p:nvSpPr>
        <p:spPr>
          <a:xfrm>
            <a:off x="311700" y="941459"/>
            <a:ext cx="5090294" cy="2878701"/>
          </a:xfrm>
        </p:spPr>
        <p:txBody>
          <a:bodyPr>
            <a:normAutofit fontScale="92500" lnSpcReduction="20000"/>
          </a:bodyPr>
          <a:lstStyle/>
          <a:p>
            <a:pPr>
              <a:buBlip>
                <a:blip r:embed="rId5">
                  <a:extLst>
                    <a:ext uri="{96DAC541-7B7A-43D3-8B79-37D633B846F1}">
                      <asvg:svgBlip xmlns:asvg="http://schemas.microsoft.com/office/drawing/2016/SVG/main" r:embed="rId6"/>
                    </a:ext>
                  </a:extLst>
                </a:blip>
              </a:buBlip>
            </a:pPr>
            <a:r>
              <a:rPr lang="en-US" dirty="0">
                <a:solidFill>
                  <a:schemeClr val="tx1"/>
                </a:solidFill>
              </a:rPr>
              <a:t>Use a digital application for easy collection and analysis of meaningful vendor communication and feedback. </a:t>
            </a:r>
          </a:p>
          <a:p>
            <a:pPr>
              <a:buBlip>
                <a:blip r:embed="rId5">
                  <a:extLst>
                    <a:ext uri="{96DAC541-7B7A-43D3-8B79-37D633B846F1}">
                      <asvg:svgBlip xmlns:asvg="http://schemas.microsoft.com/office/drawing/2016/SVG/main" r:embed="rId6"/>
                    </a:ext>
                  </a:extLst>
                </a:blip>
              </a:buBlip>
            </a:pPr>
            <a:r>
              <a:rPr lang="en-US" dirty="0">
                <a:solidFill>
                  <a:schemeClr val="tx1"/>
                </a:solidFill>
              </a:rPr>
              <a:t>Ideal for –</a:t>
            </a:r>
          </a:p>
          <a:p>
            <a:pPr marL="742950" lvl="2" indent="-285750">
              <a:lnSpc>
                <a:spcPct val="125000"/>
              </a:lnSpc>
              <a:buSzPts val="1800"/>
              <a:buFont typeface="Wingdings" panose="05000000000000000000" pitchFamily="2" charset="2"/>
              <a:buChar char="ü"/>
            </a:pPr>
            <a:r>
              <a:rPr lang="en-US" sz="1800" dirty="0">
                <a:solidFill>
                  <a:srgbClr val="00B050"/>
                </a:solidFill>
                <a:latin typeface="Helvetica Neue" panose="020B0604020202020204" charset="0"/>
              </a:rPr>
              <a:t>Seeking sources.</a:t>
            </a:r>
          </a:p>
          <a:p>
            <a:pPr marL="742950" lvl="2" indent="-285750">
              <a:lnSpc>
                <a:spcPct val="125000"/>
              </a:lnSpc>
              <a:buSzPts val="1800"/>
              <a:buFont typeface="Wingdings" panose="05000000000000000000" pitchFamily="2" charset="2"/>
              <a:buChar char="ü"/>
            </a:pPr>
            <a:r>
              <a:rPr lang="en-US" sz="1800" dirty="0">
                <a:solidFill>
                  <a:srgbClr val="00B050"/>
                </a:solidFill>
                <a:latin typeface="Helvetica Neue" panose="020B0604020202020204" charset="0"/>
              </a:rPr>
              <a:t>Identifying small business and socioeconomic designations.</a:t>
            </a:r>
          </a:p>
          <a:p>
            <a:pPr marL="742950" lvl="2" indent="-285750">
              <a:lnSpc>
                <a:spcPct val="125000"/>
              </a:lnSpc>
              <a:buSzPts val="1800"/>
              <a:buFont typeface="Wingdings" panose="05000000000000000000" pitchFamily="2" charset="2"/>
              <a:buChar char="ü"/>
            </a:pPr>
            <a:r>
              <a:rPr lang="en-US" sz="1800" dirty="0">
                <a:solidFill>
                  <a:srgbClr val="00B050"/>
                </a:solidFill>
                <a:latin typeface="Helvetica Neue" panose="020B0604020202020204" charset="0"/>
              </a:rPr>
              <a:t>Asking for specific capability information. </a:t>
            </a:r>
          </a:p>
          <a:p>
            <a:pPr marL="742950" lvl="2" indent="-285750">
              <a:lnSpc>
                <a:spcPct val="125000"/>
              </a:lnSpc>
              <a:buSzPts val="1800"/>
              <a:buFont typeface="Wingdings" panose="05000000000000000000" pitchFamily="2" charset="2"/>
              <a:buChar char="ü"/>
            </a:pPr>
            <a:r>
              <a:rPr lang="en-US" sz="1800" dirty="0">
                <a:solidFill>
                  <a:srgbClr val="00B050"/>
                </a:solidFill>
                <a:latin typeface="Helvetica Neue" panose="020B0604020202020204" charset="0"/>
              </a:rPr>
              <a:t>Asking for feedback on draft documents. </a:t>
            </a:r>
          </a:p>
          <a:p>
            <a:pPr marL="742950" lvl="2" indent="-285750">
              <a:lnSpc>
                <a:spcPct val="125000"/>
              </a:lnSpc>
              <a:buSzPts val="1800"/>
              <a:buFont typeface="Wingdings" panose="05000000000000000000" pitchFamily="2" charset="2"/>
              <a:buChar char="ü"/>
            </a:pPr>
            <a:r>
              <a:rPr lang="en-US" sz="1800" dirty="0">
                <a:solidFill>
                  <a:srgbClr val="00B050"/>
                </a:solidFill>
                <a:latin typeface="Helvetica Neue" panose="020B0604020202020204" charset="0"/>
              </a:rPr>
              <a:t>Following up after an industry day.</a:t>
            </a:r>
          </a:p>
        </p:txBody>
      </p:sp>
      <p:sp>
        <p:nvSpPr>
          <p:cNvPr id="2" name="Oval 1">
            <a:extLst>
              <a:ext uri="{FF2B5EF4-FFF2-40B4-BE49-F238E27FC236}">
                <a16:creationId xmlns:a16="http://schemas.microsoft.com/office/drawing/2014/main" id="{BFCDB2AB-FBA3-4050-3B9C-32B607A55452}"/>
              </a:ext>
            </a:extLst>
          </p:cNvPr>
          <p:cNvSpPr/>
          <p:nvPr/>
        </p:nvSpPr>
        <p:spPr>
          <a:xfrm>
            <a:off x="5237121" y="1006310"/>
            <a:ext cx="3473453" cy="1360086"/>
          </a:xfrm>
          <a:prstGeom prst="ellipse">
            <a:avLst/>
          </a:prstGeom>
          <a:solidFill>
            <a:srgbClr val="38761D"/>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b="1" dirty="0"/>
              <a:t>Benefits</a:t>
            </a:r>
          </a:p>
          <a:p>
            <a:pPr marL="285750" indent="-285750" algn="ctr">
              <a:buClr>
                <a:schemeClr val="bg1"/>
              </a:buClr>
              <a:buFont typeface="Wingdings" panose="05000000000000000000" pitchFamily="2" charset="2"/>
              <a:buChar char="q"/>
            </a:pPr>
            <a:r>
              <a:rPr lang="en-US" dirty="0">
                <a:solidFill>
                  <a:schemeClr val="bg1"/>
                </a:solidFill>
              </a:rPr>
              <a:t>Reduces submission costs for industry.</a:t>
            </a:r>
          </a:p>
          <a:p>
            <a:pPr marL="285750" indent="-285750" algn="ctr">
              <a:buClr>
                <a:schemeClr val="bg1"/>
              </a:buClr>
              <a:buFont typeface="Wingdings" panose="05000000000000000000" pitchFamily="2" charset="2"/>
              <a:buChar char="q"/>
            </a:pPr>
            <a:r>
              <a:rPr lang="en-US" dirty="0">
                <a:solidFill>
                  <a:schemeClr val="bg1"/>
                </a:solidFill>
              </a:rPr>
              <a:t>Reduces time to review for government teams.</a:t>
            </a:r>
          </a:p>
          <a:p>
            <a:pPr marL="285750" indent="-285750" algn="ctr">
              <a:buFont typeface="Arial" panose="020B0604020202020204" pitchFamily="34" charset="0"/>
              <a:buChar char="•"/>
            </a:pPr>
            <a:endParaRPr lang="en-US" dirty="0"/>
          </a:p>
        </p:txBody>
      </p:sp>
      <p:pic>
        <p:nvPicPr>
          <p:cNvPr id="7" name="Picture 2" descr="What's New With Microsoft Forms ...">
            <a:extLst>
              <a:ext uri="{FF2B5EF4-FFF2-40B4-BE49-F238E27FC236}">
                <a16:creationId xmlns:a16="http://schemas.microsoft.com/office/drawing/2014/main" id="{2F32FA76-05A3-713F-64EE-601B3BCA36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607" y="4099374"/>
            <a:ext cx="1233388" cy="7400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SurveyMonkey Integrations - Healthcare Automation Platform | Keragon">
            <a:extLst>
              <a:ext uri="{FF2B5EF4-FFF2-40B4-BE49-F238E27FC236}">
                <a16:creationId xmlns:a16="http://schemas.microsoft.com/office/drawing/2014/main" id="{4D2BDD03-1251-F9BD-B704-B0A155F8B8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6128" y="3977462"/>
            <a:ext cx="969822" cy="1055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artoon image of hands typing on a laptop">
            <a:extLst>
              <a:ext uri="{FF2B5EF4-FFF2-40B4-BE49-F238E27FC236}">
                <a16:creationId xmlns:a16="http://schemas.microsoft.com/office/drawing/2014/main" id="{826715C6-4A00-8AEB-CAE5-BF4B3CFD653B}"/>
              </a:ext>
            </a:extLst>
          </p:cNvPr>
          <p:cNvPicPr>
            <a:picLocks noChangeAspect="1"/>
          </p:cNvPicPr>
          <p:nvPr/>
        </p:nvPicPr>
        <p:blipFill>
          <a:blip r:embed="rId9"/>
          <a:stretch>
            <a:fillRect/>
          </a:stretch>
        </p:blipFill>
        <p:spPr>
          <a:xfrm>
            <a:off x="4136083" y="3852905"/>
            <a:ext cx="1030706" cy="1140710"/>
          </a:xfrm>
          <a:prstGeom prst="rect">
            <a:avLst/>
          </a:prstGeom>
        </p:spPr>
      </p:pic>
      <p:grpSp>
        <p:nvGrpSpPr>
          <p:cNvPr id="25" name="Group 24" descr="Image of a cartoon person sitting at a computer screen.">
            <a:extLst>
              <a:ext uri="{FF2B5EF4-FFF2-40B4-BE49-F238E27FC236}">
                <a16:creationId xmlns:a16="http://schemas.microsoft.com/office/drawing/2014/main" id="{673F305C-521C-16E1-AEC7-FE64D71B6F9F}"/>
              </a:ext>
            </a:extLst>
          </p:cNvPr>
          <p:cNvGrpSpPr/>
          <p:nvPr/>
        </p:nvGrpSpPr>
        <p:grpSpPr>
          <a:xfrm>
            <a:off x="5598052" y="2140296"/>
            <a:ext cx="3544134" cy="2883217"/>
            <a:chOff x="5113865" y="750892"/>
            <a:chExt cx="3920328" cy="2963664"/>
          </a:xfrm>
        </p:grpSpPr>
        <p:pic>
          <p:nvPicPr>
            <p:cNvPr id="23" name="Picture 4" descr="340,700+ Computer Monitor Stock Illustrations, Royalty-Free ...">
              <a:extLst>
                <a:ext uri="{FF2B5EF4-FFF2-40B4-BE49-F238E27FC236}">
                  <a16:creationId xmlns:a16="http://schemas.microsoft.com/office/drawing/2014/main" id="{CFA44B48-8E14-8ABB-2407-3BD0944D6BC1}"/>
                </a:ext>
              </a:extLst>
            </p:cNvPr>
            <p:cNvPicPr>
              <a:picLocks noChangeAspect="1" noChangeArrowheads="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89550" y="750892"/>
              <a:ext cx="3744643" cy="24964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28,500+ Form Filling Stock Illustrations, Royalty-Free Vector Graphics &amp; Clip  Art - iStock | Online form filling, Form filling icon, Application form form  filling">
              <a:hlinkClick r:id="rId12"/>
              <a:extLst>
                <a:ext uri="{FF2B5EF4-FFF2-40B4-BE49-F238E27FC236}">
                  <a16:creationId xmlns:a16="http://schemas.microsoft.com/office/drawing/2014/main" id="{0893052E-FF75-4B01-3930-6EAC818F676F}"/>
                </a:ext>
              </a:extLst>
            </p:cNvPr>
            <p:cNvPicPr>
              <a:picLocks noChangeAspect="1" noChangeArrowheads="1"/>
            </p:cNvPicPr>
            <p:nvPr/>
          </p:nvPicPr>
          <p:blipFill rotWithShape="1">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28889" b="90707" l="9967" r="89869">
                          <a14:foregroundMark x1="86928" y1="61212" x2="79248" y2="90707"/>
                          <a14:foregroundMark x1="21569" y1="49293" x2="21569" y2="49293"/>
                          <a14:foregroundMark x1="11765" y1="52121" x2="11765" y2="52121"/>
                          <a14:foregroundMark x1="13725" y1="46869" x2="13725" y2="46869"/>
                          <a14:foregroundMark x1="18954" y1="56566" x2="18954" y2="56566"/>
                          <a14:backgroundMark x1="56536" y1="55556" x2="56373" y2="33535"/>
                          <a14:backgroundMark x1="60621" y1="32121" x2="60621" y2="32121"/>
                          <a14:backgroundMark x1="59314" y1="32323" x2="35784" y2="33131"/>
                          <a14:backgroundMark x1="35784" y1="33131" x2="24673" y2="32323"/>
                          <a14:backgroundMark x1="56046" y1="60606" x2="24183" y2="62626"/>
                          <a14:backgroundMark x1="23693" y1="56970" x2="37418" y2="58384"/>
                          <a14:backgroundMark x1="39216" y1="55556" x2="39216" y2="55556"/>
                          <a14:backgroundMark x1="30719" y1="74747" x2="30719" y2="74747"/>
                          <a14:backgroundMark x1="66340" y1="51313" x2="66340" y2="51313"/>
                          <a14:backgroundMark x1="24837" y1="51313" x2="24020" y2="51313"/>
                          <a14:backgroundMark x1="13562" y1="52323" x2="13562" y2="52323"/>
                          <a14:backgroundMark x1="21405" y1="49293" x2="21405" y2="49293"/>
                          <a14:backgroundMark x1="13072" y1="47071" x2="13072" y2="47071"/>
                          <a14:backgroundMark x1="13562" y1="47475" x2="13562" y2="47475"/>
                          <a14:backgroundMark x1="13562" y1="47475" x2="13562" y2="47475"/>
                          <a14:backgroundMark x1="13562" y1="49697" x2="14379" y2="42222"/>
                          <a14:backgroundMark x1="12255" y1="57172" x2="12255" y2="57172"/>
                          <a14:backgroundMark x1="16503" y1="57576" x2="12908" y2="60404"/>
                          <a14:backgroundMark x1="18301" y1="56566" x2="16993" y2="54949"/>
                          <a14:backgroundMark x1="39706" y1="56566" x2="58987" y2="58788"/>
                        </a14:backgroundRemoval>
                      </a14:imgEffect>
                    </a14:imgLayer>
                  </a14:imgProps>
                </a:ext>
                <a:ext uri="{28A0092B-C50C-407E-A947-70E740481C1C}">
                  <a14:useLocalDpi xmlns:a14="http://schemas.microsoft.com/office/drawing/2010/main" val="0"/>
                </a:ext>
              </a:extLst>
            </a:blip>
            <a:srcRect t="21826" b="7303"/>
            <a:stretch/>
          </p:blipFill>
          <p:spPr bwMode="auto">
            <a:xfrm flipH="1">
              <a:off x="5113865" y="1681774"/>
              <a:ext cx="3546226" cy="2032782"/>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descr="Image of the &quot;PIL Cast&quot;on the computer screen">
            <a:extLst>
              <a:ext uri="{FF2B5EF4-FFF2-40B4-BE49-F238E27FC236}">
                <a16:creationId xmlns:a16="http://schemas.microsoft.com/office/drawing/2014/main" id="{B1AFDE0E-45CF-777F-AB00-7560AA5CD645}"/>
              </a:ext>
            </a:extLst>
          </p:cNvPr>
          <p:cNvPicPr>
            <a:picLocks noChangeAspect="1"/>
          </p:cNvPicPr>
          <p:nvPr/>
        </p:nvPicPr>
        <p:blipFill>
          <a:blip r:embed="rId15"/>
          <a:stretch>
            <a:fillRect/>
          </a:stretch>
        </p:blipFill>
        <p:spPr>
          <a:xfrm>
            <a:off x="6595947" y="2698896"/>
            <a:ext cx="1644978" cy="1076887"/>
          </a:xfrm>
          <a:prstGeom prst="rect">
            <a:avLst/>
          </a:prstGeom>
        </p:spPr>
      </p:pic>
      <p:sp>
        <p:nvSpPr>
          <p:cNvPr id="27" name="TextBox 26">
            <a:extLst>
              <a:ext uri="{FF2B5EF4-FFF2-40B4-BE49-F238E27FC236}">
                <a16:creationId xmlns:a16="http://schemas.microsoft.com/office/drawing/2014/main" id="{59570DB7-01A5-C6DF-027A-19B1F6ADB95F}"/>
              </a:ext>
            </a:extLst>
          </p:cNvPr>
          <p:cNvSpPr txBox="1"/>
          <p:nvPr/>
        </p:nvSpPr>
        <p:spPr>
          <a:xfrm>
            <a:off x="8053043" y="2645610"/>
            <a:ext cx="5693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16801"/>
                </a:solidFill>
                <a:effectLst/>
                <a:uLnTx/>
                <a:uFillTx/>
                <a:latin typeface="Helvetica Neue" panose="020B0604020202020204" charset="0"/>
                <a:sym typeface="Arial"/>
              </a:rPr>
              <a:t>#49</a:t>
            </a:r>
          </a:p>
        </p:txBody>
      </p:sp>
      <p:sp>
        <p:nvSpPr>
          <p:cNvPr id="14" name="Google Shape;147;p18">
            <a:extLst>
              <a:ext uri="{FF2B5EF4-FFF2-40B4-BE49-F238E27FC236}">
                <a16:creationId xmlns:a16="http://schemas.microsoft.com/office/drawing/2014/main" id="{906C0DFE-04BF-5955-E11F-C6533628B351}"/>
              </a:ext>
            </a:extLst>
          </p:cNvPr>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595959"/>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800" b="0" i="0" u="none" strike="noStrike" kern="0" cap="none" spc="0" normalizeH="0" baseline="0" noProof="0" dirty="0">
              <a:ln>
                <a:noFill/>
              </a:ln>
              <a:solidFill>
                <a:srgbClr val="595959"/>
              </a:solidFill>
              <a:effectLst/>
              <a:uLnTx/>
              <a:uFillTx/>
              <a:sym typeface="Arial"/>
            </a:endParaRPr>
          </a:p>
        </p:txBody>
      </p:sp>
    </p:spTree>
    <p:extLst>
      <p:ext uri="{BB962C8B-B14F-4D97-AF65-F5344CB8AC3E}">
        <p14:creationId xmlns:p14="http://schemas.microsoft.com/office/powerpoint/2010/main" val="831924421"/>
      </p:ext>
    </p:extLst>
  </p:cSld>
  <p:clrMapOvr>
    <a:overrideClrMapping bg1="lt1" tx1="dk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38761D"/>
                </a:solidFill>
                <a:latin typeface="Helvetica Neue"/>
                <a:ea typeface="Helvetica Neue"/>
                <a:cs typeface="Helvetica Neue"/>
                <a:sym typeface="Helvetica Neue"/>
              </a:rPr>
              <a:t>JAM Sessions</a:t>
            </a: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4" name="Picture 3" descr="Cartoon image of 4 campers setting up a tent.">
            <a:extLst>
              <a:ext uri="{FF2B5EF4-FFF2-40B4-BE49-F238E27FC236}">
                <a16:creationId xmlns:a16="http://schemas.microsoft.com/office/drawing/2014/main" id="{0633D9B1-8C15-DB5D-7A46-28BC093B712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557954" y="65124"/>
            <a:ext cx="1840781" cy="1019976"/>
          </a:xfrm>
          <a:prstGeom prst="rect">
            <a:avLst/>
          </a:prstGeom>
        </p:spPr>
      </p:pic>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6"/>
          <a:stretch>
            <a:fillRect/>
          </a:stretch>
        </p:blipFill>
        <p:spPr>
          <a:xfrm>
            <a:off x="7867234" y="544140"/>
            <a:ext cx="843341" cy="374469"/>
          </a:xfrm>
          <a:prstGeom prst="rect">
            <a:avLst/>
          </a:prstGeom>
        </p:spPr>
      </p:pic>
      <p:sp>
        <p:nvSpPr>
          <p:cNvPr id="2" name="Text Placeholder 1">
            <a:extLst>
              <a:ext uri="{FF2B5EF4-FFF2-40B4-BE49-F238E27FC236}">
                <a16:creationId xmlns:a16="http://schemas.microsoft.com/office/drawing/2014/main" id="{F93F9C02-19E4-3120-D17D-468A32B684D2}"/>
              </a:ext>
            </a:extLst>
          </p:cNvPr>
          <p:cNvSpPr>
            <a:spLocks noGrp="1"/>
          </p:cNvSpPr>
          <p:nvPr>
            <p:ph type="body" idx="1"/>
          </p:nvPr>
        </p:nvSpPr>
        <p:spPr>
          <a:xfrm>
            <a:off x="311700" y="1152474"/>
            <a:ext cx="4873297" cy="3826850"/>
          </a:xfrm>
        </p:spPr>
        <p:txBody>
          <a:bodyPr>
            <a:normAutofit fontScale="85000" lnSpcReduction="10000"/>
          </a:bodyPr>
          <a:lstStyle/>
          <a:p>
            <a:pPr marL="425450" indent="-285750">
              <a:buBlip>
                <a:blip r:embed="rId7">
                  <a:extLst>
                    <a:ext uri="{96DAC541-7B7A-43D3-8B79-37D633B846F1}">
                      <asvg:svgBlip xmlns:asvg="http://schemas.microsoft.com/office/drawing/2016/SVG/main" r:embed="rId8"/>
                    </a:ext>
                  </a:extLst>
                </a:blip>
              </a:buBlip>
            </a:pPr>
            <a:r>
              <a:rPr lang="en-US" dirty="0">
                <a:solidFill>
                  <a:schemeClr val="tx1"/>
                </a:solidFill>
              </a:rPr>
              <a:t>Joint Application Modeling (JAM) Sessions are one way of involving end users in your acquisition process. </a:t>
            </a:r>
          </a:p>
          <a:p>
            <a:pPr marL="425450" indent="-285750">
              <a:buBlip>
                <a:blip r:embed="rId7">
                  <a:extLst>
                    <a:ext uri="{96DAC541-7B7A-43D3-8B79-37D633B846F1}">
                      <asvg:svgBlip xmlns:asvg="http://schemas.microsoft.com/office/drawing/2016/SVG/main" r:embed="rId8"/>
                    </a:ext>
                  </a:extLst>
                </a:blip>
              </a:buBlip>
            </a:pPr>
            <a:endParaRPr lang="en-US" dirty="0">
              <a:solidFill>
                <a:schemeClr val="tx1"/>
              </a:solidFill>
            </a:endParaRPr>
          </a:p>
          <a:p>
            <a:pPr marL="425450" indent="-285750">
              <a:buBlip>
                <a:blip r:embed="rId7">
                  <a:extLst>
                    <a:ext uri="{96DAC541-7B7A-43D3-8B79-37D633B846F1}">
                      <asvg:svgBlip xmlns:asvg="http://schemas.microsoft.com/office/drawing/2016/SVG/main" r:embed="rId8"/>
                    </a:ext>
                  </a:extLst>
                </a:blip>
              </a:buBlip>
            </a:pPr>
            <a:r>
              <a:rPr lang="en-US" dirty="0">
                <a:solidFill>
                  <a:schemeClr val="tx1"/>
                </a:solidFill>
              </a:rPr>
              <a:t>Most often used for formulation of evaluation criteria, including the use of interview-style questions. </a:t>
            </a:r>
          </a:p>
          <a:p>
            <a:pPr marL="139700" indent="0">
              <a:buNone/>
            </a:pPr>
            <a:endParaRPr lang="en-US" dirty="0">
              <a:solidFill>
                <a:schemeClr val="tx1"/>
              </a:solidFill>
            </a:endParaRPr>
          </a:p>
          <a:p>
            <a:pPr marL="425450" indent="-285750">
              <a:buBlip>
                <a:blip r:embed="rId7">
                  <a:extLst>
                    <a:ext uri="{96DAC541-7B7A-43D3-8B79-37D633B846F1}">
                      <asvg:svgBlip xmlns:asvg="http://schemas.microsoft.com/office/drawing/2016/SVG/main" r:embed="rId8"/>
                    </a:ext>
                  </a:extLst>
                </a:blip>
              </a:buBlip>
            </a:pPr>
            <a:r>
              <a:rPr lang="en-US" sz="1800" dirty="0">
                <a:solidFill>
                  <a:schemeClr val="tx1"/>
                </a:solidFill>
              </a:rPr>
              <a:t>Short and Focused (1-2 hours max).</a:t>
            </a:r>
          </a:p>
          <a:p>
            <a:pPr marL="139700" indent="0">
              <a:buNone/>
            </a:pPr>
            <a:endParaRPr lang="en-US" sz="1800" dirty="0">
              <a:solidFill>
                <a:schemeClr val="tx1"/>
              </a:solidFill>
            </a:endParaRPr>
          </a:p>
          <a:p>
            <a:pPr marL="425450" indent="-285750">
              <a:buBlip>
                <a:blip r:embed="rId7">
                  <a:extLst>
                    <a:ext uri="{96DAC541-7B7A-43D3-8B79-37D633B846F1}">
                      <asvg:svgBlip xmlns:asvg="http://schemas.microsoft.com/office/drawing/2016/SVG/main" r:embed="rId8"/>
                    </a:ext>
                  </a:extLst>
                </a:blip>
              </a:buBlip>
            </a:pPr>
            <a:r>
              <a:rPr lang="en-US" dirty="0">
                <a:solidFill>
                  <a:schemeClr val="tx1"/>
                </a:solidFill>
              </a:rPr>
              <a:t>Other areas to use JAM Sessions:</a:t>
            </a:r>
          </a:p>
          <a:p>
            <a:pPr lvl="1">
              <a:buFont typeface="Wingdings" panose="05000000000000000000" pitchFamily="2" charset="2"/>
              <a:buChar char="q"/>
            </a:pPr>
            <a:r>
              <a:rPr lang="en-US" dirty="0">
                <a:solidFill>
                  <a:schemeClr val="tx1"/>
                </a:solidFill>
                <a:latin typeface="Helvetica Neue" panose="020B0604020202020204" charset="0"/>
              </a:rPr>
              <a:t>Requirements definition.</a:t>
            </a:r>
          </a:p>
          <a:p>
            <a:pPr lvl="1">
              <a:buFont typeface="Wingdings" panose="05000000000000000000" pitchFamily="2" charset="2"/>
              <a:buChar char="q"/>
            </a:pPr>
            <a:r>
              <a:rPr lang="en-US" dirty="0">
                <a:solidFill>
                  <a:schemeClr val="tx1"/>
                </a:solidFill>
                <a:latin typeface="Helvetica Neue" panose="020B0604020202020204" charset="0"/>
              </a:rPr>
              <a:t>Market Research/RFI Formulation.</a:t>
            </a:r>
          </a:p>
          <a:p>
            <a:pPr lvl="1">
              <a:buFont typeface="Wingdings" panose="05000000000000000000" pitchFamily="2" charset="2"/>
              <a:buChar char="q"/>
            </a:pPr>
            <a:r>
              <a:rPr lang="en-US" dirty="0">
                <a:solidFill>
                  <a:schemeClr val="tx1"/>
                </a:solidFill>
                <a:latin typeface="Helvetica Neue" panose="020B0604020202020204" charset="0"/>
              </a:rPr>
              <a:t>Acquisition Strategy.</a:t>
            </a:r>
          </a:p>
          <a:p>
            <a:pPr lvl="1">
              <a:buFont typeface="Wingdings" panose="05000000000000000000" pitchFamily="2" charset="2"/>
              <a:buChar char="q"/>
            </a:pPr>
            <a:r>
              <a:rPr lang="en-US" dirty="0">
                <a:solidFill>
                  <a:schemeClr val="tx1"/>
                </a:solidFill>
                <a:latin typeface="Helvetica Neue" panose="020B0604020202020204" charset="0"/>
              </a:rPr>
              <a:t>PR package creation.</a:t>
            </a:r>
          </a:p>
          <a:p>
            <a:pPr lvl="1">
              <a:buFont typeface="Wingdings" panose="05000000000000000000" pitchFamily="2" charset="2"/>
              <a:buChar char="q"/>
            </a:pPr>
            <a:r>
              <a:rPr lang="en-US" dirty="0">
                <a:solidFill>
                  <a:schemeClr val="tx1"/>
                </a:solidFill>
                <a:latin typeface="Helvetica Neue" panose="020B0604020202020204" charset="0"/>
              </a:rPr>
              <a:t>And more!</a:t>
            </a:r>
          </a:p>
          <a:p>
            <a:pPr marL="139700" indent="0">
              <a:buNone/>
            </a:pPr>
            <a:endParaRPr lang="en-US" dirty="0">
              <a:solidFill>
                <a:schemeClr val="tx1"/>
              </a:solidFill>
            </a:endParaRPr>
          </a:p>
          <a:p>
            <a:endParaRPr lang="en-US" dirty="0">
              <a:solidFill>
                <a:schemeClr val="tx1"/>
              </a:solidFill>
            </a:endParaRPr>
          </a:p>
        </p:txBody>
      </p:sp>
      <p:pic>
        <p:nvPicPr>
          <p:cNvPr id="7" name="Picture 6" descr="Image titled:  Sample from ICE Background Investigation (BI) (FAR 8.4).  Includes calendar from July 2020 and August 2020 when 5 Jam Sessions were held for a total of 5 hours.">
            <a:extLst>
              <a:ext uri="{FF2B5EF4-FFF2-40B4-BE49-F238E27FC236}">
                <a16:creationId xmlns:a16="http://schemas.microsoft.com/office/drawing/2014/main" id="{E7474343-8458-2D91-9362-097605A29773}"/>
              </a:ext>
            </a:extLst>
          </p:cNvPr>
          <p:cNvPicPr>
            <a:picLocks noChangeAspect="1"/>
          </p:cNvPicPr>
          <p:nvPr/>
        </p:nvPicPr>
        <p:blipFill>
          <a:blip r:embed="rId9"/>
          <a:stretch>
            <a:fillRect/>
          </a:stretch>
        </p:blipFill>
        <p:spPr>
          <a:xfrm>
            <a:off x="5167631" y="1085100"/>
            <a:ext cx="3647303" cy="31360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lide Number Placeholder 2">
            <a:extLst>
              <a:ext uri="{FF2B5EF4-FFF2-40B4-BE49-F238E27FC236}">
                <a16:creationId xmlns:a16="http://schemas.microsoft.com/office/drawing/2014/main" id="{0B83AB97-8FCE-08DC-8F3C-5DF33E3E39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Tree>
    <p:extLst>
      <p:ext uri="{BB962C8B-B14F-4D97-AF65-F5344CB8AC3E}">
        <p14:creationId xmlns:p14="http://schemas.microsoft.com/office/powerpoint/2010/main" val="2391188805"/>
      </p:ext>
    </p:extLst>
  </p:cSld>
  <p:clrMapOvr>
    <a:overrideClrMapping bg1="lt1" tx1="dk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38761D"/>
                </a:solidFill>
                <a:latin typeface="Helvetica Neue"/>
                <a:ea typeface="Helvetica Neue"/>
                <a:cs typeface="Helvetica Neue"/>
                <a:sym typeface="Helvetica Neue"/>
              </a:rPr>
              <a:t>Summer Vacation – We Know What We Want!</a:t>
            </a:r>
            <a:br>
              <a:rPr lang="en-US" b="1" dirty="0">
                <a:solidFill>
                  <a:srgbClr val="38761D"/>
                </a:solidFill>
                <a:latin typeface="Helvetica Neue"/>
                <a:ea typeface="Helvetica Neue"/>
                <a:cs typeface="Helvetica Neue"/>
                <a:sym typeface="Helvetica Neue"/>
              </a:rPr>
            </a:b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sp>
        <p:nvSpPr>
          <p:cNvPr id="3" name="Text Placeholder 2">
            <a:extLst>
              <a:ext uri="{FF2B5EF4-FFF2-40B4-BE49-F238E27FC236}">
                <a16:creationId xmlns:a16="http://schemas.microsoft.com/office/drawing/2014/main" id="{A2E30265-7872-F5DB-C8DF-38E13D811A94}"/>
              </a:ext>
            </a:extLst>
          </p:cNvPr>
          <p:cNvSpPr>
            <a:spLocks noGrp="1"/>
          </p:cNvSpPr>
          <p:nvPr>
            <p:ph type="body" idx="1"/>
          </p:nvPr>
        </p:nvSpPr>
        <p:spPr>
          <a:xfrm>
            <a:off x="311700" y="1152475"/>
            <a:ext cx="3999900" cy="3546000"/>
          </a:xfrm>
          <a:solidFill>
            <a:srgbClr val="DDEFE4"/>
          </a:solidFill>
          <a:ln w="19050">
            <a:solidFill>
              <a:srgbClr val="38761D"/>
            </a:solidFill>
          </a:ln>
        </p:spPr>
        <p:txBody>
          <a:bodyPr>
            <a:noAutofit/>
          </a:bodyPr>
          <a:lstStyle/>
          <a:p>
            <a:pPr marL="139700" indent="0">
              <a:buNone/>
            </a:pPr>
            <a:r>
              <a:rPr lang="en-US" dirty="0">
                <a:solidFill>
                  <a:schemeClr val="tx1"/>
                </a:solidFill>
              </a:rPr>
              <a:t>The Summer Vacation requirements market research is complete!  We now understand what is available in the marketplace and decided we want the following: </a:t>
            </a:r>
          </a:p>
          <a:p>
            <a:pPr marL="139700" indent="0">
              <a:buNone/>
            </a:pPr>
            <a:endParaRPr lang="en-US" sz="1200" dirty="0">
              <a:solidFill>
                <a:schemeClr val="tx1"/>
              </a:solidFill>
            </a:endParaRPr>
          </a:p>
          <a:p>
            <a:r>
              <a:rPr lang="en-US" sz="1200" dirty="0">
                <a:solidFill>
                  <a:schemeClr val="tx1"/>
                </a:solidFill>
              </a:rPr>
              <a:t>The group requires all-inclusive lodging for 6 adults for 7 days and 6 nights.</a:t>
            </a:r>
          </a:p>
          <a:p>
            <a:r>
              <a:rPr lang="en-US" sz="1200" dirty="0">
                <a:solidFill>
                  <a:schemeClr val="tx1"/>
                </a:solidFill>
              </a:rPr>
              <a:t>The group requires roundtrip airport transportation to and from the vacation destination.</a:t>
            </a:r>
          </a:p>
          <a:p>
            <a:r>
              <a:rPr lang="en-US" sz="1200" dirty="0">
                <a:solidFill>
                  <a:schemeClr val="tx1"/>
                </a:solidFill>
              </a:rPr>
              <a:t>The group desires no more than 2 adults per room. </a:t>
            </a:r>
          </a:p>
          <a:p>
            <a:r>
              <a:rPr lang="en-US" sz="1200" dirty="0">
                <a:solidFill>
                  <a:schemeClr val="tx1"/>
                </a:solidFill>
              </a:rPr>
              <a:t>The vacation must include daily group activities such as an aerobic class and swimming.</a:t>
            </a:r>
          </a:p>
          <a:p>
            <a:r>
              <a:rPr lang="en-US" sz="1200" dirty="0">
                <a:solidFill>
                  <a:schemeClr val="tx1"/>
                </a:solidFill>
              </a:rPr>
              <a:t>On-site food options must be available 24/7.</a:t>
            </a:r>
          </a:p>
        </p:txBody>
      </p:sp>
      <p:sp>
        <p:nvSpPr>
          <p:cNvPr id="5" name="Text Placeholder 4">
            <a:extLst>
              <a:ext uri="{FF2B5EF4-FFF2-40B4-BE49-F238E27FC236}">
                <a16:creationId xmlns:a16="http://schemas.microsoft.com/office/drawing/2014/main" id="{4E99174B-11BE-BB1B-D38C-BF96B2C5A26A}"/>
              </a:ext>
            </a:extLst>
          </p:cNvPr>
          <p:cNvSpPr>
            <a:spLocks noGrp="1"/>
          </p:cNvSpPr>
          <p:nvPr>
            <p:ph type="body" idx="2"/>
          </p:nvPr>
        </p:nvSpPr>
        <p:spPr>
          <a:solidFill>
            <a:srgbClr val="DDEFE4"/>
          </a:solidFill>
        </p:spPr>
        <p:txBody>
          <a:bodyPr>
            <a:normAutofit/>
          </a:bodyPr>
          <a:lstStyle/>
          <a:p>
            <a:pPr marL="139700" indent="0">
              <a:buNone/>
            </a:pPr>
            <a:r>
              <a:rPr lang="en-US" sz="1800" b="1" dirty="0">
                <a:solidFill>
                  <a:schemeClr val="tx1"/>
                </a:solidFill>
              </a:rPr>
              <a:t>Solicitation Activity:</a:t>
            </a:r>
            <a:r>
              <a:rPr lang="en-US" sz="1800" dirty="0">
                <a:solidFill>
                  <a:schemeClr val="tx1"/>
                </a:solidFill>
              </a:rPr>
              <a:t> Conduct a </a:t>
            </a:r>
            <a:r>
              <a:rPr lang="en-US" sz="1800" b="1" u="sng" dirty="0">
                <a:solidFill>
                  <a:schemeClr val="tx1"/>
                </a:solidFill>
              </a:rPr>
              <a:t>Jam Session </a:t>
            </a:r>
            <a:r>
              <a:rPr lang="en-US" sz="1800" dirty="0">
                <a:solidFill>
                  <a:schemeClr val="tx1"/>
                </a:solidFill>
              </a:rPr>
              <a:t>to determine what interview-style questions the group will include in the </a:t>
            </a:r>
            <a:r>
              <a:rPr lang="en-US" sz="1800" i="1" dirty="0">
                <a:solidFill>
                  <a:schemeClr val="tx1"/>
                </a:solidFill>
              </a:rPr>
              <a:t>solicitation </a:t>
            </a:r>
            <a:r>
              <a:rPr lang="en-US" sz="1800" dirty="0">
                <a:solidFill>
                  <a:schemeClr val="tx1"/>
                </a:solidFill>
              </a:rPr>
              <a:t>that will help us evaluate the offerors’ </a:t>
            </a:r>
            <a:r>
              <a:rPr lang="en-US" sz="1800" i="1" dirty="0">
                <a:solidFill>
                  <a:schemeClr val="tx1"/>
                </a:solidFill>
              </a:rPr>
              <a:t>proposals</a:t>
            </a:r>
            <a:r>
              <a:rPr lang="en-US" sz="1800" dirty="0">
                <a:solidFill>
                  <a:schemeClr val="tx1"/>
                </a:solidFill>
              </a:rPr>
              <a:t>.</a:t>
            </a:r>
          </a:p>
        </p:txBody>
      </p:sp>
      <p:pic>
        <p:nvPicPr>
          <p:cNvPr id="11" name="Picture 10" descr="Cartoon image of a mini camper with two adirondack chairs in front.">
            <a:extLst>
              <a:ext uri="{FF2B5EF4-FFF2-40B4-BE49-F238E27FC236}">
                <a16:creationId xmlns:a16="http://schemas.microsoft.com/office/drawing/2014/main" id="{8948676D-0239-5E0E-0645-4956FCEE9AD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932234" y="2804642"/>
            <a:ext cx="2778341" cy="2157555"/>
          </a:xfrm>
          <a:prstGeom prst="rect">
            <a:avLst/>
          </a:prstGeom>
        </p:spPr>
      </p:pic>
      <p:sp>
        <p:nvSpPr>
          <p:cNvPr id="2" name="Slide Number Placeholder 1">
            <a:extLst>
              <a:ext uri="{FF2B5EF4-FFF2-40B4-BE49-F238E27FC236}">
                <a16:creationId xmlns:a16="http://schemas.microsoft.com/office/drawing/2014/main" id="{7A9ECA9F-832D-A538-1475-39DE503C33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Tree>
    <p:extLst>
      <p:ext uri="{BB962C8B-B14F-4D97-AF65-F5344CB8AC3E}">
        <p14:creationId xmlns:p14="http://schemas.microsoft.com/office/powerpoint/2010/main" val="272397747"/>
      </p:ext>
    </p:extLst>
  </p:cSld>
  <p:clrMapOvr>
    <a:overrideClrMapping bg1="lt1" tx1="dk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38761D"/>
                </a:solidFill>
                <a:latin typeface="Helvetica Neue"/>
                <a:ea typeface="Helvetica Neue"/>
                <a:cs typeface="Helvetica Neue"/>
                <a:sym typeface="Helvetica Neue"/>
              </a:rPr>
              <a:t>Summer Vacation – Jam Session</a:t>
            </a:r>
            <a:br>
              <a:rPr lang="en-US" b="1" dirty="0">
                <a:solidFill>
                  <a:srgbClr val="38761D"/>
                </a:solidFill>
                <a:latin typeface="Helvetica Neue"/>
                <a:ea typeface="Helvetica Neue"/>
                <a:cs typeface="Helvetica Neue"/>
                <a:sym typeface="Helvetica Neue"/>
              </a:rPr>
            </a:b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sp>
        <p:nvSpPr>
          <p:cNvPr id="3" name="Text Placeholder 2">
            <a:extLst>
              <a:ext uri="{FF2B5EF4-FFF2-40B4-BE49-F238E27FC236}">
                <a16:creationId xmlns:a16="http://schemas.microsoft.com/office/drawing/2014/main" id="{A2E30265-7872-F5DB-C8DF-38E13D811A94}"/>
              </a:ext>
            </a:extLst>
          </p:cNvPr>
          <p:cNvSpPr>
            <a:spLocks noGrp="1"/>
          </p:cNvSpPr>
          <p:nvPr>
            <p:ph type="body" idx="1"/>
          </p:nvPr>
        </p:nvSpPr>
        <p:spPr>
          <a:xfrm>
            <a:off x="311700" y="1152475"/>
            <a:ext cx="3999900" cy="3697503"/>
          </a:xfrm>
          <a:solidFill>
            <a:srgbClr val="DDEFE4"/>
          </a:solidFill>
          <a:ln w="12700">
            <a:solidFill>
              <a:srgbClr val="38761D"/>
            </a:solidFill>
            <a:prstDash val="sysDot"/>
          </a:ln>
        </p:spPr>
        <p:txBody>
          <a:bodyPr>
            <a:normAutofit/>
          </a:bodyPr>
          <a:lstStyle/>
          <a:p>
            <a:pPr marL="139700" indent="0">
              <a:buNone/>
            </a:pPr>
            <a:r>
              <a:rPr lang="en-US" i="1" dirty="0">
                <a:solidFill>
                  <a:schemeClr val="tx1"/>
                </a:solidFill>
              </a:rPr>
              <a:t>What should we consider evaluating?</a:t>
            </a:r>
          </a:p>
          <a:p>
            <a:pPr marL="139700" indent="0">
              <a:buNone/>
            </a:pPr>
            <a:endParaRPr lang="en-US" dirty="0">
              <a:solidFill>
                <a:schemeClr val="tx1"/>
              </a:solidFill>
            </a:endParaRPr>
          </a:p>
          <a:p>
            <a:pPr marL="139700" indent="0">
              <a:buNone/>
            </a:pPr>
            <a:endParaRPr lang="en-US" dirty="0">
              <a:solidFill>
                <a:schemeClr val="tx1"/>
              </a:solidFill>
            </a:endParaRPr>
          </a:p>
          <a:p>
            <a:pPr marL="139700" indent="0">
              <a:buNone/>
            </a:pPr>
            <a:r>
              <a:rPr lang="en-US" i="1" dirty="0">
                <a:solidFill>
                  <a:schemeClr val="tx1"/>
                </a:solidFill>
              </a:rPr>
              <a:t>How should we evaluate it? </a:t>
            </a:r>
          </a:p>
          <a:p>
            <a:pPr marL="139700" indent="0">
              <a:buNone/>
            </a:pPr>
            <a:endParaRPr lang="en-US" i="1" dirty="0">
              <a:solidFill>
                <a:schemeClr val="tx1"/>
              </a:solidFill>
            </a:endParaRPr>
          </a:p>
          <a:p>
            <a:pPr marL="139700" indent="0">
              <a:buNone/>
            </a:pPr>
            <a:endParaRPr lang="en-US" i="1" dirty="0">
              <a:solidFill>
                <a:schemeClr val="tx1"/>
              </a:solidFill>
            </a:endParaRPr>
          </a:p>
          <a:p>
            <a:pPr marL="139700" indent="0">
              <a:buNone/>
            </a:pPr>
            <a:r>
              <a:rPr lang="en-US" i="1" dirty="0">
                <a:solidFill>
                  <a:schemeClr val="tx1"/>
                </a:solidFill>
              </a:rPr>
              <a:t>Written vs Oral proposals?</a:t>
            </a:r>
          </a:p>
        </p:txBody>
      </p:sp>
      <p:sp>
        <p:nvSpPr>
          <p:cNvPr id="5" name="Text Placeholder 4">
            <a:extLst>
              <a:ext uri="{FF2B5EF4-FFF2-40B4-BE49-F238E27FC236}">
                <a16:creationId xmlns:a16="http://schemas.microsoft.com/office/drawing/2014/main" id="{4E99174B-11BE-BB1B-D38C-BF96B2C5A26A}"/>
              </a:ext>
            </a:extLst>
          </p:cNvPr>
          <p:cNvSpPr>
            <a:spLocks noGrp="1"/>
          </p:cNvSpPr>
          <p:nvPr>
            <p:ph type="body" idx="2"/>
          </p:nvPr>
        </p:nvSpPr>
        <p:spPr>
          <a:solidFill>
            <a:srgbClr val="DDEFE4"/>
          </a:solidFill>
          <a:ln w="19050">
            <a:solidFill>
              <a:srgbClr val="38761D"/>
            </a:solidFill>
            <a:prstDash val="sysDot"/>
          </a:ln>
        </p:spPr>
        <p:txBody>
          <a:bodyPr>
            <a:normAutofit/>
          </a:bodyPr>
          <a:lstStyle/>
          <a:p>
            <a:pPr marL="139700" indent="0" algn="ctr">
              <a:buNone/>
            </a:pPr>
            <a:r>
              <a:rPr lang="en-US" sz="1600" b="1" dirty="0">
                <a:solidFill>
                  <a:schemeClr val="tx1"/>
                </a:solidFill>
              </a:rPr>
              <a:t>Interview-Style Questions for the  Solicitation’s Evaluation Criteria </a:t>
            </a:r>
          </a:p>
        </p:txBody>
      </p:sp>
      <p:pic>
        <p:nvPicPr>
          <p:cNvPr id="4" name="Picture 3" descr="Group Of Friends Doing Camping 7784324 Vector Art at Vecteezy">
            <a:extLst>
              <a:ext uri="{FF2B5EF4-FFF2-40B4-BE49-F238E27FC236}">
                <a16:creationId xmlns:a16="http://schemas.microsoft.com/office/drawing/2014/main" id="{586E4638-5F70-936C-7362-14ABAF66B76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115436" y="2638629"/>
            <a:ext cx="4237664" cy="2825110"/>
          </a:xfrm>
          <a:prstGeom prst="rect">
            <a:avLst/>
          </a:prstGeom>
        </p:spPr>
      </p:pic>
      <p:sp>
        <p:nvSpPr>
          <p:cNvPr id="2" name="Slide Number Placeholder 1">
            <a:extLst>
              <a:ext uri="{FF2B5EF4-FFF2-40B4-BE49-F238E27FC236}">
                <a16:creationId xmlns:a16="http://schemas.microsoft.com/office/drawing/2014/main" id="{7A9ECA9F-832D-A538-1475-39DE503C33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4150099401"/>
      </p:ext>
    </p:extLst>
  </p:cSld>
  <p:clrMapOvr>
    <a:overrideClrMapping bg1="lt1" tx1="dk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38761D"/>
                </a:solidFill>
                <a:latin typeface="Helvetica Neue"/>
                <a:ea typeface="Helvetica Neue"/>
                <a:cs typeface="Helvetica Neue"/>
                <a:sym typeface="Helvetica Neue"/>
              </a:rPr>
              <a:t>Summer Vacation – What are our options?! </a:t>
            </a:r>
            <a:br>
              <a:rPr lang="en-US" b="1" dirty="0">
                <a:solidFill>
                  <a:srgbClr val="38761D"/>
                </a:solidFill>
                <a:latin typeface="Helvetica Neue"/>
                <a:ea typeface="Helvetica Neue"/>
                <a:cs typeface="Helvetica Neue"/>
                <a:sym typeface="Helvetica Neue"/>
              </a:rPr>
            </a:b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sp>
        <p:nvSpPr>
          <p:cNvPr id="3" name="Text Placeholder 2">
            <a:extLst>
              <a:ext uri="{FF2B5EF4-FFF2-40B4-BE49-F238E27FC236}">
                <a16:creationId xmlns:a16="http://schemas.microsoft.com/office/drawing/2014/main" id="{A2E30265-7872-F5DB-C8DF-38E13D811A94}"/>
              </a:ext>
            </a:extLst>
          </p:cNvPr>
          <p:cNvSpPr>
            <a:spLocks noGrp="1"/>
          </p:cNvSpPr>
          <p:nvPr>
            <p:ph type="body" idx="1"/>
          </p:nvPr>
        </p:nvSpPr>
        <p:spPr>
          <a:xfrm>
            <a:off x="311699" y="1011433"/>
            <a:ext cx="4398975" cy="4045384"/>
          </a:xfrm>
          <a:solidFill>
            <a:srgbClr val="DDEFE4"/>
          </a:solidFill>
          <a:ln w="19050">
            <a:solidFill>
              <a:srgbClr val="38761D"/>
            </a:solidFill>
          </a:ln>
        </p:spPr>
        <p:txBody>
          <a:bodyPr>
            <a:noAutofit/>
          </a:bodyPr>
          <a:lstStyle/>
          <a:p>
            <a:pPr marL="139700" indent="0">
              <a:buNone/>
            </a:pPr>
            <a:r>
              <a:rPr lang="en-US" sz="1300" dirty="0">
                <a:solidFill>
                  <a:schemeClr val="tx1"/>
                </a:solidFill>
              </a:rPr>
              <a:t>The Summer Vacation requirements has been posted on the Travel Agents USA website. The evaluation factors include the following interview-style questions:</a:t>
            </a:r>
          </a:p>
          <a:p>
            <a:pPr marL="139700" indent="0">
              <a:buNone/>
            </a:pPr>
            <a:endParaRPr lang="en-US" sz="1300" dirty="0">
              <a:solidFill>
                <a:schemeClr val="tx1"/>
              </a:solidFill>
            </a:endParaRPr>
          </a:p>
          <a:p>
            <a:pPr marL="139700" indent="0">
              <a:buNone/>
            </a:pPr>
            <a:r>
              <a:rPr lang="en-US" sz="1300" b="1" dirty="0">
                <a:solidFill>
                  <a:schemeClr val="tx1"/>
                </a:solidFill>
              </a:rPr>
              <a:t>Factor 1: Prior Experience (Written)</a:t>
            </a:r>
          </a:p>
          <a:p>
            <a:pPr marL="139700" indent="0">
              <a:buNone/>
            </a:pPr>
            <a:r>
              <a:rPr lang="en-US" sz="1300" dirty="0">
                <a:solidFill>
                  <a:schemeClr val="tx1"/>
                </a:solidFill>
              </a:rPr>
              <a:t>a. How has your location handled disruptions in food availability and food service interruptions? What were the results?</a:t>
            </a:r>
          </a:p>
          <a:p>
            <a:pPr marL="139700" indent="0">
              <a:buNone/>
            </a:pPr>
            <a:endParaRPr lang="en-US" sz="1300" b="1" dirty="0">
              <a:solidFill>
                <a:schemeClr val="tx1"/>
              </a:solidFill>
            </a:endParaRPr>
          </a:p>
          <a:p>
            <a:pPr marL="139700" indent="0">
              <a:buNone/>
            </a:pPr>
            <a:r>
              <a:rPr lang="en-US" sz="1300" b="1" dirty="0">
                <a:solidFill>
                  <a:schemeClr val="tx1"/>
                </a:solidFill>
              </a:rPr>
              <a:t>Factor 2: Technical Approach (Oral Presentation)</a:t>
            </a:r>
          </a:p>
          <a:p>
            <a:pPr marL="139700" indent="0">
              <a:buNone/>
            </a:pPr>
            <a:r>
              <a:rPr lang="en-US" sz="1300" dirty="0">
                <a:solidFill>
                  <a:schemeClr val="tx1"/>
                </a:solidFill>
              </a:rPr>
              <a:t>a. The group requires access to vegan and gluten-free dining options. How does your location ensure vegan and gluten-free options are always available?</a:t>
            </a:r>
          </a:p>
          <a:p>
            <a:pPr marL="139700" indent="0">
              <a:buNone/>
            </a:pPr>
            <a:endParaRPr lang="en-US" sz="1300" dirty="0">
              <a:solidFill>
                <a:schemeClr val="tx1"/>
              </a:solidFill>
            </a:endParaRPr>
          </a:p>
          <a:p>
            <a:pPr marL="139700" indent="0">
              <a:buNone/>
            </a:pPr>
            <a:r>
              <a:rPr lang="en-US" sz="1300" dirty="0">
                <a:solidFill>
                  <a:schemeClr val="tx1"/>
                </a:solidFill>
              </a:rPr>
              <a:t>b. What is your approach to handling overbookings? What steps are taken to minimize impact to travelers when rooms are unavailable? </a:t>
            </a:r>
          </a:p>
          <a:p>
            <a:pPr marL="139700" indent="0">
              <a:buNone/>
            </a:pPr>
            <a:endParaRPr lang="en-US" sz="1200" dirty="0"/>
          </a:p>
          <a:p>
            <a:pPr marL="139700" indent="0">
              <a:buNone/>
            </a:pPr>
            <a:endParaRPr lang="en-US" sz="1200" dirty="0"/>
          </a:p>
        </p:txBody>
      </p:sp>
      <p:sp>
        <p:nvSpPr>
          <p:cNvPr id="5" name="Text Placeholder 4">
            <a:extLst>
              <a:ext uri="{FF2B5EF4-FFF2-40B4-BE49-F238E27FC236}">
                <a16:creationId xmlns:a16="http://schemas.microsoft.com/office/drawing/2014/main" id="{4E99174B-11BE-BB1B-D38C-BF96B2C5A26A}"/>
              </a:ext>
            </a:extLst>
          </p:cNvPr>
          <p:cNvSpPr>
            <a:spLocks noGrp="1"/>
          </p:cNvSpPr>
          <p:nvPr>
            <p:ph type="body" idx="2"/>
          </p:nvPr>
        </p:nvSpPr>
        <p:spPr>
          <a:solidFill>
            <a:srgbClr val="DDEFE4"/>
          </a:solidFill>
        </p:spPr>
        <p:txBody>
          <a:bodyPr>
            <a:normAutofit/>
          </a:bodyPr>
          <a:lstStyle/>
          <a:p>
            <a:pPr marL="139700" indent="0">
              <a:buNone/>
            </a:pPr>
            <a:r>
              <a:rPr lang="en-US" sz="1800" b="1" dirty="0">
                <a:solidFill>
                  <a:schemeClr val="tx1"/>
                </a:solidFill>
              </a:rPr>
              <a:t>Evaluation Activity:</a:t>
            </a:r>
            <a:r>
              <a:rPr lang="en-US" sz="1800" dirty="0">
                <a:solidFill>
                  <a:schemeClr val="tx1"/>
                </a:solidFill>
              </a:rPr>
              <a:t> Determine which vendor best responded to our interview-style questions and will meet our requirements.</a:t>
            </a:r>
          </a:p>
        </p:txBody>
      </p:sp>
      <p:pic>
        <p:nvPicPr>
          <p:cNvPr id="11" name="Picture 10" descr="Cartoon image of mini camper with two adirondack chairs in front.">
            <a:extLst>
              <a:ext uri="{FF2B5EF4-FFF2-40B4-BE49-F238E27FC236}">
                <a16:creationId xmlns:a16="http://schemas.microsoft.com/office/drawing/2014/main" id="{8948676D-0239-5E0E-0645-4956FCEE9AD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932234" y="3034125"/>
            <a:ext cx="2778341" cy="2157555"/>
          </a:xfrm>
          <a:prstGeom prst="rect">
            <a:avLst/>
          </a:prstGeom>
        </p:spPr>
      </p:pic>
      <p:sp>
        <p:nvSpPr>
          <p:cNvPr id="2" name="Slide Number Placeholder 1">
            <a:extLst>
              <a:ext uri="{FF2B5EF4-FFF2-40B4-BE49-F238E27FC236}">
                <a16:creationId xmlns:a16="http://schemas.microsoft.com/office/drawing/2014/main" id="{7A9ECA9F-832D-A538-1475-39DE503C33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3301878331"/>
      </p:ext>
    </p:extLst>
  </p:cSld>
  <p:clrMapOvr>
    <a:overrideClrMapping bg1="lt1" tx1="dk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38761D"/>
                </a:solidFill>
                <a:latin typeface="Helvetica Neue"/>
                <a:ea typeface="Helvetica Neue"/>
                <a:cs typeface="Helvetica Neue"/>
                <a:sym typeface="Helvetica Neue"/>
              </a:rPr>
              <a:t>Summer Vacation – Vendor A</a:t>
            </a:r>
            <a:br>
              <a:rPr lang="en-US" b="1" dirty="0">
                <a:solidFill>
                  <a:srgbClr val="38761D"/>
                </a:solidFill>
                <a:latin typeface="Helvetica Neue"/>
                <a:ea typeface="Helvetica Neue"/>
                <a:cs typeface="Helvetica Neue"/>
                <a:sym typeface="Helvetica Neue"/>
              </a:rPr>
            </a:b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sp>
        <p:nvSpPr>
          <p:cNvPr id="3" name="Text Placeholder 2">
            <a:extLst>
              <a:ext uri="{FF2B5EF4-FFF2-40B4-BE49-F238E27FC236}">
                <a16:creationId xmlns:a16="http://schemas.microsoft.com/office/drawing/2014/main" id="{A2E30265-7872-F5DB-C8DF-38E13D811A94}"/>
              </a:ext>
            </a:extLst>
          </p:cNvPr>
          <p:cNvSpPr>
            <a:spLocks noGrp="1"/>
          </p:cNvSpPr>
          <p:nvPr>
            <p:ph type="body" idx="1"/>
          </p:nvPr>
        </p:nvSpPr>
        <p:spPr>
          <a:xfrm>
            <a:off x="311700" y="1116840"/>
            <a:ext cx="3999900" cy="3697503"/>
          </a:xfrm>
          <a:custGeom>
            <a:avLst/>
            <a:gdLst>
              <a:gd name="connsiteX0" fmla="*/ 0 w 3999900"/>
              <a:gd name="connsiteY0" fmla="*/ 0 h 3697503"/>
              <a:gd name="connsiteX1" fmla="*/ 611413 w 3999900"/>
              <a:gd name="connsiteY1" fmla="*/ 0 h 3697503"/>
              <a:gd name="connsiteX2" fmla="*/ 1222827 w 3999900"/>
              <a:gd name="connsiteY2" fmla="*/ 0 h 3697503"/>
              <a:gd name="connsiteX3" fmla="*/ 1754242 w 3999900"/>
              <a:gd name="connsiteY3" fmla="*/ 0 h 3697503"/>
              <a:gd name="connsiteX4" fmla="*/ 2405654 w 3999900"/>
              <a:gd name="connsiteY4" fmla="*/ 0 h 3697503"/>
              <a:gd name="connsiteX5" fmla="*/ 3057066 w 3999900"/>
              <a:gd name="connsiteY5" fmla="*/ 0 h 3697503"/>
              <a:gd name="connsiteX6" fmla="*/ 3999900 w 3999900"/>
              <a:gd name="connsiteY6" fmla="*/ 0 h 3697503"/>
              <a:gd name="connsiteX7" fmla="*/ 3999900 w 3999900"/>
              <a:gd name="connsiteY7" fmla="*/ 454265 h 3697503"/>
              <a:gd name="connsiteX8" fmla="*/ 3999900 w 3999900"/>
              <a:gd name="connsiteY8" fmla="*/ 945504 h 3697503"/>
              <a:gd name="connsiteX9" fmla="*/ 3999900 w 3999900"/>
              <a:gd name="connsiteY9" fmla="*/ 1547669 h 3697503"/>
              <a:gd name="connsiteX10" fmla="*/ 3999900 w 3999900"/>
              <a:gd name="connsiteY10" fmla="*/ 2075884 h 3697503"/>
              <a:gd name="connsiteX11" fmla="*/ 3999900 w 3999900"/>
              <a:gd name="connsiteY11" fmla="*/ 2493173 h 3697503"/>
              <a:gd name="connsiteX12" fmla="*/ 3999900 w 3999900"/>
              <a:gd name="connsiteY12" fmla="*/ 3095338 h 3697503"/>
              <a:gd name="connsiteX13" fmla="*/ 3999900 w 3999900"/>
              <a:gd name="connsiteY13" fmla="*/ 3697503 h 3697503"/>
              <a:gd name="connsiteX14" fmla="*/ 3388487 w 3999900"/>
              <a:gd name="connsiteY14" fmla="*/ 3697503 h 3697503"/>
              <a:gd name="connsiteX15" fmla="*/ 2857071 w 3999900"/>
              <a:gd name="connsiteY15" fmla="*/ 3697503 h 3697503"/>
              <a:gd name="connsiteX16" fmla="*/ 2325656 w 3999900"/>
              <a:gd name="connsiteY16" fmla="*/ 3697503 h 3697503"/>
              <a:gd name="connsiteX17" fmla="*/ 1754242 w 3999900"/>
              <a:gd name="connsiteY17" fmla="*/ 3697503 h 3697503"/>
              <a:gd name="connsiteX18" fmla="*/ 1262826 w 3999900"/>
              <a:gd name="connsiteY18" fmla="*/ 3697503 h 3697503"/>
              <a:gd name="connsiteX19" fmla="*/ 811408 w 3999900"/>
              <a:gd name="connsiteY19" fmla="*/ 3697503 h 3697503"/>
              <a:gd name="connsiteX20" fmla="*/ 0 w 3999900"/>
              <a:gd name="connsiteY20" fmla="*/ 3697503 h 3697503"/>
              <a:gd name="connsiteX21" fmla="*/ 0 w 3999900"/>
              <a:gd name="connsiteY21" fmla="*/ 3280213 h 3697503"/>
              <a:gd name="connsiteX22" fmla="*/ 0 w 3999900"/>
              <a:gd name="connsiteY22" fmla="*/ 2788974 h 3697503"/>
              <a:gd name="connsiteX23" fmla="*/ 0 w 3999900"/>
              <a:gd name="connsiteY23" fmla="*/ 2223784 h 3697503"/>
              <a:gd name="connsiteX24" fmla="*/ 0 w 3999900"/>
              <a:gd name="connsiteY24" fmla="*/ 1621619 h 3697503"/>
              <a:gd name="connsiteX25" fmla="*/ 0 w 3999900"/>
              <a:gd name="connsiteY25" fmla="*/ 1204330 h 3697503"/>
              <a:gd name="connsiteX26" fmla="*/ 0 w 3999900"/>
              <a:gd name="connsiteY26" fmla="*/ 787040 h 3697503"/>
              <a:gd name="connsiteX27" fmla="*/ 0 w 3999900"/>
              <a:gd name="connsiteY27" fmla="*/ 0 h 3697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99900" h="3697503" fill="none" extrusionOk="0">
                <a:moveTo>
                  <a:pt x="0" y="0"/>
                </a:moveTo>
                <a:cubicBezTo>
                  <a:pt x="191098" y="-35537"/>
                  <a:pt x="335296" y="70348"/>
                  <a:pt x="611413" y="0"/>
                </a:cubicBezTo>
                <a:cubicBezTo>
                  <a:pt x="887530" y="-70348"/>
                  <a:pt x="945135" y="65258"/>
                  <a:pt x="1222827" y="0"/>
                </a:cubicBezTo>
                <a:cubicBezTo>
                  <a:pt x="1500519" y="-65258"/>
                  <a:pt x="1544228" y="10532"/>
                  <a:pt x="1754242" y="0"/>
                </a:cubicBezTo>
                <a:cubicBezTo>
                  <a:pt x="1964257" y="-10532"/>
                  <a:pt x="2164508" y="11261"/>
                  <a:pt x="2405654" y="0"/>
                </a:cubicBezTo>
                <a:cubicBezTo>
                  <a:pt x="2646800" y="-11261"/>
                  <a:pt x="2763863" y="5685"/>
                  <a:pt x="3057066" y="0"/>
                </a:cubicBezTo>
                <a:cubicBezTo>
                  <a:pt x="3350269" y="-5685"/>
                  <a:pt x="3602767" y="4467"/>
                  <a:pt x="3999900" y="0"/>
                </a:cubicBezTo>
                <a:cubicBezTo>
                  <a:pt x="4004123" y="150989"/>
                  <a:pt x="3968117" y="326629"/>
                  <a:pt x="3999900" y="454265"/>
                </a:cubicBezTo>
                <a:cubicBezTo>
                  <a:pt x="4031683" y="581901"/>
                  <a:pt x="3945321" y="738403"/>
                  <a:pt x="3999900" y="945504"/>
                </a:cubicBezTo>
                <a:cubicBezTo>
                  <a:pt x="4054479" y="1152605"/>
                  <a:pt x="3930597" y="1262851"/>
                  <a:pt x="3999900" y="1547669"/>
                </a:cubicBezTo>
                <a:cubicBezTo>
                  <a:pt x="4069203" y="1832487"/>
                  <a:pt x="3990625" y="1818797"/>
                  <a:pt x="3999900" y="2075884"/>
                </a:cubicBezTo>
                <a:cubicBezTo>
                  <a:pt x="4009175" y="2332971"/>
                  <a:pt x="3994061" y="2388844"/>
                  <a:pt x="3999900" y="2493173"/>
                </a:cubicBezTo>
                <a:cubicBezTo>
                  <a:pt x="4005739" y="2597502"/>
                  <a:pt x="3929125" y="2944484"/>
                  <a:pt x="3999900" y="3095338"/>
                </a:cubicBezTo>
                <a:cubicBezTo>
                  <a:pt x="4070675" y="3246192"/>
                  <a:pt x="3992042" y="3561675"/>
                  <a:pt x="3999900" y="3697503"/>
                </a:cubicBezTo>
                <a:cubicBezTo>
                  <a:pt x="3839269" y="3720614"/>
                  <a:pt x="3515787" y="3678541"/>
                  <a:pt x="3388487" y="3697503"/>
                </a:cubicBezTo>
                <a:cubicBezTo>
                  <a:pt x="3261187" y="3716465"/>
                  <a:pt x="3073757" y="3692869"/>
                  <a:pt x="2857071" y="3697503"/>
                </a:cubicBezTo>
                <a:cubicBezTo>
                  <a:pt x="2640385" y="3702137"/>
                  <a:pt x="2529641" y="3663117"/>
                  <a:pt x="2325656" y="3697503"/>
                </a:cubicBezTo>
                <a:cubicBezTo>
                  <a:pt x="2121671" y="3731889"/>
                  <a:pt x="1932134" y="3666208"/>
                  <a:pt x="1754242" y="3697503"/>
                </a:cubicBezTo>
                <a:cubicBezTo>
                  <a:pt x="1576350" y="3728798"/>
                  <a:pt x="1507390" y="3654968"/>
                  <a:pt x="1262826" y="3697503"/>
                </a:cubicBezTo>
                <a:cubicBezTo>
                  <a:pt x="1018262" y="3740038"/>
                  <a:pt x="952193" y="3676781"/>
                  <a:pt x="811408" y="3697503"/>
                </a:cubicBezTo>
                <a:cubicBezTo>
                  <a:pt x="670623" y="3718225"/>
                  <a:pt x="282188" y="3692352"/>
                  <a:pt x="0" y="3697503"/>
                </a:cubicBezTo>
                <a:cubicBezTo>
                  <a:pt x="-1062" y="3536078"/>
                  <a:pt x="11689" y="3465705"/>
                  <a:pt x="0" y="3280213"/>
                </a:cubicBezTo>
                <a:cubicBezTo>
                  <a:pt x="-11689" y="3094721"/>
                  <a:pt x="20247" y="3034120"/>
                  <a:pt x="0" y="2788974"/>
                </a:cubicBezTo>
                <a:cubicBezTo>
                  <a:pt x="-20247" y="2543828"/>
                  <a:pt x="23752" y="2366615"/>
                  <a:pt x="0" y="2223784"/>
                </a:cubicBezTo>
                <a:cubicBezTo>
                  <a:pt x="-23752" y="2080953"/>
                  <a:pt x="43657" y="1761025"/>
                  <a:pt x="0" y="1621619"/>
                </a:cubicBezTo>
                <a:cubicBezTo>
                  <a:pt x="-43657" y="1482214"/>
                  <a:pt x="46852" y="1335801"/>
                  <a:pt x="0" y="1204330"/>
                </a:cubicBezTo>
                <a:cubicBezTo>
                  <a:pt x="-46852" y="1072859"/>
                  <a:pt x="39763" y="968325"/>
                  <a:pt x="0" y="787040"/>
                </a:cubicBezTo>
                <a:cubicBezTo>
                  <a:pt x="-39763" y="605755"/>
                  <a:pt x="50875" y="197449"/>
                  <a:pt x="0" y="0"/>
                </a:cubicBezTo>
                <a:close/>
              </a:path>
              <a:path w="3999900" h="3697503" stroke="0" extrusionOk="0">
                <a:moveTo>
                  <a:pt x="0" y="0"/>
                </a:moveTo>
                <a:cubicBezTo>
                  <a:pt x="188542" y="-27750"/>
                  <a:pt x="354272" y="28328"/>
                  <a:pt x="651412" y="0"/>
                </a:cubicBezTo>
                <a:cubicBezTo>
                  <a:pt x="948552" y="-28328"/>
                  <a:pt x="1001023" y="6327"/>
                  <a:pt x="1222827" y="0"/>
                </a:cubicBezTo>
                <a:cubicBezTo>
                  <a:pt x="1444631" y="-6327"/>
                  <a:pt x="1525489" y="41528"/>
                  <a:pt x="1714243" y="0"/>
                </a:cubicBezTo>
                <a:cubicBezTo>
                  <a:pt x="1902997" y="-41528"/>
                  <a:pt x="2084334" y="1441"/>
                  <a:pt x="2285657" y="0"/>
                </a:cubicBezTo>
                <a:cubicBezTo>
                  <a:pt x="2486980" y="-1441"/>
                  <a:pt x="2578550" y="41065"/>
                  <a:pt x="2857071" y="0"/>
                </a:cubicBezTo>
                <a:cubicBezTo>
                  <a:pt x="3135592" y="-41065"/>
                  <a:pt x="3188164" y="36261"/>
                  <a:pt x="3348488" y="0"/>
                </a:cubicBezTo>
                <a:cubicBezTo>
                  <a:pt x="3508812" y="-36261"/>
                  <a:pt x="3869570" y="52550"/>
                  <a:pt x="3999900" y="0"/>
                </a:cubicBezTo>
                <a:cubicBezTo>
                  <a:pt x="4000574" y="137095"/>
                  <a:pt x="3955969" y="354629"/>
                  <a:pt x="3999900" y="602165"/>
                </a:cubicBezTo>
                <a:cubicBezTo>
                  <a:pt x="4043831" y="849702"/>
                  <a:pt x="3980891" y="1081294"/>
                  <a:pt x="3999900" y="1204330"/>
                </a:cubicBezTo>
                <a:cubicBezTo>
                  <a:pt x="4018909" y="1327366"/>
                  <a:pt x="3944347" y="1495569"/>
                  <a:pt x="3999900" y="1695569"/>
                </a:cubicBezTo>
                <a:cubicBezTo>
                  <a:pt x="4055453" y="1895569"/>
                  <a:pt x="3945359" y="2116378"/>
                  <a:pt x="3999900" y="2260759"/>
                </a:cubicBezTo>
                <a:cubicBezTo>
                  <a:pt x="4054441" y="2405140"/>
                  <a:pt x="3950105" y="2631614"/>
                  <a:pt x="3999900" y="2825949"/>
                </a:cubicBezTo>
                <a:cubicBezTo>
                  <a:pt x="4049695" y="3020284"/>
                  <a:pt x="3995917" y="3282301"/>
                  <a:pt x="3999900" y="3697503"/>
                </a:cubicBezTo>
                <a:cubicBezTo>
                  <a:pt x="3789999" y="3731421"/>
                  <a:pt x="3566934" y="3676058"/>
                  <a:pt x="3428486" y="3697503"/>
                </a:cubicBezTo>
                <a:cubicBezTo>
                  <a:pt x="3290038" y="3718948"/>
                  <a:pt x="2922218" y="3684883"/>
                  <a:pt x="2777073" y="3697503"/>
                </a:cubicBezTo>
                <a:cubicBezTo>
                  <a:pt x="2631928" y="3710123"/>
                  <a:pt x="2485561" y="3657155"/>
                  <a:pt x="2325656" y="3697503"/>
                </a:cubicBezTo>
                <a:cubicBezTo>
                  <a:pt x="2165751" y="3737851"/>
                  <a:pt x="2008831" y="3682604"/>
                  <a:pt x="1794241" y="3697503"/>
                </a:cubicBezTo>
                <a:cubicBezTo>
                  <a:pt x="1579652" y="3712402"/>
                  <a:pt x="1478128" y="3637719"/>
                  <a:pt x="1262826" y="3697503"/>
                </a:cubicBezTo>
                <a:cubicBezTo>
                  <a:pt x="1047525" y="3757287"/>
                  <a:pt x="903930" y="3683055"/>
                  <a:pt x="811408" y="3697503"/>
                </a:cubicBezTo>
                <a:cubicBezTo>
                  <a:pt x="718886" y="3711951"/>
                  <a:pt x="344612" y="3679687"/>
                  <a:pt x="0" y="3697503"/>
                </a:cubicBezTo>
                <a:cubicBezTo>
                  <a:pt x="-38749" y="3498427"/>
                  <a:pt x="41452" y="3356955"/>
                  <a:pt x="0" y="3169288"/>
                </a:cubicBezTo>
                <a:cubicBezTo>
                  <a:pt x="-41452" y="2981621"/>
                  <a:pt x="6484" y="2866240"/>
                  <a:pt x="0" y="2715024"/>
                </a:cubicBezTo>
                <a:cubicBezTo>
                  <a:pt x="-6484" y="2563808"/>
                  <a:pt x="46206" y="2378384"/>
                  <a:pt x="0" y="2223784"/>
                </a:cubicBezTo>
                <a:cubicBezTo>
                  <a:pt x="-46206" y="2069184"/>
                  <a:pt x="10957" y="1956350"/>
                  <a:pt x="0" y="1806494"/>
                </a:cubicBezTo>
                <a:cubicBezTo>
                  <a:pt x="-10957" y="1656638"/>
                  <a:pt x="16412" y="1538706"/>
                  <a:pt x="0" y="1389205"/>
                </a:cubicBezTo>
                <a:cubicBezTo>
                  <a:pt x="-16412" y="1239704"/>
                  <a:pt x="25949" y="1141363"/>
                  <a:pt x="0" y="934940"/>
                </a:cubicBezTo>
                <a:cubicBezTo>
                  <a:pt x="-25949" y="728517"/>
                  <a:pt x="32773" y="603556"/>
                  <a:pt x="0" y="517650"/>
                </a:cubicBezTo>
                <a:cubicBezTo>
                  <a:pt x="-32773" y="431744"/>
                  <a:pt x="4162" y="195730"/>
                  <a:pt x="0" y="0"/>
                </a:cubicBezTo>
                <a:close/>
              </a:path>
            </a:pathLst>
          </a:custGeom>
          <a:solidFill>
            <a:schemeClr val="accent4"/>
          </a:solidFill>
          <a:ln w="76200">
            <a:solidFill>
              <a:srgbClr val="00B050"/>
            </a:solidFill>
            <a:extLst>
              <a:ext uri="{C807C97D-BFC1-408E-A445-0C87EB9F89A2}">
                <ask:lineSketchStyleProps xmlns:ask="http://schemas.microsoft.com/office/drawing/2018/sketchyshapes" sd="3132571957">
                  <ask:type>
                    <ask:lineSketchScribble/>
                  </ask:type>
                </ask:lineSketchStyleProps>
              </a:ext>
            </a:extLst>
          </a:ln>
        </p:spPr>
        <p:txBody>
          <a:bodyPr>
            <a:normAutofit/>
          </a:bodyPr>
          <a:lstStyle/>
          <a:p>
            <a:pPr marL="139700" indent="0">
              <a:buNone/>
            </a:pPr>
            <a:r>
              <a:rPr lang="en-US" sz="1600" b="1" dirty="0">
                <a:solidFill>
                  <a:schemeClr val="tx1"/>
                </a:solidFill>
                <a:highlight>
                  <a:srgbClr val="FFFF00"/>
                </a:highlight>
              </a:rPr>
              <a:t>Vendor A: Whimsy Cove Retreat</a:t>
            </a:r>
          </a:p>
          <a:p>
            <a:pPr marL="139700" indent="0">
              <a:buNone/>
            </a:pPr>
            <a:r>
              <a:rPr lang="en-US" sz="1600" b="1" u="sng" dirty="0">
                <a:solidFill>
                  <a:schemeClr val="tx1"/>
                </a:solidFill>
              </a:rPr>
              <a:t>Factor 1: Prior Experience Proposal</a:t>
            </a:r>
          </a:p>
          <a:p>
            <a:pPr marL="139700" indent="0">
              <a:buNone/>
            </a:pPr>
            <a:r>
              <a:rPr lang="en-US" dirty="0">
                <a:solidFill>
                  <a:schemeClr val="tx1"/>
                </a:solidFill>
              </a:rPr>
              <a:t>Whimsy Cove has an extensive supply chain including partnerships with local farms as well as nationwide distributors. During a tropical storm last year, we were not able to source bananas for our weekly banana pancakes breakfast special! Our team was quickly able to work with local farmers to source apples and changed our menu to apple pie pancakes instead. We were able to offer a similar style of breakfast special and guests loved it!</a:t>
            </a:r>
          </a:p>
          <a:p>
            <a:pPr marL="139700" indent="0">
              <a:buNone/>
            </a:pPr>
            <a:endParaRPr lang="en-US" b="1" i="1" dirty="0">
              <a:solidFill>
                <a:schemeClr val="tx1"/>
              </a:solidFill>
            </a:endParaRPr>
          </a:p>
          <a:p>
            <a:pPr marL="139700" indent="0">
              <a:buNone/>
            </a:pPr>
            <a:endParaRPr lang="en-US" i="1" dirty="0">
              <a:solidFill>
                <a:schemeClr val="tx1"/>
              </a:solidFill>
            </a:endParaRPr>
          </a:p>
        </p:txBody>
      </p:sp>
      <p:pic>
        <p:nvPicPr>
          <p:cNvPr id="4" name="Picture 3" descr="Cartoon image of a pink flamingo wearing sunglasses carrying a blue shade umbrella.">
            <a:extLst>
              <a:ext uri="{FF2B5EF4-FFF2-40B4-BE49-F238E27FC236}">
                <a16:creationId xmlns:a16="http://schemas.microsoft.com/office/drawing/2014/main" id="{26E9160B-FB52-D727-66B1-EE61DC75A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600" l="10000" r="90000">
                        <a14:foregroundMark x1="52600" y1="90600" x2="52600" y2="90600"/>
                      </a14:backgroundRemoval>
                    </a14:imgEffect>
                  </a14:imgLayer>
                </a14:imgProps>
              </a:ext>
            </a:extLst>
          </a:blip>
          <a:stretch>
            <a:fillRect/>
          </a:stretch>
        </p:blipFill>
        <p:spPr>
          <a:xfrm flipH="1">
            <a:off x="3487126" y="3788602"/>
            <a:ext cx="1321250" cy="1321250"/>
          </a:xfrm>
          <a:prstGeom prst="rect">
            <a:avLst/>
          </a:prstGeom>
        </p:spPr>
      </p:pic>
      <p:sp>
        <p:nvSpPr>
          <p:cNvPr id="5" name="Text Placeholder 4">
            <a:extLst>
              <a:ext uri="{FF2B5EF4-FFF2-40B4-BE49-F238E27FC236}">
                <a16:creationId xmlns:a16="http://schemas.microsoft.com/office/drawing/2014/main" id="{4E99174B-11BE-BB1B-D38C-BF96B2C5A26A}"/>
              </a:ext>
            </a:extLst>
          </p:cNvPr>
          <p:cNvSpPr>
            <a:spLocks noGrp="1"/>
          </p:cNvSpPr>
          <p:nvPr>
            <p:ph type="body" idx="2"/>
          </p:nvPr>
        </p:nvSpPr>
        <p:spPr>
          <a:xfrm>
            <a:off x="4656275" y="1116840"/>
            <a:ext cx="4188758" cy="3697502"/>
          </a:xfrm>
          <a:solidFill>
            <a:srgbClr val="DDEFE4"/>
          </a:solidFill>
        </p:spPr>
        <p:txBody>
          <a:bodyPr>
            <a:normAutofit/>
          </a:bodyPr>
          <a:lstStyle/>
          <a:p>
            <a:pPr marL="139700" indent="0">
              <a:buNone/>
            </a:pPr>
            <a:r>
              <a:rPr lang="en-US" b="1" dirty="0">
                <a:solidFill>
                  <a:schemeClr val="tx1"/>
                </a:solidFill>
              </a:rPr>
              <a:t>Factor 1: Prior Experience</a:t>
            </a:r>
          </a:p>
          <a:p>
            <a:pPr marL="139700" indent="0">
              <a:buNone/>
            </a:pPr>
            <a:r>
              <a:rPr lang="en-US" dirty="0">
                <a:solidFill>
                  <a:schemeClr val="tx1"/>
                </a:solidFill>
              </a:rPr>
              <a:t>a. How has your location handled disruptions in food availability and food service interruptions? What were the results?</a:t>
            </a:r>
          </a:p>
          <a:p>
            <a:pPr marL="139700" indent="0">
              <a:buNone/>
            </a:pPr>
            <a:endParaRPr lang="en-US" b="1" dirty="0">
              <a:solidFill>
                <a:schemeClr val="tx1"/>
              </a:solidFill>
            </a:endParaRPr>
          </a:p>
          <a:p>
            <a:pPr marL="139700" indent="0">
              <a:buNone/>
            </a:pPr>
            <a:r>
              <a:rPr lang="en-US" b="1"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Factor 2: Technical Approach</a:t>
            </a:r>
          </a:p>
          <a:p>
            <a:pPr marL="139700" indent="0">
              <a:buNone/>
            </a:pPr>
            <a:r>
              <a:rPr lang="en-US" b="1"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a. </a:t>
            </a:r>
            <a:r>
              <a:rPr lang="en-US"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The group requires access to vegan and gluten-free dining options. How does your location ensure vegan and gluten-free options are always available?</a:t>
            </a:r>
          </a:p>
          <a:p>
            <a:pPr marL="139700" indent="0">
              <a:buNone/>
            </a:pPr>
            <a:endParaRPr lang="en-US"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endParaRPr>
          </a:p>
          <a:p>
            <a:pPr marL="139700" indent="0">
              <a:buNone/>
            </a:pPr>
            <a:r>
              <a:rPr lang="en-US"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b. What is your approach to handling overbookings? What steps are taken to minimize impact to travelers when rooms are unavailable? </a:t>
            </a:r>
          </a:p>
          <a:p>
            <a:pPr marL="139700" indent="0">
              <a:buNone/>
            </a:pPr>
            <a:endParaRPr lang="en-US" dirty="0">
              <a:solidFill>
                <a:schemeClr val="tx1"/>
              </a:solidFill>
            </a:endParaRPr>
          </a:p>
        </p:txBody>
      </p:sp>
      <p:sp>
        <p:nvSpPr>
          <p:cNvPr id="2" name="Slide Number Placeholder 1">
            <a:extLst>
              <a:ext uri="{FF2B5EF4-FFF2-40B4-BE49-F238E27FC236}">
                <a16:creationId xmlns:a16="http://schemas.microsoft.com/office/drawing/2014/main" id="{7A9ECA9F-832D-A538-1475-39DE503C33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1947046620"/>
      </p:ext>
    </p:extLst>
  </p:cSld>
  <p:clrMapOvr>
    <a:overrideClrMapping bg1="lt1" tx1="dk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xfrm>
            <a:off x="324433" y="49636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38761D"/>
                </a:solidFill>
                <a:latin typeface="Helvetica Neue"/>
                <a:ea typeface="Helvetica Neue"/>
                <a:cs typeface="Helvetica Neue"/>
                <a:sym typeface="Helvetica Neue"/>
              </a:rPr>
              <a:t>Summer Vacation – Vendor A</a:t>
            </a:r>
            <a:br>
              <a:rPr lang="en-US" b="1" dirty="0">
                <a:solidFill>
                  <a:srgbClr val="38761D"/>
                </a:solidFill>
                <a:latin typeface="Helvetica Neue"/>
                <a:ea typeface="Helvetica Neue"/>
                <a:cs typeface="Helvetica Neue"/>
                <a:sym typeface="Helvetica Neue"/>
              </a:rPr>
            </a:b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sp>
        <p:nvSpPr>
          <p:cNvPr id="3" name="Text Placeholder 2">
            <a:extLst>
              <a:ext uri="{FF2B5EF4-FFF2-40B4-BE49-F238E27FC236}">
                <a16:creationId xmlns:a16="http://schemas.microsoft.com/office/drawing/2014/main" id="{A2E30265-7872-F5DB-C8DF-38E13D811A94}"/>
              </a:ext>
            </a:extLst>
          </p:cNvPr>
          <p:cNvSpPr>
            <a:spLocks noGrp="1"/>
          </p:cNvSpPr>
          <p:nvPr>
            <p:ph type="body" idx="1"/>
          </p:nvPr>
        </p:nvSpPr>
        <p:spPr>
          <a:xfrm>
            <a:off x="311700" y="1116840"/>
            <a:ext cx="3999900" cy="3697503"/>
          </a:xfrm>
          <a:custGeom>
            <a:avLst/>
            <a:gdLst>
              <a:gd name="connsiteX0" fmla="*/ 0 w 3999900"/>
              <a:gd name="connsiteY0" fmla="*/ 0 h 3697503"/>
              <a:gd name="connsiteX1" fmla="*/ 531415 w 3999900"/>
              <a:gd name="connsiteY1" fmla="*/ 0 h 3697503"/>
              <a:gd name="connsiteX2" fmla="*/ 1182828 w 3999900"/>
              <a:gd name="connsiteY2" fmla="*/ 0 h 3697503"/>
              <a:gd name="connsiteX3" fmla="*/ 1714243 w 3999900"/>
              <a:gd name="connsiteY3" fmla="*/ 0 h 3697503"/>
              <a:gd name="connsiteX4" fmla="*/ 2365655 w 3999900"/>
              <a:gd name="connsiteY4" fmla="*/ 0 h 3697503"/>
              <a:gd name="connsiteX5" fmla="*/ 2937069 w 3999900"/>
              <a:gd name="connsiteY5" fmla="*/ 0 h 3697503"/>
              <a:gd name="connsiteX6" fmla="*/ 3428486 w 3999900"/>
              <a:gd name="connsiteY6" fmla="*/ 0 h 3697503"/>
              <a:gd name="connsiteX7" fmla="*/ 3999900 w 3999900"/>
              <a:gd name="connsiteY7" fmla="*/ 0 h 3697503"/>
              <a:gd name="connsiteX8" fmla="*/ 3999900 w 3999900"/>
              <a:gd name="connsiteY8" fmla="*/ 454265 h 3697503"/>
              <a:gd name="connsiteX9" fmla="*/ 3999900 w 3999900"/>
              <a:gd name="connsiteY9" fmla="*/ 1056429 h 3697503"/>
              <a:gd name="connsiteX10" fmla="*/ 3999900 w 3999900"/>
              <a:gd name="connsiteY10" fmla="*/ 1584644 h 3697503"/>
              <a:gd name="connsiteX11" fmla="*/ 3999900 w 3999900"/>
              <a:gd name="connsiteY11" fmla="*/ 2149834 h 3697503"/>
              <a:gd name="connsiteX12" fmla="*/ 3999900 w 3999900"/>
              <a:gd name="connsiteY12" fmla="*/ 2604099 h 3697503"/>
              <a:gd name="connsiteX13" fmla="*/ 3999900 w 3999900"/>
              <a:gd name="connsiteY13" fmla="*/ 3169288 h 3697503"/>
              <a:gd name="connsiteX14" fmla="*/ 3999900 w 3999900"/>
              <a:gd name="connsiteY14" fmla="*/ 3697503 h 3697503"/>
              <a:gd name="connsiteX15" fmla="*/ 3388487 w 3999900"/>
              <a:gd name="connsiteY15" fmla="*/ 3697503 h 3697503"/>
              <a:gd name="connsiteX16" fmla="*/ 2857071 w 3999900"/>
              <a:gd name="connsiteY16" fmla="*/ 3697503 h 3697503"/>
              <a:gd name="connsiteX17" fmla="*/ 2205659 w 3999900"/>
              <a:gd name="connsiteY17" fmla="*/ 3697503 h 3697503"/>
              <a:gd name="connsiteX18" fmla="*/ 1714243 w 3999900"/>
              <a:gd name="connsiteY18" fmla="*/ 3697503 h 3697503"/>
              <a:gd name="connsiteX19" fmla="*/ 1182828 w 3999900"/>
              <a:gd name="connsiteY19" fmla="*/ 3697503 h 3697503"/>
              <a:gd name="connsiteX20" fmla="*/ 531415 w 3999900"/>
              <a:gd name="connsiteY20" fmla="*/ 3697503 h 3697503"/>
              <a:gd name="connsiteX21" fmla="*/ 0 w 3999900"/>
              <a:gd name="connsiteY21" fmla="*/ 3697503 h 3697503"/>
              <a:gd name="connsiteX22" fmla="*/ 0 w 3999900"/>
              <a:gd name="connsiteY22" fmla="*/ 3280213 h 3697503"/>
              <a:gd name="connsiteX23" fmla="*/ 0 w 3999900"/>
              <a:gd name="connsiteY23" fmla="*/ 2788974 h 3697503"/>
              <a:gd name="connsiteX24" fmla="*/ 0 w 3999900"/>
              <a:gd name="connsiteY24" fmla="*/ 2297734 h 3697503"/>
              <a:gd name="connsiteX25" fmla="*/ 0 w 3999900"/>
              <a:gd name="connsiteY25" fmla="*/ 1880444 h 3697503"/>
              <a:gd name="connsiteX26" fmla="*/ 0 w 3999900"/>
              <a:gd name="connsiteY26" fmla="*/ 1352230 h 3697503"/>
              <a:gd name="connsiteX27" fmla="*/ 0 w 3999900"/>
              <a:gd name="connsiteY27" fmla="*/ 787040 h 3697503"/>
              <a:gd name="connsiteX28" fmla="*/ 0 w 3999900"/>
              <a:gd name="connsiteY28" fmla="*/ 0 h 3697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9900" h="3697503" fill="none" extrusionOk="0">
                <a:moveTo>
                  <a:pt x="0" y="0"/>
                </a:moveTo>
                <a:cubicBezTo>
                  <a:pt x="180313" y="-19249"/>
                  <a:pt x="311010" y="37965"/>
                  <a:pt x="531415" y="0"/>
                </a:cubicBezTo>
                <a:cubicBezTo>
                  <a:pt x="751821" y="-37965"/>
                  <a:pt x="889754" y="51696"/>
                  <a:pt x="1182828" y="0"/>
                </a:cubicBezTo>
                <a:cubicBezTo>
                  <a:pt x="1475902" y="-51696"/>
                  <a:pt x="1520020" y="10359"/>
                  <a:pt x="1714243" y="0"/>
                </a:cubicBezTo>
                <a:cubicBezTo>
                  <a:pt x="1908466" y="-10359"/>
                  <a:pt x="2059263" y="48255"/>
                  <a:pt x="2365655" y="0"/>
                </a:cubicBezTo>
                <a:cubicBezTo>
                  <a:pt x="2672047" y="-48255"/>
                  <a:pt x="2781069" y="5644"/>
                  <a:pt x="2937069" y="0"/>
                </a:cubicBezTo>
                <a:cubicBezTo>
                  <a:pt x="3093069" y="-5644"/>
                  <a:pt x="3253101" y="51149"/>
                  <a:pt x="3428486" y="0"/>
                </a:cubicBezTo>
                <a:cubicBezTo>
                  <a:pt x="3603871" y="-51149"/>
                  <a:pt x="3737568" y="61580"/>
                  <a:pt x="3999900" y="0"/>
                </a:cubicBezTo>
                <a:cubicBezTo>
                  <a:pt x="4027455" y="159445"/>
                  <a:pt x="3985747" y="351744"/>
                  <a:pt x="3999900" y="454265"/>
                </a:cubicBezTo>
                <a:cubicBezTo>
                  <a:pt x="4014053" y="556786"/>
                  <a:pt x="3969547" y="886224"/>
                  <a:pt x="3999900" y="1056429"/>
                </a:cubicBezTo>
                <a:cubicBezTo>
                  <a:pt x="4030253" y="1226634"/>
                  <a:pt x="3993031" y="1339362"/>
                  <a:pt x="3999900" y="1584644"/>
                </a:cubicBezTo>
                <a:cubicBezTo>
                  <a:pt x="4006769" y="1829927"/>
                  <a:pt x="3935318" y="1915616"/>
                  <a:pt x="3999900" y="2149834"/>
                </a:cubicBezTo>
                <a:cubicBezTo>
                  <a:pt x="4064482" y="2384052"/>
                  <a:pt x="3972817" y="2459387"/>
                  <a:pt x="3999900" y="2604099"/>
                </a:cubicBezTo>
                <a:cubicBezTo>
                  <a:pt x="4026983" y="2748812"/>
                  <a:pt x="3983916" y="3047044"/>
                  <a:pt x="3999900" y="3169288"/>
                </a:cubicBezTo>
                <a:cubicBezTo>
                  <a:pt x="4015884" y="3291532"/>
                  <a:pt x="3955266" y="3464817"/>
                  <a:pt x="3999900" y="3697503"/>
                </a:cubicBezTo>
                <a:cubicBezTo>
                  <a:pt x="3747884" y="3704379"/>
                  <a:pt x="3594472" y="3674629"/>
                  <a:pt x="3388487" y="3697503"/>
                </a:cubicBezTo>
                <a:cubicBezTo>
                  <a:pt x="3182502" y="3720377"/>
                  <a:pt x="2980073" y="3634588"/>
                  <a:pt x="2857071" y="3697503"/>
                </a:cubicBezTo>
                <a:cubicBezTo>
                  <a:pt x="2734069" y="3760418"/>
                  <a:pt x="2510813" y="3671160"/>
                  <a:pt x="2205659" y="3697503"/>
                </a:cubicBezTo>
                <a:cubicBezTo>
                  <a:pt x="1900505" y="3723846"/>
                  <a:pt x="1901038" y="3646802"/>
                  <a:pt x="1714243" y="3697503"/>
                </a:cubicBezTo>
                <a:cubicBezTo>
                  <a:pt x="1527448" y="3748204"/>
                  <a:pt x="1375729" y="3687757"/>
                  <a:pt x="1182828" y="3697503"/>
                </a:cubicBezTo>
                <a:cubicBezTo>
                  <a:pt x="989928" y="3707249"/>
                  <a:pt x="663918" y="3682327"/>
                  <a:pt x="531415" y="3697503"/>
                </a:cubicBezTo>
                <a:cubicBezTo>
                  <a:pt x="398912" y="3712679"/>
                  <a:pt x="248918" y="3692150"/>
                  <a:pt x="0" y="3697503"/>
                </a:cubicBezTo>
                <a:cubicBezTo>
                  <a:pt x="-33038" y="3593634"/>
                  <a:pt x="9689" y="3375793"/>
                  <a:pt x="0" y="3280213"/>
                </a:cubicBezTo>
                <a:cubicBezTo>
                  <a:pt x="-9689" y="3184633"/>
                  <a:pt x="42985" y="2906286"/>
                  <a:pt x="0" y="2788974"/>
                </a:cubicBezTo>
                <a:cubicBezTo>
                  <a:pt x="-42985" y="2671662"/>
                  <a:pt x="37739" y="2528696"/>
                  <a:pt x="0" y="2297734"/>
                </a:cubicBezTo>
                <a:cubicBezTo>
                  <a:pt x="-37739" y="2066772"/>
                  <a:pt x="15096" y="2039722"/>
                  <a:pt x="0" y="1880444"/>
                </a:cubicBezTo>
                <a:cubicBezTo>
                  <a:pt x="-15096" y="1721166"/>
                  <a:pt x="56459" y="1463801"/>
                  <a:pt x="0" y="1352230"/>
                </a:cubicBezTo>
                <a:cubicBezTo>
                  <a:pt x="-56459" y="1240659"/>
                  <a:pt x="35231" y="937219"/>
                  <a:pt x="0" y="787040"/>
                </a:cubicBezTo>
                <a:cubicBezTo>
                  <a:pt x="-35231" y="636861"/>
                  <a:pt x="44391" y="189405"/>
                  <a:pt x="0" y="0"/>
                </a:cubicBezTo>
                <a:close/>
              </a:path>
              <a:path w="3999900" h="3697503" stroke="0" extrusionOk="0">
                <a:moveTo>
                  <a:pt x="0" y="0"/>
                </a:moveTo>
                <a:cubicBezTo>
                  <a:pt x="234904" y="-16873"/>
                  <a:pt x="430847" y="16890"/>
                  <a:pt x="611413" y="0"/>
                </a:cubicBezTo>
                <a:cubicBezTo>
                  <a:pt x="791979" y="-16890"/>
                  <a:pt x="901898" y="32518"/>
                  <a:pt x="1142829" y="0"/>
                </a:cubicBezTo>
                <a:cubicBezTo>
                  <a:pt x="1383760" y="-32518"/>
                  <a:pt x="1524756" y="30607"/>
                  <a:pt x="1794241" y="0"/>
                </a:cubicBezTo>
                <a:cubicBezTo>
                  <a:pt x="2063726" y="-30607"/>
                  <a:pt x="2045053" y="44716"/>
                  <a:pt x="2285657" y="0"/>
                </a:cubicBezTo>
                <a:cubicBezTo>
                  <a:pt x="2526261" y="-44716"/>
                  <a:pt x="2710275" y="22793"/>
                  <a:pt x="2857071" y="0"/>
                </a:cubicBezTo>
                <a:cubicBezTo>
                  <a:pt x="3003867" y="-22793"/>
                  <a:pt x="3184454" y="37790"/>
                  <a:pt x="3308489" y="0"/>
                </a:cubicBezTo>
                <a:cubicBezTo>
                  <a:pt x="3432524" y="-37790"/>
                  <a:pt x="3725047" y="60686"/>
                  <a:pt x="3999900" y="0"/>
                </a:cubicBezTo>
                <a:cubicBezTo>
                  <a:pt x="4017449" y="158198"/>
                  <a:pt x="3999802" y="211904"/>
                  <a:pt x="3999900" y="417290"/>
                </a:cubicBezTo>
                <a:cubicBezTo>
                  <a:pt x="3999998" y="622676"/>
                  <a:pt x="3970057" y="661135"/>
                  <a:pt x="3999900" y="871554"/>
                </a:cubicBezTo>
                <a:cubicBezTo>
                  <a:pt x="4029743" y="1081973"/>
                  <a:pt x="3943723" y="1295445"/>
                  <a:pt x="3999900" y="1473719"/>
                </a:cubicBezTo>
                <a:cubicBezTo>
                  <a:pt x="4056077" y="1651993"/>
                  <a:pt x="3930442" y="1876799"/>
                  <a:pt x="3999900" y="2075884"/>
                </a:cubicBezTo>
                <a:cubicBezTo>
                  <a:pt x="4069358" y="2274969"/>
                  <a:pt x="3960188" y="2336566"/>
                  <a:pt x="3999900" y="2493173"/>
                </a:cubicBezTo>
                <a:cubicBezTo>
                  <a:pt x="4039612" y="2649780"/>
                  <a:pt x="3968771" y="2842772"/>
                  <a:pt x="3999900" y="3058363"/>
                </a:cubicBezTo>
                <a:cubicBezTo>
                  <a:pt x="4031029" y="3273954"/>
                  <a:pt x="3937090" y="3440041"/>
                  <a:pt x="3999900" y="3697503"/>
                </a:cubicBezTo>
                <a:cubicBezTo>
                  <a:pt x="3771318" y="3737250"/>
                  <a:pt x="3675104" y="3671739"/>
                  <a:pt x="3428486" y="3697503"/>
                </a:cubicBezTo>
                <a:cubicBezTo>
                  <a:pt x="3181868" y="3723267"/>
                  <a:pt x="2996949" y="3646835"/>
                  <a:pt x="2817072" y="3697503"/>
                </a:cubicBezTo>
                <a:cubicBezTo>
                  <a:pt x="2637195" y="3748171"/>
                  <a:pt x="2575753" y="3690388"/>
                  <a:pt x="2365655" y="3697503"/>
                </a:cubicBezTo>
                <a:cubicBezTo>
                  <a:pt x="2155557" y="3704618"/>
                  <a:pt x="2004111" y="3654005"/>
                  <a:pt x="1714243" y="3697503"/>
                </a:cubicBezTo>
                <a:cubicBezTo>
                  <a:pt x="1424375" y="3741001"/>
                  <a:pt x="1352463" y="3656010"/>
                  <a:pt x="1222827" y="3697503"/>
                </a:cubicBezTo>
                <a:cubicBezTo>
                  <a:pt x="1093191" y="3738996"/>
                  <a:pt x="817826" y="3681869"/>
                  <a:pt x="651412" y="3697503"/>
                </a:cubicBezTo>
                <a:cubicBezTo>
                  <a:pt x="484998" y="3713137"/>
                  <a:pt x="272501" y="3638577"/>
                  <a:pt x="0" y="3697503"/>
                </a:cubicBezTo>
                <a:cubicBezTo>
                  <a:pt x="-61254" y="3498501"/>
                  <a:pt x="2258" y="3379213"/>
                  <a:pt x="0" y="3095338"/>
                </a:cubicBezTo>
                <a:cubicBezTo>
                  <a:pt x="-2258" y="2811464"/>
                  <a:pt x="20029" y="2765705"/>
                  <a:pt x="0" y="2493173"/>
                </a:cubicBezTo>
                <a:cubicBezTo>
                  <a:pt x="-20029" y="2220641"/>
                  <a:pt x="57580" y="2063560"/>
                  <a:pt x="0" y="1891009"/>
                </a:cubicBezTo>
                <a:cubicBezTo>
                  <a:pt x="-57580" y="1718458"/>
                  <a:pt x="64700" y="1501458"/>
                  <a:pt x="0" y="1288844"/>
                </a:cubicBezTo>
                <a:cubicBezTo>
                  <a:pt x="-64700" y="1076231"/>
                  <a:pt x="4982" y="1017865"/>
                  <a:pt x="0" y="760629"/>
                </a:cubicBezTo>
                <a:cubicBezTo>
                  <a:pt x="-4982" y="503394"/>
                  <a:pt x="3078" y="256949"/>
                  <a:pt x="0" y="0"/>
                </a:cubicBezTo>
                <a:close/>
              </a:path>
            </a:pathLst>
          </a:custGeom>
          <a:solidFill>
            <a:schemeClr val="accent4"/>
          </a:solidFill>
          <a:ln w="76200">
            <a:solidFill>
              <a:srgbClr val="00B050"/>
            </a:solidFill>
            <a:extLst>
              <a:ext uri="{C807C97D-BFC1-408E-A445-0C87EB9F89A2}">
                <ask:lineSketchStyleProps xmlns:ask="http://schemas.microsoft.com/office/drawing/2018/sketchyshapes" sd="3404663083">
                  <ask:type>
                    <ask:lineSketchScribble/>
                  </ask:type>
                </ask:lineSketchStyleProps>
              </a:ext>
            </a:extLst>
          </a:ln>
        </p:spPr>
        <p:txBody>
          <a:bodyPr>
            <a:normAutofit fontScale="92500" lnSpcReduction="10000"/>
          </a:bodyPr>
          <a:lstStyle/>
          <a:p>
            <a:pPr marL="139700" indent="0">
              <a:buNone/>
            </a:pPr>
            <a:r>
              <a:rPr lang="en-US" sz="1600" b="1" dirty="0">
                <a:solidFill>
                  <a:schemeClr val="tx1"/>
                </a:solidFill>
                <a:highlight>
                  <a:srgbClr val="FFFF00"/>
                </a:highlight>
              </a:rPr>
              <a:t>Vendor A: Whimsy Cove Retreat</a:t>
            </a:r>
          </a:p>
          <a:p>
            <a:pPr marL="139700" indent="0">
              <a:buNone/>
            </a:pPr>
            <a:r>
              <a:rPr lang="en-US" b="1" u="sng" dirty="0">
                <a:solidFill>
                  <a:schemeClr val="tx1"/>
                </a:solidFill>
              </a:rPr>
              <a:t>Factor 2: Technical Approach Proposal</a:t>
            </a:r>
          </a:p>
          <a:p>
            <a:pPr marL="139700" indent="0">
              <a:buNone/>
            </a:pPr>
            <a:r>
              <a:rPr lang="en-US" dirty="0">
                <a:solidFill>
                  <a:schemeClr val="tx1"/>
                </a:solidFill>
              </a:rPr>
              <a:t>Whimsy Cove offers delicious dining around the clock, including gluten-free, nut-free, dairy-free, and vegan options! We have dedicated storage and prep space to reduce cross-contamination as much as possible. We work with our supply chain managers to ensure multiple dietary options are available for every meal.</a:t>
            </a:r>
          </a:p>
          <a:p>
            <a:pPr marL="139700" indent="0">
              <a:buNone/>
            </a:pPr>
            <a:endParaRPr lang="en-US" dirty="0">
              <a:solidFill>
                <a:schemeClr val="tx1"/>
              </a:solidFill>
            </a:endParaRPr>
          </a:p>
          <a:p>
            <a:pPr marL="139700" indent="0">
              <a:buNone/>
            </a:pPr>
            <a:r>
              <a:rPr lang="en-US" dirty="0">
                <a:solidFill>
                  <a:schemeClr val="tx1"/>
                </a:solidFill>
              </a:rPr>
              <a:t>Whimsy Cove never overbooks! If a room is unavailable at time of arrival, guests are welcome to use all amenities until the room is ready. Although it has never happened before, we also have staff housing on-site that could be used for guest overflow. </a:t>
            </a:r>
          </a:p>
          <a:p>
            <a:pPr marL="139700" indent="0">
              <a:buNone/>
            </a:pPr>
            <a:endParaRPr lang="en-US" i="1" dirty="0">
              <a:solidFill>
                <a:schemeClr val="tx1"/>
              </a:solidFill>
            </a:endParaRPr>
          </a:p>
        </p:txBody>
      </p:sp>
      <p:sp>
        <p:nvSpPr>
          <p:cNvPr id="5" name="Text Placeholder 4">
            <a:extLst>
              <a:ext uri="{FF2B5EF4-FFF2-40B4-BE49-F238E27FC236}">
                <a16:creationId xmlns:a16="http://schemas.microsoft.com/office/drawing/2014/main" id="{4E99174B-11BE-BB1B-D38C-BF96B2C5A26A}"/>
              </a:ext>
            </a:extLst>
          </p:cNvPr>
          <p:cNvSpPr>
            <a:spLocks noGrp="1"/>
          </p:cNvSpPr>
          <p:nvPr>
            <p:ph type="body" idx="2"/>
          </p:nvPr>
        </p:nvSpPr>
        <p:spPr>
          <a:xfrm>
            <a:off x="4656275" y="1116840"/>
            <a:ext cx="4188758" cy="3697502"/>
          </a:xfrm>
          <a:solidFill>
            <a:srgbClr val="DDEFE4"/>
          </a:solidFill>
        </p:spPr>
        <p:txBody>
          <a:bodyPr>
            <a:normAutofit/>
          </a:bodyPr>
          <a:lstStyle/>
          <a:p>
            <a:pPr marL="139700" indent="0">
              <a:buNone/>
            </a:pPr>
            <a:r>
              <a:rPr lang="en-US" b="1"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Factor 1: Prior Experience</a:t>
            </a:r>
          </a:p>
          <a:p>
            <a:pPr marL="139700" indent="0">
              <a:buNone/>
            </a:pPr>
            <a:r>
              <a:rPr lang="en-US"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a. How has your location handled disruptions in food availability and food service interruptions? What were the results?</a:t>
            </a:r>
            <a:endParaRPr lang="en-US" b="1"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endParaRPr>
          </a:p>
          <a:p>
            <a:pPr marL="139700" indent="0">
              <a:buNone/>
            </a:pPr>
            <a:endParaRPr lang="en-US" b="1" dirty="0">
              <a:solidFill>
                <a:schemeClr val="tx1"/>
              </a:solidFill>
            </a:endParaRPr>
          </a:p>
          <a:p>
            <a:pPr marL="139700" indent="0">
              <a:buNone/>
            </a:pPr>
            <a:r>
              <a:rPr lang="en-US" b="1" dirty="0">
                <a:solidFill>
                  <a:schemeClr val="tx1"/>
                </a:solidFill>
              </a:rPr>
              <a:t>Factor 2: Technical Approach</a:t>
            </a:r>
          </a:p>
          <a:p>
            <a:pPr marL="139700" indent="0">
              <a:buNone/>
            </a:pPr>
            <a:r>
              <a:rPr lang="en-US" b="1" dirty="0">
                <a:solidFill>
                  <a:schemeClr val="tx1"/>
                </a:solidFill>
              </a:rPr>
              <a:t>a. </a:t>
            </a:r>
            <a:r>
              <a:rPr lang="en-US" dirty="0">
                <a:solidFill>
                  <a:schemeClr val="tx1"/>
                </a:solidFill>
              </a:rPr>
              <a:t>The group requires access to vegan and gluten-free dining options. How does your location ensure vegan and gluten-free options are always available?</a:t>
            </a:r>
          </a:p>
          <a:p>
            <a:pPr marL="139700" indent="0">
              <a:buNone/>
            </a:pPr>
            <a:endParaRPr lang="en-US" dirty="0">
              <a:solidFill>
                <a:schemeClr val="tx1"/>
              </a:solidFill>
            </a:endParaRPr>
          </a:p>
          <a:p>
            <a:pPr marL="139700" indent="0">
              <a:buNone/>
            </a:pPr>
            <a:r>
              <a:rPr lang="en-US" dirty="0">
                <a:solidFill>
                  <a:schemeClr val="tx1"/>
                </a:solidFill>
              </a:rPr>
              <a:t>b. What is your approach to handling overbookings? What steps are taken to minimize impact to travelers when rooms are unavailable? </a:t>
            </a:r>
          </a:p>
          <a:p>
            <a:pPr marL="139700" indent="0">
              <a:buNone/>
            </a:pPr>
            <a:endParaRPr lang="en-US" dirty="0">
              <a:solidFill>
                <a:schemeClr val="tx1"/>
              </a:solidFill>
            </a:endParaRPr>
          </a:p>
        </p:txBody>
      </p:sp>
      <p:pic>
        <p:nvPicPr>
          <p:cNvPr id="4" name="Picture 3" descr="Cartoon image of a pink flamingo with sunglasses carrying a blue shade umbrella.">
            <a:extLst>
              <a:ext uri="{FF2B5EF4-FFF2-40B4-BE49-F238E27FC236}">
                <a16:creationId xmlns:a16="http://schemas.microsoft.com/office/drawing/2014/main" id="{5409F744-8DC6-F0D1-E283-D3D3D24B902B}"/>
              </a:ext>
            </a:extLst>
          </p:cNvPr>
          <p:cNvPicPr>
            <a:picLocks noChangeAspect="1"/>
          </p:cNvPicPr>
          <p:nvPr/>
        </p:nvPicPr>
        <p:blipFill>
          <a:blip r:embed="rId5"/>
          <a:stretch>
            <a:fillRect/>
          </a:stretch>
        </p:blipFill>
        <p:spPr>
          <a:xfrm>
            <a:off x="4219927" y="0"/>
            <a:ext cx="1659056" cy="1659056"/>
          </a:xfrm>
          <a:prstGeom prst="rect">
            <a:avLst/>
          </a:prstGeom>
        </p:spPr>
      </p:pic>
      <p:sp>
        <p:nvSpPr>
          <p:cNvPr id="2" name="Slide Number Placeholder 1">
            <a:extLst>
              <a:ext uri="{FF2B5EF4-FFF2-40B4-BE49-F238E27FC236}">
                <a16:creationId xmlns:a16="http://schemas.microsoft.com/office/drawing/2014/main" id="{7A9ECA9F-832D-A538-1475-39DE503C33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Tree>
    <p:extLst>
      <p:ext uri="{BB962C8B-B14F-4D97-AF65-F5344CB8AC3E}">
        <p14:creationId xmlns:p14="http://schemas.microsoft.com/office/powerpoint/2010/main" val="14036086"/>
      </p:ext>
    </p:extLst>
  </p:cSld>
  <p:clrMapOvr>
    <a:overrideClrMapping bg1="lt1" tx1="dk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38761D"/>
                </a:solidFill>
                <a:latin typeface="Helvetica Neue"/>
                <a:ea typeface="Helvetica Neue"/>
                <a:cs typeface="Helvetica Neue"/>
                <a:sym typeface="Helvetica Neue"/>
              </a:rPr>
              <a:t>Summer Vacation – Vendor B</a:t>
            </a:r>
            <a:br>
              <a:rPr lang="en-US" b="1" dirty="0">
                <a:solidFill>
                  <a:srgbClr val="38761D"/>
                </a:solidFill>
                <a:latin typeface="Helvetica Neue"/>
                <a:ea typeface="Helvetica Neue"/>
                <a:cs typeface="Helvetica Neue"/>
                <a:sym typeface="Helvetica Neue"/>
              </a:rPr>
            </a:b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sp>
        <p:nvSpPr>
          <p:cNvPr id="3" name="Text Placeholder 2">
            <a:extLst>
              <a:ext uri="{FF2B5EF4-FFF2-40B4-BE49-F238E27FC236}">
                <a16:creationId xmlns:a16="http://schemas.microsoft.com/office/drawing/2014/main" id="{A2E30265-7872-F5DB-C8DF-38E13D811A94}"/>
              </a:ext>
            </a:extLst>
          </p:cNvPr>
          <p:cNvSpPr>
            <a:spLocks noGrp="1"/>
          </p:cNvSpPr>
          <p:nvPr>
            <p:ph type="body" idx="1"/>
          </p:nvPr>
        </p:nvSpPr>
        <p:spPr>
          <a:xfrm>
            <a:off x="311700" y="1152475"/>
            <a:ext cx="3999900" cy="3697503"/>
          </a:xfrm>
          <a:solidFill>
            <a:schemeClr val="accent5">
              <a:lumMod val="20000"/>
              <a:lumOff val="80000"/>
            </a:schemeClr>
          </a:solidFill>
          <a:ln w="57150">
            <a:solidFill>
              <a:srgbClr val="0070C0"/>
            </a:solidFill>
            <a:prstDash val="sysDash"/>
          </a:ln>
        </p:spPr>
        <p:txBody>
          <a:bodyPr>
            <a:normAutofit/>
          </a:bodyPr>
          <a:lstStyle/>
          <a:p>
            <a:pPr marL="139700" indent="0">
              <a:buNone/>
            </a:pPr>
            <a:r>
              <a:rPr lang="en-US" sz="1600" b="1" dirty="0">
                <a:solidFill>
                  <a:schemeClr val="tx1"/>
                </a:solidFill>
                <a:highlight>
                  <a:srgbClr val="FFFF00"/>
                </a:highlight>
              </a:rPr>
              <a:t>Vendor B: Relaxing Retreat</a:t>
            </a:r>
          </a:p>
          <a:p>
            <a:pPr marL="139700" indent="0">
              <a:buNone/>
            </a:pPr>
            <a:r>
              <a:rPr lang="en-US" b="1" u="sng" dirty="0">
                <a:solidFill>
                  <a:schemeClr val="tx1"/>
                </a:solidFill>
              </a:rPr>
              <a:t>Factor 1: Prior Experience Proposal</a:t>
            </a:r>
          </a:p>
          <a:p>
            <a:pPr marL="139700" indent="0">
              <a:buNone/>
            </a:pPr>
            <a:r>
              <a:rPr lang="en-US" dirty="0">
                <a:solidFill>
                  <a:schemeClr val="tx1"/>
                </a:solidFill>
              </a:rPr>
              <a:t>Relaxing Retreat grows as many fruits, vegetables, and herbs as it can right here on our property. This helps ensure both the quality and availability of ingredients. We also have seven local suppliers that provide us with meat, dairy, and additional items.</a:t>
            </a:r>
          </a:p>
          <a:p>
            <a:pPr marL="139700" indent="0">
              <a:buNone/>
            </a:pPr>
            <a:endParaRPr lang="en-US" dirty="0">
              <a:solidFill>
                <a:schemeClr val="tx1"/>
              </a:solidFill>
            </a:endParaRPr>
          </a:p>
          <a:p>
            <a:pPr marL="139700" indent="0">
              <a:buNone/>
            </a:pPr>
            <a:r>
              <a:rPr lang="en-US" dirty="0">
                <a:solidFill>
                  <a:schemeClr val="tx1"/>
                </a:solidFill>
              </a:rPr>
              <a:t>When products become unavailable, our head chef changes the menu based on what items are on hand. We once had to change steak night to spaghetti night, but our guests seemed happy with the change. </a:t>
            </a:r>
          </a:p>
        </p:txBody>
      </p:sp>
      <p:sp>
        <p:nvSpPr>
          <p:cNvPr id="5" name="Text Placeholder 4">
            <a:extLst>
              <a:ext uri="{FF2B5EF4-FFF2-40B4-BE49-F238E27FC236}">
                <a16:creationId xmlns:a16="http://schemas.microsoft.com/office/drawing/2014/main" id="{4E99174B-11BE-BB1B-D38C-BF96B2C5A26A}"/>
              </a:ext>
            </a:extLst>
          </p:cNvPr>
          <p:cNvSpPr>
            <a:spLocks noGrp="1"/>
          </p:cNvSpPr>
          <p:nvPr>
            <p:ph type="body" idx="2"/>
          </p:nvPr>
        </p:nvSpPr>
        <p:spPr>
          <a:xfrm>
            <a:off x="4708393" y="1152475"/>
            <a:ext cx="4123907" cy="3697502"/>
          </a:xfrm>
          <a:solidFill>
            <a:srgbClr val="DDEFE4"/>
          </a:solidFill>
        </p:spPr>
        <p:txBody>
          <a:bodyPr>
            <a:normAutofit fontScale="85000" lnSpcReduction="20000"/>
          </a:bodyPr>
          <a:lstStyle/>
          <a:p>
            <a:pPr marL="139700" indent="0">
              <a:buNone/>
            </a:pPr>
            <a:r>
              <a:rPr lang="en-US" sz="1800" b="1" dirty="0">
                <a:solidFill>
                  <a:schemeClr val="tx1"/>
                </a:solidFill>
              </a:rPr>
              <a:t>Factor 1: Prior Experience</a:t>
            </a:r>
          </a:p>
          <a:p>
            <a:pPr marL="139700" indent="0">
              <a:buNone/>
            </a:pPr>
            <a:r>
              <a:rPr lang="en-US" sz="1800" dirty="0">
                <a:solidFill>
                  <a:schemeClr val="tx1"/>
                </a:solidFill>
              </a:rPr>
              <a:t>a. How has your location handled disruptions in food availability and food service interruptions? What were the results?</a:t>
            </a:r>
            <a:endParaRPr lang="en-US" sz="1800" b="1" dirty="0">
              <a:solidFill>
                <a:schemeClr val="tx1"/>
              </a:solidFill>
            </a:endParaRPr>
          </a:p>
          <a:p>
            <a:pPr marL="139700" indent="0">
              <a:buNone/>
            </a:pPr>
            <a:endParaRPr lang="en-US" sz="1800" b="1" dirty="0">
              <a:solidFill>
                <a:schemeClr val="tx1"/>
              </a:solidFill>
            </a:endParaRPr>
          </a:p>
          <a:p>
            <a:pPr marL="139700" indent="0">
              <a:buNone/>
            </a:pPr>
            <a:r>
              <a:rPr lang="en-US" sz="1800" b="1"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Factor 2: Technical Approach</a:t>
            </a:r>
          </a:p>
          <a:p>
            <a:pPr marL="139700" indent="0">
              <a:buNone/>
            </a:pPr>
            <a:r>
              <a:rPr lang="en-US" sz="1800" b="1"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a. </a:t>
            </a:r>
            <a:r>
              <a:rPr lang="en-US" sz="1800"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The group requires access to vegan and gluten-free dining options. How does your location ensure vegan and gluten-free options are always available?</a:t>
            </a:r>
          </a:p>
          <a:p>
            <a:pPr marL="139700" indent="0">
              <a:buNone/>
            </a:pPr>
            <a:endParaRPr lang="en-US" sz="1800"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endParaRPr>
          </a:p>
          <a:p>
            <a:pPr marL="139700" indent="0">
              <a:buNone/>
            </a:pPr>
            <a:r>
              <a:rPr lang="en-US" sz="1800"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b. What is your approach to handling overbookings? What steps are taken to minimize impact to travelers when rooms are unavailable? </a:t>
            </a:r>
          </a:p>
        </p:txBody>
      </p:sp>
      <p:pic>
        <p:nvPicPr>
          <p:cNvPr id="4" name="Picture 3" descr="Cartoon image of a bear in a Hawaiian shirt holding a drink.">
            <a:extLst>
              <a:ext uri="{FF2B5EF4-FFF2-40B4-BE49-F238E27FC236}">
                <a16:creationId xmlns:a16="http://schemas.microsoft.com/office/drawing/2014/main" id="{4700F920-C9CC-0C24-52E8-5A2E1E6BE5D4}"/>
              </a:ext>
            </a:extLst>
          </p:cNvPr>
          <p:cNvPicPr>
            <a:picLocks noChangeAspect="1"/>
          </p:cNvPicPr>
          <p:nvPr/>
        </p:nvPicPr>
        <p:blipFill>
          <a:blip r:embed="rId5"/>
          <a:stretch>
            <a:fillRect/>
          </a:stretch>
        </p:blipFill>
        <p:spPr>
          <a:xfrm>
            <a:off x="3940231" y="3404439"/>
            <a:ext cx="1580288" cy="1580288"/>
          </a:xfrm>
          <a:prstGeom prst="rect">
            <a:avLst/>
          </a:prstGeom>
        </p:spPr>
      </p:pic>
      <p:sp>
        <p:nvSpPr>
          <p:cNvPr id="2" name="Slide Number Placeholder 1">
            <a:extLst>
              <a:ext uri="{FF2B5EF4-FFF2-40B4-BE49-F238E27FC236}">
                <a16:creationId xmlns:a16="http://schemas.microsoft.com/office/drawing/2014/main" id="{7A9ECA9F-832D-A538-1475-39DE503C33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Tree>
    <p:extLst>
      <p:ext uri="{BB962C8B-B14F-4D97-AF65-F5344CB8AC3E}">
        <p14:creationId xmlns:p14="http://schemas.microsoft.com/office/powerpoint/2010/main" val="975674839"/>
      </p:ext>
    </p:extLst>
  </p:cSld>
  <p:clrMapOvr>
    <a:overrideClrMapping bg1="lt1" tx1="dk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38761D"/>
                </a:solidFill>
                <a:latin typeface="Helvetica Neue"/>
                <a:ea typeface="Helvetica Neue"/>
                <a:cs typeface="Helvetica Neue"/>
                <a:sym typeface="Helvetica Neue"/>
              </a:rPr>
              <a:t>Summer Vacation – Vendor B</a:t>
            </a:r>
            <a:br>
              <a:rPr lang="en-US" b="1" dirty="0">
                <a:solidFill>
                  <a:srgbClr val="38761D"/>
                </a:solidFill>
                <a:latin typeface="Helvetica Neue"/>
                <a:ea typeface="Helvetica Neue"/>
                <a:cs typeface="Helvetica Neue"/>
                <a:sym typeface="Helvetica Neue"/>
              </a:rPr>
            </a:b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sp>
        <p:nvSpPr>
          <p:cNvPr id="3" name="Text Placeholder 2">
            <a:extLst>
              <a:ext uri="{FF2B5EF4-FFF2-40B4-BE49-F238E27FC236}">
                <a16:creationId xmlns:a16="http://schemas.microsoft.com/office/drawing/2014/main" id="{A2E30265-7872-F5DB-C8DF-38E13D811A94}"/>
              </a:ext>
            </a:extLst>
          </p:cNvPr>
          <p:cNvSpPr>
            <a:spLocks noGrp="1"/>
          </p:cNvSpPr>
          <p:nvPr>
            <p:ph type="body" idx="1"/>
          </p:nvPr>
        </p:nvSpPr>
        <p:spPr>
          <a:xfrm>
            <a:off x="311700" y="1160426"/>
            <a:ext cx="3999900" cy="3748138"/>
          </a:xfrm>
          <a:solidFill>
            <a:schemeClr val="accent5">
              <a:lumMod val="20000"/>
              <a:lumOff val="80000"/>
            </a:schemeClr>
          </a:solidFill>
          <a:ln w="57150">
            <a:solidFill>
              <a:srgbClr val="0070C0"/>
            </a:solidFill>
            <a:prstDash val="sysDash"/>
          </a:ln>
        </p:spPr>
        <p:txBody>
          <a:bodyPr>
            <a:normAutofit lnSpcReduction="10000"/>
          </a:bodyPr>
          <a:lstStyle/>
          <a:p>
            <a:pPr marL="139700" indent="0">
              <a:buNone/>
            </a:pPr>
            <a:r>
              <a:rPr lang="en-US" sz="1600" b="1" dirty="0">
                <a:solidFill>
                  <a:schemeClr val="tx1"/>
                </a:solidFill>
                <a:highlight>
                  <a:srgbClr val="FFFF00"/>
                </a:highlight>
              </a:rPr>
              <a:t>Vendor B: Relaxing Retreat</a:t>
            </a:r>
          </a:p>
          <a:p>
            <a:pPr marL="139700" indent="0">
              <a:buNone/>
            </a:pPr>
            <a:r>
              <a:rPr lang="en-US" b="1" u="sng" dirty="0">
                <a:solidFill>
                  <a:schemeClr val="tx1"/>
                </a:solidFill>
              </a:rPr>
              <a:t>Factor 2:  Technical Approach Proposal</a:t>
            </a:r>
          </a:p>
          <a:p>
            <a:pPr marL="139700" indent="0">
              <a:buNone/>
            </a:pPr>
            <a:r>
              <a:rPr lang="en-US" dirty="0">
                <a:solidFill>
                  <a:schemeClr val="tx1"/>
                </a:solidFill>
              </a:rPr>
              <a:t>As we grow much of our produce on our property, Relaxing Retreat always has vegan and gluten-free options on hand. Guests are welcome to pick fruit right off the trees for a healthy snack at any time!</a:t>
            </a:r>
          </a:p>
          <a:p>
            <a:pPr marL="139700" indent="0">
              <a:buNone/>
            </a:pPr>
            <a:endParaRPr lang="en-US" dirty="0">
              <a:solidFill>
                <a:schemeClr val="tx1"/>
              </a:solidFill>
            </a:endParaRPr>
          </a:p>
          <a:p>
            <a:pPr marL="139700" indent="0">
              <a:buNone/>
            </a:pPr>
            <a:r>
              <a:rPr lang="en-US" dirty="0">
                <a:solidFill>
                  <a:schemeClr val="tx1"/>
                </a:solidFill>
              </a:rPr>
              <a:t>Relaxing Retreat has 6 villas, and each villa has 8 standard rooms. Each room in the villas holds up to 3 guests. For a large group such as yours, if a room was not available, we would set up additional beds in the rooms we do have so that all have a place to sleep comfortably. </a:t>
            </a:r>
          </a:p>
        </p:txBody>
      </p:sp>
      <p:sp>
        <p:nvSpPr>
          <p:cNvPr id="5" name="Text Placeholder 4">
            <a:extLst>
              <a:ext uri="{FF2B5EF4-FFF2-40B4-BE49-F238E27FC236}">
                <a16:creationId xmlns:a16="http://schemas.microsoft.com/office/drawing/2014/main" id="{4E99174B-11BE-BB1B-D38C-BF96B2C5A26A}"/>
              </a:ext>
            </a:extLst>
          </p:cNvPr>
          <p:cNvSpPr>
            <a:spLocks noGrp="1"/>
          </p:cNvSpPr>
          <p:nvPr>
            <p:ph type="body" idx="2"/>
          </p:nvPr>
        </p:nvSpPr>
        <p:spPr>
          <a:xfrm>
            <a:off x="4761186" y="1152474"/>
            <a:ext cx="4071114" cy="3697503"/>
          </a:xfrm>
          <a:solidFill>
            <a:srgbClr val="DDEFE4"/>
          </a:solidFill>
        </p:spPr>
        <p:txBody>
          <a:bodyPr>
            <a:normAutofit fontScale="85000" lnSpcReduction="20000"/>
          </a:bodyPr>
          <a:lstStyle/>
          <a:p>
            <a:pPr marL="139700" indent="0">
              <a:buNone/>
            </a:pPr>
            <a:r>
              <a:rPr lang="en-US" sz="1800" b="1"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Factor 1: Prior Experience</a:t>
            </a:r>
          </a:p>
          <a:p>
            <a:pPr marL="139700" indent="0">
              <a:buNone/>
            </a:pPr>
            <a:r>
              <a:rPr lang="en-US" sz="1800"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a. How has your location handled disruptions in food availability and food service interruptions? What were the results?</a:t>
            </a:r>
            <a:endParaRPr lang="en-US" sz="1800" b="1"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endParaRPr>
          </a:p>
          <a:p>
            <a:pPr marL="139700" indent="0">
              <a:buNone/>
            </a:pPr>
            <a:endParaRPr lang="en-US" sz="1800" b="1" dirty="0">
              <a:solidFill>
                <a:schemeClr val="tx1"/>
              </a:solidFill>
            </a:endParaRPr>
          </a:p>
          <a:p>
            <a:pPr marL="139700" indent="0">
              <a:buNone/>
            </a:pPr>
            <a:r>
              <a:rPr lang="en-US" sz="1800" b="1" dirty="0">
                <a:solidFill>
                  <a:schemeClr val="tx1"/>
                </a:solidFill>
              </a:rPr>
              <a:t>Factor 2: Technical Approach</a:t>
            </a:r>
          </a:p>
          <a:p>
            <a:pPr marL="139700" indent="0">
              <a:buNone/>
            </a:pPr>
            <a:r>
              <a:rPr lang="en-US" sz="1800" b="1" dirty="0">
                <a:solidFill>
                  <a:schemeClr val="tx1"/>
                </a:solidFill>
              </a:rPr>
              <a:t>a. </a:t>
            </a:r>
            <a:r>
              <a:rPr lang="en-US" sz="1800" dirty="0">
                <a:solidFill>
                  <a:schemeClr val="tx1"/>
                </a:solidFill>
              </a:rPr>
              <a:t>The group requires access to vegan and gluten-free dining options. How does your location ensure vegan and gluten-free options are always available?</a:t>
            </a:r>
          </a:p>
          <a:p>
            <a:pPr marL="139700" indent="0">
              <a:buNone/>
            </a:pPr>
            <a:endParaRPr lang="en-US" sz="1800" dirty="0">
              <a:solidFill>
                <a:schemeClr val="tx1"/>
              </a:solidFill>
            </a:endParaRPr>
          </a:p>
          <a:p>
            <a:pPr marL="139700" indent="0">
              <a:buNone/>
            </a:pPr>
            <a:r>
              <a:rPr lang="en-US" sz="1800" dirty="0">
                <a:solidFill>
                  <a:schemeClr val="tx1"/>
                </a:solidFill>
              </a:rPr>
              <a:t>b. What is your approach to handling overbookings? What steps are taken to minimize impact to travelers when rooms are unavailable? </a:t>
            </a:r>
          </a:p>
        </p:txBody>
      </p:sp>
      <p:pic>
        <p:nvPicPr>
          <p:cNvPr id="4" name="Picture 3" descr="Cartoon image of a bear in a Hawaiian shirt holding a drink.">
            <a:extLst>
              <a:ext uri="{FF2B5EF4-FFF2-40B4-BE49-F238E27FC236}">
                <a16:creationId xmlns:a16="http://schemas.microsoft.com/office/drawing/2014/main" id="{7AD66800-A339-F641-8779-7025CA39F05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89" b="96889" l="9778" r="89778">
                        <a14:foregroundMark x1="28000" y1="6222" x2="43556" y2="8889"/>
                        <a14:foregroundMark x1="48889" y1="3556" x2="48444" y2="1333"/>
                        <a14:foregroundMark x1="82222" y1="26667" x2="83556" y2="26222"/>
                        <a14:foregroundMark x1="83556" y1="42667" x2="80889" y2="42222"/>
                        <a14:foregroundMark x1="64000" y1="96889" x2="50222" y2="95111"/>
                        <a14:foregroundMark x1="80444" y1="42667" x2="79111" y2="26222"/>
                      </a14:backgroundRemoval>
                    </a14:imgEffect>
                  </a14:imgLayer>
                </a14:imgProps>
              </a:ext>
            </a:extLst>
          </a:blip>
          <a:stretch>
            <a:fillRect/>
          </a:stretch>
        </p:blipFill>
        <p:spPr>
          <a:xfrm>
            <a:off x="4411940" y="315969"/>
            <a:ext cx="1538262" cy="1538262"/>
          </a:xfrm>
          <a:prstGeom prst="rect">
            <a:avLst/>
          </a:prstGeom>
        </p:spPr>
      </p:pic>
      <p:sp>
        <p:nvSpPr>
          <p:cNvPr id="2" name="Slide Number Placeholder 1">
            <a:extLst>
              <a:ext uri="{FF2B5EF4-FFF2-40B4-BE49-F238E27FC236}">
                <a16:creationId xmlns:a16="http://schemas.microsoft.com/office/drawing/2014/main" id="{7A9ECA9F-832D-A538-1475-39DE503C33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Tree>
    <p:extLst>
      <p:ext uri="{BB962C8B-B14F-4D97-AF65-F5344CB8AC3E}">
        <p14:creationId xmlns:p14="http://schemas.microsoft.com/office/powerpoint/2010/main" val="1312836095"/>
      </p:ext>
    </p:extLst>
  </p:cSld>
  <p:clrMapOvr>
    <a:overrideClrMapping bg1="lt1" tx1="dk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38761D"/>
                </a:solidFill>
                <a:latin typeface="Helvetica Neue"/>
                <a:ea typeface="Helvetica Neue"/>
                <a:cs typeface="Helvetica Neue"/>
                <a:sym typeface="Helvetica Neue"/>
              </a:rPr>
              <a:t>Summer Vacation – Vendor C </a:t>
            </a:r>
            <a:br>
              <a:rPr lang="en-US" b="1" dirty="0">
                <a:solidFill>
                  <a:srgbClr val="38761D"/>
                </a:solidFill>
                <a:latin typeface="Helvetica Neue"/>
                <a:ea typeface="Helvetica Neue"/>
                <a:cs typeface="Helvetica Neue"/>
                <a:sym typeface="Helvetica Neue"/>
              </a:rPr>
            </a:b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sp>
        <p:nvSpPr>
          <p:cNvPr id="3" name="Text Placeholder 2">
            <a:extLst>
              <a:ext uri="{FF2B5EF4-FFF2-40B4-BE49-F238E27FC236}">
                <a16:creationId xmlns:a16="http://schemas.microsoft.com/office/drawing/2014/main" id="{A2E30265-7872-F5DB-C8DF-38E13D811A94}"/>
              </a:ext>
            </a:extLst>
          </p:cNvPr>
          <p:cNvSpPr>
            <a:spLocks noGrp="1"/>
          </p:cNvSpPr>
          <p:nvPr>
            <p:ph type="body" idx="1"/>
          </p:nvPr>
        </p:nvSpPr>
        <p:spPr>
          <a:xfrm>
            <a:off x="311700" y="1152475"/>
            <a:ext cx="3999900" cy="3697503"/>
          </a:xfrm>
          <a:custGeom>
            <a:avLst/>
            <a:gdLst>
              <a:gd name="connsiteX0" fmla="*/ 0 w 3999900"/>
              <a:gd name="connsiteY0" fmla="*/ 0 h 3697503"/>
              <a:gd name="connsiteX1" fmla="*/ 3999900 w 3999900"/>
              <a:gd name="connsiteY1" fmla="*/ 0 h 3697503"/>
              <a:gd name="connsiteX2" fmla="*/ 3999900 w 3999900"/>
              <a:gd name="connsiteY2" fmla="*/ 3697503 h 3697503"/>
              <a:gd name="connsiteX3" fmla="*/ 0 w 3999900"/>
              <a:gd name="connsiteY3" fmla="*/ 3697503 h 3697503"/>
              <a:gd name="connsiteX4" fmla="*/ 0 w 3999900"/>
              <a:gd name="connsiteY4" fmla="*/ 0 h 3697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9900" h="3697503" fill="none" extrusionOk="0">
                <a:moveTo>
                  <a:pt x="0" y="0"/>
                </a:moveTo>
                <a:cubicBezTo>
                  <a:pt x="913124" y="5630"/>
                  <a:pt x="2275413" y="160057"/>
                  <a:pt x="3999900" y="0"/>
                </a:cubicBezTo>
                <a:cubicBezTo>
                  <a:pt x="3894751" y="1586348"/>
                  <a:pt x="3862822" y="2920507"/>
                  <a:pt x="3999900" y="3697503"/>
                </a:cubicBezTo>
                <a:cubicBezTo>
                  <a:pt x="2715812" y="3538998"/>
                  <a:pt x="1642222" y="3858489"/>
                  <a:pt x="0" y="3697503"/>
                </a:cubicBezTo>
                <a:cubicBezTo>
                  <a:pt x="-135778" y="2018262"/>
                  <a:pt x="159135" y="1820513"/>
                  <a:pt x="0" y="0"/>
                </a:cubicBezTo>
                <a:close/>
              </a:path>
              <a:path w="3999900" h="3697503" stroke="0" extrusionOk="0">
                <a:moveTo>
                  <a:pt x="0" y="0"/>
                </a:moveTo>
                <a:cubicBezTo>
                  <a:pt x="907767" y="153865"/>
                  <a:pt x="3248646" y="-90967"/>
                  <a:pt x="3999900" y="0"/>
                </a:cubicBezTo>
                <a:cubicBezTo>
                  <a:pt x="4159488" y="1420800"/>
                  <a:pt x="3984693" y="2719016"/>
                  <a:pt x="3999900" y="3697503"/>
                </a:cubicBezTo>
                <a:cubicBezTo>
                  <a:pt x="2032752" y="3729782"/>
                  <a:pt x="1873900" y="3801917"/>
                  <a:pt x="0" y="3697503"/>
                </a:cubicBezTo>
                <a:cubicBezTo>
                  <a:pt x="34966" y="2778961"/>
                  <a:pt x="129089" y="1141931"/>
                  <a:pt x="0" y="0"/>
                </a:cubicBezTo>
                <a:close/>
              </a:path>
            </a:pathLst>
          </a:custGeom>
          <a:solidFill>
            <a:schemeClr val="accent6">
              <a:lumMod val="40000"/>
              <a:lumOff val="60000"/>
            </a:schemeClr>
          </a:solidFill>
          <a:ln w="28575">
            <a:solidFill>
              <a:schemeClr val="accent2">
                <a:lumMod val="50000"/>
                <a:lumOff val="50000"/>
              </a:schemeClr>
            </a:solidFill>
            <a:extLst>
              <a:ext uri="{C807C97D-BFC1-408E-A445-0C87EB9F89A2}">
                <ask:lineSketchStyleProps xmlns:ask="http://schemas.microsoft.com/office/drawing/2018/sketchyshapes" sd="1107303100">
                  <ask:type>
                    <ask:lineSketchCurved/>
                  </ask:type>
                </ask:lineSketchStyleProps>
              </a:ext>
            </a:extLst>
          </a:ln>
        </p:spPr>
        <p:txBody>
          <a:bodyPr>
            <a:normAutofit/>
          </a:bodyPr>
          <a:lstStyle/>
          <a:p>
            <a:pPr marL="139700" indent="0">
              <a:buNone/>
            </a:pPr>
            <a:r>
              <a:rPr lang="en-US" sz="1600" b="1" dirty="0">
                <a:solidFill>
                  <a:schemeClr val="tx1"/>
                </a:solidFill>
                <a:highlight>
                  <a:srgbClr val="FFFF00"/>
                </a:highlight>
              </a:rPr>
              <a:t>Vendor C: Seaside Shanties</a:t>
            </a:r>
          </a:p>
          <a:p>
            <a:pPr marL="139700" indent="0">
              <a:buNone/>
            </a:pPr>
            <a:r>
              <a:rPr lang="en-US" b="1" u="sng" dirty="0">
                <a:solidFill>
                  <a:schemeClr val="tx1"/>
                </a:solidFill>
              </a:rPr>
              <a:t>Factor 1: Prior Experience Proposal</a:t>
            </a:r>
          </a:p>
          <a:p>
            <a:pPr marL="139700" indent="0">
              <a:buNone/>
            </a:pPr>
            <a:r>
              <a:rPr lang="en-US" dirty="0">
                <a:solidFill>
                  <a:schemeClr val="tx1"/>
                </a:solidFill>
              </a:rPr>
              <a:t>Seaside Shanties is in a remote location and has experienced several food disruptions in the past. Once, a tree fell across the access road and we could not receive deliveries for a week! We were able to partner with local fisherman to have items delivered by boat instead. Not only that, but the fishermen also operated as a temporary shuttle for staff and guests to ensure normal operations during this time. Guests loved the sea shuttle so much, so we added it as a full-time option </a:t>
            </a:r>
          </a:p>
          <a:p>
            <a:pPr marL="139700" indent="0">
              <a:buNone/>
            </a:pPr>
            <a:r>
              <a:rPr lang="en-US" dirty="0">
                <a:solidFill>
                  <a:schemeClr val="tx1"/>
                </a:solidFill>
              </a:rPr>
              <a:t>for arrivals and departures! </a:t>
            </a:r>
          </a:p>
          <a:p>
            <a:pPr marL="139700" indent="0">
              <a:buNone/>
            </a:pPr>
            <a:endParaRPr lang="en-US" dirty="0">
              <a:solidFill>
                <a:schemeClr val="tx1"/>
              </a:solidFill>
            </a:endParaRPr>
          </a:p>
          <a:p>
            <a:pPr marL="139700" indent="0">
              <a:buNone/>
            </a:pPr>
            <a:endParaRPr lang="en-US" dirty="0">
              <a:solidFill>
                <a:schemeClr val="tx1"/>
              </a:solidFill>
            </a:endParaRPr>
          </a:p>
        </p:txBody>
      </p:sp>
      <p:sp>
        <p:nvSpPr>
          <p:cNvPr id="5" name="Text Placeholder 4">
            <a:extLst>
              <a:ext uri="{FF2B5EF4-FFF2-40B4-BE49-F238E27FC236}">
                <a16:creationId xmlns:a16="http://schemas.microsoft.com/office/drawing/2014/main" id="{4E99174B-11BE-BB1B-D38C-BF96B2C5A26A}"/>
              </a:ext>
            </a:extLst>
          </p:cNvPr>
          <p:cNvSpPr>
            <a:spLocks noGrp="1"/>
          </p:cNvSpPr>
          <p:nvPr>
            <p:ph type="body" idx="2"/>
          </p:nvPr>
        </p:nvSpPr>
        <p:spPr>
          <a:xfrm>
            <a:off x="4769069" y="1152474"/>
            <a:ext cx="4063231" cy="3697503"/>
          </a:xfrm>
          <a:solidFill>
            <a:srgbClr val="DDEFE4"/>
          </a:solidFill>
        </p:spPr>
        <p:txBody>
          <a:bodyPr>
            <a:normAutofit fontScale="85000" lnSpcReduction="20000"/>
          </a:bodyPr>
          <a:lstStyle/>
          <a:p>
            <a:pPr marL="139700" indent="0">
              <a:buNone/>
            </a:pPr>
            <a:r>
              <a:rPr lang="en-US" sz="1800" b="1" dirty="0">
                <a:solidFill>
                  <a:schemeClr val="tx1"/>
                </a:solidFill>
              </a:rPr>
              <a:t>Factor 1: Prior Experience</a:t>
            </a:r>
          </a:p>
          <a:p>
            <a:pPr marL="139700" indent="0">
              <a:buNone/>
            </a:pPr>
            <a:r>
              <a:rPr lang="en-US" sz="1800" dirty="0">
                <a:solidFill>
                  <a:schemeClr val="tx1"/>
                </a:solidFill>
              </a:rPr>
              <a:t>a. How has your location handled disruptions in food availability and food service interruptions? What were the results?</a:t>
            </a:r>
            <a:endParaRPr lang="en-US" sz="1800" b="1" dirty="0">
              <a:solidFill>
                <a:schemeClr val="tx1"/>
              </a:solidFill>
            </a:endParaRPr>
          </a:p>
          <a:p>
            <a:pPr marL="139700" indent="0">
              <a:buNone/>
            </a:pPr>
            <a:endParaRPr lang="en-US" sz="1800" b="1" dirty="0">
              <a:solidFill>
                <a:schemeClr val="tx1"/>
              </a:solidFill>
            </a:endParaRPr>
          </a:p>
          <a:p>
            <a:pPr marL="139700" indent="0">
              <a:buNone/>
            </a:pPr>
            <a:r>
              <a:rPr lang="en-US" sz="1800" b="1"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Factor 2: Technical Approach</a:t>
            </a:r>
          </a:p>
          <a:p>
            <a:pPr marL="139700" indent="0">
              <a:buNone/>
            </a:pPr>
            <a:r>
              <a:rPr lang="en-US" sz="1800" b="1"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a. </a:t>
            </a:r>
            <a:r>
              <a:rPr lang="en-US" sz="1800"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The group requires access to vegan and gluten-free dining options. How does your location ensure vegan and gluten-free options are always available?</a:t>
            </a:r>
          </a:p>
          <a:p>
            <a:pPr marL="139700" indent="0">
              <a:buNone/>
            </a:pPr>
            <a:endParaRPr lang="en-US" sz="1800"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endParaRPr>
          </a:p>
          <a:p>
            <a:pPr marL="139700" indent="0">
              <a:buNone/>
            </a:pPr>
            <a:r>
              <a:rPr lang="en-US" sz="1800"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b. What is your approach to handling overbookings? What steps are taken to minimize impact to travelers when rooms are unavailable? </a:t>
            </a:r>
          </a:p>
          <a:p>
            <a:pPr marL="139700" indent="0">
              <a:buNone/>
            </a:pPr>
            <a:endParaRPr lang="en-US" sz="1800" dirty="0">
              <a:solidFill>
                <a:schemeClr val="tx1"/>
              </a:solidFill>
            </a:endParaRPr>
          </a:p>
        </p:txBody>
      </p:sp>
      <p:pic>
        <p:nvPicPr>
          <p:cNvPr id="4" name="Picture 3" descr="Cartoon image of a fish in a Hawaiian shirt holding a drink while reclining in a chaise lounge.">
            <a:extLst>
              <a:ext uri="{FF2B5EF4-FFF2-40B4-BE49-F238E27FC236}">
                <a16:creationId xmlns:a16="http://schemas.microsoft.com/office/drawing/2014/main" id="{35B585B2-F981-B9A9-3DC3-9FF5C1F9B0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824" b="97059" l="8146" r="96187">
                        <a14:foregroundMark x1="23224" y1="22876" x2="27210" y2="22712"/>
                        <a14:foregroundMark x1="29809" y1="21405" x2="23224" y2="19935"/>
                        <a14:foregroundMark x1="30156" y1="20915" x2="35182" y2="17647"/>
                        <a14:foregroundMark x1="9532" y1="75817" x2="8146" y2="78595"/>
                        <a14:foregroundMark x1="48700" y1="91340" x2="54939" y2="97059"/>
                        <a14:foregroundMark x1="88908" y1="43137" x2="96360" y2="21569"/>
                        <a14:foregroundMark x1="64991" y1="16340" x2="56672" y2="14869"/>
                        <a14:foregroundMark x1="62912" y1="10948" x2="67591" y2="8824"/>
                      </a14:backgroundRemoval>
                    </a14:imgEffect>
                  </a14:imgLayer>
                </a14:imgProps>
              </a:ext>
            </a:extLst>
          </a:blip>
          <a:stretch>
            <a:fillRect/>
          </a:stretch>
        </p:blipFill>
        <p:spPr>
          <a:xfrm>
            <a:off x="3883077" y="3577976"/>
            <a:ext cx="1394267" cy="1478841"/>
          </a:xfrm>
          <a:prstGeom prst="rect">
            <a:avLst/>
          </a:prstGeom>
        </p:spPr>
      </p:pic>
      <p:sp>
        <p:nvSpPr>
          <p:cNvPr id="2" name="Slide Number Placeholder 1">
            <a:extLst>
              <a:ext uri="{FF2B5EF4-FFF2-40B4-BE49-F238E27FC236}">
                <a16:creationId xmlns:a16="http://schemas.microsoft.com/office/drawing/2014/main" id="{7A9ECA9F-832D-A538-1475-39DE503C33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Tree>
    <p:extLst>
      <p:ext uri="{BB962C8B-B14F-4D97-AF65-F5344CB8AC3E}">
        <p14:creationId xmlns:p14="http://schemas.microsoft.com/office/powerpoint/2010/main" val="2504860327"/>
      </p:ext>
    </p:extLst>
  </p:cSld>
  <p:clrMapOvr>
    <a:overrideClrMapping bg1="lt1" tx1="dk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pic>
        <p:nvPicPr>
          <p:cNvPr id="7" name="Picture 6" descr="Arrow on the Bulls Eye of a Target">
            <a:extLst>
              <a:ext uri="{FF2B5EF4-FFF2-40B4-BE49-F238E27FC236}">
                <a16:creationId xmlns:a16="http://schemas.microsoft.com/office/drawing/2014/main" id="{517B6E45-39E2-B880-204B-414D393FC97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0404004">
            <a:off x="182134" y="645883"/>
            <a:ext cx="750002" cy="750002"/>
          </a:xfrm>
          <a:prstGeom prst="rect">
            <a:avLst/>
          </a:prstGeom>
        </p:spPr>
      </p:pic>
      <p:sp>
        <p:nvSpPr>
          <p:cNvPr id="8" name="Rectangle 7">
            <a:extLst>
              <a:ext uri="{FF2B5EF4-FFF2-40B4-BE49-F238E27FC236}">
                <a16:creationId xmlns:a16="http://schemas.microsoft.com/office/drawing/2014/main" id="{B28FFFE5-B63C-A386-7757-A63CB8E6B32A}"/>
              </a:ext>
            </a:extLst>
          </p:cNvPr>
          <p:cNvSpPr/>
          <p:nvPr/>
        </p:nvSpPr>
        <p:spPr>
          <a:xfrm rot="20330967">
            <a:off x="738321" y="336925"/>
            <a:ext cx="1848196" cy="477054"/>
          </a:xfrm>
          <a:prstGeom prst="rect">
            <a:avLst/>
          </a:prstGeom>
          <a:noFill/>
        </p:spPr>
        <p:txBody>
          <a:bodyPr wrap="square" lIns="91440" tIns="45720" rIns="91440" bIns="45720">
            <a:spAutoFit/>
          </a:bodyPr>
          <a:lstStyle/>
          <a:p>
            <a:pPr algn="ctr"/>
            <a:r>
              <a:rPr lang="en-US" sz="2500" b="1" cap="none" spc="0" dirty="0">
                <a:ln w="0"/>
                <a:solidFill>
                  <a:srgbClr val="38761D"/>
                </a:solidFill>
                <a:effectLst>
                  <a:outerShdw blurRad="38100" dist="19050" dir="2700000" algn="tl" rotWithShape="0">
                    <a:schemeClr val="dk1">
                      <a:alpha val="40000"/>
                    </a:schemeClr>
                  </a:outerShdw>
                </a:effectLst>
                <a:latin typeface="Helvetica Neue" panose="020B0604020202020204" charset="0"/>
              </a:rPr>
              <a:t>BJECTIVES</a:t>
            </a:r>
          </a:p>
        </p:txBody>
      </p:sp>
      <p:sp>
        <p:nvSpPr>
          <p:cNvPr id="158" name="Google Shape;158;p30"/>
          <p:cNvSpPr txBox="1">
            <a:spLocks noGrp="1"/>
          </p:cNvSpPr>
          <p:nvPr>
            <p:ph type="title"/>
          </p:nvPr>
        </p:nvSpPr>
        <p:spPr>
          <a:xfrm>
            <a:off x="393203" y="1348931"/>
            <a:ext cx="1950237"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US" sz="4300" b="1" dirty="0">
                <a:solidFill>
                  <a:srgbClr val="38761D"/>
                </a:solidFill>
                <a:latin typeface="Helvetica Neue"/>
                <a:ea typeface="Helvetica Neue"/>
                <a:cs typeface="Helvetica Neue"/>
                <a:sym typeface="Helvetica Neue"/>
              </a:rPr>
              <a:t>What?</a:t>
            </a:r>
          </a:p>
          <a:p>
            <a:pPr marL="0" lvl="0" indent="0" algn="ctr"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sp>
        <p:nvSpPr>
          <p:cNvPr id="2" name="Text Placeholder 1">
            <a:extLst>
              <a:ext uri="{FF2B5EF4-FFF2-40B4-BE49-F238E27FC236}">
                <a16:creationId xmlns:a16="http://schemas.microsoft.com/office/drawing/2014/main" id="{F93F9C02-19E4-3120-D17D-468A32B684D2}"/>
              </a:ext>
            </a:extLst>
          </p:cNvPr>
          <p:cNvSpPr>
            <a:spLocks noGrp="1"/>
          </p:cNvSpPr>
          <p:nvPr>
            <p:ph type="body" idx="1"/>
          </p:nvPr>
        </p:nvSpPr>
        <p:spPr>
          <a:xfrm>
            <a:off x="126824" y="2022207"/>
            <a:ext cx="2626104" cy="2207887"/>
          </a:xfrm>
        </p:spPr>
        <p:txBody>
          <a:bodyPr>
            <a:normAutofit fontScale="40000" lnSpcReduction="20000"/>
          </a:bodyPr>
          <a:lstStyle/>
          <a:p>
            <a:pPr marL="114300" indent="0" algn="ctr">
              <a:buNone/>
            </a:pPr>
            <a:r>
              <a:rPr lang="en-US" sz="4500" dirty="0">
                <a:solidFill>
                  <a:schemeClr val="tx1"/>
                </a:solidFill>
              </a:rPr>
              <a:t>When issuing solicitations, we often use broad evaluation criteria that leads to industry submitting broad proposal responses.</a:t>
            </a:r>
            <a:endParaRPr lang="en-US" dirty="0"/>
          </a:p>
          <a:p>
            <a:endParaRPr lang="en-US" dirty="0"/>
          </a:p>
        </p:txBody>
      </p:sp>
      <p:sp>
        <p:nvSpPr>
          <p:cNvPr id="10" name="Google Shape;158;p30">
            <a:extLst>
              <a:ext uri="{FF2B5EF4-FFF2-40B4-BE49-F238E27FC236}">
                <a16:creationId xmlns:a16="http://schemas.microsoft.com/office/drawing/2014/main" id="{07073868-56D8-AF85-5412-885D640964C3}"/>
              </a:ext>
            </a:extLst>
          </p:cNvPr>
          <p:cNvSpPr txBox="1">
            <a:spLocks/>
          </p:cNvSpPr>
          <p:nvPr/>
        </p:nvSpPr>
        <p:spPr>
          <a:xfrm>
            <a:off x="3045241" y="140216"/>
            <a:ext cx="2576315" cy="1080919"/>
          </a:xfrm>
          <a:prstGeom prst="rect">
            <a:avLst/>
          </a:prstGeom>
          <a:noFill/>
          <a:ln>
            <a:noFill/>
          </a:ln>
        </p:spPr>
        <p:txBody>
          <a:bodyPr spcFirstLastPara="1" wrap="square" lIns="91425" tIns="91425" rIns="91425" bIns="91425" anchor="t" anchorCtr="0">
            <a:normAutofit fontScale="5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7500" b="1" dirty="0">
                <a:solidFill>
                  <a:srgbClr val="38761D"/>
                </a:solidFill>
                <a:latin typeface="Helvetica Neue"/>
                <a:ea typeface="Helvetica Neue"/>
                <a:cs typeface="Helvetica Neue"/>
                <a:sym typeface="Helvetica Neue"/>
              </a:rPr>
              <a:t>So What?</a:t>
            </a:r>
          </a:p>
          <a:p>
            <a:endParaRPr lang="en-US" b="1" dirty="0">
              <a:solidFill>
                <a:srgbClr val="38761D"/>
              </a:solidFill>
              <a:latin typeface="Helvetica Neue"/>
              <a:ea typeface="Helvetica Neue"/>
              <a:cs typeface="Helvetica Neue"/>
              <a:sym typeface="Helvetica Neue"/>
            </a:endParaRPr>
          </a:p>
        </p:txBody>
      </p:sp>
      <p:sp>
        <p:nvSpPr>
          <p:cNvPr id="12" name="Text Placeholder 1">
            <a:extLst>
              <a:ext uri="{FF2B5EF4-FFF2-40B4-BE49-F238E27FC236}">
                <a16:creationId xmlns:a16="http://schemas.microsoft.com/office/drawing/2014/main" id="{877BEFB0-D3DB-B062-D056-3ED1DD041C1F}"/>
              </a:ext>
            </a:extLst>
          </p:cNvPr>
          <p:cNvSpPr txBox="1">
            <a:spLocks/>
          </p:cNvSpPr>
          <p:nvPr/>
        </p:nvSpPr>
        <p:spPr>
          <a:xfrm>
            <a:off x="2752928" y="629417"/>
            <a:ext cx="3154989" cy="147563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gn="ctr">
              <a:buNone/>
            </a:pPr>
            <a:r>
              <a:rPr lang="en-US" dirty="0">
                <a:solidFill>
                  <a:schemeClr val="tx1"/>
                </a:solidFill>
                <a:latin typeface="Helvetica Neue" panose="020B0604020202020204" charset="0"/>
              </a:rPr>
              <a:t>This makes it difficult to meaningfully determine which vendor is best suited for the work.</a:t>
            </a:r>
            <a:endParaRPr lang="en-US" dirty="0">
              <a:latin typeface="Helvetica Neue" panose="020B0604020202020204" charset="0"/>
            </a:endParaRPr>
          </a:p>
          <a:p>
            <a:endParaRPr lang="en-US" dirty="0">
              <a:latin typeface="Helvetica Neue" panose="020B0604020202020204" charset="0"/>
            </a:endParaRPr>
          </a:p>
        </p:txBody>
      </p:sp>
      <p:sp>
        <p:nvSpPr>
          <p:cNvPr id="11" name="Google Shape;158;p30">
            <a:extLst>
              <a:ext uri="{FF2B5EF4-FFF2-40B4-BE49-F238E27FC236}">
                <a16:creationId xmlns:a16="http://schemas.microsoft.com/office/drawing/2014/main" id="{2CF08A30-3D7B-3946-72D1-364F6C8FA6E4}"/>
              </a:ext>
            </a:extLst>
          </p:cNvPr>
          <p:cNvSpPr txBox="1">
            <a:spLocks/>
          </p:cNvSpPr>
          <p:nvPr/>
        </p:nvSpPr>
        <p:spPr>
          <a:xfrm>
            <a:off x="6005950" y="1408077"/>
            <a:ext cx="3011226" cy="756119"/>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4000" b="1" dirty="0">
                <a:solidFill>
                  <a:srgbClr val="38761D"/>
                </a:solidFill>
                <a:latin typeface="Helvetica Neue"/>
                <a:ea typeface="Helvetica Neue"/>
                <a:cs typeface="Helvetica Neue"/>
                <a:sym typeface="Helvetica Neue"/>
              </a:rPr>
              <a:t>Now What?</a:t>
            </a:r>
          </a:p>
          <a:p>
            <a:endParaRPr lang="en-US" b="1" dirty="0">
              <a:solidFill>
                <a:srgbClr val="38761D"/>
              </a:solidFill>
              <a:latin typeface="Helvetica Neue"/>
              <a:ea typeface="Helvetica Neue"/>
              <a:cs typeface="Helvetica Neue"/>
              <a:sym typeface="Helvetica Neue"/>
            </a:endParaRPr>
          </a:p>
        </p:txBody>
      </p:sp>
      <p:sp>
        <p:nvSpPr>
          <p:cNvPr id="13" name="Text Placeholder 1">
            <a:extLst>
              <a:ext uri="{FF2B5EF4-FFF2-40B4-BE49-F238E27FC236}">
                <a16:creationId xmlns:a16="http://schemas.microsoft.com/office/drawing/2014/main" id="{DFFF410C-FB7F-7BEA-66F7-132D0EBBEF45}"/>
              </a:ext>
            </a:extLst>
          </p:cNvPr>
          <p:cNvSpPr txBox="1">
            <a:spLocks/>
          </p:cNvSpPr>
          <p:nvPr/>
        </p:nvSpPr>
        <p:spPr>
          <a:xfrm>
            <a:off x="6109457" y="2022206"/>
            <a:ext cx="2907719" cy="2080667"/>
          </a:xfrm>
          <a:prstGeom prst="rect">
            <a:avLst/>
          </a:prstGeom>
          <a:noFill/>
          <a:ln>
            <a:noFill/>
          </a:ln>
        </p:spPr>
        <p:txBody>
          <a:bodyPr spcFirstLastPara="1" wrap="square" lIns="91425" tIns="91425" rIns="91425" bIns="91425" anchor="t" anchorCtr="0">
            <a:normAutofit fontScale="62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gn="ctr">
              <a:buNone/>
            </a:pPr>
            <a:r>
              <a:rPr lang="en-US" sz="2600" dirty="0">
                <a:solidFill>
                  <a:schemeClr val="tx1"/>
                </a:solidFill>
                <a:latin typeface="Helvetica Neue" panose="020B0604020202020204" charset="0"/>
              </a:rPr>
              <a:t>This session will teach you how to formulate evaluation criteria that asks vendors the right questions so that you will receive better proposals and award to the best vendor possible.</a:t>
            </a:r>
            <a:endParaRPr lang="en-US" dirty="0">
              <a:latin typeface="Helvetica Neue" panose="020B0604020202020204" charset="0"/>
            </a:endParaRPr>
          </a:p>
          <a:p>
            <a:pPr algn="ctr"/>
            <a:endParaRPr lang="en-US" dirty="0">
              <a:latin typeface="Helvetica Neue" panose="020B0604020202020204" charset="0"/>
            </a:endParaRPr>
          </a:p>
        </p:txBody>
      </p:sp>
      <p:pic>
        <p:nvPicPr>
          <p:cNvPr id="5" name="Picture 4" descr="Three Cartoon Campers in a Lookout Tower with binoculars">
            <a:extLst>
              <a:ext uri="{FF2B5EF4-FFF2-40B4-BE49-F238E27FC236}">
                <a16:creationId xmlns:a16="http://schemas.microsoft.com/office/drawing/2014/main" id="{463CB9BB-B0BE-E047-0CE6-F12CB76E93CD}"/>
              </a:ext>
            </a:extLst>
          </p:cNvPr>
          <p:cNvPicPr>
            <a:picLocks noChangeAspect="1"/>
          </p:cNvPicPr>
          <p:nvPr/>
        </p:nvPicPr>
        <p:blipFill>
          <a:blip r:embed="rId6"/>
          <a:stretch>
            <a:fillRect/>
          </a:stretch>
        </p:blipFill>
        <p:spPr>
          <a:xfrm>
            <a:off x="2725884" y="2083246"/>
            <a:ext cx="3383573" cy="3084843"/>
          </a:xfrm>
          <a:prstGeom prst="rect">
            <a:avLst/>
          </a:prstGeom>
        </p:spPr>
      </p:pic>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7"/>
          <a:stretch>
            <a:fillRect/>
          </a:stretch>
        </p:blipFill>
        <p:spPr>
          <a:xfrm>
            <a:off x="8109662" y="188952"/>
            <a:ext cx="843341" cy="374469"/>
          </a:xfrm>
          <a:prstGeom prst="rect">
            <a:avLst/>
          </a:prstGeom>
        </p:spPr>
      </p:pic>
      <p:sp>
        <p:nvSpPr>
          <p:cNvPr id="3" name="Slide Number Placeholder 2">
            <a:extLst>
              <a:ext uri="{FF2B5EF4-FFF2-40B4-BE49-F238E27FC236}">
                <a16:creationId xmlns:a16="http://schemas.microsoft.com/office/drawing/2014/main" id="{D9C35CE4-0213-C79B-ABA5-E195309067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3259270997"/>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P spid="2" grpId="0" build="p"/>
      <p:bldP spid="10" grpId="0"/>
      <p:bldP spid="12" grpId="0"/>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38761D"/>
                </a:solidFill>
                <a:latin typeface="Helvetica Neue"/>
                <a:ea typeface="Helvetica Neue"/>
                <a:cs typeface="Helvetica Neue"/>
                <a:sym typeface="Helvetica Neue"/>
              </a:rPr>
              <a:t>Summer Vacation – Vendor C</a:t>
            </a:r>
            <a:br>
              <a:rPr lang="en-US" b="1" dirty="0">
                <a:solidFill>
                  <a:srgbClr val="38761D"/>
                </a:solidFill>
                <a:latin typeface="Helvetica Neue"/>
                <a:ea typeface="Helvetica Neue"/>
                <a:cs typeface="Helvetica Neue"/>
                <a:sym typeface="Helvetica Neue"/>
              </a:rPr>
            </a:b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sp>
        <p:nvSpPr>
          <p:cNvPr id="3" name="Text Placeholder 2">
            <a:extLst>
              <a:ext uri="{FF2B5EF4-FFF2-40B4-BE49-F238E27FC236}">
                <a16:creationId xmlns:a16="http://schemas.microsoft.com/office/drawing/2014/main" id="{A2E30265-7872-F5DB-C8DF-38E13D811A94}"/>
              </a:ext>
            </a:extLst>
          </p:cNvPr>
          <p:cNvSpPr>
            <a:spLocks noGrp="1"/>
          </p:cNvSpPr>
          <p:nvPr>
            <p:ph type="body" idx="1"/>
          </p:nvPr>
        </p:nvSpPr>
        <p:spPr>
          <a:xfrm>
            <a:off x="311700" y="1152475"/>
            <a:ext cx="3999900" cy="3697503"/>
          </a:xfrm>
          <a:custGeom>
            <a:avLst/>
            <a:gdLst>
              <a:gd name="connsiteX0" fmla="*/ 0 w 3999900"/>
              <a:gd name="connsiteY0" fmla="*/ 0 h 3697503"/>
              <a:gd name="connsiteX1" fmla="*/ 3999900 w 3999900"/>
              <a:gd name="connsiteY1" fmla="*/ 0 h 3697503"/>
              <a:gd name="connsiteX2" fmla="*/ 3999900 w 3999900"/>
              <a:gd name="connsiteY2" fmla="*/ 3697503 h 3697503"/>
              <a:gd name="connsiteX3" fmla="*/ 0 w 3999900"/>
              <a:gd name="connsiteY3" fmla="*/ 3697503 h 3697503"/>
              <a:gd name="connsiteX4" fmla="*/ 0 w 3999900"/>
              <a:gd name="connsiteY4" fmla="*/ 0 h 3697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9900" h="3697503" fill="none" extrusionOk="0">
                <a:moveTo>
                  <a:pt x="0" y="0"/>
                </a:moveTo>
                <a:cubicBezTo>
                  <a:pt x="1635993" y="59977"/>
                  <a:pt x="3010287" y="-23983"/>
                  <a:pt x="3999900" y="0"/>
                </a:cubicBezTo>
                <a:cubicBezTo>
                  <a:pt x="3960235" y="488816"/>
                  <a:pt x="3910199" y="3215761"/>
                  <a:pt x="3999900" y="3697503"/>
                </a:cubicBezTo>
                <a:cubicBezTo>
                  <a:pt x="2553677" y="3829558"/>
                  <a:pt x="1610535" y="3599130"/>
                  <a:pt x="0" y="3697503"/>
                </a:cubicBezTo>
                <a:cubicBezTo>
                  <a:pt x="114091" y="3301739"/>
                  <a:pt x="-106134" y="1461809"/>
                  <a:pt x="0" y="0"/>
                </a:cubicBezTo>
                <a:close/>
              </a:path>
              <a:path w="3999900" h="3697503" stroke="0" extrusionOk="0">
                <a:moveTo>
                  <a:pt x="0" y="0"/>
                </a:moveTo>
                <a:cubicBezTo>
                  <a:pt x="1699023" y="74004"/>
                  <a:pt x="2274504" y="-155016"/>
                  <a:pt x="3999900" y="0"/>
                </a:cubicBezTo>
                <a:cubicBezTo>
                  <a:pt x="4164221" y="1133568"/>
                  <a:pt x="3971142" y="3073130"/>
                  <a:pt x="3999900" y="3697503"/>
                </a:cubicBezTo>
                <a:cubicBezTo>
                  <a:pt x="2719487" y="3629183"/>
                  <a:pt x="1122079" y="3548728"/>
                  <a:pt x="0" y="3697503"/>
                </a:cubicBezTo>
                <a:cubicBezTo>
                  <a:pt x="-25230" y="2260224"/>
                  <a:pt x="57350" y="1728593"/>
                  <a:pt x="0" y="0"/>
                </a:cubicBezTo>
                <a:close/>
              </a:path>
            </a:pathLst>
          </a:custGeom>
          <a:solidFill>
            <a:schemeClr val="accent6">
              <a:lumMod val="40000"/>
              <a:lumOff val="60000"/>
            </a:schemeClr>
          </a:solidFill>
          <a:ln w="28575">
            <a:solidFill>
              <a:schemeClr val="accent2">
                <a:lumMod val="50000"/>
                <a:lumOff val="50000"/>
              </a:schemeClr>
            </a:solidFill>
            <a:extLst>
              <a:ext uri="{C807C97D-BFC1-408E-A445-0C87EB9F89A2}">
                <ask:lineSketchStyleProps xmlns:ask="http://schemas.microsoft.com/office/drawing/2018/sketchyshapes" sd="311140513">
                  <ask:type>
                    <ask:lineSketchCurved/>
                  </ask:type>
                </ask:lineSketchStyleProps>
              </a:ext>
            </a:extLst>
          </a:ln>
        </p:spPr>
        <p:txBody>
          <a:bodyPr>
            <a:normAutofit fontScale="92500"/>
          </a:bodyPr>
          <a:lstStyle/>
          <a:p>
            <a:pPr marL="139700" indent="0">
              <a:buNone/>
            </a:pPr>
            <a:r>
              <a:rPr lang="en-US" sz="1600" b="1" dirty="0">
                <a:solidFill>
                  <a:schemeClr val="tx1"/>
                </a:solidFill>
                <a:highlight>
                  <a:srgbClr val="FFFF00"/>
                </a:highlight>
              </a:rPr>
              <a:t>Vendor C: Seaside Shanties</a:t>
            </a:r>
          </a:p>
          <a:p>
            <a:pPr marL="139700" indent="0">
              <a:buNone/>
            </a:pPr>
            <a:r>
              <a:rPr lang="en-US" b="1" u="sng" dirty="0">
                <a:solidFill>
                  <a:schemeClr val="tx1"/>
                </a:solidFill>
              </a:rPr>
              <a:t>Factor 2: Technical Approach Proposal</a:t>
            </a:r>
          </a:p>
          <a:p>
            <a:pPr marL="139700" indent="0">
              <a:buNone/>
            </a:pPr>
            <a:r>
              <a:rPr lang="en-US" dirty="0">
                <a:solidFill>
                  <a:schemeClr val="tx1"/>
                </a:solidFill>
              </a:rPr>
              <a:t>Seaside Shanties’ rotating menu is primarily focused on the availability of local fish. We offer a minimum of one vegetarian option per meal but can accommodate vegan preferences with advanced notice. Guests with gluten sensitivities will be happy to know we offer an extensive gluten-free menu at all times!</a:t>
            </a:r>
          </a:p>
          <a:p>
            <a:pPr marL="139700" indent="0">
              <a:buNone/>
            </a:pPr>
            <a:endParaRPr lang="en-US" dirty="0">
              <a:solidFill>
                <a:schemeClr val="tx1"/>
              </a:solidFill>
            </a:endParaRPr>
          </a:p>
          <a:p>
            <a:pPr marL="139700" indent="0">
              <a:buNone/>
            </a:pPr>
            <a:r>
              <a:rPr lang="en-US" dirty="0">
                <a:solidFill>
                  <a:schemeClr val="tx1"/>
                </a:solidFill>
              </a:rPr>
              <a:t>Seaside Shanties operates a second property one mile away called Beachside Bungalows. In the event of overbooking, we will provide lodging and services at this location. A shuttle between resorts is available daily from 9 am to 11 pm. </a:t>
            </a:r>
          </a:p>
          <a:p>
            <a:pPr marL="139700" indent="0">
              <a:buNone/>
            </a:pPr>
            <a:endParaRPr lang="en-US" dirty="0">
              <a:solidFill>
                <a:schemeClr val="tx1"/>
              </a:solidFill>
            </a:endParaRPr>
          </a:p>
        </p:txBody>
      </p:sp>
      <p:sp>
        <p:nvSpPr>
          <p:cNvPr id="5" name="Text Placeholder 4">
            <a:extLst>
              <a:ext uri="{FF2B5EF4-FFF2-40B4-BE49-F238E27FC236}">
                <a16:creationId xmlns:a16="http://schemas.microsoft.com/office/drawing/2014/main" id="{4E99174B-11BE-BB1B-D38C-BF96B2C5A26A}"/>
              </a:ext>
            </a:extLst>
          </p:cNvPr>
          <p:cNvSpPr>
            <a:spLocks noGrp="1"/>
          </p:cNvSpPr>
          <p:nvPr>
            <p:ph type="body" idx="2"/>
          </p:nvPr>
        </p:nvSpPr>
        <p:spPr>
          <a:xfrm>
            <a:off x="4769069" y="1152474"/>
            <a:ext cx="4063231" cy="3697503"/>
          </a:xfrm>
          <a:solidFill>
            <a:srgbClr val="DDEFE4"/>
          </a:solidFill>
        </p:spPr>
        <p:txBody>
          <a:bodyPr>
            <a:normAutofit fontScale="85000" lnSpcReduction="20000"/>
          </a:bodyPr>
          <a:lstStyle/>
          <a:p>
            <a:pPr marL="139700" indent="0">
              <a:buNone/>
            </a:pPr>
            <a:r>
              <a:rPr lang="en-US" sz="1800" b="1"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Factor 1: Prior Experience</a:t>
            </a:r>
          </a:p>
          <a:p>
            <a:pPr marL="139700" indent="0">
              <a:buNone/>
            </a:pPr>
            <a:r>
              <a:rPr lang="en-US" sz="1800"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a. How has your location handled disruptions in food availability and food service interruptions? What were the results?</a:t>
            </a:r>
            <a:endParaRPr lang="en-US" sz="1800" b="1"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endParaRPr>
          </a:p>
          <a:p>
            <a:pPr marL="139700" indent="0">
              <a:buNone/>
            </a:pPr>
            <a:endParaRPr lang="en-US" sz="1800" b="1" dirty="0">
              <a:solidFill>
                <a:schemeClr val="tx1"/>
              </a:solidFill>
            </a:endParaRPr>
          </a:p>
          <a:p>
            <a:pPr marL="139700" indent="0">
              <a:buNone/>
            </a:pPr>
            <a:r>
              <a:rPr lang="en-US" sz="1800" b="1" dirty="0">
                <a:solidFill>
                  <a:schemeClr val="tx1"/>
                </a:solidFill>
              </a:rPr>
              <a:t>Factor 2: Technical Approach</a:t>
            </a:r>
          </a:p>
          <a:p>
            <a:pPr marL="139700" indent="0">
              <a:buNone/>
            </a:pPr>
            <a:r>
              <a:rPr lang="en-US" sz="1800" b="1" dirty="0">
                <a:solidFill>
                  <a:schemeClr val="tx1"/>
                </a:solidFill>
              </a:rPr>
              <a:t>a. </a:t>
            </a:r>
            <a:r>
              <a:rPr lang="en-US" sz="1800" dirty="0">
                <a:solidFill>
                  <a:schemeClr val="tx1"/>
                </a:solidFill>
              </a:rPr>
              <a:t>The group requires access to vegan and gluten-free dining options. How does your location ensure vegan and gluten-free options are always available?</a:t>
            </a:r>
          </a:p>
          <a:p>
            <a:pPr marL="139700" indent="0">
              <a:buNone/>
            </a:pPr>
            <a:endParaRPr lang="en-US" sz="1800" dirty="0">
              <a:solidFill>
                <a:schemeClr val="tx1"/>
              </a:solidFill>
            </a:endParaRPr>
          </a:p>
          <a:p>
            <a:pPr marL="139700" indent="0">
              <a:buNone/>
            </a:pPr>
            <a:r>
              <a:rPr lang="en-US" sz="1800" dirty="0">
                <a:solidFill>
                  <a:schemeClr val="tx1"/>
                </a:solidFill>
              </a:rPr>
              <a:t>b. What is your approach to handling overbookings? What steps are taken to minimize impact to travelers when rooms are unavailable? </a:t>
            </a:r>
          </a:p>
          <a:p>
            <a:pPr marL="139700" indent="0">
              <a:buNone/>
            </a:pPr>
            <a:endParaRPr lang="en-US" sz="1800" dirty="0">
              <a:solidFill>
                <a:schemeClr val="tx1"/>
              </a:solidFill>
            </a:endParaRPr>
          </a:p>
        </p:txBody>
      </p:sp>
      <p:pic>
        <p:nvPicPr>
          <p:cNvPr id="4" name="Picture 3" descr="Cartoon image of a fish in a Hawaiian shirt holding a drink while reclining in a lounge chair.">
            <a:extLst>
              <a:ext uri="{FF2B5EF4-FFF2-40B4-BE49-F238E27FC236}">
                <a16:creationId xmlns:a16="http://schemas.microsoft.com/office/drawing/2014/main" id="{07885075-651D-8F95-1934-589A989EFC0E}"/>
              </a:ext>
            </a:extLst>
          </p:cNvPr>
          <p:cNvPicPr>
            <a:picLocks noChangeAspect="1"/>
          </p:cNvPicPr>
          <p:nvPr/>
        </p:nvPicPr>
        <p:blipFill>
          <a:blip r:embed="rId5"/>
          <a:stretch>
            <a:fillRect/>
          </a:stretch>
        </p:blipFill>
        <p:spPr>
          <a:xfrm>
            <a:off x="4488097" y="411746"/>
            <a:ext cx="1396105" cy="1481456"/>
          </a:xfrm>
          <a:prstGeom prst="rect">
            <a:avLst/>
          </a:prstGeom>
        </p:spPr>
      </p:pic>
      <p:sp>
        <p:nvSpPr>
          <p:cNvPr id="2" name="Slide Number Placeholder 1">
            <a:extLst>
              <a:ext uri="{FF2B5EF4-FFF2-40B4-BE49-F238E27FC236}">
                <a16:creationId xmlns:a16="http://schemas.microsoft.com/office/drawing/2014/main" id="{7A9ECA9F-832D-A538-1475-39DE503C33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Tree>
    <p:extLst>
      <p:ext uri="{BB962C8B-B14F-4D97-AF65-F5344CB8AC3E}">
        <p14:creationId xmlns:p14="http://schemas.microsoft.com/office/powerpoint/2010/main" val="1220943697"/>
      </p:ext>
    </p:extLst>
  </p:cSld>
  <p:clrMapOvr>
    <a:overrideClrMapping bg1="lt1" tx1="dk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xfrm>
            <a:off x="2163817" y="389713"/>
            <a:ext cx="4816366"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US" b="1" dirty="0">
                <a:solidFill>
                  <a:srgbClr val="38761D"/>
                </a:solidFill>
                <a:latin typeface="Helvetica Neue"/>
                <a:ea typeface="Helvetica Neue"/>
                <a:cs typeface="Helvetica Neue"/>
                <a:sym typeface="Helvetica Neue"/>
              </a:rPr>
              <a:t>Which Vendor would you pick?!</a:t>
            </a: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pic>
        <p:nvPicPr>
          <p:cNvPr id="7" name="Picture 6" descr="Checklist of 3 vendors to choose from.">
            <a:extLst>
              <a:ext uri="{FF2B5EF4-FFF2-40B4-BE49-F238E27FC236}">
                <a16:creationId xmlns:a16="http://schemas.microsoft.com/office/drawing/2014/main" id="{9D454FCD-1135-D59B-BC24-17642CF1D87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721769" y="823480"/>
            <a:ext cx="3727689" cy="4233337"/>
          </a:xfrm>
          <a:prstGeom prst="rect">
            <a:avLst/>
          </a:prstGeom>
          <a:ln>
            <a:noFill/>
          </a:ln>
          <a:effectLst>
            <a:softEdge rad="112500"/>
          </a:effectLst>
        </p:spPr>
      </p:pic>
      <p:pic>
        <p:nvPicPr>
          <p:cNvPr id="4" name="Picture 3" descr="Cartoon image of a pink flamingo with sunglasses holding a blue shade umbrella">
            <a:extLst>
              <a:ext uri="{FF2B5EF4-FFF2-40B4-BE49-F238E27FC236}">
                <a16:creationId xmlns:a16="http://schemas.microsoft.com/office/drawing/2014/main" id="{A6A3A6ED-C92C-4995-0CEF-06DDD03CAA85}"/>
              </a:ext>
            </a:extLst>
          </p:cNvPr>
          <p:cNvPicPr>
            <a:picLocks noChangeAspect="1"/>
          </p:cNvPicPr>
          <p:nvPr/>
        </p:nvPicPr>
        <p:blipFill>
          <a:blip r:embed="rId7"/>
          <a:stretch>
            <a:fillRect/>
          </a:stretch>
        </p:blipFill>
        <p:spPr>
          <a:xfrm>
            <a:off x="3656375" y="1651866"/>
            <a:ext cx="751956" cy="751956"/>
          </a:xfrm>
          <a:prstGeom prst="rect">
            <a:avLst/>
          </a:prstGeom>
        </p:spPr>
      </p:pic>
      <p:sp>
        <p:nvSpPr>
          <p:cNvPr id="11" name="TextBox 10">
            <a:extLst>
              <a:ext uri="{FF2B5EF4-FFF2-40B4-BE49-F238E27FC236}">
                <a16:creationId xmlns:a16="http://schemas.microsoft.com/office/drawing/2014/main" id="{BA486820-5691-E189-BC53-C3F905B16C61}"/>
              </a:ext>
            </a:extLst>
          </p:cNvPr>
          <p:cNvSpPr txBox="1"/>
          <p:nvPr/>
        </p:nvSpPr>
        <p:spPr>
          <a:xfrm>
            <a:off x="3977235" y="1846562"/>
            <a:ext cx="1526225" cy="738664"/>
          </a:xfrm>
          <a:prstGeom prst="rect">
            <a:avLst/>
          </a:prstGeom>
          <a:noFill/>
        </p:spPr>
        <p:txBody>
          <a:bodyPr wrap="square" rtlCol="0">
            <a:spAutoFit/>
          </a:bodyPr>
          <a:lstStyle/>
          <a:p>
            <a:pPr algn="ctr"/>
            <a:r>
              <a:rPr lang="en-US" b="1" dirty="0">
                <a:latin typeface="Helvetica Neue" panose="020B0604020202020204" charset="0"/>
              </a:rPr>
              <a:t>Vendor A: </a:t>
            </a:r>
            <a:r>
              <a:rPr lang="en-US" dirty="0">
                <a:latin typeface="Helvetica Neue" panose="020B0604020202020204" charset="0"/>
              </a:rPr>
              <a:t>Whimsy Cove Retreat</a:t>
            </a:r>
          </a:p>
        </p:txBody>
      </p:sp>
      <p:pic>
        <p:nvPicPr>
          <p:cNvPr id="5" name="Picture 4" descr="Cartoon image of a bear in a Hawaiian shirt holding a drink.">
            <a:extLst>
              <a:ext uri="{FF2B5EF4-FFF2-40B4-BE49-F238E27FC236}">
                <a16:creationId xmlns:a16="http://schemas.microsoft.com/office/drawing/2014/main" id="{4D8BAB4D-15EB-6245-FE83-50047EB3F70E}"/>
              </a:ext>
            </a:extLst>
          </p:cNvPr>
          <p:cNvPicPr>
            <a:picLocks noChangeAspect="1"/>
          </p:cNvPicPr>
          <p:nvPr/>
        </p:nvPicPr>
        <p:blipFill>
          <a:blip r:embed="rId8"/>
          <a:stretch>
            <a:fillRect/>
          </a:stretch>
        </p:blipFill>
        <p:spPr>
          <a:xfrm>
            <a:off x="3663125" y="2554550"/>
            <a:ext cx="628220" cy="628220"/>
          </a:xfrm>
          <a:prstGeom prst="rect">
            <a:avLst/>
          </a:prstGeom>
        </p:spPr>
      </p:pic>
      <p:sp>
        <p:nvSpPr>
          <p:cNvPr id="8" name="TextBox 7">
            <a:extLst>
              <a:ext uri="{FF2B5EF4-FFF2-40B4-BE49-F238E27FC236}">
                <a16:creationId xmlns:a16="http://schemas.microsoft.com/office/drawing/2014/main" id="{36EA7864-41D1-61F6-F505-E563AE8F991F}"/>
              </a:ext>
            </a:extLst>
          </p:cNvPr>
          <p:cNvSpPr txBox="1"/>
          <p:nvPr/>
        </p:nvSpPr>
        <p:spPr>
          <a:xfrm>
            <a:off x="4034339" y="2662232"/>
            <a:ext cx="1518364" cy="523220"/>
          </a:xfrm>
          <a:prstGeom prst="rect">
            <a:avLst/>
          </a:prstGeom>
          <a:noFill/>
        </p:spPr>
        <p:txBody>
          <a:bodyPr wrap="none" rtlCol="0">
            <a:spAutoFit/>
          </a:bodyPr>
          <a:lstStyle/>
          <a:p>
            <a:pPr algn="ctr"/>
            <a:r>
              <a:rPr lang="en-US" b="1" dirty="0">
                <a:latin typeface="Helvetica Neue" panose="020B0604020202020204" charset="0"/>
              </a:rPr>
              <a:t>Vendor B</a:t>
            </a:r>
          </a:p>
          <a:p>
            <a:pPr algn="ctr"/>
            <a:r>
              <a:rPr lang="en-US" sz="1400" dirty="0">
                <a:solidFill>
                  <a:schemeClr val="tx1"/>
                </a:solidFill>
              </a:rPr>
              <a:t>Relaxing Retreat</a:t>
            </a:r>
          </a:p>
        </p:txBody>
      </p:sp>
      <p:pic>
        <p:nvPicPr>
          <p:cNvPr id="6" name="Picture 5" descr="Cartoon image of a fish in a Hawaiian shirt holding a drink while reclining in a lounge chair.">
            <a:extLst>
              <a:ext uri="{FF2B5EF4-FFF2-40B4-BE49-F238E27FC236}">
                <a16:creationId xmlns:a16="http://schemas.microsoft.com/office/drawing/2014/main" id="{89B67208-702A-C676-8A9E-23C1C27AB546}"/>
              </a:ext>
            </a:extLst>
          </p:cNvPr>
          <p:cNvPicPr>
            <a:picLocks noChangeAspect="1"/>
          </p:cNvPicPr>
          <p:nvPr/>
        </p:nvPicPr>
        <p:blipFill>
          <a:blip r:embed="rId9"/>
          <a:stretch>
            <a:fillRect/>
          </a:stretch>
        </p:blipFill>
        <p:spPr>
          <a:xfrm>
            <a:off x="3533975" y="3255767"/>
            <a:ext cx="589535" cy="625576"/>
          </a:xfrm>
          <a:prstGeom prst="rect">
            <a:avLst/>
          </a:prstGeom>
        </p:spPr>
      </p:pic>
      <p:sp>
        <p:nvSpPr>
          <p:cNvPr id="3" name="TextBox 2">
            <a:extLst>
              <a:ext uri="{FF2B5EF4-FFF2-40B4-BE49-F238E27FC236}">
                <a16:creationId xmlns:a16="http://schemas.microsoft.com/office/drawing/2014/main" id="{22DB4FF6-8AF7-8E44-15A5-5FC0B0F975E8}"/>
              </a:ext>
            </a:extLst>
          </p:cNvPr>
          <p:cNvSpPr txBox="1"/>
          <p:nvPr/>
        </p:nvSpPr>
        <p:spPr>
          <a:xfrm>
            <a:off x="3950708" y="3336304"/>
            <a:ext cx="1579278" cy="523220"/>
          </a:xfrm>
          <a:prstGeom prst="rect">
            <a:avLst/>
          </a:prstGeom>
          <a:noFill/>
        </p:spPr>
        <p:txBody>
          <a:bodyPr wrap="none" rtlCol="0">
            <a:spAutoFit/>
          </a:bodyPr>
          <a:lstStyle/>
          <a:p>
            <a:pPr algn="ctr"/>
            <a:r>
              <a:rPr lang="en-US" b="1" dirty="0">
                <a:latin typeface="Helvetica Neue" panose="020B0604020202020204" charset="0"/>
              </a:rPr>
              <a:t>Vendor C</a:t>
            </a:r>
          </a:p>
          <a:p>
            <a:pPr algn="ctr"/>
            <a:r>
              <a:rPr lang="en-US" sz="1400" dirty="0">
                <a:solidFill>
                  <a:schemeClr val="tx1"/>
                </a:solidFill>
              </a:rPr>
              <a:t>Seaside Shanties</a:t>
            </a:r>
            <a:endParaRPr lang="en-US" dirty="0">
              <a:latin typeface="Helvetica Neue" panose="020B0604020202020204" charset="0"/>
            </a:endParaRPr>
          </a:p>
        </p:txBody>
      </p:sp>
      <p:pic>
        <p:nvPicPr>
          <p:cNvPr id="14" name="Picture 13" descr="Cartoon image of a campfire">
            <a:extLst>
              <a:ext uri="{FF2B5EF4-FFF2-40B4-BE49-F238E27FC236}">
                <a16:creationId xmlns:a16="http://schemas.microsoft.com/office/drawing/2014/main" id="{3EAEFCF8-2A11-6385-0473-8C3D0DF1DB7D}"/>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656374" y="3212501"/>
            <a:ext cx="1828301" cy="1670099"/>
          </a:xfrm>
          <a:prstGeom prst="rect">
            <a:avLst/>
          </a:prstGeom>
        </p:spPr>
      </p:pic>
      <p:pic>
        <p:nvPicPr>
          <p:cNvPr id="16" name="Picture 15" descr="Cartoon image of two beach chairs under an umbrella by palm trees surrounded by water.">
            <a:extLst>
              <a:ext uri="{FF2B5EF4-FFF2-40B4-BE49-F238E27FC236}">
                <a16:creationId xmlns:a16="http://schemas.microsoft.com/office/drawing/2014/main" id="{23568D1C-1689-1093-F5DE-3BE746606F63}"/>
              </a:ext>
            </a:extLst>
          </p:cNvPr>
          <p:cNvPicPr>
            <a:picLocks noChangeAspect="1"/>
          </p:cNvPicPr>
          <p:nvPr/>
        </p:nvPicPr>
        <p:blipFill>
          <a:blip r:embed="rId12"/>
          <a:stretch>
            <a:fillRect/>
          </a:stretch>
        </p:blipFill>
        <p:spPr>
          <a:xfrm>
            <a:off x="6664870" y="3568555"/>
            <a:ext cx="2234323" cy="1163056"/>
          </a:xfrm>
          <a:prstGeom prst="rect">
            <a:avLst/>
          </a:prstGeom>
        </p:spPr>
      </p:pic>
      <p:sp>
        <p:nvSpPr>
          <p:cNvPr id="2" name="Slide Number Placeholder 1">
            <a:extLst>
              <a:ext uri="{FF2B5EF4-FFF2-40B4-BE49-F238E27FC236}">
                <a16:creationId xmlns:a16="http://schemas.microsoft.com/office/drawing/2014/main" id="{7A9ECA9F-832D-A538-1475-39DE503C33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Tree>
    <p:extLst>
      <p:ext uri="{BB962C8B-B14F-4D97-AF65-F5344CB8AC3E}">
        <p14:creationId xmlns:p14="http://schemas.microsoft.com/office/powerpoint/2010/main" val="294719546"/>
      </p:ext>
    </p:extLst>
  </p:cSld>
  <p:clrMapOvr>
    <a:overrideClrMapping bg1="lt1" tx1="dk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38761D"/>
                </a:solidFill>
                <a:latin typeface="Helvetica Neue"/>
                <a:ea typeface="Helvetica Neue"/>
                <a:cs typeface="Helvetica Neue"/>
                <a:sym typeface="Helvetica Neue"/>
              </a:rPr>
              <a:t>Vendor Feedback on Interview-Style Questions</a:t>
            </a: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sp>
        <p:nvSpPr>
          <p:cNvPr id="5" name="Speech Bubble: Oval 4">
            <a:extLst>
              <a:ext uri="{FF2B5EF4-FFF2-40B4-BE49-F238E27FC236}">
                <a16:creationId xmlns:a16="http://schemas.microsoft.com/office/drawing/2014/main" id="{24B072E0-3A77-8DD0-558A-7B8A8260980D}"/>
              </a:ext>
            </a:extLst>
          </p:cNvPr>
          <p:cNvSpPr/>
          <p:nvPr/>
        </p:nvSpPr>
        <p:spPr>
          <a:xfrm>
            <a:off x="99782" y="1161237"/>
            <a:ext cx="2862470" cy="1203469"/>
          </a:xfrm>
          <a:prstGeom prst="wedgeEllipseCallout">
            <a:avLst>
              <a:gd name="adj1" fmla="val 43056"/>
              <a:gd name="adj2" fmla="val 6675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Helvetica Neue" panose="020B0604020202020204" charset="0"/>
                <a:cs typeface="Calibri" panose="020F0502020204030204" pitchFamily="34" charset="0"/>
              </a:rPr>
              <a:t>“I will always take draft documentations and the opportunity to provide feedback on market research.”</a:t>
            </a:r>
          </a:p>
        </p:txBody>
      </p:sp>
      <p:sp>
        <p:nvSpPr>
          <p:cNvPr id="11" name="Speech Bubble: Oval 10">
            <a:extLst>
              <a:ext uri="{FF2B5EF4-FFF2-40B4-BE49-F238E27FC236}">
                <a16:creationId xmlns:a16="http://schemas.microsoft.com/office/drawing/2014/main" id="{B71872D2-6396-5AB6-F790-0A1F33D7A50A}"/>
              </a:ext>
            </a:extLst>
          </p:cNvPr>
          <p:cNvSpPr/>
          <p:nvPr/>
        </p:nvSpPr>
        <p:spPr>
          <a:xfrm>
            <a:off x="3080811" y="974320"/>
            <a:ext cx="3188472" cy="1546275"/>
          </a:xfrm>
          <a:prstGeom prst="wedgeEllipseCallout">
            <a:avLst>
              <a:gd name="adj1" fmla="val 19546"/>
              <a:gd name="adj2" fmla="val 80004"/>
            </a:avLst>
          </a:prstGeom>
          <a:solidFill>
            <a:srgbClr val="8ED48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i="0" u="none" strike="noStrike" dirty="0">
                <a:solidFill>
                  <a:schemeClr val="tx1"/>
                </a:solidFill>
                <a:effectLst/>
                <a:latin typeface="Helvetica Neue" panose="020B0604020202020204" charset="0"/>
              </a:rPr>
              <a:t>“The three questions they asked were easy to answer and we got to share a lot about our experiences.  We were able to answer effectively about some of our innovations and felt we addressed their need.”</a:t>
            </a:r>
            <a:endParaRPr lang="en-US" sz="1100" b="1" dirty="0">
              <a:solidFill>
                <a:schemeClr val="tx1"/>
              </a:solidFill>
              <a:latin typeface="Helvetica Neue" panose="020B0604020202020204" charset="0"/>
            </a:endParaRPr>
          </a:p>
        </p:txBody>
      </p:sp>
      <p:sp>
        <p:nvSpPr>
          <p:cNvPr id="8" name="Speech Bubble: Oval 7">
            <a:extLst>
              <a:ext uri="{FF2B5EF4-FFF2-40B4-BE49-F238E27FC236}">
                <a16:creationId xmlns:a16="http://schemas.microsoft.com/office/drawing/2014/main" id="{38C4C2EA-A0E8-6C84-8E8C-1028559F1466}"/>
              </a:ext>
            </a:extLst>
          </p:cNvPr>
          <p:cNvSpPr/>
          <p:nvPr/>
        </p:nvSpPr>
        <p:spPr>
          <a:xfrm>
            <a:off x="5907179" y="1883739"/>
            <a:ext cx="3099268" cy="1262775"/>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i="0" u="none" strike="noStrike" dirty="0">
                <a:solidFill>
                  <a:schemeClr val="tx1"/>
                </a:solidFill>
                <a:effectLst/>
                <a:latin typeface="Helvetica Neue" panose="020B0604020202020204" charset="0"/>
              </a:rPr>
              <a:t>“It was effective. Allowed the bidders to define a detailed outline that addressed the evaluation criteria and scope areas within the task area responses.”</a:t>
            </a:r>
            <a:endParaRPr lang="en-US" sz="1100" b="1" dirty="0">
              <a:solidFill>
                <a:schemeClr val="tx1"/>
              </a:solidFill>
              <a:latin typeface="Helvetica Neue" panose="020B0604020202020204" charset="0"/>
            </a:endParaRPr>
          </a:p>
        </p:txBody>
      </p:sp>
      <p:sp>
        <p:nvSpPr>
          <p:cNvPr id="10" name="Speech Bubble: Oval 9">
            <a:extLst>
              <a:ext uri="{FF2B5EF4-FFF2-40B4-BE49-F238E27FC236}">
                <a16:creationId xmlns:a16="http://schemas.microsoft.com/office/drawing/2014/main" id="{384A4316-8B47-F728-5611-CF83B2DD751A}"/>
              </a:ext>
            </a:extLst>
          </p:cNvPr>
          <p:cNvSpPr/>
          <p:nvPr/>
        </p:nvSpPr>
        <p:spPr>
          <a:xfrm>
            <a:off x="4338996" y="3396042"/>
            <a:ext cx="2943670" cy="1296105"/>
          </a:xfrm>
          <a:prstGeom prst="wedgeEllipseCallou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i="0" u="none" strike="noStrike" dirty="0">
                <a:solidFill>
                  <a:schemeClr val="tx1"/>
                </a:solidFill>
                <a:effectLst/>
                <a:latin typeface="Helvetica Neue" panose="020B0604020202020204" charset="0"/>
              </a:rPr>
              <a:t>“We thought it gave real life application to the RFP.  It was a good attempt to get feedback from the contractors on their view of the solicitation and what input they had.”</a:t>
            </a:r>
            <a:endParaRPr lang="en-US" sz="1100" b="1" dirty="0">
              <a:solidFill>
                <a:schemeClr val="tx1"/>
              </a:solidFill>
              <a:latin typeface="Helvetica Neue" panose="020B0604020202020204" charset="0"/>
            </a:endParaRPr>
          </a:p>
        </p:txBody>
      </p:sp>
      <p:sp>
        <p:nvSpPr>
          <p:cNvPr id="14" name="Speech Bubble: Oval 13">
            <a:extLst>
              <a:ext uri="{FF2B5EF4-FFF2-40B4-BE49-F238E27FC236}">
                <a16:creationId xmlns:a16="http://schemas.microsoft.com/office/drawing/2014/main" id="{47678552-0CB1-5B59-76FD-51641B8A6791}"/>
              </a:ext>
            </a:extLst>
          </p:cNvPr>
          <p:cNvSpPr/>
          <p:nvPr/>
        </p:nvSpPr>
        <p:spPr>
          <a:xfrm>
            <a:off x="0" y="2691994"/>
            <a:ext cx="3410969" cy="2204231"/>
          </a:xfrm>
          <a:prstGeom prst="wedgeEllipseCallout">
            <a:avLst>
              <a:gd name="adj1" fmla="val 70527"/>
              <a:gd name="adj2" fmla="val 3893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i="0" u="none" strike="noStrike" dirty="0">
                <a:solidFill>
                  <a:schemeClr val="tx1"/>
                </a:solidFill>
                <a:effectLst/>
                <a:latin typeface="Helvetica Neue" panose="020B0604020202020204" charset="0"/>
              </a:rPr>
              <a:t>“The 500-word limit made it difficult to convey all the different potential points that one might want to share in that. While there is some benefit to keeping it short and sweet, I felt that we had a really difficult time trying to convey as much as we might have wanted to in order to try to address each of the points an evaluator might be interested in... “</a:t>
            </a:r>
            <a:endParaRPr lang="en-US" sz="1100" b="1" dirty="0">
              <a:solidFill>
                <a:schemeClr val="tx1"/>
              </a:solidFill>
              <a:latin typeface="Helvetica Neue" panose="020B0604020202020204" charset="0"/>
            </a:endParaRPr>
          </a:p>
        </p:txBody>
      </p:sp>
      <p:sp>
        <p:nvSpPr>
          <p:cNvPr id="6" name="TextBox 5">
            <a:extLst>
              <a:ext uri="{FF2B5EF4-FFF2-40B4-BE49-F238E27FC236}">
                <a16:creationId xmlns:a16="http://schemas.microsoft.com/office/drawing/2014/main" id="{0981A9F1-4E88-031A-DA9C-DC54F9105BE0}"/>
              </a:ext>
            </a:extLst>
          </p:cNvPr>
          <p:cNvSpPr txBox="1"/>
          <p:nvPr/>
        </p:nvSpPr>
        <p:spPr>
          <a:xfrm>
            <a:off x="3080029" y="2963501"/>
            <a:ext cx="3403496" cy="307777"/>
          </a:xfrm>
          <a:prstGeom prst="rect">
            <a:avLst/>
          </a:prstGeom>
          <a:noFill/>
        </p:spPr>
        <p:txBody>
          <a:bodyPr wrap="none" rtlCol="0">
            <a:spAutoFit/>
          </a:bodyPr>
          <a:lstStyle/>
          <a:p>
            <a:r>
              <a:rPr lang="en-US" b="1" u="sng" dirty="0">
                <a:latin typeface="Helvetica Neue" panose="020B0604020202020204" charset="0"/>
              </a:rPr>
              <a:t>Share the Draft Solicitation with Industry!</a:t>
            </a:r>
          </a:p>
        </p:txBody>
      </p:sp>
      <p:pic>
        <p:nvPicPr>
          <p:cNvPr id="4" name="Picture 3" descr="River Tubing, Sticker Clipart Inflate Character And Boy Boating On The ...">
            <a:extLst>
              <a:ext uri="{FF2B5EF4-FFF2-40B4-BE49-F238E27FC236}">
                <a16:creationId xmlns:a16="http://schemas.microsoft.com/office/drawing/2014/main" id="{B6226337-5EE9-E870-B565-6570063FE1AB}"/>
              </a:ext>
            </a:extLst>
          </p:cNvPr>
          <p:cNvPicPr>
            <a:picLocks noChangeAspect="1"/>
          </p:cNvPicPr>
          <p:nvPr/>
        </p:nvPicPr>
        <p:blipFill>
          <a:blip r:embed="rId5"/>
          <a:stretch>
            <a:fillRect/>
          </a:stretch>
        </p:blipFill>
        <p:spPr>
          <a:xfrm>
            <a:off x="7241164" y="3066699"/>
            <a:ext cx="1902836" cy="1954790"/>
          </a:xfrm>
          <a:prstGeom prst="rect">
            <a:avLst/>
          </a:prstGeom>
        </p:spPr>
      </p:pic>
      <p:sp>
        <p:nvSpPr>
          <p:cNvPr id="3" name="Slide Number Placeholder 2">
            <a:extLst>
              <a:ext uri="{FF2B5EF4-FFF2-40B4-BE49-F238E27FC236}">
                <a16:creationId xmlns:a16="http://schemas.microsoft.com/office/drawing/2014/main" id="{0F7244C5-3D1C-2E28-D9DE-0F0272FCB0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848336045"/>
      </p:ext>
    </p:extLst>
  </p:cSld>
  <p:clrMapOvr>
    <a:overrideClrMapping bg1="lt1" tx1="dk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xfrm>
            <a:off x="592705" y="1402010"/>
            <a:ext cx="7688579" cy="62498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rgbClr val="38761D"/>
                </a:solidFill>
                <a:latin typeface="Helvetica Neue"/>
                <a:ea typeface="Helvetica Neue"/>
                <a:cs typeface="Helvetica Neue"/>
                <a:sym typeface="Helvetica Neue"/>
              </a:rPr>
              <a:t>Campfire Knowledge Check</a:t>
            </a: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pic>
        <p:nvPicPr>
          <p:cNvPr id="3" name="Picture 2" descr="Cartoon image of a bear holding a book in front of a chalk board.">
            <a:extLst>
              <a:ext uri="{FF2B5EF4-FFF2-40B4-BE49-F238E27FC236}">
                <a16:creationId xmlns:a16="http://schemas.microsoft.com/office/drawing/2014/main" id="{BA89E2F5-01E7-D29C-A631-FD43E686EA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9202" y="1925089"/>
            <a:ext cx="3359177" cy="238283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DCBEECF-88CB-CCE1-EFCC-7FB7297E26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Tree>
    <p:extLst>
      <p:ext uri="{BB962C8B-B14F-4D97-AF65-F5344CB8AC3E}">
        <p14:creationId xmlns:p14="http://schemas.microsoft.com/office/powerpoint/2010/main" val="2988777619"/>
      </p:ext>
    </p:extLst>
  </p:cSld>
  <p:clrMapOvr>
    <a:overrideClrMapping bg1="lt1" tx1="dk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6" name="Google Shape;158;p30">
            <a:extLst>
              <a:ext uri="{FF2B5EF4-FFF2-40B4-BE49-F238E27FC236}">
                <a16:creationId xmlns:a16="http://schemas.microsoft.com/office/drawing/2014/main" id="{E18D458D-834F-E2F7-201D-4076E0725887}"/>
              </a:ext>
            </a:extLst>
          </p:cNvPr>
          <p:cNvSpPr txBox="1">
            <a:spLocks noGrp="1"/>
          </p:cNvSpPr>
          <p:nvPr>
            <p:ph type="title"/>
          </p:nvPr>
        </p:nvSpPr>
        <p:spPr>
          <a:xfrm>
            <a:off x="1793282" y="388960"/>
            <a:ext cx="5557436"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US" b="1" dirty="0">
                <a:solidFill>
                  <a:srgbClr val="38761D"/>
                </a:solidFill>
                <a:latin typeface="Helvetica Neue"/>
                <a:ea typeface="Helvetica Neue"/>
                <a:cs typeface="Helvetica Neue"/>
                <a:sym typeface="Helvetica Neue"/>
              </a:rPr>
              <a:t>Campfire Knowledge Check #1</a:t>
            </a: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sp>
        <p:nvSpPr>
          <p:cNvPr id="3" name="TextBox 2">
            <a:extLst>
              <a:ext uri="{FF2B5EF4-FFF2-40B4-BE49-F238E27FC236}">
                <a16:creationId xmlns:a16="http://schemas.microsoft.com/office/drawing/2014/main" id="{C39881FD-0ABC-7A04-460E-80835522809E}"/>
              </a:ext>
            </a:extLst>
          </p:cNvPr>
          <p:cNvSpPr txBox="1"/>
          <p:nvPr/>
        </p:nvSpPr>
        <p:spPr>
          <a:xfrm>
            <a:off x="742268" y="1083669"/>
            <a:ext cx="7659464" cy="2992614"/>
          </a:xfrm>
          <a:prstGeom prst="rect">
            <a:avLst/>
          </a:prstGeom>
          <a:noFill/>
        </p:spPr>
        <p:txBody>
          <a:bodyPr wrap="square" lIns="91440" tIns="45720" rIns="91440" bIns="45720" rtlCol="0" anchor="t">
            <a:spAutoFit/>
          </a:bodyPr>
          <a:lstStyle/>
          <a:p>
            <a:pPr algn="ctr"/>
            <a:r>
              <a:rPr lang="en-US" sz="2400" dirty="0">
                <a:latin typeface="Helvetica Neue" panose="020B0604020202020204" charset="0"/>
              </a:rPr>
              <a:t>Interview-Style Questions can be used:</a:t>
            </a:r>
          </a:p>
          <a:p>
            <a:endParaRPr lang="en-US" sz="2400" dirty="0">
              <a:latin typeface="Helvetica Neue" panose="020B0604020202020204" charset="0"/>
            </a:endParaRPr>
          </a:p>
          <a:p>
            <a:pPr marL="342900" indent="-342900">
              <a:lnSpc>
                <a:spcPct val="150000"/>
              </a:lnSpc>
              <a:buAutoNum type="alphaLcParenR"/>
            </a:pPr>
            <a:r>
              <a:rPr lang="en-US" sz="2400" dirty="0">
                <a:latin typeface="Helvetica Neue" panose="020B0604020202020204" charset="0"/>
              </a:rPr>
              <a:t>In Request for Information (RFIs).</a:t>
            </a:r>
          </a:p>
          <a:p>
            <a:pPr marL="342900" indent="-342900">
              <a:lnSpc>
                <a:spcPct val="150000"/>
              </a:lnSpc>
              <a:buAutoNum type="alphaLcParenR"/>
            </a:pPr>
            <a:r>
              <a:rPr lang="en-US" sz="2400" dirty="0">
                <a:latin typeface="Helvetica Neue" panose="020B0604020202020204" charset="0"/>
              </a:rPr>
              <a:t>During Market Research One-on-Ones.</a:t>
            </a:r>
          </a:p>
          <a:p>
            <a:pPr marL="342900" indent="-342900">
              <a:lnSpc>
                <a:spcPct val="150000"/>
              </a:lnSpc>
              <a:buAutoNum type="alphaLcParenR"/>
            </a:pPr>
            <a:r>
              <a:rPr lang="en-US" sz="2400" dirty="0">
                <a:latin typeface="Helvetica Neue" panose="020B0604020202020204" charset="0"/>
              </a:rPr>
              <a:t>As a part of the solicitation evaluation criteria.</a:t>
            </a:r>
          </a:p>
          <a:p>
            <a:pPr marL="342900" indent="-342900">
              <a:lnSpc>
                <a:spcPct val="150000"/>
              </a:lnSpc>
              <a:buAutoNum type="alphaLcParenR"/>
            </a:pPr>
            <a:r>
              <a:rPr lang="en-US" sz="2400" dirty="0">
                <a:latin typeface="Helvetica Neue" panose="020B0604020202020204" charset="0"/>
              </a:rPr>
              <a:t>All of the Above.</a:t>
            </a:r>
          </a:p>
        </p:txBody>
      </p:sp>
      <p:pic>
        <p:nvPicPr>
          <p:cNvPr id="4" name="Graphic 3" descr="Checkmark with solid fill">
            <a:extLst>
              <a:ext uri="{FF2B5EF4-FFF2-40B4-BE49-F238E27FC236}">
                <a16:creationId xmlns:a16="http://schemas.microsoft.com/office/drawing/2014/main" id="{9F11971B-A106-57F2-4C92-5CFD3E9474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662" y="2105050"/>
            <a:ext cx="470606" cy="293212"/>
          </a:xfrm>
          <a:prstGeom prst="rect">
            <a:avLst/>
          </a:prstGeom>
        </p:spPr>
      </p:pic>
      <p:pic>
        <p:nvPicPr>
          <p:cNvPr id="5" name="Graphic 4" descr="Checkmark with solid fill">
            <a:extLst>
              <a:ext uri="{FF2B5EF4-FFF2-40B4-BE49-F238E27FC236}">
                <a16:creationId xmlns:a16="http://schemas.microsoft.com/office/drawing/2014/main" id="{0F01BEB9-6524-7488-8E7E-D166F47D7C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662" y="2563322"/>
            <a:ext cx="470606" cy="293212"/>
          </a:xfrm>
          <a:prstGeom prst="rect">
            <a:avLst/>
          </a:prstGeom>
        </p:spPr>
      </p:pic>
      <p:pic>
        <p:nvPicPr>
          <p:cNvPr id="7" name="Graphic 6" descr="Checkmark with solid fill">
            <a:extLst>
              <a:ext uri="{FF2B5EF4-FFF2-40B4-BE49-F238E27FC236}">
                <a16:creationId xmlns:a16="http://schemas.microsoft.com/office/drawing/2014/main" id="{40A007CE-E052-C526-7DFC-F5C86B08E3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662" y="3144111"/>
            <a:ext cx="470606" cy="293212"/>
          </a:xfrm>
          <a:prstGeom prst="rect">
            <a:avLst/>
          </a:prstGeom>
        </p:spPr>
      </p:pic>
      <p:pic>
        <p:nvPicPr>
          <p:cNvPr id="8" name="Graphic 7" descr="Checkmark with solid fill">
            <a:extLst>
              <a:ext uri="{FF2B5EF4-FFF2-40B4-BE49-F238E27FC236}">
                <a16:creationId xmlns:a16="http://schemas.microsoft.com/office/drawing/2014/main" id="{1D8C4376-1BC8-FC96-D41B-95282ADA84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662" y="3724900"/>
            <a:ext cx="470606" cy="293212"/>
          </a:xfrm>
          <a:prstGeom prst="rect">
            <a:avLst/>
          </a:prstGeom>
        </p:spPr>
      </p:pic>
      <p:pic>
        <p:nvPicPr>
          <p:cNvPr id="11" name="Picture 10" descr="Image of a cartoon campfire">
            <a:extLst>
              <a:ext uri="{FF2B5EF4-FFF2-40B4-BE49-F238E27FC236}">
                <a16:creationId xmlns:a16="http://schemas.microsoft.com/office/drawing/2014/main" id="{DA966C9F-8E4B-4790-2D2C-8DF117033BAA}"/>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577854" y="3144111"/>
            <a:ext cx="2132721" cy="1706177"/>
          </a:xfrm>
          <a:prstGeom prst="rect">
            <a:avLst/>
          </a:prstGeom>
        </p:spPr>
      </p:pic>
      <p:sp>
        <p:nvSpPr>
          <p:cNvPr id="2" name="Slide Number Placeholder 1">
            <a:extLst>
              <a:ext uri="{FF2B5EF4-FFF2-40B4-BE49-F238E27FC236}">
                <a16:creationId xmlns:a16="http://schemas.microsoft.com/office/drawing/2014/main" id="{2DCBEECF-88CB-CCE1-EFCC-7FB7297E26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Tree>
    <p:extLst>
      <p:ext uri="{BB962C8B-B14F-4D97-AF65-F5344CB8AC3E}">
        <p14:creationId xmlns:p14="http://schemas.microsoft.com/office/powerpoint/2010/main" val="3236642246"/>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6" name="Google Shape;158;p30">
            <a:extLst>
              <a:ext uri="{FF2B5EF4-FFF2-40B4-BE49-F238E27FC236}">
                <a16:creationId xmlns:a16="http://schemas.microsoft.com/office/drawing/2014/main" id="{E18D458D-834F-E2F7-201D-4076E0725887}"/>
              </a:ext>
            </a:extLst>
          </p:cNvPr>
          <p:cNvSpPr txBox="1">
            <a:spLocks noGrp="1"/>
          </p:cNvSpPr>
          <p:nvPr>
            <p:ph type="title"/>
          </p:nvPr>
        </p:nvSpPr>
        <p:spPr>
          <a:xfrm>
            <a:off x="1793282" y="388960"/>
            <a:ext cx="5557436"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US" b="1" dirty="0">
                <a:solidFill>
                  <a:srgbClr val="38761D"/>
                </a:solidFill>
                <a:latin typeface="Helvetica Neue"/>
                <a:ea typeface="Helvetica Neue"/>
                <a:cs typeface="Helvetica Neue"/>
                <a:sym typeface="Helvetica Neue"/>
              </a:rPr>
              <a:t>Campfire Knowledge Check #2</a:t>
            </a: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sp>
        <p:nvSpPr>
          <p:cNvPr id="3" name="TextBox 2">
            <a:extLst>
              <a:ext uri="{FF2B5EF4-FFF2-40B4-BE49-F238E27FC236}">
                <a16:creationId xmlns:a16="http://schemas.microsoft.com/office/drawing/2014/main" id="{C39881FD-0ABC-7A04-460E-80835522809E}"/>
              </a:ext>
            </a:extLst>
          </p:cNvPr>
          <p:cNvSpPr txBox="1"/>
          <p:nvPr/>
        </p:nvSpPr>
        <p:spPr>
          <a:xfrm>
            <a:off x="742268" y="1083669"/>
            <a:ext cx="7659464" cy="2253950"/>
          </a:xfrm>
          <a:prstGeom prst="rect">
            <a:avLst/>
          </a:prstGeom>
          <a:noFill/>
        </p:spPr>
        <p:txBody>
          <a:bodyPr wrap="square" lIns="91440" tIns="45720" rIns="91440" bIns="45720" rtlCol="0" anchor="t">
            <a:spAutoFit/>
          </a:bodyPr>
          <a:lstStyle/>
          <a:p>
            <a:pPr algn="ctr"/>
            <a:r>
              <a:rPr lang="en-US" sz="2400" dirty="0">
                <a:latin typeface="Helvetica Neue" panose="020B0604020202020204" charset="0"/>
              </a:rPr>
              <a:t>True or False:</a:t>
            </a:r>
          </a:p>
          <a:p>
            <a:pPr algn="ctr"/>
            <a:r>
              <a:rPr lang="en-US" sz="2400" dirty="0">
                <a:latin typeface="Helvetica Neue" panose="020B0604020202020204" charset="0"/>
              </a:rPr>
              <a:t>Interview-style questions can make your technical evaluation factors more meaningful.</a:t>
            </a:r>
          </a:p>
          <a:p>
            <a:pPr marL="342900" indent="-342900">
              <a:lnSpc>
                <a:spcPct val="150000"/>
              </a:lnSpc>
              <a:buAutoNum type="alphaLcParenR"/>
            </a:pPr>
            <a:r>
              <a:rPr lang="en-US" sz="2400" dirty="0">
                <a:latin typeface="Helvetica Neue" panose="020B0604020202020204" charset="0"/>
              </a:rPr>
              <a:t>True</a:t>
            </a:r>
          </a:p>
          <a:p>
            <a:pPr marL="342900" indent="-342900">
              <a:lnSpc>
                <a:spcPct val="150000"/>
              </a:lnSpc>
              <a:buAutoNum type="alphaLcParenR"/>
            </a:pPr>
            <a:r>
              <a:rPr lang="en-US" sz="2400" dirty="0">
                <a:latin typeface="Helvetica Neue" panose="020B0604020202020204" charset="0"/>
              </a:rPr>
              <a:t>False</a:t>
            </a:r>
          </a:p>
        </p:txBody>
      </p:sp>
      <p:pic>
        <p:nvPicPr>
          <p:cNvPr id="7" name="Graphic 6" descr="Checkmark with solid fill">
            <a:extLst>
              <a:ext uri="{FF2B5EF4-FFF2-40B4-BE49-F238E27FC236}">
                <a16:creationId xmlns:a16="http://schemas.microsoft.com/office/drawing/2014/main" id="{40A007CE-E052-C526-7DFC-F5C86B08E3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7416" y="2421566"/>
            <a:ext cx="470606" cy="293212"/>
          </a:xfrm>
          <a:prstGeom prst="rect">
            <a:avLst/>
          </a:prstGeom>
        </p:spPr>
      </p:pic>
      <p:pic>
        <p:nvPicPr>
          <p:cNvPr id="10" name="Picture 9" descr="Cartoon image of a campfire">
            <a:extLst>
              <a:ext uri="{FF2B5EF4-FFF2-40B4-BE49-F238E27FC236}">
                <a16:creationId xmlns:a16="http://schemas.microsoft.com/office/drawing/2014/main" id="{C9631F72-596D-BA3A-2D0B-4808E1B3F43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577854" y="3144111"/>
            <a:ext cx="2132721" cy="1706177"/>
          </a:xfrm>
          <a:prstGeom prst="rect">
            <a:avLst/>
          </a:prstGeom>
        </p:spPr>
      </p:pic>
      <p:sp>
        <p:nvSpPr>
          <p:cNvPr id="2" name="Slide Number Placeholder 1">
            <a:extLst>
              <a:ext uri="{FF2B5EF4-FFF2-40B4-BE49-F238E27FC236}">
                <a16:creationId xmlns:a16="http://schemas.microsoft.com/office/drawing/2014/main" id="{2DCBEECF-88CB-CCE1-EFCC-7FB7297E26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1622462664"/>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6" name="Google Shape;158;p30">
            <a:extLst>
              <a:ext uri="{FF2B5EF4-FFF2-40B4-BE49-F238E27FC236}">
                <a16:creationId xmlns:a16="http://schemas.microsoft.com/office/drawing/2014/main" id="{E18D458D-834F-E2F7-201D-4076E0725887}"/>
              </a:ext>
            </a:extLst>
          </p:cNvPr>
          <p:cNvSpPr txBox="1">
            <a:spLocks noGrp="1"/>
          </p:cNvSpPr>
          <p:nvPr>
            <p:ph type="title"/>
          </p:nvPr>
        </p:nvSpPr>
        <p:spPr>
          <a:xfrm>
            <a:off x="1793282" y="388960"/>
            <a:ext cx="5557436"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US" b="1" dirty="0">
                <a:solidFill>
                  <a:srgbClr val="38761D"/>
                </a:solidFill>
                <a:latin typeface="Helvetica Neue"/>
                <a:ea typeface="Helvetica Neue"/>
                <a:cs typeface="Helvetica Neue"/>
                <a:sym typeface="Helvetica Neue"/>
              </a:rPr>
              <a:t>Campfire Knowledge Check #3</a:t>
            </a: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sp>
        <p:nvSpPr>
          <p:cNvPr id="3" name="TextBox 2">
            <a:extLst>
              <a:ext uri="{FF2B5EF4-FFF2-40B4-BE49-F238E27FC236}">
                <a16:creationId xmlns:a16="http://schemas.microsoft.com/office/drawing/2014/main" id="{C39881FD-0ABC-7A04-460E-80835522809E}"/>
              </a:ext>
            </a:extLst>
          </p:cNvPr>
          <p:cNvSpPr txBox="1"/>
          <p:nvPr/>
        </p:nvSpPr>
        <p:spPr>
          <a:xfrm>
            <a:off x="742268" y="961660"/>
            <a:ext cx="7659464" cy="5336846"/>
          </a:xfrm>
          <a:prstGeom prst="rect">
            <a:avLst/>
          </a:prstGeom>
          <a:noFill/>
        </p:spPr>
        <p:txBody>
          <a:bodyPr wrap="square" lIns="91440" tIns="45720" rIns="91440" bIns="45720" rtlCol="0" anchor="t">
            <a:spAutoFit/>
          </a:bodyPr>
          <a:lstStyle/>
          <a:p>
            <a:pPr algn="ctr"/>
            <a:r>
              <a:rPr lang="en-US" sz="2400" dirty="0">
                <a:latin typeface="Helvetica Neue" panose="020B0604020202020204" charset="0"/>
              </a:rPr>
              <a:t>Which of the following is a benefit of using Interview-Style Questions?</a:t>
            </a:r>
          </a:p>
          <a:p>
            <a:pPr algn="ctr"/>
            <a:endParaRPr lang="en-US" sz="2400" dirty="0">
              <a:latin typeface="Helvetica Neue" panose="020B0604020202020204" charset="0"/>
            </a:endParaRPr>
          </a:p>
          <a:p>
            <a:pPr marL="457200" marR="0" lvl="0" indent="-457200" algn="l" defTabSz="914400" rtl="0" eaLnBrk="1" fontAlgn="auto" latinLnBrk="0" hangingPunct="1">
              <a:lnSpc>
                <a:spcPct val="115000"/>
              </a:lnSpc>
              <a:spcBef>
                <a:spcPts val="0"/>
              </a:spcBef>
              <a:spcAft>
                <a:spcPts val="0"/>
              </a:spcAft>
              <a:buClr>
                <a:srgbClr val="595959"/>
              </a:buClr>
              <a:buSzPts val="1800"/>
              <a:buFont typeface="+mj-lt"/>
              <a:buAutoNum type="alphaLcParenR"/>
              <a:tabLst/>
              <a:defRPr/>
            </a:pPr>
            <a:r>
              <a:rPr kumimoji="0" lang="en-US" sz="2400" i="0" u="none" strike="noStrike" kern="0" cap="none" spc="0" normalizeH="0" baseline="0" noProof="0" dirty="0">
                <a:ln>
                  <a:noFill/>
                </a:ln>
                <a:solidFill>
                  <a:schemeClr val="tx1"/>
                </a:solidFill>
                <a:effectLst/>
                <a:uLnTx/>
                <a:uFillTx/>
                <a:latin typeface="Helvetica Neue" panose="020B0604020202020204" charset="0"/>
                <a:sym typeface="Arial"/>
              </a:rPr>
              <a:t>Easier for program offices to articulate meaningful criteria.</a:t>
            </a:r>
          </a:p>
          <a:p>
            <a:pPr marL="457200" marR="0" lvl="0" indent="-457200" algn="l" defTabSz="914400" rtl="0" eaLnBrk="1" fontAlgn="auto" latinLnBrk="0" hangingPunct="1">
              <a:lnSpc>
                <a:spcPct val="115000"/>
              </a:lnSpc>
              <a:spcBef>
                <a:spcPts val="0"/>
              </a:spcBef>
              <a:spcAft>
                <a:spcPts val="0"/>
              </a:spcAft>
              <a:buClr>
                <a:srgbClr val="595959"/>
              </a:buClr>
              <a:buSzPts val="1800"/>
              <a:buFont typeface="+mj-lt"/>
              <a:buAutoNum type="alphaLcParenR"/>
              <a:tabLst/>
              <a:defRPr/>
            </a:pPr>
            <a:r>
              <a:rPr kumimoji="0" lang="en-US" sz="2400" i="0" u="none" strike="noStrike" kern="0" cap="none" spc="0" normalizeH="0" baseline="0" noProof="0" dirty="0">
                <a:ln>
                  <a:noFill/>
                </a:ln>
                <a:solidFill>
                  <a:schemeClr val="tx1"/>
                </a:solidFill>
                <a:effectLst/>
                <a:uLnTx/>
                <a:uFillTx/>
                <a:latin typeface="Helvetica Neue" panose="020B0604020202020204" charset="0"/>
                <a:sym typeface="Arial"/>
              </a:rPr>
              <a:t>Easier for offerors to game the system and change the requirements.</a:t>
            </a:r>
          </a:p>
          <a:p>
            <a:pPr marL="457200" marR="0" lvl="0" indent="-457200" algn="l" defTabSz="914400" rtl="0" eaLnBrk="1" fontAlgn="auto" latinLnBrk="0" hangingPunct="1">
              <a:lnSpc>
                <a:spcPct val="115000"/>
              </a:lnSpc>
              <a:spcBef>
                <a:spcPts val="0"/>
              </a:spcBef>
              <a:spcAft>
                <a:spcPts val="0"/>
              </a:spcAft>
              <a:buClr>
                <a:srgbClr val="595959"/>
              </a:buClr>
              <a:buSzPts val="1800"/>
              <a:buFont typeface="+mj-lt"/>
              <a:buAutoNum type="alphaLcParenR"/>
              <a:tabLst/>
              <a:defRPr/>
            </a:pPr>
            <a:r>
              <a:rPr kumimoji="0" lang="en-US" sz="2400" i="0" u="none" strike="noStrike" kern="0" cap="none" spc="0" normalizeH="0" baseline="0" noProof="0" dirty="0">
                <a:ln>
                  <a:noFill/>
                </a:ln>
                <a:solidFill>
                  <a:schemeClr val="tx1"/>
                </a:solidFill>
                <a:effectLst/>
                <a:uLnTx/>
                <a:uFillTx/>
                <a:latin typeface="Helvetica Neue" panose="020B0604020202020204" charset="0"/>
                <a:sym typeface="Arial"/>
              </a:rPr>
              <a:t>Easier for offerors to understand requirements and provide relevant proposals.</a:t>
            </a:r>
          </a:p>
          <a:p>
            <a:pPr marL="457200" marR="0" lvl="0" indent="-457200" algn="l" defTabSz="914400" rtl="0" eaLnBrk="1" fontAlgn="auto" latinLnBrk="0" hangingPunct="1">
              <a:lnSpc>
                <a:spcPct val="115000"/>
              </a:lnSpc>
              <a:spcBef>
                <a:spcPts val="0"/>
              </a:spcBef>
              <a:spcAft>
                <a:spcPts val="0"/>
              </a:spcAft>
              <a:buClr>
                <a:srgbClr val="595959"/>
              </a:buClr>
              <a:buSzPts val="1800"/>
              <a:buFont typeface="+mj-lt"/>
              <a:buAutoNum type="alphaLcParenR"/>
              <a:tabLst/>
              <a:defRPr/>
            </a:pPr>
            <a:r>
              <a:rPr kumimoji="0" lang="en-US" sz="2400" i="0" u="none" strike="noStrike" kern="0" cap="none" spc="0" normalizeH="0" baseline="0" noProof="0" dirty="0">
                <a:ln>
                  <a:noFill/>
                </a:ln>
                <a:solidFill>
                  <a:schemeClr val="tx1"/>
                </a:solidFill>
                <a:effectLst/>
                <a:uLnTx/>
                <a:uFillTx/>
                <a:latin typeface="Helvetica Neue" panose="020B0604020202020204" charset="0"/>
                <a:sym typeface="Arial"/>
              </a:rPr>
              <a:t>Easier for evaluators to evaluate.</a:t>
            </a:r>
          </a:p>
          <a:p>
            <a:pPr marL="457200" marR="0" lvl="0" indent="-457200" algn="l" defTabSz="914400" rtl="0" eaLnBrk="1" fontAlgn="auto" latinLnBrk="0" hangingPunct="1">
              <a:lnSpc>
                <a:spcPct val="115000"/>
              </a:lnSpc>
              <a:spcBef>
                <a:spcPts val="0"/>
              </a:spcBef>
              <a:spcAft>
                <a:spcPts val="0"/>
              </a:spcAft>
              <a:buClr>
                <a:srgbClr val="595959"/>
              </a:buClr>
              <a:buSzPts val="1800"/>
              <a:buFont typeface="+mj-lt"/>
              <a:buAutoNum type="alphaLcParenR"/>
              <a:tabLst/>
              <a:defRPr/>
            </a:pPr>
            <a:endParaRPr kumimoji="0" lang="en-US" sz="2400" i="0" u="none" strike="noStrike" kern="0" cap="none" spc="0" normalizeH="0" baseline="0" noProof="0" dirty="0">
              <a:ln>
                <a:noFill/>
              </a:ln>
              <a:solidFill>
                <a:schemeClr val="tx1"/>
              </a:solidFill>
              <a:effectLst/>
              <a:uLnTx/>
              <a:uFillTx/>
              <a:latin typeface="Helvetica Neue" panose="020B0604020202020204" charset="0"/>
              <a:sym typeface="Arial"/>
            </a:endParaRPr>
          </a:p>
          <a:p>
            <a:pPr algn="ctr"/>
            <a:endParaRPr lang="en-US" sz="2400" dirty="0">
              <a:latin typeface="Helvetica Neue" panose="020B0604020202020204" charset="0"/>
            </a:endParaRPr>
          </a:p>
          <a:p>
            <a:pPr algn="ctr"/>
            <a:endParaRPr lang="en-US" sz="2400" dirty="0">
              <a:latin typeface="Helvetica Neue" panose="020B0604020202020204" charset="0"/>
            </a:endParaRPr>
          </a:p>
        </p:txBody>
      </p:sp>
      <p:pic>
        <p:nvPicPr>
          <p:cNvPr id="7" name="Graphic 6" descr="Checkmark with solid fill">
            <a:extLst>
              <a:ext uri="{FF2B5EF4-FFF2-40B4-BE49-F238E27FC236}">
                <a16:creationId xmlns:a16="http://schemas.microsoft.com/office/drawing/2014/main" id="{40A007CE-E052-C526-7DFC-F5C86B08E3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0242" y="2255286"/>
            <a:ext cx="470606" cy="293212"/>
          </a:xfrm>
          <a:prstGeom prst="rect">
            <a:avLst/>
          </a:prstGeom>
        </p:spPr>
      </p:pic>
      <p:sp>
        <p:nvSpPr>
          <p:cNvPr id="10" name="TextBox 9">
            <a:extLst>
              <a:ext uri="{FF2B5EF4-FFF2-40B4-BE49-F238E27FC236}">
                <a16:creationId xmlns:a16="http://schemas.microsoft.com/office/drawing/2014/main" id="{788E08CE-EB3D-249F-911D-C1392B160AF6}"/>
              </a:ext>
            </a:extLst>
          </p:cNvPr>
          <p:cNvSpPr txBox="1"/>
          <p:nvPr/>
        </p:nvSpPr>
        <p:spPr>
          <a:xfrm>
            <a:off x="352418" y="2997699"/>
            <a:ext cx="389850" cy="461665"/>
          </a:xfrm>
          <a:prstGeom prst="rect">
            <a:avLst/>
          </a:prstGeom>
          <a:noFill/>
        </p:spPr>
        <p:txBody>
          <a:bodyPr wrap="none" rtlCol="0">
            <a:spAutoFit/>
          </a:bodyPr>
          <a:lstStyle/>
          <a:p>
            <a:r>
              <a:rPr lang="en-US" sz="2400" b="1" dirty="0">
                <a:solidFill>
                  <a:srgbClr val="FF0000"/>
                </a:solidFill>
              </a:rPr>
              <a:t>X</a:t>
            </a:r>
            <a:endParaRPr lang="en-US" b="1" dirty="0">
              <a:solidFill>
                <a:srgbClr val="FF0000"/>
              </a:solidFill>
            </a:endParaRPr>
          </a:p>
        </p:txBody>
      </p:sp>
      <p:pic>
        <p:nvPicPr>
          <p:cNvPr id="8" name="Graphic 7" descr="Checkmark with solid fill">
            <a:extLst>
              <a:ext uri="{FF2B5EF4-FFF2-40B4-BE49-F238E27FC236}">
                <a16:creationId xmlns:a16="http://schemas.microsoft.com/office/drawing/2014/main" id="{1D8C4376-1BC8-FC96-D41B-95282ADA84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0242" y="3908566"/>
            <a:ext cx="470606" cy="293212"/>
          </a:xfrm>
          <a:prstGeom prst="rect">
            <a:avLst/>
          </a:prstGeom>
        </p:spPr>
      </p:pic>
      <p:pic>
        <p:nvPicPr>
          <p:cNvPr id="4" name="Graphic 3" descr="Checkmark with solid fill">
            <a:extLst>
              <a:ext uri="{FF2B5EF4-FFF2-40B4-BE49-F238E27FC236}">
                <a16:creationId xmlns:a16="http://schemas.microsoft.com/office/drawing/2014/main" id="{8DF6C689-564D-1568-E23A-4AE0D746CA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0242" y="4702990"/>
            <a:ext cx="470606" cy="293212"/>
          </a:xfrm>
          <a:prstGeom prst="rect">
            <a:avLst/>
          </a:prstGeom>
        </p:spPr>
      </p:pic>
      <p:pic>
        <p:nvPicPr>
          <p:cNvPr id="5" name="Picture 4" descr="Cartoon image of a campfire">
            <a:extLst>
              <a:ext uri="{FF2B5EF4-FFF2-40B4-BE49-F238E27FC236}">
                <a16:creationId xmlns:a16="http://schemas.microsoft.com/office/drawing/2014/main" id="{76C92719-C217-F682-48CF-D8BD91F1E822}"/>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350718" y="3880914"/>
            <a:ext cx="1367035" cy="1093628"/>
          </a:xfrm>
          <a:prstGeom prst="rect">
            <a:avLst/>
          </a:prstGeom>
        </p:spPr>
      </p:pic>
      <p:sp>
        <p:nvSpPr>
          <p:cNvPr id="2" name="Slide Number Placeholder 1">
            <a:extLst>
              <a:ext uri="{FF2B5EF4-FFF2-40B4-BE49-F238E27FC236}">
                <a16:creationId xmlns:a16="http://schemas.microsoft.com/office/drawing/2014/main" id="{2DCBEECF-88CB-CCE1-EFCC-7FB7297E26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Tree>
    <p:extLst>
      <p:ext uri="{BB962C8B-B14F-4D97-AF65-F5344CB8AC3E}">
        <p14:creationId xmlns:p14="http://schemas.microsoft.com/office/powerpoint/2010/main" val="342248983"/>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5" name="Title 4">
            <a:extLst>
              <a:ext uri="{FF2B5EF4-FFF2-40B4-BE49-F238E27FC236}">
                <a16:creationId xmlns:a16="http://schemas.microsoft.com/office/drawing/2014/main" id="{06398992-B810-F1C0-FE4E-9CC4A7DEC0CB}"/>
              </a:ext>
            </a:extLst>
          </p:cNvPr>
          <p:cNvSpPr>
            <a:spLocks noGrp="1"/>
          </p:cNvSpPr>
          <p:nvPr>
            <p:ph type="title"/>
          </p:nvPr>
        </p:nvSpPr>
        <p:spPr>
          <a:xfrm>
            <a:off x="1363980" y="1336008"/>
            <a:ext cx="6096000" cy="958534"/>
          </a:xfrm>
        </p:spPr>
        <p:txBody>
          <a:bodyPr>
            <a:normAutofit/>
          </a:bodyPr>
          <a:lstStyle/>
          <a:p>
            <a:pPr algn="ctr"/>
            <a:r>
              <a:rPr lang="en-US" sz="3200" b="1" dirty="0">
                <a:solidFill>
                  <a:srgbClr val="38761D"/>
                </a:solidFill>
              </a:rPr>
              <a:t>Campfire Questions? </a:t>
            </a: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pic>
        <p:nvPicPr>
          <p:cNvPr id="7" name="Picture 6" descr="Cartoon image of a wooden sign with an arrow pointing right">
            <a:extLst>
              <a:ext uri="{FF2B5EF4-FFF2-40B4-BE49-F238E27FC236}">
                <a16:creationId xmlns:a16="http://schemas.microsoft.com/office/drawing/2014/main" id="{4D8396AF-69BE-B2B2-F60A-4DD2B1A05D4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754397" y="1998986"/>
            <a:ext cx="1635205" cy="2571750"/>
          </a:xfrm>
          <a:prstGeom prst="rect">
            <a:avLst/>
          </a:prstGeom>
        </p:spPr>
      </p:pic>
      <p:sp>
        <p:nvSpPr>
          <p:cNvPr id="2" name="Slide Number Placeholder 1">
            <a:extLst>
              <a:ext uri="{FF2B5EF4-FFF2-40B4-BE49-F238E27FC236}">
                <a16:creationId xmlns:a16="http://schemas.microsoft.com/office/drawing/2014/main" id="{2DCBEECF-88CB-CCE1-EFCC-7FB7297E26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Tree>
    <p:extLst>
      <p:ext uri="{BB962C8B-B14F-4D97-AF65-F5344CB8AC3E}">
        <p14:creationId xmlns:p14="http://schemas.microsoft.com/office/powerpoint/2010/main" val="1550417155"/>
      </p:ext>
    </p:extLst>
  </p:cSld>
  <p:clrMapOvr>
    <a:overrideClrMapping bg1="lt1" tx1="dk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98BB7B1-E3F8-E62E-BE11-58D6FA3A7CE0}"/>
              </a:ext>
            </a:extLst>
          </p:cNvPr>
          <p:cNvSpPr txBox="1">
            <a:spLocks noGrp="1"/>
          </p:cNvSpPr>
          <p:nvPr>
            <p:ph type="title" idx="4294967295"/>
          </p:nvPr>
        </p:nvSpPr>
        <p:spPr>
          <a:xfrm>
            <a:off x="311700" y="614160"/>
            <a:ext cx="85206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Helvetica Neue" panose="020B0604020202020204" charset="0"/>
                <a:ea typeface="Helvetica Neue" panose="020B060402020202020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chemeClr val="dk1"/>
              </a:buClr>
              <a:buSzPts val="2800"/>
              <a:buFont typeface="Arial"/>
              <a:buNone/>
              <a:tabLst/>
              <a:defRPr/>
            </a:pPr>
            <a:r>
              <a:rPr kumimoji="0" lang="en-US" sz="4000" b="1" i="0" u="none" strike="noStrike" kern="0" cap="none" spc="0" normalizeH="0" baseline="0" noProof="0" dirty="0" err="1">
                <a:ln>
                  <a:noFill/>
                </a:ln>
                <a:solidFill>
                  <a:srgbClr val="38761D"/>
                </a:solidFill>
                <a:effectLst/>
                <a:uLnTx/>
                <a:uFillTx/>
                <a:latin typeface="Helvetica Neue"/>
                <a:ea typeface="Helvetica Neue" panose="020B0604020202020204" charset="0"/>
                <a:cs typeface="Arial"/>
                <a:sym typeface="Arial"/>
              </a:rPr>
              <a:t>S’More</a:t>
            </a:r>
            <a:r>
              <a:rPr kumimoji="0" lang="en-US" sz="4000" b="1" i="0" u="none" strike="noStrike" kern="0" cap="none" spc="0" normalizeH="0" baseline="0" noProof="0" dirty="0">
                <a:ln>
                  <a:noFill/>
                </a:ln>
                <a:solidFill>
                  <a:srgbClr val="38761D"/>
                </a:solidFill>
                <a:effectLst/>
                <a:uLnTx/>
                <a:uFillTx/>
                <a:latin typeface="Helvetica Neue"/>
                <a:ea typeface="Helvetica Neue" panose="020B0604020202020204" charset="0"/>
                <a:cs typeface="Arial"/>
                <a:sym typeface="Arial"/>
              </a:rPr>
              <a:t> Ways to Make Your Procurements Efficient</a:t>
            </a:r>
          </a:p>
        </p:txBody>
      </p:sp>
      <p:pic>
        <p:nvPicPr>
          <p:cNvPr id="6" name="Picture 2" descr="Roasting Marshmallows SVG scrapbook file camping svg files camping svg ...">
            <a:extLst>
              <a:ext uri="{FF2B5EF4-FFF2-40B4-BE49-F238E27FC236}">
                <a16:creationId xmlns:a16="http://schemas.microsoft.com/office/drawing/2014/main" id="{96DC0623-341F-6644-A284-E5F657297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192" y="1035149"/>
            <a:ext cx="815691" cy="8156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ree Hiking Cliparts, Download Free Hiking Cliparts png images, Free ...">
            <a:extLst>
              <a:ext uri="{FF2B5EF4-FFF2-40B4-BE49-F238E27FC236}">
                <a16:creationId xmlns:a16="http://schemas.microsoft.com/office/drawing/2014/main" id="{C43788B3-BE3B-31AE-31AF-347A7D4AEB5D}"/>
              </a:ext>
            </a:extLst>
          </p:cNvPr>
          <p:cNvPicPr>
            <a:picLocks noChangeAspect="1"/>
          </p:cNvPicPr>
          <p:nvPr/>
        </p:nvPicPr>
        <p:blipFill>
          <a:blip r:embed="rId5"/>
          <a:stretch>
            <a:fillRect/>
          </a:stretch>
        </p:blipFill>
        <p:spPr>
          <a:xfrm>
            <a:off x="2687520" y="1885507"/>
            <a:ext cx="2993810" cy="2163668"/>
          </a:xfrm>
          <a:prstGeom prst="ellipse">
            <a:avLst/>
          </a:prstGeom>
          <a:ln>
            <a:noFill/>
          </a:ln>
          <a:effectLst>
            <a:softEdge rad="112500"/>
          </a:effectLst>
        </p:spPr>
      </p:pic>
      <p:pic>
        <p:nvPicPr>
          <p:cNvPr id="2" name="Picture 2" descr="Roasting Marshmallows SVG scrapbook file camping svg files camping svg ...">
            <a:extLst>
              <a:ext uri="{FF2B5EF4-FFF2-40B4-BE49-F238E27FC236}">
                <a16:creationId xmlns:a16="http://schemas.microsoft.com/office/drawing/2014/main" id="{94174A5E-8F7B-EAE0-AC78-7A9FB05BA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1117" y="1035149"/>
            <a:ext cx="815691" cy="81569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a:extLst>
              <a:ext uri="{FF2B5EF4-FFF2-40B4-BE49-F238E27FC236}">
                <a16:creationId xmlns:a16="http://schemas.microsoft.com/office/drawing/2014/main" id="{88CF423F-7905-7DB7-E1C5-7735B446F204}"/>
              </a:ext>
            </a:extLst>
          </p:cNvPr>
          <p:cNvSpPr txBox="1">
            <a:spLocks/>
          </p:cNvSpPr>
          <p:nvPr/>
        </p:nvSpPr>
        <p:spPr>
          <a:xfrm>
            <a:off x="754818" y="4376867"/>
            <a:ext cx="6897174" cy="572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Helvetica Neue" panose="020B0604020202020204" charset="0"/>
                <a:ea typeface="Helvetica Neue" panose="020B060402020202020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2500" b="1" dirty="0">
                <a:solidFill>
                  <a:srgbClr val="38761D"/>
                </a:solidFill>
                <a:latin typeface="Helvetica Neue"/>
              </a:rPr>
              <a:t>Efficient Procurement Model</a:t>
            </a:r>
          </a:p>
        </p:txBody>
      </p:sp>
      <p:sp>
        <p:nvSpPr>
          <p:cNvPr id="4" name="Slide Number Placeholder 3">
            <a:extLst>
              <a:ext uri="{FF2B5EF4-FFF2-40B4-BE49-F238E27FC236}">
                <a16:creationId xmlns:a16="http://schemas.microsoft.com/office/drawing/2014/main" id="{DC46783E-9C32-A9D1-0173-41357D3139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Tree>
    <p:extLst>
      <p:ext uri="{BB962C8B-B14F-4D97-AF65-F5344CB8AC3E}">
        <p14:creationId xmlns:p14="http://schemas.microsoft.com/office/powerpoint/2010/main" val="2227853885"/>
      </p:ext>
    </p:extLst>
  </p:cSld>
  <p:clrMapOvr>
    <a:overrideClrMapping bg1="lt1" tx1="dk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8109662" y="188952"/>
            <a:ext cx="843341" cy="374469"/>
          </a:xfrm>
          <a:prstGeom prst="rect">
            <a:avLst/>
          </a:prstGeom>
        </p:spPr>
      </p:pic>
      <p:pic>
        <p:nvPicPr>
          <p:cNvPr id="7" name="Picture 6" descr="Image of an arrow in the Bulls Eye of a target">
            <a:extLst>
              <a:ext uri="{FF2B5EF4-FFF2-40B4-BE49-F238E27FC236}">
                <a16:creationId xmlns:a16="http://schemas.microsoft.com/office/drawing/2014/main" id="{517B6E45-39E2-B880-204B-414D393FC972}"/>
              </a:ext>
              <a:ext uri="{C183D7F6-B498-43B3-948B-1728B52AA6E4}">
                <adec:decorative xmlns:adec="http://schemas.microsoft.com/office/drawing/2017/decorative" val="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0404004">
            <a:off x="182134" y="645883"/>
            <a:ext cx="750002" cy="750002"/>
          </a:xfrm>
          <a:prstGeom prst="rect">
            <a:avLst/>
          </a:prstGeom>
        </p:spPr>
      </p:pic>
      <p:sp>
        <p:nvSpPr>
          <p:cNvPr id="8" name="Rectangle 7">
            <a:extLst>
              <a:ext uri="{FF2B5EF4-FFF2-40B4-BE49-F238E27FC236}">
                <a16:creationId xmlns:a16="http://schemas.microsoft.com/office/drawing/2014/main" id="{B28FFFE5-B63C-A386-7757-A63CB8E6B32A}"/>
              </a:ext>
            </a:extLst>
          </p:cNvPr>
          <p:cNvSpPr/>
          <p:nvPr/>
        </p:nvSpPr>
        <p:spPr>
          <a:xfrm rot="20330967">
            <a:off x="738321" y="336925"/>
            <a:ext cx="1848196" cy="477054"/>
          </a:xfrm>
          <a:prstGeom prst="rect">
            <a:avLst/>
          </a:prstGeom>
          <a:noFill/>
        </p:spPr>
        <p:txBody>
          <a:bodyPr wrap="square" lIns="91440" tIns="45720" rIns="91440" bIns="45720">
            <a:spAutoFit/>
          </a:bodyPr>
          <a:lstStyle/>
          <a:p>
            <a:pPr algn="ctr"/>
            <a:r>
              <a:rPr lang="en-US" sz="2500" b="1" cap="none" spc="0" dirty="0">
                <a:ln w="0"/>
                <a:solidFill>
                  <a:srgbClr val="38761D"/>
                </a:solidFill>
                <a:effectLst>
                  <a:outerShdw blurRad="38100" dist="19050" dir="2700000" algn="tl" rotWithShape="0">
                    <a:schemeClr val="dk1">
                      <a:alpha val="40000"/>
                    </a:schemeClr>
                  </a:outerShdw>
                </a:effectLst>
                <a:latin typeface="Helvetica Neue" panose="020B0604020202020204" charset="0"/>
              </a:rPr>
              <a:t>BJECTIVES</a:t>
            </a:r>
          </a:p>
        </p:txBody>
      </p:sp>
      <p:sp>
        <p:nvSpPr>
          <p:cNvPr id="158" name="Google Shape;158;p30"/>
          <p:cNvSpPr txBox="1">
            <a:spLocks noGrp="1"/>
          </p:cNvSpPr>
          <p:nvPr>
            <p:ph type="title"/>
          </p:nvPr>
        </p:nvSpPr>
        <p:spPr>
          <a:xfrm>
            <a:off x="393203" y="1356882"/>
            <a:ext cx="1950237"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US" sz="4300" b="1" dirty="0">
                <a:solidFill>
                  <a:srgbClr val="38761D"/>
                </a:solidFill>
                <a:latin typeface="Helvetica Neue"/>
                <a:ea typeface="Helvetica Neue"/>
                <a:cs typeface="Helvetica Neue"/>
                <a:sym typeface="Helvetica Neue"/>
              </a:rPr>
              <a:t>What?</a:t>
            </a:r>
          </a:p>
          <a:p>
            <a:pPr marL="0" lvl="0" indent="0" algn="ctr"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sp>
        <p:nvSpPr>
          <p:cNvPr id="2" name="Text Placeholder 1">
            <a:extLst>
              <a:ext uri="{FF2B5EF4-FFF2-40B4-BE49-F238E27FC236}">
                <a16:creationId xmlns:a16="http://schemas.microsoft.com/office/drawing/2014/main" id="{F93F9C02-19E4-3120-D17D-468A32B684D2}"/>
              </a:ext>
            </a:extLst>
          </p:cNvPr>
          <p:cNvSpPr>
            <a:spLocks noGrp="1"/>
          </p:cNvSpPr>
          <p:nvPr>
            <p:ph type="body" idx="1"/>
          </p:nvPr>
        </p:nvSpPr>
        <p:spPr>
          <a:xfrm>
            <a:off x="126824" y="2022208"/>
            <a:ext cx="2626104" cy="1328154"/>
          </a:xfrm>
        </p:spPr>
        <p:txBody>
          <a:bodyPr>
            <a:normAutofit fontScale="62500" lnSpcReduction="20000"/>
          </a:bodyPr>
          <a:lstStyle/>
          <a:p>
            <a:pPr marL="114300" indent="0" algn="ctr">
              <a:buNone/>
            </a:pPr>
            <a:r>
              <a:rPr lang="en-US" sz="2500" dirty="0">
                <a:solidFill>
                  <a:schemeClr val="tx1"/>
                </a:solidFill>
              </a:rPr>
              <a:t>Use of innovative procurement techniques alone do not guarantee an efficient procurement.  </a:t>
            </a:r>
            <a:endParaRPr lang="en-US" sz="2500" dirty="0"/>
          </a:p>
          <a:p>
            <a:endParaRPr lang="en-US" dirty="0"/>
          </a:p>
        </p:txBody>
      </p:sp>
      <p:sp>
        <p:nvSpPr>
          <p:cNvPr id="10" name="Google Shape;158;p30">
            <a:extLst>
              <a:ext uri="{FF2B5EF4-FFF2-40B4-BE49-F238E27FC236}">
                <a16:creationId xmlns:a16="http://schemas.microsoft.com/office/drawing/2014/main" id="{07073868-56D8-AF85-5412-885D640964C3}"/>
              </a:ext>
            </a:extLst>
          </p:cNvPr>
          <p:cNvSpPr txBox="1">
            <a:spLocks/>
          </p:cNvSpPr>
          <p:nvPr/>
        </p:nvSpPr>
        <p:spPr>
          <a:xfrm>
            <a:off x="3045241" y="140216"/>
            <a:ext cx="2576315" cy="1080919"/>
          </a:xfrm>
          <a:prstGeom prst="rect">
            <a:avLst/>
          </a:prstGeom>
          <a:noFill/>
          <a:ln>
            <a:noFill/>
          </a:ln>
        </p:spPr>
        <p:txBody>
          <a:bodyPr spcFirstLastPara="1" wrap="square" lIns="91425" tIns="91425" rIns="91425" bIns="91425" anchor="t" anchorCtr="0">
            <a:normAutofit fontScale="5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7500" b="1" dirty="0">
                <a:solidFill>
                  <a:srgbClr val="38761D"/>
                </a:solidFill>
                <a:latin typeface="Helvetica Neue"/>
                <a:ea typeface="Helvetica Neue"/>
                <a:cs typeface="Helvetica Neue"/>
                <a:sym typeface="Helvetica Neue"/>
              </a:rPr>
              <a:t>So What?</a:t>
            </a:r>
          </a:p>
          <a:p>
            <a:endParaRPr lang="en-US" b="1" dirty="0">
              <a:solidFill>
                <a:srgbClr val="38761D"/>
              </a:solidFill>
              <a:latin typeface="Helvetica Neue"/>
              <a:ea typeface="Helvetica Neue"/>
              <a:cs typeface="Helvetica Neue"/>
              <a:sym typeface="Helvetica Neue"/>
            </a:endParaRPr>
          </a:p>
        </p:txBody>
      </p:sp>
      <p:sp>
        <p:nvSpPr>
          <p:cNvPr id="12" name="Text Placeholder 1">
            <a:extLst>
              <a:ext uri="{FF2B5EF4-FFF2-40B4-BE49-F238E27FC236}">
                <a16:creationId xmlns:a16="http://schemas.microsoft.com/office/drawing/2014/main" id="{877BEFB0-D3DB-B062-D056-3ED1DD041C1F}"/>
              </a:ext>
            </a:extLst>
          </p:cNvPr>
          <p:cNvSpPr txBox="1">
            <a:spLocks/>
          </p:cNvSpPr>
          <p:nvPr/>
        </p:nvSpPr>
        <p:spPr>
          <a:xfrm>
            <a:off x="2752928" y="629417"/>
            <a:ext cx="3154989" cy="1594404"/>
          </a:xfrm>
          <a:prstGeom prst="rect">
            <a:avLst/>
          </a:prstGeom>
          <a:noFill/>
          <a:ln>
            <a:noFill/>
          </a:ln>
        </p:spPr>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gn="ctr">
              <a:buNone/>
            </a:pPr>
            <a:r>
              <a:rPr lang="en-US" sz="1400" dirty="0">
                <a:solidFill>
                  <a:schemeClr val="tx1"/>
                </a:solidFill>
                <a:latin typeface="Helvetica Neue" panose="020B0604020202020204" charset="0"/>
              </a:rPr>
              <a:t>No matter how perfect a team's evaluation documentation may be, longer timelines become costly for vendors which leads to increased doubt and the risk of a protest.  Additionally, your agency's mission suffers.</a:t>
            </a:r>
          </a:p>
          <a:p>
            <a:endParaRPr lang="en-US" dirty="0">
              <a:latin typeface="Helvetica Neue" panose="020B0604020202020204" charset="0"/>
            </a:endParaRPr>
          </a:p>
        </p:txBody>
      </p:sp>
      <p:sp>
        <p:nvSpPr>
          <p:cNvPr id="11" name="Google Shape;158;p30">
            <a:extLst>
              <a:ext uri="{FF2B5EF4-FFF2-40B4-BE49-F238E27FC236}">
                <a16:creationId xmlns:a16="http://schemas.microsoft.com/office/drawing/2014/main" id="{2CF08A30-3D7B-3946-72D1-364F6C8FA6E4}"/>
              </a:ext>
            </a:extLst>
          </p:cNvPr>
          <p:cNvSpPr txBox="1">
            <a:spLocks/>
          </p:cNvSpPr>
          <p:nvPr/>
        </p:nvSpPr>
        <p:spPr>
          <a:xfrm>
            <a:off x="6005950" y="1408077"/>
            <a:ext cx="3011226" cy="756119"/>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4000" b="1" dirty="0">
                <a:solidFill>
                  <a:srgbClr val="38761D"/>
                </a:solidFill>
                <a:latin typeface="Helvetica Neue"/>
                <a:ea typeface="Helvetica Neue"/>
                <a:cs typeface="Helvetica Neue"/>
                <a:sym typeface="Helvetica Neue"/>
              </a:rPr>
              <a:t>Now What?</a:t>
            </a:r>
          </a:p>
          <a:p>
            <a:endParaRPr lang="en-US" b="1" dirty="0">
              <a:solidFill>
                <a:srgbClr val="38761D"/>
              </a:solidFill>
              <a:latin typeface="Helvetica Neue"/>
              <a:ea typeface="Helvetica Neue"/>
              <a:cs typeface="Helvetica Neue"/>
              <a:sym typeface="Helvetica Neue"/>
            </a:endParaRPr>
          </a:p>
        </p:txBody>
      </p:sp>
      <p:sp>
        <p:nvSpPr>
          <p:cNvPr id="13" name="Text Placeholder 1">
            <a:extLst>
              <a:ext uri="{FF2B5EF4-FFF2-40B4-BE49-F238E27FC236}">
                <a16:creationId xmlns:a16="http://schemas.microsoft.com/office/drawing/2014/main" id="{DFFF410C-FB7F-7BEA-66F7-132D0EBBEF45}"/>
              </a:ext>
            </a:extLst>
          </p:cNvPr>
          <p:cNvSpPr txBox="1">
            <a:spLocks/>
          </p:cNvSpPr>
          <p:nvPr/>
        </p:nvSpPr>
        <p:spPr>
          <a:xfrm>
            <a:off x="6109457" y="2022206"/>
            <a:ext cx="2907719" cy="1614443"/>
          </a:xfrm>
          <a:prstGeom prst="rect">
            <a:avLst/>
          </a:prstGeom>
          <a:noFill/>
          <a:ln>
            <a:noFill/>
          </a:ln>
        </p:spPr>
        <p:txBody>
          <a:bodyPr spcFirstLastPara="1" wrap="square" lIns="91425" tIns="91425" rIns="91425" bIns="91425" anchor="t" anchorCtr="0">
            <a:normAutofit fontScale="550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gn="ctr">
              <a:buNone/>
            </a:pPr>
            <a:r>
              <a:rPr lang="en-US" sz="2600" dirty="0">
                <a:solidFill>
                  <a:schemeClr val="tx1"/>
                </a:solidFill>
                <a:latin typeface="Helvetica Neue" panose="020B0604020202020204" charset="0"/>
              </a:rPr>
              <a:t>This segment will teach the soft skills that need to be used in conjunction with the innovations to help your team achieve an efficient procurement timeline and mission success.</a:t>
            </a:r>
            <a:endParaRPr lang="en-US" dirty="0">
              <a:latin typeface="Helvetica Neue" panose="020B0604020202020204" charset="0"/>
            </a:endParaRPr>
          </a:p>
        </p:txBody>
      </p:sp>
      <p:pic>
        <p:nvPicPr>
          <p:cNvPr id="5" name="Picture 4" descr="Cartoon image of three children in a lookout tower with binoculars">
            <a:extLst>
              <a:ext uri="{FF2B5EF4-FFF2-40B4-BE49-F238E27FC236}">
                <a16:creationId xmlns:a16="http://schemas.microsoft.com/office/drawing/2014/main" id="{37A773A0-D0D2-EBCB-79A3-4C32719D9147}"/>
              </a:ext>
            </a:extLst>
          </p:cNvPr>
          <p:cNvPicPr>
            <a:picLocks noChangeAspect="1"/>
          </p:cNvPicPr>
          <p:nvPr/>
        </p:nvPicPr>
        <p:blipFill>
          <a:blip r:embed="rId7"/>
          <a:stretch>
            <a:fillRect/>
          </a:stretch>
        </p:blipFill>
        <p:spPr>
          <a:xfrm>
            <a:off x="2880213" y="2094227"/>
            <a:ext cx="3383573" cy="3084843"/>
          </a:xfrm>
          <a:prstGeom prst="rect">
            <a:avLst/>
          </a:prstGeom>
        </p:spPr>
      </p:pic>
      <p:sp>
        <p:nvSpPr>
          <p:cNvPr id="3" name="Slide Number Placeholder 2">
            <a:extLst>
              <a:ext uri="{FF2B5EF4-FFF2-40B4-BE49-F238E27FC236}">
                <a16:creationId xmlns:a16="http://schemas.microsoft.com/office/drawing/2014/main" id="{D9C35CE4-0213-C79B-ABA5-E195309067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spTree>
    <p:extLst>
      <p:ext uri="{BB962C8B-B14F-4D97-AF65-F5344CB8AC3E}">
        <p14:creationId xmlns:p14="http://schemas.microsoft.com/office/powerpoint/2010/main" val="33314764"/>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P spid="2" grpId="0" build="p"/>
      <p:bldP spid="10" grpId="0"/>
      <p:bldP spid="12"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4900" b="1" dirty="0">
                <a:solidFill>
                  <a:srgbClr val="38761D"/>
                </a:solidFill>
                <a:latin typeface="Helvetica Neue"/>
                <a:ea typeface="Helvetica Neue"/>
                <a:cs typeface="Helvetica Neue"/>
                <a:sym typeface="Helvetica Neue"/>
              </a:rPr>
              <a:t>Summer Camp Itinerary </a:t>
            </a: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sp>
        <p:nvSpPr>
          <p:cNvPr id="2" name="Text Placeholder 1">
            <a:extLst>
              <a:ext uri="{FF2B5EF4-FFF2-40B4-BE49-F238E27FC236}">
                <a16:creationId xmlns:a16="http://schemas.microsoft.com/office/drawing/2014/main" id="{F93F9C02-19E4-3120-D17D-468A32B684D2}"/>
              </a:ext>
            </a:extLst>
          </p:cNvPr>
          <p:cNvSpPr>
            <a:spLocks noGrp="1"/>
          </p:cNvSpPr>
          <p:nvPr>
            <p:ph type="body" idx="1"/>
          </p:nvPr>
        </p:nvSpPr>
        <p:spPr>
          <a:xfrm>
            <a:off x="311699" y="1412349"/>
            <a:ext cx="5304241" cy="3156525"/>
          </a:xfrm>
        </p:spPr>
        <p:txBody>
          <a:bodyPr>
            <a:normAutofit lnSpcReduction="10000"/>
          </a:bodyPr>
          <a:lstStyle/>
          <a:p>
            <a:pPr>
              <a:buBlip>
                <a:blip r:embed="rId4">
                  <a:extLst>
                    <a:ext uri="{837473B0-CC2E-450A-ABE3-18F120FF3D39}">
                      <a1611:picAttrSrcUrl xmlns:a1611="http://schemas.microsoft.com/office/drawing/2016/11/main" r:id="rId5"/>
                    </a:ext>
                  </a:extLst>
                </a:blip>
              </a:buBlip>
            </a:pPr>
            <a:r>
              <a:rPr lang="en-US" sz="1900" dirty="0">
                <a:solidFill>
                  <a:schemeClr val="tx1"/>
                </a:solidFill>
              </a:rPr>
              <a:t>Overview of the PIL.</a:t>
            </a:r>
          </a:p>
          <a:p>
            <a:pPr>
              <a:buBlip>
                <a:blip r:embed="rId4">
                  <a:extLst>
                    <a:ext uri="{837473B0-CC2E-450A-ABE3-18F120FF3D39}">
                      <a1611:picAttrSrcUrl xmlns:a1611="http://schemas.microsoft.com/office/drawing/2016/11/main" r:id="rId5"/>
                    </a:ext>
                  </a:extLst>
                </a:blip>
              </a:buBlip>
            </a:pPr>
            <a:r>
              <a:rPr lang="en-US" sz="1900" dirty="0">
                <a:solidFill>
                  <a:schemeClr val="tx1"/>
                </a:solidFill>
              </a:rPr>
              <a:t>The Quest for Clarity Begins!</a:t>
            </a:r>
          </a:p>
          <a:p>
            <a:pPr>
              <a:buBlip>
                <a:blip r:embed="rId4">
                  <a:extLst>
                    <a:ext uri="{837473B0-CC2E-450A-ABE3-18F120FF3D39}">
                      <a1611:picAttrSrcUrl xmlns:a1611="http://schemas.microsoft.com/office/drawing/2016/11/main" r:id="rId5"/>
                    </a:ext>
                  </a:extLst>
                </a:blip>
              </a:buBlip>
            </a:pPr>
            <a:r>
              <a:rPr lang="en-US" sz="1900" dirty="0">
                <a:solidFill>
                  <a:schemeClr val="tx1"/>
                </a:solidFill>
              </a:rPr>
              <a:t>Interview-Style Questions.</a:t>
            </a:r>
          </a:p>
          <a:p>
            <a:pPr>
              <a:buBlip>
                <a:blip r:embed="rId4">
                  <a:extLst>
                    <a:ext uri="{837473B0-CC2E-450A-ABE3-18F120FF3D39}">
                      <a1611:picAttrSrcUrl xmlns:a1611="http://schemas.microsoft.com/office/drawing/2016/11/main" r:id="rId5"/>
                    </a:ext>
                  </a:extLst>
                </a:blip>
              </a:buBlip>
            </a:pPr>
            <a:r>
              <a:rPr lang="en-US" sz="1900" dirty="0">
                <a:solidFill>
                  <a:schemeClr val="tx1"/>
                </a:solidFill>
              </a:rPr>
              <a:t>Camp Activity Time!</a:t>
            </a:r>
          </a:p>
          <a:p>
            <a:pPr>
              <a:buBlip>
                <a:blip r:embed="rId4">
                  <a:extLst>
                    <a:ext uri="{837473B0-CC2E-450A-ABE3-18F120FF3D39}">
                      <a1611:picAttrSrcUrl xmlns:a1611="http://schemas.microsoft.com/office/drawing/2016/11/main" r:id="rId5"/>
                    </a:ext>
                  </a:extLst>
                </a:blip>
              </a:buBlip>
            </a:pPr>
            <a:r>
              <a:rPr lang="en-US" sz="1900" dirty="0">
                <a:solidFill>
                  <a:schemeClr val="tx1"/>
                </a:solidFill>
              </a:rPr>
              <a:t>Campfire Knowledge Check.</a:t>
            </a:r>
          </a:p>
          <a:p>
            <a:pPr>
              <a:buBlip>
                <a:blip r:embed="rId4">
                  <a:extLst>
                    <a:ext uri="{837473B0-CC2E-450A-ABE3-18F120FF3D39}">
                      <a1611:picAttrSrcUrl xmlns:a1611="http://schemas.microsoft.com/office/drawing/2016/11/main" r:id="rId5"/>
                    </a:ext>
                  </a:extLst>
                </a:blip>
              </a:buBlip>
            </a:pPr>
            <a:r>
              <a:rPr lang="en-US" sz="1900" dirty="0">
                <a:solidFill>
                  <a:schemeClr val="tx1"/>
                </a:solidFill>
              </a:rPr>
              <a:t>S’more Ways to Make Procurements Efficient.</a:t>
            </a:r>
          </a:p>
          <a:p>
            <a:pPr>
              <a:buBlip>
                <a:blip r:embed="rId4">
                  <a:extLst>
                    <a:ext uri="{837473B0-CC2E-450A-ABE3-18F120FF3D39}">
                      <a1611:picAttrSrcUrl xmlns:a1611="http://schemas.microsoft.com/office/drawing/2016/11/main" r:id="rId5"/>
                    </a:ext>
                  </a:extLst>
                </a:blip>
              </a:buBlip>
            </a:pPr>
            <a:r>
              <a:rPr lang="en-US" sz="1900" dirty="0">
                <a:solidFill>
                  <a:schemeClr val="tx1"/>
                </a:solidFill>
              </a:rPr>
              <a:t>Periodic Table of Acquisition Innovations.</a:t>
            </a:r>
          </a:p>
          <a:p>
            <a:pPr>
              <a:buBlip>
                <a:blip r:embed="rId4">
                  <a:extLst>
                    <a:ext uri="{837473B0-CC2E-450A-ABE3-18F120FF3D39}">
                      <a1611:picAttrSrcUrl xmlns:a1611="http://schemas.microsoft.com/office/drawing/2016/11/main" r:id="rId5"/>
                    </a:ext>
                  </a:extLst>
                </a:blip>
              </a:buBlip>
            </a:pPr>
            <a:r>
              <a:rPr lang="en-US" sz="1900" dirty="0">
                <a:solidFill>
                  <a:schemeClr val="tx1"/>
                </a:solidFill>
              </a:rPr>
              <a:t>Wrap-Up for Your Next Adventure.</a:t>
            </a:r>
          </a:p>
          <a:p>
            <a:pPr marL="114300" indent="0">
              <a:buNone/>
            </a:pPr>
            <a:endParaRPr lang="en-US" dirty="0">
              <a:solidFill>
                <a:schemeClr val="tx1"/>
              </a:solidFill>
            </a:endParaRPr>
          </a:p>
          <a:p>
            <a:endParaRPr lang="en-US" dirty="0">
              <a:solidFill>
                <a:schemeClr val="tx1"/>
              </a:solidFill>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6"/>
          <a:stretch>
            <a:fillRect/>
          </a:stretch>
        </p:blipFill>
        <p:spPr>
          <a:xfrm>
            <a:off x="7867234" y="544140"/>
            <a:ext cx="843341" cy="374469"/>
          </a:xfrm>
          <a:prstGeom prst="rect">
            <a:avLst/>
          </a:prstGeom>
        </p:spPr>
      </p:pic>
      <p:pic>
        <p:nvPicPr>
          <p:cNvPr id="6" name="Picture 5" descr="Camp counsellor talking to 4 young campers">
            <a:extLst>
              <a:ext uri="{FF2B5EF4-FFF2-40B4-BE49-F238E27FC236}">
                <a16:creationId xmlns:a16="http://schemas.microsoft.com/office/drawing/2014/main" id="{9E4FB049-C1E9-9164-F142-C8E8ECB5980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405" b="89463" l="5907" r="92616">
                        <a14:foregroundMark x1="12869" y1="9091" x2="19198" y2="18595"/>
                        <a14:foregroundMark x1="14945" y1="24793" x2="10549" y2="31198"/>
                        <a14:foregroundMark x1="15086" y1="24587" x2="14945" y2="24793"/>
                        <a14:foregroundMark x1="17262" y1="21416" x2="15086" y2="24587"/>
                        <a14:foregroundMark x1="19198" y1="18595" x2="18514" y2="19591"/>
                        <a14:foregroundMark x1="10549" y1="31198" x2="9283" y2="80579"/>
                        <a14:foregroundMark x1="9283" y1="80579" x2="19198" y2="85124"/>
                        <a14:foregroundMark x1="19198" y1="85124" x2="14557" y2="75000"/>
                        <a14:foregroundMark x1="14557" y1="75000" x2="13713" y2="55579"/>
                        <a14:foregroundMark x1="17171" y1="47727" x2="18354" y2="45041"/>
                        <a14:foregroundMark x1="13713" y1="55579" x2="15496" y2="51531"/>
                        <a14:foregroundMark x1="18354" y1="45041" x2="31013" y2="41529"/>
                        <a14:foregroundMark x1="31013" y1="41529" x2="18565" y2="41322"/>
                        <a14:foregroundMark x1="16169" y1="35033" x2="13291" y2="27479"/>
                        <a14:foregroundMark x1="18565" y1="41322" x2="17457" y2="38415"/>
                        <a14:foregroundMark x1="15774" y1="24587" x2="21097" y2="18388"/>
                        <a14:foregroundMark x1="21097" y1="18388" x2="17300" y2="6405"/>
                        <a14:foregroundMark x1="17300" y1="6405" x2="11181" y2="13430"/>
                        <a14:foregroundMark x1="6377" y1="59041" x2="6329" y2="61157"/>
                        <a14:foregroundMark x1="6962" y1="33471" x2="6431" y2="56704"/>
                        <a14:foregroundMark x1="29747" y1="34504" x2="28059" y2="34091"/>
                        <a14:foregroundMark x1="89241" y1="31818" x2="91561" y2="34091"/>
                        <a14:foregroundMark x1="90506" y1="52273" x2="92616" y2="71488"/>
                        <a14:foregroundMark x1="46203" y1="71901" x2="48101" y2="70661"/>
                        <a14:foregroundMark x1="84810" y1="87397" x2="90717" y2="89256"/>
                        <a14:foregroundMark x1="83333" y1="88223" x2="83333" y2="87603"/>
                        <a14:foregroundMark x1="90717" y1="36570" x2="91772" y2="39463"/>
                        <a14:backgroundMark x1="15612" y1="24793" x2="15612" y2="24793"/>
                        <a14:backgroundMark x1="15612" y1="24587" x2="15612" y2="24587"/>
                        <a14:backgroundMark x1="15401" y1="24380" x2="16034" y2="24380"/>
                        <a14:backgroundMark x1="16456" y1="34917" x2="17932" y2="38223"/>
                        <a14:backgroundMark x1="17089" y1="37810" x2="17511" y2="38430"/>
                        <a14:backgroundMark x1="16878" y1="48554" x2="18143" y2="48760"/>
                        <a14:backgroundMark x1="16878" y1="47727" x2="16878" y2="48967"/>
                        <a14:backgroundMark x1="17300" y1="48347" x2="18143" y2="48347"/>
                        <a14:backgroundMark x1="17300" y1="47934" x2="17300" y2="47934"/>
                        <a14:backgroundMark x1="17300" y1="47934" x2="17300" y2="47934"/>
                        <a14:backgroundMark x1="5907" y1="56612" x2="5485" y2="58884"/>
                        <a14:backgroundMark x1="79114" y1="51240" x2="79114" y2="51240"/>
                        <a14:backgroundMark x1="78903" y1="51033" x2="78903" y2="51033"/>
                        <a14:backgroundMark x1="78692" y1="50826" x2="78692" y2="50826"/>
                        <a14:backgroundMark x1="82489" y1="48140" x2="82489" y2="48140"/>
                        <a14:backgroundMark x1="82911" y1="48140" x2="82911" y2="48140"/>
                        <a14:backgroundMark x1="70675" y1="32231" x2="70675" y2="32231"/>
                      </a14:backgroundRemoval>
                    </a14:imgEffect>
                  </a14:imgLayer>
                </a14:imgProps>
              </a:ext>
            </a:extLst>
          </a:blip>
          <a:stretch>
            <a:fillRect/>
          </a:stretch>
        </p:blipFill>
        <p:spPr>
          <a:xfrm>
            <a:off x="5487627" y="1262208"/>
            <a:ext cx="3091308" cy="3156525"/>
          </a:xfrm>
          <a:prstGeom prst="rect">
            <a:avLst/>
          </a:prstGeom>
        </p:spPr>
      </p:pic>
      <p:sp>
        <p:nvSpPr>
          <p:cNvPr id="3" name="Slide Number Placeholder 2">
            <a:extLst>
              <a:ext uri="{FF2B5EF4-FFF2-40B4-BE49-F238E27FC236}">
                <a16:creationId xmlns:a16="http://schemas.microsoft.com/office/drawing/2014/main" id="{86B5BDA1-15BD-CE00-3F52-FC9EF4D020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837653452"/>
      </p:ext>
    </p:extLst>
  </p:cSld>
  <p:clrMapOvr>
    <a:overrideClrMapping bg1="lt1" tx1="dk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9" name="Picture 8" descr="Procurement Innovation Lab Logo">
            <a:extLst>
              <a:ext uri="{FF2B5EF4-FFF2-40B4-BE49-F238E27FC236}">
                <a16:creationId xmlns:a16="http://schemas.microsoft.com/office/drawing/2014/main" id="{44D79365-C915-E272-B4E7-D05F14ADFD0B}"/>
              </a:ext>
            </a:extLst>
          </p:cNvPr>
          <p:cNvPicPr>
            <a:picLocks noChangeAspect="1"/>
          </p:cNvPicPr>
          <p:nvPr/>
        </p:nvPicPr>
        <p:blipFill>
          <a:blip r:embed="rId4"/>
          <a:stretch>
            <a:fillRect/>
          </a:stretch>
        </p:blipFill>
        <p:spPr>
          <a:xfrm>
            <a:off x="7806274" y="336813"/>
            <a:ext cx="843341" cy="374469"/>
          </a:xfrm>
          <a:prstGeom prst="rect">
            <a:avLst/>
          </a:prstGeom>
        </p:spPr>
      </p:pic>
      <p:pic>
        <p:nvPicPr>
          <p:cNvPr id="3" name="Picture 2" descr="Cartoon image of a caterpillar in glasses holding a book.  Caption reads:  It's story time.">
            <a:extLst>
              <a:ext uri="{FF2B5EF4-FFF2-40B4-BE49-F238E27FC236}">
                <a16:creationId xmlns:a16="http://schemas.microsoft.com/office/drawing/2014/main" id="{B741DCDD-CBE0-10A0-BD70-B65D0A3052C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50" b="93750" l="167" r="99833">
                        <a14:foregroundMark x1="5167" y1="53750" x2="5167" y2="53750"/>
                        <a14:foregroundMark x1="333" y1="62250" x2="333" y2="62250"/>
                        <a14:foregroundMark x1="12667" y1="22750" x2="12667" y2="22750"/>
                        <a14:foregroundMark x1="9500" y1="23250" x2="9500" y2="23250"/>
                        <a14:foregroundMark x1="36333" y1="24750" x2="36333" y2="24750"/>
                        <a14:foregroundMark x1="25000" y1="7000" x2="25000" y2="7000"/>
                        <a14:foregroundMark x1="10333" y1="22000" x2="11000" y2="19750"/>
                        <a14:foregroundMark x1="31833" y1="22250" x2="34667" y2="21250"/>
                        <a14:foregroundMark x1="23000" y1="91500" x2="23000" y2="91500"/>
                        <a14:foregroundMark x1="39333" y1="93750" x2="39333" y2="93750"/>
                        <a14:foregroundMark x1="70333" y1="77250" x2="70333" y2="77250"/>
                        <a14:foregroundMark x1="86333" y1="80500" x2="86333" y2="80500"/>
                        <a14:foregroundMark x1="93833" y1="84250" x2="86667" y2="83750"/>
                        <a14:foregroundMark x1="86667" y1="83750" x2="85333" y2="83000"/>
                        <a14:foregroundMark x1="75333" y1="72500" x2="66167" y2="73250"/>
                        <a14:foregroundMark x1="87500" y1="80000" x2="87500" y2="80000"/>
                        <a14:foregroundMark x1="84833" y1="76000" x2="88833" y2="83000"/>
                        <a14:foregroundMark x1="95500" y1="79500" x2="88667" y2="79500"/>
                        <a14:foregroundMark x1="27333" y1="89750" x2="19667" y2="91250"/>
                        <a14:foregroundMark x1="52333" y1="29750" x2="52333" y2="29750"/>
                        <a14:foregroundMark x1="48000" y1="27250" x2="51667" y2="36500"/>
                        <a14:foregroundMark x1="51667" y1="36500" x2="51833" y2="41000"/>
                        <a14:foregroundMark x1="35667" y1="23500" x2="31833" y2="25250"/>
                        <a14:foregroundMark x1="38167" y1="15500" x2="38274" y2="16053"/>
                        <a14:foregroundMark x1="37488" y1="23167" x2="33833" y2="20500"/>
                        <a14:foregroundMark x1="33833" y1="20500" x2="37784" y2="24204"/>
                        <a14:foregroundMark x1="37794" y1="24238" x2="34000" y2="20750"/>
                        <a14:foregroundMark x1="32333" y1="19750" x2="36333" y2="19500"/>
                        <a14:foregroundMark x1="13333" y1="23000" x2="9167" y2="23250"/>
                        <a14:foregroundMark x1="13000" y1="20250" x2="11167" y2="23000"/>
                        <a14:foregroundMark x1="11333" y1="19000" x2="9002" y2="20224"/>
                        <a14:foregroundMark x1="62500" y1="29500" x2="62500" y2="29500"/>
                        <a14:foregroundMark x1="63667" y1="37500" x2="63500" y2="38500"/>
                        <a14:foregroundMark x1="69333" y1="33000" x2="69333" y2="33000"/>
                        <a14:foregroundMark x1="69500" y1="30750" x2="75333" y2="37250"/>
                        <a14:foregroundMark x1="75333" y1="37250" x2="80333" y2="32500"/>
                        <a14:foregroundMark x1="91167" y1="34250" x2="91167" y2="34250"/>
                        <a14:foregroundMark x1="92500" y1="26750" x2="90833" y2="36250"/>
                        <a14:foregroundMark x1="90833" y1="36250" x2="90833" y2="36250"/>
                        <a14:foregroundMark x1="91000" y1="38000" x2="90500" y2="44250"/>
                        <a14:foregroundMark x1="91667" y1="41750" x2="98667" y2="42500"/>
                        <a14:foregroundMark x1="53000" y1="22500" x2="53000" y2="22500"/>
                        <a14:foregroundMark x1="47167" y1="2000" x2="47167" y2="2000"/>
                        <a14:foregroundMark x1="47333" y1="13000" x2="47333" y2="13000"/>
                        <a14:foregroundMark x1="56000" y1="4250" x2="56000" y2="4250"/>
                        <a14:foregroundMark x1="63667" y1="9250" x2="63667" y2="9250"/>
                        <a14:foregroundMark x1="61833" y1="15250" x2="61833" y2="15250"/>
                        <a14:foregroundMark x1="71333" y1="13500" x2="71333" y2="13500"/>
                        <a14:foregroundMark x1="74333" y1="16000" x2="74333" y2="16000"/>
                        <a14:foregroundMark x1="78333" y1="15750" x2="78333" y2="15750"/>
                        <a14:foregroundMark x1="82167" y1="13250" x2="82167" y2="13250"/>
                        <a14:foregroundMark x1="86167" y1="10000" x2="86167" y2="10000"/>
                        <a14:foregroundMark x1="61167" y1="21250" x2="61167" y2="21250"/>
                        <a14:foregroundMark x1="59000" y1="12750" x2="59000" y2="12750"/>
                        <a14:foregroundMark x1="49500" y1="1750" x2="49500" y2="1750"/>
                        <a14:foregroundMark x1="95667" y1="9500" x2="95667" y2="9500"/>
                        <a14:foregroundMark x1="90167" y1="18250" x2="90167" y2="18250"/>
                        <a14:foregroundMark x1="89833" y1="20000" x2="89833" y2="20000"/>
                        <a14:foregroundMark x1="99833" y1="23000" x2="99833" y2="23000"/>
                        <a14:foregroundMark x1="99833" y1="22250" x2="99833" y2="22250"/>
                        <a14:foregroundMark x1="99833" y1="19000" x2="99833" y2="24750"/>
                        <a14:foregroundMark x1="99833" y1="18000" x2="99833" y2="19000"/>
                        <a14:foregroundMark x1="40000" y1="27750" x2="40000" y2="27750"/>
                        <a14:foregroundMark x1="41333" y1="25500" x2="41333" y2="25500"/>
                        <a14:foregroundMark x1="41333" y1="25500" x2="41333" y2="25500"/>
                        <a14:foregroundMark x1="41333" y1="25250" x2="41333" y2="26000"/>
                        <a14:foregroundMark x1="41333" y1="25500" x2="41333" y2="25500"/>
                        <a14:foregroundMark x1="41167" y1="25250" x2="41167" y2="25250"/>
                        <a14:foregroundMark x1="41333" y1="25500" x2="41333" y2="25500"/>
                        <a14:foregroundMark x1="6667" y1="29000" x2="6667" y2="29000"/>
                        <a14:foregroundMark x1="6667" y1="29000" x2="6667" y2="29000"/>
                        <a14:foregroundMark x1="6833" y1="28750" x2="6833" y2="28750"/>
                        <a14:foregroundMark x1="6833" y1="29000" x2="6833" y2="29000"/>
                        <a14:foregroundMark x1="6833" y1="28500" x2="6667" y2="29250"/>
                        <a14:foregroundMark x1="40167" y1="27500" x2="40000" y2="27750"/>
                        <a14:foregroundMark x1="41167" y1="26250" x2="41500" y2="25250"/>
                        <a14:foregroundMark x1="41500" y1="25750" x2="41500" y2="25750"/>
                        <a14:foregroundMark x1="41333" y1="25000" x2="41167" y2="26000"/>
                        <a14:backgroundMark x1="6167" y1="19250" x2="6167" y2="19250"/>
                        <a14:backgroundMark x1="6667" y1="16250" x2="5500" y2="24500"/>
                        <a14:backgroundMark x1="6000" y1="26000" x2="6000" y2="26000"/>
                        <a14:backgroundMark x1="6500" y1="25250" x2="6500" y2="25250"/>
                        <a14:backgroundMark x1="6333" y1="25000" x2="6333" y2="25000"/>
                        <a14:backgroundMark x1="6167" y1="24500" x2="6333" y2="26000"/>
                        <a14:backgroundMark x1="39833" y1="19250" x2="39833" y2="19250"/>
                        <a14:backgroundMark x1="38667" y1="16500" x2="41068" y2="24902"/>
                        <a14:backgroundMark x1="40417" y1="26000" x2="40167" y2="26250"/>
                        <a14:backgroundMark x1="38333" y1="15500" x2="38333" y2="15500"/>
                        <a14:backgroundMark x1="38667" y1="16500" x2="38667" y2="16500"/>
                        <a14:backgroundMark x1="38333" y1="16500" x2="38333" y2="16500"/>
                        <a14:backgroundMark x1="38333" y1="16000" x2="38667" y2="16750"/>
                        <a14:backgroundMark x1="37500" y1="14000" x2="37500" y2="14000"/>
                        <a14:backgroundMark x1="54167" y1="26500" x2="54167" y2="26500"/>
                        <a14:backgroundMark x1="37167" y1="13250" x2="37167" y2="13250"/>
                        <a14:backgroundMark x1="39000" y1="28750" x2="39000" y2="28750"/>
                        <a14:backgroundMark x1="8500" y1="13500" x2="8500" y2="13500"/>
                        <a14:backgroundMark x1="6500" y1="28000" x2="6500" y2="28000"/>
                        <a14:backgroundMark x1="99000" y1="19000" x2="99000" y2="19000"/>
                        <a14:backgroundMark x1="99333" y1="17750" x2="99333" y2="17750"/>
                      </a14:backgroundRemoval>
                    </a14:imgEffect>
                  </a14:imgLayer>
                </a14:imgProps>
              </a:ext>
            </a:extLst>
          </a:blip>
          <a:stretch>
            <a:fillRect/>
          </a:stretch>
        </p:blipFill>
        <p:spPr>
          <a:xfrm>
            <a:off x="2821658" y="394429"/>
            <a:ext cx="2880522" cy="2399085"/>
          </a:xfrm>
          <a:prstGeom prst="rect">
            <a:avLst/>
          </a:prstGeom>
        </p:spPr>
      </p:pic>
      <p:sp>
        <p:nvSpPr>
          <p:cNvPr id="47" name="Google Shape;158;p30">
            <a:extLst>
              <a:ext uri="{FF2B5EF4-FFF2-40B4-BE49-F238E27FC236}">
                <a16:creationId xmlns:a16="http://schemas.microsoft.com/office/drawing/2014/main" id="{6609FF22-A3B4-50D7-ADB6-318424A31830}"/>
              </a:ext>
            </a:extLst>
          </p:cNvPr>
          <p:cNvSpPr txBox="1">
            <a:spLocks noGrp="1"/>
          </p:cNvSpPr>
          <p:nvPr>
            <p:ph type="title" idx="4294967295"/>
          </p:nvPr>
        </p:nvSpPr>
        <p:spPr>
          <a:xfrm>
            <a:off x="1056574" y="2917404"/>
            <a:ext cx="6410689" cy="73293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chemeClr val="dk1"/>
              </a:buClr>
              <a:buSzPts val="2800"/>
              <a:buFont typeface="Arial"/>
              <a:buNone/>
              <a:tabLst/>
              <a:defRPr/>
            </a:pPr>
            <a:r>
              <a:rPr kumimoji="0" lang="en-US" sz="3200" b="1" i="0" u="none" strike="noStrike" kern="0" cap="none" spc="0" normalizeH="0" baseline="0" noProof="0" dirty="0">
                <a:ln>
                  <a:noFill/>
                </a:ln>
                <a:solidFill>
                  <a:srgbClr val="38761D"/>
                </a:solidFill>
                <a:effectLst/>
                <a:uLnTx/>
                <a:uFillTx/>
                <a:latin typeface="Helvetica Neue"/>
                <a:ea typeface="Helvetica Neue"/>
                <a:cs typeface="Helvetica Neue"/>
                <a:sym typeface="Helvetica Neue"/>
              </a:rPr>
              <a:t>FEMA Doctrine Support Services</a:t>
            </a:r>
          </a:p>
          <a:p>
            <a:pPr marL="0" marR="0" lvl="0" indent="0" algn="l" defTabSz="914400" rtl="0" eaLnBrk="1" fontAlgn="auto" latinLnBrk="0" hangingPunct="1">
              <a:lnSpc>
                <a:spcPct val="100000"/>
              </a:lnSpc>
              <a:spcBef>
                <a:spcPts val="0"/>
              </a:spcBef>
              <a:spcAft>
                <a:spcPts val="0"/>
              </a:spcAft>
              <a:buClr>
                <a:schemeClr val="dk1"/>
              </a:buClr>
              <a:buSzPts val="2800"/>
              <a:buFont typeface="Arial"/>
              <a:buNone/>
              <a:tabLst/>
              <a:defRPr/>
            </a:pPr>
            <a:endParaRPr kumimoji="0" lang="en-US" sz="3200" b="1" i="0" u="none" strike="noStrike" kern="0" cap="none" spc="0" normalizeH="0" baseline="0" noProof="0" dirty="0">
              <a:ln>
                <a:noFill/>
              </a:ln>
              <a:solidFill>
                <a:srgbClr val="38761D"/>
              </a:solidFill>
              <a:effectLst/>
              <a:uLnTx/>
              <a:uFillTx/>
              <a:latin typeface="Helvetica Neue"/>
              <a:ea typeface="Helvetica Neue"/>
              <a:cs typeface="Helvetica Neue"/>
              <a:sym typeface="Helvetica Neue"/>
            </a:endParaRPr>
          </a:p>
        </p:txBody>
      </p:sp>
      <p:pic>
        <p:nvPicPr>
          <p:cNvPr id="5" name="Picture 4" descr="Stick figures sitting around a campfire">
            <a:extLst>
              <a:ext uri="{FF2B5EF4-FFF2-40B4-BE49-F238E27FC236}">
                <a16:creationId xmlns:a16="http://schemas.microsoft.com/office/drawing/2014/main" id="{F3FBE070-E719-B1BC-4A9A-1A354CA5F46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986942" y="3462012"/>
            <a:ext cx="1670675" cy="1283763"/>
          </a:xfrm>
          <a:prstGeom prst="rect">
            <a:avLst/>
          </a:prstGeom>
        </p:spPr>
      </p:pic>
      <p:sp>
        <p:nvSpPr>
          <p:cNvPr id="4" name="Slide Number Placeholder 3">
            <a:extLst>
              <a:ext uri="{FF2B5EF4-FFF2-40B4-BE49-F238E27FC236}">
                <a16:creationId xmlns:a16="http://schemas.microsoft.com/office/drawing/2014/main" id="{DC46783E-9C32-A9D1-0173-41357D3139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spTree>
    <p:extLst>
      <p:ext uri="{BB962C8B-B14F-4D97-AF65-F5344CB8AC3E}">
        <p14:creationId xmlns:p14="http://schemas.microsoft.com/office/powerpoint/2010/main" val="1345607684"/>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47" name="Google Shape;158;p30">
            <a:extLst>
              <a:ext uri="{FF2B5EF4-FFF2-40B4-BE49-F238E27FC236}">
                <a16:creationId xmlns:a16="http://schemas.microsoft.com/office/drawing/2014/main" id="{6609FF22-A3B4-50D7-ADB6-318424A31830}"/>
              </a:ext>
            </a:extLst>
          </p:cNvPr>
          <p:cNvSpPr txBox="1">
            <a:spLocks/>
          </p:cNvSpPr>
          <p:nvPr/>
        </p:nvSpPr>
        <p:spPr>
          <a:xfrm>
            <a:off x="1221875" y="128173"/>
            <a:ext cx="6410689" cy="10809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3200" b="1" dirty="0">
                <a:solidFill>
                  <a:srgbClr val="38761D"/>
                </a:solidFill>
                <a:latin typeface="Helvetica Neue"/>
                <a:ea typeface="Helvetica Neue"/>
                <a:cs typeface="Helvetica Neue"/>
                <a:sym typeface="Helvetica Neue"/>
              </a:rPr>
              <a:t>FEMA Doctrine Support Services</a:t>
            </a:r>
          </a:p>
          <a:p>
            <a:endParaRPr lang="en-US" sz="3200"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44D79365-C915-E272-B4E7-D05F14ADFD0B}"/>
              </a:ext>
            </a:extLst>
          </p:cNvPr>
          <p:cNvPicPr>
            <a:picLocks noChangeAspect="1"/>
          </p:cNvPicPr>
          <p:nvPr/>
        </p:nvPicPr>
        <p:blipFill>
          <a:blip r:embed="rId4"/>
          <a:stretch>
            <a:fillRect/>
          </a:stretch>
        </p:blipFill>
        <p:spPr>
          <a:xfrm>
            <a:off x="7806274" y="336813"/>
            <a:ext cx="843341" cy="374469"/>
          </a:xfrm>
          <a:prstGeom prst="rect">
            <a:avLst/>
          </a:prstGeom>
        </p:spPr>
      </p:pic>
      <p:sp>
        <p:nvSpPr>
          <p:cNvPr id="48" name="Title 3">
            <a:extLst>
              <a:ext uri="{FF2B5EF4-FFF2-40B4-BE49-F238E27FC236}">
                <a16:creationId xmlns:a16="http://schemas.microsoft.com/office/drawing/2014/main" id="{205665A9-60D6-0083-0EDA-73E4BAA62F68}"/>
              </a:ext>
            </a:extLst>
          </p:cNvPr>
          <p:cNvSpPr>
            <a:spLocks noGrp="1"/>
          </p:cNvSpPr>
          <p:nvPr>
            <p:ph type="title"/>
          </p:nvPr>
        </p:nvSpPr>
        <p:spPr>
          <a:xfrm>
            <a:off x="1898087" y="655642"/>
            <a:ext cx="5347825" cy="332467"/>
          </a:xfrm>
        </p:spPr>
        <p:txBody>
          <a:bodyPr>
            <a:normAutofit fontScale="90000"/>
          </a:bodyPr>
          <a:lstStyle/>
          <a:p>
            <a:r>
              <a:rPr lang="en-US" dirty="0"/>
              <a:t>How FEMA Bought it Last Time</a:t>
            </a:r>
          </a:p>
        </p:txBody>
      </p:sp>
      <p:sp>
        <p:nvSpPr>
          <p:cNvPr id="49" name="Content Placeholder 2">
            <a:extLst>
              <a:ext uri="{FF2B5EF4-FFF2-40B4-BE49-F238E27FC236}">
                <a16:creationId xmlns:a16="http://schemas.microsoft.com/office/drawing/2014/main" id="{5C9FA88C-B74F-194D-DDBD-D7ED4B40C6C3}"/>
              </a:ext>
            </a:extLst>
          </p:cNvPr>
          <p:cNvSpPr txBox="1">
            <a:spLocks/>
          </p:cNvSpPr>
          <p:nvPr/>
        </p:nvSpPr>
        <p:spPr>
          <a:xfrm>
            <a:off x="101600" y="1124210"/>
            <a:ext cx="6410689" cy="185902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85800">
              <a:spcBef>
                <a:spcPts val="0"/>
              </a:spcBef>
              <a:spcAft>
                <a:spcPts val="600"/>
              </a:spcAft>
              <a:buClr>
                <a:schemeClr val="tx1"/>
              </a:buClr>
              <a:buFont typeface="Wingdings" panose="05000000000000000000" pitchFamily="2" charset="2"/>
              <a:buChar char="q"/>
            </a:pPr>
            <a:r>
              <a:rPr lang="en-US" sz="1400" dirty="0">
                <a:latin typeface="Helvetica Neue" panose="020B0604020202020204" charset="0"/>
              </a:rPr>
              <a:t>Open-Market, FAR 15.3, IDIQ, Single-Phase, $14M.</a:t>
            </a:r>
          </a:p>
          <a:p>
            <a:pPr marL="685800">
              <a:spcBef>
                <a:spcPts val="0"/>
              </a:spcBef>
              <a:spcAft>
                <a:spcPts val="600"/>
              </a:spcAft>
              <a:buClr>
                <a:srgbClr val="002060"/>
              </a:buClr>
              <a:buFont typeface="Wingdings" panose="05000000000000000000" pitchFamily="2" charset="2"/>
              <a:buChar char="q"/>
            </a:pPr>
            <a:r>
              <a:rPr lang="en-US" sz="1400" dirty="0">
                <a:solidFill>
                  <a:srgbClr val="002060"/>
                </a:solidFill>
                <a:latin typeface="Helvetica Neue" panose="020B0604020202020204" charset="0"/>
              </a:rPr>
              <a:t>4 Factors – Technical Capability, Document Project Mgmt. Plan, Past Performance, Price.</a:t>
            </a:r>
          </a:p>
          <a:p>
            <a:pPr marL="1085850" lvl="1">
              <a:spcBef>
                <a:spcPts val="0"/>
              </a:spcBef>
              <a:spcAft>
                <a:spcPts val="600"/>
              </a:spcAft>
              <a:buClr>
                <a:srgbClr val="002060"/>
              </a:buClr>
              <a:buFont typeface="Wingdings" panose="05000000000000000000" pitchFamily="2" charset="2"/>
              <a:buChar char="q"/>
            </a:pPr>
            <a:r>
              <a:rPr lang="en-US" sz="1400" dirty="0">
                <a:solidFill>
                  <a:srgbClr val="002060"/>
                </a:solidFill>
                <a:latin typeface="Helvetica Neue" panose="020B0604020202020204" charset="0"/>
              </a:rPr>
              <a:t>25 pages + PPQs + Resumes.</a:t>
            </a:r>
          </a:p>
          <a:p>
            <a:pPr marL="685800">
              <a:spcBef>
                <a:spcPts val="0"/>
              </a:spcBef>
              <a:spcAft>
                <a:spcPts val="600"/>
              </a:spcAft>
              <a:buClr>
                <a:schemeClr val="tx1"/>
              </a:buClr>
              <a:buFont typeface="Wingdings" panose="05000000000000000000" pitchFamily="2" charset="2"/>
              <a:buChar char="q"/>
            </a:pPr>
            <a:r>
              <a:rPr lang="en-US" sz="1400" dirty="0">
                <a:solidFill>
                  <a:srgbClr val="333333"/>
                </a:solidFill>
                <a:latin typeface="Helvetica Neue" panose="020B0604020202020204" charset="0"/>
              </a:rPr>
              <a:t>Traditional adjectival ratings (Outstanding, Good, etc.). </a:t>
            </a:r>
          </a:p>
          <a:p>
            <a:pPr marL="685800">
              <a:spcBef>
                <a:spcPts val="0"/>
              </a:spcBef>
              <a:spcAft>
                <a:spcPts val="600"/>
              </a:spcAft>
              <a:buClr>
                <a:srgbClr val="002060"/>
              </a:buClr>
              <a:buFont typeface="Wingdings" panose="05000000000000000000" pitchFamily="2" charset="2"/>
              <a:buChar char="q"/>
            </a:pPr>
            <a:r>
              <a:rPr lang="en-US" sz="1400" u="sng" dirty="0">
                <a:solidFill>
                  <a:srgbClr val="002060"/>
                </a:solidFill>
                <a:latin typeface="Helvetica Neue" panose="020B0604020202020204" charset="0"/>
              </a:rPr>
              <a:t>22</a:t>
            </a:r>
            <a:r>
              <a:rPr lang="en-US" sz="1400" dirty="0">
                <a:solidFill>
                  <a:srgbClr val="002060"/>
                </a:solidFill>
                <a:latin typeface="Helvetica Neue" panose="020B0604020202020204" charset="0"/>
              </a:rPr>
              <a:t> Proposals Received.</a:t>
            </a:r>
          </a:p>
          <a:p>
            <a:pPr indent="0">
              <a:spcBef>
                <a:spcPts val="0"/>
              </a:spcBef>
              <a:spcAft>
                <a:spcPts val="600"/>
              </a:spcAft>
              <a:buClr>
                <a:schemeClr val="tx1"/>
              </a:buClr>
              <a:buNone/>
            </a:pPr>
            <a:endParaRPr lang="en-US" sz="1400" dirty="0">
              <a:solidFill>
                <a:srgbClr val="002060"/>
              </a:solidFill>
              <a:latin typeface="Franklin Gothic Book" panose="020B0503020102020204" pitchFamily="34" charset="0"/>
            </a:endParaRPr>
          </a:p>
        </p:txBody>
      </p:sp>
      <p:sp>
        <p:nvSpPr>
          <p:cNvPr id="50" name="Content Placeholder 2">
            <a:extLst>
              <a:ext uri="{FF2B5EF4-FFF2-40B4-BE49-F238E27FC236}">
                <a16:creationId xmlns:a16="http://schemas.microsoft.com/office/drawing/2014/main" id="{24D3427F-562C-1BB7-4EFB-FC6C05760250}"/>
              </a:ext>
            </a:extLst>
          </p:cNvPr>
          <p:cNvSpPr txBox="1">
            <a:spLocks/>
          </p:cNvSpPr>
          <p:nvPr/>
        </p:nvSpPr>
        <p:spPr>
          <a:xfrm>
            <a:off x="820942" y="3109905"/>
            <a:ext cx="3009653" cy="149902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spcBef>
                <a:spcPts val="0"/>
              </a:spcBef>
              <a:buClr>
                <a:schemeClr val="tx1"/>
              </a:buClr>
              <a:buNone/>
            </a:pPr>
            <a:r>
              <a:rPr lang="en-US" sz="1600" dirty="0">
                <a:solidFill>
                  <a:srgbClr val="002060"/>
                </a:solidFill>
                <a:latin typeface="Helvetica Neue" panose="020B0604020202020204" charset="0"/>
              </a:rPr>
              <a:t>RFP Issued</a:t>
            </a:r>
          </a:p>
          <a:p>
            <a:pPr marL="0" lvl="1" indent="0">
              <a:spcBef>
                <a:spcPts val="0"/>
              </a:spcBef>
              <a:buClr>
                <a:schemeClr val="tx1"/>
              </a:buClr>
              <a:buNone/>
            </a:pPr>
            <a:endParaRPr lang="en-US" sz="1600" dirty="0">
              <a:solidFill>
                <a:srgbClr val="002060"/>
              </a:solidFill>
              <a:latin typeface="Helvetica Neue" panose="020B0604020202020204" charset="0"/>
            </a:endParaRPr>
          </a:p>
          <a:p>
            <a:pPr marL="0" lvl="1" indent="0">
              <a:spcBef>
                <a:spcPts val="0"/>
              </a:spcBef>
              <a:buClr>
                <a:schemeClr val="tx1"/>
              </a:buClr>
              <a:buNone/>
            </a:pPr>
            <a:r>
              <a:rPr lang="en-US" sz="1600" dirty="0">
                <a:solidFill>
                  <a:srgbClr val="002060"/>
                </a:solidFill>
                <a:latin typeface="Helvetica Neue" panose="020B0604020202020204" charset="0"/>
              </a:rPr>
              <a:t>Proposals Due (39 Days)</a:t>
            </a:r>
          </a:p>
          <a:p>
            <a:pPr marL="0" lvl="1" indent="0">
              <a:spcBef>
                <a:spcPts val="0"/>
              </a:spcBef>
              <a:buClr>
                <a:schemeClr val="tx1"/>
              </a:buClr>
              <a:buNone/>
            </a:pPr>
            <a:endParaRPr lang="en-US" sz="1600" dirty="0">
              <a:solidFill>
                <a:srgbClr val="002060"/>
              </a:solidFill>
              <a:latin typeface="Helvetica Neue" panose="020B0604020202020204" charset="0"/>
            </a:endParaRPr>
          </a:p>
          <a:p>
            <a:pPr marL="0" lvl="1" indent="0">
              <a:spcBef>
                <a:spcPts val="0"/>
              </a:spcBef>
              <a:buClr>
                <a:schemeClr val="tx1"/>
              </a:buClr>
              <a:buNone/>
            </a:pPr>
            <a:r>
              <a:rPr lang="en-US" sz="1600" dirty="0">
                <a:solidFill>
                  <a:srgbClr val="002060"/>
                </a:solidFill>
                <a:latin typeface="Helvetica Neue" panose="020B0604020202020204" charset="0"/>
              </a:rPr>
              <a:t>Award (269 Days)</a:t>
            </a:r>
          </a:p>
          <a:p>
            <a:pPr marL="0" lvl="1" indent="0">
              <a:spcBef>
                <a:spcPts val="0"/>
              </a:spcBef>
              <a:buClr>
                <a:schemeClr val="tx1"/>
              </a:buClr>
              <a:buNone/>
            </a:pPr>
            <a:endParaRPr lang="en-US" sz="1200" dirty="0">
              <a:solidFill>
                <a:srgbClr val="002060"/>
              </a:solidFill>
              <a:latin typeface="Helvetica Neue" panose="020B0604020202020204" charset="0"/>
            </a:endParaRPr>
          </a:p>
          <a:p>
            <a:pPr marL="0" lvl="1" indent="0">
              <a:spcBef>
                <a:spcPts val="0"/>
              </a:spcBef>
              <a:buClr>
                <a:schemeClr val="tx1"/>
              </a:buClr>
              <a:buNone/>
            </a:pPr>
            <a:r>
              <a:rPr lang="en-US" dirty="0">
                <a:solidFill>
                  <a:srgbClr val="002060"/>
                </a:solidFill>
                <a:latin typeface="Helvetica Neue" panose="020B0604020202020204" charset="0"/>
              </a:rPr>
              <a:t>Total = 308 Days</a:t>
            </a:r>
          </a:p>
          <a:p>
            <a:pPr>
              <a:spcBef>
                <a:spcPts val="0"/>
              </a:spcBef>
              <a:buClr>
                <a:schemeClr val="tx1"/>
              </a:buClr>
              <a:buFont typeface="Wingdings" panose="05000000000000000000" pitchFamily="2" charset="2"/>
              <a:buChar char="§"/>
            </a:pPr>
            <a:endParaRPr lang="en-US" sz="1200" dirty="0">
              <a:solidFill>
                <a:srgbClr val="333333"/>
              </a:solidFill>
              <a:latin typeface="Franklin Gothic Book" panose="020B0503020102020204" pitchFamily="34" charset="0"/>
            </a:endParaRPr>
          </a:p>
          <a:p>
            <a:pPr marL="0" indent="0">
              <a:spcBef>
                <a:spcPts val="0"/>
              </a:spcBef>
              <a:buClr>
                <a:schemeClr val="tx1"/>
              </a:buClr>
              <a:buNone/>
            </a:pPr>
            <a:endParaRPr lang="en-US" sz="1200" dirty="0">
              <a:solidFill>
                <a:srgbClr val="333333"/>
              </a:solidFill>
              <a:latin typeface="Franklin Gothic Book" panose="020B0503020102020204" pitchFamily="34" charset="0"/>
            </a:endParaRPr>
          </a:p>
          <a:p>
            <a:pPr marL="457200" lvl="1" indent="0">
              <a:spcBef>
                <a:spcPts val="0"/>
              </a:spcBef>
              <a:buClr>
                <a:schemeClr val="tx1"/>
              </a:buClr>
              <a:buNone/>
            </a:pPr>
            <a:endParaRPr lang="en-US" sz="1200" dirty="0">
              <a:solidFill>
                <a:srgbClr val="333333"/>
              </a:solidFill>
              <a:latin typeface="Franklin Gothic Book" panose="020B0503020102020204" pitchFamily="34" charset="0"/>
            </a:endParaRPr>
          </a:p>
        </p:txBody>
      </p:sp>
      <p:sp>
        <p:nvSpPr>
          <p:cNvPr id="51" name="12-Point Star 9">
            <a:extLst>
              <a:ext uri="{FF2B5EF4-FFF2-40B4-BE49-F238E27FC236}">
                <a16:creationId xmlns:a16="http://schemas.microsoft.com/office/drawing/2014/main" id="{0AA9F5E2-4653-DC4D-0544-2344779F1244}"/>
              </a:ext>
            </a:extLst>
          </p:cNvPr>
          <p:cNvSpPr/>
          <p:nvPr/>
        </p:nvSpPr>
        <p:spPr>
          <a:xfrm>
            <a:off x="455182" y="3102091"/>
            <a:ext cx="365760" cy="315287"/>
          </a:xfrm>
          <a:prstGeom prst="star12">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Franklin Gothic Book" panose="020B0503020102020204" pitchFamily="34" charset="0"/>
              </a:rPr>
              <a:t>A</a:t>
            </a:r>
          </a:p>
        </p:txBody>
      </p:sp>
      <p:sp>
        <p:nvSpPr>
          <p:cNvPr id="53" name="12-Point Star 6">
            <a:extLst>
              <a:ext uri="{FF2B5EF4-FFF2-40B4-BE49-F238E27FC236}">
                <a16:creationId xmlns:a16="http://schemas.microsoft.com/office/drawing/2014/main" id="{B349D9DC-E8C6-740C-C149-DD49F34085D9}"/>
              </a:ext>
            </a:extLst>
          </p:cNvPr>
          <p:cNvSpPr/>
          <p:nvPr/>
        </p:nvSpPr>
        <p:spPr>
          <a:xfrm>
            <a:off x="455182" y="3600437"/>
            <a:ext cx="365760" cy="315287"/>
          </a:xfrm>
          <a:prstGeom prst="star1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Franklin Gothic Book" panose="020B0503020102020204" pitchFamily="34" charset="0"/>
              </a:rPr>
              <a:t>B</a:t>
            </a:r>
            <a:endParaRPr kumimoji="0" lang="en-US" sz="1800" b="1" i="0" u="none" strike="noStrike" kern="1200" cap="none" spc="0" normalizeH="0" baseline="0" noProof="0" dirty="0">
              <a:ln>
                <a:noFill/>
              </a:ln>
              <a:solidFill>
                <a:prstClr val="white"/>
              </a:solidFill>
              <a:effectLst/>
              <a:uLnTx/>
              <a:uFillTx/>
              <a:latin typeface="Franklin Gothic Book" panose="020B0503020102020204" pitchFamily="34" charset="0"/>
            </a:endParaRPr>
          </a:p>
        </p:txBody>
      </p:sp>
      <p:sp>
        <p:nvSpPr>
          <p:cNvPr id="52" name="12-Point Star 9">
            <a:extLst>
              <a:ext uri="{FF2B5EF4-FFF2-40B4-BE49-F238E27FC236}">
                <a16:creationId xmlns:a16="http://schemas.microsoft.com/office/drawing/2014/main" id="{D6873E54-FB62-5DA8-291C-02EA6076E3BA}"/>
              </a:ext>
            </a:extLst>
          </p:cNvPr>
          <p:cNvSpPr/>
          <p:nvPr/>
        </p:nvSpPr>
        <p:spPr>
          <a:xfrm>
            <a:off x="455182" y="4104683"/>
            <a:ext cx="365760" cy="315287"/>
          </a:xfrm>
          <a:prstGeom prst="star12">
            <a:avLst/>
          </a:prstGeom>
          <a:solidFill>
            <a:schemeClr val="bg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2060"/>
                </a:solidFill>
                <a:latin typeface="Franklin Gothic Book" panose="020B0503020102020204" pitchFamily="34" charset="0"/>
              </a:rPr>
              <a:t>C</a:t>
            </a:r>
            <a:endParaRPr kumimoji="0" lang="en-US" sz="1800" b="1" i="0" u="none" strike="noStrike" kern="1200" cap="none" spc="0" normalizeH="0" baseline="0" noProof="0" dirty="0">
              <a:ln>
                <a:noFill/>
              </a:ln>
              <a:solidFill>
                <a:srgbClr val="002060"/>
              </a:solidFill>
              <a:effectLst/>
              <a:uLnTx/>
              <a:uFillTx/>
              <a:latin typeface="Franklin Gothic Book" panose="020B0503020102020204" pitchFamily="34" charset="0"/>
            </a:endParaRPr>
          </a:p>
        </p:txBody>
      </p:sp>
      <p:pic>
        <p:nvPicPr>
          <p:cNvPr id="54" name="Picture 53" descr="Image of a calendar from October, 2013 through September, 2014.  RFP issued day before Thanksgiving and awarded 308 days later.">
            <a:extLst>
              <a:ext uri="{FF2B5EF4-FFF2-40B4-BE49-F238E27FC236}">
                <a16:creationId xmlns:a16="http://schemas.microsoft.com/office/drawing/2014/main" id="{0295EA1E-7D92-BEA7-66C9-6C0E2F403A98}"/>
              </a:ext>
            </a:extLst>
          </p:cNvPr>
          <p:cNvPicPr>
            <a:picLocks noChangeAspect="1"/>
          </p:cNvPicPr>
          <p:nvPr/>
        </p:nvPicPr>
        <p:blipFill>
          <a:blip r:embed="rId5"/>
          <a:stretch>
            <a:fillRect/>
          </a:stretch>
        </p:blipFill>
        <p:spPr>
          <a:xfrm>
            <a:off x="4150855" y="2030403"/>
            <a:ext cx="4321603" cy="3040302"/>
          </a:xfrm>
          <a:prstGeom prst="rect">
            <a:avLst/>
          </a:prstGeom>
        </p:spPr>
      </p:pic>
      <p:sp>
        <p:nvSpPr>
          <p:cNvPr id="6" name="Rectangle 5" descr="Cartoon image of a turkey holding a Thanksgiving Day sign.">
            <a:extLst>
              <a:ext uri="{FF2B5EF4-FFF2-40B4-BE49-F238E27FC236}">
                <a16:creationId xmlns:a16="http://schemas.microsoft.com/office/drawing/2014/main" id="{484742AE-CEEB-5228-E3B1-D9F7F24521C3}"/>
              </a:ext>
            </a:extLst>
          </p:cNvPr>
          <p:cNvSpPr/>
          <p:nvPr/>
        </p:nvSpPr>
        <p:spPr>
          <a:xfrm>
            <a:off x="7885786" y="1994003"/>
            <a:ext cx="586672" cy="517652"/>
          </a:xfrm>
          <a:prstGeom prst="rect">
            <a:avLst/>
          </a:prstGeom>
          <a:solidFill>
            <a:srgbClr val="FFE599"/>
          </a:solidFill>
          <a:ln>
            <a:solidFill>
              <a:srgbClr val="FFE5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2" name="Picture 8" descr="Turkey Thanksgiving Clip art - thanksgiving png download - 540*600 ...">
            <a:extLst>
              <a:ext uri="{FF2B5EF4-FFF2-40B4-BE49-F238E27FC236}">
                <a16:creationId xmlns:a16="http://schemas.microsoft.com/office/drawing/2014/main" id="{4FACA2CE-D87F-EE64-569F-30A6D30496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5786" y="1623615"/>
            <a:ext cx="799237" cy="88804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C46783E-9C32-A9D1-0173-41357D3139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spTree>
    <p:extLst>
      <p:ext uri="{BB962C8B-B14F-4D97-AF65-F5344CB8AC3E}">
        <p14:creationId xmlns:p14="http://schemas.microsoft.com/office/powerpoint/2010/main" val="3583710969"/>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11436A6-D85E-25AF-C895-1BBFE59706C4}"/>
              </a:ext>
            </a:extLst>
          </p:cNvPr>
          <p:cNvSpPr>
            <a:spLocks noGrp="1"/>
          </p:cNvSpPr>
          <p:nvPr>
            <p:ph type="title"/>
          </p:nvPr>
        </p:nvSpPr>
        <p:spPr>
          <a:xfrm>
            <a:off x="1580082" y="179096"/>
            <a:ext cx="5756564" cy="731520"/>
          </a:xfrm>
        </p:spPr>
        <p:txBody>
          <a:bodyPr>
            <a:normAutofit/>
          </a:bodyPr>
          <a:lstStyle/>
          <a:p>
            <a:r>
              <a:rPr lang="en-US" b="1" dirty="0">
                <a:solidFill>
                  <a:srgbClr val="38761D"/>
                </a:solidFill>
              </a:rPr>
              <a:t>FEMA’s Recompete Approach</a:t>
            </a:r>
          </a:p>
        </p:txBody>
      </p:sp>
      <p:pic>
        <p:nvPicPr>
          <p:cNvPr id="9" name="Picture 8" descr="Procurement Innovation Lab Logo">
            <a:extLst>
              <a:ext uri="{FF2B5EF4-FFF2-40B4-BE49-F238E27FC236}">
                <a16:creationId xmlns:a16="http://schemas.microsoft.com/office/drawing/2014/main" id="{44D79365-C915-E272-B4E7-D05F14ADFD0B}"/>
              </a:ext>
            </a:extLst>
          </p:cNvPr>
          <p:cNvPicPr>
            <a:picLocks noChangeAspect="1"/>
          </p:cNvPicPr>
          <p:nvPr/>
        </p:nvPicPr>
        <p:blipFill>
          <a:blip r:embed="rId4"/>
          <a:stretch>
            <a:fillRect/>
          </a:stretch>
        </p:blipFill>
        <p:spPr>
          <a:xfrm>
            <a:off x="7806274" y="336813"/>
            <a:ext cx="843341" cy="374469"/>
          </a:xfrm>
          <a:prstGeom prst="rect">
            <a:avLst/>
          </a:prstGeom>
        </p:spPr>
      </p:pic>
      <p:grpSp>
        <p:nvGrpSpPr>
          <p:cNvPr id="14" name="Group 13" descr="Image of a red downward arrow stating &quot;52 Days&quot;">
            <a:extLst>
              <a:ext uri="{FF2B5EF4-FFF2-40B4-BE49-F238E27FC236}">
                <a16:creationId xmlns:a16="http://schemas.microsoft.com/office/drawing/2014/main" id="{CE4ADC5B-F160-66A3-3C0B-3A9010E2191C}"/>
              </a:ext>
            </a:extLst>
          </p:cNvPr>
          <p:cNvGrpSpPr/>
          <p:nvPr/>
        </p:nvGrpSpPr>
        <p:grpSpPr>
          <a:xfrm>
            <a:off x="695009" y="876183"/>
            <a:ext cx="759660" cy="4202926"/>
            <a:chOff x="7696208" y="1619250"/>
            <a:chExt cx="1295401" cy="4152900"/>
          </a:xfrm>
        </p:grpSpPr>
        <p:sp>
          <p:nvSpPr>
            <p:cNvPr id="15" name="Down Arrow 8">
              <a:extLst>
                <a:ext uri="{FF2B5EF4-FFF2-40B4-BE49-F238E27FC236}">
                  <a16:creationId xmlns:a16="http://schemas.microsoft.com/office/drawing/2014/main" id="{F81BA947-D441-53DD-B4AC-83383749581E}"/>
                </a:ext>
              </a:extLst>
            </p:cNvPr>
            <p:cNvSpPr/>
            <p:nvPr/>
          </p:nvSpPr>
          <p:spPr>
            <a:xfrm>
              <a:off x="7962900" y="1657350"/>
              <a:ext cx="761999" cy="4076700"/>
            </a:xfrm>
            <a:prstGeom prst="downArrow">
              <a:avLst>
                <a:gd name="adj1" fmla="val 36957"/>
                <a:gd name="adj2" fmla="val 8391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latin typeface="Franklin Gothic Book" panose="020B0503020102020204" pitchFamily="34" charset="0"/>
              </a:endParaRPr>
            </a:p>
          </p:txBody>
        </p:sp>
        <p:sp>
          <p:nvSpPr>
            <p:cNvPr id="16" name="Isosceles Triangle 15">
              <a:extLst>
                <a:ext uri="{FF2B5EF4-FFF2-40B4-BE49-F238E27FC236}">
                  <a16:creationId xmlns:a16="http://schemas.microsoft.com/office/drawing/2014/main" id="{8FB48A6B-FE43-B8DC-CF63-1BB0E768BCAD}"/>
                </a:ext>
              </a:extLst>
            </p:cNvPr>
            <p:cNvSpPr/>
            <p:nvPr/>
          </p:nvSpPr>
          <p:spPr>
            <a:xfrm flipV="1">
              <a:off x="7696208" y="1619250"/>
              <a:ext cx="1295401" cy="41529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latin typeface="Franklin Gothic Book" panose="020B0503020102020204" pitchFamily="34" charset="0"/>
              </a:endParaRPr>
            </a:p>
          </p:txBody>
        </p:sp>
      </p:grpSp>
      <p:pic>
        <p:nvPicPr>
          <p:cNvPr id="13" name="Picture 12" descr="Image emphasizing 52 Days">
            <a:extLst>
              <a:ext uri="{FF2B5EF4-FFF2-40B4-BE49-F238E27FC236}">
                <a16:creationId xmlns:a16="http://schemas.microsoft.com/office/drawing/2014/main" id="{564156F5-4BA8-C78E-2026-C6724F963E7B}"/>
              </a:ext>
            </a:extLst>
          </p:cNvPr>
          <p:cNvPicPr>
            <a:picLocks noChangeAspect="1"/>
          </p:cNvPicPr>
          <p:nvPr/>
        </p:nvPicPr>
        <p:blipFill>
          <a:blip r:embed="rId5"/>
          <a:stretch>
            <a:fillRect/>
          </a:stretch>
        </p:blipFill>
        <p:spPr>
          <a:xfrm>
            <a:off x="569596" y="492578"/>
            <a:ext cx="1428985" cy="4158341"/>
          </a:xfrm>
          <a:prstGeom prst="rect">
            <a:avLst/>
          </a:prstGeom>
        </p:spPr>
      </p:pic>
      <p:graphicFrame>
        <p:nvGraphicFramePr>
          <p:cNvPr id="5" name="Diagram 4" descr="Image describing Phase 1 - Written and Phase 2 - Oral Presentations.  FEMAs recompete approach took only 52 days.">
            <a:extLst>
              <a:ext uri="{FF2B5EF4-FFF2-40B4-BE49-F238E27FC236}">
                <a16:creationId xmlns:a16="http://schemas.microsoft.com/office/drawing/2014/main" id="{C9309C33-47EB-E07A-0E12-D2BFD489F162}"/>
              </a:ext>
            </a:extLst>
          </p:cNvPr>
          <p:cNvGraphicFramePr/>
          <p:nvPr>
            <p:extLst>
              <p:ext uri="{D42A27DB-BD31-4B8C-83A1-F6EECF244321}">
                <p14:modId xmlns:p14="http://schemas.microsoft.com/office/powerpoint/2010/main" val="706078066"/>
              </p:ext>
            </p:extLst>
          </p:nvPr>
        </p:nvGraphicFramePr>
        <p:xfrm>
          <a:off x="1347994" y="898476"/>
          <a:ext cx="7461191" cy="415834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TextBox 9">
            <a:extLst>
              <a:ext uri="{FF2B5EF4-FFF2-40B4-BE49-F238E27FC236}">
                <a16:creationId xmlns:a16="http://schemas.microsoft.com/office/drawing/2014/main" id="{878F3462-CB4F-4894-4607-F30F4BABC0AC}"/>
              </a:ext>
            </a:extLst>
          </p:cNvPr>
          <p:cNvSpPr txBox="1"/>
          <p:nvPr/>
        </p:nvSpPr>
        <p:spPr>
          <a:xfrm>
            <a:off x="1479410" y="1208629"/>
            <a:ext cx="1516802" cy="110799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600" b="1" dirty="0">
                <a:latin typeface="Helvetica Neue" panose="020B0604020202020204" charset="0"/>
              </a:rPr>
              <a:t>18</a:t>
            </a:r>
            <a:endParaRPr lang="en-US" sz="6000" b="1" dirty="0">
              <a:latin typeface="Helvetica Neue" panose="020B0604020202020204" charset="0"/>
            </a:endParaRPr>
          </a:p>
        </p:txBody>
      </p:sp>
      <p:sp>
        <p:nvSpPr>
          <p:cNvPr id="11" name="Wave 10">
            <a:extLst>
              <a:ext uri="{FF2B5EF4-FFF2-40B4-BE49-F238E27FC236}">
                <a16:creationId xmlns:a16="http://schemas.microsoft.com/office/drawing/2014/main" id="{A6DEC1E9-1D2D-E6D5-962A-0210DBB326AF}"/>
              </a:ext>
            </a:extLst>
          </p:cNvPr>
          <p:cNvSpPr/>
          <p:nvPr/>
        </p:nvSpPr>
        <p:spPr>
          <a:xfrm>
            <a:off x="1515679" y="2518056"/>
            <a:ext cx="1566609" cy="489459"/>
          </a:xfrm>
          <a:prstGeom prst="wav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dirty="0">
                <a:solidFill>
                  <a:schemeClr val="tx1"/>
                </a:solidFill>
                <a:latin typeface="Helvetica Neue" panose="020B0604020202020204" charset="0"/>
              </a:rPr>
              <a:t>7 Days</a:t>
            </a:r>
          </a:p>
        </p:txBody>
      </p:sp>
      <p:sp>
        <p:nvSpPr>
          <p:cNvPr id="7" name="TextBox 11">
            <a:extLst>
              <a:ext uri="{FF2B5EF4-FFF2-40B4-BE49-F238E27FC236}">
                <a16:creationId xmlns:a16="http://schemas.microsoft.com/office/drawing/2014/main" id="{4AA9D274-89FA-D2A5-5432-9813BD7AC3BB}"/>
              </a:ext>
            </a:extLst>
          </p:cNvPr>
          <p:cNvSpPr txBox="1"/>
          <p:nvPr/>
        </p:nvSpPr>
        <p:spPr>
          <a:xfrm>
            <a:off x="1798568" y="3289109"/>
            <a:ext cx="776798" cy="110799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600" b="1" dirty="0">
                <a:latin typeface="Helvetica Neue" panose="020B0604020202020204" charset="0"/>
              </a:rPr>
              <a:t>3</a:t>
            </a:r>
          </a:p>
        </p:txBody>
      </p:sp>
      <p:sp>
        <p:nvSpPr>
          <p:cNvPr id="12" name="Rectangle 11">
            <a:extLst>
              <a:ext uri="{FF2B5EF4-FFF2-40B4-BE49-F238E27FC236}">
                <a16:creationId xmlns:a16="http://schemas.microsoft.com/office/drawing/2014/main" id="{31F9A3EB-F536-438F-EBCE-9241E2916D71}"/>
              </a:ext>
            </a:extLst>
          </p:cNvPr>
          <p:cNvSpPr/>
          <p:nvPr/>
        </p:nvSpPr>
        <p:spPr>
          <a:xfrm>
            <a:off x="3277609" y="2424232"/>
            <a:ext cx="3997736" cy="33855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Bef>
                <a:spcPts val="0"/>
              </a:spcBef>
            </a:pPr>
            <a:r>
              <a:rPr lang="en-US" sz="1600" b="1" i="1" dirty="0">
                <a:solidFill>
                  <a:srgbClr val="C00000"/>
                </a:solidFill>
                <a:latin typeface="Helvetica Neue" panose="020B0604020202020204" charset="0"/>
              </a:rPr>
              <a:t>Advisory Down-Select</a:t>
            </a:r>
          </a:p>
        </p:txBody>
      </p:sp>
      <p:sp>
        <p:nvSpPr>
          <p:cNvPr id="10" name="Explosion: 8 Points 9">
            <a:extLst>
              <a:ext uri="{FF2B5EF4-FFF2-40B4-BE49-F238E27FC236}">
                <a16:creationId xmlns:a16="http://schemas.microsoft.com/office/drawing/2014/main" id="{0B30F925-F0B4-834E-21F0-C996AF965DC2}"/>
              </a:ext>
            </a:extLst>
          </p:cNvPr>
          <p:cNvSpPr/>
          <p:nvPr/>
        </p:nvSpPr>
        <p:spPr>
          <a:xfrm>
            <a:off x="6563759" y="2571749"/>
            <a:ext cx="1868655" cy="1107996"/>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b="1" dirty="0">
                <a:solidFill>
                  <a:schemeClr val="tx1"/>
                </a:solidFill>
                <a:latin typeface="Helvetica Neue" panose="020B0604020202020204" charset="0"/>
              </a:rPr>
              <a:t>Interactive Dialogue!</a:t>
            </a:r>
          </a:p>
        </p:txBody>
      </p:sp>
      <p:sp>
        <p:nvSpPr>
          <p:cNvPr id="8" name="Rectangle 7">
            <a:extLst>
              <a:ext uri="{FF2B5EF4-FFF2-40B4-BE49-F238E27FC236}">
                <a16:creationId xmlns:a16="http://schemas.microsoft.com/office/drawing/2014/main" id="{7F34D35D-BF34-C14E-4DCA-3D1B1E287E99}"/>
              </a:ext>
            </a:extLst>
          </p:cNvPr>
          <p:cNvSpPr/>
          <p:nvPr/>
        </p:nvSpPr>
        <p:spPr>
          <a:xfrm>
            <a:off x="2525635" y="4774168"/>
            <a:ext cx="5906779"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1" algn="ctr">
              <a:spcBef>
                <a:spcPts val="0"/>
              </a:spcBef>
            </a:pPr>
            <a:r>
              <a:rPr lang="en-US" b="1" i="1" dirty="0">
                <a:latin typeface="Helvetica Neue" panose="020B0604020202020204" charset="0"/>
              </a:rPr>
              <a:t>Tradeoff Selection Decision based on all Factors.</a:t>
            </a:r>
          </a:p>
        </p:txBody>
      </p:sp>
      <p:sp>
        <p:nvSpPr>
          <p:cNvPr id="4" name="Slide Number Placeholder 3">
            <a:extLst>
              <a:ext uri="{FF2B5EF4-FFF2-40B4-BE49-F238E27FC236}">
                <a16:creationId xmlns:a16="http://schemas.microsoft.com/office/drawing/2014/main" id="{DC46783E-9C32-A9D1-0173-41357D3139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spTree>
    <p:extLst>
      <p:ext uri="{BB962C8B-B14F-4D97-AF65-F5344CB8AC3E}">
        <p14:creationId xmlns:p14="http://schemas.microsoft.com/office/powerpoint/2010/main" val="574646458"/>
      </p:ext>
    </p:extLst>
  </p:cSld>
  <p:clrMapOvr>
    <a:overrideClrMapping bg1="lt1" tx1="dk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CAB1E18-1BF7-F1FB-81F7-F7EE21909128}"/>
              </a:ext>
            </a:extLst>
          </p:cNvPr>
          <p:cNvSpPr>
            <a:spLocks noGrp="1"/>
          </p:cNvSpPr>
          <p:nvPr>
            <p:ph type="title"/>
          </p:nvPr>
        </p:nvSpPr>
        <p:spPr>
          <a:xfrm>
            <a:off x="1049458" y="128796"/>
            <a:ext cx="6218993" cy="731520"/>
          </a:xfrm>
        </p:spPr>
        <p:txBody>
          <a:bodyPr>
            <a:normAutofit/>
          </a:bodyPr>
          <a:lstStyle/>
          <a:p>
            <a:pPr algn="ctr"/>
            <a:r>
              <a:rPr lang="en-US" b="1" dirty="0">
                <a:solidFill>
                  <a:srgbClr val="38761D"/>
                </a:solidFill>
              </a:rPr>
              <a:t>FEMA’s Streamlined Timeline</a:t>
            </a:r>
          </a:p>
        </p:txBody>
      </p:sp>
      <p:pic>
        <p:nvPicPr>
          <p:cNvPr id="9" name="Picture 8" descr="Procurement Innovation Lab Logo">
            <a:extLst>
              <a:ext uri="{FF2B5EF4-FFF2-40B4-BE49-F238E27FC236}">
                <a16:creationId xmlns:a16="http://schemas.microsoft.com/office/drawing/2014/main" id="{44D79365-C915-E272-B4E7-D05F14ADFD0B}"/>
              </a:ext>
            </a:extLst>
          </p:cNvPr>
          <p:cNvPicPr>
            <a:picLocks noChangeAspect="1"/>
          </p:cNvPicPr>
          <p:nvPr/>
        </p:nvPicPr>
        <p:blipFill>
          <a:blip r:embed="rId4"/>
          <a:stretch>
            <a:fillRect/>
          </a:stretch>
        </p:blipFill>
        <p:spPr>
          <a:xfrm>
            <a:off x="7806274" y="336813"/>
            <a:ext cx="843341" cy="374469"/>
          </a:xfrm>
          <a:prstGeom prst="rect">
            <a:avLst/>
          </a:prstGeom>
        </p:spPr>
      </p:pic>
      <p:pic>
        <p:nvPicPr>
          <p:cNvPr id="39" name="Picture 38" descr="Image of calendar from January 2020 showing the Draft RFP released on January 15th and Final RFP released on January 31st.">
            <a:extLst>
              <a:ext uri="{FF2B5EF4-FFF2-40B4-BE49-F238E27FC236}">
                <a16:creationId xmlns:a16="http://schemas.microsoft.com/office/drawing/2014/main" id="{22DA6B37-A197-802C-F64A-7A956831AE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9978"/>
          <a:stretch/>
        </p:blipFill>
        <p:spPr>
          <a:xfrm>
            <a:off x="374998" y="760084"/>
            <a:ext cx="2247700" cy="1447048"/>
          </a:xfrm>
          <a:prstGeom prst="rect">
            <a:avLst/>
          </a:prstGeom>
        </p:spPr>
      </p:pic>
      <p:graphicFrame>
        <p:nvGraphicFramePr>
          <p:cNvPr id="42" name="Object 41" descr="Image of Calendar from February 2020 showing RFP Questions Deadline on February 4th, Phase 1 Proposals due on February 14th, Phase 1 Evaluations complete on February 20th, Down Select letter sent February 21st.">
            <a:extLst>
              <a:ext uri="{FF2B5EF4-FFF2-40B4-BE49-F238E27FC236}">
                <a16:creationId xmlns:a16="http://schemas.microsoft.com/office/drawing/2014/main" id="{F415125F-7D5D-96EF-5555-890CF7F22358}"/>
              </a:ext>
            </a:extLst>
          </p:cNvPr>
          <p:cNvGraphicFramePr>
            <a:graphicFrameLocks noChangeAspect="1"/>
          </p:cNvGraphicFramePr>
          <p:nvPr>
            <p:extLst>
              <p:ext uri="{D42A27DB-BD31-4B8C-83A1-F6EECF244321}">
                <p14:modId xmlns:p14="http://schemas.microsoft.com/office/powerpoint/2010/main" val="3047115903"/>
              </p:ext>
            </p:extLst>
          </p:nvPr>
        </p:nvGraphicFramePr>
        <p:xfrm>
          <a:off x="358619" y="2089033"/>
          <a:ext cx="3209988" cy="1471192"/>
        </p:xfrm>
        <a:graphic>
          <a:graphicData uri="http://schemas.openxmlformats.org/presentationml/2006/ole">
            <mc:AlternateContent xmlns:mc="http://schemas.openxmlformats.org/markup-compatibility/2006">
              <mc:Choice xmlns:v="urn:schemas-microsoft-com:vml" Requires="v">
                <p:oleObj name="Document" r:id="rId6" imgW="5940848" imgH="2492969" progId="Word.Document.12">
                  <p:embed/>
                </p:oleObj>
              </mc:Choice>
              <mc:Fallback>
                <p:oleObj name="Document" r:id="rId6" imgW="5940848" imgH="2492969" progId="Word.Document.12">
                  <p:embed/>
                  <p:pic>
                    <p:nvPicPr>
                      <p:cNvPr id="42" name="Object 41">
                        <a:extLst>
                          <a:ext uri="{FF2B5EF4-FFF2-40B4-BE49-F238E27FC236}">
                            <a16:creationId xmlns:a16="http://schemas.microsoft.com/office/drawing/2014/main" id="{F415125F-7D5D-96EF-5555-890CF7F22358}"/>
                          </a:ext>
                        </a:extLst>
                      </p:cNvPr>
                      <p:cNvPicPr/>
                      <p:nvPr/>
                    </p:nvPicPr>
                    <p:blipFill>
                      <a:blip r:embed="rId7"/>
                      <a:stretch>
                        <a:fillRect/>
                      </a:stretch>
                    </p:blipFill>
                    <p:spPr>
                      <a:xfrm>
                        <a:off x="358619" y="2089033"/>
                        <a:ext cx="3209988" cy="1471192"/>
                      </a:xfrm>
                      <a:prstGeom prst="rect">
                        <a:avLst/>
                      </a:prstGeom>
                    </p:spPr>
                  </p:pic>
                </p:oleObj>
              </mc:Fallback>
            </mc:AlternateContent>
          </a:graphicData>
        </a:graphic>
      </p:graphicFrame>
      <p:graphicFrame>
        <p:nvGraphicFramePr>
          <p:cNvPr id="47" name="Object 46" descr="Image of calendar from March, 2020 showing the Phase 2 Proposals Due on March 3rd, Oral Presentations Conducted March 6th - 10th, Awards Made March 23rd.">
            <a:extLst>
              <a:ext uri="{FF2B5EF4-FFF2-40B4-BE49-F238E27FC236}">
                <a16:creationId xmlns:a16="http://schemas.microsoft.com/office/drawing/2014/main" id="{503381AA-556D-F70A-21B3-DA58A5DF2CDE}"/>
              </a:ext>
            </a:extLst>
          </p:cNvPr>
          <p:cNvGraphicFramePr>
            <a:graphicFrameLocks noChangeAspect="1"/>
          </p:cNvGraphicFramePr>
          <p:nvPr>
            <p:extLst>
              <p:ext uri="{D42A27DB-BD31-4B8C-83A1-F6EECF244321}">
                <p14:modId xmlns:p14="http://schemas.microsoft.com/office/powerpoint/2010/main" val="1836015980"/>
              </p:ext>
            </p:extLst>
          </p:nvPr>
        </p:nvGraphicFramePr>
        <p:xfrm>
          <a:off x="374998" y="3435849"/>
          <a:ext cx="3209925" cy="1438275"/>
        </p:xfrm>
        <a:graphic>
          <a:graphicData uri="http://schemas.openxmlformats.org/presentationml/2006/ole">
            <mc:AlternateContent xmlns:mc="http://schemas.openxmlformats.org/markup-compatibility/2006">
              <mc:Choice xmlns:v="urn:schemas-microsoft-com:vml" Requires="v">
                <p:oleObj name="Document" r:id="rId8" imgW="5940848" imgH="2495853" progId="Word.Document.12">
                  <p:embed/>
                </p:oleObj>
              </mc:Choice>
              <mc:Fallback>
                <p:oleObj name="Document" r:id="rId8" imgW="5940848" imgH="2495853" progId="Word.Document.12">
                  <p:embed/>
                  <p:pic>
                    <p:nvPicPr>
                      <p:cNvPr id="47" name="Object 46">
                        <a:extLst>
                          <a:ext uri="{FF2B5EF4-FFF2-40B4-BE49-F238E27FC236}">
                            <a16:creationId xmlns:a16="http://schemas.microsoft.com/office/drawing/2014/main" id="{503381AA-556D-F70A-21B3-DA58A5DF2CDE}"/>
                          </a:ext>
                        </a:extLst>
                      </p:cNvPr>
                      <p:cNvPicPr/>
                      <p:nvPr/>
                    </p:nvPicPr>
                    <p:blipFill>
                      <a:blip r:embed="rId9"/>
                      <a:stretch>
                        <a:fillRect/>
                      </a:stretch>
                    </p:blipFill>
                    <p:spPr>
                      <a:xfrm>
                        <a:off x="374998" y="3435849"/>
                        <a:ext cx="3209925" cy="1438275"/>
                      </a:xfrm>
                      <a:prstGeom prst="rect">
                        <a:avLst/>
                      </a:prstGeom>
                    </p:spPr>
                  </p:pic>
                </p:oleObj>
              </mc:Fallback>
            </mc:AlternateContent>
          </a:graphicData>
        </a:graphic>
      </p:graphicFrame>
      <p:sp>
        <p:nvSpPr>
          <p:cNvPr id="40" name="12-Point Star 5">
            <a:extLst>
              <a:ext uri="{FF2B5EF4-FFF2-40B4-BE49-F238E27FC236}">
                <a16:creationId xmlns:a16="http://schemas.microsoft.com/office/drawing/2014/main" id="{826211BA-0BCD-5323-D705-5F04475A0770}"/>
              </a:ext>
            </a:extLst>
          </p:cNvPr>
          <p:cNvSpPr/>
          <p:nvPr/>
        </p:nvSpPr>
        <p:spPr>
          <a:xfrm>
            <a:off x="1279480" y="1408042"/>
            <a:ext cx="272873" cy="215195"/>
          </a:xfrm>
          <a:prstGeom prst="star12">
            <a:avLst/>
          </a:prstGeom>
          <a:solidFill>
            <a:srgbClr val="009900"/>
          </a:solidFill>
          <a:ln>
            <a:solidFill>
              <a:srgbClr val="005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A</a:t>
            </a:r>
          </a:p>
        </p:txBody>
      </p:sp>
      <p:sp>
        <p:nvSpPr>
          <p:cNvPr id="41" name="12-Point Star 9">
            <a:extLst>
              <a:ext uri="{FF2B5EF4-FFF2-40B4-BE49-F238E27FC236}">
                <a16:creationId xmlns:a16="http://schemas.microsoft.com/office/drawing/2014/main" id="{32D581D0-3218-A206-5CA1-7789E3007E77}"/>
              </a:ext>
            </a:extLst>
          </p:cNvPr>
          <p:cNvSpPr/>
          <p:nvPr/>
        </p:nvSpPr>
        <p:spPr>
          <a:xfrm>
            <a:off x="1936985" y="1815187"/>
            <a:ext cx="284524" cy="260407"/>
          </a:xfrm>
          <a:prstGeom prst="star12">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B</a:t>
            </a:r>
          </a:p>
        </p:txBody>
      </p:sp>
      <p:sp>
        <p:nvSpPr>
          <p:cNvPr id="43" name="12-Point Star 6">
            <a:extLst>
              <a:ext uri="{FF2B5EF4-FFF2-40B4-BE49-F238E27FC236}">
                <a16:creationId xmlns:a16="http://schemas.microsoft.com/office/drawing/2014/main" id="{53D94005-3005-3DEB-A2E7-E35AC15D435C}"/>
              </a:ext>
            </a:extLst>
          </p:cNvPr>
          <p:cNvSpPr/>
          <p:nvPr/>
        </p:nvSpPr>
        <p:spPr>
          <a:xfrm>
            <a:off x="997541" y="2510946"/>
            <a:ext cx="259680" cy="335118"/>
          </a:xfrm>
          <a:prstGeom prst="star1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C</a:t>
            </a:r>
          </a:p>
        </p:txBody>
      </p:sp>
      <p:sp>
        <p:nvSpPr>
          <p:cNvPr id="44" name="12-Point Star 32">
            <a:extLst>
              <a:ext uri="{FF2B5EF4-FFF2-40B4-BE49-F238E27FC236}">
                <a16:creationId xmlns:a16="http://schemas.microsoft.com/office/drawing/2014/main" id="{CC01C0BC-9748-95A3-00D1-7FF4E191EBB5}"/>
              </a:ext>
            </a:extLst>
          </p:cNvPr>
          <p:cNvSpPr/>
          <p:nvPr/>
        </p:nvSpPr>
        <p:spPr>
          <a:xfrm>
            <a:off x="1952864" y="2679748"/>
            <a:ext cx="273312" cy="289762"/>
          </a:xfrm>
          <a:prstGeom prst="star12">
            <a:avLst/>
          </a:prstGeom>
          <a:solidFill>
            <a:srgbClr val="FFC269"/>
          </a:solidFill>
          <a:ln>
            <a:solidFill>
              <a:srgbClr val="643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43C00"/>
                </a:solidFill>
                <a:effectLst/>
                <a:uLnTx/>
                <a:uFillTx/>
                <a:latin typeface="Calibri"/>
                <a:ea typeface="+mn-ea"/>
                <a:cs typeface="+mn-cs"/>
              </a:rPr>
              <a:t>D</a:t>
            </a:r>
          </a:p>
        </p:txBody>
      </p:sp>
      <p:sp>
        <p:nvSpPr>
          <p:cNvPr id="45" name="12-Point Star 8">
            <a:extLst>
              <a:ext uri="{FF2B5EF4-FFF2-40B4-BE49-F238E27FC236}">
                <a16:creationId xmlns:a16="http://schemas.microsoft.com/office/drawing/2014/main" id="{1851B2BA-C2D2-F6C1-9697-27B66F772720}"/>
              </a:ext>
            </a:extLst>
          </p:cNvPr>
          <p:cNvSpPr/>
          <p:nvPr/>
        </p:nvSpPr>
        <p:spPr>
          <a:xfrm>
            <a:off x="1649740" y="2931171"/>
            <a:ext cx="259681" cy="289762"/>
          </a:xfrm>
          <a:prstGeom prst="star12">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E</a:t>
            </a:r>
          </a:p>
        </p:txBody>
      </p:sp>
      <p:sp>
        <p:nvSpPr>
          <p:cNvPr id="46" name="12-Point Star 8">
            <a:extLst>
              <a:ext uri="{FF2B5EF4-FFF2-40B4-BE49-F238E27FC236}">
                <a16:creationId xmlns:a16="http://schemas.microsoft.com/office/drawing/2014/main" id="{BCCC75E1-0B74-3492-1F4B-C1614540BA47}"/>
              </a:ext>
            </a:extLst>
          </p:cNvPr>
          <p:cNvSpPr/>
          <p:nvPr/>
        </p:nvSpPr>
        <p:spPr>
          <a:xfrm>
            <a:off x="1917452" y="2931171"/>
            <a:ext cx="284524" cy="289762"/>
          </a:xfrm>
          <a:prstGeom prst="star12">
            <a:avLst/>
          </a:prstGeom>
          <a:solidFill>
            <a:srgbClr val="FFFF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F</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12-Point Star 6">
            <a:extLst>
              <a:ext uri="{FF2B5EF4-FFF2-40B4-BE49-F238E27FC236}">
                <a16:creationId xmlns:a16="http://schemas.microsoft.com/office/drawing/2014/main" id="{DD030877-FD63-0F22-643E-BECCAFDD8637}"/>
              </a:ext>
            </a:extLst>
          </p:cNvPr>
          <p:cNvSpPr/>
          <p:nvPr/>
        </p:nvSpPr>
        <p:spPr>
          <a:xfrm>
            <a:off x="1049458" y="3639957"/>
            <a:ext cx="186988" cy="217643"/>
          </a:xfrm>
          <a:prstGeom prst="star1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G</a:t>
            </a:r>
          </a:p>
        </p:txBody>
      </p:sp>
      <p:sp>
        <p:nvSpPr>
          <p:cNvPr id="91" name="12-Point Star 6">
            <a:extLst>
              <a:ext uri="{FF2B5EF4-FFF2-40B4-BE49-F238E27FC236}">
                <a16:creationId xmlns:a16="http://schemas.microsoft.com/office/drawing/2014/main" id="{76D0152E-630F-4D34-245A-1EA0E5C6DC96}"/>
              </a:ext>
            </a:extLst>
          </p:cNvPr>
          <p:cNvSpPr/>
          <p:nvPr/>
        </p:nvSpPr>
        <p:spPr>
          <a:xfrm>
            <a:off x="2026761" y="3653349"/>
            <a:ext cx="186988" cy="217643"/>
          </a:xfrm>
          <a:prstGeom prst="star12">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a:t>
            </a:r>
          </a:p>
        </p:txBody>
      </p:sp>
      <p:sp>
        <p:nvSpPr>
          <p:cNvPr id="49" name="12-Point Star 6">
            <a:extLst>
              <a:ext uri="{FF2B5EF4-FFF2-40B4-BE49-F238E27FC236}">
                <a16:creationId xmlns:a16="http://schemas.microsoft.com/office/drawing/2014/main" id="{5EAA67D7-D71D-D35B-44C0-52075CCE3F23}"/>
              </a:ext>
            </a:extLst>
          </p:cNvPr>
          <p:cNvSpPr/>
          <p:nvPr/>
        </p:nvSpPr>
        <p:spPr>
          <a:xfrm>
            <a:off x="748623" y="3870992"/>
            <a:ext cx="217114" cy="206938"/>
          </a:xfrm>
          <a:prstGeom prst="star12">
            <a:avLst>
              <a:gd name="adj" fmla="val 34166"/>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a:t>
            </a:r>
          </a:p>
        </p:txBody>
      </p:sp>
      <p:sp>
        <p:nvSpPr>
          <p:cNvPr id="50" name="12-Point Star 6">
            <a:extLst>
              <a:ext uri="{FF2B5EF4-FFF2-40B4-BE49-F238E27FC236}">
                <a16:creationId xmlns:a16="http://schemas.microsoft.com/office/drawing/2014/main" id="{A8636D93-6E06-D2C2-44EC-4A14724B915F}"/>
              </a:ext>
            </a:extLst>
          </p:cNvPr>
          <p:cNvSpPr/>
          <p:nvPr/>
        </p:nvSpPr>
        <p:spPr>
          <a:xfrm>
            <a:off x="1049458" y="3852965"/>
            <a:ext cx="186988" cy="217643"/>
          </a:xfrm>
          <a:prstGeom prst="star12">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a:t>
            </a:r>
          </a:p>
        </p:txBody>
      </p:sp>
      <p:sp>
        <p:nvSpPr>
          <p:cNvPr id="51" name="12-Point Star 9">
            <a:extLst>
              <a:ext uri="{FF2B5EF4-FFF2-40B4-BE49-F238E27FC236}">
                <a16:creationId xmlns:a16="http://schemas.microsoft.com/office/drawing/2014/main" id="{9A724E83-D871-DDC0-D9CD-8A998DA7C162}"/>
              </a:ext>
            </a:extLst>
          </p:cNvPr>
          <p:cNvSpPr/>
          <p:nvPr/>
        </p:nvSpPr>
        <p:spPr>
          <a:xfrm>
            <a:off x="748623" y="4223310"/>
            <a:ext cx="248918" cy="285886"/>
          </a:xfrm>
          <a:prstGeom prst="star12">
            <a:avLst/>
          </a:prstGeom>
          <a:solidFill>
            <a:schemeClr val="bg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2060"/>
                </a:solidFill>
                <a:latin typeface="Calibri"/>
              </a:rPr>
              <a:t>I</a:t>
            </a: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93" name="Picture 92" descr="Timeline of procurement actions.">
            <a:extLst>
              <a:ext uri="{FF2B5EF4-FFF2-40B4-BE49-F238E27FC236}">
                <a16:creationId xmlns:a16="http://schemas.microsoft.com/office/drawing/2014/main" id="{F6B219DF-D8B3-B86A-B3D6-96E42D0FAF20}"/>
              </a:ext>
            </a:extLst>
          </p:cNvPr>
          <p:cNvPicPr>
            <a:picLocks noChangeAspect="1"/>
          </p:cNvPicPr>
          <p:nvPr/>
        </p:nvPicPr>
        <p:blipFill rotWithShape="1">
          <a:blip r:embed="rId10"/>
          <a:srcRect l="17664" r="43715"/>
          <a:stretch/>
        </p:blipFill>
        <p:spPr>
          <a:xfrm>
            <a:off x="2549480" y="882059"/>
            <a:ext cx="3662672" cy="4174757"/>
          </a:xfrm>
          <a:prstGeom prst="rect">
            <a:avLst/>
          </a:prstGeom>
        </p:spPr>
      </p:pic>
      <p:pic>
        <p:nvPicPr>
          <p:cNvPr id="94" name="Picture 93" descr="P265#y1">
            <a:extLst>
              <a:ext uri="{FF2B5EF4-FFF2-40B4-BE49-F238E27FC236}">
                <a16:creationId xmlns:a16="http://schemas.microsoft.com/office/drawing/2014/main" id="{0058AC83-E805-BFA6-74F7-7F1C36BB5B97}"/>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5808683" y="1035544"/>
            <a:ext cx="1200469" cy="1447048"/>
          </a:xfrm>
          <a:prstGeom prst="rect">
            <a:avLst/>
          </a:prstGeom>
          <a:noFill/>
        </p:spPr>
      </p:pic>
      <p:pic>
        <p:nvPicPr>
          <p:cNvPr id="95" name="Picture 94" descr="P263#y2">
            <a:extLst>
              <a:ext uri="{FF2B5EF4-FFF2-40B4-BE49-F238E27FC236}">
                <a16:creationId xmlns:a16="http://schemas.microsoft.com/office/drawing/2014/main" id="{2BE014B1-556A-1EEF-7F7D-D93817C18642}"/>
              </a:ext>
            </a:extLst>
          </p:cNvPr>
          <p:cNvPicPr/>
          <p:nvPr/>
        </p:nvPicPr>
        <p:blipFill rotWithShape="1">
          <a:blip r:embed="rId12" cstate="print">
            <a:extLst>
              <a:ext uri="{28A0092B-C50C-407E-A947-70E740481C1C}">
                <a14:useLocalDpi xmlns:a14="http://schemas.microsoft.com/office/drawing/2010/main" val="0"/>
              </a:ext>
            </a:extLst>
          </a:blip>
          <a:srcRect l="29875" t="11892" r="33102"/>
          <a:stretch/>
        </p:blipFill>
        <p:spPr bwMode="auto">
          <a:xfrm>
            <a:off x="7470421" y="893868"/>
            <a:ext cx="1002038" cy="1381499"/>
          </a:xfrm>
          <a:prstGeom prst="rect">
            <a:avLst/>
          </a:prstGeom>
          <a:ln>
            <a:solidFill>
              <a:schemeClr val="tx1"/>
            </a:solidFill>
          </a:ln>
          <a:extLst>
            <a:ext uri="{53640926-AAD7-44D8-BBD7-CCE9431645EC}">
              <a14:shadowObscured xmlns:a14="http://schemas.microsoft.com/office/drawing/2010/main"/>
            </a:ext>
          </a:extLst>
        </p:spPr>
      </p:pic>
      <p:pic>
        <p:nvPicPr>
          <p:cNvPr id="96" name="Picture 95" descr="P263#y3">
            <a:extLst>
              <a:ext uri="{FF2B5EF4-FFF2-40B4-BE49-F238E27FC236}">
                <a16:creationId xmlns:a16="http://schemas.microsoft.com/office/drawing/2014/main" id="{F5A619A8-0449-0481-EFD9-C7781F3D2836}"/>
              </a:ext>
            </a:extLst>
          </p:cNvPr>
          <p:cNvPicPr/>
          <p:nvPr/>
        </p:nvPicPr>
        <p:blipFill rotWithShape="1">
          <a:blip r:embed="rId13" cstate="print">
            <a:extLst>
              <a:ext uri="{28A0092B-C50C-407E-A947-70E740481C1C}">
                <a14:useLocalDpi xmlns:a14="http://schemas.microsoft.com/office/drawing/2010/main" val="0"/>
              </a:ext>
            </a:extLst>
          </a:blip>
          <a:srcRect l="29875" t="11561" r="33091"/>
          <a:stretch/>
        </p:blipFill>
        <p:spPr bwMode="auto">
          <a:xfrm>
            <a:off x="7288992" y="1284183"/>
            <a:ext cx="949157" cy="1313405"/>
          </a:xfrm>
          <a:prstGeom prst="rect">
            <a:avLst/>
          </a:prstGeom>
          <a:ln>
            <a:solidFill>
              <a:schemeClr val="tx1"/>
            </a:solidFill>
          </a:ln>
          <a:extLst>
            <a:ext uri="{53640926-AAD7-44D8-BBD7-CCE9431645EC}">
              <a14:shadowObscured xmlns:a14="http://schemas.microsoft.com/office/drawing/2010/main"/>
            </a:ext>
          </a:extLst>
        </p:spPr>
      </p:pic>
      <p:sp>
        <p:nvSpPr>
          <p:cNvPr id="100" name="TextBox 99">
            <a:extLst>
              <a:ext uri="{FF2B5EF4-FFF2-40B4-BE49-F238E27FC236}">
                <a16:creationId xmlns:a16="http://schemas.microsoft.com/office/drawing/2014/main" id="{FAD8FF7C-2EA6-4142-B9FD-6A2B2DDE9E79}"/>
              </a:ext>
            </a:extLst>
          </p:cNvPr>
          <p:cNvSpPr txBox="1"/>
          <p:nvPr/>
        </p:nvSpPr>
        <p:spPr>
          <a:xfrm rot="20376021">
            <a:off x="6907297" y="1733495"/>
            <a:ext cx="1914446" cy="261610"/>
          </a:xfrm>
          <a:prstGeom prst="rect">
            <a:avLst/>
          </a:prstGeom>
          <a:noFill/>
        </p:spPr>
        <p:txBody>
          <a:bodyPr wrap="square" rtlCol="0">
            <a:spAutoFit/>
          </a:bodyPr>
          <a:lstStyle/>
          <a:p>
            <a:r>
              <a:rPr lang="en-US" sz="1100" b="1" dirty="0">
                <a:latin typeface="Helvetica Neue" panose="020B0604020202020204" charset="0"/>
              </a:rPr>
              <a:t>Streamlined Documentation</a:t>
            </a:r>
          </a:p>
        </p:txBody>
      </p:sp>
      <p:pic>
        <p:nvPicPr>
          <p:cNvPr id="98" name="Picture 97" descr="P267#y1">
            <a:extLst>
              <a:ext uri="{FF2B5EF4-FFF2-40B4-BE49-F238E27FC236}">
                <a16:creationId xmlns:a16="http://schemas.microsoft.com/office/drawing/2014/main" id="{A1C23D60-A97A-AA63-C5AF-D6C3C0A93520}"/>
              </a:ext>
            </a:extLst>
          </p:cNvPr>
          <p:cNvPicPr/>
          <p:nvPr/>
        </p:nvPicPr>
        <p:blipFill rotWithShape="1">
          <a:blip r:embed="rId14">
            <a:extLst>
              <a:ext uri="{28A0092B-C50C-407E-A947-70E740481C1C}">
                <a14:useLocalDpi xmlns:a14="http://schemas.microsoft.com/office/drawing/2010/main" val="0"/>
              </a:ext>
            </a:extLst>
          </a:blip>
          <a:srcRect l="13546"/>
          <a:stretch/>
        </p:blipFill>
        <p:spPr bwMode="auto">
          <a:xfrm>
            <a:off x="5857400" y="2665682"/>
            <a:ext cx="2326437" cy="1820203"/>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DC46783E-9C32-A9D1-0173-41357D3139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spTree>
    <p:extLst>
      <p:ext uri="{BB962C8B-B14F-4D97-AF65-F5344CB8AC3E}">
        <p14:creationId xmlns:p14="http://schemas.microsoft.com/office/powerpoint/2010/main" val="760623661"/>
      </p:ext>
    </p:extLst>
  </p:cSld>
  <p:clrMapOvr>
    <a:overrideClrMapping bg1="lt1" tx1="dk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88CF423F-7905-7DB7-E1C5-7735B446F204}"/>
              </a:ext>
            </a:extLst>
          </p:cNvPr>
          <p:cNvSpPr txBox="1">
            <a:spLocks noGrp="1"/>
          </p:cNvSpPr>
          <p:nvPr>
            <p:ph type="title" idx="4294967295"/>
          </p:nvPr>
        </p:nvSpPr>
        <p:spPr>
          <a:xfrm>
            <a:off x="311700" y="365760"/>
            <a:ext cx="85206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Helvetica Neue" panose="020B0604020202020204" charset="0"/>
                <a:ea typeface="Helvetica Neue" panose="020B060402020202020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chemeClr val="dk1"/>
              </a:buClr>
              <a:buSzPts val="2800"/>
              <a:buFont typeface="Arial"/>
              <a:buNone/>
              <a:tabLst/>
              <a:defRPr/>
            </a:pPr>
            <a:r>
              <a:rPr kumimoji="0" lang="en-US" sz="2500" b="1" i="0" u="none" strike="noStrike" kern="0" cap="none" spc="0" normalizeH="0" baseline="0" noProof="0" dirty="0">
                <a:ln>
                  <a:noFill/>
                </a:ln>
                <a:solidFill>
                  <a:srgbClr val="38761D"/>
                </a:solidFill>
                <a:effectLst/>
                <a:uLnTx/>
                <a:uFillTx/>
                <a:latin typeface="Helvetica Neue"/>
                <a:ea typeface="Helvetica Neue" panose="020B0604020202020204" charset="0"/>
                <a:cs typeface="Arial"/>
                <a:sym typeface="Arial"/>
              </a:rPr>
              <a:t>Efficient Procurement Model Innovations</a:t>
            </a:r>
          </a:p>
        </p:txBody>
      </p:sp>
      <p:pic>
        <p:nvPicPr>
          <p:cNvPr id="9" name="Picture 8" descr="Procurement Innovation Lab Logo">
            <a:extLst>
              <a:ext uri="{FF2B5EF4-FFF2-40B4-BE49-F238E27FC236}">
                <a16:creationId xmlns:a16="http://schemas.microsoft.com/office/drawing/2014/main" id="{44D79365-C915-E272-B4E7-D05F14ADFD0B}"/>
              </a:ext>
            </a:extLst>
          </p:cNvPr>
          <p:cNvPicPr>
            <a:picLocks noChangeAspect="1"/>
          </p:cNvPicPr>
          <p:nvPr/>
        </p:nvPicPr>
        <p:blipFill>
          <a:blip r:embed="rId4"/>
          <a:stretch>
            <a:fillRect/>
          </a:stretch>
        </p:blipFill>
        <p:spPr>
          <a:xfrm>
            <a:off x="7806274" y="336813"/>
            <a:ext cx="843341" cy="374469"/>
          </a:xfrm>
          <a:prstGeom prst="rect">
            <a:avLst/>
          </a:prstGeom>
        </p:spPr>
      </p:pic>
      <p:sp>
        <p:nvSpPr>
          <p:cNvPr id="12" name="Rectangle 11" descr="Image showing the efficient procurement model innovations:  Down-Selects, Oral Presentations, Confidence Ratings, On-the-Spot Consensus, Streamlined Documentation">
            <a:extLst>
              <a:ext uri="{FF2B5EF4-FFF2-40B4-BE49-F238E27FC236}">
                <a16:creationId xmlns:a16="http://schemas.microsoft.com/office/drawing/2014/main" id="{7DCDDA51-BCAF-76FB-AEA0-4859C2D6744C}"/>
              </a:ext>
            </a:extLst>
          </p:cNvPr>
          <p:cNvSpPr/>
          <p:nvPr/>
        </p:nvSpPr>
        <p:spPr>
          <a:xfrm>
            <a:off x="122842" y="938460"/>
            <a:ext cx="8851591" cy="37871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B0604020202020204" charset="0"/>
            </a:endParaRPr>
          </a:p>
        </p:txBody>
      </p:sp>
      <p:pic>
        <p:nvPicPr>
          <p:cNvPr id="14" name="Picture 13" descr="the word &quot;Summer&quot;">
            <a:extLst>
              <a:ext uri="{FF2B5EF4-FFF2-40B4-BE49-F238E27FC236}">
                <a16:creationId xmlns:a16="http://schemas.microsoft.com/office/drawing/2014/main" id="{9FE2F19B-4F4F-A698-6F5D-D9B7A2102EC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805380" y="941852"/>
            <a:ext cx="754051" cy="412005"/>
          </a:xfrm>
          <a:prstGeom prst="rect">
            <a:avLst/>
          </a:prstGeom>
        </p:spPr>
      </p:pic>
      <p:pic>
        <p:nvPicPr>
          <p:cNvPr id="11" name="Picture 4" descr="See the source image">
            <a:extLst>
              <a:ext uri="{FF2B5EF4-FFF2-40B4-BE49-F238E27FC236}">
                <a16:creationId xmlns:a16="http://schemas.microsoft.com/office/drawing/2014/main" id="{219B7F40-3649-979F-99E1-6FC28B7020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567" y="1338682"/>
            <a:ext cx="3962671" cy="26401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descr="Four green rectangles containing text">
            <a:extLst>
              <a:ext uri="{FF2B5EF4-FFF2-40B4-BE49-F238E27FC236}">
                <a16:creationId xmlns:a16="http://schemas.microsoft.com/office/drawing/2014/main" id="{C81943FE-1715-12C9-593E-343E2FE2188F}"/>
              </a:ext>
            </a:extLst>
          </p:cNvPr>
          <p:cNvGraphicFramePr/>
          <p:nvPr>
            <p:extLst>
              <p:ext uri="{D42A27DB-BD31-4B8C-83A1-F6EECF244321}">
                <p14:modId xmlns:p14="http://schemas.microsoft.com/office/powerpoint/2010/main" val="384446533"/>
              </p:ext>
            </p:extLst>
          </p:nvPr>
        </p:nvGraphicFramePr>
        <p:xfrm>
          <a:off x="4241968" y="1093673"/>
          <a:ext cx="4590332" cy="34143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Slide Number Placeholder 3">
            <a:extLst>
              <a:ext uri="{FF2B5EF4-FFF2-40B4-BE49-F238E27FC236}">
                <a16:creationId xmlns:a16="http://schemas.microsoft.com/office/drawing/2014/main" id="{DC46783E-9C32-A9D1-0173-41357D3139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spTree>
    <p:extLst>
      <p:ext uri="{BB962C8B-B14F-4D97-AF65-F5344CB8AC3E}">
        <p14:creationId xmlns:p14="http://schemas.microsoft.com/office/powerpoint/2010/main" val="3081981885"/>
      </p:ext>
    </p:extLst>
  </p:cSld>
  <p:clrMapOvr>
    <a:overrideClrMapping bg1="lt1" tx1="dk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xfrm>
            <a:off x="318657"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2700" b="1" dirty="0">
                <a:solidFill>
                  <a:srgbClr val="38761D"/>
                </a:solidFill>
                <a:latin typeface="Helvetica Neue"/>
                <a:ea typeface="Helvetica Neue"/>
                <a:cs typeface="Helvetica Neue"/>
                <a:sym typeface="Helvetica Neue"/>
              </a:rPr>
              <a:t>Efficient Procurement Model: Down-Selects</a:t>
            </a:r>
            <a:endParaRPr sz="2700"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pic>
        <p:nvPicPr>
          <p:cNvPr id="8" name="Picture 7" descr="Technique 4:  Down-Select&#10;Highly recommend when more tha a few proposals">
            <a:extLst>
              <a:ext uri="{FF2B5EF4-FFF2-40B4-BE49-F238E27FC236}">
                <a16:creationId xmlns:a16="http://schemas.microsoft.com/office/drawing/2014/main" id="{C7ED7DBF-4CBB-AD8D-1E30-D653DC5E00DC}"/>
              </a:ext>
            </a:extLst>
          </p:cNvPr>
          <p:cNvPicPr>
            <a:picLocks noChangeAspect="1"/>
          </p:cNvPicPr>
          <p:nvPr/>
        </p:nvPicPr>
        <p:blipFill>
          <a:blip r:embed="rId5"/>
          <a:stretch>
            <a:fillRect/>
          </a:stretch>
        </p:blipFill>
        <p:spPr>
          <a:xfrm>
            <a:off x="352860" y="1127760"/>
            <a:ext cx="4070442" cy="3680460"/>
          </a:xfrm>
          <a:prstGeom prst="rect">
            <a:avLst/>
          </a:prstGeom>
          <a:ln w="38100">
            <a:solidFill>
              <a:srgbClr val="38761D"/>
            </a:solidFill>
          </a:ln>
        </p:spPr>
      </p:pic>
      <p:sp>
        <p:nvSpPr>
          <p:cNvPr id="4" name="TextBox 3">
            <a:extLst>
              <a:ext uri="{FF2B5EF4-FFF2-40B4-BE49-F238E27FC236}">
                <a16:creationId xmlns:a16="http://schemas.microsoft.com/office/drawing/2014/main" id="{8558E67B-5DFA-AD59-6EEE-A5CAC51877D5}"/>
              </a:ext>
            </a:extLst>
          </p:cNvPr>
          <p:cNvSpPr txBox="1"/>
          <p:nvPr/>
        </p:nvSpPr>
        <p:spPr>
          <a:xfrm>
            <a:off x="4624003" y="1116840"/>
            <a:ext cx="4167137" cy="2415918"/>
          </a:xfrm>
          <a:prstGeom prst="rect">
            <a:avLst/>
          </a:prstGeom>
          <a:solidFill>
            <a:srgbClr val="AAF8C4"/>
          </a:solidFill>
          <a:ln w="28575">
            <a:solidFill>
              <a:schemeClr val="tx1"/>
            </a:solidFill>
          </a:ln>
        </p:spPr>
        <p:txBody>
          <a:bodyPr wrap="square">
            <a:spAutoFit/>
          </a:bodyPr>
          <a:lstStyle/>
          <a:p>
            <a:pPr marL="0" marR="0" algn="ctr">
              <a:lnSpc>
                <a:spcPct val="115000"/>
              </a:lnSpc>
              <a:spcBef>
                <a:spcPts val="0"/>
              </a:spcBef>
              <a:spcAft>
                <a:spcPts val="0"/>
              </a:spcAft>
            </a:pPr>
            <a:r>
              <a:rPr lang="en-US" sz="1200" b="1" dirty="0">
                <a:solidFill>
                  <a:srgbClr val="602E04"/>
                </a:solidFill>
                <a:effectLst/>
                <a:latin typeface="Gill Sans MT" panose="020B0502020104020203" pitchFamily="34" charset="0"/>
                <a:ea typeface="Times New Roman" panose="02020603050405020304" pitchFamily="18" charset="0"/>
                <a:cs typeface="Times New Roman" panose="02020603050405020304" pitchFamily="18" charset="0"/>
              </a:rPr>
              <a:t>Innovation Technique 4 — </a:t>
            </a:r>
          </a:p>
          <a:p>
            <a:pPr marL="0" marR="0" algn="ctr">
              <a:lnSpc>
                <a:spcPct val="115000"/>
              </a:lnSpc>
              <a:spcBef>
                <a:spcPts val="0"/>
              </a:spcBef>
              <a:spcAft>
                <a:spcPts val="0"/>
              </a:spcAft>
            </a:pPr>
            <a:r>
              <a:rPr lang="en-US" sz="1200" b="1" dirty="0">
                <a:solidFill>
                  <a:srgbClr val="602E04"/>
                </a:solidFill>
                <a:effectLst/>
                <a:latin typeface="Gill Sans MT" panose="020B0502020104020203" pitchFamily="34" charset="0"/>
                <a:ea typeface="Times New Roman" panose="02020603050405020304" pitchFamily="18" charset="0"/>
                <a:cs typeface="Times New Roman" panose="02020603050405020304" pitchFamily="18" charset="0"/>
              </a:rPr>
              <a:t>Down-Select</a:t>
            </a:r>
            <a:endParaRPr lang="en-US" sz="1200" dirty="0">
              <a:effectLst/>
              <a:latin typeface="Helvetica Neue" panose="020B060402020202020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effectLst/>
                <a:latin typeface="Helvetica Neue" panose="020B0604020202020204" charset="0"/>
                <a:ea typeface="Calibri" panose="020F0502020204030204" pitchFamily="34" charset="0"/>
                <a:cs typeface="Times New Roman" panose="02020603050405020304" pitchFamily="18" charset="0"/>
              </a:rPr>
              <a:t> </a:t>
            </a:r>
            <a:endParaRPr lang="en-US" sz="1200" dirty="0">
              <a:effectLst/>
              <a:latin typeface="Helvetica Neue" panose="020B060402020202020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Helvetica Neue" panose="020B0604020202020204" charset="0"/>
                <a:ea typeface="Calibri" panose="020F0502020204030204" pitchFamily="34" charset="0"/>
                <a:cs typeface="Times New Roman" panose="02020603050405020304" pitchFamily="18" charset="0"/>
              </a:rPr>
              <a:t>Implementing a phased proposal submission and evaluation process is a </a:t>
            </a:r>
            <a:r>
              <a:rPr lang="en-US" sz="1200" b="1" dirty="0">
                <a:solidFill>
                  <a:srgbClr val="984806"/>
                </a:solidFill>
                <a:effectLst/>
                <a:latin typeface="Helvetica Neue" panose="020B0604020202020204" charset="0"/>
                <a:ea typeface="Calibri" panose="020F0502020204030204" pitchFamily="34" charset="0"/>
                <a:cs typeface="Times New Roman" panose="02020603050405020304" pitchFamily="18" charset="0"/>
              </a:rPr>
              <a:t>best practice</a:t>
            </a:r>
            <a:r>
              <a:rPr lang="en-US" sz="1200" dirty="0">
                <a:effectLst/>
                <a:latin typeface="Helvetica Neue" panose="020B0604020202020204" charset="0"/>
                <a:ea typeface="Calibri" panose="020F0502020204030204" pitchFamily="34" charset="0"/>
                <a:cs typeface="Times New Roman" panose="02020603050405020304" pitchFamily="18" charset="0"/>
              </a:rPr>
              <a:t> for almost any procurement. Both types of down-selects (firm and advisory) save </a:t>
            </a:r>
            <a:r>
              <a:rPr lang="en-US" sz="1200" b="1" dirty="0">
                <a:solidFill>
                  <a:srgbClr val="984806"/>
                </a:solidFill>
                <a:effectLst/>
                <a:latin typeface="Helvetica Neue" panose="020B0604020202020204" charset="0"/>
                <a:ea typeface="Calibri" panose="020F0502020204030204" pitchFamily="34" charset="0"/>
                <a:cs typeface="Times New Roman" panose="02020603050405020304" pitchFamily="18" charset="0"/>
              </a:rPr>
              <a:t>significant time, money, and risk</a:t>
            </a:r>
            <a:r>
              <a:rPr lang="en-US" sz="1200" dirty="0">
                <a:effectLst/>
                <a:latin typeface="Helvetica Neue" panose="020B0604020202020204" charset="0"/>
                <a:ea typeface="Calibri" panose="020F0502020204030204" pitchFamily="34" charset="0"/>
                <a:cs typeface="Times New Roman" panose="02020603050405020304" pitchFamily="18" charset="0"/>
              </a:rPr>
              <a:t> by reducing the resources, documentation, and time for both Government and industry. This technique has been broadly adopted across the Federal government as its value proposition is easily felt by all stakeholders. </a:t>
            </a:r>
          </a:p>
        </p:txBody>
      </p:sp>
      <p:pic>
        <p:nvPicPr>
          <p:cNvPr id="7172" name="Picture 4" descr="Overworked bear businessman working on laptop Vector Image">
            <a:extLst>
              <a:ext uri="{FF2B5EF4-FFF2-40B4-BE49-F238E27FC236}">
                <a16:creationId xmlns:a16="http://schemas.microsoft.com/office/drawing/2014/main" id="{0547A391-C69A-E1A0-69DD-33CB9846A01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03633" y="1116093"/>
            <a:ext cx="787507" cy="8505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BD16E5-E06F-D61C-BF12-FC3DDDF8D62B}"/>
              </a:ext>
            </a:extLst>
          </p:cNvPr>
          <p:cNvSpPr txBox="1"/>
          <p:nvPr/>
        </p:nvSpPr>
        <p:spPr>
          <a:xfrm>
            <a:off x="4624002" y="3630529"/>
            <a:ext cx="4167137" cy="1213922"/>
          </a:xfrm>
          <a:prstGeom prst="rect">
            <a:avLst/>
          </a:prstGeom>
          <a:solidFill>
            <a:schemeClr val="accent1">
              <a:lumMod val="75000"/>
            </a:schemeClr>
          </a:solidFill>
          <a:ln w="28575">
            <a:solidFill>
              <a:schemeClr val="tx1"/>
            </a:solidFill>
          </a:ln>
        </p:spPr>
        <p:txBody>
          <a:bodyPr wrap="square">
            <a:spAutoFit/>
          </a:bodyPr>
          <a:lstStyle/>
          <a:p>
            <a:pPr marL="0" marR="0" algn="ctr">
              <a:lnSpc>
                <a:spcPct val="115000"/>
              </a:lnSpc>
              <a:spcBef>
                <a:spcPts val="0"/>
              </a:spcBef>
              <a:spcAft>
                <a:spcPts val="0"/>
              </a:spcAft>
            </a:pPr>
            <a:r>
              <a:rPr lang="en-US" sz="1600" b="1" u="sng" dirty="0">
                <a:solidFill>
                  <a:srgbClr val="FFC000"/>
                </a:solidFill>
                <a:effectLst/>
                <a:latin typeface="Helvetica Neue" panose="020B0604020202020204" charset="0"/>
                <a:ea typeface="Calibri" panose="020F0502020204030204" pitchFamily="34" charset="0"/>
                <a:cs typeface="Times New Roman" panose="02020603050405020304" pitchFamily="18" charset="0"/>
              </a:rPr>
              <a:t>Power Skills</a:t>
            </a:r>
          </a:p>
          <a:p>
            <a:pPr marL="171450" marR="0" indent="-171450">
              <a:lnSpc>
                <a:spcPct val="115000"/>
              </a:lnSpc>
              <a:spcBef>
                <a:spcPts val="0"/>
              </a:spcBef>
              <a:spcAft>
                <a:spcPts val="0"/>
              </a:spcAft>
              <a:buClr>
                <a:schemeClr val="accent4"/>
              </a:buClr>
              <a:buFont typeface="Wingdings" panose="05000000000000000000" pitchFamily="2" charset="2"/>
              <a:buChar char="q"/>
            </a:pPr>
            <a:r>
              <a:rPr lang="en-US" sz="1200" dirty="0">
                <a:solidFill>
                  <a:schemeClr val="bg1"/>
                </a:solidFill>
                <a:latin typeface="Helvetica Neue" panose="020B0604020202020204" charset="0"/>
                <a:ea typeface="Calibri" panose="020F0502020204030204" pitchFamily="34" charset="0"/>
                <a:cs typeface="Times New Roman" panose="02020603050405020304" pitchFamily="18" charset="0"/>
              </a:rPr>
              <a:t>Ask vendors how they would like to be evaluated in each phase.</a:t>
            </a:r>
          </a:p>
          <a:p>
            <a:pPr marL="171450" marR="0" indent="-171450">
              <a:lnSpc>
                <a:spcPct val="115000"/>
              </a:lnSpc>
              <a:spcBef>
                <a:spcPts val="0"/>
              </a:spcBef>
              <a:spcAft>
                <a:spcPts val="0"/>
              </a:spcAft>
              <a:buClr>
                <a:schemeClr val="accent4"/>
              </a:buClr>
              <a:buFont typeface="Wingdings" panose="05000000000000000000" pitchFamily="2" charset="2"/>
              <a:buChar char="q"/>
            </a:pPr>
            <a:r>
              <a:rPr lang="en-US" sz="1200" dirty="0">
                <a:solidFill>
                  <a:schemeClr val="bg1"/>
                </a:solidFill>
                <a:latin typeface="Helvetica Neue" panose="020B0604020202020204" charset="0"/>
                <a:ea typeface="Calibri" panose="020F0502020204030204" pitchFamily="34" charset="0"/>
                <a:cs typeface="Times New Roman" panose="02020603050405020304" pitchFamily="18" charset="0"/>
              </a:rPr>
              <a:t>Understand the marketplace to determine the appropriate type of down-select.</a:t>
            </a:r>
            <a:endParaRPr lang="en-US" sz="1200" dirty="0">
              <a:solidFill>
                <a:schemeClr val="bg1"/>
              </a:solidFill>
              <a:effectLst/>
              <a:latin typeface="Helvetica Neue" panose="020B0604020202020204" charset="0"/>
              <a:ea typeface="Calibri" panose="020F0502020204030204" pitchFamily="34" charset="0"/>
              <a:cs typeface="Times New Roman" panose="02020603050405020304" pitchFamily="18" charset="0"/>
            </a:endParaRPr>
          </a:p>
        </p:txBody>
      </p:sp>
      <p:pic>
        <p:nvPicPr>
          <p:cNvPr id="10" name="Picture 9" descr="A yellow lightening bolt with a black background">
            <a:extLst>
              <a:ext uri="{FF2B5EF4-FFF2-40B4-BE49-F238E27FC236}">
                <a16:creationId xmlns:a16="http://schemas.microsoft.com/office/drawing/2014/main" id="{53260991-4061-37C4-818F-738E7928A8DE}"/>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153113" y="4065007"/>
            <a:ext cx="593695" cy="643766"/>
          </a:xfrm>
          <a:prstGeom prst="rect">
            <a:avLst/>
          </a:prstGeom>
        </p:spPr>
      </p:pic>
      <p:sp>
        <p:nvSpPr>
          <p:cNvPr id="2" name="Slide Number Placeholder 1">
            <a:extLst>
              <a:ext uri="{FF2B5EF4-FFF2-40B4-BE49-F238E27FC236}">
                <a16:creationId xmlns:a16="http://schemas.microsoft.com/office/drawing/2014/main" id="{2DCBEECF-88CB-CCE1-EFCC-7FB7297E26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spTree>
    <p:extLst>
      <p:ext uri="{BB962C8B-B14F-4D97-AF65-F5344CB8AC3E}">
        <p14:creationId xmlns:p14="http://schemas.microsoft.com/office/powerpoint/2010/main" val="2878930904"/>
      </p:ext>
    </p:extLst>
  </p:cSld>
  <p:clrMapOvr>
    <a:overrideClrMapping bg1="lt1" tx1="dk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xfrm>
            <a:off x="318657"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2700" b="1" dirty="0">
                <a:solidFill>
                  <a:srgbClr val="38761D"/>
                </a:solidFill>
                <a:latin typeface="Helvetica Neue"/>
                <a:ea typeface="Helvetica Neue"/>
                <a:cs typeface="Helvetica Neue"/>
                <a:sym typeface="Helvetica Neue"/>
              </a:rPr>
              <a:t>Efficient Procurement Model: Oral Presentations</a:t>
            </a:r>
            <a:endParaRPr sz="2700"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pic>
        <p:nvPicPr>
          <p:cNvPr id="22" name="Picture 21" descr="Innovation Technique 1:  Oral Presentations&#10;Goal:  See true capability of offeror, streamline the evaluation process by reducing time and increasing confidence.">
            <a:extLst>
              <a:ext uri="{FF2B5EF4-FFF2-40B4-BE49-F238E27FC236}">
                <a16:creationId xmlns:a16="http://schemas.microsoft.com/office/drawing/2014/main" id="{68ACC1CB-0B76-3996-70E2-8F9BD7753E1C}"/>
              </a:ext>
            </a:extLst>
          </p:cNvPr>
          <p:cNvPicPr>
            <a:picLocks noChangeAspect="1"/>
          </p:cNvPicPr>
          <p:nvPr/>
        </p:nvPicPr>
        <p:blipFill>
          <a:blip r:embed="rId5"/>
          <a:stretch>
            <a:fillRect/>
          </a:stretch>
        </p:blipFill>
        <p:spPr>
          <a:xfrm>
            <a:off x="711774" y="1017726"/>
            <a:ext cx="3159186" cy="3903456"/>
          </a:xfrm>
          <a:prstGeom prst="rect">
            <a:avLst/>
          </a:prstGeom>
          <a:ln w="38100">
            <a:solidFill>
              <a:srgbClr val="38761D"/>
            </a:solidFill>
          </a:ln>
        </p:spPr>
      </p:pic>
      <p:graphicFrame>
        <p:nvGraphicFramePr>
          <p:cNvPr id="26" name="Diagram 25" descr="Three nested circles. Outer circle labeled in-person; middle circle labeled faster; inner circle labeled trued capability shown">
            <a:extLst>
              <a:ext uri="{FF2B5EF4-FFF2-40B4-BE49-F238E27FC236}">
                <a16:creationId xmlns:a16="http://schemas.microsoft.com/office/drawing/2014/main" id="{55FCE418-15F0-92A9-76AA-EA350C56FC18}"/>
              </a:ext>
            </a:extLst>
          </p:cNvPr>
          <p:cNvGraphicFramePr/>
          <p:nvPr>
            <p:extLst>
              <p:ext uri="{D42A27DB-BD31-4B8C-83A1-F6EECF244321}">
                <p14:modId xmlns:p14="http://schemas.microsoft.com/office/powerpoint/2010/main" val="2656735884"/>
              </p:ext>
            </p:extLst>
          </p:nvPr>
        </p:nvGraphicFramePr>
        <p:xfrm>
          <a:off x="705246" y="1289354"/>
          <a:ext cx="3243571" cy="244655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extBox 3">
            <a:extLst>
              <a:ext uri="{FF2B5EF4-FFF2-40B4-BE49-F238E27FC236}">
                <a16:creationId xmlns:a16="http://schemas.microsoft.com/office/drawing/2014/main" id="{8558E67B-5DFA-AD59-6EEE-A5CAC51877D5}"/>
              </a:ext>
            </a:extLst>
          </p:cNvPr>
          <p:cNvSpPr txBox="1"/>
          <p:nvPr/>
        </p:nvSpPr>
        <p:spPr>
          <a:xfrm>
            <a:off x="4457616" y="993946"/>
            <a:ext cx="4167137" cy="2842060"/>
          </a:xfrm>
          <a:prstGeom prst="rect">
            <a:avLst/>
          </a:prstGeom>
          <a:solidFill>
            <a:srgbClr val="AAF8C4"/>
          </a:solidFill>
          <a:ln w="28575">
            <a:solidFill>
              <a:schemeClr val="tx1"/>
            </a:solidFill>
          </a:ln>
        </p:spPr>
        <p:txBody>
          <a:bodyPr wrap="square">
            <a:spAutoFit/>
          </a:bodyPr>
          <a:lstStyle/>
          <a:p>
            <a:pPr algn="ctr">
              <a:lnSpc>
                <a:spcPct val="115000"/>
              </a:lnSpc>
            </a:pPr>
            <a:r>
              <a:rPr lang="en-US" sz="1200" b="1" dirty="0">
                <a:solidFill>
                  <a:srgbClr val="602E04"/>
                </a:solidFill>
                <a:latin typeface="Gill Sans MT" panose="020B0502020104020203" pitchFamily="34" charset="0"/>
                <a:ea typeface="Times New Roman" panose="02020603050405020304" pitchFamily="18" charset="0"/>
                <a:cs typeface="Times New Roman" panose="02020603050405020304" pitchFamily="18" charset="0"/>
              </a:rPr>
              <a:t>Innovation Technique 1— </a:t>
            </a:r>
          </a:p>
          <a:p>
            <a:pPr algn="ctr">
              <a:lnSpc>
                <a:spcPct val="115000"/>
              </a:lnSpc>
            </a:pPr>
            <a:r>
              <a:rPr lang="en-US" sz="1200" b="1" dirty="0">
                <a:solidFill>
                  <a:srgbClr val="602E04"/>
                </a:solidFill>
                <a:latin typeface="Gill Sans MT" panose="020B0502020104020203" pitchFamily="34" charset="0"/>
                <a:ea typeface="Times New Roman" panose="02020603050405020304" pitchFamily="18" charset="0"/>
                <a:cs typeface="Times New Roman" panose="02020603050405020304" pitchFamily="18" charset="0"/>
              </a:rPr>
              <a:t>Oral Presentation</a:t>
            </a:r>
            <a:endParaRPr lang="en-US" sz="1200" dirty="0">
              <a:latin typeface="Helvetica Neue" panose="020B0604020202020204" charset="0"/>
              <a:ea typeface="Calibri" panose="020F0502020204030204" pitchFamily="34" charset="0"/>
              <a:cs typeface="Times New Roman" panose="02020603050405020304" pitchFamily="18" charset="0"/>
            </a:endParaRPr>
          </a:p>
          <a:p>
            <a:pPr algn="ctr">
              <a:lnSpc>
                <a:spcPct val="115000"/>
              </a:lnSpc>
            </a:pPr>
            <a:r>
              <a:rPr lang="en-US" sz="1200" dirty="0">
                <a:latin typeface="Helvetica Neue" panose="020B0604020202020204" charset="0"/>
                <a:ea typeface="Calibri" panose="020F0502020204030204" pitchFamily="34" charset="0"/>
                <a:cs typeface="Times New Roman" panose="02020603050405020304" pitchFamily="18" charset="0"/>
              </a:rPr>
              <a:t> </a:t>
            </a:r>
          </a:p>
          <a:p>
            <a:pPr>
              <a:lnSpc>
                <a:spcPct val="115000"/>
              </a:lnSpc>
              <a:spcAft>
                <a:spcPts val="750"/>
              </a:spcAft>
            </a:pPr>
            <a:r>
              <a:rPr lang="en-US" sz="1200" dirty="0">
                <a:latin typeface="Helvetica Neue" panose="020B0604020202020204" charset="0"/>
                <a:ea typeface="Calibri" panose="020F0502020204030204" pitchFamily="34" charset="0"/>
                <a:cs typeface="Times New Roman" panose="02020603050405020304" pitchFamily="18" charset="0"/>
              </a:rPr>
              <a:t>Oral Presentations provide an opportunity for small businesses and new entrants to the marketplace to </a:t>
            </a:r>
            <a:r>
              <a:rPr lang="en-US" sz="1200" b="1" dirty="0">
                <a:solidFill>
                  <a:srgbClr val="984806"/>
                </a:solidFill>
                <a:latin typeface="Helvetica Neue" panose="020B0604020202020204" charset="0"/>
                <a:ea typeface="Calibri" panose="020F0502020204030204" pitchFamily="34" charset="0"/>
                <a:cs typeface="Times New Roman" panose="02020603050405020304" pitchFamily="18" charset="0"/>
              </a:rPr>
              <a:t>compete for procurements more equitably</a:t>
            </a:r>
            <a:r>
              <a:rPr lang="en-US" sz="1200" dirty="0">
                <a:latin typeface="Helvetica Neue" panose="020B0604020202020204" charset="0"/>
                <a:ea typeface="Calibri" panose="020F0502020204030204" pitchFamily="34" charset="0"/>
                <a:cs typeface="Times New Roman" panose="02020603050405020304" pitchFamily="18" charset="0"/>
              </a:rPr>
              <a:t> with large businesses and incumbents. Oral Presentations can also save </a:t>
            </a:r>
            <a:r>
              <a:rPr lang="en-US" sz="1200" b="1" dirty="0">
                <a:solidFill>
                  <a:srgbClr val="984806"/>
                </a:solidFill>
                <a:latin typeface="Helvetica Neue" panose="020B0604020202020204" charset="0"/>
                <a:ea typeface="Calibri" panose="020F0502020204030204" pitchFamily="34" charset="0"/>
                <a:cs typeface="Times New Roman" panose="02020603050405020304" pitchFamily="18" charset="0"/>
              </a:rPr>
              <a:t>significant</a:t>
            </a:r>
            <a:r>
              <a:rPr lang="en-US" sz="1200" dirty="0">
                <a:latin typeface="Helvetica Neue" panose="020B0604020202020204" charset="0"/>
                <a:ea typeface="Calibri" panose="020F0502020204030204" pitchFamily="34" charset="0"/>
                <a:cs typeface="Times New Roman" panose="02020603050405020304" pitchFamily="18" charset="0"/>
              </a:rPr>
              <a:t> </a:t>
            </a:r>
            <a:r>
              <a:rPr lang="en-US" sz="1200" b="1" dirty="0">
                <a:solidFill>
                  <a:srgbClr val="984806"/>
                </a:solidFill>
                <a:latin typeface="Helvetica Neue" panose="020B0604020202020204" charset="0"/>
                <a:ea typeface="Calibri" panose="020F0502020204030204" pitchFamily="34" charset="0"/>
                <a:cs typeface="Times New Roman" panose="02020603050405020304" pitchFamily="18" charset="0"/>
              </a:rPr>
              <a:t>time</a:t>
            </a:r>
            <a:r>
              <a:rPr lang="en-US" sz="1200" dirty="0">
                <a:latin typeface="Helvetica Neue" panose="020B0604020202020204" charset="0"/>
                <a:ea typeface="Calibri" panose="020F0502020204030204" pitchFamily="34" charset="0"/>
                <a:cs typeface="Times New Roman" panose="02020603050405020304" pitchFamily="18" charset="0"/>
              </a:rPr>
              <a:t> for both government and industry in the formation and evaluation of proposals. For a procurement for products or services we recommend including a form of Oral Presentations, in part or in lieu of written proposals, to ensure vendors understand the work and propose a sound approach.</a:t>
            </a:r>
            <a:endParaRPr lang="en-US" sz="1200" dirty="0">
              <a:effectLst/>
              <a:latin typeface="Helvetica Neue" panose="020B0604020202020204" charset="0"/>
              <a:ea typeface="Calibri" panose="020F0502020204030204" pitchFamily="34" charset="0"/>
              <a:cs typeface="Times New Roman" panose="02020603050405020304" pitchFamily="18" charset="0"/>
            </a:endParaRPr>
          </a:p>
        </p:txBody>
      </p:sp>
      <p:pic>
        <p:nvPicPr>
          <p:cNvPr id="3076" name="Picture 4" descr="Bear staff or office employee in tie and suit Vector Image">
            <a:extLst>
              <a:ext uri="{FF2B5EF4-FFF2-40B4-BE49-F238E27FC236}">
                <a16:creationId xmlns:a16="http://schemas.microsoft.com/office/drawing/2014/main" id="{CCC527CA-2221-025E-3CBC-FDB6BE23C22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55704" y="991916"/>
            <a:ext cx="925030" cy="8444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0C7A8C3-9F35-4E63-3595-D3B0DC59D6F1}"/>
              </a:ext>
            </a:extLst>
          </p:cNvPr>
          <p:cNvSpPr txBox="1"/>
          <p:nvPr/>
        </p:nvSpPr>
        <p:spPr>
          <a:xfrm>
            <a:off x="4457616" y="3911343"/>
            <a:ext cx="4167137" cy="1001556"/>
          </a:xfrm>
          <a:prstGeom prst="rect">
            <a:avLst/>
          </a:prstGeom>
          <a:solidFill>
            <a:schemeClr val="accent1">
              <a:lumMod val="75000"/>
            </a:schemeClr>
          </a:solidFill>
          <a:ln w="28575">
            <a:solidFill>
              <a:schemeClr val="tx1"/>
            </a:solidFill>
          </a:ln>
        </p:spPr>
        <p:txBody>
          <a:bodyPr wrap="square">
            <a:spAutoFit/>
          </a:bodyPr>
          <a:lstStyle/>
          <a:p>
            <a:pPr marL="0" marR="0" algn="ctr">
              <a:lnSpc>
                <a:spcPct val="115000"/>
              </a:lnSpc>
              <a:spcBef>
                <a:spcPts val="0"/>
              </a:spcBef>
              <a:spcAft>
                <a:spcPts val="0"/>
              </a:spcAft>
            </a:pPr>
            <a:r>
              <a:rPr lang="en-US" sz="1600" b="1" u="sng" dirty="0">
                <a:solidFill>
                  <a:srgbClr val="FFC000"/>
                </a:solidFill>
                <a:effectLst/>
                <a:latin typeface="Helvetica Neue" panose="020B0604020202020204" charset="0"/>
                <a:ea typeface="Calibri" panose="020F0502020204030204" pitchFamily="34" charset="0"/>
                <a:cs typeface="Times New Roman" panose="02020603050405020304" pitchFamily="18" charset="0"/>
              </a:rPr>
              <a:t>Power Skills</a:t>
            </a:r>
          </a:p>
          <a:p>
            <a:pPr marL="171450" marR="0" indent="-171450">
              <a:lnSpc>
                <a:spcPct val="115000"/>
              </a:lnSpc>
              <a:spcBef>
                <a:spcPts val="0"/>
              </a:spcBef>
              <a:spcAft>
                <a:spcPts val="0"/>
              </a:spcAft>
              <a:buClr>
                <a:schemeClr val="accent4"/>
              </a:buClr>
              <a:buFont typeface="Wingdings" panose="05000000000000000000" pitchFamily="2" charset="2"/>
              <a:buChar char="q"/>
            </a:pPr>
            <a:r>
              <a:rPr lang="en-US" sz="1200" dirty="0">
                <a:solidFill>
                  <a:schemeClr val="bg1"/>
                </a:solidFill>
                <a:latin typeface="Helvetica Neue" panose="020B0604020202020204" charset="0"/>
                <a:ea typeface="Calibri" panose="020F0502020204030204" pitchFamily="34" charset="0"/>
                <a:cs typeface="Times New Roman" panose="02020603050405020304" pitchFamily="18" charset="0"/>
              </a:rPr>
              <a:t>Right-size the length of the oral presentation.</a:t>
            </a:r>
          </a:p>
          <a:p>
            <a:pPr marL="171450" marR="0" indent="-171450">
              <a:lnSpc>
                <a:spcPct val="115000"/>
              </a:lnSpc>
              <a:spcBef>
                <a:spcPts val="0"/>
              </a:spcBef>
              <a:spcAft>
                <a:spcPts val="0"/>
              </a:spcAft>
              <a:buClr>
                <a:schemeClr val="accent4"/>
              </a:buClr>
              <a:buFont typeface="Wingdings" panose="05000000000000000000" pitchFamily="2" charset="2"/>
              <a:buChar char="q"/>
            </a:pPr>
            <a:r>
              <a:rPr lang="en-US" sz="1200" dirty="0">
                <a:solidFill>
                  <a:schemeClr val="bg1"/>
                </a:solidFill>
                <a:latin typeface="Helvetica Neue" panose="020B0604020202020204" charset="0"/>
                <a:ea typeface="Calibri" panose="020F0502020204030204" pitchFamily="34" charset="0"/>
                <a:cs typeface="Times New Roman" panose="02020603050405020304" pitchFamily="18" charset="0"/>
              </a:rPr>
              <a:t>Be mindful of not burdening small businesses by right-sizing who is required to present.</a:t>
            </a:r>
            <a:endParaRPr lang="en-US" sz="1200" dirty="0">
              <a:solidFill>
                <a:schemeClr val="bg1"/>
              </a:solidFill>
              <a:effectLst/>
              <a:latin typeface="Helvetica Neue" panose="020B0604020202020204" charset="0"/>
              <a:ea typeface="Calibri" panose="020F0502020204030204" pitchFamily="34" charset="0"/>
              <a:cs typeface="Times New Roman" panose="02020603050405020304" pitchFamily="18" charset="0"/>
            </a:endParaRPr>
          </a:p>
        </p:txBody>
      </p:sp>
      <p:pic>
        <p:nvPicPr>
          <p:cNvPr id="5" name="Picture 4" descr="A yellow lightening bolt with a black background">
            <a:extLst>
              <a:ext uri="{FF2B5EF4-FFF2-40B4-BE49-F238E27FC236}">
                <a16:creationId xmlns:a16="http://schemas.microsoft.com/office/drawing/2014/main" id="{85897259-7972-2EF5-82C0-FEA78CB5789A}"/>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8037261" y="3968508"/>
            <a:ext cx="435197" cy="471901"/>
          </a:xfrm>
          <a:prstGeom prst="rect">
            <a:avLst/>
          </a:prstGeom>
        </p:spPr>
      </p:pic>
      <p:sp>
        <p:nvSpPr>
          <p:cNvPr id="2" name="Slide Number Placeholder 1">
            <a:extLst>
              <a:ext uri="{FF2B5EF4-FFF2-40B4-BE49-F238E27FC236}">
                <a16:creationId xmlns:a16="http://schemas.microsoft.com/office/drawing/2014/main" id="{2DCBEECF-88CB-CCE1-EFCC-7FB7297E26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spTree>
    <p:extLst>
      <p:ext uri="{BB962C8B-B14F-4D97-AF65-F5344CB8AC3E}">
        <p14:creationId xmlns:p14="http://schemas.microsoft.com/office/powerpoint/2010/main" val="943224942"/>
      </p:ext>
    </p:extLst>
  </p:cSld>
  <p:clrMapOvr>
    <a:overrideClrMapping bg1="lt1" tx1="dk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xfrm>
            <a:off x="318657"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2700" b="1" dirty="0">
                <a:solidFill>
                  <a:srgbClr val="38761D"/>
                </a:solidFill>
                <a:latin typeface="Helvetica Neue"/>
                <a:ea typeface="Helvetica Neue"/>
                <a:cs typeface="Helvetica Neue"/>
                <a:sym typeface="Helvetica Neue"/>
              </a:rPr>
              <a:t>Efficient Procurement Model: Confidence Ratings</a:t>
            </a:r>
            <a:endParaRPr sz="2700"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pic>
        <p:nvPicPr>
          <p:cNvPr id="7" name="Picture 6" descr="Technique 3:  Confidence Ratings.  Image of a meter showing ratings of &quot;Low, Some, High&quot;.  Easier to understand than traditional adjectival ratings. ">
            <a:extLst>
              <a:ext uri="{FF2B5EF4-FFF2-40B4-BE49-F238E27FC236}">
                <a16:creationId xmlns:a16="http://schemas.microsoft.com/office/drawing/2014/main" id="{17164EA8-B2E3-8551-8A9D-4710925F8A0D}"/>
              </a:ext>
            </a:extLst>
          </p:cNvPr>
          <p:cNvPicPr>
            <a:picLocks noChangeAspect="1"/>
          </p:cNvPicPr>
          <p:nvPr/>
        </p:nvPicPr>
        <p:blipFill>
          <a:blip r:embed="rId5"/>
          <a:stretch>
            <a:fillRect/>
          </a:stretch>
        </p:blipFill>
        <p:spPr>
          <a:xfrm>
            <a:off x="757379" y="1173480"/>
            <a:ext cx="3238247" cy="3168285"/>
          </a:xfrm>
          <a:prstGeom prst="rect">
            <a:avLst/>
          </a:prstGeom>
          <a:ln w="38100">
            <a:solidFill>
              <a:srgbClr val="38761D"/>
            </a:solidFill>
          </a:ln>
        </p:spPr>
      </p:pic>
      <p:sp>
        <p:nvSpPr>
          <p:cNvPr id="4" name="TextBox 3">
            <a:extLst>
              <a:ext uri="{FF2B5EF4-FFF2-40B4-BE49-F238E27FC236}">
                <a16:creationId xmlns:a16="http://schemas.microsoft.com/office/drawing/2014/main" id="{8558E67B-5DFA-AD59-6EEE-A5CAC51877D5}"/>
              </a:ext>
            </a:extLst>
          </p:cNvPr>
          <p:cNvSpPr txBox="1"/>
          <p:nvPr/>
        </p:nvSpPr>
        <p:spPr>
          <a:xfrm>
            <a:off x="4508427" y="1173480"/>
            <a:ext cx="4167137" cy="2415918"/>
          </a:xfrm>
          <a:prstGeom prst="rect">
            <a:avLst/>
          </a:prstGeom>
          <a:solidFill>
            <a:srgbClr val="AAF8C4"/>
          </a:solidFill>
          <a:ln w="28575">
            <a:solidFill>
              <a:schemeClr val="tx1"/>
            </a:solidFill>
          </a:ln>
        </p:spPr>
        <p:txBody>
          <a:bodyPr wrap="square">
            <a:spAutoFit/>
          </a:bodyPr>
          <a:lstStyle/>
          <a:p>
            <a:pPr algn="ctr">
              <a:lnSpc>
                <a:spcPct val="115000"/>
              </a:lnSpc>
            </a:pPr>
            <a:r>
              <a:rPr lang="en-US" sz="1200" b="1" dirty="0">
                <a:solidFill>
                  <a:srgbClr val="602E04"/>
                </a:solidFill>
                <a:latin typeface="Gill Sans MT" panose="020B0502020104020203" pitchFamily="34" charset="0"/>
                <a:ea typeface="Times New Roman" panose="02020603050405020304" pitchFamily="18" charset="0"/>
                <a:cs typeface="Times New Roman" panose="02020603050405020304" pitchFamily="18" charset="0"/>
              </a:rPr>
              <a:t>Innovation Technique 3 — </a:t>
            </a:r>
          </a:p>
          <a:p>
            <a:pPr algn="ctr">
              <a:lnSpc>
                <a:spcPct val="115000"/>
              </a:lnSpc>
            </a:pPr>
            <a:r>
              <a:rPr lang="en-US" sz="1200" b="1" dirty="0">
                <a:solidFill>
                  <a:srgbClr val="602E04"/>
                </a:solidFill>
                <a:latin typeface="Gill Sans MT" panose="020B0502020104020203" pitchFamily="34" charset="0"/>
                <a:ea typeface="Times New Roman" panose="02020603050405020304" pitchFamily="18" charset="0"/>
                <a:cs typeface="Times New Roman" panose="02020603050405020304" pitchFamily="18" charset="0"/>
              </a:rPr>
              <a:t>Confidence Ratings</a:t>
            </a:r>
            <a:endParaRPr lang="en-US" sz="1200" dirty="0">
              <a:latin typeface="Helvetica Neue" panose="020B0604020202020204" charset="0"/>
              <a:ea typeface="Calibri" panose="020F0502020204030204" pitchFamily="34" charset="0"/>
              <a:cs typeface="Times New Roman" panose="02020603050405020304" pitchFamily="18" charset="0"/>
            </a:endParaRPr>
          </a:p>
          <a:p>
            <a:pPr>
              <a:lnSpc>
                <a:spcPct val="115000"/>
              </a:lnSpc>
            </a:pPr>
            <a:r>
              <a:rPr lang="en-US" sz="1200" b="1" dirty="0">
                <a:latin typeface="Helvetica Neue" panose="020B0604020202020204" charset="0"/>
                <a:ea typeface="Calibri" panose="020F0502020204030204" pitchFamily="34" charset="0"/>
                <a:cs typeface="Times New Roman" panose="02020603050405020304" pitchFamily="18" charset="0"/>
              </a:rPr>
              <a:t> </a:t>
            </a:r>
            <a:endParaRPr lang="en-US" sz="1200" dirty="0">
              <a:latin typeface="Helvetica Neue" panose="020B0604020202020204" charset="0"/>
              <a:ea typeface="Calibri" panose="020F0502020204030204" pitchFamily="34" charset="0"/>
              <a:cs typeface="Times New Roman" panose="02020603050405020304" pitchFamily="18" charset="0"/>
            </a:endParaRPr>
          </a:p>
          <a:p>
            <a:pPr>
              <a:lnSpc>
                <a:spcPct val="115000"/>
              </a:lnSpc>
              <a:spcAft>
                <a:spcPts val="750"/>
              </a:spcAft>
            </a:pPr>
            <a:r>
              <a:rPr lang="en-US" sz="1200" dirty="0">
                <a:latin typeface="Helvetica Neue" panose="020B0604020202020204" charset="0"/>
                <a:ea typeface="Calibri" panose="020F0502020204030204" pitchFamily="34" charset="0"/>
                <a:cs typeface="Times New Roman" panose="02020603050405020304" pitchFamily="18" charset="0"/>
              </a:rPr>
              <a:t>Confidence Ratings </a:t>
            </a:r>
            <a:r>
              <a:rPr lang="en-US" sz="1200" b="1" dirty="0">
                <a:solidFill>
                  <a:srgbClr val="984806"/>
                </a:solidFill>
                <a:latin typeface="Helvetica Neue" panose="020B0604020202020204" charset="0"/>
                <a:ea typeface="Calibri" panose="020F0502020204030204" pitchFamily="34" charset="0"/>
                <a:cs typeface="Times New Roman" panose="02020603050405020304" pitchFamily="18" charset="0"/>
              </a:rPr>
              <a:t>in lieu of</a:t>
            </a:r>
            <a:r>
              <a:rPr lang="en-US" sz="1200" dirty="0">
                <a:solidFill>
                  <a:srgbClr val="984806"/>
                </a:solidFill>
                <a:latin typeface="Helvetica Neue" panose="020B0604020202020204" charset="0"/>
                <a:ea typeface="Calibri" panose="020F0502020204030204" pitchFamily="34" charset="0"/>
                <a:cs typeface="Times New Roman" panose="02020603050405020304" pitchFamily="18" charset="0"/>
              </a:rPr>
              <a:t> </a:t>
            </a:r>
            <a:r>
              <a:rPr lang="en-US" sz="1200" dirty="0">
                <a:latin typeface="Helvetica Neue" panose="020B0604020202020204" charset="0"/>
                <a:ea typeface="Calibri" panose="020F0502020204030204" pitchFamily="34" charset="0"/>
                <a:cs typeface="Times New Roman" panose="02020603050405020304" pitchFamily="18" charset="0"/>
              </a:rPr>
              <a:t>traditional adjectival ratings are a more </a:t>
            </a:r>
            <a:r>
              <a:rPr lang="en-US" sz="1200" b="1" dirty="0">
                <a:solidFill>
                  <a:srgbClr val="984806"/>
                </a:solidFill>
                <a:latin typeface="Helvetica Neue" panose="020B0604020202020204" charset="0"/>
                <a:ea typeface="Calibri" panose="020F0502020204030204" pitchFamily="34" charset="0"/>
                <a:cs typeface="Times New Roman" panose="02020603050405020304" pitchFamily="18" charset="0"/>
              </a:rPr>
              <a:t>efficient</a:t>
            </a:r>
            <a:r>
              <a:rPr lang="en-US" sz="1200" dirty="0">
                <a:latin typeface="Helvetica Neue" panose="020B0604020202020204" charset="0"/>
                <a:ea typeface="Calibri" panose="020F0502020204030204" pitchFamily="34" charset="0"/>
                <a:cs typeface="Times New Roman" panose="02020603050405020304" pitchFamily="18" charset="0"/>
              </a:rPr>
              <a:t> </a:t>
            </a:r>
            <a:r>
              <a:rPr lang="en-US" sz="1200" b="1" dirty="0">
                <a:solidFill>
                  <a:srgbClr val="984806"/>
                </a:solidFill>
                <a:latin typeface="Helvetica Neue" panose="020B0604020202020204" charset="0"/>
                <a:ea typeface="Calibri" panose="020F0502020204030204" pitchFamily="34" charset="0"/>
                <a:cs typeface="Times New Roman" panose="02020603050405020304" pitchFamily="18" charset="0"/>
              </a:rPr>
              <a:t>and</a:t>
            </a:r>
            <a:r>
              <a:rPr lang="en-US" sz="1200" dirty="0">
                <a:latin typeface="Helvetica Neue" panose="020B0604020202020204" charset="0"/>
                <a:ea typeface="Calibri" panose="020F0502020204030204" pitchFamily="34" charset="0"/>
                <a:cs typeface="Times New Roman" panose="02020603050405020304" pitchFamily="18" charset="0"/>
              </a:rPr>
              <a:t> </a:t>
            </a:r>
            <a:r>
              <a:rPr lang="en-US" sz="1200" b="1" dirty="0">
                <a:solidFill>
                  <a:srgbClr val="984806"/>
                </a:solidFill>
                <a:latin typeface="Helvetica Neue" panose="020B0604020202020204" charset="0"/>
                <a:ea typeface="Calibri" panose="020F0502020204030204" pitchFamily="34" charset="0"/>
                <a:cs typeface="Times New Roman" panose="02020603050405020304" pitchFamily="18" charset="0"/>
              </a:rPr>
              <a:t>effective way</a:t>
            </a:r>
            <a:r>
              <a:rPr lang="en-US" sz="1200" dirty="0">
                <a:latin typeface="Helvetica Neue" panose="020B0604020202020204" charset="0"/>
                <a:ea typeface="Calibri" panose="020F0502020204030204" pitchFamily="34" charset="0"/>
                <a:cs typeface="Times New Roman" panose="02020603050405020304" pitchFamily="18" charset="0"/>
              </a:rPr>
              <a:t> to conduct evaluations. Confidence ratings provide a flexible, more holistic approach to finding the best vendor. Evaluators focus on whether, per factor, the proposal instills high, some, or low confidence that the vendor understands the requirement, proposes a sound approach, and will be successful in performing the work. </a:t>
            </a:r>
          </a:p>
        </p:txBody>
      </p:sp>
      <p:pic>
        <p:nvPicPr>
          <p:cNvPr id="9218" name="Picture 2" descr="Office Desk Clipart Black And White Bear">
            <a:extLst>
              <a:ext uri="{FF2B5EF4-FFF2-40B4-BE49-F238E27FC236}">
                <a16:creationId xmlns:a16="http://schemas.microsoft.com/office/drawing/2014/main" id="{A8FD0CBC-01E5-A080-A185-51A496E5A8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71031" y="1138789"/>
            <a:ext cx="704533" cy="7608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of words:  Confidence, Some Confidence, Low Confidence">
            <a:extLst>
              <a:ext uri="{FF2B5EF4-FFF2-40B4-BE49-F238E27FC236}">
                <a16:creationId xmlns:a16="http://schemas.microsoft.com/office/drawing/2014/main" id="{3143F2F2-F31B-F4E2-FC0A-78AB1D720489}"/>
              </a:ext>
            </a:extLst>
          </p:cNvPr>
          <p:cNvPicPr>
            <a:picLocks noChangeAspect="1"/>
          </p:cNvPicPr>
          <p:nvPr/>
        </p:nvPicPr>
        <p:blipFill>
          <a:blip r:embed="rId8"/>
          <a:stretch>
            <a:fillRect/>
          </a:stretch>
        </p:blipFill>
        <p:spPr>
          <a:xfrm>
            <a:off x="7971031" y="1527188"/>
            <a:ext cx="222872" cy="236277"/>
          </a:xfrm>
          <a:prstGeom prst="rect">
            <a:avLst/>
          </a:prstGeom>
        </p:spPr>
      </p:pic>
      <p:sp>
        <p:nvSpPr>
          <p:cNvPr id="3" name="TextBox 2">
            <a:extLst>
              <a:ext uri="{FF2B5EF4-FFF2-40B4-BE49-F238E27FC236}">
                <a16:creationId xmlns:a16="http://schemas.microsoft.com/office/drawing/2014/main" id="{AB169B54-4F14-EE4A-56FE-39E782A4EFBC}"/>
              </a:ext>
            </a:extLst>
          </p:cNvPr>
          <p:cNvSpPr txBox="1"/>
          <p:nvPr/>
        </p:nvSpPr>
        <p:spPr>
          <a:xfrm>
            <a:off x="4508426" y="3745153"/>
            <a:ext cx="4167137" cy="1001556"/>
          </a:xfrm>
          <a:prstGeom prst="rect">
            <a:avLst/>
          </a:prstGeom>
          <a:solidFill>
            <a:schemeClr val="accent1">
              <a:lumMod val="75000"/>
            </a:schemeClr>
          </a:solidFill>
          <a:ln w="28575">
            <a:solidFill>
              <a:schemeClr val="tx1"/>
            </a:solidFill>
          </a:ln>
        </p:spPr>
        <p:txBody>
          <a:bodyPr wrap="square">
            <a:spAutoFit/>
          </a:bodyPr>
          <a:lstStyle/>
          <a:p>
            <a:pPr marL="0" marR="0" algn="ctr">
              <a:lnSpc>
                <a:spcPct val="115000"/>
              </a:lnSpc>
              <a:spcBef>
                <a:spcPts val="0"/>
              </a:spcBef>
              <a:spcAft>
                <a:spcPts val="0"/>
              </a:spcAft>
            </a:pPr>
            <a:r>
              <a:rPr lang="en-US" sz="1600" b="1" u="sng" dirty="0">
                <a:solidFill>
                  <a:srgbClr val="FFC000"/>
                </a:solidFill>
                <a:effectLst/>
                <a:latin typeface="Helvetica Neue" panose="020B0604020202020204" charset="0"/>
                <a:ea typeface="Calibri" panose="020F0502020204030204" pitchFamily="34" charset="0"/>
                <a:cs typeface="Times New Roman" panose="02020603050405020304" pitchFamily="18" charset="0"/>
              </a:rPr>
              <a:t>Power Skills</a:t>
            </a:r>
          </a:p>
          <a:p>
            <a:pPr marL="171450" marR="0" indent="-171450">
              <a:lnSpc>
                <a:spcPct val="115000"/>
              </a:lnSpc>
              <a:spcBef>
                <a:spcPts val="0"/>
              </a:spcBef>
              <a:spcAft>
                <a:spcPts val="0"/>
              </a:spcAft>
              <a:buClr>
                <a:schemeClr val="accent4"/>
              </a:buClr>
              <a:buFont typeface="Wingdings" panose="05000000000000000000" pitchFamily="2" charset="2"/>
              <a:buChar char="q"/>
            </a:pPr>
            <a:r>
              <a:rPr lang="en-US" sz="1200" dirty="0">
                <a:solidFill>
                  <a:schemeClr val="bg1"/>
                </a:solidFill>
                <a:latin typeface="Helvetica Neue" panose="020B0604020202020204" charset="0"/>
                <a:ea typeface="Calibri" panose="020F0502020204030204" pitchFamily="34" charset="0"/>
                <a:cs typeface="Times New Roman" panose="02020603050405020304" pitchFamily="18" charset="0"/>
              </a:rPr>
              <a:t>Coordinate with evaluators to ensure understanding before releasing the solicitation.</a:t>
            </a:r>
          </a:p>
          <a:p>
            <a:pPr marR="0">
              <a:lnSpc>
                <a:spcPct val="115000"/>
              </a:lnSpc>
              <a:spcBef>
                <a:spcPts val="0"/>
              </a:spcBef>
              <a:spcAft>
                <a:spcPts val="0"/>
              </a:spcAft>
              <a:buClr>
                <a:schemeClr val="accent4"/>
              </a:buClr>
            </a:pPr>
            <a:endParaRPr lang="en-US" sz="1200" dirty="0">
              <a:solidFill>
                <a:schemeClr val="bg1"/>
              </a:solidFill>
              <a:latin typeface="Helvetica Neue" panose="020B0604020202020204" charset="0"/>
              <a:ea typeface="Calibri" panose="020F0502020204030204" pitchFamily="34" charset="0"/>
              <a:cs typeface="Times New Roman" panose="02020603050405020304" pitchFamily="18" charset="0"/>
            </a:endParaRPr>
          </a:p>
        </p:txBody>
      </p:sp>
      <p:pic>
        <p:nvPicPr>
          <p:cNvPr id="5" name="Picture 4" descr="A yellow lightening bolt with a black background">
            <a:extLst>
              <a:ext uri="{FF2B5EF4-FFF2-40B4-BE49-F238E27FC236}">
                <a16:creationId xmlns:a16="http://schemas.microsoft.com/office/drawing/2014/main" id="{934E6467-B701-5279-C94A-680707B8A3CA}"/>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8169022" y="4191316"/>
            <a:ext cx="435197" cy="471901"/>
          </a:xfrm>
          <a:prstGeom prst="rect">
            <a:avLst/>
          </a:prstGeom>
        </p:spPr>
      </p:pic>
      <p:sp>
        <p:nvSpPr>
          <p:cNvPr id="2" name="Slide Number Placeholder 1">
            <a:extLst>
              <a:ext uri="{FF2B5EF4-FFF2-40B4-BE49-F238E27FC236}">
                <a16:creationId xmlns:a16="http://schemas.microsoft.com/office/drawing/2014/main" id="{2DCBEECF-88CB-CCE1-EFCC-7FB7297E26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spTree>
    <p:extLst>
      <p:ext uri="{BB962C8B-B14F-4D97-AF65-F5344CB8AC3E}">
        <p14:creationId xmlns:p14="http://schemas.microsoft.com/office/powerpoint/2010/main" val="1411389933"/>
      </p:ext>
    </p:extLst>
  </p:cSld>
  <p:clrMapOvr>
    <a:overrideClrMapping bg1="lt1" tx1="dk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xfrm>
            <a:off x="318657"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2700" b="1" dirty="0">
                <a:solidFill>
                  <a:srgbClr val="38761D"/>
                </a:solidFill>
                <a:latin typeface="Helvetica Neue"/>
                <a:ea typeface="Helvetica Neue"/>
                <a:cs typeface="Helvetica Neue"/>
                <a:sym typeface="Helvetica Neue"/>
              </a:rPr>
              <a:t>Efficient Procurement Model: On-the-Spot Consensus </a:t>
            </a:r>
            <a:endParaRPr sz="2700"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pic>
        <p:nvPicPr>
          <p:cNvPr id="7" name="Picture 6" descr="Technique 7:  On-the-Spot Consensus Evaluation&#10;No individual reports!&#10;Read/Listen/Watch, Come to a consensus for each factor, Document the rationale.">
            <a:extLst>
              <a:ext uri="{FF2B5EF4-FFF2-40B4-BE49-F238E27FC236}">
                <a16:creationId xmlns:a16="http://schemas.microsoft.com/office/drawing/2014/main" id="{7E7371E3-4F4E-9535-CFE8-C89FF1546786}"/>
              </a:ext>
            </a:extLst>
          </p:cNvPr>
          <p:cNvPicPr>
            <a:picLocks noChangeAspect="1"/>
          </p:cNvPicPr>
          <p:nvPr/>
        </p:nvPicPr>
        <p:blipFill rotWithShape="1">
          <a:blip r:embed="rId5"/>
          <a:srcRect t="1576" r="4767" b="994"/>
          <a:stretch/>
        </p:blipFill>
        <p:spPr>
          <a:xfrm>
            <a:off x="862132" y="1104168"/>
            <a:ext cx="3093180" cy="3758455"/>
          </a:xfrm>
          <a:prstGeom prst="rect">
            <a:avLst/>
          </a:prstGeom>
          <a:ln w="38100">
            <a:solidFill>
              <a:srgbClr val="38761D"/>
            </a:solidFill>
          </a:ln>
        </p:spPr>
      </p:pic>
      <p:sp>
        <p:nvSpPr>
          <p:cNvPr id="4" name="TextBox 3">
            <a:extLst>
              <a:ext uri="{FF2B5EF4-FFF2-40B4-BE49-F238E27FC236}">
                <a16:creationId xmlns:a16="http://schemas.microsoft.com/office/drawing/2014/main" id="{8558E67B-5DFA-AD59-6EEE-A5CAC51877D5}"/>
              </a:ext>
            </a:extLst>
          </p:cNvPr>
          <p:cNvSpPr txBox="1"/>
          <p:nvPr/>
        </p:nvSpPr>
        <p:spPr>
          <a:xfrm>
            <a:off x="4543438" y="1104168"/>
            <a:ext cx="4167137" cy="2415918"/>
          </a:xfrm>
          <a:prstGeom prst="rect">
            <a:avLst/>
          </a:prstGeom>
          <a:solidFill>
            <a:srgbClr val="AAF8C4"/>
          </a:solidFill>
          <a:ln w="28575">
            <a:solidFill>
              <a:schemeClr val="tx1"/>
            </a:solidFill>
          </a:ln>
        </p:spPr>
        <p:txBody>
          <a:bodyPr wrap="square">
            <a:spAutoFit/>
          </a:bodyPr>
          <a:lstStyle/>
          <a:p>
            <a:pPr algn="ctr">
              <a:lnSpc>
                <a:spcPct val="115000"/>
              </a:lnSpc>
            </a:pPr>
            <a:r>
              <a:rPr lang="en-US" sz="1200" b="1" dirty="0">
                <a:solidFill>
                  <a:srgbClr val="602E04"/>
                </a:solidFill>
                <a:latin typeface="Gill Sans MT" panose="020B0502020104020203" pitchFamily="34" charset="0"/>
                <a:ea typeface="Times New Roman" panose="02020603050405020304" pitchFamily="18" charset="0"/>
                <a:cs typeface="Times New Roman" panose="02020603050405020304" pitchFamily="18" charset="0"/>
              </a:rPr>
              <a:t>Innovation Technique 7 —</a:t>
            </a:r>
            <a:endParaRPr lang="en-US" sz="1200" dirty="0">
              <a:latin typeface="Helvetica Neue" panose="020B0604020202020204" charset="0"/>
              <a:ea typeface="Calibri" panose="020F0502020204030204" pitchFamily="34" charset="0"/>
              <a:cs typeface="Times New Roman" panose="02020603050405020304" pitchFamily="18" charset="0"/>
            </a:endParaRPr>
          </a:p>
          <a:p>
            <a:pPr algn="ctr">
              <a:lnSpc>
                <a:spcPct val="115000"/>
              </a:lnSpc>
            </a:pPr>
            <a:r>
              <a:rPr lang="en-US" sz="1200" b="1" dirty="0">
                <a:solidFill>
                  <a:srgbClr val="602E04"/>
                </a:solidFill>
                <a:latin typeface="Gill Sans MT" panose="020B0502020104020203" pitchFamily="34" charset="0"/>
                <a:ea typeface="Times New Roman" panose="02020603050405020304" pitchFamily="18" charset="0"/>
                <a:cs typeface="Times New Roman" panose="02020603050405020304" pitchFamily="18" charset="0"/>
              </a:rPr>
              <a:t>On-the-Spot Consensus Evaluation</a:t>
            </a:r>
            <a:endParaRPr lang="en-US" sz="1200" dirty="0">
              <a:latin typeface="Helvetica Neue" panose="020B0604020202020204" charset="0"/>
              <a:ea typeface="Calibri" panose="020F0502020204030204" pitchFamily="34" charset="0"/>
              <a:cs typeface="Times New Roman" panose="02020603050405020304" pitchFamily="18" charset="0"/>
            </a:endParaRPr>
          </a:p>
          <a:p>
            <a:pPr>
              <a:lnSpc>
                <a:spcPct val="115000"/>
              </a:lnSpc>
            </a:pPr>
            <a:r>
              <a:rPr lang="en-US" sz="1200" b="1" dirty="0">
                <a:latin typeface="Helvetica Neue" panose="020B0604020202020204" charset="0"/>
                <a:ea typeface="Calibri" panose="020F0502020204030204" pitchFamily="34" charset="0"/>
                <a:cs typeface="Times New Roman" panose="02020603050405020304" pitchFamily="18" charset="0"/>
              </a:rPr>
              <a:t> </a:t>
            </a:r>
            <a:endParaRPr lang="en-US" sz="1200" dirty="0">
              <a:latin typeface="Helvetica Neue" panose="020B0604020202020204" charset="0"/>
              <a:ea typeface="Calibri" panose="020F0502020204030204" pitchFamily="34" charset="0"/>
              <a:cs typeface="Times New Roman" panose="02020603050405020304" pitchFamily="18" charset="0"/>
            </a:endParaRPr>
          </a:p>
          <a:p>
            <a:pPr>
              <a:lnSpc>
                <a:spcPct val="115000"/>
              </a:lnSpc>
              <a:spcAft>
                <a:spcPts val="450"/>
              </a:spcAft>
            </a:pPr>
            <a:r>
              <a:rPr lang="en-US" sz="1200" dirty="0">
                <a:latin typeface="Helvetica Neue" panose="020B0604020202020204" charset="0"/>
                <a:ea typeface="Calibri" panose="020F0502020204030204" pitchFamily="34" charset="0"/>
                <a:cs typeface="Times New Roman" panose="02020603050405020304" pitchFamily="18" charset="0"/>
              </a:rPr>
              <a:t>Skipping individual evaluator reports and going straight to consensus saves time and improves accuracy. After reviewing each proposal together, the team </a:t>
            </a:r>
            <a:r>
              <a:rPr lang="en-US" sz="1200" b="1" dirty="0">
                <a:solidFill>
                  <a:srgbClr val="984806"/>
                </a:solidFill>
                <a:latin typeface="Helvetica Neue" panose="020B0604020202020204" charset="0"/>
                <a:ea typeface="Calibri" panose="020F0502020204030204" pitchFamily="34" charset="0"/>
                <a:cs typeface="Times New Roman" panose="02020603050405020304" pitchFamily="18" charset="0"/>
              </a:rPr>
              <a:t>immediately documents</a:t>
            </a:r>
            <a:r>
              <a:rPr lang="en-US" sz="1200" dirty="0">
                <a:latin typeface="Helvetica Neue" panose="020B0604020202020204" charset="0"/>
                <a:ea typeface="Calibri" panose="020F0502020204030204" pitchFamily="34" charset="0"/>
                <a:cs typeface="Times New Roman" panose="02020603050405020304" pitchFamily="18" charset="0"/>
              </a:rPr>
              <a:t> the evaluation decision for each factor in real time before starting the evaluation of the next proposal. Consensus evaluation reports are completed in a matter of </a:t>
            </a:r>
            <a:r>
              <a:rPr lang="en-US" sz="1200" b="1" dirty="0">
                <a:solidFill>
                  <a:srgbClr val="984806"/>
                </a:solidFill>
                <a:latin typeface="Helvetica Neue" panose="020B0604020202020204" charset="0"/>
                <a:ea typeface="Calibri" panose="020F0502020204030204" pitchFamily="34" charset="0"/>
                <a:cs typeface="Times New Roman" panose="02020603050405020304" pitchFamily="18" charset="0"/>
              </a:rPr>
              <a:t>hours or</a:t>
            </a:r>
            <a:r>
              <a:rPr lang="en-US" sz="1200" dirty="0">
                <a:latin typeface="Helvetica Neue" panose="020B0604020202020204" charset="0"/>
                <a:ea typeface="Calibri" panose="020F0502020204030204" pitchFamily="34" charset="0"/>
                <a:cs typeface="Times New Roman" panose="02020603050405020304" pitchFamily="18" charset="0"/>
              </a:rPr>
              <a:t> </a:t>
            </a:r>
            <a:r>
              <a:rPr lang="en-US" sz="1200" b="1" dirty="0">
                <a:solidFill>
                  <a:srgbClr val="984806"/>
                </a:solidFill>
                <a:latin typeface="Helvetica Neue" panose="020B0604020202020204" charset="0"/>
                <a:ea typeface="Calibri" panose="020F0502020204030204" pitchFamily="34" charset="0"/>
                <a:cs typeface="Times New Roman" panose="02020603050405020304" pitchFamily="18" charset="0"/>
              </a:rPr>
              <a:t>days</a:t>
            </a:r>
            <a:r>
              <a:rPr lang="en-US" sz="1200" dirty="0">
                <a:latin typeface="Helvetica Neue" panose="020B0604020202020204" charset="0"/>
                <a:ea typeface="Calibri" panose="020F0502020204030204" pitchFamily="34" charset="0"/>
                <a:cs typeface="Times New Roman" panose="02020603050405020304" pitchFamily="18" charset="0"/>
              </a:rPr>
              <a:t> instead of weeks or months. The FAR does not require individual evaluator reports!</a:t>
            </a:r>
          </a:p>
        </p:txBody>
      </p:sp>
      <p:pic>
        <p:nvPicPr>
          <p:cNvPr id="10248" name="Picture 8" descr="Premium Vector | Confused tourist man and woman search way vector. lost ...">
            <a:extLst>
              <a:ext uri="{FF2B5EF4-FFF2-40B4-BE49-F238E27FC236}">
                <a16:creationId xmlns:a16="http://schemas.microsoft.com/office/drawing/2014/main" id="{A36AC5FD-22C8-12D4-5D80-7403E48983F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62637" y="905446"/>
            <a:ext cx="1011772" cy="10117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8C76E1-C8AA-1ED7-5303-CC25225DDE87}"/>
              </a:ext>
            </a:extLst>
          </p:cNvPr>
          <p:cNvSpPr txBox="1"/>
          <p:nvPr/>
        </p:nvSpPr>
        <p:spPr>
          <a:xfrm>
            <a:off x="4508426" y="3745153"/>
            <a:ext cx="4167137" cy="1213922"/>
          </a:xfrm>
          <a:prstGeom prst="rect">
            <a:avLst/>
          </a:prstGeom>
          <a:solidFill>
            <a:schemeClr val="accent1">
              <a:lumMod val="75000"/>
            </a:schemeClr>
          </a:solidFill>
          <a:ln w="28575">
            <a:solidFill>
              <a:schemeClr val="tx1"/>
            </a:solidFill>
          </a:ln>
        </p:spPr>
        <p:txBody>
          <a:bodyPr wrap="square">
            <a:spAutoFit/>
          </a:bodyPr>
          <a:lstStyle/>
          <a:p>
            <a:pPr marL="0" marR="0" algn="ctr">
              <a:lnSpc>
                <a:spcPct val="115000"/>
              </a:lnSpc>
              <a:spcBef>
                <a:spcPts val="0"/>
              </a:spcBef>
              <a:spcAft>
                <a:spcPts val="0"/>
              </a:spcAft>
            </a:pPr>
            <a:r>
              <a:rPr lang="en-US" sz="1600" b="1" u="sng" dirty="0">
                <a:solidFill>
                  <a:srgbClr val="FFC000"/>
                </a:solidFill>
                <a:effectLst/>
                <a:latin typeface="Helvetica Neue" panose="020B0604020202020204" charset="0"/>
                <a:ea typeface="Calibri" panose="020F0502020204030204" pitchFamily="34" charset="0"/>
                <a:cs typeface="Times New Roman" panose="02020603050405020304" pitchFamily="18" charset="0"/>
              </a:rPr>
              <a:t>Power Skills</a:t>
            </a:r>
          </a:p>
          <a:p>
            <a:pPr marL="171450" marR="0" indent="-171450">
              <a:lnSpc>
                <a:spcPct val="115000"/>
              </a:lnSpc>
              <a:spcBef>
                <a:spcPts val="0"/>
              </a:spcBef>
              <a:spcAft>
                <a:spcPts val="0"/>
              </a:spcAft>
              <a:buClr>
                <a:schemeClr val="accent4"/>
              </a:buClr>
              <a:buFont typeface="Wingdings" panose="05000000000000000000" pitchFamily="2" charset="2"/>
              <a:buChar char="q"/>
            </a:pPr>
            <a:r>
              <a:rPr lang="en-US" sz="1200" dirty="0">
                <a:solidFill>
                  <a:schemeClr val="bg1"/>
                </a:solidFill>
                <a:latin typeface="Helvetica Neue" panose="020B0604020202020204" charset="0"/>
                <a:ea typeface="Calibri" panose="020F0502020204030204" pitchFamily="34" charset="0"/>
                <a:cs typeface="Times New Roman" panose="02020603050405020304" pitchFamily="18" charset="0"/>
              </a:rPr>
              <a:t>Have the Contracting Officer or Specialist serve as a facilitator.</a:t>
            </a:r>
          </a:p>
          <a:p>
            <a:pPr marL="171450" marR="0" indent="-171450">
              <a:lnSpc>
                <a:spcPct val="115000"/>
              </a:lnSpc>
              <a:spcBef>
                <a:spcPts val="0"/>
              </a:spcBef>
              <a:spcAft>
                <a:spcPts val="0"/>
              </a:spcAft>
              <a:buClr>
                <a:schemeClr val="accent4"/>
              </a:buClr>
              <a:buFont typeface="Wingdings" panose="05000000000000000000" pitchFamily="2" charset="2"/>
              <a:buChar char="q"/>
            </a:pPr>
            <a:r>
              <a:rPr lang="en-US" sz="1200" dirty="0">
                <a:solidFill>
                  <a:schemeClr val="bg1"/>
                </a:solidFill>
                <a:latin typeface="Helvetica Neue" panose="020B0604020202020204" charset="0"/>
                <a:ea typeface="Calibri" panose="020F0502020204030204" pitchFamily="34" charset="0"/>
                <a:cs typeface="Times New Roman" panose="02020603050405020304" pitchFamily="18" charset="0"/>
              </a:rPr>
              <a:t>Appoint a scribe who shares screen in real time.</a:t>
            </a:r>
          </a:p>
          <a:p>
            <a:pPr marR="0">
              <a:lnSpc>
                <a:spcPct val="115000"/>
              </a:lnSpc>
              <a:spcBef>
                <a:spcPts val="0"/>
              </a:spcBef>
              <a:spcAft>
                <a:spcPts val="0"/>
              </a:spcAft>
              <a:buClr>
                <a:schemeClr val="accent4"/>
              </a:buClr>
            </a:pPr>
            <a:endParaRPr lang="en-US" sz="1200" dirty="0">
              <a:solidFill>
                <a:schemeClr val="bg1"/>
              </a:solidFill>
              <a:latin typeface="Helvetica Neue" panose="020B0604020202020204" charset="0"/>
              <a:ea typeface="Calibri" panose="020F0502020204030204" pitchFamily="34" charset="0"/>
              <a:cs typeface="Times New Roman" panose="02020603050405020304" pitchFamily="18" charset="0"/>
            </a:endParaRPr>
          </a:p>
        </p:txBody>
      </p:sp>
      <p:pic>
        <p:nvPicPr>
          <p:cNvPr id="5" name="Picture 4" descr="A yellow lightening bolt with a black background">
            <a:extLst>
              <a:ext uri="{FF2B5EF4-FFF2-40B4-BE49-F238E27FC236}">
                <a16:creationId xmlns:a16="http://schemas.microsoft.com/office/drawing/2014/main" id="{F7F45F8E-B17C-57E2-AC25-D0A2DAB8BB6F}"/>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150924" y="4300095"/>
            <a:ext cx="435197" cy="471901"/>
          </a:xfrm>
          <a:prstGeom prst="rect">
            <a:avLst/>
          </a:prstGeom>
        </p:spPr>
      </p:pic>
      <p:sp>
        <p:nvSpPr>
          <p:cNvPr id="2" name="Slide Number Placeholder 1">
            <a:extLst>
              <a:ext uri="{FF2B5EF4-FFF2-40B4-BE49-F238E27FC236}">
                <a16:creationId xmlns:a16="http://schemas.microsoft.com/office/drawing/2014/main" id="{2DCBEECF-88CB-CCE1-EFCC-7FB7297E26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spTree>
    <p:extLst>
      <p:ext uri="{BB962C8B-B14F-4D97-AF65-F5344CB8AC3E}">
        <p14:creationId xmlns:p14="http://schemas.microsoft.com/office/powerpoint/2010/main" val="363013779"/>
      </p:ext>
    </p:extLst>
  </p:cSld>
  <p:clrMapOvr>
    <a:overrideClrMapping bg1="lt1" tx1="dk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xfrm>
            <a:off x="361516" y="299141"/>
            <a:ext cx="7677258"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2700" b="1" dirty="0">
                <a:solidFill>
                  <a:srgbClr val="38761D"/>
                </a:solidFill>
                <a:latin typeface="Helvetica Neue"/>
                <a:ea typeface="Helvetica Neue"/>
                <a:cs typeface="Helvetica Neue"/>
                <a:sym typeface="Helvetica Neue"/>
              </a:rPr>
              <a:t>Efficient Procurement Model: Streamlined Documentation</a:t>
            </a:r>
            <a:endParaRPr sz="2700"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pic>
        <p:nvPicPr>
          <p:cNvPr id="12" name="Picture 11" descr="Innovation Technique 8 - Streamlined Evaluation and Selection Documentation&#10;Use bullet points in lieu of long narrative documentation">
            <a:extLst>
              <a:ext uri="{FF2B5EF4-FFF2-40B4-BE49-F238E27FC236}">
                <a16:creationId xmlns:a16="http://schemas.microsoft.com/office/drawing/2014/main" id="{73752C16-E877-EE7E-2917-DEC89BC9C072}"/>
              </a:ext>
            </a:extLst>
          </p:cNvPr>
          <p:cNvPicPr>
            <a:picLocks noChangeAspect="1"/>
          </p:cNvPicPr>
          <p:nvPr/>
        </p:nvPicPr>
        <p:blipFill rotWithShape="1">
          <a:blip r:embed="rId5"/>
          <a:srcRect l="1" r="2275" b="12029"/>
          <a:stretch/>
        </p:blipFill>
        <p:spPr>
          <a:xfrm>
            <a:off x="663463" y="1309960"/>
            <a:ext cx="3443755" cy="3353257"/>
          </a:xfrm>
          <a:prstGeom prst="rect">
            <a:avLst/>
          </a:prstGeom>
          <a:ln w="38100">
            <a:solidFill>
              <a:srgbClr val="38761D"/>
            </a:solidFill>
          </a:ln>
        </p:spPr>
      </p:pic>
      <p:sp>
        <p:nvSpPr>
          <p:cNvPr id="14" name="TextBox 13">
            <a:extLst>
              <a:ext uri="{FF2B5EF4-FFF2-40B4-BE49-F238E27FC236}">
                <a16:creationId xmlns:a16="http://schemas.microsoft.com/office/drawing/2014/main" id="{FC2348D5-ED69-36BB-B4D4-8AE3D75523C6}"/>
              </a:ext>
            </a:extLst>
          </p:cNvPr>
          <p:cNvSpPr txBox="1"/>
          <p:nvPr/>
        </p:nvSpPr>
        <p:spPr>
          <a:xfrm>
            <a:off x="1200164" y="3542346"/>
            <a:ext cx="2251696" cy="1015663"/>
          </a:xfrm>
          <a:prstGeom prst="rect">
            <a:avLst/>
          </a:prstGeom>
          <a:noFill/>
        </p:spPr>
        <p:txBody>
          <a:bodyPr wrap="square" rtlCol="0">
            <a:spAutoFit/>
          </a:bodyPr>
          <a:lstStyle/>
          <a:p>
            <a:r>
              <a:rPr lang="en-US" sz="1200" dirty="0">
                <a:latin typeface="Helvetica Neue" panose="020B0604020202020204" charset="0"/>
              </a:rPr>
              <a:t>Use bullet points in lieu of long narrative documentation</a:t>
            </a:r>
          </a:p>
          <a:p>
            <a:endParaRPr lang="en-US" sz="1200" dirty="0">
              <a:latin typeface="Helvetica Neue" panose="020B0604020202020204" charset="0"/>
            </a:endParaRPr>
          </a:p>
          <a:p>
            <a:r>
              <a:rPr lang="en-US" sz="1200" dirty="0">
                <a:latin typeface="Helvetica Neue" panose="020B0604020202020204" charset="0"/>
              </a:rPr>
              <a:t>Start with the end in mind and work backwards</a:t>
            </a:r>
          </a:p>
        </p:txBody>
      </p:sp>
      <p:sp>
        <p:nvSpPr>
          <p:cNvPr id="4" name="TextBox 3">
            <a:extLst>
              <a:ext uri="{FF2B5EF4-FFF2-40B4-BE49-F238E27FC236}">
                <a16:creationId xmlns:a16="http://schemas.microsoft.com/office/drawing/2014/main" id="{8558E67B-5DFA-AD59-6EEE-A5CAC51877D5}"/>
              </a:ext>
            </a:extLst>
          </p:cNvPr>
          <p:cNvSpPr txBox="1"/>
          <p:nvPr/>
        </p:nvSpPr>
        <p:spPr>
          <a:xfrm>
            <a:off x="4572000" y="1309960"/>
            <a:ext cx="4167137" cy="2842060"/>
          </a:xfrm>
          <a:prstGeom prst="rect">
            <a:avLst/>
          </a:prstGeom>
          <a:solidFill>
            <a:srgbClr val="AAF8C4"/>
          </a:solidFill>
          <a:ln w="28575">
            <a:solidFill>
              <a:schemeClr val="tx1"/>
            </a:solidFill>
          </a:ln>
        </p:spPr>
        <p:txBody>
          <a:bodyPr wrap="square">
            <a:spAutoFit/>
          </a:bodyPr>
          <a:lstStyle/>
          <a:p>
            <a:pPr algn="ctr">
              <a:lnSpc>
                <a:spcPct val="115000"/>
              </a:lnSpc>
            </a:pPr>
            <a:r>
              <a:rPr lang="en-US" sz="1200" b="1" dirty="0">
                <a:solidFill>
                  <a:schemeClr val="tx1"/>
                </a:solidFill>
                <a:latin typeface="Gill Sans MT" panose="020B0502020104020203" pitchFamily="34" charset="0"/>
                <a:ea typeface="Times New Roman" panose="02020603050405020304" pitchFamily="18" charset="0"/>
                <a:cs typeface="Times New Roman" panose="02020603050405020304" pitchFamily="18" charset="0"/>
              </a:rPr>
              <a:t>Innovation Technique 8 —</a:t>
            </a:r>
            <a:endParaRPr lang="en-US" sz="1200" dirty="0">
              <a:solidFill>
                <a:schemeClr val="tx1"/>
              </a:solidFill>
              <a:latin typeface="Helvetica Neue" panose="020B0604020202020204" charset="0"/>
              <a:ea typeface="Calibri" panose="020F0502020204030204" pitchFamily="34" charset="0"/>
              <a:cs typeface="Times New Roman" panose="02020603050405020304" pitchFamily="18" charset="0"/>
            </a:endParaRPr>
          </a:p>
          <a:p>
            <a:pPr algn="ctr">
              <a:lnSpc>
                <a:spcPct val="115000"/>
              </a:lnSpc>
            </a:pPr>
            <a:r>
              <a:rPr lang="en-US" sz="1200" b="1"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Streamlined Evaluation and </a:t>
            </a:r>
          </a:p>
          <a:p>
            <a:pPr algn="ctr">
              <a:lnSpc>
                <a:spcPct val="115000"/>
              </a:lnSpc>
            </a:pPr>
            <a:r>
              <a:rPr lang="en-US" sz="1200" b="1"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Selection Documentation</a:t>
            </a:r>
            <a:endParaRPr lang="en-US" sz="1200" b="1" dirty="0">
              <a:solidFill>
                <a:schemeClr val="tx1"/>
              </a:solidFill>
              <a:latin typeface="Helvetica Neue" panose="020B0604020202020204" charset="0"/>
              <a:ea typeface="Calibri" panose="020F0502020204030204" pitchFamily="34" charset="0"/>
              <a:cs typeface="Times New Roman" panose="02020603050405020304" pitchFamily="18" charset="0"/>
            </a:endParaRPr>
          </a:p>
          <a:p>
            <a:pPr>
              <a:lnSpc>
                <a:spcPct val="115000"/>
              </a:lnSpc>
            </a:pPr>
            <a:r>
              <a:rPr lang="en-US" sz="1200" dirty="0">
                <a:solidFill>
                  <a:schemeClr val="tx1"/>
                </a:solidFill>
                <a:latin typeface="Helvetica Neue" panose="020B0604020202020204" charset="0"/>
                <a:ea typeface="Calibri" panose="020F0502020204030204" pitchFamily="34" charset="0"/>
                <a:cs typeface="Times New Roman" panose="02020603050405020304" pitchFamily="18" charset="0"/>
              </a:rPr>
              <a:t>Streamline the evaluation and selection documentation while</a:t>
            </a:r>
            <a:r>
              <a:rPr lang="en-US" sz="1200" b="1" dirty="0">
                <a:solidFill>
                  <a:schemeClr val="tx1"/>
                </a:solidFill>
                <a:latin typeface="Helvetica Neue" panose="020B0604020202020204" charset="0"/>
                <a:ea typeface="Calibri" panose="020F0502020204030204" pitchFamily="34" charset="0"/>
                <a:cs typeface="Times New Roman" panose="02020603050405020304" pitchFamily="18" charset="0"/>
              </a:rPr>
              <a:t> </a:t>
            </a:r>
            <a:r>
              <a:rPr lang="en-US" sz="1200" dirty="0">
                <a:solidFill>
                  <a:schemeClr val="tx1"/>
                </a:solidFill>
                <a:latin typeface="Helvetica Neue" panose="020B0604020202020204" charset="0"/>
                <a:ea typeface="Calibri" panose="020F0502020204030204" pitchFamily="34" charset="0"/>
                <a:cs typeface="Times New Roman" panose="02020603050405020304" pitchFamily="18" charset="0"/>
              </a:rPr>
              <a:t>providing a quality product. Focuses on what is important (the selection decision). Document decisions, not deliberations. </a:t>
            </a:r>
            <a:r>
              <a:rPr lang="en-US" sz="1200" b="1" dirty="0">
                <a:solidFill>
                  <a:schemeClr val="tx1"/>
                </a:solidFill>
                <a:latin typeface="Helvetica Neue" panose="020B0604020202020204" charset="0"/>
                <a:ea typeface="Calibri" panose="020F0502020204030204" pitchFamily="34" charset="0"/>
                <a:cs typeface="Times New Roman" panose="02020603050405020304" pitchFamily="18" charset="0"/>
              </a:rPr>
              <a:t>Use bullet points to avoid complexity of long, narrative documentation</a:t>
            </a:r>
            <a:r>
              <a:rPr lang="en-US" sz="1200" dirty="0">
                <a:solidFill>
                  <a:schemeClr val="tx1"/>
                </a:solidFill>
                <a:latin typeface="Helvetica Neue" panose="020B0604020202020204" charset="0"/>
                <a:ea typeface="Calibri" panose="020F0502020204030204" pitchFamily="34" charset="0"/>
                <a:cs typeface="Times New Roman" panose="02020603050405020304" pitchFamily="18" charset="0"/>
              </a:rPr>
              <a:t>. Note the discriminator (strong point or weak point) and perhaps state why that point matters to the Government. Nowhere does the FAR require that a tradeoff analysis or decision document be exhaustive or be a certain prescribed length or page count. </a:t>
            </a:r>
          </a:p>
        </p:txBody>
      </p:sp>
      <p:pic>
        <p:nvPicPr>
          <p:cNvPr id="10" name="Picture 9">
            <a:extLst>
              <a:ext uri="{FF2B5EF4-FFF2-40B4-BE49-F238E27FC236}">
                <a16:creationId xmlns:a16="http://schemas.microsoft.com/office/drawing/2014/main" id="{5A3183D0-367A-5FFD-7DE0-25EA063036BA}"/>
              </a:ext>
              <a:ext uri="{C183D7F6-B498-43B3-948B-1728B52AA6E4}">
                <adec:decorative xmlns:adec="http://schemas.microsoft.com/office/drawing/2017/decorative" val="1"/>
              </a:ext>
            </a:extLst>
          </p:cNvPr>
          <p:cNvPicPr>
            <a:picLocks noChangeAspect="1"/>
          </p:cNvPicPr>
          <p:nvPr/>
        </p:nvPicPr>
        <p:blipFill rotWithShape="1">
          <a:blip r:embed="rId6"/>
          <a:srcRect l="4754" t="-1" r="2726" b="7140"/>
          <a:stretch/>
        </p:blipFill>
        <p:spPr>
          <a:xfrm>
            <a:off x="7685921" y="1349627"/>
            <a:ext cx="407097" cy="278535"/>
          </a:xfrm>
          <a:prstGeom prst="rect">
            <a:avLst/>
          </a:prstGeom>
          <a:effectLst>
            <a:softEdge rad="38100"/>
          </a:effectLst>
          <a:scene3d>
            <a:camera prst="orthographicFront">
              <a:rot lat="0" lon="21299996" rev="0"/>
            </a:camera>
            <a:lightRig rig="threePt" dir="t"/>
          </a:scene3d>
          <a:sp3d extrusionH="76200" prstMaterial="dkEdge">
            <a:bevelB w="114300" prst="hardEdge"/>
            <a:extrusionClr>
              <a:schemeClr val="tx2">
                <a:lumMod val="10000"/>
              </a:schemeClr>
            </a:extrusionClr>
          </a:sp3d>
        </p:spPr>
      </p:pic>
      <p:pic>
        <p:nvPicPr>
          <p:cNvPr id="5122" name="Picture 2" descr="Successful bear businessman character working Vector Image">
            <a:extLst>
              <a:ext uri="{FF2B5EF4-FFF2-40B4-BE49-F238E27FC236}">
                <a16:creationId xmlns:a16="http://schemas.microsoft.com/office/drawing/2014/main" id="{1ED936CC-A4B7-41EF-9C06-D85E19A3FC9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backgroundMark x1="36400" y1="12315" x2="20200" y2="13519"/>
                        <a14:backgroundMark x1="20200" y1="13519" x2="23500" y2="28241"/>
                        <a14:backgroundMark x1="23500" y1="28241" x2="35500" y2="28796"/>
                        <a14:backgroundMark x1="35500" y1="28796" x2="39800" y2="16574"/>
                        <a14:backgroundMark x1="39800" y1="16574" x2="36100" y2="11759"/>
                      </a14:backgroundRemoval>
                    </a14:imgEffect>
                  </a14:imgLayer>
                </a14:imgProps>
              </a:ext>
              <a:ext uri="{28A0092B-C50C-407E-A947-70E740481C1C}">
                <a14:useLocalDpi xmlns:a14="http://schemas.microsoft.com/office/drawing/2010/main" val="0"/>
              </a:ext>
            </a:extLst>
          </a:blip>
          <a:srcRect/>
          <a:stretch>
            <a:fillRect/>
          </a:stretch>
        </p:blipFill>
        <p:spPr bwMode="auto">
          <a:xfrm>
            <a:off x="7889469" y="1112723"/>
            <a:ext cx="926854" cy="10010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27482E9-E689-FF48-7940-B58EFCFAF4E0}"/>
              </a:ext>
            </a:extLst>
          </p:cNvPr>
          <p:cNvSpPr txBox="1"/>
          <p:nvPr/>
        </p:nvSpPr>
        <p:spPr>
          <a:xfrm>
            <a:off x="4579671" y="4230164"/>
            <a:ext cx="4167137" cy="789190"/>
          </a:xfrm>
          <a:prstGeom prst="rect">
            <a:avLst/>
          </a:prstGeom>
          <a:solidFill>
            <a:schemeClr val="accent1">
              <a:lumMod val="75000"/>
            </a:schemeClr>
          </a:solidFill>
          <a:ln w="28575">
            <a:solidFill>
              <a:schemeClr val="tx1"/>
            </a:solidFill>
          </a:ln>
        </p:spPr>
        <p:txBody>
          <a:bodyPr wrap="square">
            <a:spAutoFit/>
          </a:bodyPr>
          <a:lstStyle/>
          <a:p>
            <a:pPr marL="0" marR="0" algn="ctr">
              <a:lnSpc>
                <a:spcPct val="115000"/>
              </a:lnSpc>
              <a:spcBef>
                <a:spcPts val="0"/>
              </a:spcBef>
              <a:spcAft>
                <a:spcPts val="0"/>
              </a:spcAft>
            </a:pPr>
            <a:r>
              <a:rPr lang="en-US" sz="1600" b="1" u="sng" dirty="0">
                <a:solidFill>
                  <a:srgbClr val="FFC000"/>
                </a:solidFill>
                <a:effectLst/>
                <a:latin typeface="Helvetica Neue" panose="020B0604020202020204" charset="0"/>
                <a:ea typeface="Calibri" panose="020F0502020204030204" pitchFamily="34" charset="0"/>
                <a:cs typeface="Times New Roman" panose="02020603050405020304" pitchFamily="18" charset="0"/>
              </a:rPr>
              <a:t>Power Skills</a:t>
            </a:r>
          </a:p>
          <a:p>
            <a:pPr marL="171450" marR="0" indent="-171450">
              <a:lnSpc>
                <a:spcPct val="115000"/>
              </a:lnSpc>
              <a:spcBef>
                <a:spcPts val="0"/>
              </a:spcBef>
              <a:spcAft>
                <a:spcPts val="0"/>
              </a:spcAft>
              <a:buClr>
                <a:schemeClr val="accent4"/>
              </a:buClr>
              <a:buFont typeface="Wingdings" panose="05000000000000000000" pitchFamily="2" charset="2"/>
              <a:buChar char="q"/>
            </a:pPr>
            <a:r>
              <a:rPr lang="en-US" sz="1200" dirty="0">
                <a:solidFill>
                  <a:schemeClr val="bg1"/>
                </a:solidFill>
                <a:latin typeface="Helvetica Neue" panose="020B0604020202020204" charset="0"/>
                <a:ea typeface="Calibri" panose="020F0502020204030204" pitchFamily="34" charset="0"/>
                <a:cs typeface="Times New Roman" panose="02020603050405020304" pitchFamily="18" charset="0"/>
              </a:rPr>
              <a:t>Coordinate expectations with decision-makers and manage your risk!</a:t>
            </a:r>
          </a:p>
        </p:txBody>
      </p:sp>
      <p:pic>
        <p:nvPicPr>
          <p:cNvPr id="5" name="Picture 4" descr="A yellow lightening bolt with a black background">
            <a:extLst>
              <a:ext uri="{FF2B5EF4-FFF2-40B4-BE49-F238E27FC236}">
                <a16:creationId xmlns:a16="http://schemas.microsoft.com/office/drawing/2014/main" id="{5E882E2D-0258-8C88-2394-6511CB28153A}"/>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8276089" y="4420839"/>
            <a:ext cx="447051" cy="484755"/>
          </a:xfrm>
          <a:prstGeom prst="rect">
            <a:avLst/>
          </a:prstGeom>
        </p:spPr>
      </p:pic>
      <p:sp>
        <p:nvSpPr>
          <p:cNvPr id="2" name="Slide Number Placeholder 1">
            <a:extLst>
              <a:ext uri="{FF2B5EF4-FFF2-40B4-BE49-F238E27FC236}">
                <a16:creationId xmlns:a16="http://schemas.microsoft.com/office/drawing/2014/main" id="{2DCBEECF-88CB-CCE1-EFCC-7FB7297E26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spTree>
    <p:extLst>
      <p:ext uri="{BB962C8B-B14F-4D97-AF65-F5344CB8AC3E}">
        <p14:creationId xmlns:p14="http://schemas.microsoft.com/office/powerpoint/2010/main" val="3711371163"/>
      </p:ext>
    </p:extLst>
  </p:cSld>
  <p:clrMapOvr>
    <a:overrideClrMapping bg1="lt1" tx1="dk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xfrm>
            <a:off x="269025" y="20540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38761D"/>
                </a:solidFill>
                <a:latin typeface="Helvetica Neue"/>
                <a:ea typeface="Helvetica Neue"/>
                <a:cs typeface="Helvetica Neue"/>
                <a:sym typeface="Helvetica Neue"/>
              </a:rPr>
              <a:t>PIL Concept of Operations (ConOps)</a:t>
            </a: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2" name="Picture 1" descr="Cartoon picture of two beavers in a canoe.">
            <a:extLst>
              <a:ext uri="{FF2B5EF4-FFF2-40B4-BE49-F238E27FC236}">
                <a16:creationId xmlns:a16="http://schemas.microsoft.com/office/drawing/2014/main" id="{16BDDDA0-1469-5C62-FC1B-FDAA2C08C4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06" b="93585" l="3376" r="97890">
                        <a14:foregroundMark x1="91772" y1="9434" x2="88186" y2="18491"/>
                        <a14:foregroundMark x1="91561" y1="5283" x2="93882" y2="13208"/>
                        <a14:foregroundMark x1="98523" y1="7925" x2="94726" y2="13208"/>
                        <a14:foregroundMark x1="26582" y1="93962" x2="42405" y2="93585"/>
                        <a14:foregroundMark x1="42405" y1="93585" x2="58017" y2="93585"/>
                        <a14:foregroundMark x1="5274" y1="87547" x2="11181" y2="89057"/>
                        <a14:foregroundMark x1="6751" y1="60755" x2="6751" y2="60755"/>
                        <a14:foregroundMark x1="6751" y1="71698" x2="6751" y2="71698"/>
                        <a14:foregroundMark x1="3376" y1="73962" x2="3376" y2="73962"/>
                      </a14:backgroundRemoval>
                    </a14:imgEffect>
                  </a14:imgLayer>
                </a14:imgProps>
              </a:ext>
            </a:extLst>
          </a:blip>
          <a:stretch>
            <a:fillRect/>
          </a:stretch>
        </p:blipFill>
        <p:spPr>
          <a:xfrm flipH="1">
            <a:off x="6440928" y="155317"/>
            <a:ext cx="1203560" cy="672876"/>
          </a:xfrm>
          <a:prstGeom prst="rect">
            <a:avLst/>
          </a:prstGeom>
        </p:spPr>
      </p:pic>
      <p:pic>
        <p:nvPicPr>
          <p:cNvPr id="9" name="Picture 8">
            <a:extLst>
              <a:ext uri="{FF2B5EF4-FFF2-40B4-BE49-F238E27FC236}">
                <a16:creationId xmlns:a16="http://schemas.microsoft.com/office/drawing/2014/main" id="{BE808A99-B837-FDE7-008A-0687727BCD5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946284" y="305583"/>
            <a:ext cx="843341" cy="374469"/>
          </a:xfrm>
          <a:prstGeom prst="rect">
            <a:avLst/>
          </a:prstGeom>
        </p:spPr>
      </p:pic>
      <p:sp>
        <p:nvSpPr>
          <p:cNvPr id="10" name="Rectangle 9" descr="The PIL is a virtual lab where acquisition community can have a safe space to test new ideas, share lessons.  PIL Mission is to foster a culture of procurement excellence where smart risk-taking and innovation assure mission success.  PIL Focus is the the &quot;obtain&quot; phase of the Acquisition cycle.">
            <a:extLst>
              <a:ext uri="{FF2B5EF4-FFF2-40B4-BE49-F238E27FC236}">
                <a16:creationId xmlns:a16="http://schemas.microsoft.com/office/drawing/2014/main" id="{EC9FF52B-6B45-AF1F-F119-041A0FAE6FB1}"/>
              </a:ext>
            </a:extLst>
          </p:cNvPr>
          <p:cNvSpPr/>
          <p:nvPr/>
        </p:nvSpPr>
        <p:spPr>
          <a:xfrm>
            <a:off x="182879" y="778105"/>
            <a:ext cx="8771467" cy="4315442"/>
          </a:xfrm>
          <a:prstGeom prst="rect">
            <a:avLst/>
          </a:prstGeom>
          <a:solidFill>
            <a:srgbClr val="D9EBD5"/>
          </a:solidFill>
          <a:ln w="38100">
            <a:solidFill>
              <a:srgbClr val="3876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B0604020202020204" charset="0"/>
            </a:endParaRPr>
          </a:p>
        </p:txBody>
      </p:sp>
      <p:sp>
        <p:nvSpPr>
          <p:cNvPr id="3" name="TextBox 2">
            <a:extLst>
              <a:ext uri="{FF2B5EF4-FFF2-40B4-BE49-F238E27FC236}">
                <a16:creationId xmlns:a16="http://schemas.microsoft.com/office/drawing/2014/main" id="{64E9D6C4-4221-08C3-0D36-EE33C17624CF}"/>
              </a:ext>
            </a:extLst>
          </p:cNvPr>
          <p:cNvSpPr txBox="1"/>
          <p:nvPr/>
        </p:nvSpPr>
        <p:spPr>
          <a:xfrm>
            <a:off x="377248" y="893484"/>
            <a:ext cx="3426083" cy="1408078"/>
          </a:xfrm>
          <a:prstGeom prst="rect">
            <a:avLst/>
          </a:prstGeom>
          <a:solidFill>
            <a:srgbClr val="000063"/>
          </a:solidFill>
          <a:scene3d>
            <a:camera prst="orthographicFront"/>
            <a:lightRig rig="threePt" dir="t"/>
          </a:scene3d>
          <a:sp3d>
            <a:bevelT/>
          </a:sp3d>
        </p:spPr>
        <p:txBody>
          <a:bodyPr wrap="square" rtlCol="0">
            <a:spAutoFit/>
          </a:bodyPr>
          <a:lstStyle/>
          <a:p>
            <a:pPr defTabSz="514350">
              <a:buClrTx/>
              <a:defRPr/>
            </a:pPr>
            <a:r>
              <a:rPr lang="en-US" sz="1350" b="1" dirty="0">
                <a:solidFill>
                  <a:srgbClr val="FFFFFF"/>
                </a:solidFill>
                <a:latin typeface="Helvetica Neue" panose="020B0604020202020204" charset="0"/>
                <a:ea typeface="+mn-ea"/>
                <a:cs typeface="+mn-cs"/>
              </a:rPr>
              <a:t>What is the PIL?</a:t>
            </a:r>
          </a:p>
          <a:p>
            <a:pPr defTabSz="514350">
              <a:buClrTx/>
              <a:defRPr/>
            </a:pPr>
            <a:r>
              <a:rPr lang="en-US" sz="1200" dirty="0">
                <a:solidFill>
                  <a:srgbClr val="FFFFFF"/>
                </a:solidFill>
                <a:latin typeface="Helvetica Neue" panose="020B0604020202020204" charset="0"/>
                <a:ea typeface="+mn-ea"/>
                <a:cs typeface="+mn-cs"/>
              </a:rPr>
              <a:t>A virtual lab where the DHS acquisition community can have a safe space to test new ideas, share lessons learned, and </a:t>
            </a:r>
            <a:r>
              <a:rPr lang="en-US" sz="1200" b="1" u="sng" dirty="0">
                <a:solidFill>
                  <a:srgbClr val="FFFFFF"/>
                </a:solidFill>
                <a:latin typeface="Helvetica Neue" panose="020B0604020202020204" charset="0"/>
                <a:ea typeface="+mn-ea"/>
                <a:cs typeface="+mn-cs"/>
              </a:rPr>
              <a:t>foster cultural change </a:t>
            </a:r>
            <a:r>
              <a:rPr lang="en-US" sz="1200" dirty="0">
                <a:solidFill>
                  <a:srgbClr val="FFFFFF"/>
                </a:solidFill>
                <a:latin typeface="Helvetica Neue" panose="020B0604020202020204" charset="0"/>
                <a:ea typeface="+mn-ea"/>
                <a:cs typeface="+mn-cs"/>
              </a:rPr>
              <a:t>to promote innovation and managed risk-taking through a continuous feedback cycle</a:t>
            </a:r>
            <a:r>
              <a:rPr lang="en-US" sz="900" dirty="0">
                <a:solidFill>
                  <a:srgbClr val="FFFFFF"/>
                </a:solidFill>
                <a:latin typeface="Helvetica Neue" panose="020B0604020202020204" charset="0"/>
                <a:ea typeface="+mn-ea"/>
                <a:cs typeface="+mn-cs"/>
              </a:rPr>
              <a:t>.</a:t>
            </a:r>
          </a:p>
        </p:txBody>
      </p:sp>
      <p:sp>
        <p:nvSpPr>
          <p:cNvPr id="4" name="TextBox 3">
            <a:extLst>
              <a:ext uri="{FF2B5EF4-FFF2-40B4-BE49-F238E27FC236}">
                <a16:creationId xmlns:a16="http://schemas.microsoft.com/office/drawing/2014/main" id="{87D0FEDB-2A90-DBF7-D5F0-10FB595B9A1E}"/>
              </a:ext>
            </a:extLst>
          </p:cNvPr>
          <p:cNvSpPr txBox="1"/>
          <p:nvPr/>
        </p:nvSpPr>
        <p:spPr>
          <a:xfrm>
            <a:off x="3865943" y="1011400"/>
            <a:ext cx="2301438" cy="1223412"/>
          </a:xfrm>
          <a:prstGeom prst="rect">
            <a:avLst/>
          </a:prstGeom>
          <a:solidFill>
            <a:srgbClr val="FFC000"/>
          </a:solidFill>
          <a:ln>
            <a:solidFill>
              <a:srgbClr val="000063"/>
            </a:solidFill>
          </a:ln>
          <a:scene3d>
            <a:camera prst="orthographicFront"/>
            <a:lightRig rig="threePt" dir="t"/>
          </a:scene3d>
          <a:sp3d>
            <a:bevelT/>
          </a:sp3d>
        </p:spPr>
        <p:txBody>
          <a:bodyPr wrap="square" rtlCol="0">
            <a:spAutoFit/>
          </a:bodyPr>
          <a:lstStyle/>
          <a:p>
            <a:pPr defTabSz="514350">
              <a:buClrTx/>
              <a:defRPr/>
            </a:pPr>
            <a:r>
              <a:rPr lang="en-US" sz="1350" b="1" dirty="0">
                <a:solidFill>
                  <a:srgbClr val="000063"/>
                </a:solidFill>
                <a:latin typeface="Helvetica Neue" panose="020B0604020202020204" charset="0"/>
                <a:ea typeface="+mn-ea"/>
                <a:cs typeface="+mn-cs"/>
              </a:rPr>
              <a:t>PIL Mission:</a:t>
            </a:r>
          </a:p>
          <a:p>
            <a:pPr defTabSz="514350">
              <a:buClrTx/>
              <a:defRPr/>
            </a:pPr>
            <a:r>
              <a:rPr lang="en-US" sz="1200" dirty="0">
                <a:solidFill>
                  <a:srgbClr val="000063"/>
                </a:solidFill>
                <a:latin typeface="Helvetica Neue" panose="020B0604020202020204" charset="0"/>
                <a:ea typeface="+mn-ea"/>
                <a:cs typeface="+mn-cs"/>
              </a:rPr>
              <a:t>To foster a culture of procurement excellent where smart risk-taking and innovation assure DHS mission success</a:t>
            </a:r>
            <a:r>
              <a:rPr lang="en-US" sz="1050" dirty="0">
                <a:solidFill>
                  <a:srgbClr val="000063"/>
                </a:solidFill>
                <a:latin typeface="Helvetica Neue" panose="020B0604020202020204" charset="0"/>
                <a:ea typeface="+mn-ea"/>
                <a:cs typeface="+mn-cs"/>
              </a:rPr>
              <a:t>.</a:t>
            </a:r>
          </a:p>
        </p:txBody>
      </p:sp>
      <p:sp>
        <p:nvSpPr>
          <p:cNvPr id="5" name="TextBox 4">
            <a:extLst>
              <a:ext uri="{FF2B5EF4-FFF2-40B4-BE49-F238E27FC236}">
                <a16:creationId xmlns:a16="http://schemas.microsoft.com/office/drawing/2014/main" id="{6EC6276B-1BF7-AB1F-EB8E-5F9850CFBD9D}"/>
              </a:ext>
            </a:extLst>
          </p:cNvPr>
          <p:cNvSpPr txBox="1"/>
          <p:nvPr/>
        </p:nvSpPr>
        <p:spPr>
          <a:xfrm>
            <a:off x="6229993" y="1187455"/>
            <a:ext cx="2559632" cy="854080"/>
          </a:xfrm>
          <a:prstGeom prst="rect">
            <a:avLst/>
          </a:prstGeom>
          <a:solidFill>
            <a:srgbClr val="70BC1F">
              <a:lumMod val="20000"/>
              <a:lumOff val="80000"/>
            </a:srgbClr>
          </a:solidFill>
          <a:ln>
            <a:solidFill>
              <a:srgbClr val="000063"/>
            </a:solidFill>
          </a:ln>
          <a:scene3d>
            <a:camera prst="orthographicFront"/>
            <a:lightRig rig="threePt" dir="t"/>
          </a:scene3d>
          <a:sp3d>
            <a:bevelT/>
          </a:sp3d>
        </p:spPr>
        <p:txBody>
          <a:bodyPr wrap="square" rtlCol="0">
            <a:spAutoFit/>
          </a:bodyPr>
          <a:lstStyle/>
          <a:p>
            <a:pPr defTabSz="514350">
              <a:buClrTx/>
              <a:defRPr/>
            </a:pPr>
            <a:r>
              <a:rPr lang="en-US" sz="1350" b="1" dirty="0">
                <a:solidFill>
                  <a:srgbClr val="000063"/>
                </a:solidFill>
                <a:latin typeface="Helvetica Neue" panose="020B0604020202020204" charset="0"/>
                <a:ea typeface="+mn-ea"/>
                <a:cs typeface="+mn-cs"/>
              </a:rPr>
              <a:t>PIL Focus:</a:t>
            </a:r>
          </a:p>
          <a:p>
            <a:pPr defTabSz="514350">
              <a:buClrTx/>
              <a:defRPr/>
            </a:pPr>
            <a:r>
              <a:rPr lang="en-US" sz="1200" dirty="0">
                <a:solidFill>
                  <a:srgbClr val="000063"/>
                </a:solidFill>
                <a:latin typeface="Helvetica Neue" panose="020B0604020202020204" charset="0"/>
                <a:ea typeface="+mn-ea"/>
                <a:cs typeface="+mn-cs"/>
              </a:rPr>
              <a:t>The obtain phase of the Acquisition cycle:</a:t>
            </a:r>
          </a:p>
          <a:p>
            <a:pPr defTabSz="514350">
              <a:buClrTx/>
              <a:defRPr/>
            </a:pPr>
            <a:r>
              <a:rPr lang="en-US" sz="1200" dirty="0">
                <a:solidFill>
                  <a:srgbClr val="000063"/>
                </a:solidFill>
                <a:latin typeface="Helvetica Neue" panose="020B0604020202020204" charset="0"/>
                <a:ea typeface="+mn-ea"/>
                <a:cs typeface="+mn-cs"/>
              </a:rPr>
              <a:t>Solicitation </a:t>
            </a:r>
            <a:r>
              <a:rPr lang="en-US" sz="1200" dirty="0">
                <a:solidFill>
                  <a:srgbClr val="000063"/>
                </a:solidFill>
                <a:latin typeface="Helvetica Neue" panose="020B0604020202020204" charset="0"/>
                <a:ea typeface="+mn-ea"/>
                <a:cs typeface="+mn-cs"/>
                <a:sym typeface="Wingdings" panose="05000000000000000000" pitchFamily="2" charset="2"/>
              </a:rPr>
              <a:t> Evaluation  Award</a:t>
            </a:r>
            <a:endParaRPr lang="en-US" sz="1200" dirty="0">
              <a:solidFill>
                <a:srgbClr val="000063"/>
              </a:solidFill>
              <a:latin typeface="Helvetica Neue" panose="020B0604020202020204" charset="0"/>
              <a:ea typeface="+mn-ea"/>
              <a:cs typeface="+mn-cs"/>
            </a:endParaRPr>
          </a:p>
        </p:txBody>
      </p:sp>
      <p:pic>
        <p:nvPicPr>
          <p:cNvPr id="6" name="Picture 5" descr="Image expressing the Testing (experimenting) and Sharing (institutionalizing) aspects of the PIL">
            <a:extLst>
              <a:ext uri="{FF2B5EF4-FFF2-40B4-BE49-F238E27FC236}">
                <a16:creationId xmlns:a16="http://schemas.microsoft.com/office/drawing/2014/main" id="{733ABEFD-F5C4-2791-DCDD-F762326B6EA9}"/>
              </a:ext>
            </a:extLst>
          </p:cNvPr>
          <p:cNvPicPr>
            <a:picLocks noChangeAspect="1"/>
          </p:cNvPicPr>
          <p:nvPr/>
        </p:nvPicPr>
        <p:blipFill rotWithShape="1">
          <a:blip r:embed="rId6">
            <a:clrChange>
              <a:clrFrom>
                <a:srgbClr val="FFFEFD"/>
              </a:clrFrom>
              <a:clrTo>
                <a:srgbClr val="FFFEFD">
                  <a:alpha val="0"/>
                </a:srgbClr>
              </a:clrTo>
            </a:clrChange>
          </a:blip>
          <a:srcRect l="8876" t="28014" r="19014" b="7615"/>
          <a:stretch/>
        </p:blipFill>
        <p:spPr>
          <a:xfrm>
            <a:off x="257211" y="2301562"/>
            <a:ext cx="4733861" cy="2606159"/>
          </a:xfrm>
          <a:prstGeom prst="rect">
            <a:avLst/>
          </a:prstGeom>
        </p:spPr>
      </p:pic>
      <p:sp>
        <p:nvSpPr>
          <p:cNvPr id="8" name="Rectangle 7">
            <a:extLst>
              <a:ext uri="{FF2B5EF4-FFF2-40B4-BE49-F238E27FC236}">
                <a16:creationId xmlns:a16="http://schemas.microsoft.com/office/drawing/2014/main" id="{4042933F-31F9-A9AF-702B-DE32C8E67770}"/>
              </a:ext>
            </a:extLst>
          </p:cNvPr>
          <p:cNvSpPr/>
          <p:nvPr/>
        </p:nvSpPr>
        <p:spPr>
          <a:xfrm>
            <a:off x="4657888" y="2288077"/>
            <a:ext cx="4228901" cy="2816156"/>
          </a:xfrm>
          <a:prstGeom prst="rect">
            <a:avLst/>
          </a:prstGeom>
        </p:spPr>
        <p:txBody>
          <a:bodyPr wrap="square">
            <a:spAutoFit/>
          </a:bodyPr>
          <a:lstStyle/>
          <a:p>
            <a:pPr marL="628650" lvl="1" indent="-285750" defTabSz="685800" fontAlgn="base">
              <a:spcBef>
                <a:spcPct val="20000"/>
              </a:spcBef>
              <a:spcAft>
                <a:spcPct val="0"/>
              </a:spcAft>
              <a:buClrTx/>
              <a:buFont typeface="Wingdings" panose="05000000000000000000" pitchFamily="2" charset="2"/>
              <a:buChar char="q"/>
              <a:tabLst>
                <a:tab pos="128588" algn="l"/>
              </a:tabLst>
              <a:defRPr/>
            </a:pPr>
            <a:r>
              <a:rPr lang="en-US" sz="1500" b="1" u="sng" kern="1200" dirty="0">
                <a:solidFill>
                  <a:srgbClr val="003366"/>
                </a:solidFill>
                <a:latin typeface="Helvetica Neue" panose="020B0604020202020204" charset="0"/>
                <a:ea typeface="+mn-ea"/>
                <a:cs typeface="Arial" panose="020B0604020202020204" pitchFamily="34" charset="0"/>
              </a:rPr>
              <a:t>Lower</a:t>
            </a:r>
            <a:r>
              <a:rPr lang="en-US" sz="1350" kern="1200" dirty="0">
                <a:solidFill>
                  <a:srgbClr val="003366"/>
                </a:solidFill>
                <a:latin typeface="Helvetica Neue" panose="020B0604020202020204" charset="0"/>
                <a:ea typeface="+mn-ea"/>
                <a:cs typeface="Arial" panose="020B0604020202020204" pitchFamily="34" charset="0"/>
              </a:rPr>
              <a:t> entry barriers for non-traditional and innovative contractors.</a:t>
            </a:r>
          </a:p>
          <a:p>
            <a:pPr marL="628650" lvl="1" indent="-285750" defTabSz="685800" fontAlgn="base">
              <a:spcBef>
                <a:spcPct val="20000"/>
              </a:spcBef>
              <a:spcAft>
                <a:spcPct val="0"/>
              </a:spcAft>
              <a:buClrTx/>
              <a:buFont typeface="Wingdings" panose="05000000000000000000" pitchFamily="2" charset="2"/>
              <a:buChar char="q"/>
              <a:tabLst>
                <a:tab pos="128588" algn="l"/>
              </a:tabLst>
              <a:defRPr/>
            </a:pPr>
            <a:r>
              <a:rPr lang="en-US" sz="1500" b="1" u="sng" kern="1200" dirty="0">
                <a:solidFill>
                  <a:srgbClr val="003366"/>
                </a:solidFill>
                <a:latin typeface="Helvetica Neue" panose="020B0604020202020204" charset="0"/>
                <a:ea typeface="+mn-ea"/>
                <a:cs typeface="Arial" panose="020B0604020202020204" pitchFamily="34" charset="0"/>
              </a:rPr>
              <a:t>Shorten</a:t>
            </a:r>
            <a:r>
              <a:rPr lang="en-US" sz="1350" kern="1200" dirty="0">
                <a:solidFill>
                  <a:srgbClr val="003366"/>
                </a:solidFill>
                <a:latin typeface="Helvetica Neue" panose="020B0604020202020204" charset="0"/>
                <a:ea typeface="+mn-ea"/>
                <a:cs typeface="Arial" panose="020B0604020202020204" pitchFamily="34" charset="0"/>
              </a:rPr>
              <a:t> the time-to-award, thereby delivering capabilities to customers faster.</a:t>
            </a:r>
          </a:p>
          <a:p>
            <a:pPr marL="628650" lvl="1" indent="-285750" defTabSz="685800" fontAlgn="base">
              <a:spcBef>
                <a:spcPct val="20000"/>
              </a:spcBef>
              <a:spcAft>
                <a:spcPct val="0"/>
              </a:spcAft>
              <a:buClrTx/>
              <a:buFont typeface="Wingdings" panose="05000000000000000000" pitchFamily="2" charset="2"/>
              <a:buChar char="q"/>
              <a:tabLst>
                <a:tab pos="128588" algn="l"/>
              </a:tabLst>
              <a:defRPr/>
            </a:pPr>
            <a:r>
              <a:rPr lang="en-US" sz="1500" b="1" u="sng" kern="1200" dirty="0">
                <a:solidFill>
                  <a:srgbClr val="003366"/>
                </a:solidFill>
                <a:latin typeface="Helvetica Neue" panose="020B0604020202020204" charset="0"/>
                <a:ea typeface="+mn-ea"/>
                <a:cs typeface="Arial" panose="020B0604020202020204" pitchFamily="34" charset="0"/>
              </a:rPr>
              <a:t>Encourage</a:t>
            </a:r>
            <a:r>
              <a:rPr lang="en-US" sz="1350" kern="1200" dirty="0">
                <a:solidFill>
                  <a:srgbClr val="003366"/>
                </a:solidFill>
                <a:latin typeface="Helvetica Neue" panose="020B0604020202020204" charset="0"/>
                <a:ea typeface="+mn-ea"/>
                <a:cs typeface="Arial" panose="020B0604020202020204" pitchFamily="34" charset="0"/>
              </a:rPr>
              <a:t> competition by providing interested vendors with a better understanding of the goals and objectives for each procurement.</a:t>
            </a:r>
          </a:p>
          <a:p>
            <a:pPr marL="628650" lvl="1" indent="-285750" defTabSz="685800" fontAlgn="base">
              <a:spcBef>
                <a:spcPct val="20000"/>
              </a:spcBef>
              <a:spcAft>
                <a:spcPct val="0"/>
              </a:spcAft>
              <a:buClrTx/>
              <a:buFont typeface="Wingdings" panose="05000000000000000000" pitchFamily="2" charset="2"/>
              <a:buChar char="q"/>
              <a:tabLst>
                <a:tab pos="128588" algn="l"/>
              </a:tabLst>
              <a:defRPr/>
            </a:pPr>
            <a:r>
              <a:rPr lang="en-US" sz="1500" b="1" u="sng" kern="1200" dirty="0">
                <a:solidFill>
                  <a:srgbClr val="003366"/>
                </a:solidFill>
                <a:latin typeface="Helvetica Neue" panose="020B0604020202020204" charset="0"/>
                <a:ea typeface="+mn-ea"/>
                <a:cs typeface="Arial" panose="020B0604020202020204" pitchFamily="34" charset="0"/>
              </a:rPr>
              <a:t>Increase</a:t>
            </a:r>
            <a:r>
              <a:rPr lang="en-US" sz="1350" kern="1200" dirty="0">
                <a:solidFill>
                  <a:srgbClr val="003366"/>
                </a:solidFill>
                <a:latin typeface="Helvetica Neue" panose="020B0604020202020204" charset="0"/>
                <a:ea typeface="+mn-ea"/>
                <a:cs typeface="Arial" panose="020B0604020202020204" pitchFamily="34" charset="0"/>
              </a:rPr>
              <a:t> the likelihood of successful outcomes by focusing on evaluation techniques to identify the most qualified contractors.</a:t>
            </a:r>
          </a:p>
        </p:txBody>
      </p:sp>
      <p:sp>
        <p:nvSpPr>
          <p:cNvPr id="11" name="Slide Number Placeholder 10">
            <a:extLst>
              <a:ext uri="{FF2B5EF4-FFF2-40B4-BE49-F238E27FC236}">
                <a16:creationId xmlns:a16="http://schemas.microsoft.com/office/drawing/2014/main" id="{D694EFAF-4750-7053-AA7B-96F5829A0E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3" name="Rectangle 2" descr="Periodic Table of Acquisition Innovations">
            <a:extLst>
              <a:ext uri="{FF2B5EF4-FFF2-40B4-BE49-F238E27FC236}">
                <a16:creationId xmlns:a16="http://schemas.microsoft.com/office/drawing/2014/main" id="{140E9B26-2D17-2474-A0A6-04C70B6343EB}"/>
              </a:ext>
            </a:extLst>
          </p:cNvPr>
          <p:cNvSpPr/>
          <p:nvPr/>
        </p:nvSpPr>
        <p:spPr>
          <a:xfrm>
            <a:off x="952500" y="762000"/>
            <a:ext cx="7162800" cy="3718560"/>
          </a:xfrm>
          <a:custGeom>
            <a:avLst/>
            <a:gdLst>
              <a:gd name="connsiteX0" fmla="*/ 0 w 7162800"/>
              <a:gd name="connsiteY0" fmla="*/ 0 h 3718560"/>
              <a:gd name="connsiteX1" fmla="*/ 794420 w 7162800"/>
              <a:gd name="connsiteY1" fmla="*/ 0 h 3718560"/>
              <a:gd name="connsiteX2" fmla="*/ 1302327 w 7162800"/>
              <a:gd name="connsiteY2" fmla="*/ 0 h 3718560"/>
              <a:gd name="connsiteX3" fmla="*/ 1738607 w 7162800"/>
              <a:gd name="connsiteY3" fmla="*/ 0 h 3718560"/>
              <a:gd name="connsiteX4" fmla="*/ 2318143 w 7162800"/>
              <a:gd name="connsiteY4" fmla="*/ 0 h 3718560"/>
              <a:gd name="connsiteX5" fmla="*/ 2754422 w 7162800"/>
              <a:gd name="connsiteY5" fmla="*/ 0 h 3718560"/>
              <a:gd name="connsiteX6" fmla="*/ 3333958 w 7162800"/>
              <a:gd name="connsiteY6" fmla="*/ 0 h 3718560"/>
              <a:gd name="connsiteX7" fmla="*/ 3913493 w 7162800"/>
              <a:gd name="connsiteY7" fmla="*/ 0 h 3718560"/>
              <a:gd name="connsiteX8" fmla="*/ 4636285 w 7162800"/>
              <a:gd name="connsiteY8" fmla="*/ 0 h 3718560"/>
              <a:gd name="connsiteX9" fmla="*/ 5144193 w 7162800"/>
              <a:gd name="connsiteY9" fmla="*/ 0 h 3718560"/>
              <a:gd name="connsiteX10" fmla="*/ 5580472 w 7162800"/>
              <a:gd name="connsiteY10" fmla="*/ 0 h 3718560"/>
              <a:gd name="connsiteX11" fmla="*/ 6088380 w 7162800"/>
              <a:gd name="connsiteY11" fmla="*/ 0 h 3718560"/>
              <a:gd name="connsiteX12" fmla="*/ 7162800 w 7162800"/>
              <a:gd name="connsiteY12" fmla="*/ 0 h 3718560"/>
              <a:gd name="connsiteX13" fmla="*/ 7162800 w 7162800"/>
              <a:gd name="connsiteY13" fmla="*/ 582574 h 3718560"/>
              <a:gd name="connsiteX14" fmla="*/ 7162800 w 7162800"/>
              <a:gd name="connsiteY14" fmla="*/ 1165149 h 3718560"/>
              <a:gd name="connsiteX15" fmla="*/ 7162800 w 7162800"/>
              <a:gd name="connsiteY15" fmla="*/ 1822094 h 3718560"/>
              <a:gd name="connsiteX16" fmla="*/ 7162800 w 7162800"/>
              <a:gd name="connsiteY16" fmla="*/ 2516226 h 3718560"/>
              <a:gd name="connsiteX17" fmla="*/ 7162800 w 7162800"/>
              <a:gd name="connsiteY17" fmla="*/ 3061614 h 3718560"/>
              <a:gd name="connsiteX18" fmla="*/ 7162800 w 7162800"/>
              <a:gd name="connsiteY18" fmla="*/ 3718560 h 3718560"/>
              <a:gd name="connsiteX19" fmla="*/ 6368380 w 7162800"/>
              <a:gd name="connsiteY19" fmla="*/ 3718560 h 3718560"/>
              <a:gd name="connsiteX20" fmla="*/ 5788845 w 7162800"/>
              <a:gd name="connsiteY20" fmla="*/ 3718560 h 3718560"/>
              <a:gd name="connsiteX21" fmla="*/ 5280937 w 7162800"/>
              <a:gd name="connsiteY21" fmla="*/ 3718560 h 3718560"/>
              <a:gd name="connsiteX22" fmla="*/ 4844657 w 7162800"/>
              <a:gd name="connsiteY22" fmla="*/ 3718560 h 3718560"/>
              <a:gd name="connsiteX23" fmla="*/ 4408378 w 7162800"/>
              <a:gd name="connsiteY23" fmla="*/ 3718560 h 3718560"/>
              <a:gd name="connsiteX24" fmla="*/ 3900470 w 7162800"/>
              <a:gd name="connsiteY24" fmla="*/ 3718560 h 3718560"/>
              <a:gd name="connsiteX25" fmla="*/ 3392563 w 7162800"/>
              <a:gd name="connsiteY25" fmla="*/ 3718560 h 3718560"/>
              <a:gd name="connsiteX26" fmla="*/ 2956283 w 7162800"/>
              <a:gd name="connsiteY26" fmla="*/ 3718560 h 3718560"/>
              <a:gd name="connsiteX27" fmla="*/ 2161863 w 7162800"/>
              <a:gd name="connsiteY27" fmla="*/ 3718560 h 3718560"/>
              <a:gd name="connsiteX28" fmla="*/ 1510700 w 7162800"/>
              <a:gd name="connsiteY28" fmla="*/ 3718560 h 3718560"/>
              <a:gd name="connsiteX29" fmla="*/ 1002792 w 7162800"/>
              <a:gd name="connsiteY29" fmla="*/ 3718560 h 3718560"/>
              <a:gd name="connsiteX30" fmla="*/ 0 w 7162800"/>
              <a:gd name="connsiteY30" fmla="*/ 3718560 h 3718560"/>
              <a:gd name="connsiteX31" fmla="*/ 0 w 7162800"/>
              <a:gd name="connsiteY31" fmla="*/ 3098800 h 3718560"/>
              <a:gd name="connsiteX32" fmla="*/ 0 w 7162800"/>
              <a:gd name="connsiteY32" fmla="*/ 2404669 h 3718560"/>
              <a:gd name="connsiteX33" fmla="*/ 0 w 7162800"/>
              <a:gd name="connsiteY33" fmla="*/ 1896466 h 3718560"/>
              <a:gd name="connsiteX34" fmla="*/ 0 w 7162800"/>
              <a:gd name="connsiteY34" fmla="*/ 1276706 h 3718560"/>
              <a:gd name="connsiteX35" fmla="*/ 0 w 7162800"/>
              <a:gd name="connsiteY35" fmla="*/ 582574 h 3718560"/>
              <a:gd name="connsiteX36" fmla="*/ 0 w 7162800"/>
              <a:gd name="connsiteY36" fmla="*/ 0 h 371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162800" h="3718560" fill="none" extrusionOk="0">
                <a:moveTo>
                  <a:pt x="0" y="0"/>
                </a:moveTo>
                <a:cubicBezTo>
                  <a:pt x="173562" y="-4829"/>
                  <a:pt x="627944" y="-29947"/>
                  <a:pt x="794420" y="0"/>
                </a:cubicBezTo>
                <a:cubicBezTo>
                  <a:pt x="960896" y="29947"/>
                  <a:pt x="1169423" y="-17480"/>
                  <a:pt x="1302327" y="0"/>
                </a:cubicBezTo>
                <a:cubicBezTo>
                  <a:pt x="1435231" y="17480"/>
                  <a:pt x="1580718" y="908"/>
                  <a:pt x="1738607" y="0"/>
                </a:cubicBezTo>
                <a:cubicBezTo>
                  <a:pt x="1896496" y="-908"/>
                  <a:pt x="2074998" y="-14130"/>
                  <a:pt x="2318143" y="0"/>
                </a:cubicBezTo>
                <a:cubicBezTo>
                  <a:pt x="2561288" y="14130"/>
                  <a:pt x="2615755" y="11893"/>
                  <a:pt x="2754422" y="0"/>
                </a:cubicBezTo>
                <a:cubicBezTo>
                  <a:pt x="2893089" y="-11893"/>
                  <a:pt x="3182245" y="12922"/>
                  <a:pt x="3333958" y="0"/>
                </a:cubicBezTo>
                <a:cubicBezTo>
                  <a:pt x="3485671" y="-12922"/>
                  <a:pt x="3633607" y="23310"/>
                  <a:pt x="3913493" y="0"/>
                </a:cubicBezTo>
                <a:cubicBezTo>
                  <a:pt x="4193379" y="-23310"/>
                  <a:pt x="4430605" y="13758"/>
                  <a:pt x="4636285" y="0"/>
                </a:cubicBezTo>
                <a:cubicBezTo>
                  <a:pt x="4841965" y="-13758"/>
                  <a:pt x="4982068" y="-20873"/>
                  <a:pt x="5144193" y="0"/>
                </a:cubicBezTo>
                <a:cubicBezTo>
                  <a:pt x="5306318" y="20873"/>
                  <a:pt x="5444452" y="-10747"/>
                  <a:pt x="5580472" y="0"/>
                </a:cubicBezTo>
                <a:cubicBezTo>
                  <a:pt x="5716492" y="10747"/>
                  <a:pt x="5968384" y="-9333"/>
                  <a:pt x="6088380" y="0"/>
                </a:cubicBezTo>
                <a:cubicBezTo>
                  <a:pt x="6208376" y="9333"/>
                  <a:pt x="6751577" y="-7526"/>
                  <a:pt x="7162800" y="0"/>
                </a:cubicBezTo>
                <a:cubicBezTo>
                  <a:pt x="7134174" y="237486"/>
                  <a:pt x="7160685" y="392471"/>
                  <a:pt x="7162800" y="582574"/>
                </a:cubicBezTo>
                <a:cubicBezTo>
                  <a:pt x="7164915" y="772677"/>
                  <a:pt x="7171621" y="964209"/>
                  <a:pt x="7162800" y="1165149"/>
                </a:cubicBezTo>
                <a:cubicBezTo>
                  <a:pt x="7153979" y="1366090"/>
                  <a:pt x="7140306" y="1589350"/>
                  <a:pt x="7162800" y="1822094"/>
                </a:cubicBezTo>
                <a:cubicBezTo>
                  <a:pt x="7185294" y="2054839"/>
                  <a:pt x="7170187" y="2314921"/>
                  <a:pt x="7162800" y="2516226"/>
                </a:cubicBezTo>
                <a:cubicBezTo>
                  <a:pt x="7155413" y="2717531"/>
                  <a:pt x="7178298" y="2844637"/>
                  <a:pt x="7162800" y="3061614"/>
                </a:cubicBezTo>
                <a:cubicBezTo>
                  <a:pt x="7147302" y="3278591"/>
                  <a:pt x="7192379" y="3568010"/>
                  <a:pt x="7162800" y="3718560"/>
                </a:cubicBezTo>
                <a:cubicBezTo>
                  <a:pt x="6770336" y="3698867"/>
                  <a:pt x="6574127" y="3724871"/>
                  <a:pt x="6368380" y="3718560"/>
                </a:cubicBezTo>
                <a:cubicBezTo>
                  <a:pt x="6162633" y="3712249"/>
                  <a:pt x="6028241" y="3740576"/>
                  <a:pt x="5788845" y="3718560"/>
                </a:cubicBezTo>
                <a:cubicBezTo>
                  <a:pt x="5549449" y="3696544"/>
                  <a:pt x="5427066" y="3726158"/>
                  <a:pt x="5280937" y="3718560"/>
                </a:cubicBezTo>
                <a:cubicBezTo>
                  <a:pt x="5134808" y="3710962"/>
                  <a:pt x="5046022" y="3703201"/>
                  <a:pt x="4844657" y="3718560"/>
                </a:cubicBezTo>
                <a:cubicBezTo>
                  <a:pt x="4643292" y="3733919"/>
                  <a:pt x="4604869" y="3721447"/>
                  <a:pt x="4408378" y="3718560"/>
                </a:cubicBezTo>
                <a:cubicBezTo>
                  <a:pt x="4211887" y="3715673"/>
                  <a:pt x="4056762" y="3722847"/>
                  <a:pt x="3900470" y="3718560"/>
                </a:cubicBezTo>
                <a:cubicBezTo>
                  <a:pt x="3744178" y="3714273"/>
                  <a:pt x="3583847" y="3725647"/>
                  <a:pt x="3392563" y="3718560"/>
                </a:cubicBezTo>
                <a:cubicBezTo>
                  <a:pt x="3201279" y="3711473"/>
                  <a:pt x="3172657" y="3737423"/>
                  <a:pt x="2956283" y="3718560"/>
                </a:cubicBezTo>
                <a:cubicBezTo>
                  <a:pt x="2739909" y="3699697"/>
                  <a:pt x="2524454" y="3715884"/>
                  <a:pt x="2161863" y="3718560"/>
                </a:cubicBezTo>
                <a:cubicBezTo>
                  <a:pt x="1799272" y="3721236"/>
                  <a:pt x="1780664" y="3692440"/>
                  <a:pt x="1510700" y="3718560"/>
                </a:cubicBezTo>
                <a:cubicBezTo>
                  <a:pt x="1240736" y="3744680"/>
                  <a:pt x="1239131" y="3738002"/>
                  <a:pt x="1002792" y="3718560"/>
                </a:cubicBezTo>
                <a:cubicBezTo>
                  <a:pt x="766453" y="3699118"/>
                  <a:pt x="303727" y="3752425"/>
                  <a:pt x="0" y="3718560"/>
                </a:cubicBezTo>
                <a:cubicBezTo>
                  <a:pt x="-18555" y="3444072"/>
                  <a:pt x="-24181" y="3223742"/>
                  <a:pt x="0" y="3098800"/>
                </a:cubicBezTo>
                <a:cubicBezTo>
                  <a:pt x="24181" y="2973858"/>
                  <a:pt x="4244" y="2552403"/>
                  <a:pt x="0" y="2404669"/>
                </a:cubicBezTo>
                <a:cubicBezTo>
                  <a:pt x="-4244" y="2256935"/>
                  <a:pt x="-4977" y="2035387"/>
                  <a:pt x="0" y="1896466"/>
                </a:cubicBezTo>
                <a:cubicBezTo>
                  <a:pt x="4977" y="1757545"/>
                  <a:pt x="-16669" y="1483938"/>
                  <a:pt x="0" y="1276706"/>
                </a:cubicBezTo>
                <a:cubicBezTo>
                  <a:pt x="16669" y="1069474"/>
                  <a:pt x="12440" y="840730"/>
                  <a:pt x="0" y="582574"/>
                </a:cubicBezTo>
                <a:cubicBezTo>
                  <a:pt x="-12440" y="324418"/>
                  <a:pt x="-6977" y="279962"/>
                  <a:pt x="0" y="0"/>
                </a:cubicBezTo>
                <a:close/>
              </a:path>
              <a:path w="7162800" h="3718560" stroke="0" extrusionOk="0">
                <a:moveTo>
                  <a:pt x="0" y="0"/>
                </a:moveTo>
                <a:cubicBezTo>
                  <a:pt x="134744" y="-13329"/>
                  <a:pt x="292014" y="8610"/>
                  <a:pt x="436280" y="0"/>
                </a:cubicBezTo>
                <a:cubicBezTo>
                  <a:pt x="580546" y="-8610"/>
                  <a:pt x="908419" y="4466"/>
                  <a:pt x="1230699" y="0"/>
                </a:cubicBezTo>
                <a:cubicBezTo>
                  <a:pt x="1552979" y="-4466"/>
                  <a:pt x="1679611" y="35243"/>
                  <a:pt x="1953491" y="0"/>
                </a:cubicBezTo>
                <a:cubicBezTo>
                  <a:pt x="2227371" y="-35243"/>
                  <a:pt x="2428743" y="-28066"/>
                  <a:pt x="2604655" y="0"/>
                </a:cubicBezTo>
                <a:cubicBezTo>
                  <a:pt x="2780567" y="28066"/>
                  <a:pt x="2972637" y="-3169"/>
                  <a:pt x="3112562" y="0"/>
                </a:cubicBezTo>
                <a:cubicBezTo>
                  <a:pt x="3252487" y="3169"/>
                  <a:pt x="3375870" y="16774"/>
                  <a:pt x="3620470" y="0"/>
                </a:cubicBezTo>
                <a:cubicBezTo>
                  <a:pt x="3865070" y="-16774"/>
                  <a:pt x="4025714" y="15137"/>
                  <a:pt x="4128377" y="0"/>
                </a:cubicBezTo>
                <a:cubicBezTo>
                  <a:pt x="4231040" y="-15137"/>
                  <a:pt x="4591396" y="-4725"/>
                  <a:pt x="4779541" y="0"/>
                </a:cubicBezTo>
                <a:cubicBezTo>
                  <a:pt x="4967686" y="4725"/>
                  <a:pt x="5340928" y="2814"/>
                  <a:pt x="5573961" y="0"/>
                </a:cubicBezTo>
                <a:cubicBezTo>
                  <a:pt x="5806994" y="-2814"/>
                  <a:pt x="6019705" y="-32445"/>
                  <a:pt x="6296752" y="0"/>
                </a:cubicBezTo>
                <a:cubicBezTo>
                  <a:pt x="6573799" y="32445"/>
                  <a:pt x="6912124" y="27718"/>
                  <a:pt x="7162800" y="0"/>
                </a:cubicBezTo>
                <a:cubicBezTo>
                  <a:pt x="7189805" y="254224"/>
                  <a:pt x="7187869" y="431162"/>
                  <a:pt x="7162800" y="694131"/>
                </a:cubicBezTo>
                <a:cubicBezTo>
                  <a:pt x="7137731" y="957100"/>
                  <a:pt x="7187807" y="990756"/>
                  <a:pt x="7162800" y="1202334"/>
                </a:cubicBezTo>
                <a:cubicBezTo>
                  <a:pt x="7137793" y="1413912"/>
                  <a:pt x="7133980" y="1665958"/>
                  <a:pt x="7162800" y="1784909"/>
                </a:cubicBezTo>
                <a:cubicBezTo>
                  <a:pt x="7191620" y="1903860"/>
                  <a:pt x="7144960" y="2268444"/>
                  <a:pt x="7162800" y="2404669"/>
                </a:cubicBezTo>
                <a:cubicBezTo>
                  <a:pt x="7180640" y="2540894"/>
                  <a:pt x="7178890" y="2899026"/>
                  <a:pt x="7162800" y="3098800"/>
                </a:cubicBezTo>
                <a:cubicBezTo>
                  <a:pt x="7146710" y="3298574"/>
                  <a:pt x="7143121" y="3508137"/>
                  <a:pt x="7162800" y="3718560"/>
                </a:cubicBezTo>
                <a:cubicBezTo>
                  <a:pt x="7024133" y="3715671"/>
                  <a:pt x="6887146" y="3738244"/>
                  <a:pt x="6654892" y="3718560"/>
                </a:cubicBezTo>
                <a:cubicBezTo>
                  <a:pt x="6422638" y="3698876"/>
                  <a:pt x="6298702" y="3717648"/>
                  <a:pt x="6075357" y="3718560"/>
                </a:cubicBezTo>
                <a:cubicBezTo>
                  <a:pt x="5852012" y="3719472"/>
                  <a:pt x="5637570" y="3704710"/>
                  <a:pt x="5424193" y="3718560"/>
                </a:cubicBezTo>
                <a:cubicBezTo>
                  <a:pt x="5210816" y="3732410"/>
                  <a:pt x="4988900" y="3717032"/>
                  <a:pt x="4844657" y="3718560"/>
                </a:cubicBezTo>
                <a:cubicBezTo>
                  <a:pt x="4700414" y="3720088"/>
                  <a:pt x="4472031" y="3741909"/>
                  <a:pt x="4193494" y="3718560"/>
                </a:cubicBezTo>
                <a:cubicBezTo>
                  <a:pt x="3914957" y="3695211"/>
                  <a:pt x="3688380" y="3738329"/>
                  <a:pt x="3542330" y="3718560"/>
                </a:cubicBezTo>
                <a:cubicBezTo>
                  <a:pt x="3396280" y="3698791"/>
                  <a:pt x="3089040" y="3704619"/>
                  <a:pt x="2747911" y="3718560"/>
                </a:cubicBezTo>
                <a:cubicBezTo>
                  <a:pt x="2406782" y="3732501"/>
                  <a:pt x="2370167" y="3705160"/>
                  <a:pt x="2240003" y="3718560"/>
                </a:cubicBezTo>
                <a:cubicBezTo>
                  <a:pt x="2109839" y="3731960"/>
                  <a:pt x="1945692" y="3720181"/>
                  <a:pt x="1660467" y="3718560"/>
                </a:cubicBezTo>
                <a:cubicBezTo>
                  <a:pt x="1375242" y="3716939"/>
                  <a:pt x="1286666" y="3744324"/>
                  <a:pt x="1080932" y="3718560"/>
                </a:cubicBezTo>
                <a:cubicBezTo>
                  <a:pt x="875199" y="3692796"/>
                  <a:pt x="816423" y="3722871"/>
                  <a:pt x="644652" y="3718560"/>
                </a:cubicBezTo>
                <a:cubicBezTo>
                  <a:pt x="472881" y="3714249"/>
                  <a:pt x="151775" y="3723174"/>
                  <a:pt x="0" y="3718560"/>
                </a:cubicBezTo>
                <a:cubicBezTo>
                  <a:pt x="20945" y="3566867"/>
                  <a:pt x="29997" y="3293380"/>
                  <a:pt x="0" y="3061614"/>
                </a:cubicBezTo>
                <a:cubicBezTo>
                  <a:pt x="-29997" y="2829848"/>
                  <a:pt x="4212" y="2623693"/>
                  <a:pt x="0" y="2404669"/>
                </a:cubicBezTo>
                <a:cubicBezTo>
                  <a:pt x="-4212" y="2185645"/>
                  <a:pt x="-5666" y="2013077"/>
                  <a:pt x="0" y="1710538"/>
                </a:cubicBezTo>
                <a:cubicBezTo>
                  <a:pt x="5666" y="1407999"/>
                  <a:pt x="-19578" y="1323703"/>
                  <a:pt x="0" y="1202334"/>
                </a:cubicBezTo>
                <a:cubicBezTo>
                  <a:pt x="19578" y="1080965"/>
                  <a:pt x="2209" y="754870"/>
                  <a:pt x="0" y="545389"/>
                </a:cubicBezTo>
                <a:cubicBezTo>
                  <a:pt x="-2209" y="335909"/>
                  <a:pt x="-62" y="226813"/>
                  <a:pt x="0" y="0"/>
                </a:cubicBezTo>
                <a:close/>
              </a:path>
            </a:pathLst>
          </a:custGeom>
          <a:solidFill>
            <a:srgbClr val="D9EBD5"/>
          </a:solidFill>
          <a:ln>
            <a:extLst>
              <a:ext uri="{C807C97D-BFC1-408E-A445-0C87EB9F89A2}">
                <ask:lineSketchStyleProps xmlns:ask="http://schemas.microsoft.com/office/drawing/2018/sketchyshapes" sd="516136229">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B0604020202020204" charset="0"/>
            </a:endParaRPr>
          </a:p>
        </p:txBody>
      </p:sp>
      <p:sp>
        <p:nvSpPr>
          <p:cNvPr id="8" name="Title 2">
            <a:extLst>
              <a:ext uri="{FF2B5EF4-FFF2-40B4-BE49-F238E27FC236}">
                <a16:creationId xmlns:a16="http://schemas.microsoft.com/office/drawing/2014/main" id="{88CF423F-7905-7DB7-E1C5-7735B446F204}"/>
              </a:ext>
            </a:extLst>
          </p:cNvPr>
          <p:cNvSpPr txBox="1">
            <a:spLocks noGrp="1"/>
          </p:cNvSpPr>
          <p:nvPr>
            <p:ph type="title" idx="4294967295"/>
          </p:nvPr>
        </p:nvSpPr>
        <p:spPr>
          <a:xfrm>
            <a:off x="226208" y="906163"/>
            <a:ext cx="85206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Helvetica Neue" panose="020B0604020202020204" charset="0"/>
                <a:ea typeface="Helvetica Neue" panose="020B060402020202020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chemeClr val="dk1"/>
              </a:buClr>
              <a:buSzPts val="2800"/>
              <a:buFont typeface="Arial"/>
              <a:buNone/>
              <a:tabLst/>
              <a:defRPr/>
            </a:pPr>
            <a:r>
              <a:rPr kumimoji="0" lang="en-US" sz="2500" b="1" i="0" u="none" strike="noStrike" kern="0" cap="none" spc="0" normalizeH="0" baseline="0" noProof="0" dirty="0">
                <a:ln>
                  <a:noFill/>
                </a:ln>
                <a:solidFill>
                  <a:srgbClr val="38761D"/>
                </a:solidFill>
                <a:effectLst/>
                <a:uLnTx/>
                <a:uFillTx/>
                <a:latin typeface="Helvetica Neue"/>
                <a:ea typeface="Helvetica Neue" panose="020B0604020202020204" charset="0"/>
                <a:cs typeface="Arial"/>
                <a:sym typeface="Arial"/>
              </a:rPr>
              <a:t>Periodic Table of Acquisition Innovations</a:t>
            </a:r>
          </a:p>
        </p:txBody>
      </p:sp>
      <p:pic>
        <p:nvPicPr>
          <p:cNvPr id="1028" name="Picture 4" descr="Computers Pictures Photos - ClipArt Best">
            <a:extLst>
              <a:ext uri="{FF2B5EF4-FFF2-40B4-BE49-F238E27FC236}">
                <a16:creationId xmlns:a16="http://schemas.microsoft.com/office/drawing/2014/main" id="{63A3E946-8082-E313-6AE1-AA04FD1FDBF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696" b="98563" l="4082" r="94694">
                        <a14:foregroundMark x1="25510" y1="38193" x2="25510" y2="38193"/>
                        <a14:foregroundMark x1="13469" y1="38604" x2="13469" y2="38604"/>
                        <a14:foregroundMark x1="7959" y1="43532" x2="7959" y2="43532"/>
                        <a14:foregroundMark x1="22449" y1="33676" x2="25510" y2="38604"/>
                        <a14:foregroundMark x1="12857" y1="42505" x2="12857" y2="42505"/>
                        <a14:foregroundMark x1="9592" y1="37988" x2="9592" y2="37988"/>
                        <a14:foregroundMark x1="7347" y1="38604" x2="7959" y2="47844"/>
                        <a14:foregroundMark x1="21837" y1="77002" x2="21837" y2="77002"/>
                        <a14:foregroundMark x1="4286" y1="66324" x2="4286" y2="66324"/>
                        <a14:foregroundMark x1="94694" y1="25051" x2="94694" y2="25051"/>
                        <a14:foregroundMark x1="65714" y1="7803" x2="65714" y2="7803"/>
                        <a14:foregroundMark x1="57143" y1="5544" x2="57143" y2="5544"/>
                        <a14:foregroundMark x1="44286" y1="95483" x2="44286" y2="95483"/>
                        <a14:foregroundMark x1="86122" y1="89733" x2="86122" y2="89733"/>
                        <a14:foregroundMark x1="72449" y1="93018" x2="72449" y2="93018"/>
                        <a14:foregroundMark x1="73061" y1="96509" x2="73878" y2="87269"/>
                        <a14:foregroundMark x1="94694" y1="61396" x2="94694" y2="61396"/>
                        <a14:foregroundMark x1="58980" y1="47228" x2="58980" y2="47228"/>
                        <a14:foregroundMark x1="63878" y1="47433" x2="63878" y2="47433"/>
                        <a14:foregroundMark x1="55918" y1="47844" x2="55918" y2="47844"/>
                        <a14:foregroundMark x1="55510" y1="24025" x2="55510" y2="24025"/>
                        <a14:foregroundMark x1="52857" y1="25051" x2="52857" y2="25051"/>
                        <a14:foregroundMark x1="52245" y1="21971" x2="53673" y2="30801"/>
                        <a14:foregroundMark x1="62245" y1="48049" x2="62245" y2="48049"/>
                        <a14:foregroundMark x1="4082" y1="40041" x2="4082" y2="40041"/>
                        <a14:foregroundMark x1="86122" y1="98563" x2="86122" y2="98563"/>
                        <a14:foregroundMark x1="65918" y1="3696" x2="65918" y2="3696"/>
                      </a14:backgroundRemoval>
                    </a14:imgEffect>
                  </a14:imgLayer>
                </a14:imgProps>
              </a:ext>
              <a:ext uri="{28A0092B-C50C-407E-A947-70E740481C1C}">
                <a14:useLocalDpi xmlns:a14="http://schemas.microsoft.com/office/drawing/2010/main" val="0"/>
              </a:ext>
            </a:extLst>
          </a:blip>
          <a:srcRect/>
          <a:stretch>
            <a:fillRect/>
          </a:stretch>
        </p:blipFill>
        <p:spPr bwMode="auto">
          <a:xfrm>
            <a:off x="3241911" y="1536973"/>
            <a:ext cx="2489193" cy="2473953"/>
          </a:xfrm>
          <a:prstGeom prst="rect">
            <a:avLst/>
          </a:prstGeom>
          <a:noFill/>
          <a:ln w="50800">
            <a:noFill/>
          </a:ln>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C46783E-9C32-A9D1-0173-41357D3139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spTree>
    <p:extLst>
      <p:ext uri="{BB962C8B-B14F-4D97-AF65-F5344CB8AC3E}">
        <p14:creationId xmlns:p14="http://schemas.microsoft.com/office/powerpoint/2010/main" val="1353566048"/>
      </p:ext>
    </p:extLst>
  </p:cSld>
  <p:clrMapOvr>
    <a:overrideClrMapping bg1="lt1" tx1="dk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1CD806-E9D5-420C-8CBE-28BA153DFD97}"/>
              </a:ext>
            </a:extLst>
          </p:cNvPr>
          <p:cNvSpPr>
            <a:spLocks noGrp="1"/>
          </p:cNvSpPr>
          <p:nvPr>
            <p:ph type="title"/>
          </p:nvPr>
        </p:nvSpPr>
        <p:spPr>
          <a:xfrm>
            <a:off x="514351" y="336852"/>
            <a:ext cx="8095422" cy="640610"/>
          </a:xfrm>
        </p:spPr>
        <p:txBody>
          <a:bodyPr>
            <a:normAutofit/>
          </a:bodyPr>
          <a:lstStyle/>
          <a:p>
            <a:r>
              <a:rPr lang="en-US" b="1" dirty="0">
                <a:solidFill>
                  <a:srgbClr val="38761D"/>
                </a:solidFill>
              </a:rPr>
              <a:t>Periodic Table of Acquisition Innovations</a:t>
            </a:r>
          </a:p>
        </p:txBody>
      </p:sp>
      <p:pic>
        <p:nvPicPr>
          <p:cNvPr id="7" name="Picture 6" descr="Procurement Innovation Lab Logo">
            <a:extLst>
              <a:ext uri="{FF2B5EF4-FFF2-40B4-BE49-F238E27FC236}">
                <a16:creationId xmlns:a16="http://schemas.microsoft.com/office/drawing/2014/main" id="{33F8C044-E67A-3EA6-1122-80D4BDC03B30}"/>
              </a:ext>
            </a:extLst>
          </p:cNvPr>
          <p:cNvPicPr>
            <a:picLocks noChangeAspect="1"/>
          </p:cNvPicPr>
          <p:nvPr/>
        </p:nvPicPr>
        <p:blipFill>
          <a:blip r:embed="rId3"/>
          <a:stretch>
            <a:fillRect/>
          </a:stretch>
        </p:blipFill>
        <p:spPr>
          <a:xfrm>
            <a:off x="7888352" y="458713"/>
            <a:ext cx="843341" cy="369969"/>
          </a:xfrm>
          <a:prstGeom prst="rect">
            <a:avLst/>
          </a:prstGeom>
        </p:spPr>
      </p:pic>
      <p:sp>
        <p:nvSpPr>
          <p:cNvPr id="2" name="Rectangle 1" descr="Screenshot of Periodic Table of Acquisition Innovations on the Acquisition Gateway.  3 tabs:  Acquisition Techniques, Acquisition Automations, Frequently Asked Questions">
            <a:extLst>
              <a:ext uri="{FF2B5EF4-FFF2-40B4-BE49-F238E27FC236}">
                <a16:creationId xmlns:a16="http://schemas.microsoft.com/office/drawing/2014/main" id="{96BBFC8F-1C70-962F-F700-0322C4B87657}"/>
              </a:ext>
            </a:extLst>
          </p:cNvPr>
          <p:cNvSpPr/>
          <p:nvPr/>
        </p:nvSpPr>
        <p:spPr>
          <a:xfrm>
            <a:off x="182091" y="977462"/>
            <a:ext cx="8779818" cy="3980793"/>
          </a:xfrm>
          <a:prstGeom prst="rect">
            <a:avLst/>
          </a:prstGeom>
          <a:solidFill>
            <a:srgbClr val="D9EBD5"/>
          </a:solidFill>
          <a:ln w="38100">
            <a:solidFill>
              <a:srgbClr val="3876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B0604020202020204" charset="0"/>
              </a:rPr>
              <a:t>Screenshot of</a:t>
            </a:r>
          </a:p>
        </p:txBody>
      </p:sp>
      <p:pic>
        <p:nvPicPr>
          <p:cNvPr id="8" name="Picture 7">
            <a:extLst>
              <a:ext uri="{FF2B5EF4-FFF2-40B4-BE49-F238E27FC236}">
                <a16:creationId xmlns:a16="http://schemas.microsoft.com/office/drawing/2014/main" id="{D236B998-85B7-63F8-87B8-ACFF9F1905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94195" y="1151389"/>
            <a:ext cx="8555610" cy="2605315"/>
          </a:xfrm>
          <a:prstGeom prst="rect">
            <a:avLst/>
          </a:prstGeom>
        </p:spPr>
      </p:pic>
      <p:sp>
        <p:nvSpPr>
          <p:cNvPr id="15" name="Rectangle: Rounded Corners 14">
            <a:extLst>
              <a:ext uri="{FF2B5EF4-FFF2-40B4-BE49-F238E27FC236}">
                <a16:creationId xmlns:a16="http://schemas.microsoft.com/office/drawing/2014/main" id="{AE47D8A4-7102-4201-9613-FCE9573640B0}"/>
              </a:ext>
            </a:extLst>
          </p:cNvPr>
          <p:cNvSpPr/>
          <p:nvPr/>
        </p:nvSpPr>
        <p:spPr>
          <a:xfrm>
            <a:off x="4484325" y="3111707"/>
            <a:ext cx="1827918" cy="1089231"/>
          </a:xfrm>
          <a:prstGeom prst="roundRect">
            <a:avLst/>
          </a:prstGeom>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rtlCol="0" anchor="ctr"/>
          <a:lstStyle/>
          <a:p>
            <a:pPr marL="214313" indent="-214313">
              <a:buFont typeface="Wingdings" panose="05000000000000000000" pitchFamily="2" charset="2"/>
              <a:buChar char="ü"/>
            </a:pPr>
            <a:endParaRPr lang="en-US" sz="1200" b="1" dirty="0">
              <a:solidFill>
                <a:schemeClr val="tx1"/>
              </a:solidFill>
              <a:latin typeface="Helvetica Neue" panose="020B0604020202020204" charset="0"/>
            </a:endParaRPr>
          </a:p>
          <a:p>
            <a:pPr marL="214313" indent="-214313">
              <a:buFont typeface="Wingdings" panose="05000000000000000000" pitchFamily="2" charset="2"/>
              <a:buChar char="ü"/>
            </a:pPr>
            <a:endParaRPr lang="en-US" sz="1200" b="1" dirty="0">
              <a:solidFill>
                <a:schemeClr val="tx1"/>
              </a:solidFill>
              <a:latin typeface="Helvetica Neue" panose="020B0604020202020204" charset="0"/>
            </a:endParaRPr>
          </a:p>
          <a:p>
            <a:r>
              <a:rPr lang="en-US" sz="1100" b="1" u="sng" dirty="0">
                <a:solidFill>
                  <a:schemeClr val="tx1"/>
                </a:solidFill>
                <a:latin typeface="Helvetica Neue" panose="020B0604020202020204" charset="0"/>
              </a:rPr>
              <a:t>Acquisition Techniques</a:t>
            </a:r>
          </a:p>
          <a:p>
            <a:pPr marL="214313" indent="-214313">
              <a:buFont typeface="Wingdings" panose="05000000000000000000" pitchFamily="2" charset="2"/>
              <a:buChar char="ü"/>
            </a:pPr>
            <a:r>
              <a:rPr lang="en-US" sz="1100" b="1" dirty="0">
                <a:solidFill>
                  <a:schemeClr val="tx1"/>
                </a:solidFill>
                <a:latin typeface="Helvetica Neue" panose="020B0604020202020204" charset="0"/>
              </a:rPr>
              <a:t>Description</a:t>
            </a:r>
          </a:p>
          <a:p>
            <a:pPr marL="214313" indent="-214313">
              <a:buFont typeface="Wingdings" panose="05000000000000000000" pitchFamily="2" charset="2"/>
              <a:buChar char="ü"/>
            </a:pPr>
            <a:r>
              <a:rPr lang="en-US" sz="1100" b="1" dirty="0">
                <a:solidFill>
                  <a:schemeClr val="tx1"/>
                </a:solidFill>
                <a:latin typeface="Helvetica Neue" panose="020B0604020202020204" charset="0"/>
              </a:rPr>
              <a:t>Problems Solved</a:t>
            </a:r>
          </a:p>
          <a:p>
            <a:pPr marL="214313" indent="-214313">
              <a:buFont typeface="Wingdings" panose="05000000000000000000" pitchFamily="2" charset="2"/>
              <a:buChar char="ü"/>
            </a:pPr>
            <a:r>
              <a:rPr lang="en-US" sz="1100" b="1" dirty="0">
                <a:solidFill>
                  <a:schemeClr val="tx1"/>
                </a:solidFill>
                <a:latin typeface="Helvetica Neue" panose="020B0604020202020204" charset="0"/>
              </a:rPr>
              <a:t>Benefits of Use</a:t>
            </a:r>
          </a:p>
          <a:p>
            <a:pPr marL="214313" indent="-214313">
              <a:buFont typeface="Wingdings" panose="05000000000000000000" pitchFamily="2" charset="2"/>
              <a:buChar char="ü"/>
            </a:pPr>
            <a:r>
              <a:rPr lang="en-US" sz="1100" b="1" dirty="0">
                <a:solidFill>
                  <a:schemeClr val="tx1"/>
                </a:solidFill>
                <a:latin typeface="Helvetica Neue" panose="020B0604020202020204" charset="0"/>
              </a:rPr>
              <a:t>Use Case and Documentation</a:t>
            </a:r>
          </a:p>
          <a:p>
            <a:pPr marL="214313" indent="-214313">
              <a:buFont typeface="Wingdings" panose="05000000000000000000" pitchFamily="2" charset="2"/>
              <a:buChar char="ü"/>
            </a:pPr>
            <a:endParaRPr lang="en-US" sz="1050" dirty="0">
              <a:solidFill>
                <a:schemeClr val="tx1"/>
              </a:solidFill>
              <a:latin typeface="Helvetica Neue" panose="020B0604020202020204" charset="0"/>
            </a:endParaRPr>
          </a:p>
          <a:p>
            <a:pPr marL="214313" indent="-214313" algn="ctr">
              <a:buFont typeface="Wingdings" panose="05000000000000000000" pitchFamily="2" charset="2"/>
              <a:buChar char="ü"/>
            </a:pPr>
            <a:endParaRPr lang="en-US" sz="1050" dirty="0">
              <a:latin typeface="Helvetica Neue" panose="020B0604020202020204" charset="0"/>
            </a:endParaRPr>
          </a:p>
        </p:txBody>
      </p:sp>
      <p:sp>
        <p:nvSpPr>
          <p:cNvPr id="16" name="Oval 15">
            <a:extLst>
              <a:ext uri="{FF2B5EF4-FFF2-40B4-BE49-F238E27FC236}">
                <a16:creationId xmlns:a16="http://schemas.microsoft.com/office/drawing/2014/main" id="{8CC27751-2C5B-41CD-9E9F-97265F921C8D}"/>
              </a:ext>
            </a:extLst>
          </p:cNvPr>
          <p:cNvSpPr/>
          <p:nvPr/>
        </p:nvSpPr>
        <p:spPr>
          <a:xfrm>
            <a:off x="6790414" y="2693907"/>
            <a:ext cx="2006352" cy="96241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214313" indent="-214313" algn="ctr">
              <a:buFont typeface="Wingdings" panose="05000000000000000000" pitchFamily="2" charset="2"/>
              <a:buChar char="Ø"/>
            </a:pPr>
            <a:r>
              <a:rPr lang="en-US" sz="1050" b="1" dirty="0">
                <a:solidFill>
                  <a:schemeClr val="tx1"/>
                </a:solidFill>
                <a:latin typeface="Helvetica Neue" panose="020B0604020202020204" charset="0"/>
              </a:rPr>
              <a:t>Real solicitation documents!</a:t>
            </a:r>
          </a:p>
          <a:p>
            <a:pPr marL="214313" indent="-214313" algn="ctr">
              <a:buFont typeface="Wingdings" panose="05000000000000000000" pitchFamily="2" charset="2"/>
              <a:buChar char="Ø"/>
            </a:pPr>
            <a:r>
              <a:rPr lang="en-US" sz="1050" b="1" dirty="0">
                <a:solidFill>
                  <a:schemeClr val="tx1"/>
                </a:solidFill>
                <a:latin typeface="Helvetica Neue" panose="020B0604020202020204" charset="0"/>
              </a:rPr>
              <a:t>Real redacted technical reports!</a:t>
            </a:r>
          </a:p>
        </p:txBody>
      </p:sp>
      <p:sp>
        <p:nvSpPr>
          <p:cNvPr id="20" name="TextBox 19">
            <a:extLst>
              <a:ext uri="{FF2B5EF4-FFF2-40B4-BE49-F238E27FC236}">
                <a16:creationId xmlns:a16="http://schemas.microsoft.com/office/drawing/2014/main" id="{18F7FBCE-17EE-45AE-9310-BF958D7B7F51}"/>
              </a:ext>
            </a:extLst>
          </p:cNvPr>
          <p:cNvSpPr txBox="1"/>
          <p:nvPr/>
        </p:nvSpPr>
        <p:spPr>
          <a:xfrm>
            <a:off x="3827721" y="4370872"/>
            <a:ext cx="4969045"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sz="1800" dirty="0">
                <a:solidFill>
                  <a:schemeClr val="bg1"/>
                </a:solidFill>
                <a:latin typeface="Helvetica Neue" panose="020B0604020202020204" charset="0"/>
              </a:rPr>
              <a:t>https://acquisitiongateway.gov/periodic-table</a:t>
            </a:r>
          </a:p>
        </p:txBody>
      </p:sp>
      <p:sp>
        <p:nvSpPr>
          <p:cNvPr id="3" name="Slide Number Placeholder 2">
            <a:extLst>
              <a:ext uri="{FF2B5EF4-FFF2-40B4-BE49-F238E27FC236}">
                <a16:creationId xmlns:a16="http://schemas.microsoft.com/office/drawing/2014/main" id="{911BDD95-28DF-462D-8FE8-6F98331A7688}"/>
              </a:ext>
            </a:extLst>
          </p:cNvPr>
          <p:cNvSpPr>
            <a:spLocks noGrp="1"/>
          </p:cNvSpPr>
          <p:nvPr>
            <p:ph type="sldNum" sz="quarter" idx="12"/>
          </p:nvPr>
        </p:nvSpPr>
        <p:spPr>
          <a:xfrm>
            <a:off x="8686800" y="4800175"/>
            <a:ext cx="384630" cy="273844"/>
          </a:xfrm>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D983F1FA-211D-3044-9E35-958DFBC26156}" type="slidenum">
              <a:rPr lang="en-US" smtClean="0">
                <a:solidFill>
                  <a:prstClr val="white"/>
                </a:solidFill>
                <a:latin typeface="Helvetica Neue" panose="020B0604020202020204" charset="0"/>
              </a:rPr>
              <a:pPr/>
              <a:t>51</a:t>
            </a:fld>
            <a:endParaRPr lang="en-US" dirty="0">
              <a:solidFill>
                <a:prstClr val="white"/>
              </a:solidFill>
              <a:latin typeface="Helvetica Neue" panose="020B0604020202020204" charset="0"/>
            </a:endParaRPr>
          </a:p>
        </p:txBody>
      </p:sp>
    </p:spTree>
    <p:extLst>
      <p:ext uri="{BB962C8B-B14F-4D97-AF65-F5344CB8AC3E}">
        <p14:creationId xmlns:p14="http://schemas.microsoft.com/office/powerpoint/2010/main" val="42447871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CF6A20-70AD-A876-ACF9-C70BDAA3F2BB}"/>
              </a:ext>
            </a:extLst>
          </p:cNvPr>
          <p:cNvSpPr>
            <a:spLocks noGrp="1"/>
          </p:cNvSpPr>
          <p:nvPr>
            <p:ph type="title" idx="4294967295"/>
          </p:nvPr>
        </p:nvSpPr>
        <p:spPr>
          <a:xfrm>
            <a:off x="565910" y="283580"/>
            <a:ext cx="6664325" cy="541337"/>
          </a:xfrm>
        </p:spPr>
        <p:txBody>
          <a:bodyPr>
            <a:normAutofit fontScale="90000"/>
          </a:bodyPr>
          <a:lstStyle/>
          <a:p>
            <a:r>
              <a:rPr lang="en-US" b="1" dirty="0">
                <a:solidFill>
                  <a:srgbClr val="38761D"/>
                </a:solidFill>
              </a:rPr>
              <a:t>Navigate PTAI to Find Techniques!</a:t>
            </a:r>
          </a:p>
        </p:txBody>
      </p:sp>
      <p:pic>
        <p:nvPicPr>
          <p:cNvPr id="4" name="Picture 3" descr="Procurement Innovation Lab Logo">
            <a:extLst>
              <a:ext uri="{FF2B5EF4-FFF2-40B4-BE49-F238E27FC236}">
                <a16:creationId xmlns:a16="http://schemas.microsoft.com/office/drawing/2014/main" id="{DF10AB8B-3BC6-6083-6517-4247A7020107}"/>
              </a:ext>
            </a:extLst>
          </p:cNvPr>
          <p:cNvPicPr>
            <a:picLocks noChangeAspect="1"/>
          </p:cNvPicPr>
          <p:nvPr/>
        </p:nvPicPr>
        <p:blipFill>
          <a:blip r:embed="rId2"/>
          <a:stretch>
            <a:fillRect/>
          </a:stretch>
        </p:blipFill>
        <p:spPr>
          <a:xfrm>
            <a:off x="7836754" y="373243"/>
            <a:ext cx="843341" cy="374469"/>
          </a:xfrm>
          <a:prstGeom prst="rect">
            <a:avLst/>
          </a:prstGeom>
        </p:spPr>
      </p:pic>
      <p:sp>
        <p:nvSpPr>
          <p:cNvPr id="2" name="Rectangle 1" descr="Step 1:  Find the Acquisition Techniques header, Step 2:  Select a sub-heading to see related techniques.">
            <a:extLst>
              <a:ext uri="{FF2B5EF4-FFF2-40B4-BE49-F238E27FC236}">
                <a16:creationId xmlns:a16="http://schemas.microsoft.com/office/drawing/2014/main" id="{82475FFA-7196-2131-A917-BE0D153600BC}"/>
              </a:ext>
            </a:extLst>
          </p:cNvPr>
          <p:cNvSpPr/>
          <p:nvPr/>
        </p:nvSpPr>
        <p:spPr>
          <a:xfrm>
            <a:off x="182091" y="977462"/>
            <a:ext cx="8779818" cy="3980793"/>
          </a:xfrm>
          <a:prstGeom prst="rect">
            <a:avLst/>
          </a:prstGeom>
          <a:solidFill>
            <a:srgbClr val="D9EBD5"/>
          </a:solidFill>
          <a:ln w="38100">
            <a:solidFill>
              <a:srgbClr val="3876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B0604020202020204" charset="0"/>
            </a:endParaRPr>
          </a:p>
        </p:txBody>
      </p:sp>
      <p:sp>
        <p:nvSpPr>
          <p:cNvPr id="14" name="Arrow: Pentagon 13">
            <a:extLst>
              <a:ext uri="{FF2B5EF4-FFF2-40B4-BE49-F238E27FC236}">
                <a16:creationId xmlns:a16="http://schemas.microsoft.com/office/drawing/2014/main" id="{FBE0888A-1FE9-B114-61F7-D969DEB105B3}"/>
              </a:ext>
            </a:extLst>
          </p:cNvPr>
          <p:cNvSpPr/>
          <p:nvPr/>
        </p:nvSpPr>
        <p:spPr>
          <a:xfrm>
            <a:off x="742426" y="1372104"/>
            <a:ext cx="3929718" cy="459298"/>
          </a:xfrm>
          <a:prstGeom prst="homePlat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Helvetica Neue" panose="020B0604020202020204" charset="0"/>
              </a:rPr>
              <a:t>Step 1:</a:t>
            </a:r>
            <a:r>
              <a:rPr lang="en-US" sz="1050" dirty="0">
                <a:latin typeface="Helvetica Neue" panose="020B0604020202020204" charset="0"/>
              </a:rPr>
              <a:t> Find the Acquisition Techniques header</a:t>
            </a:r>
          </a:p>
        </p:txBody>
      </p:sp>
      <p:sp>
        <p:nvSpPr>
          <p:cNvPr id="15" name="Arrow: Pentagon 14">
            <a:extLst>
              <a:ext uri="{FF2B5EF4-FFF2-40B4-BE49-F238E27FC236}">
                <a16:creationId xmlns:a16="http://schemas.microsoft.com/office/drawing/2014/main" id="{F98522C5-ADF4-B9DA-FCCD-8264A100455E}"/>
              </a:ext>
            </a:extLst>
          </p:cNvPr>
          <p:cNvSpPr/>
          <p:nvPr/>
        </p:nvSpPr>
        <p:spPr>
          <a:xfrm>
            <a:off x="742426" y="2568178"/>
            <a:ext cx="3929718" cy="459298"/>
          </a:xfrm>
          <a:prstGeom prst="homePlat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Helvetica Neue" panose="020B0604020202020204" charset="0"/>
              </a:rPr>
              <a:t>Step 2:</a:t>
            </a:r>
            <a:r>
              <a:rPr lang="en-US" sz="1050" dirty="0">
                <a:latin typeface="Helvetica Neue" panose="020B0604020202020204" charset="0"/>
              </a:rPr>
              <a:t> Select a sub-heading to see related techniques </a:t>
            </a:r>
          </a:p>
        </p:txBody>
      </p:sp>
      <p:sp>
        <p:nvSpPr>
          <p:cNvPr id="16" name="Rectangle 15">
            <a:extLst>
              <a:ext uri="{FF2B5EF4-FFF2-40B4-BE49-F238E27FC236}">
                <a16:creationId xmlns:a16="http://schemas.microsoft.com/office/drawing/2014/main" id="{DA685375-9DF0-649E-F5B2-95F3E7B07FC0}"/>
              </a:ext>
            </a:extLst>
          </p:cNvPr>
          <p:cNvSpPr/>
          <p:nvPr/>
        </p:nvSpPr>
        <p:spPr>
          <a:xfrm>
            <a:off x="1647126" y="3372374"/>
            <a:ext cx="2120318" cy="1245306"/>
          </a:xfrm>
          <a:prstGeom prst="rect">
            <a:avLst/>
          </a:prstGeom>
          <a:effectLst>
            <a:outerShdw blurRad="50800" dist="38100" dir="10800000" algn="r"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050" dirty="0">
                <a:solidFill>
                  <a:schemeClr val="tx1"/>
                </a:solidFill>
                <a:latin typeface="Helvetica Neue" panose="020B0604020202020204" charset="0"/>
              </a:rPr>
              <a:t>Note: A technique might not be where you think! You may have to open a couple sections to find what you are looking for. </a:t>
            </a:r>
          </a:p>
        </p:txBody>
      </p:sp>
      <p:pic>
        <p:nvPicPr>
          <p:cNvPr id="11" name="Picture 10" descr="Screenshot of of Acquisition Techniques available on the website.">
            <a:extLst>
              <a:ext uri="{FF2B5EF4-FFF2-40B4-BE49-F238E27FC236}">
                <a16:creationId xmlns:a16="http://schemas.microsoft.com/office/drawing/2014/main" id="{2EB12820-CEEA-E199-0987-F9EF91C6DEEF}"/>
              </a:ext>
            </a:extLst>
          </p:cNvPr>
          <p:cNvPicPr>
            <a:picLocks noChangeAspect="1"/>
          </p:cNvPicPr>
          <p:nvPr/>
        </p:nvPicPr>
        <p:blipFill>
          <a:blip r:embed="rId3"/>
          <a:stretch>
            <a:fillRect/>
          </a:stretch>
        </p:blipFill>
        <p:spPr>
          <a:xfrm>
            <a:off x="4952468" y="1114105"/>
            <a:ext cx="3480004" cy="3367443"/>
          </a:xfrm>
          <a:prstGeom prst="rect">
            <a:avLst/>
          </a:prstGeom>
          <a:ln>
            <a:solidFill>
              <a:schemeClr val="tx1"/>
            </a:solidFill>
          </a:ln>
        </p:spPr>
      </p:pic>
      <p:sp>
        <p:nvSpPr>
          <p:cNvPr id="3" name="Slide Number Placeholder 2">
            <a:extLst>
              <a:ext uri="{FF2B5EF4-FFF2-40B4-BE49-F238E27FC236}">
                <a16:creationId xmlns:a16="http://schemas.microsoft.com/office/drawing/2014/main" id="{B5EB0CF9-AE6D-8382-A01D-802B950AAE91}"/>
              </a:ext>
            </a:extLst>
          </p:cNvPr>
          <p:cNvSpPr>
            <a:spLocks noGrp="1"/>
          </p:cNvSpPr>
          <p:nvPr>
            <p:ph type="sldNum" idx="12"/>
          </p:nvPr>
        </p:nvSpPr>
        <p:spPr/>
        <p:txBody>
          <a:bodyPr/>
          <a:lstStyle/>
          <a:p>
            <a:pPr algn="l"/>
            <a:fld id="{608A590B-EA45-4811-A9A8-40DF519EF08C}" type="slidenum">
              <a:rPr lang="en-US" sz="900">
                <a:solidFill>
                  <a:schemeClr val="tx1">
                    <a:tint val="75000"/>
                  </a:schemeClr>
                </a:solidFill>
                <a:latin typeface="Franklin Gothic Book" panose="020B0503020102020204" pitchFamily="34" charset="0"/>
              </a:rPr>
              <a:pPr algn="l"/>
              <a:t>52</a:t>
            </a:fld>
            <a:endParaRPr lang="en-US" sz="900" dirty="0">
              <a:solidFill>
                <a:schemeClr val="tx1">
                  <a:tint val="75000"/>
                </a:schemeClr>
              </a:solidFill>
              <a:latin typeface="Franklin Gothic Book" panose="020B0503020102020204" pitchFamily="34" charset="0"/>
            </a:endParaRPr>
          </a:p>
        </p:txBody>
      </p:sp>
    </p:spTree>
    <p:extLst>
      <p:ext uri="{BB962C8B-B14F-4D97-AF65-F5344CB8AC3E}">
        <p14:creationId xmlns:p14="http://schemas.microsoft.com/office/powerpoint/2010/main" val="10947350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CF6A20-70AD-A876-ACF9-C70BDAA3F2BB}"/>
              </a:ext>
            </a:extLst>
          </p:cNvPr>
          <p:cNvSpPr>
            <a:spLocks noGrp="1"/>
          </p:cNvSpPr>
          <p:nvPr>
            <p:ph type="title" idx="4294967295"/>
          </p:nvPr>
        </p:nvSpPr>
        <p:spPr>
          <a:xfrm>
            <a:off x="534229" y="387192"/>
            <a:ext cx="6521450" cy="541337"/>
          </a:xfrm>
        </p:spPr>
        <p:txBody>
          <a:bodyPr>
            <a:normAutofit fontScale="90000"/>
          </a:bodyPr>
          <a:lstStyle/>
          <a:p>
            <a:r>
              <a:rPr lang="en-US" b="1" dirty="0">
                <a:solidFill>
                  <a:srgbClr val="38761D"/>
                </a:solidFill>
              </a:rPr>
              <a:t>Navigate PTAI to Find Techniques!</a:t>
            </a:r>
          </a:p>
        </p:txBody>
      </p:sp>
      <p:pic>
        <p:nvPicPr>
          <p:cNvPr id="6" name="Picture 5" descr="Procurement Innovation Lab Logo">
            <a:extLst>
              <a:ext uri="{FF2B5EF4-FFF2-40B4-BE49-F238E27FC236}">
                <a16:creationId xmlns:a16="http://schemas.microsoft.com/office/drawing/2014/main" id="{B0194237-19AB-B8B1-3A24-1B36EFA49788}"/>
              </a:ext>
            </a:extLst>
          </p:cNvPr>
          <p:cNvPicPr>
            <a:picLocks noChangeAspect="1"/>
          </p:cNvPicPr>
          <p:nvPr/>
        </p:nvPicPr>
        <p:blipFill>
          <a:blip r:embed="rId3"/>
          <a:stretch>
            <a:fillRect/>
          </a:stretch>
        </p:blipFill>
        <p:spPr>
          <a:xfrm>
            <a:off x="7699594" y="425406"/>
            <a:ext cx="843341" cy="374469"/>
          </a:xfrm>
          <a:prstGeom prst="rect">
            <a:avLst/>
          </a:prstGeom>
        </p:spPr>
      </p:pic>
      <p:sp>
        <p:nvSpPr>
          <p:cNvPr id="4" name="Rectangle 3">
            <a:extLst>
              <a:ext uri="{FF2B5EF4-FFF2-40B4-BE49-F238E27FC236}">
                <a16:creationId xmlns:a16="http://schemas.microsoft.com/office/drawing/2014/main" id="{9E6BF07F-DC61-4B22-BE00-54981ECEE3F7}"/>
              </a:ext>
              <a:ext uri="{C183D7F6-B498-43B3-948B-1728B52AA6E4}">
                <adec:decorative xmlns:adec="http://schemas.microsoft.com/office/drawing/2017/decorative" val="1"/>
              </a:ext>
            </a:extLst>
          </p:cNvPr>
          <p:cNvSpPr/>
          <p:nvPr/>
        </p:nvSpPr>
        <p:spPr>
          <a:xfrm>
            <a:off x="134007" y="961697"/>
            <a:ext cx="8828690" cy="3870434"/>
          </a:xfrm>
          <a:prstGeom prst="rect">
            <a:avLst/>
          </a:prstGeom>
          <a:solidFill>
            <a:srgbClr val="DDEF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B0604020202020204" charset="0"/>
            </a:endParaRPr>
          </a:p>
        </p:txBody>
      </p:sp>
      <p:graphicFrame>
        <p:nvGraphicFramePr>
          <p:cNvPr id="2" name="Diagram 1" descr="Screenshot of selecting the Evaluation Technique of &quot;Oral Presentations&quot;">
            <a:extLst>
              <a:ext uri="{FF2B5EF4-FFF2-40B4-BE49-F238E27FC236}">
                <a16:creationId xmlns:a16="http://schemas.microsoft.com/office/drawing/2014/main" id="{65CE949D-3215-F79D-34B5-4AD9E9BEC42D}"/>
              </a:ext>
            </a:extLst>
          </p:cNvPr>
          <p:cNvGraphicFramePr/>
          <p:nvPr>
            <p:extLst>
              <p:ext uri="{D42A27DB-BD31-4B8C-83A1-F6EECF244321}">
                <p14:modId xmlns:p14="http://schemas.microsoft.com/office/powerpoint/2010/main" val="4032720668"/>
              </p:ext>
            </p:extLst>
          </p:nvPr>
        </p:nvGraphicFramePr>
        <p:xfrm>
          <a:off x="534229" y="1035488"/>
          <a:ext cx="8072875" cy="36348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2" name="Straight Arrow Connector 11" descr="Red arrow pointing to &quot;Oral Presentations&quot; under the Evaluation Techniques.">
            <a:extLst>
              <a:ext uri="{FF2B5EF4-FFF2-40B4-BE49-F238E27FC236}">
                <a16:creationId xmlns:a16="http://schemas.microsoft.com/office/drawing/2014/main" id="{420365F3-56C7-C1E2-DBA2-E21307C216EE}"/>
              </a:ext>
            </a:extLst>
          </p:cNvPr>
          <p:cNvCxnSpPr>
            <a:cxnSpLocks/>
          </p:cNvCxnSpPr>
          <p:nvPr/>
        </p:nvCxnSpPr>
        <p:spPr>
          <a:xfrm flipH="1" flipV="1">
            <a:off x="5033395" y="2246648"/>
            <a:ext cx="742426" cy="874057"/>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EEA3CD1-796A-7BA5-734D-9458F0BADF81}"/>
              </a:ext>
            </a:extLst>
          </p:cNvPr>
          <p:cNvSpPr txBox="1"/>
          <p:nvPr/>
        </p:nvSpPr>
        <p:spPr>
          <a:xfrm>
            <a:off x="4637014" y="3227664"/>
            <a:ext cx="2058577" cy="253916"/>
          </a:xfrm>
          <a:prstGeom prst="rect">
            <a:avLst/>
          </a:prstGeom>
          <a:solidFill>
            <a:schemeClr val="accent1">
              <a:lumMod val="50000"/>
            </a:schemeClr>
          </a:solidFill>
          <a:effectLst>
            <a:glow rad="139700">
              <a:schemeClr val="accent4">
                <a:lumMod val="75000"/>
                <a:alpha val="40000"/>
              </a:schemeClr>
            </a:glow>
          </a:effectLst>
        </p:spPr>
        <p:style>
          <a:lnRef idx="2">
            <a:schemeClr val="accent6">
              <a:shade val="15000"/>
            </a:schemeClr>
          </a:lnRef>
          <a:fillRef idx="1">
            <a:schemeClr val="accent6"/>
          </a:fillRef>
          <a:effectRef idx="0">
            <a:schemeClr val="accent6"/>
          </a:effectRef>
          <a:fontRef idx="minor">
            <a:schemeClr val="lt1"/>
          </a:fontRef>
        </p:style>
        <p:txBody>
          <a:bodyPr wrap="none" rtlCol="0">
            <a:spAutoFit/>
          </a:bodyPr>
          <a:lstStyle/>
          <a:p>
            <a:r>
              <a:rPr lang="en-US" sz="1050" dirty="0">
                <a:latin typeface="Helvetica Neue" panose="020B0604020202020204" charset="0"/>
              </a:rPr>
              <a:t>Let’s look at Oral Presentations</a:t>
            </a:r>
          </a:p>
        </p:txBody>
      </p:sp>
      <p:sp>
        <p:nvSpPr>
          <p:cNvPr id="3" name="Slide Number Placeholder 2">
            <a:extLst>
              <a:ext uri="{FF2B5EF4-FFF2-40B4-BE49-F238E27FC236}">
                <a16:creationId xmlns:a16="http://schemas.microsoft.com/office/drawing/2014/main" id="{B5EB0CF9-AE6D-8382-A01D-802B950AAE91}"/>
              </a:ext>
            </a:extLst>
          </p:cNvPr>
          <p:cNvSpPr>
            <a:spLocks noGrp="1"/>
          </p:cNvSpPr>
          <p:nvPr>
            <p:ph type="sldNum" idx="12"/>
          </p:nvPr>
        </p:nvSpPr>
        <p:spPr/>
        <p:txBody>
          <a:bodyPr/>
          <a:lstStyle/>
          <a:p>
            <a:pPr algn="l" defTabSz="685800">
              <a:buClrTx/>
              <a:defRPr/>
            </a:pPr>
            <a:fld id="{608A590B-EA45-4811-A9A8-40DF519EF08C}" type="slidenum">
              <a:rPr lang="en-US" sz="900">
                <a:solidFill>
                  <a:schemeClr val="tx1">
                    <a:tint val="75000"/>
                  </a:schemeClr>
                </a:solidFill>
                <a:latin typeface="Franklin Gothic Book" panose="020B0503020102020204" pitchFamily="34" charset="0"/>
              </a:rPr>
              <a:pPr algn="l" defTabSz="685800">
                <a:buClrTx/>
                <a:defRPr/>
              </a:pPr>
              <a:t>53</a:t>
            </a:fld>
            <a:endParaRPr lang="en-US" sz="900" dirty="0">
              <a:solidFill>
                <a:schemeClr val="tx1">
                  <a:tint val="75000"/>
                </a:schemeClr>
              </a:solidFill>
              <a:latin typeface="Franklin Gothic Book" panose="020B0503020102020204" pitchFamily="34" charset="0"/>
            </a:endParaRPr>
          </a:p>
        </p:txBody>
      </p:sp>
    </p:spTree>
    <p:extLst>
      <p:ext uri="{BB962C8B-B14F-4D97-AF65-F5344CB8AC3E}">
        <p14:creationId xmlns:p14="http://schemas.microsoft.com/office/powerpoint/2010/main" val="41550807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CF6A20-70AD-A876-ACF9-C70BDAA3F2BB}"/>
              </a:ext>
            </a:extLst>
          </p:cNvPr>
          <p:cNvSpPr>
            <a:spLocks noGrp="1"/>
          </p:cNvSpPr>
          <p:nvPr>
            <p:ph type="title" idx="4294967295"/>
          </p:nvPr>
        </p:nvSpPr>
        <p:spPr>
          <a:xfrm>
            <a:off x="357400" y="282959"/>
            <a:ext cx="6699250" cy="541337"/>
          </a:xfrm>
        </p:spPr>
        <p:txBody>
          <a:bodyPr>
            <a:normAutofit fontScale="90000"/>
          </a:bodyPr>
          <a:lstStyle/>
          <a:p>
            <a:r>
              <a:rPr lang="en-US" b="1" dirty="0">
                <a:solidFill>
                  <a:srgbClr val="38761D"/>
                </a:solidFill>
              </a:rPr>
              <a:t>Navigate PTAI to Find Techniques!</a:t>
            </a:r>
          </a:p>
        </p:txBody>
      </p:sp>
      <p:pic>
        <p:nvPicPr>
          <p:cNvPr id="11" name="Picture 10" descr="Procurement Innovation Lab Logo">
            <a:extLst>
              <a:ext uri="{FF2B5EF4-FFF2-40B4-BE49-F238E27FC236}">
                <a16:creationId xmlns:a16="http://schemas.microsoft.com/office/drawing/2014/main" id="{E42FCE81-044D-12E7-0BD5-B498711F9C17}"/>
              </a:ext>
            </a:extLst>
          </p:cNvPr>
          <p:cNvPicPr>
            <a:picLocks noChangeAspect="1"/>
          </p:cNvPicPr>
          <p:nvPr/>
        </p:nvPicPr>
        <p:blipFill>
          <a:blip r:embed="rId3"/>
          <a:stretch>
            <a:fillRect/>
          </a:stretch>
        </p:blipFill>
        <p:spPr>
          <a:xfrm>
            <a:off x="7875668" y="411596"/>
            <a:ext cx="843341" cy="374469"/>
          </a:xfrm>
          <a:prstGeom prst="rect">
            <a:avLst/>
          </a:prstGeom>
        </p:spPr>
      </p:pic>
      <p:sp>
        <p:nvSpPr>
          <p:cNvPr id="10" name="Rectangle 9">
            <a:extLst>
              <a:ext uri="{FF2B5EF4-FFF2-40B4-BE49-F238E27FC236}">
                <a16:creationId xmlns:a16="http://schemas.microsoft.com/office/drawing/2014/main" id="{4EA51973-412C-C287-A75C-6E832E994770}"/>
              </a:ext>
              <a:ext uri="{C183D7F6-B498-43B3-948B-1728B52AA6E4}">
                <adec:decorative xmlns:adec="http://schemas.microsoft.com/office/drawing/2017/decorative" val="1"/>
              </a:ext>
            </a:extLst>
          </p:cNvPr>
          <p:cNvSpPr/>
          <p:nvPr/>
        </p:nvSpPr>
        <p:spPr>
          <a:xfrm>
            <a:off x="134007" y="950055"/>
            <a:ext cx="8887151" cy="3949262"/>
          </a:xfrm>
          <a:prstGeom prst="rect">
            <a:avLst/>
          </a:prstGeom>
          <a:solidFill>
            <a:srgbClr val="DDEF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B0604020202020204" charset="0"/>
            </a:endParaRPr>
          </a:p>
        </p:txBody>
      </p:sp>
      <p:graphicFrame>
        <p:nvGraphicFramePr>
          <p:cNvPr id="4" name="Diagram 3" descr="Chart showing the steps to navigate to the Oral Presentations section:  PTAI &gt;Acquisition Techniques &gt; Evaluation &gt; Oral Presenations">
            <a:extLst>
              <a:ext uri="{FF2B5EF4-FFF2-40B4-BE49-F238E27FC236}">
                <a16:creationId xmlns:a16="http://schemas.microsoft.com/office/drawing/2014/main" id="{62B83BFB-2DAE-70C8-3331-D03850950B7A}"/>
              </a:ext>
            </a:extLst>
          </p:cNvPr>
          <p:cNvGraphicFramePr/>
          <p:nvPr>
            <p:extLst>
              <p:ext uri="{D42A27DB-BD31-4B8C-83A1-F6EECF244321}">
                <p14:modId xmlns:p14="http://schemas.microsoft.com/office/powerpoint/2010/main" val="591918631"/>
              </p:ext>
            </p:extLst>
          </p:nvPr>
        </p:nvGraphicFramePr>
        <p:xfrm>
          <a:off x="960715" y="950055"/>
          <a:ext cx="5003858" cy="6983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Cartoon image of &quot;You are Here&quot; with an arrow pointing to the navigation steps.">
            <a:extLst>
              <a:ext uri="{FF2B5EF4-FFF2-40B4-BE49-F238E27FC236}">
                <a16:creationId xmlns:a16="http://schemas.microsoft.com/office/drawing/2014/main" id="{AF51B059-BD49-3B6F-E880-80C0AA555E0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12" b="95522" l="2321" r="98523">
                        <a14:foregroundMark x1="5907" y1="49254" x2="5907" y2="49254"/>
                        <a14:foregroundMark x1="2321" y1="55224" x2="2321" y2="55224"/>
                        <a14:foregroundMark x1="46624" y1="14179" x2="46624" y2="14179"/>
                        <a14:foregroundMark x1="67511" y1="10821" x2="67511" y2="10821"/>
                        <a14:foregroundMark x1="71519" y1="2612" x2="71519" y2="2612"/>
                        <a14:foregroundMark x1="63924" y1="38060" x2="63924" y2="38060"/>
                        <a14:foregroundMark x1="68987" y1="72388" x2="68987" y2="72388"/>
                        <a14:foregroundMark x1="76371" y1="77239" x2="76371" y2="77239"/>
                        <a14:foregroundMark x1="86709" y1="78358" x2="86709" y2="78358"/>
                        <a14:foregroundMark x1="98734" y1="91045" x2="98734" y2="91045"/>
                        <a14:foregroundMark x1="64557" y1="95522" x2="64557" y2="95522"/>
                        <a14:foregroundMark x1="70675" y1="34328" x2="70675" y2="34328"/>
                        <a14:foregroundMark x1="62447" y1="37687" x2="62447" y2="37687"/>
                      </a14:backgroundRemoval>
                    </a14:imgEffect>
                  </a14:imgLayer>
                </a14:imgProps>
              </a:ext>
            </a:extLst>
          </a:blip>
          <a:stretch>
            <a:fillRect/>
          </a:stretch>
        </p:blipFill>
        <p:spPr>
          <a:xfrm rot="892609">
            <a:off x="6331189" y="1085269"/>
            <a:ext cx="1565412" cy="885086"/>
          </a:xfrm>
          <a:prstGeom prst="rect">
            <a:avLst/>
          </a:prstGeom>
          <a:effectLst>
            <a:glow rad="228600">
              <a:schemeClr val="accent4">
                <a:satMod val="175000"/>
                <a:alpha val="40000"/>
              </a:schemeClr>
            </a:glow>
          </a:effectLst>
        </p:spPr>
      </p:pic>
      <p:pic>
        <p:nvPicPr>
          <p:cNvPr id="8" name="Picture 7" descr="Screenshot of information found under the Oral Presentations Evaluation Technique.">
            <a:extLst>
              <a:ext uri="{FF2B5EF4-FFF2-40B4-BE49-F238E27FC236}">
                <a16:creationId xmlns:a16="http://schemas.microsoft.com/office/drawing/2014/main" id="{9A95962D-8AC2-08D1-1DD5-264597153FDD}"/>
              </a:ext>
            </a:extLst>
          </p:cNvPr>
          <p:cNvPicPr>
            <a:picLocks noChangeAspect="1"/>
          </p:cNvPicPr>
          <p:nvPr/>
        </p:nvPicPr>
        <p:blipFill>
          <a:blip r:embed="rId11"/>
          <a:stretch>
            <a:fillRect/>
          </a:stretch>
        </p:blipFill>
        <p:spPr>
          <a:xfrm>
            <a:off x="357400" y="1714429"/>
            <a:ext cx="3901385" cy="3019539"/>
          </a:xfrm>
          <a:prstGeom prst="rect">
            <a:avLst/>
          </a:prstGeom>
        </p:spPr>
      </p:pic>
      <p:sp>
        <p:nvSpPr>
          <p:cNvPr id="12" name="Arrow: Right 11">
            <a:extLst>
              <a:ext uri="{FF2B5EF4-FFF2-40B4-BE49-F238E27FC236}">
                <a16:creationId xmlns:a16="http://schemas.microsoft.com/office/drawing/2014/main" id="{DD9726AE-E903-7436-1CF3-C2FEC3E7DF1B}"/>
              </a:ext>
            </a:extLst>
          </p:cNvPr>
          <p:cNvSpPr/>
          <p:nvPr/>
        </p:nvSpPr>
        <p:spPr>
          <a:xfrm flipH="1">
            <a:off x="4258784" y="1866589"/>
            <a:ext cx="2370756" cy="539918"/>
          </a:xfrm>
          <a:prstGeom prst="rightArrow">
            <a:avLst/>
          </a:prstGeom>
          <a:solidFill>
            <a:schemeClr val="accent1">
              <a:lumMod val="50000"/>
            </a:schemeClr>
          </a:solidFill>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latin typeface="Helvetica Neue" panose="020B0604020202020204" charset="0"/>
              </a:rPr>
              <a:t>What is it?</a:t>
            </a:r>
          </a:p>
        </p:txBody>
      </p:sp>
      <p:sp>
        <p:nvSpPr>
          <p:cNvPr id="9" name="Arrow: Right 8">
            <a:extLst>
              <a:ext uri="{FF2B5EF4-FFF2-40B4-BE49-F238E27FC236}">
                <a16:creationId xmlns:a16="http://schemas.microsoft.com/office/drawing/2014/main" id="{A7FE4C3D-C591-3BD0-C2F4-1139A0915FB5}"/>
              </a:ext>
            </a:extLst>
          </p:cNvPr>
          <p:cNvSpPr/>
          <p:nvPr/>
        </p:nvSpPr>
        <p:spPr>
          <a:xfrm flipH="1">
            <a:off x="4258784" y="2454683"/>
            <a:ext cx="2370756" cy="539918"/>
          </a:xfrm>
          <a:prstGeom prst="rightArrow">
            <a:avLst/>
          </a:prstGeom>
          <a:solidFill>
            <a:schemeClr val="accent1">
              <a:lumMod val="50000"/>
            </a:schemeClr>
          </a:solidFill>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latin typeface="Helvetica Neue" panose="020B0604020202020204" charset="0"/>
              </a:rPr>
              <a:t>What problem does it solve?</a:t>
            </a:r>
          </a:p>
        </p:txBody>
      </p:sp>
      <p:sp>
        <p:nvSpPr>
          <p:cNvPr id="13" name="Arrow: Right 12">
            <a:extLst>
              <a:ext uri="{FF2B5EF4-FFF2-40B4-BE49-F238E27FC236}">
                <a16:creationId xmlns:a16="http://schemas.microsoft.com/office/drawing/2014/main" id="{8C63FB44-0ECA-A1D8-9CB6-DA5D10ECAE92}"/>
              </a:ext>
            </a:extLst>
          </p:cNvPr>
          <p:cNvSpPr/>
          <p:nvPr/>
        </p:nvSpPr>
        <p:spPr>
          <a:xfrm flipH="1">
            <a:off x="4258784" y="3040933"/>
            <a:ext cx="2370756" cy="539918"/>
          </a:xfrm>
          <a:prstGeom prst="rightArrow">
            <a:avLst/>
          </a:prstGeom>
          <a:solidFill>
            <a:schemeClr val="accent1">
              <a:lumMod val="50000"/>
            </a:schemeClr>
          </a:solidFill>
          <a:effectLst>
            <a:glow rad="1397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latin typeface="Helvetica Neue" panose="020B0604020202020204" charset="0"/>
              </a:rPr>
              <a:t>What’s in it for the team?</a:t>
            </a:r>
          </a:p>
        </p:txBody>
      </p:sp>
      <p:sp>
        <p:nvSpPr>
          <p:cNvPr id="2" name="Arrow: Right 1">
            <a:extLst>
              <a:ext uri="{FF2B5EF4-FFF2-40B4-BE49-F238E27FC236}">
                <a16:creationId xmlns:a16="http://schemas.microsoft.com/office/drawing/2014/main" id="{6B7DBEA8-4350-536B-F85A-363827C01F4F}"/>
              </a:ext>
            </a:extLst>
          </p:cNvPr>
          <p:cNvSpPr/>
          <p:nvPr/>
        </p:nvSpPr>
        <p:spPr>
          <a:xfrm flipH="1">
            <a:off x="4258784" y="3636813"/>
            <a:ext cx="2370756" cy="539918"/>
          </a:xfrm>
          <a:prstGeom prst="rightArrow">
            <a:avLst/>
          </a:prstGeom>
          <a:solidFill>
            <a:schemeClr val="accent1">
              <a:lumMod val="50000"/>
            </a:schemeClr>
          </a:solidFill>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latin typeface="Helvetica Neue" panose="020B0604020202020204" charset="0"/>
              </a:rPr>
              <a:t>Are there real samples?</a:t>
            </a:r>
          </a:p>
        </p:txBody>
      </p:sp>
      <p:sp>
        <p:nvSpPr>
          <p:cNvPr id="7" name="Arrow: Right 6">
            <a:extLst>
              <a:ext uri="{FF2B5EF4-FFF2-40B4-BE49-F238E27FC236}">
                <a16:creationId xmlns:a16="http://schemas.microsoft.com/office/drawing/2014/main" id="{646518B5-3562-97FC-1B13-8032DFBEBC1D}"/>
              </a:ext>
            </a:extLst>
          </p:cNvPr>
          <p:cNvSpPr/>
          <p:nvPr/>
        </p:nvSpPr>
        <p:spPr>
          <a:xfrm flipH="1">
            <a:off x="4258784" y="4223063"/>
            <a:ext cx="2370756" cy="539918"/>
          </a:xfrm>
          <a:prstGeom prst="rightArrow">
            <a:avLst/>
          </a:prstGeom>
          <a:solidFill>
            <a:schemeClr val="accent1">
              <a:lumMod val="50000"/>
            </a:schemeClr>
          </a:solidFill>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latin typeface="Helvetica Neue" panose="020B0604020202020204" charset="0"/>
              </a:rPr>
              <a:t>Compatible techniques?</a:t>
            </a:r>
          </a:p>
        </p:txBody>
      </p:sp>
      <p:pic>
        <p:nvPicPr>
          <p:cNvPr id="15" name="Picture 14" descr="Screenshot of a GAO Decision.  GASo cases are included in Use Case section.">
            <a:extLst>
              <a:ext uri="{FF2B5EF4-FFF2-40B4-BE49-F238E27FC236}">
                <a16:creationId xmlns:a16="http://schemas.microsoft.com/office/drawing/2014/main" id="{511E208F-C242-4229-33C7-4D95DE7B04A6}"/>
              </a:ext>
            </a:extLst>
          </p:cNvPr>
          <p:cNvPicPr>
            <a:picLocks noChangeAspect="1"/>
          </p:cNvPicPr>
          <p:nvPr/>
        </p:nvPicPr>
        <p:blipFill>
          <a:blip r:embed="rId12"/>
          <a:stretch>
            <a:fillRect/>
          </a:stretch>
        </p:blipFill>
        <p:spPr>
          <a:xfrm>
            <a:off x="6629540" y="2292810"/>
            <a:ext cx="2298647" cy="1766263"/>
          </a:xfrm>
          <a:prstGeom prst="rect">
            <a:avLst/>
          </a:prstGeom>
        </p:spPr>
      </p:pic>
      <p:sp>
        <p:nvSpPr>
          <p:cNvPr id="20" name="Rectangle 19">
            <a:extLst>
              <a:ext uri="{FF2B5EF4-FFF2-40B4-BE49-F238E27FC236}">
                <a16:creationId xmlns:a16="http://schemas.microsoft.com/office/drawing/2014/main" id="{82D99C5D-8618-5ED9-BAB4-3B035C08ECF1}"/>
              </a:ext>
            </a:extLst>
          </p:cNvPr>
          <p:cNvSpPr/>
          <p:nvPr/>
        </p:nvSpPr>
        <p:spPr>
          <a:xfrm>
            <a:off x="6879979" y="3919756"/>
            <a:ext cx="1991379" cy="805343"/>
          </a:xfrm>
          <a:prstGeom prst="rect">
            <a:avLst/>
          </a:prstGeom>
          <a:solidFill>
            <a:schemeClr val="accent1">
              <a:lumMod val="50000"/>
            </a:schemeClr>
          </a:solidFill>
          <a:effectLst>
            <a:outerShdw blurRad="50800" dist="38100" dir="10800000" algn="r"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050" dirty="0">
                <a:latin typeface="Helvetica Neue" panose="020B0604020202020204" charset="0"/>
              </a:rPr>
              <a:t>GAO cases included in Use Case section!</a:t>
            </a:r>
          </a:p>
        </p:txBody>
      </p:sp>
      <p:sp>
        <p:nvSpPr>
          <p:cNvPr id="3" name="Slide Number Placeholder 2">
            <a:extLst>
              <a:ext uri="{FF2B5EF4-FFF2-40B4-BE49-F238E27FC236}">
                <a16:creationId xmlns:a16="http://schemas.microsoft.com/office/drawing/2014/main" id="{B5EB0CF9-AE6D-8382-A01D-802B950AAE91}"/>
              </a:ext>
            </a:extLst>
          </p:cNvPr>
          <p:cNvSpPr>
            <a:spLocks noGrp="1"/>
          </p:cNvSpPr>
          <p:nvPr>
            <p:ph type="sldNum" idx="12"/>
          </p:nvPr>
        </p:nvSpPr>
        <p:spPr/>
        <p:txBody>
          <a:bodyPr/>
          <a:lstStyle/>
          <a:p>
            <a:pPr algn="l" defTabSz="685800">
              <a:buClrTx/>
              <a:defRPr/>
            </a:pPr>
            <a:fld id="{608A590B-EA45-4811-A9A8-40DF519EF08C}" type="slidenum">
              <a:rPr lang="en-US" sz="900">
                <a:solidFill>
                  <a:schemeClr val="tx1">
                    <a:tint val="75000"/>
                  </a:schemeClr>
                </a:solidFill>
                <a:latin typeface="Franklin Gothic Book" panose="020B0503020102020204" pitchFamily="34" charset="0"/>
              </a:rPr>
              <a:pPr algn="l" defTabSz="685800">
                <a:buClrTx/>
                <a:defRPr/>
              </a:pPr>
              <a:t>54</a:t>
            </a:fld>
            <a:endParaRPr lang="en-US" sz="900" dirty="0">
              <a:solidFill>
                <a:schemeClr val="tx1">
                  <a:tint val="75000"/>
                </a:schemeClr>
              </a:solidFill>
              <a:latin typeface="Franklin Gothic Book" panose="020B0503020102020204" pitchFamily="34" charset="0"/>
            </a:endParaRPr>
          </a:p>
        </p:txBody>
      </p:sp>
    </p:spTree>
    <p:extLst>
      <p:ext uri="{BB962C8B-B14F-4D97-AF65-F5344CB8AC3E}">
        <p14:creationId xmlns:p14="http://schemas.microsoft.com/office/powerpoint/2010/main" val="39712794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72"/>
        <p:cNvGrpSpPr/>
        <p:nvPr/>
      </p:nvGrpSpPr>
      <p:grpSpPr>
        <a:xfrm>
          <a:off x="0" y="0"/>
          <a:ext cx="0" cy="0"/>
          <a:chOff x="0" y="0"/>
          <a:chExt cx="0" cy="0"/>
        </a:xfrm>
      </p:grpSpPr>
      <p:sp>
        <p:nvSpPr>
          <p:cNvPr id="8" name="Rectangle 7">
            <a:extLst>
              <a:ext uri="{FF2B5EF4-FFF2-40B4-BE49-F238E27FC236}">
                <a16:creationId xmlns:a16="http://schemas.microsoft.com/office/drawing/2014/main" id="{F69748F3-FFC5-4E2E-7765-75136C239A28}"/>
              </a:ext>
              <a:ext uri="{C183D7F6-B498-43B3-948B-1728B52AA6E4}">
                <adec:decorative xmlns:adec="http://schemas.microsoft.com/office/drawing/2017/decorative" val="1"/>
              </a:ext>
            </a:extLst>
          </p:cNvPr>
          <p:cNvSpPr/>
          <p:nvPr/>
        </p:nvSpPr>
        <p:spPr>
          <a:xfrm>
            <a:off x="190500" y="76200"/>
            <a:ext cx="8804530" cy="4897547"/>
          </a:xfrm>
          <a:prstGeom prst="rect">
            <a:avLst/>
          </a:prstGeom>
          <a:solidFill>
            <a:srgbClr val="D9EB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B0604020202020204" charset="0"/>
            </a:endParaRPr>
          </a:p>
        </p:txBody>
      </p:sp>
      <p:pic>
        <p:nvPicPr>
          <p:cNvPr id="2" name="Picture 1" descr="Screenshot of PTAI website">
            <a:hlinkClick r:id="rId3"/>
            <a:extLst>
              <a:ext uri="{FF2B5EF4-FFF2-40B4-BE49-F238E27FC236}">
                <a16:creationId xmlns:a16="http://schemas.microsoft.com/office/drawing/2014/main" id="{A954427F-44EA-E178-1C79-C3E3F33FA1D6}"/>
              </a:ext>
            </a:extLst>
          </p:cNvPr>
          <p:cNvPicPr>
            <a:picLocks noChangeAspect="1"/>
          </p:cNvPicPr>
          <p:nvPr/>
        </p:nvPicPr>
        <p:blipFill rotWithShape="1">
          <a:blip r:embed="rId4"/>
          <a:srcRect b="35377"/>
          <a:stretch/>
        </p:blipFill>
        <p:spPr>
          <a:xfrm>
            <a:off x="282247" y="493186"/>
            <a:ext cx="3005188" cy="1097932"/>
          </a:xfrm>
          <a:prstGeom prst="rect">
            <a:avLst/>
          </a:prstGeom>
          <a:ln>
            <a:solidFill>
              <a:schemeClr val="tx1"/>
            </a:solidFill>
          </a:ln>
        </p:spPr>
      </p:pic>
      <p:pic>
        <p:nvPicPr>
          <p:cNvPr id="10" name="Picture 9" descr="Procurement Innovation Lab Logo">
            <a:extLst>
              <a:ext uri="{FF2B5EF4-FFF2-40B4-BE49-F238E27FC236}">
                <a16:creationId xmlns:a16="http://schemas.microsoft.com/office/drawing/2014/main" id="{3AF119AF-34BA-B022-86AA-0F9701039D6B}"/>
              </a:ext>
            </a:extLst>
          </p:cNvPr>
          <p:cNvPicPr>
            <a:picLocks noChangeAspect="1"/>
          </p:cNvPicPr>
          <p:nvPr/>
        </p:nvPicPr>
        <p:blipFill>
          <a:blip r:embed="rId5"/>
          <a:stretch>
            <a:fillRect/>
          </a:stretch>
        </p:blipFill>
        <p:spPr>
          <a:xfrm>
            <a:off x="3967021" y="493186"/>
            <a:ext cx="935966" cy="416984"/>
          </a:xfrm>
          <a:prstGeom prst="rect">
            <a:avLst/>
          </a:prstGeom>
        </p:spPr>
      </p:pic>
      <p:sp>
        <p:nvSpPr>
          <p:cNvPr id="9" name="TextBox 8">
            <a:extLst>
              <a:ext uri="{FF2B5EF4-FFF2-40B4-BE49-F238E27FC236}">
                <a16:creationId xmlns:a16="http://schemas.microsoft.com/office/drawing/2014/main" id="{95A72E43-CF82-6F10-0998-86B1D9EB5720}"/>
              </a:ext>
            </a:extLst>
          </p:cNvPr>
          <p:cNvSpPr txBox="1"/>
          <p:nvPr/>
        </p:nvSpPr>
        <p:spPr>
          <a:xfrm>
            <a:off x="3400328" y="985323"/>
            <a:ext cx="5114358" cy="400110"/>
          </a:xfrm>
          <a:prstGeom prst="rect">
            <a:avLst/>
          </a:prstGeom>
          <a:noFill/>
        </p:spPr>
        <p:txBody>
          <a:bodyPr wrap="square">
            <a:spAutoFit/>
          </a:bodyPr>
          <a:lstStyle/>
          <a:p>
            <a:pPr defTabSz="685800">
              <a:defRPr/>
            </a:pPr>
            <a:r>
              <a:rPr lang="en-US" sz="2000" b="1" dirty="0">
                <a:solidFill>
                  <a:schemeClr val="accent1">
                    <a:lumMod val="50000"/>
                  </a:schemeClr>
                </a:solidFill>
                <a:latin typeface="Helvetica Neue" panose="020B0604020202020204" charset="0"/>
                <a:hlinkClick r:id="rId6">
                  <a:extLst>
                    <a:ext uri="{A12FA001-AC4F-418D-AE19-62706E023703}">
                      <ahyp:hlinkClr xmlns:ahyp="http://schemas.microsoft.com/office/drawing/2018/hyperlinkcolor" val="tx"/>
                    </a:ext>
                  </a:extLst>
                </a:hlinkClick>
              </a:rPr>
              <a:t>PIL@hq.dhs.gov</a:t>
            </a:r>
            <a:r>
              <a:rPr lang="en-US" sz="2000" b="1" dirty="0">
                <a:solidFill>
                  <a:schemeClr val="accent1">
                    <a:lumMod val="50000"/>
                  </a:schemeClr>
                </a:solidFill>
                <a:latin typeface="Helvetica Neue" panose="020B0604020202020204" charset="0"/>
              </a:rPr>
              <a:t> </a:t>
            </a:r>
          </a:p>
        </p:txBody>
      </p:sp>
      <p:pic>
        <p:nvPicPr>
          <p:cNvPr id="4" name="Picture 3" descr="Screenshot of Procurement Innovation Lab (PIL) Primer">
            <a:hlinkClick r:id="rId7"/>
            <a:extLst>
              <a:ext uri="{FF2B5EF4-FFF2-40B4-BE49-F238E27FC236}">
                <a16:creationId xmlns:a16="http://schemas.microsoft.com/office/drawing/2014/main" id="{2DAF8BC3-D575-B724-2E52-2FA456959C7C}"/>
              </a:ext>
            </a:extLst>
          </p:cNvPr>
          <p:cNvPicPr>
            <a:picLocks noChangeAspect="1"/>
          </p:cNvPicPr>
          <p:nvPr/>
        </p:nvPicPr>
        <p:blipFill>
          <a:blip r:embed="rId8"/>
          <a:srcRect/>
          <a:stretch/>
        </p:blipFill>
        <p:spPr>
          <a:xfrm>
            <a:off x="5940435" y="372043"/>
            <a:ext cx="2874548" cy="1747174"/>
          </a:xfrm>
          <a:prstGeom prst="rect">
            <a:avLst/>
          </a:prstGeom>
        </p:spPr>
      </p:pic>
      <p:pic>
        <p:nvPicPr>
          <p:cNvPr id="15" name="Picture 14" descr="A picture containing text, sign&#10;&#10;Description automatically generated">
            <a:hlinkClick r:id="rId9"/>
            <a:extLst>
              <a:ext uri="{FF2B5EF4-FFF2-40B4-BE49-F238E27FC236}">
                <a16:creationId xmlns:a16="http://schemas.microsoft.com/office/drawing/2014/main" id="{504ED73C-592C-3AE9-75AF-63BB7CF1EF98}"/>
              </a:ext>
            </a:extLst>
          </p:cNvPr>
          <p:cNvPicPr>
            <a:picLocks noChangeAspect="1"/>
          </p:cNvPicPr>
          <p:nvPr/>
        </p:nvPicPr>
        <p:blipFill>
          <a:blip r:embed="rId10"/>
          <a:stretch>
            <a:fillRect/>
          </a:stretch>
        </p:blipFill>
        <p:spPr>
          <a:xfrm>
            <a:off x="473868" y="1890261"/>
            <a:ext cx="2455705" cy="1607630"/>
          </a:xfrm>
          <a:prstGeom prst="rect">
            <a:avLst/>
          </a:prstGeom>
        </p:spPr>
      </p:pic>
      <p:pic>
        <p:nvPicPr>
          <p:cNvPr id="5" name="Picture 4" descr="Screenshot of 2023 PIL Yearbook:  Building a Community of Procurement Innovation">
            <a:hlinkClick r:id="rId11"/>
            <a:extLst>
              <a:ext uri="{FF2B5EF4-FFF2-40B4-BE49-F238E27FC236}">
                <a16:creationId xmlns:a16="http://schemas.microsoft.com/office/drawing/2014/main" id="{0D8D52CF-5D0F-C29A-B080-DD1BB2706328}"/>
              </a:ext>
            </a:extLst>
          </p:cNvPr>
          <p:cNvPicPr>
            <a:picLocks noChangeAspect="1"/>
          </p:cNvPicPr>
          <p:nvPr/>
        </p:nvPicPr>
        <p:blipFill>
          <a:blip r:embed="rId12"/>
          <a:stretch>
            <a:fillRect/>
          </a:stretch>
        </p:blipFill>
        <p:spPr>
          <a:xfrm>
            <a:off x="3545031" y="1591118"/>
            <a:ext cx="1779946" cy="2302064"/>
          </a:xfrm>
          <a:prstGeom prst="rect">
            <a:avLst/>
          </a:prstGeom>
        </p:spPr>
      </p:pic>
      <p:pic>
        <p:nvPicPr>
          <p:cNvPr id="7" name="Picture 6" descr="Screenshot of the PIL Boot Camp from October 2023">
            <a:hlinkClick r:id="rId13"/>
            <a:extLst>
              <a:ext uri="{FF2B5EF4-FFF2-40B4-BE49-F238E27FC236}">
                <a16:creationId xmlns:a16="http://schemas.microsoft.com/office/drawing/2014/main" id="{30D9A1C6-62AC-D619-9179-3F6D4D392115}"/>
              </a:ext>
            </a:extLst>
          </p:cNvPr>
          <p:cNvPicPr>
            <a:picLocks noChangeAspect="1"/>
          </p:cNvPicPr>
          <p:nvPr/>
        </p:nvPicPr>
        <p:blipFill rotWithShape="1">
          <a:blip r:embed="rId14">
            <a:extLst>
              <a:ext uri="{28A0092B-C50C-407E-A947-70E740481C1C}">
                <a14:useLocalDpi xmlns:a14="http://schemas.microsoft.com/office/drawing/2010/main" val="0"/>
              </a:ext>
            </a:extLst>
          </a:blip>
          <a:srcRect l="4329" t="2284" r="4945" b="2600"/>
          <a:stretch/>
        </p:blipFill>
        <p:spPr>
          <a:xfrm>
            <a:off x="5940435" y="2487690"/>
            <a:ext cx="1587433" cy="2341846"/>
          </a:xfrm>
          <a:prstGeom prst="rect">
            <a:avLst/>
          </a:prstGeom>
        </p:spPr>
      </p:pic>
      <p:sp>
        <p:nvSpPr>
          <p:cNvPr id="173" name="Google Shape;173;p33"/>
          <p:cNvSpPr txBox="1">
            <a:spLocks noGrp="1"/>
          </p:cNvSpPr>
          <p:nvPr>
            <p:ph type="title"/>
          </p:nvPr>
        </p:nvSpPr>
        <p:spPr>
          <a:xfrm>
            <a:off x="282246" y="3782933"/>
            <a:ext cx="5006793" cy="1061055"/>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4000" b="1">
                <a:solidFill>
                  <a:srgbClr val="38761D"/>
                </a:solidFill>
                <a:latin typeface="Helvetica Neue"/>
                <a:ea typeface="Helvetica Neue"/>
                <a:cs typeface="Helvetica Neue"/>
                <a:sym typeface="Helvetica Neue"/>
              </a:rPr>
              <a:t>Additional Resources</a:t>
            </a:r>
            <a:endParaRPr sz="4000" b="1" dirty="0">
              <a:solidFill>
                <a:srgbClr val="38761D"/>
              </a:solidFill>
              <a:latin typeface="Helvetica Neue"/>
              <a:ea typeface="Helvetica Neue"/>
              <a:cs typeface="Helvetica Neue"/>
              <a:sym typeface="Helvetica Neue"/>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67"/>
        <p:cNvGrpSpPr/>
        <p:nvPr/>
      </p:nvGrpSpPr>
      <p:grpSpPr>
        <a:xfrm>
          <a:off x="0" y="0"/>
          <a:ext cx="0" cy="0"/>
          <a:chOff x="0" y="0"/>
          <a:chExt cx="0" cy="0"/>
        </a:xfrm>
      </p:grpSpPr>
      <p:sp>
        <p:nvSpPr>
          <p:cNvPr id="168" name="Google Shape;168;p32"/>
          <p:cNvSpPr txBox="1">
            <a:spLocks noGrp="1"/>
          </p:cNvSpPr>
          <p:nvPr>
            <p:ph type="title"/>
          </p:nvPr>
        </p:nvSpPr>
        <p:spPr>
          <a:xfrm>
            <a:off x="877798" y="1216152"/>
            <a:ext cx="7388400" cy="2889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b="1">
                <a:solidFill>
                  <a:srgbClr val="38761D"/>
                </a:solidFill>
                <a:latin typeface="Helvetica Neue"/>
                <a:ea typeface="Helvetica Neue"/>
                <a:cs typeface="Helvetica Neue"/>
                <a:sym typeface="Helvetica Neue"/>
              </a:rPr>
              <a:t>Questions?</a:t>
            </a:r>
            <a:endParaRPr b="1" dirty="0">
              <a:solidFill>
                <a:srgbClr val="38761D"/>
              </a:solidFill>
              <a:latin typeface="Helvetica Neue"/>
              <a:ea typeface="Helvetica Neue"/>
              <a:cs typeface="Helvetica Neue"/>
              <a:sym typeface="Helvetica Neue"/>
            </a:endParaRPr>
          </a:p>
        </p:txBody>
      </p:sp>
      <p:pic>
        <p:nvPicPr>
          <p:cNvPr id="15" name="Picture 18" descr="Draft Version Vector Images (over 330)">
            <a:extLst>
              <a:ext uri="{FF2B5EF4-FFF2-40B4-BE49-F238E27FC236}">
                <a16:creationId xmlns:a16="http://schemas.microsoft.com/office/drawing/2014/main" id="{33CEB092-171C-01F3-DFE4-EB622863307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5342" b="24596"/>
          <a:stretch/>
        </p:blipFill>
        <p:spPr bwMode="auto">
          <a:xfrm rot="19926778">
            <a:off x="2907090" y="555557"/>
            <a:ext cx="2062504" cy="1032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Procurement Innovation Lab Logo">
            <a:extLst>
              <a:ext uri="{FF2B5EF4-FFF2-40B4-BE49-F238E27FC236}">
                <a16:creationId xmlns:a16="http://schemas.microsoft.com/office/drawing/2014/main" id="{C0133521-7657-1730-6421-B51B29BA79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762" y="420293"/>
            <a:ext cx="1521312" cy="67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6E7718B-BEC3-3705-7225-669398A92719}"/>
              </a:ext>
            </a:extLst>
          </p:cNvPr>
          <p:cNvSpPr txBox="1"/>
          <p:nvPr/>
        </p:nvSpPr>
        <p:spPr>
          <a:xfrm rot="945321">
            <a:off x="6962456" y="2279362"/>
            <a:ext cx="8066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solidFill>
                    <a:srgbClr val="4285F4">
                      <a:lumMod val="75000"/>
                    </a:srgbClr>
                  </a:solidFill>
                </a:ln>
                <a:solidFill>
                  <a:srgbClr val="0070C0"/>
                </a:solidFill>
                <a:effectLst>
                  <a:outerShdw blurRad="75057" dist="38100" dir="5400000" sy="-20000" rotWithShape="0">
                    <a:prstClr val="black">
                      <a:alpha val="25000"/>
                    </a:prstClr>
                  </a:outerShdw>
                </a:effectLst>
                <a:uLnTx/>
                <a:uFillTx/>
                <a:latin typeface="Helvetica Neue" panose="020B0604020202020204" charset="0"/>
                <a:sym typeface="Arial"/>
              </a:rPr>
              <a:t>RFI</a:t>
            </a:r>
          </a:p>
        </p:txBody>
      </p:sp>
      <p:sp>
        <p:nvSpPr>
          <p:cNvPr id="11" name="TextBox 10">
            <a:extLst>
              <a:ext uri="{FF2B5EF4-FFF2-40B4-BE49-F238E27FC236}">
                <a16:creationId xmlns:a16="http://schemas.microsoft.com/office/drawing/2014/main" id="{C0BF2890-80C8-7D17-0C95-3D44FC5D6C17}"/>
              </a:ext>
            </a:extLst>
          </p:cNvPr>
          <p:cNvSpPr txBox="1"/>
          <p:nvPr/>
        </p:nvSpPr>
        <p:spPr>
          <a:xfrm rot="20329008">
            <a:off x="1815142" y="3816969"/>
            <a:ext cx="21034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solidFill>
                    <a:srgbClr val="4285F4">
                      <a:lumMod val="75000"/>
                    </a:srgbClr>
                  </a:solidFill>
                </a:ln>
                <a:solidFill>
                  <a:srgbClr val="00B050"/>
                </a:solidFill>
                <a:effectLst>
                  <a:outerShdw blurRad="75057" dist="38100" dir="5400000" sy="-20000" rotWithShape="0">
                    <a:prstClr val="black">
                      <a:alpha val="25000"/>
                    </a:prstClr>
                  </a:outerShdw>
                </a:effectLst>
                <a:uLnTx/>
                <a:uFillTx/>
                <a:latin typeface="Helvetica Neue" panose="020B0604020202020204" charset="0"/>
                <a:sym typeface="Arial"/>
              </a:rPr>
              <a:t>Requirements</a:t>
            </a:r>
          </a:p>
        </p:txBody>
      </p:sp>
      <p:sp>
        <p:nvSpPr>
          <p:cNvPr id="13" name="TextBox 12">
            <a:extLst>
              <a:ext uri="{FF2B5EF4-FFF2-40B4-BE49-F238E27FC236}">
                <a16:creationId xmlns:a16="http://schemas.microsoft.com/office/drawing/2014/main" id="{0CF67F23-573D-F8B9-F5F8-6DFB6C94A280}"/>
              </a:ext>
            </a:extLst>
          </p:cNvPr>
          <p:cNvSpPr txBox="1"/>
          <p:nvPr/>
        </p:nvSpPr>
        <p:spPr>
          <a:xfrm rot="19756859">
            <a:off x="6183458" y="4099091"/>
            <a:ext cx="1859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solidFill>
                    <a:srgbClr val="4285F4">
                      <a:lumMod val="75000"/>
                    </a:srgbClr>
                  </a:solidFill>
                </a:ln>
                <a:solidFill>
                  <a:srgbClr val="7030A0"/>
                </a:solidFill>
                <a:effectLst>
                  <a:outerShdw blurRad="75057" dist="38100" dir="5400000" sy="-20000" rotWithShape="0">
                    <a:prstClr val="black">
                      <a:alpha val="25000"/>
                    </a:prstClr>
                  </a:outerShdw>
                </a:effectLst>
                <a:uLnTx/>
                <a:uFillTx/>
                <a:latin typeface="Helvetica Neue" panose="020B0604020202020204" charset="0"/>
                <a:sym typeface="Arial"/>
              </a:rPr>
              <a:t>Solicitations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77"/>
        <p:cNvGrpSpPr/>
        <p:nvPr/>
      </p:nvGrpSpPr>
      <p:grpSpPr>
        <a:xfrm>
          <a:off x="0" y="0"/>
          <a:ext cx="0" cy="0"/>
          <a:chOff x="0" y="0"/>
          <a:chExt cx="0" cy="0"/>
        </a:xfrm>
      </p:grpSpPr>
      <p:sp>
        <p:nvSpPr>
          <p:cNvPr id="179" name="Google Shape;179;p34"/>
          <p:cNvSpPr txBox="1">
            <a:spLocks noGrp="1"/>
          </p:cNvSpPr>
          <p:nvPr>
            <p:ph type="subTitle" idx="2"/>
          </p:nvPr>
        </p:nvSpPr>
        <p:spPr>
          <a:xfrm>
            <a:off x="832250" y="480055"/>
            <a:ext cx="2736000" cy="2619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1200"/>
              </a:spcAft>
              <a:buSzPts val="523"/>
              <a:buNone/>
            </a:pPr>
            <a:r>
              <a:rPr lang="en" sz="822">
                <a:solidFill>
                  <a:srgbClr val="38761D"/>
                </a:solidFill>
              </a:rPr>
              <a:t>Office of Integrated Marketing</a:t>
            </a:r>
            <a:endParaRPr sz="822" dirty="0">
              <a:solidFill>
                <a:srgbClr val="38761D"/>
              </a:solidFill>
            </a:endParaRPr>
          </a:p>
        </p:txBody>
      </p:sp>
      <p:sp>
        <p:nvSpPr>
          <p:cNvPr id="178" name="Google Shape;178;p34"/>
          <p:cNvSpPr txBox="1">
            <a:spLocks noGrp="1"/>
          </p:cNvSpPr>
          <p:nvPr>
            <p:ph type="ctrTitle"/>
          </p:nvPr>
        </p:nvSpPr>
        <p:spPr>
          <a:xfrm>
            <a:off x="111977" y="1775450"/>
            <a:ext cx="4367700" cy="92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900" dirty="0">
                <a:solidFill>
                  <a:srgbClr val="38761D"/>
                </a:solidFill>
                <a:highlight>
                  <a:srgbClr val="FFE599"/>
                </a:highlight>
                <a:latin typeface="Helvetica Neue"/>
                <a:ea typeface="Helvetica Neue"/>
                <a:cs typeface="Helvetica Neue"/>
                <a:sym typeface="Helvetica Neue"/>
              </a:rPr>
              <a:t>Thank You!</a:t>
            </a:r>
            <a:br>
              <a:rPr lang="en" sz="5900" dirty="0">
                <a:solidFill>
                  <a:srgbClr val="38761D"/>
                </a:solidFill>
                <a:highlight>
                  <a:srgbClr val="FFE599"/>
                </a:highlight>
                <a:latin typeface="Helvetica Neue"/>
                <a:ea typeface="Helvetica Neue"/>
                <a:cs typeface="Helvetica Neue"/>
                <a:sym typeface="Helvetica Neue"/>
              </a:rPr>
            </a:br>
            <a:r>
              <a:rPr lang="en-US" sz="1400" dirty="0">
                <a:solidFill>
                  <a:srgbClr val="38761D"/>
                </a:solidFill>
                <a:highlight>
                  <a:srgbClr val="FFE599"/>
                </a:highlight>
                <a:latin typeface="Helvetica Neue"/>
                <a:ea typeface="Helvetica Neue"/>
                <a:cs typeface="Helvetica Neue"/>
                <a:sym typeface="Helvetica Neue"/>
              </a:rPr>
              <a:t>Contact us at </a:t>
            </a:r>
            <a:r>
              <a:rPr lang="en-US" sz="1400" dirty="0">
                <a:solidFill>
                  <a:srgbClr val="38761D"/>
                </a:solidFill>
                <a:highlight>
                  <a:srgbClr val="FFE599"/>
                </a:highlight>
                <a:latin typeface="Helvetica Neue"/>
                <a:ea typeface="Helvetica Neue"/>
                <a:cs typeface="Helvetica Neue"/>
                <a:sym typeface="Helvetica Neue"/>
                <a:hlinkClick r:id="rId3"/>
              </a:rPr>
              <a:t>PIL@HQ.DHS.GOV</a:t>
            </a:r>
            <a:br>
              <a:rPr lang="en-US" sz="1400" dirty="0">
                <a:solidFill>
                  <a:srgbClr val="38761D"/>
                </a:solidFill>
                <a:highlight>
                  <a:srgbClr val="FFE599"/>
                </a:highlight>
                <a:latin typeface="Helvetica Neue"/>
                <a:ea typeface="Helvetica Neue"/>
                <a:cs typeface="Helvetica Neue"/>
                <a:sym typeface="Helvetica Neue"/>
              </a:rPr>
            </a:br>
            <a:r>
              <a:rPr lang="en-US" sz="1400" dirty="0">
                <a:solidFill>
                  <a:srgbClr val="38761D"/>
                </a:solidFill>
                <a:highlight>
                  <a:srgbClr val="FFE599"/>
                </a:highlight>
                <a:latin typeface="Helvetica Neue"/>
                <a:ea typeface="Helvetica Neue"/>
                <a:cs typeface="Helvetica Neue"/>
                <a:sym typeface="Helvetica Neue"/>
              </a:rPr>
              <a:t>Monica Taylor: monica.taylor@hq.dhs.gov</a:t>
            </a:r>
            <a:br>
              <a:rPr lang="en-US" sz="1400" dirty="0">
                <a:solidFill>
                  <a:srgbClr val="38761D"/>
                </a:solidFill>
                <a:highlight>
                  <a:srgbClr val="FFE599"/>
                </a:highlight>
                <a:latin typeface="Helvetica Neue"/>
                <a:ea typeface="Helvetica Neue"/>
                <a:cs typeface="Helvetica Neue"/>
                <a:sym typeface="Helvetica Neue"/>
              </a:rPr>
            </a:br>
            <a:r>
              <a:rPr lang="en-US" sz="1400" dirty="0">
                <a:solidFill>
                  <a:srgbClr val="38761D"/>
                </a:solidFill>
                <a:highlight>
                  <a:srgbClr val="FFE599"/>
                </a:highlight>
                <a:latin typeface="Helvetica Neue"/>
                <a:ea typeface="Helvetica Neue"/>
                <a:cs typeface="Helvetica Neue"/>
                <a:sym typeface="Helvetica Neue"/>
              </a:rPr>
              <a:t>Tracey Harriot: tracey.harriot@hq.dhs.gov</a:t>
            </a:r>
          </a:p>
        </p:txBody>
      </p:sp>
      <p:pic>
        <p:nvPicPr>
          <p:cNvPr id="180" name="Google Shape;180;p34" descr="acquisition training for the real world logo" title="ATRW logo"/>
          <p:cNvPicPr preferRelativeResize="0"/>
          <p:nvPr/>
        </p:nvPicPr>
        <p:blipFill>
          <a:blip r:embed="rId4">
            <a:alphaModFix/>
          </a:blip>
          <a:stretch>
            <a:fillRect/>
          </a:stretch>
        </p:blipFill>
        <p:spPr>
          <a:xfrm>
            <a:off x="111975" y="4247675"/>
            <a:ext cx="1641225" cy="739000"/>
          </a:xfrm>
          <a:prstGeom prst="rect">
            <a:avLst/>
          </a:prstGeom>
          <a:noFill/>
          <a:ln>
            <a:noFill/>
          </a:ln>
        </p:spPr>
      </p:pic>
      <p:pic>
        <p:nvPicPr>
          <p:cNvPr id="2" name="Picture 5" descr="Procurement Innovation Lab Logo">
            <a:extLst>
              <a:ext uri="{FF2B5EF4-FFF2-40B4-BE49-F238E27FC236}">
                <a16:creationId xmlns:a16="http://schemas.microsoft.com/office/drawing/2014/main" id="{BED0A7F0-52DE-E2D1-0E34-D5B73881AE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5000" y="4363572"/>
            <a:ext cx="1143000" cy="50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 name="Google Shape;181;p34" descr="Summer Camp Welcome Logo.  Sunrise above an outdoorsy camping theme - cartoon-style"/>
          <p:cNvPicPr preferRelativeResize="0"/>
          <p:nvPr/>
        </p:nvPicPr>
        <p:blipFill>
          <a:blip r:embed="rId6">
            <a:alphaModFix/>
          </a:blip>
          <a:stretch>
            <a:fillRect/>
          </a:stretch>
        </p:blipFill>
        <p:spPr>
          <a:xfrm>
            <a:off x="4479800" y="0"/>
            <a:ext cx="4664202" cy="51435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xfrm>
            <a:off x="269025" y="20540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38761D"/>
                </a:solidFill>
                <a:latin typeface="Helvetica Neue"/>
                <a:ea typeface="Helvetica Neue"/>
                <a:cs typeface="Helvetica Neue"/>
                <a:sym typeface="Helvetica Neue"/>
              </a:rPr>
              <a:t>Foundational PIL Training</a:t>
            </a:r>
          </a:p>
          <a:p>
            <a:pPr marL="0" lvl="0" indent="0" algn="l" rtl="0">
              <a:spcBef>
                <a:spcPts val="0"/>
              </a:spcBef>
              <a:spcAft>
                <a:spcPts val="0"/>
              </a:spcAft>
              <a:buNone/>
            </a:pPr>
            <a:endParaRPr lang="en-US"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3"/>
          <a:stretch>
            <a:fillRect/>
          </a:stretch>
        </p:blipFill>
        <p:spPr>
          <a:xfrm>
            <a:off x="7946284" y="305583"/>
            <a:ext cx="843341" cy="374469"/>
          </a:xfrm>
          <a:prstGeom prst="rect">
            <a:avLst/>
          </a:prstGeom>
        </p:spPr>
      </p:pic>
      <p:sp>
        <p:nvSpPr>
          <p:cNvPr id="14" name="Rectangle 13" descr="Images of flyers from previous PIL Boot Camps in 2021 and 2022.  Identified 19 successfully tested techniques.">
            <a:extLst>
              <a:ext uri="{FF2B5EF4-FFF2-40B4-BE49-F238E27FC236}">
                <a16:creationId xmlns:a16="http://schemas.microsoft.com/office/drawing/2014/main" id="{9BFACAA1-26D3-2E12-0CD3-EB40189409FA}"/>
              </a:ext>
            </a:extLst>
          </p:cNvPr>
          <p:cNvSpPr/>
          <p:nvPr/>
        </p:nvSpPr>
        <p:spPr>
          <a:xfrm>
            <a:off x="182879" y="778105"/>
            <a:ext cx="8771467" cy="4315442"/>
          </a:xfrm>
          <a:prstGeom prst="rect">
            <a:avLst/>
          </a:prstGeom>
          <a:solidFill>
            <a:schemeClr val="bg1"/>
          </a:solidFill>
          <a:ln w="38100">
            <a:solidFill>
              <a:srgbClr val="3876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B0604020202020204" charset="0"/>
            </a:endParaRPr>
          </a:p>
        </p:txBody>
      </p:sp>
      <p:pic>
        <p:nvPicPr>
          <p:cNvPr id="10245" name="Picture 5" descr="Image of PIL Boot Camp from October 2021">
            <a:extLst>
              <a:ext uri="{FF2B5EF4-FFF2-40B4-BE49-F238E27FC236}">
                <a16:creationId xmlns:a16="http://schemas.microsoft.com/office/drawing/2014/main" id="{052D74CB-A17E-539E-21D0-44C9B81154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25" y="876158"/>
            <a:ext cx="2693631" cy="4101192"/>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Down 9">
            <a:extLst>
              <a:ext uri="{FF2B5EF4-FFF2-40B4-BE49-F238E27FC236}">
                <a16:creationId xmlns:a16="http://schemas.microsoft.com/office/drawing/2014/main" id="{7D14092F-1D3C-D088-060D-7C3BE5311D6E}"/>
              </a:ext>
            </a:extLst>
          </p:cNvPr>
          <p:cNvSpPr/>
          <p:nvPr/>
        </p:nvSpPr>
        <p:spPr>
          <a:xfrm rot="5400000">
            <a:off x="1805237" y="2017597"/>
            <a:ext cx="1607907" cy="70204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Neue" panose="020B0604020202020204" charset="0"/>
                <a:ea typeface="+mn-ea"/>
                <a:cs typeface="+mn-cs"/>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prstClr val="white"/>
                </a:solidFill>
                <a:latin typeface="Helvetica Neue" panose="020B0604020202020204" charset="0"/>
              </a:rPr>
              <a:t>-</a:t>
            </a:r>
            <a:r>
              <a:rPr kumimoji="0" lang="en-US" sz="1800" b="0" i="0" u="none" strike="noStrike" kern="1200" cap="none" spc="0" normalizeH="0" baseline="0" noProof="0" dirty="0">
                <a:ln>
                  <a:noFill/>
                </a:ln>
                <a:solidFill>
                  <a:prstClr val="white"/>
                </a:solidFill>
                <a:effectLst/>
                <a:uLnTx/>
                <a:uFillTx/>
                <a:latin typeface="Helvetica Neue" panose="020B060402020202020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Neue" panose="020B0604020202020204" charset="0"/>
                <a:ea typeface="+mn-ea"/>
                <a:cs typeface="+mn-cs"/>
              </a:rPr>
              <a:t>10</a:t>
            </a:r>
          </a:p>
        </p:txBody>
      </p:sp>
      <p:sp>
        <p:nvSpPr>
          <p:cNvPr id="12" name="Rectangle 11">
            <a:extLst>
              <a:ext uri="{FF2B5EF4-FFF2-40B4-BE49-F238E27FC236}">
                <a16:creationId xmlns:a16="http://schemas.microsoft.com/office/drawing/2014/main" id="{1F0EA073-9DDD-4EA3-A960-9846703DF516}"/>
              </a:ext>
            </a:extLst>
          </p:cNvPr>
          <p:cNvSpPr/>
          <p:nvPr/>
        </p:nvSpPr>
        <p:spPr>
          <a:xfrm>
            <a:off x="2960213" y="930417"/>
            <a:ext cx="3167660" cy="481933"/>
          </a:xfrm>
          <a:prstGeom prst="rect">
            <a:avLst/>
          </a:prstGeom>
          <a:noFill/>
          <a:ln w="38100">
            <a:solidFill>
              <a:srgbClr val="38761D"/>
            </a:solidFill>
          </a:ln>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lvetica Neue" panose="020B0604020202020204" charset="0"/>
              </a:rPr>
              <a:t>PIL Boot Camp &amp; The Next 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Helvetica Neue" panose="020B0604020202020204" charset="0"/>
              </a:rPr>
              <a:t>19 Successfully tested Techniques</a:t>
            </a:r>
            <a:endParaRPr kumimoji="0" lang="en-US" sz="1400" b="1" i="0" u="none" strike="noStrike" kern="1200" cap="none" spc="0" normalizeH="0" baseline="0" noProof="0" dirty="0">
              <a:ln>
                <a:noFill/>
              </a:ln>
              <a:solidFill>
                <a:srgbClr val="000000"/>
              </a:solidFill>
              <a:effectLst/>
              <a:uLnTx/>
              <a:uFillTx/>
              <a:latin typeface="Helvetica Neue" panose="020B0604020202020204" charset="0"/>
            </a:endParaRPr>
          </a:p>
        </p:txBody>
      </p:sp>
      <p:sp>
        <p:nvSpPr>
          <p:cNvPr id="13" name="Rectangle 12">
            <a:extLst>
              <a:ext uri="{FF2B5EF4-FFF2-40B4-BE49-F238E27FC236}">
                <a16:creationId xmlns:a16="http://schemas.microsoft.com/office/drawing/2014/main" id="{8E1D7C20-CB5F-4DF1-9876-5552F4932C5B}"/>
              </a:ext>
            </a:extLst>
          </p:cNvPr>
          <p:cNvSpPr/>
          <p:nvPr/>
        </p:nvSpPr>
        <p:spPr>
          <a:xfrm>
            <a:off x="2930776" y="1412350"/>
            <a:ext cx="3197097" cy="3500753"/>
          </a:xfrm>
          <a:prstGeom prst="rect">
            <a:avLst/>
          </a:prstGeom>
          <a:ln w="28575">
            <a:solidFill>
              <a:srgbClr val="38761D"/>
            </a:solidFill>
          </a:ln>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srgbClr val="000000"/>
                </a:solidFill>
                <a:effectLst/>
                <a:uLnTx/>
                <a:uFillTx/>
                <a:latin typeface="Helvetica Neue" panose="020B0604020202020204" charset="0"/>
              </a:rPr>
              <a:t>Oral Presentations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srgbClr val="000000"/>
                </a:solidFill>
                <a:effectLst/>
                <a:uLnTx/>
                <a:uFillTx/>
                <a:latin typeface="Helvetica Neue" panose="020B0604020202020204" charset="0"/>
              </a:rPr>
              <a:t>Technical Demonstrations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srgbClr val="000000"/>
                </a:solidFill>
                <a:effectLst/>
                <a:uLnTx/>
                <a:uFillTx/>
                <a:latin typeface="Helvetica Neue" panose="020B0604020202020204" charset="0"/>
              </a:rPr>
              <a:t>Confidence Ratings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srgbClr val="000000"/>
                </a:solidFill>
                <a:effectLst/>
                <a:uLnTx/>
                <a:uFillTx/>
                <a:latin typeface="Helvetica Neue" panose="020B0604020202020204" charset="0"/>
              </a:rPr>
              <a:t>Down-Selects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srgbClr val="000000"/>
                </a:solidFill>
                <a:effectLst/>
                <a:uLnTx/>
                <a:uFillTx/>
                <a:latin typeface="Helvetica Neue" panose="020B0604020202020204" charset="0"/>
              </a:rPr>
              <a:t>Comparative Evaluations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srgbClr val="000000"/>
                </a:solidFill>
                <a:effectLst/>
                <a:uLnTx/>
                <a:uFillTx/>
                <a:latin typeface="Helvetica Neue" panose="020B0604020202020204" charset="0"/>
              </a:rPr>
              <a:t>Select Best-Suited, Then Negotiate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srgbClr val="000000"/>
                </a:solidFill>
                <a:effectLst/>
                <a:uLnTx/>
                <a:uFillTx/>
                <a:latin typeface="Helvetica Neue" panose="020B0604020202020204" charset="0"/>
              </a:rPr>
              <a:t>On-the-Spot Consensus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srgbClr val="000000"/>
                </a:solidFill>
                <a:effectLst/>
                <a:uLnTx/>
                <a:uFillTx/>
                <a:latin typeface="Helvetica Neue" panose="020B0604020202020204" charset="0"/>
              </a:rPr>
              <a:t>Streamlined Documentation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srgbClr val="000000"/>
                </a:solidFill>
                <a:effectLst/>
                <a:uLnTx/>
                <a:uFillTx/>
                <a:latin typeface="Helvetica Neue" panose="020B0604020202020204" charset="0"/>
              </a:rPr>
              <a:t>Discovery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srgbClr val="000000"/>
                </a:solidFill>
                <a:effectLst/>
                <a:uLnTx/>
                <a:uFillTx/>
                <a:latin typeface="Helvetica Neue" panose="020B0604020202020204" charset="0"/>
              </a:rPr>
              <a:t>Group Oral Debriefings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srgbClr val="000000"/>
                </a:solidFill>
                <a:effectLst/>
                <a:uLnTx/>
                <a:uFillTx/>
                <a:latin typeface="Helvetica Neue" panose="020B0604020202020204" charset="0"/>
              </a:rPr>
              <a:t>Betterment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srgbClr val="000000"/>
                </a:solidFill>
                <a:effectLst/>
                <a:uLnTx/>
                <a:uFillTx/>
                <a:latin typeface="Helvetica Neue" panose="020B0604020202020204" charset="0"/>
              </a:rPr>
              <a:t>Affordability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srgbClr val="000000"/>
                </a:solidFill>
                <a:effectLst/>
                <a:uLnTx/>
                <a:uFillTx/>
                <a:latin typeface="Helvetica Neue" panose="020B0604020202020204" charset="0"/>
              </a:rPr>
              <a:t>Mission Focused Evaluation Criteria</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srgbClr val="000000"/>
                </a:solidFill>
                <a:effectLst/>
                <a:uLnTx/>
                <a:uFillTx/>
                <a:latin typeface="Helvetica Neue" panose="020B0604020202020204" charset="0"/>
              </a:rPr>
              <a:t>Involve End Users (JAM Sessions)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srgbClr val="000000"/>
                </a:solidFill>
                <a:effectLst/>
                <a:uLnTx/>
                <a:uFillTx/>
                <a:latin typeface="Helvetica Neue" panose="020B0604020202020204" charset="0"/>
              </a:rPr>
              <a:t>Highest Technically Rated with Fair and Reasonable Pricing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srgbClr val="000000"/>
                </a:solidFill>
                <a:effectLst/>
                <a:uLnTx/>
                <a:uFillTx/>
                <a:latin typeface="Helvetica Neue" panose="020B0604020202020204" charset="0"/>
              </a:rPr>
              <a:t>Rates Only Pricing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srgbClr val="000000"/>
                </a:solidFill>
                <a:effectLst/>
                <a:uLnTx/>
                <a:uFillTx/>
                <a:latin typeface="Helvetica Neue" panose="020B0604020202020204" charset="0"/>
              </a:rPr>
              <a:t>Share Evaluation Documentation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srgbClr val="000000"/>
                </a:solidFill>
                <a:effectLst/>
                <a:uLnTx/>
                <a:uFillTx/>
                <a:latin typeface="Helvetica Neue" panose="020B0604020202020204" charset="0"/>
              </a:rPr>
              <a:t>Enhanced Contract Type Conversation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srgbClr val="000000"/>
                </a:solidFill>
                <a:effectLst/>
                <a:uLnTx/>
                <a:uFillTx/>
                <a:latin typeface="Helvetica Neue" panose="020B0604020202020204" charset="0"/>
              </a:rPr>
              <a:t>Leveraging Procurement Flexibilities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a:ln>
                <a:noFill/>
              </a:ln>
              <a:solidFill>
                <a:srgbClr val="000000"/>
              </a:solidFill>
              <a:effectLst/>
              <a:uLnTx/>
              <a:uFillTx/>
              <a:latin typeface="Helvetica Neue" panose="020B0604020202020204" charset="0"/>
            </a:endParaRPr>
          </a:p>
          <a:p>
            <a:pPr marL="342900" marR="0" lvl="0" indent="-342900" algn="ctr"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a:ln>
                <a:noFill/>
              </a:ln>
              <a:solidFill>
                <a:srgbClr val="000000"/>
              </a:solidFill>
              <a:effectLst/>
              <a:uLnTx/>
              <a:uFillTx/>
              <a:latin typeface="Helvetica Neue" panose="020B060402020202020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Helvetica Neue" panose="020B0604020202020204" charset="0"/>
            </a:endParaRPr>
          </a:p>
        </p:txBody>
      </p:sp>
      <p:pic>
        <p:nvPicPr>
          <p:cNvPr id="7" name="Picture 6" descr="Sun face wearing sunglasses">
            <a:extLst>
              <a:ext uri="{FF2B5EF4-FFF2-40B4-BE49-F238E27FC236}">
                <a16:creationId xmlns:a16="http://schemas.microsoft.com/office/drawing/2014/main" id="{C1EFDD96-8847-5297-F4AC-CDD439A58A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695" b="98870" l="200" r="97800">
                        <a14:foregroundMark x1="46800" y1="7627" x2="46800" y2="7627"/>
                        <a14:foregroundMark x1="48800" y1="3390" x2="48800" y2="3390"/>
                        <a14:foregroundMark x1="26800" y1="1977" x2="26800" y2="1977"/>
                        <a14:foregroundMark x1="8600" y1="19774" x2="8600" y2="19774"/>
                        <a14:foregroundMark x1="8800" y1="34181" x2="8800" y2="34181"/>
                        <a14:foregroundMark x1="4000" y1="48588" x2="4000" y2="48588"/>
                        <a14:foregroundMark x1="200" y1="48588" x2="200" y2="48588"/>
                        <a14:foregroundMark x1="24200" y1="93785" x2="24200" y2="93785"/>
                        <a14:foregroundMark x1="23600" y1="98870" x2="23600" y2="98870"/>
                        <a14:foregroundMark x1="93000" y1="55085" x2="93000" y2="55085"/>
                        <a14:foregroundMark x1="97800" y1="57062" x2="97800" y2="57062"/>
                        <a14:foregroundMark x1="43800" y1="59605" x2="43800" y2="59605"/>
                        <a14:foregroundMark x1="48000" y1="60169" x2="48000" y2="60169"/>
                        <a14:foregroundMark x1="49800" y1="59040" x2="48000" y2="61582"/>
                        <a14:foregroundMark x1="45000" y1="59887" x2="45000" y2="59887"/>
                        <a14:foregroundMark x1="41600" y1="61582" x2="41600" y2="61582"/>
                        <a14:foregroundMark x1="32600" y1="64407" x2="32600" y2="64407"/>
                        <a14:foregroundMark x1="33800" y1="65537" x2="51200" y2="61582"/>
                        <a14:foregroundMark x1="51200" y1="61582" x2="33800" y2="63277"/>
                        <a14:foregroundMark x1="33800" y1="63277" x2="35400" y2="63559"/>
                        <a14:foregroundMark x1="55000" y1="17514" x2="55000" y2="17514"/>
                        <a14:foregroundMark x1="56000" y1="15537" x2="56000" y2="15537"/>
                        <a14:foregroundMark x1="24400" y1="98870" x2="24400" y2="98870"/>
                      </a14:backgroundRemoval>
                    </a14:imgEffect>
                  </a14:imgLayer>
                </a14:imgProps>
              </a:ext>
              <a:ext uri="{837473B0-CC2E-450A-ABE3-18F120FF3D39}">
                <a1611:picAttrSrcUrl xmlns:a1611="http://schemas.microsoft.com/office/drawing/2016/11/main" r:id="rId7"/>
              </a:ext>
            </a:extLst>
          </a:blip>
          <a:stretch>
            <a:fillRect/>
          </a:stretch>
        </p:blipFill>
        <p:spPr>
          <a:xfrm flipH="1">
            <a:off x="4901221" y="1481243"/>
            <a:ext cx="1172812" cy="830351"/>
          </a:xfrm>
          <a:prstGeom prst="rect">
            <a:avLst/>
          </a:prstGeom>
        </p:spPr>
      </p:pic>
      <p:sp>
        <p:nvSpPr>
          <p:cNvPr id="15" name="Arrow: Right 14">
            <a:extLst>
              <a:ext uri="{FF2B5EF4-FFF2-40B4-BE49-F238E27FC236}">
                <a16:creationId xmlns:a16="http://schemas.microsoft.com/office/drawing/2014/main" id="{DFCECB73-24EE-BCE6-9802-94F289508B1E}"/>
              </a:ext>
            </a:extLst>
          </p:cNvPr>
          <p:cNvSpPr/>
          <p:nvPr/>
        </p:nvSpPr>
        <p:spPr>
          <a:xfrm>
            <a:off x="5626435" y="2229542"/>
            <a:ext cx="678377" cy="15658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Neue" panose="020B0604020202020204" charset="0"/>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Neue" panose="020B060402020202020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Neue" panose="020B0604020202020204" charset="0"/>
                <a:ea typeface="+mn-ea"/>
                <a:cs typeface="+mn-cs"/>
              </a:rPr>
              <a:t> 19</a:t>
            </a:r>
          </a:p>
        </p:txBody>
      </p:sp>
      <p:pic>
        <p:nvPicPr>
          <p:cNvPr id="10247" name="Picture 7" descr="Image of PIL Boot Camp, The Next Level, from February, 2022">
            <a:extLst>
              <a:ext uri="{FF2B5EF4-FFF2-40B4-BE49-F238E27FC236}">
                <a16:creationId xmlns:a16="http://schemas.microsoft.com/office/drawing/2014/main" id="{7BD75A32-C888-ADAA-C871-573246F258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0877" y="901080"/>
            <a:ext cx="2774982" cy="4012023"/>
          </a:xfrm>
          <a:prstGeom prst="rect">
            <a:avLst/>
          </a:prstGeom>
          <a:solidFill>
            <a:srgbClr val="FF0000"/>
          </a:solidFill>
        </p:spPr>
      </p:pic>
      <p:sp>
        <p:nvSpPr>
          <p:cNvPr id="11" name="Slide Number Placeholder 10">
            <a:extLst>
              <a:ext uri="{FF2B5EF4-FFF2-40B4-BE49-F238E27FC236}">
                <a16:creationId xmlns:a16="http://schemas.microsoft.com/office/drawing/2014/main" id="{D694EFAF-4750-7053-AA7B-96F5829A0E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2649006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xfrm>
            <a:off x="902610" y="423363"/>
            <a:ext cx="733878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4400" b="1" dirty="0">
                <a:solidFill>
                  <a:srgbClr val="38761D"/>
                </a:solidFill>
                <a:latin typeface="Helvetica Neue"/>
                <a:ea typeface="Helvetica Neue"/>
                <a:cs typeface="Helvetica Neue"/>
                <a:sym typeface="Helvetica Neue"/>
              </a:rPr>
              <a:t>The Quest for Clarity Begins!</a:t>
            </a: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pic>
        <p:nvPicPr>
          <p:cNvPr id="3" name="Picture 2" descr="Cartoon picture of a boy and a girl with a large orange question mark inbetween them.">
            <a:extLst>
              <a:ext uri="{FF2B5EF4-FFF2-40B4-BE49-F238E27FC236}">
                <a16:creationId xmlns:a16="http://schemas.microsoft.com/office/drawing/2014/main" id="{6CA0414B-42BF-70E0-0FE8-83AB74E7C8C0}"/>
              </a:ext>
            </a:extLst>
          </p:cNvPr>
          <p:cNvPicPr>
            <a:picLocks noChangeAspect="1"/>
          </p:cNvPicPr>
          <p:nvPr/>
        </p:nvPicPr>
        <p:blipFill>
          <a:blip r:embed="rId5"/>
          <a:srcRect/>
          <a:stretch/>
        </p:blipFill>
        <p:spPr>
          <a:xfrm>
            <a:off x="2624748" y="1235075"/>
            <a:ext cx="4110403" cy="3143250"/>
          </a:xfrm>
          <a:prstGeom prst="rect">
            <a:avLst/>
          </a:prstGeom>
        </p:spPr>
      </p:pic>
      <p:sp>
        <p:nvSpPr>
          <p:cNvPr id="4" name="Slide Number Placeholder 3">
            <a:extLst>
              <a:ext uri="{FF2B5EF4-FFF2-40B4-BE49-F238E27FC236}">
                <a16:creationId xmlns:a16="http://schemas.microsoft.com/office/drawing/2014/main" id="{C1CDD76A-1D40-66A9-74D8-21FAD4C70A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Tree>
    <p:extLst>
      <p:ext uri="{BB962C8B-B14F-4D97-AF65-F5344CB8AC3E}">
        <p14:creationId xmlns:p14="http://schemas.microsoft.com/office/powerpoint/2010/main" val="2280314258"/>
      </p:ext>
    </p:extLst>
  </p:cSld>
  <p:clrMapOvr>
    <a:overrideClrMapping bg1="lt1" tx1="dk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5" name="Title 4">
            <a:extLst>
              <a:ext uri="{FF2B5EF4-FFF2-40B4-BE49-F238E27FC236}">
                <a16:creationId xmlns:a16="http://schemas.microsoft.com/office/drawing/2014/main" id="{117A3C86-4B2F-F2A5-B7C4-3DDA23DE61D5}"/>
              </a:ext>
            </a:extLst>
          </p:cNvPr>
          <p:cNvSpPr>
            <a:spLocks noGrp="1"/>
          </p:cNvSpPr>
          <p:nvPr>
            <p:ph type="title"/>
          </p:nvPr>
        </p:nvSpPr>
        <p:spPr/>
        <p:txBody>
          <a:bodyPr>
            <a:normAutofit/>
          </a:bodyPr>
          <a:lstStyle/>
          <a:p>
            <a:r>
              <a:rPr lang="en-US" sz="2400" b="1" dirty="0">
                <a:solidFill>
                  <a:srgbClr val="38761D"/>
                </a:solidFill>
                <a:latin typeface="Helvetica Neue" panose="020B0604020202020204" charset="0"/>
              </a:rPr>
              <a:t>Which question </a:t>
            </a:r>
            <a:r>
              <a:rPr lang="en-US" sz="2400" b="1" dirty="0">
                <a:solidFill>
                  <a:srgbClr val="38761D"/>
                </a:solidFill>
              </a:rPr>
              <a:t>would you ask</a:t>
            </a:r>
            <a:r>
              <a:rPr lang="en-US" sz="2400" b="1" dirty="0">
                <a:solidFill>
                  <a:srgbClr val="38761D"/>
                </a:solidFill>
                <a:latin typeface="Helvetica Neue" panose="020B0604020202020204" charset="0"/>
              </a:rPr>
              <a:t>?</a:t>
            </a:r>
          </a:p>
        </p:txBody>
      </p:sp>
      <p:pic>
        <p:nvPicPr>
          <p:cNvPr id="12" name="Picture 11" descr="Small cartoon picture of a boy and a girls with a large orange question mark between them.">
            <a:extLst>
              <a:ext uri="{FF2B5EF4-FFF2-40B4-BE49-F238E27FC236}">
                <a16:creationId xmlns:a16="http://schemas.microsoft.com/office/drawing/2014/main" id="{3693CEA1-B6EC-CDAD-5498-D2803F8FD7CD}"/>
              </a:ext>
            </a:extLst>
          </p:cNvPr>
          <p:cNvPicPr>
            <a:picLocks noChangeAspect="1"/>
          </p:cNvPicPr>
          <p:nvPr/>
        </p:nvPicPr>
        <p:blipFill>
          <a:blip r:embed="rId4"/>
          <a:srcRect/>
          <a:stretch/>
        </p:blipFill>
        <p:spPr>
          <a:xfrm>
            <a:off x="6822865" y="421176"/>
            <a:ext cx="951580" cy="727679"/>
          </a:xfrm>
          <a:prstGeom prst="rect">
            <a:avLst/>
          </a:prstGeom>
        </p:spPr>
      </p:pic>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5"/>
          <a:stretch>
            <a:fillRect/>
          </a:stretch>
        </p:blipFill>
        <p:spPr>
          <a:xfrm>
            <a:off x="7867234" y="544140"/>
            <a:ext cx="843341" cy="374469"/>
          </a:xfrm>
          <a:prstGeom prst="rect">
            <a:avLst/>
          </a:prstGeom>
        </p:spPr>
      </p:pic>
      <p:sp>
        <p:nvSpPr>
          <p:cNvPr id="8" name="Text Placeholder 1">
            <a:extLst>
              <a:ext uri="{FF2B5EF4-FFF2-40B4-BE49-F238E27FC236}">
                <a16:creationId xmlns:a16="http://schemas.microsoft.com/office/drawing/2014/main" id="{02E70156-7870-7C62-3838-188884D60D29}"/>
              </a:ext>
            </a:extLst>
          </p:cNvPr>
          <p:cNvSpPr txBox="1">
            <a:spLocks/>
          </p:cNvSpPr>
          <p:nvPr/>
        </p:nvSpPr>
        <p:spPr>
          <a:xfrm>
            <a:off x="326748" y="1108941"/>
            <a:ext cx="4098948" cy="3589533"/>
          </a:xfrm>
          <a:prstGeom prst="rect">
            <a:avLst/>
          </a:prstGeom>
          <a:solidFill>
            <a:srgbClr val="AAF8C4"/>
          </a:solid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39700" indent="0">
              <a:buNone/>
            </a:pPr>
            <a:r>
              <a:rPr lang="en-US" sz="1900" dirty="0">
                <a:solidFill>
                  <a:schemeClr val="tx1"/>
                </a:solidFill>
                <a:latin typeface="Helvetica Neue" panose="020B0604020202020204" charset="0"/>
              </a:rPr>
              <a:t>A friend invited you to a summer picnic at a Big Views Park outside of town. You’ve never been to this park before. While driving there, your phone lost its signal and now you need to stop at the next gas station to ask for directions.</a:t>
            </a:r>
          </a:p>
          <a:p>
            <a:pPr marL="139700" indent="0">
              <a:buNone/>
            </a:pPr>
            <a:endParaRPr lang="en-US" sz="1900" dirty="0">
              <a:solidFill>
                <a:schemeClr val="tx1"/>
              </a:solidFill>
              <a:latin typeface="Helvetica Neue" panose="020B0604020202020204" charset="0"/>
            </a:endParaRPr>
          </a:p>
          <a:p>
            <a:pPr marL="139700" indent="0" algn="ctr">
              <a:buNone/>
            </a:pPr>
            <a:r>
              <a:rPr lang="en-US" sz="1900" b="1" dirty="0">
                <a:solidFill>
                  <a:schemeClr val="tx1"/>
                </a:solidFill>
                <a:latin typeface="Helvetica Neue" panose="020B0604020202020204" charset="0"/>
              </a:rPr>
              <a:t>Which question do you think will provide you with the best information to get to the park?</a:t>
            </a:r>
          </a:p>
          <a:p>
            <a:pPr marL="596900" lvl="1" indent="0">
              <a:buFont typeface="Arial"/>
              <a:buNone/>
            </a:pPr>
            <a:endParaRPr lang="en-US" sz="1900" dirty="0">
              <a:latin typeface="Helvetica Neue" panose="020B0604020202020204" charset="0"/>
            </a:endParaRPr>
          </a:p>
          <a:p>
            <a:pPr marL="596900" lvl="1" indent="0">
              <a:buFont typeface="Arial"/>
              <a:buNone/>
            </a:pPr>
            <a:endParaRPr lang="en-US" dirty="0">
              <a:latin typeface="Helvetica Neue" panose="020B0604020202020204" charset="0"/>
            </a:endParaRPr>
          </a:p>
          <a:p>
            <a:pPr marL="596900" lvl="1" indent="0">
              <a:buFont typeface="Arial"/>
              <a:buNone/>
            </a:pPr>
            <a:endParaRPr lang="en-US" dirty="0">
              <a:latin typeface="Helvetica Neue" panose="020B0604020202020204" charset="0"/>
            </a:endParaRPr>
          </a:p>
        </p:txBody>
      </p:sp>
      <p:sp>
        <p:nvSpPr>
          <p:cNvPr id="2" name="Text Placeholder 1">
            <a:extLst>
              <a:ext uri="{FF2B5EF4-FFF2-40B4-BE49-F238E27FC236}">
                <a16:creationId xmlns:a16="http://schemas.microsoft.com/office/drawing/2014/main" id="{F93F9C02-19E4-3120-D17D-468A32B684D2}"/>
              </a:ext>
            </a:extLst>
          </p:cNvPr>
          <p:cNvSpPr>
            <a:spLocks noGrp="1"/>
          </p:cNvSpPr>
          <p:nvPr>
            <p:ph type="body" idx="1"/>
          </p:nvPr>
        </p:nvSpPr>
        <p:spPr>
          <a:xfrm>
            <a:off x="4551904" y="1515137"/>
            <a:ext cx="4158671" cy="1215299"/>
          </a:xfrm>
          <a:solidFill>
            <a:schemeClr val="accent6">
              <a:lumMod val="20000"/>
              <a:lumOff val="80000"/>
            </a:schemeClr>
          </a:solidFill>
        </p:spPr>
        <p:txBody>
          <a:bodyPr>
            <a:normAutofit/>
          </a:bodyPr>
          <a:lstStyle/>
          <a:p>
            <a:pPr marL="139700" indent="0" algn="ctr">
              <a:buNone/>
            </a:pPr>
            <a:r>
              <a:rPr lang="en-US" sz="1900" b="1" dirty="0">
                <a:solidFill>
                  <a:schemeClr val="tx1"/>
                </a:solidFill>
              </a:rPr>
              <a:t>Question A:</a:t>
            </a:r>
          </a:p>
          <a:p>
            <a:pPr marL="139700" indent="0" algn="ctr">
              <a:buNone/>
            </a:pPr>
            <a:r>
              <a:rPr lang="en-US" sz="1900" dirty="0">
                <a:solidFill>
                  <a:schemeClr val="tx1"/>
                </a:solidFill>
              </a:rPr>
              <a:t>Which way is the park? </a:t>
            </a:r>
          </a:p>
          <a:p>
            <a:pPr marL="596900" lvl="1" indent="0">
              <a:buNone/>
            </a:pPr>
            <a:endParaRPr lang="en-US" dirty="0">
              <a:latin typeface="Helvetica Neue" panose="020B0604020202020204" charset="0"/>
            </a:endParaRPr>
          </a:p>
        </p:txBody>
      </p:sp>
      <p:sp>
        <p:nvSpPr>
          <p:cNvPr id="11" name="Text Placeholder 1">
            <a:extLst>
              <a:ext uri="{FF2B5EF4-FFF2-40B4-BE49-F238E27FC236}">
                <a16:creationId xmlns:a16="http://schemas.microsoft.com/office/drawing/2014/main" id="{0EEDB6A5-95EA-6873-5790-357E6911D57A}"/>
              </a:ext>
            </a:extLst>
          </p:cNvPr>
          <p:cNvSpPr txBox="1">
            <a:spLocks/>
          </p:cNvSpPr>
          <p:nvPr/>
        </p:nvSpPr>
        <p:spPr>
          <a:xfrm>
            <a:off x="4564017" y="2911932"/>
            <a:ext cx="4182791" cy="1374775"/>
          </a:xfrm>
          <a:prstGeom prst="rect">
            <a:avLst/>
          </a:prstGeom>
          <a:solidFill>
            <a:schemeClr val="accent6">
              <a:lumMod val="20000"/>
              <a:lumOff val="80000"/>
            </a:schemeClr>
          </a:solidFill>
          <a:ln>
            <a:noFill/>
          </a:ln>
        </p:spPr>
        <p:txBody>
          <a:bodyPr spcFirstLastPara="1" wrap="square" lIns="91425" tIns="91425" rIns="91425" bIns="91425" anchor="t" anchorCtr="0">
            <a:normAutofit fontScale="32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39700" indent="0" algn="ctr">
              <a:buNone/>
            </a:pPr>
            <a:r>
              <a:rPr lang="en-US" sz="7200" b="1" dirty="0">
                <a:solidFill>
                  <a:schemeClr val="tx1"/>
                </a:solidFill>
                <a:latin typeface="Helvetica Neue" panose="020B0604020202020204" charset="0"/>
              </a:rPr>
              <a:t>Question B:</a:t>
            </a:r>
          </a:p>
          <a:p>
            <a:pPr marL="139700" indent="0" algn="ctr">
              <a:buNone/>
            </a:pPr>
            <a:r>
              <a:rPr lang="en-US" sz="4900" dirty="0">
                <a:solidFill>
                  <a:schemeClr val="tx1"/>
                </a:solidFill>
                <a:latin typeface="Helvetica Neue" panose="020B0604020202020204" charset="0"/>
              </a:rPr>
              <a:t>Which road and highways do I need to take to get to Big Views Park?  </a:t>
            </a:r>
          </a:p>
          <a:p>
            <a:pPr marL="596900" lvl="1" indent="0">
              <a:buFont typeface="Arial"/>
              <a:buNone/>
            </a:pPr>
            <a:endParaRPr lang="en-US" dirty="0">
              <a:latin typeface="Helvetica Neue" panose="020B0604020202020204" charset="0"/>
            </a:endParaRPr>
          </a:p>
        </p:txBody>
      </p:sp>
      <p:sp>
        <p:nvSpPr>
          <p:cNvPr id="4" name="Slide Number Placeholder 3">
            <a:extLst>
              <a:ext uri="{FF2B5EF4-FFF2-40B4-BE49-F238E27FC236}">
                <a16:creationId xmlns:a16="http://schemas.microsoft.com/office/drawing/2014/main" id="{54C6FA07-A66E-505F-57AD-D614C87875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3828221277"/>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build="p"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5"/>
        <p:cNvGrpSpPr/>
        <p:nvPr/>
      </p:nvGrpSpPr>
      <p:grpSpPr>
        <a:xfrm>
          <a:off x="0" y="0"/>
          <a:ext cx="0" cy="0"/>
          <a:chOff x="0" y="0"/>
          <a:chExt cx="0" cy="0"/>
        </a:xfrm>
      </p:grpSpPr>
      <p:sp>
        <p:nvSpPr>
          <p:cNvPr id="158" name="Google Shape;158;p3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38761D"/>
                </a:solidFill>
                <a:latin typeface="Helvetica Neue"/>
                <a:ea typeface="Helvetica Neue"/>
                <a:cs typeface="Helvetica Neue"/>
                <a:sym typeface="Helvetica Neue"/>
              </a:rPr>
              <a:t>What are Interview-Style Questions?</a:t>
            </a: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9" name="Picture 8" descr="Procurement Innovation Lab Logo">
            <a:extLst>
              <a:ext uri="{FF2B5EF4-FFF2-40B4-BE49-F238E27FC236}">
                <a16:creationId xmlns:a16="http://schemas.microsoft.com/office/drawing/2014/main" id="{BE808A99-B837-FDE7-008A-0687727BCD5E}"/>
              </a:ext>
            </a:extLst>
          </p:cNvPr>
          <p:cNvPicPr>
            <a:picLocks noChangeAspect="1"/>
          </p:cNvPicPr>
          <p:nvPr/>
        </p:nvPicPr>
        <p:blipFill>
          <a:blip r:embed="rId4"/>
          <a:stretch>
            <a:fillRect/>
          </a:stretch>
        </p:blipFill>
        <p:spPr>
          <a:xfrm>
            <a:off x="7867234" y="544140"/>
            <a:ext cx="843341" cy="374469"/>
          </a:xfrm>
          <a:prstGeom prst="rect">
            <a:avLst/>
          </a:prstGeom>
        </p:spPr>
      </p:pic>
      <p:sp>
        <p:nvSpPr>
          <p:cNvPr id="12" name="Google Shape;146;p18">
            <a:extLst>
              <a:ext uri="{FF2B5EF4-FFF2-40B4-BE49-F238E27FC236}">
                <a16:creationId xmlns:a16="http://schemas.microsoft.com/office/drawing/2014/main" id="{413C9B47-5D83-151B-9548-8B4AD0D435AD}"/>
              </a:ext>
            </a:extLst>
          </p:cNvPr>
          <p:cNvSpPr txBox="1">
            <a:spLocks/>
          </p:cNvSpPr>
          <p:nvPr/>
        </p:nvSpPr>
        <p:spPr>
          <a:xfrm>
            <a:off x="427091" y="1001994"/>
            <a:ext cx="5012922" cy="2118263"/>
          </a:xfrm>
          <a:prstGeom prst="rect">
            <a:avLst/>
          </a:prstGeom>
          <a:noFill/>
          <a:ln>
            <a:noFill/>
          </a:ln>
        </p:spPr>
        <p:txBody>
          <a:bodyPr spcFirstLastPara="1" wrap="square" lIns="91425" tIns="91425" rIns="91425" bIns="91425"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342900">
              <a:buBlip>
                <a:blip r:embed="rId5">
                  <a:extLst>
                    <a:ext uri="{96DAC541-7B7A-43D3-8B79-37D633B846F1}">
                      <asvg:svgBlip xmlns:asvg="http://schemas.microsoft.com/office/drawing/2016/SVG/main" r:embed="rId6"/>
                    </a:ext>
                  </a:extLst>
                </a:blip>
              </a:buBlip>
            </a:pPr>
            <a:r>
              <a:rPr lang="en-US" sz="1900" dirty="0">
                <a:solidFill>
                  <a:schemeClr val="tx1"/>
                </a:solidFill>
                <a:latin typeface="Helvetica Neue" panose="020B0604020202020204" charset="0"/>
              </a:rPr>
              <a:t>Interview-style questions make your technical evaluations factors more meaningful.</a:t>
            </a:r>
          </a:p>
          <a:p>
            <a:pPr marL="342900">
              <a:buBlip>
                <a:blip r:embed="rId5">
                  <a:extLst>
                    <a:ext uri="{96DAC541-7B7A-43D3-8B79-37D633B846F1}">
                      <asvg:svgBlip xmlns:asvg="http://schemas.microsoft.com/office/drawing/2016/SVG/main" r:embed="rId6"/>
                    </a:ext>
                  </a:extLst>
                </a:blip>
              </a:buBlip>
            </a:pPr>
            <a:r>
              <a:rPr lang="en-US" sz="1900" dirty="0">
                <a:solidFill>
                  <a:schemeClr val="tx1"/>
                </a:solidFill>
                <a:latin typeface="Helvetica Neue" panose="020B0604020202020204" charset="0"/>
              </a:rPr>
              <a:t>Use your mission to provide context and ask targeted questions about areas such as the offeror’s related experience or a specific solution.</a:t>
            </a:r>
          </a:p>
          <a:p>
            <a:pPr marL="342900">
              <a:buBlip>
                <a:blip r:embed="rId5">
                  <a:extLst>
                    <a:ext uri="{96DAC541-7B7A-43D3-8B79-37D633B846F1}">
                      <asvg:svgBlip xmlns:asvg="http://schemas.microsoft.com/office/drawing/2016/SVG/main" r:embed="rId6"/>
                    </a:ext>
                  </a:extLst>
                </a:blip>
              </a:buBlip>
            </a:pPr>
            <a:r>
              <a:rPr lang="en-US" sz="1900" dirty="0">
                <a:solidFill>
                  <a:schemeClr val="tx1"/>
                </a:solidFill>
                <a:latin typeface="Helvetica Neue" panose="020B0604020202020204" charset="0"/>
              </a:rPr>
              <a:t>Can be used in Request for Information (RFIs), Market Research, Solicitations, and More!</a:t>
            </a:r>
          </a:p>
          <a:p>
            <a:pPr marL="0" indent="0">
              <a:buFont typeface="Arial"/>
              <a:buNone/>
            </a:pPr>
            <a:endParaRPr lang="en-US" dirty="0">
              <a:latin typeface="Helvetica Neue" panose="020B0604020202020204" charset="0"/>
            </a:endParaRPr>
          </a:p>
        </p:txBody>
      </p:sp>
      <p:sp>
        <p:nvSpPr>
          <p:cNvPr id="18" name="Google Shape;146;p18">
            <a:extLst>
              <a:ext uri="{FF2B5EF4-FFF2-40B4-BE49-F238E27FC236}">
                <a16:creationId xmlns:a16="http://schemas.microsoft.com/office/drawing/2014/main" id="{95CCE2D5-03DA-C77F-7788-0C23F3601608}"/>
              </a:ext>
            </a:extLst>
          </p:cNvPr>
          <p:cNvSpPr txBox="1">
            <a:spLocks/>
          </p:cNvSpPr>
          <p:nvPr/>
        </p:nvSpPr>
        <p:spPr>
          <a:xfrm>
            <a:off x="503124" y="3198756"/>
            <a:ext cx="7120340" cy="1379853"/>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85750" marR="0" lvl="0" indent="-285750" algn="l" defTabSz="914400" rtl="0" eaLnBrk="1" fontAlgn="auto" latinLnBrk="0" hangingPunct="1">
              <a:lnSpc>
                <a:spcPct val="115000"/>
              </a:lnSpc>
              <a:spcBef>
                <a:spcPts val="0"/>
              </a:spcBef>
              <a:spcAft>
                <a:spcPts val="0"/>
              </a:spcAft>
              <a:buClr>
                <a:srgbClr val="595959"/>
              </a:buClr>
              <a:buSzPts val="1800"/>
              <a:buFont typeface="Wingdings" panose="05000000000000000000" pitchFamily="2" charset="2"/>
              <a:buChar char="ü"/>
              <a:tabLst/>
              <a:defRPr/>
            </a:pPr>
            <a:r>
              <a:rPr kumimoji="0" lang="en-US" sz="1800" b="1" i="0" u="none" strike="noStrike" kern="0" cap="none" spc="0" normalizeH="0" baseline="0" noProof="0" dirty="0">
                <a:ln>
                  <a:noFill/>
                </a:ln>
                <a:solidFill>
                  <a:srgbClr val="00B050"/>
                </a:solidFill>
                <a:effectLst/>
                <a:uLnTx/>
                <a:uFillTx/>
                <a:latin typeface="Helvetica Neue" panose="020B0604020202020204" charset="0"/>
                <a:sym typeface="Arial"/>
              </a:rPr>
              <a:t>Easier for program offices to articulate meaningful criteria.</a:t>
            </a:r>
          </a:p>
          <a:p>
            <a:pPr marL="285750" marR="0" lvl="0" indent="-285750" algn="l" defTabSz="914400" rtl="0" eaLnBrk="1" fontAlgn="auto" latinLnBrk="0" hangingPunct="1">
              <a:lnSpc>
                <a:spcPct val="115000"/>
              </a:lnSpc>
              <a:spcBef>
                <a:spcPts val="0"/>
              </a:spcBef>
              <a:spcAft>
                <a:spcPts val="0"/>
              </a:spcAft>
              <a:buClr>
                <a:srgbClr val="595959"/>
              </a:buClr>
              <a:buSzPts val="1800"/>
              <a:buFont typeface="Wingdings" panose="05000000000000000000" pitchFamily="2" charset="2"/>
              <a:buChar char="ü"/>
              <a:tabLst/>
              <a:defRPr/>
            </a:pPr>
            <a:r>
              <a:rPr kumimoji="0" lang="en-US" sz="1800" b="1" i="0" u="none" strike="noStrike" kern="0" cap="none" spc="0" normalizeH="0" baseline="0" noProof="0" dirty="0">
                <a:ln>
                  <a:noFill/>
                </a:ln>
                <a:solidFill>
                  <a:srgbClr val="00B050"/>
                </a:solidFill>
                <a:effectLst/>
                <a:uLnTx/>
                <a:uFillTx/>
                <a:latin typeface="Helvetica Neue" panose="020B0604020202020204" charset="0"/>
                <a:sym typeface="Arial"/>
              </a:rPr>
              <a:t>Easier for offerors to understand requirements and provide relevant proposals.</a:t>
            </a:r>
          </a:p>
          <a:p>
            <a:pPr marL="285750" marR="0" lvl="0" indent="-285750" algn="l" defTabSz="914400" rtl="0" eaLnBrk="1" fontAlgn="auto" latinLnBrk="0" hangingPunct="1">
              <a:lnSpc>
                <a:spcPct val="115000"/>
              </a:lnSpc>
              <a:spcBef>
                <a:spcPts val="0"/>
              </a:spcBef>
              <a:spcAft>
                <a:spcPts val="0"/>
              </a:spcAft>
              <a:buClr>
                <a:srgbClr val="595959"/>
              </a:buClr>
              <a:buSzPts val="1800"/>
              <a:buFont typeface="Wingdings" panose="05000000000000000000" pitchFamily="2" charset="2"/>
              <a:buChar char="ü"/>
              <a:tabLst/>
              <a:defRPr/>
            </a:pPr>
            <a:r>
              <a:rPr kumimoji="0" lang="en-US" sz="1800" b="1" i="0" u="none" strike="noStrike" kern="0" cap="none" spc="0" normalizeH="0" baseline="0" noProof="0" dirty="0">
                <a:ln>
                  <a:noFill/>
                </a:ln>
                <a:solidFill>
                  <a:srgbClr val="00B050"/>
                </a:solidFill>
                <a:effectLst/>
                <a:uLnTx/>
                <a:uFillTx/>
                <a:latin typeface="Helvetica Neue" panose="020B0604020202020204" charset="0"/>
                <a:sym typeface="Arial"/>
              </a:rPr>
              <a:t>Easier for evaluators to evaluate.</a:t>
            </a:r>
          </a:p>
          <a:p>
            <a:pPr marL="0" marR="0" lvl="0" indent="0" algn="l" defTabSz="914400" rtl="0" eaLnBrk="1" fontAlgn="auto" latinLnBrk="0" hangingPunct="1">
              <a:lnSpc>
                <a:spcPct val="115000"/>
              </a:lnSpc>
              <a:spcBef>
                <a:spcPts val="0"/>
              </a:spcBef>
              <a:spcAft>
                <a:spcPts val="0"/>
              </a:spcAft>
              <a:buClr>
                <a:srgbClr val="595959"/>
              </a:buClr>
              <a:buSzPts val="1800"/>
              <a:buFont typeface="Arial"/>
              <a:buNone/>
              <a:tabLst/>
              <a:defRPr/>
            </a:pPr>
            <a:endParaRPr kumimoji="0" lang="en-US" sz="1800" b="0" i="0" u="none" strike="noStrike" kern="0" cap="none" spc="0" normalizeH="0" baseline="0" noProof="0" dirty="0">
              <a:ln>
                <a:noFill/>
              </a:ln>
              <a:solidFill>
                <a:srgbClr val="595959"/>
              </a:solidFill>
              <a:effectLst/>
              <a:uLnTx/>
              <a:uFillTx/>
              <a:latin typeface="Helvetica Neue" panose="020B0604020202020204" charset="0"/>
              <a:sym typeface="Arial"/>
            </a:endParaRPr>
          </a:p>
        </p:txBody>
      </p:sp>
      <p:pic>
        <p:nvPicPr>
          <p:cNvPr id="3" name="Picture 2" descr="Premium Vector | Students camping trip flat vector illustration. happy ...">
            <a:extLst>
              <a:ext uri="{FF2B5EF4-FFF2-40B4-BE49-F238E27FC236}">
                <a16:creationId xmlns:a16="http://schemas.microsoft.com/office/drawing/2014/main" id="{E0253F32-5C3A-0BF0-BA11-1912039FDAB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301076" y="1001994"/>
            <a:ext cx="3646512" cy="1839177"/>
          </a:xfrm>
          <a:prstGeom prst="rect">
            <a:avLst/>
          </a:prstGeom>
        </p:spPr>
      </p:pic>
      <p:pic>
        <p:nvPicPr>
          <p:cNvPr id="8" name="Picture 7" descr="Cartoon wooden sign that reads:  Used on 61 Awarded PIL Projects">
            <a:extLst>
              <a:ext uri="{FF2B5EF4-FFF2-40B4-BE49-F238E27FC236}">
                <a16:creationId xmlns:a16="http://schemas.microsoft.com/office/drawing/2014/main" id="{C8C5DC4E-FB9E-7D94-6683-91D2406C03C6}"/>
              </a:ext>
            </a:extLst>
          </p:cNvPr>
          <p:cNvPicPr>
            <a:picLocks noChangeAspect="1"/>
          </p:cNvPicPr>
          <p:nvPr/>
        </p:nvPicPr>
        <p:blipFill>
          <a:blip r:embed="rId9"/>
          <a:stretch>
            <a:fillRect/>
          </a:stretch>
        </p:blipFill>
        <p:spPr>
          <a:xfrm>
            <a:off x="6972853" y="2961739"/>
            <a:ext cx="1542422" cy="1816765"/>
          </a:xfrm>
          <a:prstGeom prst="rect">
            <a:avLst/>
          </a:prstGeom>
        </p:spPr>
      </p:pic>
      <p:sp>
        <p:nvSpPr>
          <p:cNvPr id="14" name="Google Shape;147;p18">
            <a:extLst>
              <a:ext uri="{FF2B5EF4-FFF2-40B4-BE49-F238E27FC236}">
                <a16:creationId xmlns:a16="http://schemas.microsoft.com/office/drawing/2014/main" id="{906C0DFE-04BF-5955-E11F-C6533628B351}"/>
              </a:ext>
            </a:extLst>
          </p:cNvPr>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595959"/>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800" b="0" i="0" u="none" strike="noStrike" kern="0" cap="none" spc="0" normalizeH="0" baseline="0" noProof="0" dirty="0">
              <a:ln>
                <a:noFill/>
              </a:ln>
              <a:solidFill>
                <a:srgbClr val="595959"/>
              </a:solidFill>
              <a:effectLst/>
              <a:uLnTx/>
              <a:uFillTx/>
              <a:sym typeface="Arial"/>
            </a:endParaRPr>
          </a:p>
        </p:txBody>
      </p:sp>
    </p:spTree>
    <p:extLst>
      <p:ext uri="{BB962C8B-B14F-4D97-AF65-F5344CB8AC3E}">
        <p14:creationId xmlns:p14="http://schemas.microsoft.com/office/powerpoint/2010/main" val="1607047823"/>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10.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11.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12.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13.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14.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15.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16.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17.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18.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19.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2.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20.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21.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22.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23.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24.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25.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26.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27.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28.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29.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3.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30.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31.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32.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33.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34.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35.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36.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37.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38.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39.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4.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40.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41.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42.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43.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44.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45.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46.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5.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6.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7.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8.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9.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f4d7765-c559-403f-a470-61434268a69a" xsi:nil="true"/>
    <lcf76f155ced4ddcb4097134ff3c332f xmlns="d617d171-550d-40b8-84e6-1e303b1f78f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A17C68B9F064845BAE1D8E3601B0499" ma:contentTypeVersion="16" ma:contentTypeDescription="Create a new document." ma:contentTypeScope="" ma:versionID="d19c237fed83882648ac74b6dad7f97a">
  <xsd:schema xmlns:xsd="http://www.w3.org/2001/XMLSchema" xmlns:xs="http://www.w3.org/2001/XMLSchema" xmlns:p="http://schemas.microsoft.com/office/2006/metadata/properties" xmlns:ns2="d617d171-550d-40b8-84e6-1e303b1f78f9" xmlns:ns3="df4d7765-c559-403f-a470-61434268a69a" targetNamespace="http://schemas.microsoft.com/office/2006/metadata/properties" ma:root="true" ma:fieldsID="75d1d3e7a3a073c9c0a1efb67f5d6852" ns2:_="" ns3:_="">
    <xsd:import namespace="d617d171-550d-40b8-84e6-1e303b1f78f9"/>
    <xsd:import namespace="df4d7765-c559-403f-a470-61434268a69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3:TaxCatchAll"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17d171-550d-40b8-84e6-1e303b1f78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f9b6b14-b2e9-4229-8a92-3cede8e59735"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4d7765-c559-403f-a470-61434268a69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eede725-1256-4412-8247-83498d9ffbb2}" ma:internalName="TaxCatchAll" ma:showField="CatchAllData" ma:web="df4d7765-c559-403f-a470-61434268a6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AD3B84-C01F-4882-9A77-CDF324A10F36}">
  <ds:schemaRefs>
    <ds:schemaRef ds:uri="http://schemas.microsoft.com/office/2006/documentManagement/types"/>
    <ds:schemaRef ds:uri="http://purl.org/dc/terms/"/>
    <ds:schemaRef ds:uri="http://schemas.microsoft.com/office/2006/metadata/properties"/>
    <ds:schemaRef ds:uri="http://schemas.microsoft.com/office/infopath/2007/PartnerControls"/>
    <ds:schemaRef ds:uri="http://purl.org/dc/dcmitype/"/>
    <ds:schemaRef ds:uri="d617d171-550d-40b8-84e6-1e303b1f78f9"/>
    <ds:schemaRef ds:uri="http://schemas.openxmlformats.org/package/2006/metadata/core-properties"/>
    <ds:schemaRef ds:uri="http://www.w3.org/XML/1998/namespace"/>
    <ds:schemaRef ds:uri="df4d7765-c559-403f-a470-61434268a69a"/>
    <ds:schemaRef ds:uri="http://purl.org/dc/elements/1.1/"/>
  </ds:schemaRefs>
</ds:datastoreItem>
</file>

<file path=customXml/itemProps2.xml><?xml version="1.0" encoding="utf-8"?>
<ds:datastoreItem xmlns:ds="http://schemas.openxmlformats.org/officeDocument/2006/customXml" ds:itemID="{5F19F950-4747-4775-B514-44058D8B6998}">
  <ds:schemaRefs>
    <ds:schemaRef ds:uri="http://schemas.microsoft.com/sharepoint/v3/contenttype/forms"/>
  </ds:schemaRefs>
</ds:datastoreItem>
</file>

<file path=customXml/itemProps3.xml><?xml version="1.0" encoding="utf-8"?>
<ds:datastoreItem xmlns:ds="http://schemas.openxmlformats.org/officeDocument/2006/customXml" ds:itemID="{AAE47393-0576-4C3D-BAE6-AE283C98FA60}">
  <ds:schemaRefs>
    <ds:schemaRef ds:uri="d617d171-550d-40b8-84e6-1e303b1f78f9"/>
    <ds:schemaRef ds:uri="df4d7765-c559-403f-a470-61434268a6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809</TotalTime>
  <Words>4747</Words>
  <Application>Microsoft Office PowerPoint</Application>
  <PresentationFormat>On-screen Show (16:9)</PresentationFormat>
  <Paragraphs>563</Paragraphs>
  <Slides>57</Slides>
  <Notes>56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6" baseType="lpstr">
      <vt:lpstr>Helvetica Neue</vt:lpstr>
      <vt:lpstr>Source Sans Pro</vt:lpstr>
      <vt:lpstr>Arial</vt:lpstr>
      <vt:lpstr>Calibri</vt:lpstr>
      <vt:lpstr>Gill Sans MT</vt:lpstr>
      <vt:lpstr>Wingdings</vt:lpstr>
      <vt:lpstr>Franklin Gothic Book</vt:lpstr>
      <vt:lpstr>Simple Light</vt:lpstr>
      <vt:lpstr>Document</vt:lpstr>
      <vt:lpstr>Quest for Clarity:  Asking the Right Procurement Questions at the Right Time</vt:lpstr>
      <vt:lpstr>Presenters  </vt:lpstr>
      <vt:lpstr>What? </vt:lpstr>
      <vt:lpstr>Summer Camp Itinerary  </vt:lpstr>
      <vt:lpstr>PIL Concept of Operations (ConOps) </vt:lpstr>
      <vt:lpstr>Foundational PIL Training </vt:lpstr>
      <vt:lpstr>The Quest for Clarity Begins! </vt:lpstr>
      <vt:lpstr>Which question would you ask?</vt:lpstr>
      <vt:lpstr>What are Interview-Style Questions? </vt:lpstr>
      <vt:lpstr>Fireside Stories with Real Use Cases</vt:lpstr>
      <vt:lpstr>Using Interview-Style Questions for Market Research </vt:lpstr>
      <vt:lpstr>Using Interview-Style Questions in Solicitations </vt:lpstr>
      <vt:lpstr>Using Interview-Style Questions in Solicitations</vt:lpstr>
      <vt:lpstr>Using Interview-Style Questions in Solicitations</vt:lpstr>
      <vt:lpstr>Camp Activity Time!</vt:lpstr>
      <vt:lpstr>What are some ways you can ensure your team is asking the right questions when creating evaluation criteria?</vt:lpstr>
      <vt:lpstr>Summer Vacation – Where Should We Go?!  </vt:lpstr>
      <vt:lpstr>Summer Vacation – Where Should We Go?!  </vt:lpstr>
      <vt:lpstr>RFI Methods for Consideration </vt:lpstr>
      <vt:lpstr>Digital Application RFI</vt:lpstr>
      <vt:lpstr>JAM Sessions </vt:lpstr>
      <vt:lpstr>Summer Vacation – We Know What We Want!  </vt:lpstr>
      <vt:lpstr>Summer Vacation – Jam Session  </vt:lpstr>
      <vt:lpstr>Summer Vacation – What are our options?!   </vt:lpstr>
      <vt:lpstr>Summer Vacation – Vendor A  </vt:lpstr>
      <vt:lpstr>Summer Vacation – Vendor A  </vt:lpstr>
      <vt:lpstr>Summer Vacation – Vendor B  </vt:lpstr>
      <vt:lpstr>Summer Vacation – Vendor B  </vt:lpstr>
      <vt:lpstr>Summer Vacation – Vendor C   </vt:lpstr>
      <vt:lpstr>Summer Vacation – Vendor C  </vt:lpstr>
      <vt:lpstr>Which Vendor would you pick?! </vt:lpstr>
      <vt:lpstr>Vendor Feedback on Interview-Style Questions</vt:lpstr>
      <vt:lpstr>Campfire Knowledge Check</vt:lpstr>
      <vt:lpstr>Campfire Knowledge Check #1 </vt:lpstr>
      <vt:lpstr>Campfire Knowledge Check #2 </vt:lpstr>
      <vt:lpstr>Campfire Knowledge Check #3 </vt:lpstr>
      <vt:lpstr>Campfire Questions? </vt:lpstr>
      <vt:lpstr>S’More Ways to Make Your Procurements Efficient</vt:lpstr>
      <vt:lpstr>What? </vt:lpstr>
      <vt:lpstr>FEMA Doctrine Support Services </vt:lpstr>
      <vt:lpstr>How FEMA Bought it Last Time</vt:lpstr>
      <vt:lpstr>FEMA’s Recompete Approach</vt:lpstr>
      <vt:lpstr>FEMA’s Streamlined Timeline</vt:lpstr>
      <vt:lpstr>Efficient Procurement Model Innovations</vt:lpstr>
      <vt:lpstr>Efficient Procurement Model: Down-Selects </vt:lpstr>
      <vt:lpstr>Efficient Procurement Model: Oral Presentations </vt:lpstr>
      <vt:lpstr>Efficient Procurement Model: Confidence Ratings </vt:lpstr>
      <vt:lpstr>Efficient Procurement Model: On-the-Spot Consensus  </vt:lpstr>
      <vt:lpstr>Efficient Procurement Model: Streamlined Documentation </vt:lpstr>
      <vt:lpstr>Periodic Table of Acquisition Innovations</vt:lpstr>
      <vt:lpstr>Periodic Table of Acquisition Innovations</vt:lpstr>
      <vt:lpstr>Navigate PTAI to Find Techniques!</vt:lpstr>
      <vt:lpstr>Navigate PTAI to Find Techniques!</vt:lpstr>
      <vt:lpstr>Navigate PTAI to Find Techniques!</vt:lpstr>
      <vt:lpstr>Additional Resources</vt:lpstr>
      <vt:lpstr>Questions?</vt:lpstr>
      <vt:lpstr>Thank You! Contact us at PIL@HQ.DHS.GOV Monica Taylor: monica.taylor@hq.dhs.gov Tracey Harriot: tracey.harriot@hq.dhs.gov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 for Clarity:  Asking the Right Procurement Questions at the Right Time</dc:title>
  <dc:creator>Kris Niewsiadomy</dc:creator>
  <cp:lastModifiedBy>Kris Niewsiadomy</cp:lastModifiedBy>
  <cp:revision>6</cp:revision>
  <dcterms:modified xsi:type="dcterms:W3CDTF">2024-06-12T17:03:20Z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2eef23d-2e95-4428-9a3c-2526d95b164a_Enabled">
    <vt:lpwstr>true</vt:lpwstr>
  </property>
  <property fmtid="{D5CDD505-2E9C-101B-9397-08002B2CF9AE}" pid="3" name="MSIP_Label_a2eef23d-2e95-4428-9a3c-2526d95b164a_SetDate">
    <vt:lpwstr>2024-04-30T17:14:07Z</vt:lpwstr>
  </property>
  <property fmtid="{D5CDD505-2E9C-101B-9397-08002B2CF9AE}" pid="4" name="MSIP_Label_a2eef23d-2e95-4428-9a3c-2526d95b164a_Method">
    <vt:lpwstr>Standard</vt:lpwstr>
  </property>
  <property fmtid="{D5CDD505-2E9C-101B-9397-08002B2CF9AE}" pid="5" name="MSIP_Label_a2eef23d-2e95-4428-9a3c-2526d95b164a_Name">
    <vt:lpwstr>For Official Use Only (FOUO)</vt:lpwstr>
  </property>
  <property fmtid="{D5CDD505-2E9C-101B-9397-08002B2CF9AE}" pid="6" name="MSIP_Label_a2eef23d-2e95-4428-9a3c-2526d95b164a_SiteId">
    <vt:lpwstr>3ccde76c-946d-4a12-bb7a-fc9d0842354a</vt:lpwstr>
  </property>
  <property fmtid="{D5CDD505-2E9C-101B-9397-08002B2CF9AE}" pid="7" name="MSIP_Label_a2eef23d-2e95-4428-9a3c-2526d95b164a_ActionId">
    <vt:lpwstr>4e0f05f6-1587-4277-8713-ab5fc4526364</vt:lpwstr>
  </property>
  <property fmtid="{D5CDD505-2E9C-101B-9397-08002B2CF9AE}" pid="8" name="MSIP_Label_a2eef23d-2e95-4428-9a3c-2526d95b164a_ContentBits">
    <vt:lpwstr>0</vt:lpwstr>
  </property>
  <property fmtid="{D5CDD505-2E9C-101B-9397-08002B2CF9AE}" pid="9" name="ContentTypeId">
    <vt:lpwstr>0x010100BA17C68B9F064845BAE1D8E3601B0499</vt:lpwstr>
  </property>
  <property fmtid="{D5CDD505-2E9C-101B-9397-08002B2CF9AE}" pid="10" name="MediaServiceImageTags">
    <vt:lpwstr/>
  </property>
</Properties>
</file>