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comments/comment1.xml" ContentType="application/vnd.openxmlformats-officedocument.presentationml.comments+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Helvetica Neue" panose="020B0604020202020204" charset="0"/>
      <p:regular r:id="rId23"/>
      <p:bold r:id="rId24"/>
      <p:italic r:id="rId25"/>
      <p:boldItalic r:id="rId26"/>
    </p:embeddedFont>
    <p:embeddedFont>
      <p:font typeface="Public Sans" panose="020B0604020202020204" charset="0"/>
      <p:regular r:id="rId27"/>
      <p:bold r:id="rId28"/>
      <p:italic r:id="rId29"/>
      <p:boldItalic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Taylor - MV-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7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1-20T17:33:57.261" idx="1">
    <p:pos x="6000" y="0"/>
    <p:text>Slide updated to add mention of 19 for deeper dive and then update of 8.4 - GSAR 538</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60000"/>
              </a:lnSpc>
              <a:spcBef>
                <a:spcPts val="1200"/>
              </a:spcBef>
              <a:spcAft>
                <a:spcPts val="0"/>
              </a:spcAft>
              <a:buClr>
                <a:schemeClr val="dk1"/>
              </a:buClr>
              <a:buSzPts val="1100"/>
              <a:buFont typeface="Arial"/>
              <a:buNone/>
            </a:pPr>
            <a:r>
              <a:rPr lang="en" sz="1200">
                <a:solidFill>
                  <a:srgbClr val="1B1B1B"/>
                </a:solidFill>
                <a:highlight>
                  <a:srgbClr val="FFFFFF"/>
                </a:highlight>
                <a:latin typeface="Helvetica Neue"/>
                <a:ea typeface="Helvetica Neue"/>
                <a:cs typeface="Helvetica Neue"/>
                <a:sym typeface="Helvetica Neue"/>
              </a:rPr>
              <a:t>Join our Acquisition Training for the Real World session in order to: </a:t>
            </a:r>
            <a:endParaRPr sz="1200" dirty="0">
              <a:solidFill>
                <a:srgbClr val="1B1B1B"/>
              </a:solidFill>
              <a:highlight>
                <a:srgbClr val="FFFFFF"/>
              </a:highlight>
              <a:latin typeface="Helvetica Neue"/>
              <a:ea typeface="Helvetica Neue"/>
              <a:cs typeface="Helvetica Neue"/>
              <a:sym typeface="Helvetica Neue"/>
            </a:endParaRPr>
          </a:p>
          <a:p>
            <a:pPr marL="457200" lvl="0" indent="-304800" algn="l" rtl="0">
              <a:lnSpc>
                <a:spcPct val="160000"/>
              </a:lnSpc>
              <a:spcBef>
                <a:spcPts val="1200"/>
              </a:spcBef>
              <a:spcAft>
                <a:spcPts val="0"/>
              </a:spcAft>
              <a:buClr>
                <a:srgbClr val="1B1B1B"/>
              </a:buClr>
              <a:buSzPts val="1200"/>
              <a:buFont typeface="Helvetica Neue"/>
              <a:buChar char="●"/>
            </a:pPr>
            <a:r>
              <a:rPr lang="en" sz="1200">
                <a:solidFill>
                  <a:srgbClr val="1B1B1B"/>
                </a:solidFill>
                <a:highlight>
                  <a:srgbClr val="FFFFFF"/>
                </a:highlight>
                <a:latin typeface="Helvetica Neue"/>
                <a:ea typeface="Helvetica Neue"/>
                <a:cs typeface="Helvetica Neue"/>
                <a:sym typeface="Helvetica Neue"/>
              </a:rPr>
              <a:t>Communicate the intention and status of the Revolutionary FAR Overhaul</a:t>
            </a:r>
            <a:endParaRPr sz="1200" dirty="0">
              <a:solidFill>
                <a:srgbClr val="1B1B1B"/>
              </a:solidFill>
              <a:highlight>
                <a:srgbClr val="FFFFFF"/>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 sz="1200">
                <a:solidFill>
                  <a:srgbClr val="1B1B1B"/>
                </a:solidFill>
                <a:highlight>
                  <a:srgbClr val="FFFFFF"/>
                </a:highlight>
                <a:latin typeface="Helvetica Neue"/>
                <a:ea typeface="Helvetica Neue"/>
                <a:cs typeface="Helvetica Neue"/>
                <a:sym typeface="Helvetica Neue"/>
              </a:rPr>
              <a:t>Learn what the RFO calls for with regard to agency regulations and policy</a:t>
            </a:r>
            <a:endParaRPr sz="1200" dirty="0">
              <a:solidFill>
                <a:srgbClr val="1B1B1B"/>
              </a:solidFill>
              <a:highlight>
                <a:srgbClr val="FFFFFF"/>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 sz="1200">
                <a:solidFill>
                  <a:srgbClr val="1B1B1B"/>
                </a:solidFill>
                <a:highlight>
                  <a:srgbClr val="FFFFFF"/>
                </a:highlight>
                <a:latin typeface="Helvetica Neue"/>
                <a:ea typeface="Helvetica Neue"/>
                <a:cs typeface="Helvetica Neue"/>
                <a:sym typeface="Helvetica Neue"/>
              </a:rPr>
              <a:t>Understand the new SAG framework and FAR Companion purpose and intent</a:t>
            </a:r>
            <a:endParaRPr sz="1200" dirty="0">
              <a:solidFill>
                <a:srgbClr val="1B1B1B"/>
              </a:solidFill>
              <a:highlight>
                <a:srgbClr val="FFFFFF"/>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 sz="1200">
                <a:solidFill>
                  <a:srgbClr val="1B1B1B"/>
                </a:solidFill>
                <a:highlight>
                  <a:srgbClr val="FFFFFF"/>
                </a:highlight>
                <a:latin typeface="Helvetica Neue"/>
                <a:ea typeface="Helvetica Neue"/>
                <a:cs typeface="Helvetica Neue"/>
                <a:sym typeface="Helvetica Neue"/>
              </a:rPr>
              <a:t>Hear about the new flexibilities and role of discretion provided through the RFO as an opportunity for the practitioner to more effectively meet mission</a:t>
            </a:r>
            <a:endParaRPr sz="1200" dirty="0">
              <a:solidFill>
                <a:srgbClr val="1B1B1B"/>
              </a:solidFill>
              <a:highlight>
                <a:srgbClr val="FFFFFF"/>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 sz="1200">
                <a:solidFill>
                  <a:srgbClr val="1B1B1B"/>
                </a:solidFill>
                <a:highlight>
                  <a:srgbClr val="FFFFFF"/>
                </a:highlight>
                <a:latin typeface="Helvetica Neue"/>
                <a:ea typeface="Helvetica Neue"/>
                <a:cs typeface="Helvetica Neue"/>
                <a:sym typeface="Helvetica Neue"/>
              </a:rPr>
              <a:t>Get a tease for part two, including resources available</a:t>
            </a:r>
            <a:endParaRPr sz="1200" dirty="0">
              <a:solidFill>
                <a:srgbClr val="1B1B1B"/>
              </a:solidFill>
              <a:highlight>
                <a:srgbClr val="FFFFFF"/>
              </a:highlight>
              <a:latin typeface="Helvetica Neue"/>
              <a:ea typeface="Helvetica Neue"/>
              <a:cs typeface="Helvetica Neue"/>
              <a:sym typeface="Helvetica Neue"/>
            </a:endParaRPr>
          </a:p>
          <a:p>
            <a:pPr marL="0" lvl="0" indent="0" algn="l" rtl="0">
              <a:spcBef>
                <a:spcPts val="120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a618c1ac3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a618c1ac3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b81f2150f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b81f2150f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b81f2150f6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b81f2150f6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b81f2150f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b81f2150f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b81f2150f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b81f2150f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b81f2150f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b81f2150f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b688c9fc1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b688c9fc1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b81f2150f6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b81f2150f6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b688c9fc1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b688c9fc19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b58982a28c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b58982a28c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3aa38cabaa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3aa38cabaa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b7648f0666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b7648f0666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b688c9fc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b688c9fc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ba950cdfb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ba950cdfb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ba950cdfb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ba950cdfb3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b688c9fc1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b688c9fc1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b688c9fc19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b688c9fc1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b81f2150f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b81f2150f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b81f2150f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b81f2150f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
        <p:nvSpPr>
          <p:cNvPr id="2" name="Rectangle 1">
            <a:extLst>
              <a:ext uri="{FF2B5EF4-FFF2-40B4-BE49-F238E27FC236}">
                <a16:creationId xmlns:a16="http://schemas.microsoft.com/office/drawing/2014/main" id="{1FA9B733-8467-BA01-FBDA-CE769C3AE1E3}"/>
              </a:ext>
            </a:extLst>
          </p:cNvPr>
          <p:cNvSpPr/>
          <p:nvPr userDrawn="1"/>
        </p:nvSpPr>
        <p:spPr>
          <a:xfrm>
            <a:off x="127221" y="103367"/>
            <a:ext cx="1940118" cy="92235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2;p2" title="GSASignatures-150ppi_GSA.jpg">
            <a:extLst>
              <a:ext uri="{FF2B5EF4-FFF2-40B4-BE49-F238E27FC236}">
                <a16:creationId xmlns:a16="http://schemas.microsoft.com/office/drawing/2014/main" id="{8FB0E024-4488-6670-11D3-72D8B7AB2270}"/>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367602" y="301961"/>
            <a:ext cx="2396801" cy="5569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SA Training Opportunities">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3"/>
          <p:cNvSpPr txBox="1"/>
          <p:nvPr/>
        </p:nvSpPr>
        <p:spPr>
          <a:xfrm>
            <a:off x="4788125" y="1629300"/>
            <a:ext cx="3192000" cy="11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B00D15"/>
                </a:solidFill>
              </a:rPr>
              <a:t>For Additional Training Opportunities Visit:</a:t>
            </a:r>
            <a:endParaRPr sz="2000" b="1" dirty="0">
              <a:solidFill>
                <a:srgbClr val="B00D15"/>
              </a:solidFill>
            </a:endParaRPr>
          </a:p>
          <a:p>
            <a:pPr marL="0" lvl="0" indent="0" algn="l" rtl="0">
              <a:spcBef>
                <a:spcPts val="0"/>
              </a:spcBef>
              <a:spcAft>
                <a:spcPts val="0"/>
              </a:spcAft>
              <a:buNone/>
            </a:pPr>
            <a:r>
              <a:rPr lang="en" sz="2000" b="1">
                <a:solidFill>
                  <a:srgbClr val="00558E"/>
                </a:solidFill>
              </a:rPr>
              <a:t>GSA.gov/events</a:t>
            </a:r>
            <a:endParaRPr sz="2300" b="1" dirty="0">
              <a:solidFill>
                <a:srgbClr val="00558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ngle Contact Slide">
  <p:cSld name="TITLE_AND_TWO_COLUMNS_1">
    <p:spTree>
      <p:nvGrpSpPr>
        <p:cNvPr id="1" name="Shape 11"/>
        <p:cNvGrpSpPr/>
        <p:nvPr/>
      </p:nvGrpSpPr>
      <p:grpSpPr>
        <a:xfrm>
          <a:off x="0" y="0"/>
          <a:ext cx="0" cy="0"/>
          <a:chOff x="0" y="0"/>
          <a:chExt cx="0" cy="0"/>
        </a:xfrm>
      </p:grpSpPr>
      <p:sp>
        <p:nvSpPr>
          <p:cNvPr id="12" name="Google Shape;1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l Contact Slide">
  <p:cSld name="TITLE_AND_TWO_COLUMNS_1_1">
    <p:spTree>
      <p:nvGrpSpPr>
        <p:cNvPr id="1" name="Shape 13"/>
        <p:cNvGrpSpPr/>
        <p:nvPr/>
      </p:nvGrpSpPr>
      <p:grpSpPr>
        <a:xfrm>
          <a:off x="0" y="0"/>
          <a:ext cx="0" cy="0"/>
          <a:chOff x="0" y="0"/>
          <a:chExt cx="0" cy="0"/>
        </a:xfrm>
      </p:grpSpPr>
      <p:sp>
        <p:nvSpPr>
          <p:cNvPr id="14" name="Google Shape;1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SA Star Mark">
  <p:cSld name="BIG_NUMBER">
    <p:bg>
      <p:bgPr>
        <a:solidFill>
          <a:srgbClr val="FFFFFF"/>
        </a:solidFill>
        <a:effectLst/>
      </p:bgPr>
    </p:bg>
    <p:spTree>
      <p:nvGrpSpPr>
        <p:cNvPr id="1" name="Shape 15"/>
        <p:cNvGrpSpPr/>
        <p:nvPr/>
      </p:nvGrpSpPr>
      <p:grpSpPr>
        <a:xfrm>
          <a:off x="0" y="0"/>
          <a:ext cx="0" cy="0"/>
          <a:chOff x="0" y="0"/>
          <a:chExt cx="0" cy="0"/>
        </a:xfrm>
      </p:grpSpPr>
      <p:sp>
        <p:nvSpPr>
          <p:cNvPr id="16" name="Google Shape;1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17" name="Google Shape;17;p6" title="GSA_Star_Mark_(RGB).png"/>
          <p:cNvPicPr preferRelativeResize="0"/>
          <p:nvPr/>
        </p:nvPicPr>
        <p:blipFill>
          <a:blip r:embed="rId2">
            <a:alphaModFix/>
          </a:blip>
          <a:stretch>
            <a:fillRect/>
          </a:stretch>
        </p:blipFill>
        <p:spPr>
          <a:xfrm>
            <a:off x="3999225" y="2054675"/>
            <a:ext cx="1145551" cy="1034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rgbClr val="FFFFFF"/>
                </a:solidFill>
              </a:defRPr>
            </a:lvl1pPr>
            <a:lvl2pPr lvl="1" algn="r">
              <a:buNone/>
              <a:defRPr sz="1000">
                <a:solidFill>
                  <a:srgbClr val="FFFFFF"/>
                </a:solidFill>
              </a:defRPr>
            </a:lvl2pPr>
            <a:lvl3pPr lvl="2" algn="r">
              <a:buNone/>
              <a:defRPr sz="1000">
                <a:solidFill>
                  <a:srgbClr val="FFFFFF"/>
                </a:solidFill>
              </a:defRPr>
            </a:lvl3pPr>
            <a:lvl4pPr lvl="3" algn="r">
              <a:buNone/>
              <a:defRPr sz="1000">
                <a:solidFill>
                  <a:srgbClr val="FFFFFF"/>
                </a:solidFill>
              </a:defRPr>
            </a:lvl4pPr>
            <a:lvl5pPr lvl="4" algn="r">
              <a:buNone/>
              <a:defRPr sz="1000">
                <a:solidFill>
                  <a:srgbClr val="FFFFFF"/>
                </a:solidFill>
              </a:defRPr>
            </a:lvl5pPr>
            <a:lvl6pPr lvl="5" algn="r">
              <a:buNone/>
              <a:defRPr sz="1000">
                <a:solidFill>
                  <a:srgbClr val="FFFFFF"/>
                </a:solidFill>
              </a:defRPr>
            </a:lvl6pPr>
            <a:lvl7pPr lvl="6" algn="r">
              <a:buNone/>
              <a:defRPr sz="1000">
                <a:solidFill>
                  <a:srgbClr val="FFFFFF"/>
                </a:solidFill>
              </a:defRPr>
            </a:lvl7pPr>
            <a:lvl8pPr lvl="7" algn="r">
              <a:buNone/>
              <a:defRPr sz="1000">
                <a:solidFill>
                  <a:srgbClr val="FFFFFF"/>
                </a:solidFill>
              </a:defRPr>
            </a:lvl8pPr>
            <a:lvl9pPr lvl="8" algn="r">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hyperlink" Target="https://www.acquisition.gov/sites/default/files/page_file_uploads/category-management-buying-guide.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hyperlink" Target="https://www.acquisition.gov/far-overhaul/practitioner-albums" TargetMode="External"/><Relationship Id="rId5" Type="http://schemas.openxmlformats.org/officeDocument/2006/relationships/image" Target="../media/image15.png"/><Relationship Id="rId4" Type="http://schemas.openxmlformats.org/officeDocument/2006/relationships/hyperlink" Target="https://www.acquisition.gov/far-overhau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comments" Target="../comments/commen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www.federalregister.gov/documents/2025/03/25/2025-05197/eliminating-waste-and-saving-taxpayer-dollars-by-consolidating-procurement" TargetMode="Externa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hyperlink" Target="https://www.federalregister.gov/documents/2025/04/18/2025-06835/ensuring-commercial-cost-effective-solutions-in-federal-contracts" TargetMode="External"/><Relationship Id="rId5" Type="http://schemas.openxmlformats.org/officeDocument/2006/relationships/hyperlink" Target="https://www.whitehouse.gov/wp-content/uploads/2025/02/M-25-26-Overhauling-the-Federal-Acquisition-Regulation-002.pdf" TargetMode="External"/><Relationship Id="rId4" Type="http://schemas.openxmlformats.org/officeDocument/2006/relationships/hyperlink" Target="https://www.federalregister.gov/documents/2025/04/18/2025-06839/restoring-common-sense-to-federal-procuremen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www.acquisition.gov/far-overhaul/far-part-deviation-guide"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hyperlink" Target="https://www.acquisition.gov/far-overhaul" TargetMode="External"/><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3"/>
        <p:cNvGrpSpPr/>
        <p:nvPr/>
      </p:nvGrpSpPr>
      <p:grpSpPr>
        <a:xfrm>
          <a:off x="0" y="0"/>
          <a:ext cx="0" cy="0"/>
          <a:chOff x="0" y="0"/>
          <a:chExt cx="0" cy="0"/>
        </a:xfrm>
      </p:grpSpPr>
      <p:sp>
        <p:nvSpPr>
          <p:cNvPr id="24" name="Google Shape;24;p8"/>
          <p:cNvSpPr txBox="1"/>
          <p:nvPr/>
        </p:nvSpPr>
        <p:spPr>
          <a:xfrm>
            <a:off x="1246500" y="2125675"/>
            <a:ext cx="6651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rPr>
              <a:t>Acquisition Training for the Real World Winter 2026</a:t>
            </a:r>
            <a:endParaRPr sz="2000" dirty="0">
              <a:solidFill>
                <a:srgbClr val="FFFFFF"/>
              </a:solidFill>
            </a:endParaRPr>
          </a:p>
        </p:txBody>
      </p:sp>
      <p:sp>
        <p:nvSpPr>
          <p:cNvPr id="25" name="Google Shape;25;p8"/>
          <p:cNvSpPr txBox="1">
            <a:spLocks noGrp="1"/>
          </p:cNvSpPr>
          <p:nvPr>
            <p:ph type="title" idx="4294967295"/>
          </p:nvPr>
        </p:nvSpPr>
        <p:spPr>
          <a:xfrm>
            <a:off x="1011750" y="2587346"/>
            <a:ext cx="7120500" cy="922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FFFFFF"/>
                </a:solidFill>
                <a:effectLst/>
                <a:uLnTx/>
                <a:uFillTx/>
                <a:latin typeface="Arial"/>
                <a:ea typeface="Arial"/>
                <a:cs typeface="Arial"/>
                <a:sym typeface="Arial"/>
              </a:rPr>
              <a:t>Revolutionary FAR Overhaul Overview</a:t>
            </a:r>
            <a:endParaRPr kumimoji="0" lang="en-US" sz="33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6" name="Google Shape;26;p8"/>
          <p:cNvSpPr txBox="1"/>
          <p:nvPr/>
        </p:nvSpPr>
        <p:spPr>
          <a:xfrm>
            <a:off x="1434300" y="3510150"/>
            <a:ext cx="6275400" cy="461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800">
                <a:solidFill>
                  <a:srgbClr val="FFFFFF"/>
                </a:solidFill>
              </a:rPr>
              <a:t>Office of Government-wide Policy, January 29, 2026</a:t>
            </a:r>
            <a:endParaRPr sz="1800" dirty="0">
              <a:solidFill>
                <a:srgbClr val="FFFFFF"/>
              </a:solidFill>
            </a:endParaRPr>
          </a:p>
        </p:txBody>
      </p:sp>
      <p:sp>
        <p:nvSpPr>
          <p:cNvPr id="27" name="Google Shape;2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descr="This image is written text on Regulatory with streamlined FAR and Agency regulations."/>
          <p:cNvSpPr/>
          <p:nvPr/>
        </p:nvSpPr>
        <p:spPr>
          <a:xfrm>
            <a:off x="544805" y="2582574"/>
            <a:ext cx="3675900" cy="952500"/>
          </a:xfrm>
          <a:prstGeom prst="roundRect">
            <a:avLst>
              <a:gd name="adj" fmla="val 16667"/>
            </a:avLst>
          </a:prstGeom>
          <a:solidFill>
            <a:srgbClr val="681F2E"/>
          </a:solidFill>
          <a:ln w="19050" cap="flat" cmpd="sng">
            <a:solidFill>
              <a:srgbClr val="681F2C"/>
            </a:solidFill>
            <a:prstDash val="solid"/>
            <a:round/>
            <a:headEnd type="none" w="sm" len="sm"/>
            <a:tailEnd type="none" w="sm" len="sm"/>
          </a:ln>
        </p:spPr>
        <p:txBody>
          <a:bodyPr spcFirstLastPara="1" wrap="square" lIns="75575" tIns="75575" rIns="75575" bIns="75575" anchor="ctr" anchorCtr="0">
            <a:noAutofit/>
          </a:bodyPr>
          <a:lstStyle/>
          <a:p>
            <a:pPr marL="0" marR="0" lvl="0" indent="0" algn="ctr" rtl="0">
              <a:lnSpc>
                <a:spcPct val="100000"/>
              </a:lnSpc>
              <a:spcBef>
                <a:spcPts val="0"/>
              </a:spcBef>
              <a:spcAft>
                <a:spcPts val="0"/>
              </a:spcAft>
              <a:buClr>
                <a:srgbClr val="000000"/>
              </a:buClr>
              <a:buSzPts val="1157"/>
              <a:buFont typeface="Arial"/>
              <a:buNone/>
            </a:pPr>
            <a:endParaRPr sz="1157" b="0" i="0" u="none" strike="noStrike" cap="none" dirty="0">
              <a:solidFill>
                <a:srgbClr val="000000"/>
              </a:solidFill>
              <a:latin typeface="Arial"/>
              <a:ea typeface="Arial"/>
              <a:cs typeface="Arial"/>
              <a:sym typeface="Arial"/>
            </a:endParaRPr>
          </a:p>
        </p:txBody>
      </p:sp>
      <p:sp>
        <p:nvSpPr>
          <p:cNvPr id="132" name="Google Shape;13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dirty="0"/>
          </a:p>
        </p:txBody>
      </p:sp>
      <p:sp>
        <p:nvSpPr>
          <p:cNvPr id="133" name="Google Shape;133;p17"/>
          <p:cNvSpPr txBox="1"/>
          <p:nvPr/>
        </p:nvSpPr>
        <p:spPr>
          <a:xfrm>
            <a:off x="332050" y="148805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rPr>
              <a:t>The RFO</a:t>
            </a:r>
            <a:endParaRPr sz="3400" b="1" dirty="0">
              <a:solidFill>
                <a:srgbClr val="FFFFFF"/>
              </a:solidFill>
            </a:endParaRPr>
          </a:p>
        </p:txBody>
      </p:sp>
      <p:sp>
        <p:nvSpPr>
          <p:cNvPr id="134" name="Google Shape;134;p17"/>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558E"/>
                </a:solidFill>
              </a:rPr>
              <a:t>The FAR </a:t>
            </a:r>
            <a:r>
              <a:rPr lang="en" sz="1800" b="1" dirty="0">
                <a:solidFill>
                  <a:srgbClr val="E07900"/>
                </a:solidFill>
              </a:rPr>
              <a:t>Framework</a:t>
            </a:r>
            <a:endParaRPr sz="1800" b="1" dirty="0">
              <a:solidFill>
                <a:srgbClr val="E07900"/>
              </a:solidFill>
            </a:endParaRPr>
          </a:p>
        </p:txBody>
      </p:sp>
      <p:sp>
        <p:nvSpPr>
          <p:cNvPr id="135" name="Google Shape;135;p17" descr="This image is written text on Non-Regulatory with the FAR Companion and Category Management Buying Guide."/>
          <p:cNvSpPr/>
          <p:nvPr/>
        </p:nvSpPr>
        <p:spPr>
          <a:xfrm>
            <a:off x="4245705" y="2582586"/>
            <a:ext cx="3737400" cy="952500"/>
          </a:xfrm>
          <a:prstGeom prst="roundRect">
            <a:avLst>
              <a:gd name="adj" fmla="val 16667"/>
            </a:avLst>
          </a:prstGeom>
          <a:solidFill>
            <a:schemeClr val="accent1"/>
          </a:solidFill>
          <a:ln w="19050" cap="flat" cmpd="sng">
            <a:solidFill>
              <a:srgbClr val="072334"/>
            </a:solidFill>
            <a:prstDash val="solid"/>
            <a:round/>
            <a:headEnd type="none" w="sm" len="sm"/>
            <a:tailEnd type="none" w="sm" len="sm"/>
          </a:ln>
        </p:spPr>
        <p:txBody>
          <a:bodyPr spcFirstLastPara="1" wrap="square" lIns="75575" tIns="75575" rIns="75575" bIns="75575" anchor="ctr" anchorCtr="0">
            <a:noAutofit/>
          </a:bodyPr>
          <a:lstStyle/>
          <a:p>
            <a:pPr marL="0" marR="0" lvl="0" indent="0" algn="ctr" rtl="0">
              <a:lnSpc>
                <a:spcPct val="100000"/>
              </a:lnSpc>
              <a:spcBef>
                <a:spcPts val="0"/>
              </a:spcBef>
              <a:spcAft>
                <a:spcPts val="0"/>
              </a:spcAft>
              <a:buClr>
                <a:srgbClr val="000000"/>
              </a:buClr>
              <a:buSzPts val="1157"/>
              <a:buFont typeface="Arial"/>
              <a:buNone/>
            </a:pPr>
            <a:endParaRPr sz="1157" b="0" i="0" u="none" strike="noStrike" cap="none" dirty="0">
              <a:solidFill>
                <a:srgbClr val="000000"/>
              </a:solidFill>
              <a:latin typeface="Arial"/>
              <a:ea typeface="Arial"/>
              <a:cs typeface="Arial"/>
              <a:sym typeface="Arial"/>
            </a:endParaRPr>
          </a:p>
        </p:txBody>
      </p:sp>
      <p:sp>
        <p:nvSpPr>
          <p:cNvPr id="136" name="Google Shape;136;p17"/>
          <p:cNvSpPr txBox="1"/>
          <p:nvPr/>
        </p:nvSpPr>
        <p:spPr>
          <a:xfrm>
            <a:off x="588087" y="2672664"/>
            <a:ext cx="2453700" cy="2919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1157"/>
              <a:buFont typeface="Arial"/>
              <a:buNone/>
            </a:pPr>
            <a:r>
              <a:rPr lang="en" b="1" i="0" u="none" strike="noStrike" cap="none">
                <a:solidFill>
                  <a:srgbClr val="FFFFFF"/>
                </a:solidFill>
              </a:rPr>
              <a:t>REGULATORY</a:t>
            </a:r>
            <a:endParaRPr b="1" i="0" u="none" strike="noStrike" cap="none" dirty="0">
              <a:solidFill>
                <a:srgbClr val="FFFFFF"/>
              </a:solidFill>
            </a:endParaRPr>
          </a:p>
        </p:txBody>
      </p:sp>
      <p:sp>
        <p:nvSpPr>
          <p:cNvPr id="137" name="Google Shape;137;p17"/>
          <p:cNvSpPr txBox="1"/>
          <p:nvPr/>
        </p:nvSpPr>
        <p:spPr>
          <a:xfrm>
            <a:off x="5082972" y="2672664"/>
            <a:ext cx="2224064" cy="291731"/>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1157"/>
              <a:buFont typeface="Arial"/>
              <a:buNone/>
            </a:pPr>
            <a:r>
              <a:rPr lang="en" b="1" i="0" u="none" strike="noStrike" cap="none" dirty="0">
                <a:solidFill>
                  <a:srgbClr val="FFFFFF"/>
                </a:solidFill>
              </a:rPr>
              <a:t>NON-REGULATORY</a:t>
            </a:r>
            <a:endParaRPr b="1" i="0" u="none" strike="noStrike" cap="none" dirty="0">
              <a:solidFill>
                <a:srgbClr val="FFFFFF"/>
              </a:solidFill>
            </a:endParaRPr>
          </a:p>
        </p:txBody>
      </p:sp>
      <p:sp>
        <p:nvSpPr>
          <p:cNvPr id="138" name="Google Shape;138;p17"/>
          <p:cNvSpPr txBox="1"/>
          <p:nvPr/>
        </p:nvSpPr>
        <p:spPr>
          <a:xfrm>
            <a:off x="544790" y="2904950"/>
            <a:ext cx="2667300" cy="507300"/>
          </a:xfrm>
          <a:prstGeom prst="rect">
            <a:avLst/>
          </a:prstGeom>
          <a:noFill/>
          <a:ln>
            <a:noFill/>
          </a:ln>
        </p:spPr>
        <p:txBody>
          <a:bodyPr spcFirstLastPara="1" wrap="square" lIns="75575" tIns="37775" rIns="75575" bIns="37775" anchor="t" anchorCtr="0">
            <a:spAutoFit/>
          </a:bodyPr>
          <a:lstStyle/>
          <a:p>
            <a:pPr marL="377944" marR="0" lvl="0" indent="-277872" algn="l" rtl="0">
              <a:lnSpc>
                <a:spcPct val="100000"/>
              </a:lnSpc>
              <a:spcBef>
                <a:spcPts val="0"/>
              </a:spcBef>
              <a:spcAft>
                <a:spcPts val="0"/>
              </a:spcAft>
              <a:buClr>
                <a:srgbClr val="FFFFFF"/>
              </a:buClr>
              <a:buSzPts val="1400"/>
              <a:buChar char="●"/>
            </a:pPr>
            <a:r>
              <a:rPr lang="en" b="1" i="0" u="none" strike="noStrike" cap="none">
                <a:solidFill>
                  <a:srgbClr val="FFFFFF"/>
                </a:solidFill>
              </a:rPr>
              <a:t>Streamlined FAR</a:t>
            </a:r>
            <a:endParaRPr b="1" i="0" u="none" strike="noStrike" cap="none" dirty="0">
              <a:solidFill>
                <a:srgbClr val="FFFFFF"/>
              </a:solidFill>
            </a:endParaRPr>
          </a:p>
          <a:p>
            <a:pPr marL="377944" marR="0" lvl="0" indent="-277872" algn="l" rtl="0">
              <a:lnSpc>
                <a:spcPct val="100000"/>
              </a:lnSpc>
              <a:spcBef>
                <a:spcPts val="0"/>
              </a:spcBef>
              <a:spcAft>
                <a:spcPts val="0"/>
              </a:spcAft>
              <a:buClr>
                <a:srgbClr val="FFFFFF"/>
              </a:buClr>
              <a:buSzPts val="1400"/>
              <a:buChar char="●"/>
            </a:pPr>
            <a:r>
              <a:rPr lang="en" b="1" i="0" u="none" strike="noStrike" cap="none">
                <a:solidFill>
                  <a:srgbClr val="FFFFFF"/>
                </a:solidFill>
              </a:rPr>
              <a:t>Agency Regulations</a:t>
            </a:r>
            <a:endParaRPr b="1" i="0" u="none" strike="noStrike" cap="none" dirty="0">
              <a:solidFill>
                <a:srgbClr val="FFFFFF"/>
              </a:solidFill>
            </a:endParaRPr>
          </a:p>
        </p:txBody>
      </p:sp>
      <p:sp>
        <p:nvSpPr>
          <p:cNvPr id="139" name="Google Shape;139;p17"/>
          <p:cNvSpPr txBox="1"/>
          <p:nvPr/>
        </p:nvSpPr>
        <p:spPr>
          <a:xfrm>
            <a:off x="4264955" y="2904961"/>
            <a:ext cx="3737400" cy="507300"/>
          </a:xfrm>
          <a:prstGeom prst="rect">
            <a:avLst/>
          </a:prstGeom>
          <a:noFill/>
          <a:ln>
            <a:noFill/>
          </a:ln>
        </p:spPr>
        <p:txBody>
          <a:bodyPr spcFirstLastPara="1" wrap="square" lIns="75575" tIns="37775" rIns="75575" bIns="37775" anchor="t" anchorCtr="0">
            <a:spAutoFit/>
          </a:bodyPr>
          <a:lstStyle/>
          <a:p>
            <a:pPr marL="377944" marR="0" lvl="0" indent="-277872" algn="l" rtl="0">
              <a:lnSpc>
                <a:spcPct val="100000"/>
              </a:lnSpc>
              <a:spcBef>
                <a:spcPts val="0"/>
              </a:spcBef>
              <a:spcAft>
                <a:spcPts val="0"/>
              </a:spcAft>
              <a:buClr>
                <a:srgbClr val="FFFFFF"/>
              </a:buClr>
              <a:buSzPts val="1400"/>
              <a:buChar char="●"/>
            </a:pPr>
            <a:r>
              <a:rPr lang="en" b="1" i="0" u="none" strike="noStrike" cap="none">
                <a:solidFill>
                  <a:srgbClr val="FFFFFF"/>
                </a:solidFill>
              </a:rPr>
              <a:t>FAR Companion*</a:t>
            </a:r>
            <a:endParaRPr b="1" i="0" u="none" strike="noStrike" cap="none" dirty="0">
              <a:solidFill>
                <a:srgbClr val="FFFFFF"/>
              </a:solidFill>
            </a:endParaRPr>
          </a:p>
          <a:p>
            <a:pPr marL="377944" marR="0" lvl="0" indent="-277872" algn="l" rtl="0">
              <a:lnSpc>
                <a:spcPct val="100000"/>
              </a:lnSpc>
              <a:spcBef>
                <a:spcPts val="0"/>
              </a:spcBef>
              <a:spcAft>
                <a:spcPts val="0"/>
              </a:spcAft>
              <a:buClr>
                <a:srgbClr val="FFFFFF"/>
              </a:buClr>
              <a:buSzPts val="1400"/>
              <a:buChar char="●"/>
            </a:pPr>
            <a:r>
              <a:rPr lang="en" b="1" i="0" u="none" strike="noStrike" cap="none">
                <a:solidFill>
                  <a:srgbClr val="FFFFFF"/>
                </a:solidFill>
              </a:rPr>
              <a:t>Category Management Buying Guide*</a:t>
            </a:r>
            <a:endParaRPr b="1" i="0" u="none" strike="noStrike" cap="none" dirty="0">
              <a:solidFill>
                <a:srgbClr val="FFFFFF"/>
              </a:solidFill>
            </a:endParaRPr>
          </a:p>
        </p:txBody>
      </p:sp>
      <p:sp>
        <p:nvSpPr>
          <p:cNvPr id="140" name="Google Shape;140;p17"/>
          <p:cNvSpPr txBox="1"/>
          <p:nvPr/>
        </p:nvSpPr>
        <p:spPr>
          <a:xfrm>
            <a:off x="719330" y="3707898"/>
            <a:ext cx="7263600" cy="507300"/>
          </a:xfrm>
          <a:prstGeom prst="rect">
            <a:avLst/>
          </a:prstGeom>
          <a:solidFill>
            <a:srgbClr val="FFFFFF"/>
          </a:solidFill>
          <a:ln>
            <a:noFill/>
          </a:ln>
        </p:spPr>
        <p:txBody>
          <a:bodyPr spcFirstLastPara="1" wrap="square" lIns="75575" tIns="37775" rIns="75575" bIns="37775" anchor="t" anchorCtr="0">
            <a:spAutoFit/>
          </a:bodyPr>
          <a:lstStyle/>
          <a:p>
            <a:pPr marL="0" marR="0" lvl="0" indent="0" algn="l" rtl="0">
              <a:lnSpc>
                <a:spcPct val="100000"/>
              </a:lnSpc>
              <a:spcBef>
                <a:spcPts val="0"/>
              </a:spcBef>
              <a:spcAft>
                <a:spcPts val="0"/>
              </a:spcAft>
              <a:buClr>
                <a:srgbClr val="000000"/>
              </a:buClr>
              <a:buSzPts val="992"/>
              <a:buFont typeface="Arial"/>
              <a:buNone/>
            </a:pPr>
            <a:r>
              <a:rPr lang="en" b="0" i="0" u="none" strike="noStrike" cap="none">
                <a:solidFill>
                  <a:srgbClr val="000000"/>
                </a:solidFill>
                <a:latin typeface="Arial"/>
                <a:ea typeface="Arial"/>
                <a:cs typeface="Arial"/>
                <a:sym typeface="Arial"/>
              </a:rPr>
              <a:t>* Living resources that will be regularly updated to reflect evolving best practices and the changing way that commercial supplies and services are purchased.</a:t>
            </a:r>
            <a:endParaRPr b="0" i="0" u="none" strike="noStrike" cap="none" dirty="0">
              <a:solidFill>
                <a:srgbClr val="000000"/>
              </a:solidFill>
              <a:latin typeface="Arial"/>
              <a:ea typeface="Arial"/>
              <a:cs typeface="Arial"/>
              <a:sym typeface="Arial"/>
            </a:endParaRPr>
          </a:p>
        </p:txBody>
      </p:sp>
      <p:pic>
        <p:nvPicPr>
          <p:cNvPr id="141" name="Google Shape;141;p17" descr="This image is written text for the FAR Framework."/>
          <p:cNvPicPr preferRelativeResize="0"/>
          <p:nvPr/>
        </p:nvPicPr>
        <p:blipFill rotWithShape="1">
          <a:blip r:embed="rId4">
            <a:alphaModFix/>
          </a:blip>
          <a:srcRect b="81465"/>
          <a:stretch/>
        </p:blipFill>
        <p:spPr>
          <a:xfrm>
            <a:off x="3222375" y="2393845"/>
            <a:ext cx="2010944" cy="372725"/>
          </a:xfrm>
          <a:prstGeom prst="rect">
            <a:avLst/>
          </a:prstGeom>
          <a:noFill/>
          <a:ln>
            <a:noFill/>
          </a:ln>
        </p:spPr>
      </p:pic>
      <p:sp>
        <p:nvSpPr>
          <p:cNvPr id="142" name="Google Shape;142;p17"/>
          <p:cNvSpPr txBox="1"/>
          <p:nvPr/>
        </p:nvSpPr>
        <p:spPr>
          <a:xfrm>
            <a:off x="3361900" y="2434253"/>
            <a:ext cx="1731900" cy="2919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1157"/>
              <a:buFont typeface="Arial"/>
              <a:buNone/>
            </a:pPr>
            <a:r>
              <a:rPr lang="en" b="1" i="0" u="none" strike="noStrike" cap="none">
                <a:solidFill>
                  <a:srgbClr val="000000"/>
                </a:solidFill>
                <a:latin typeface="Arial"/>
                <a:ea typeface="Arial"/>
                <a:cs typeface="Arial"/>
                <a:sym typeface="Arial"/>
              </a:rPr>
              <a:t>FAR Framework</a:t>
            </a:r>
            <a:endParaRPr b="0" i="0" u="none" strike="noStrike" cap="none" dirty="0">
              <a:solidFill>
                <a:srgbClr val="000000"/>
              </a:solidFill>
              <a:latin typeface="Arial"/>
              <a:ea typeface="Arial"/>
              <a:cs typeface="Arial"/>
              <a:sym typeface="Aria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dirty="0"/>
          </a:p>
        </p:txBody>
      </p:sp>
      <p:sp>
        <p:nvSpPr>
          <p:cNvPr id="148" name="Google Shape;148;p18"/>
          <p:cNvSpPr txBox="1"/>
          <p:nvPr/>
        </p:nvSpPr>
        <p:spPr>
          <a:xfrm>
            <a:off x="203025" y="148805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rPr>
              <a:t>Regulatory and Non-Regulatory Resources</a:t>
            </a:r>
            <a:endParaRPr sz="2600" b="1" dirty="0">
              <a:solidFill>
                <a:srgbClr val="FFFFFF"/>
              </a:solidFill>
            </a:endParaRPr>
          </a:p>
        </p:txBody>
      </p:sp>
      <p:sp>
        <p:nvSpPr>
          <p:cNvPr id="149" name="Google Shape;149;p18"/>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dirty="0">
                <a:solidFill>
                  <a:srgbClr val="E07900"/>
                </a:solidFill>
              </a:rPr>
              <a:t>Empowering</a:t>
            </a:r>
            <a:r>
              <a:rPr lang="en" sz="1800" b="1" dirty="0">
                <a:solidFill>
                  <a:srgbClr val="EE9600"/>
                </a:solidFill>
              </a:rPr>
              <a:t> </a:t>
            </a:r>
            <a:r>
              <a:rPr lang="en" sz="1800" b="1" dirty="0">
                <a:solidFill>
                  <a:srgbClr val="00558E"/>
                </a:solidFill>
              </a:rPr>
              <a:t>the AWF</a:t>
            </a:r>
            <a:endParaRPr sz="1800" b="1" dirty="0">
              <a:solidFill>
                <a:srgbClr val="FF9900"/>
              </a:solidFill>
            </a:endParaRPr>
          </a:p>
          <a:p>
            <a:pPr marL="0" lvl="0" indent="0" algn="l" rtl="0">
              <a:spcBef>
                <a:spcPts val="0"/>
              </a:spcBef>
              <a:spcAft>
                <a:spcPts val="0"/>
              </a:spcAft>
              <a:buNone/>
            </a:pPr>
            <a:endParaRPr sz="1800" b="1" dirty="0">
              <a:solidFill>
                <a:srgbClr val="00558E"/>
              </a:solidFill>
            </a:endParaRPr>
          </a:p>
        </p:txBody>
      </p:sp>
      <p:sp>
        <p:nvSpPr>
          <p:cNvPr id="150" name="Google Shape;150;p18"/>
          <p:cNvSpPr txBox="1"/>
          <p:nvPr/>
        </p:nvSpPr>
        <p:spPr>
          <a:xfrm>
            <a:off x="352300" y="2133125"/>
            <a:ext cx="3959400" cy="2477400"/>
          </a:xfrm>
          <a:prstGeom prst="rect">
            <a:avLst/>
          </a:prstGeom>
          <a:noFill/>
          <a:ln>
            <a:noFill/>
          </a:ln>
        </p:spPr>
        <p:txBody>
          <a:bodyPr spcFirstLastPara="1" wrap="square" lIns="75575" tIns="37775" rIns="75575" bIns="37775" anchor="t" anchorCtr="0">
            <a:spAutoFit/>
          </a:bodyPr>
          <a:lstStyle/>
          <a:p>
            <a:pPr marL="0" marR="0" lvl="0" indent="0" algn="l" rtl="0">
              <a:lnSpc>
                <a:spcPct val="100000"/>
              </a:lnSpc>
              <a:spcBef>
                <a:spcPts val="0"/>
              </a:spcBef>
              <a:spcAft>
                <a:spcPts val="0"/>
              </a:spcAft>
              <a:buClr>
                <a:srgbClr val="000000"/>
              </a:buClr>
              <a:buSzPts val="1157"/>
              <a:buFont typeface="Arial"/>
              <a:buNone/>
            </a:pPr>
            <a:r>
              <a:rPr lang="en" sz="1600" b="1" u="sng">
                <a:solidFill>
                  <a:srgbClr val="FFFFFF"/>
                </a:solidFill>
              </a:rPr>
              <a:t>FAR Companion</a:t>
            </a:r>
            <a:endParaRPr sz="1600" b="1" u="sng" dirty="0">
              <a:solidFill>
                <a:srgbClr val="FFFFFF"/>
              </a:solidFill>
            </a:endParaRPr>
          </a:p>
          <a:p>
            <a:pPr marL="0" lvl="0" indent="0" algn="l" rtl="0">
              <a:lnSpc>
                <a:spcPct val="100000"/>
              </a:lnSpc>
              <a:spcBef>
                <a:spcPts val="0"/>
              </a:spcBef>
              <a:spcAft>
                <a:spcPts val="0"/>
              </a:spcAft>
              <a:buNone/>
            </a:pPr>
            <a:r>
              <a:rPr lang="en" b="1">
                <a:solidFill>
                  <a:srgbClr val="FFFFFF"/>
                </a:solidFill>
              </a:rPr>
              <a:t>Applying Sound Business Judgment</a:t>
            </a:r>
            <a:endParaRPr b="1" dirty="0">
              <a:solidFill>
                <a:srgbClr val="FFFFFF"/>
              </a:solidFill>
            </a:endParaRPr>
          </a:p>
          <a:p>
            <a:pPr marL="457200" lvl="0" indent="-317500" algn="l" rtl="0">
              <a:lnSpc>
                <a:spcPct val="100000"/>
              </a:lnSpc>
              <a:spcBef>
                <a:spcPts val="0"/>
              </a:spcBef>
              <a:spcAft>
                <a:spcPts val="0"/>
              </a:spcAft>
              <a:buClr>
                <a:srgbClr val="FFFFFF"/>
              </a:buClr>
              <a:buSzPts val="1400"/>
              <a:buChar char="●"/>
            </a:pPr>
            <a:r>
              <a:rPr lang="en">
                <a:solidFill>
                  <a:srgbClr val="FFFFFF"/>
                </a:solidFill>
              </a:rPr>
              <a:t>The FAR Companion will work in concert with the FAR, agency supplements and the </a:t>
            </a:r>
            <a:r>
              <a:rPr lang="en" u="sng">
                <a:solidFill>
                  <a:srgbClr val="FFFFFF"/>
                </a:solidFill>
                <a:hlinkClick r:id="rId4">
                  <a:extLst>
                    <a:ext uri="{A12FA001-AC4F-418D-AE19-62706E023703}">
                      <ahyp:hlinkClr xmlns:ahyp="http://schemas.microsoft.com/office/drawing/2018/hyperlinkcolor" val="tx"/>
                    </a:ext>
                  </a:extLst>
                </a:hlinkClick>
              </a:rPr>
              <a:t>Category Management Buying Guide</a:t>
            </a:r>
            <a:r>
              <a:rPr lang="en">
                <a:solidFill>
                  <a:srgbClr val="FFFFFF"/>
                </a:solidFill>
              </a:rPr>
              <a:t>. </a:t>
            </a:r>
            <a:endParaRPr dirty="0">
              <a:solidFill>
                <a:srgbClr val="FFFFFF"/>
              </a:solidFill>
            </a:endParaRPr>
          </a:p>
          <a:p>
            <a:pPr marL="457200" lvl="0" indent="-317500" algn="l" rtl="0">
              <a:lnSpc>
                <a:spcPct val="100000"/>
              </a:lnSpc>
              <a:spcBef>
                <a:spcPts val="0"/>
              </a:spcBef>
              <a:spcAft>
                <a:spcPts val="0"/>
              </a:spcAft>
              <a:buClr>
                <a:srgbClr val="FFFFFF"/>
              </a:buClr>
              <a:buSzPts val="1400"/>
              <a:buChar char="●"/>
            </a:pPr>
            <a:r>
              <a:rPr lang="en">
                <a:solidFill>
                  <a:srgbClr val="FFFFFF"/>
                </a:solidFill>
              </a:rPr>
              <a:t>The</a:t>
            </a:r>
            <a:r>
              <a:rPr lang="en">
                <a:solidFill>
                  <a:srgbClr val="FFFFFF"/>
                </a:solidFill>
                <a:uFill>
                  <a:noFill/>
                </a:uFill>
                <a:hlinkClick r:id="" action="ppaction://noaction">
                  <a:extLst>
                    <a:ext uri="{A12FA001-AC4F-418D-AE19-62706E023703}">
                      <ahyp:hlinkClr xmlns:ahyp="http://schemas.microsoft.com/office/drawing/2018/hyperlinkcolor" val="tx"/>
                    </a:ext>
                  </a:extLst>
                </a:hlinkClick>
              </a:rPr>
              <a:t> </a:t>
            </a:r>
            <a:r>
              <a:rPr lang="en" u="sng">
                <a:solidFill>
                  <a:srgbClr val="FFFFFF"/>
                </a:solidFill>
                <a:hlinkClick r:id="" action="ppaction://noaction">
                  <a:extLst>
                    <a:ext uri="{A12FA001-AC4F-418D-AE19-62706E023703}">
                      <ahyp:hlinkClr xmlns:ahyp="http://schemas.microsoft.com/office/drawing/2018/hyperlinkcolor" val="tx"/>
                    </a:ext>
                  </a:extLst>
                </a:hlinkClick>
              </a:rPr>
              <a:t>FAR Council's Foreword to the FAR Companion</a:t>
            </a:r>
            <a:r>
              <a:rPr lang="en" b="1">
                <a:solidFill>
                  <a:srgbClr val="FFFFFF"/>
                </a:solidFill>
              </a:rPr>
              <a:t> </a:t>
            </a:r>
            <a:r>
              <a:rPr lang="en">
                <a:solidFill>
                  <a:srgbClr val="FFFFFF"/>
                </a:solidFill>
              </a:rPr>
              <a:t>charges acquisition professionals to maximize use of their sound business judgment and discretion when policies are not statutorily prescribed.</a:t>
            </a:r>
            <a:endParaRPr dirty="0">
              <a:solidFill>
                <a:srgbClr val="FFFFFF"/>
              </a:solidFill>
            </a:endParaRPr>
          </a:p>
        </p:txBody>
      </p:sp>
      <p:pic>
        <p:nvPicPr>
          <p:cNvPr id="151" name="Google Shape;151;p18" descr="FAR Companion cover"/>
          <p:cNvPicPr preferRelativeResize="0"/>
          <p:nvPr/>
        </p:nvPicPr>
        <p:blipFill>
          <a:blip r:embed="rId5">
            <a:alphaModFix/>
          </a:blip>
          <a:stretch>
            <a:fillRect/>
          </a:stretch>
        </p:blipFill>
        <p:spPr>
          <a:xfrm>
            <a:off x="4237775" y="2213325"/>
            <a:ext cx="1898900" cy="2449907"/>
          </a:xfrm>
          <a:prstGeom prst="rect">
            <a:avLst/>
          </a:prstGeom>
          <a:noFill/>
          <a:ln>
            <a:noFill/>
          </a:ln>
          <a:effectLst>
            <a:outerShdw blurRad="57150" dist="19050" dir="5400000" algn="bl" rotWithShape="0">
              <a:srgbClr val="000000">
                <a:alpha val="50000"/>
              </a:srgbClr>
            </a:outerShdw>
          </a:effectLst>
        </p:spPr>
      </p:pic>
      <p:sp>
        <p:nvSpPr>
          <p:cNvPr id="152" name="Google Shape;152;p18"/>
          <p:cNvSpPr txBox="1"/>
          <p:nvPr/>
        </p:nvSpPr>
        <p:spPr>
          <a:xfrm>
            <a:off x="6340200" y="2382900"/>
            <a:ext cx="2803800" cy="14316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dk1"/>
                </a:solidFill>
              </a:rPr>
              <a:t>Novel approaches and innovative applications that comply with the FAR, even if not specifically referenced in the FAR Companion, are permissible and encouraged. Acquisition professionals are encouraged to share their tested practices and new approaches by contacting SAGTesting@gsa.gov or submitting them to the Periodic Table of Acquisition Innovations (PTAI).</a:t>
            </a:r>
            <a:endParaRPr sz="700" dirty="0">
              <a:solidFill>
                <a:schemeClr val="dk1"/>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dirty="0"/>
          </a:p>
        </p:txBody>
      </p:sp>
      <p:sp>
        <p:nvSpPr>
          <p:cNvPr id="158" name="Google Shape;158;p19"/>
          <p:cNvSpPr txBox="1"/>
          <p:nvPr/>
        </p:nvSpPr>
        <p:spPr>
          <a:xfrm>
            <a:off x="203025" y="148805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rPr>
              <a:t>FAR Companion</a:t>
            </a:r>
            <a:endParaRPr sz="2600" b="1" dirty="0">
              <a:solidFill>
                <a:srgbClr val="FFFFFF"/>
              </a:solidFill>
            </a:endParaRPr>
          </a:p>
        </p:txBody>
      </p:sp>
      <p:sp>
        <p:nvSpPr>
          <p:cNvPr id="159" name="Google Shape;159;p19"/>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dirty="0">
                <a:solidFill>
                  <a:srgbClr val="E07900"/>
                </a:solidFill>
              </a:rPr>
              <a:t>Empowering</a:t>
            </a:r>
            <a:r>
              <a:rPr lang="en" sz="1800" b="1" dirty="0">
                <a:solidFill>
                  <a:srgbClr val="EE9600"/>
                </a:solidFill>
              </a:rPr>
              <a:t> </a:t>
            </a:r>
            <a:r>
              <a:rPr lang="en" sz="1800" b="1" dirty="0">
                <a:solidFill>
                  <a:srgbClr val="00558E"/>
                </a:solidFill>
              </a:rPr>
              <a:t>the AWF</a:t>
            </a:r>
            <a:endParaRPr sz="1800" b="1" dirty="0">
              <a:solidFill>
                <a:srgbClr val="FF9900"/>
              </a:solidFill>
            </a:endParaRPr>
          </a:p>
          <a:p>
            <a:pPr marL="0" lvl="0" indent="0" algn="l" rtl="0">
              <a:spcBef>
                <a:spcPts val="0"/>
              </a:spcBef>
              <a:spcAft>
                <a:spcPts val="0"/>
              </a:spcAft>
              <a:buNone/>
            </a:pPr>
            <a:endParaRPr sz="1800" b="1" dirty="0">
              <a:solidFill>
                <a:srgbClr val="00558E"/>
              </a:solidFill>
            </a:endParaRPr>
          </a:p>
        </p:txBody>
      </p:sp>
      <p:pic>
        <p:nvPicPr>
          <p:cNvPr id="160" name="Google Shape;160;p19" descr="FAR Companion cover"/>
          <p:cNvPicPr preferRelativeResize="0"/>
          <p:nvPr/>
        </p:nvPicPr>
        <p:blipFill>
          <a:blip r:embed="rId4">
            <a:alphaModFix/>
          </a:blip>
          <a:stretch>
            <a:fillRect/>
          </a:stretch>
        </p:blipFill>
        <p:spPr>
          <a:xfrm>
            <a:off x="282100" y="2213325"/>
            <a:ext cx="1239375" cy="1599000"/>
          </a:xfrm>
          <a:prstGeom prst="rect">
            <a:avLst/>
          </a:prstGeom>
          <a:noFill/>
          <a:ln>
            <a:noFill/>
          </a:ln>
          <a:effectLst>
            <a:outerShdw blurRad="57150" dist="19050" dir="5400000" algn="bl" rotWithShape="0">
              <a:srgbClr val="000000">
                <a:alpha val="50000"/>
              </a:srgbClr>
            </a:outerShdw>
          </a:effectLst>
        </p:spPr>
      </p:pic>
      <p:sp>
        <p:nvSpPr>
          <p:cNvPr id="161" name="Google Shape;161;p19"/>
          <p:cNvSpPr txBox="1"/>
          <p:nvPr/>
        </p:nvSpPr>
        <p:spPr>
          <a:xfrm>
            <a:off x="1713625" y="1963350"/>
            <a:ext cx="7061700" cy="303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FFFFFF"/>
                </a:solidFill>
              </a:rPr>
              <a:t>Designed to enhance the efficiency and effectiveness of federal buying by:</a:t>
            </a:r>
            <a:endParaRPr sz="1300" b="1" dirty="0">
              <a:solidFill>
                <a:srgbClr val="FFFFFF"/>
              </a:solidFill>
            </a:endParaRPr>
          </a:p>
          <a:p>
            <a:pPr marL="0" lvl="0" indent="0" algn="l" rtl="0">
              <a:spcBef>
                <a:spcPts val="0"/>
              </a:spcBef>
              <a:spcAft>
                <a:spcPts val="0"/>
              </a:spcAft>
              <a:buNone/>
            </a:pPr>
            <a:endParaRPr sz="1600" b="1" dirty="0">
              <a:solidFill>
                <a:srgbClr val="FFFFFF"/>
              </a:solidFill>
            </a:endParaRPr>
          </a:p>
          <a:p>
            <a:pPr marL="457200" lvl="0" indent="-311150" algn="l" rtl="0">
              <a:spcBef>
                <a:spcPts val="0"/>
              </a:spcBef>
              <a:spcAft>
                <a:spcPts val="0"/>
              </a:spcAft>
              <a:buClr>
                <a:srgbClr val="FFFFFF"/>
              </a:buClr>
              <a:buSzPts val="1300"/>
              <a:buChar char="●"/>
            </a:pPr>
            <a:r>
              <a:rPr lang="en" sz="1300" b="1">
                <a:solidFill>
                  <a:srgbClr val="FFFFFF"/>
                </a:solidFill>
              </a:rPr>
              <a:t>Consolidating practitioner insights in one place from a variety of helpful sources saving buyers time in finding and leveraging best practices; </a:t>
            </a:r>
            <a:endParaRPr sz="1300" b="1" dirty="0">
              <a:solidFill>
                <a:srgbClr val="FFFFFF"/>
              </a:solidFill>
            </a:endParaRPr>
          </a:p>
          <a:p>
            <a:pPr marL="457200" lvl="0" indent="-311150" algn="l" rtl="0">
              <a:spcBef>
                <a:spcPts val="0"/>
              </a:spcBef>
              <a:spcAft>
                <a:spcPts val="0"/>
              </a:spcAft>
              <a:buClr>
                <a:srgbClr val="FFFFFF"/>
              </a:buClr>
              <a:buSzPts val="1300"/>
              <a:buChar char="●"/>
            </a:pPr>
            <a:r>
              <a:rPr lang="en" sz="1300" b="1">
                <a:solidFill>
                  <a:srgbClr val="FFFFFF"/>
                </a:solidFill>
              </a:rPr>
              <a:t>Preserving a number of policies and “how to” procedures formerly mandated in the pre-streamlined FAR that continue to reflect good stewardship but are more appropriately applied with discretion as part of problem-solving and are not a “one-size-fits-all” mandate;  </a:t>
            </a:r>
            <a:endParaRPr sz="1300" b="1" dirty="0">
              <a:solidFill>
                <a:srgbClr val="FFFFFF"/>
              </a:solidFill>
            </a:endParaRPr>
          </a:p>
          <a:p>
            <a:pPr marL="457200" lvl="0" indent="-311150" algn="l" rtl="0">
              <a:spcBef>
                <a:spcPts val="0"/>
              </a:spcBef>
              <a:spcAft>
                <a:spcPts val="0"/>
              </a:spcAft>
              <a:buClr>
                <a:srgbClr val="FFFFFF"/>
              </a:buClr>
              <a:buSzPts val="1300"/>
              <a:buChar char="●"/>
            </a:pPr>
            <a:r>
              <a:rPr lang="en" sz="1300" b="1">
                <a:solidFill>
                  <a:srgbClr val="FFFFFF"/>
                </a:solidFill>
              </a:rPr>
              <a:t>Building the confidence of the acquisition workforce to take managed risks, by providing advice – not direction – and avoiding compliance requirements that create a fear of protests; and </a:t>
            </a:r>
            <a:endParaRPr sz="1300" b="1" dirty="0">
              <a:solidFill>
                <a:srgbClr val="FFFFFF"/>
              </a:solidFill>
            </a:endParaRPr>
          </a:p>
          <a:p>
            <a:pPr marL="457200" lvl="0" indent="-311150" algn="l" rtl="0">
              <a:spcBef>
                <a:spcPts val="0"/>
              </a:spcBef>
              <a:spcAft>
                <a:spcPts val="0"/>
              </a:spcAft>
              <a:buClr>
                <a:srgbClr val="FFFFFF"/>
              </a:buClr>
              <a:buSzPts val="1300"/>
              <a:buChar char="●"/>
            </a:pPr>
            <a:r>
              <a:rPr lang="en" sz="1300" b="1">
                <a:solidFill>
                  <a:srgbClr val="FFFFFF"/>
                </a:solidFill>
              </a:rPr>
              <a:t>Creating an agile and efficient governmentwide resource to highlight and evolve proven acquisition practices and reduce the amount of guidance needed from agencies. </a:t>
            </a:r>
            <a:endParaRPr sz="1300" b="1" dirty="0">
              <a:solidFill>
                <a:srgbClr val="FFFFFF"/>
              </a:solidFill>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dirty="0"/>
          </a:p>
        </p:txBody>
      </p:sp>
      <p:pic>
        <p:nvPicPr>
          <p:cNvPr id="167" name="Google Shape;167;p20" descr=" This image shows the information for FC 8.401 Periodic Table of Acquisition Innovations (PTAI) procedures for FAR part 8 RFQ streamlining. "/>
          <p:cNvPicPr preferRelativeResize="0"/>
          <p:nvPr/>
        </p:nvPicPr>
        <p:blipFill>
          <a:blip r:embed="rId4">
            <a:alphaModFix/>
          </a:blip>
          <a:stretch>
            <a:fillRect/>
          </a:stretch>
        </p:blipFill>
        <p:spPr>
          <a:xfrm>
            <a:off x="83250" y="1963100"/>
            <a:ext cx="4151300" cy="3028975"/>
          </a:xfrm>
          <a:prstGeom prst="rect">
            <a:avLst/>
          </a:prstGeom>
          <a:noFill/>
          <a:ln w="19050" cap="flat" cmpd="sng">
            <a:solidFill>
              <a:schemeClr val="dk2"/>
            </a:solidFill>
            <a:prstDash val="dash"/>
            <a:round/>
            <a:headEnd type="none" w="sm" len="sm"/>
            <a:tailEnd type="none" w="sm" len="sm"/>
          </a:ln>
        </p:spPr>
      </p:pic>
      <p:sp>
        <p:nvSpPr>
          <p:cNvPr id="168" name="Google Shape;168;p20"/>
          <p:cNvSpPr txBox="1"/>
          <p:nvPr/>
        </p:nvSpPr>
        <p:spPr>
          <a:xfrm>
            <a:off x="4234550" y="2033438"/>
            <a:ext cx="38121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rPr>
              <a:t>The </a:t>
            </a:r>
            <a:r>
              <a:rPr lang="en" b="1" u="sng">
                <a:solidFill>
                  <a:srgbClr val="FFFFFF"/>
                </a:solidFill>
              </a:rPr>
              <a:t>FAR Companion</a:t>
            </a:r>
            <a:r>
              <a:rPr lang="en">
                <a:solidFill>
                  <a:srgbClr val="FFFFFF"/>
                </a:solidFill>
              </a:rPr>
              <a:t> mirrors the structure of the FAR to make finding guidance intuitive and straightforward. </a:t>
            </a:r>
            <a:endParaRPr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Each FAR Companion part corresponds directly to a FAR part.</a:t>
            </a:r>
            <a:endParaRPr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Each FAR Companion part contains annotations that provide: </a:t>
            </a:r>
            <a:endParaRPr dirty="0">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Key principles; </a:t>
            </a:r>
            <a:endParaRPr dirty="0">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Proven practices;</a:t>
            </a:r>
            <a:endParaRPr dirty="0">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Explanatory material; and </a:t>
            </a:r>
            <a:endParaRPr dirty="0">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Implementation guidance.</a:t>
            </a:r>
            <a:endParaRPr dirty="0">
              <a:solidFill>
                <a:srgbClr val="FFFFFF"/>
              </a:solidFill>
            </a:endParaRPr>
          </a:p>
        </p:txBody>
      </p:sp>
      <p:sp>
        <p:nvSpPr>
          <p:cNvPr id="169" name="Google Shape;169;p20"/>
          <p:cNvSpPr txBox="1"/>
          <p:nvPr/>
        </p:nvSpPr>
        <p:spPr>
          <a:xfrm>
            <a:off x="215450" y="133355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rPr>
              <a:t>FAR Companion Excerpt </a:t>
            </a:r>
            <a:endParaRPr sz="2600" b="1" dirty="0">
              <a:solidFill>
                <a:srgbClr val="FFFFFF"/>
              </a:solidFill>
            </a:endParaRPr>
          </a:p>
        </p:txBody>
      </p:sp>
      <p:sp>
        <p:nvSpPr>
          <p:cNvPr id="170" name="Google Shape;170;p20"/>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E07900"/>
                </a:solidFill>
              </a:rPr>
              <a:t>Empowering</a:t>
            </a:r>
            <a:r>
              <a:rPr lang="en" sz="1800" b="1" dirty="0">
                <a:solidFill>
                  <a:srgbClr val="EE9600"/>
                </a:solidFill>
              </a:rPr>
              <a:t> </a:t>
            </a:r>
            <a:r>
              <a:rPr lang="en" sz="1800" b="1" dirty="0">
                <a:solidFill>
                  <a:srgbClr val="00558E"/>
                </a:solidFill>
              </a:rPr>
              <a:t>the AWF</a:t>
            </a:r>
            <a:endParaRPr sz="1800" b="1" dirty="0">
              <a:solidFill>
                <a:srgbClr val="00558E"/>
              </a:solidFill>
            </a:endParaRPr>
          </a:p>
          <a:p>
            <a:pPr marL="0" lvl="0" indent="0" algn="l" rtl="0">
              <a:spcBef>
                <a:spcPts val="0"/>
              </a:spcBef>
              <a:spcAft>
                <a:spcPts val="0"/>
              </a:spcAft>
              <a:buNone/>
            </a:pPr>
            <a:endParaRPr sz="1800" b="1" dirty="0">
              <a:solidFill>
                <a:srgbClr val="00558E"/>
              </a:solidFill>
            </a:endParaRPr>
          </a:p>
        </p:txBody>
      </p:sp>
      <p:pic>
        <p:nvPicPr>
          <p:cNvPr id="171" name="Google Shape;171;p20" descr="FAR Companion cover"/>
          <p:cNvPicPr preferRelativeResize="0"/>
          <p:nvPr/>
        </p:nvPicPr>
        <p:blipFill>
          <a:blip r:embed="rId5">
            <a:alphaModFix/>
          </a:blip>
          <a:stretch>
            <a:fillRect/>
          </a:stretch>
        </p:blipFill>
        <p:spPr>
          <a:xfrm>
            <a:off x="7862275" y="2989863"/>
            <a:ext cx="1239125" cy="1598687"/>
          </a:xfrm>
          <a:prstGeom prst="rect">
            <a:avLst/>
          </a:prstGeom>
          <a:noFill/>
          <a:ln>
            <a:noFill/>
          </a:ln>
          <a:effectLst>
            <a:outerShdw blurRad="57150" dist="19050" dir="5400000" algn="bl" rotWithShape="0">
              <a:srgbClr val="000000">
                <a:alpha val="50000"/>
              </a:srgbClr>
            </a:outerShdw>
          </a:effec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dirty="0"/>
          </a:p>
        </p:txBody>
      </p:sp>
      <p:sp>
        <p:nvSpPr>
          <p:cNvPr id="177" name="Google Shape;177;p21"/>
          <p:cNvSpPr txBox="1"/>
          <p:nvPr/>
        </p:nvSpPr>
        <p:spPr>
          <a:xfrm>
            <a:off x="295025" y="138725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rPr>
              <a:t>Category Management Buying Guide</a:t>
            </a:r>
            <a:endParaRPr sz="2600" b="1" dirty="0">
              <a:solidFill>
                <a:srgbClr val="FFFFFF"/>
              </a:solidFill>
            </a:endParaRPr>
          </a:p>
        </p:txBody>
      </p:sp>
      <p:sp>
        <p:nvSpPr>
          <p:cNvPr id="178" name="Google Shape;178;p21"/>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558E"/>
                </a:solidFill>
              </a:rPr>
              <a:t>The FAR </a:t>
            </a:r>
            <a:r>
              <a:rPr lang="en" sz="1800" b="1">
                <a:solidFill>
                  <a:srgbClr val="B45F06"/>
                </a:solidFill>
              </a:rPr>
              <a:t>Framework</a:t>
            </a:r>
            <a:endParaRPr sz="1800" b="1" dirty="0">
              <a:solidFill>
                <a:srgbClr val="B45F06"/>
              </a:solidFill>
            </a:endParaRPr>
          </a:p>
        </p:txBody>
      </p:sp>
      <p:pic>
        <p:nvPicPr>
          <p:cNvPr id="179" name="Google Shape;179;p21" descr="Category Management Buying Guide cover"/>
          <p:cNvPicPr preferRelativeResize="0"/>
          <p:nvPr/>
        </p:nvPicPr>
        <p:blipFill>
          <a:blip r:embed="rId4">
            <a:alphaModFix/>
          </a:blip>
          <a:stretch>
            <a:fillRect/>
          </a:stretch>
        </p:blipFill>
        <p:spPr>
          <a:xfrm>
            <a:off x="159045" y="2033450"/>
            <a:ext cx="1655499" cy="2126810"/>
          </a:xfrm>
          <a:prstGeom prst="rect">
            <a:avLst/>
          </a:prstGeom>
          <a:noFill/>
          <a:ln>
            <a:noFill/>
          </a:ln>
          <a:effectLst>
            <a:outerShdw blurRad="57150" dist="19050" dir="5400000" algn="bl" rotWithShape="0">
              <a:srgbClr val="000000">
                <a:alpha val="50000"/>
              </a:srgbClr>
            </a:outerShdw>
          </a:effectLst>
        </p:spPr>
      </p:pic>
      <p:sp>
        <p:nvSpPr>
          <p:cNvPr id="180" name="Google Shape;180;p21"/>
          <p:cNvSpPr txBox="1"/>
          <p:nvPr/>
        </p:nvSpPr>
        <p:spPr>
          <a:xfrm>
            <a:off x="2089275" y="2172200"/>
            <a:ext cx="4346400" cy="257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FFFFF"/>
                </a:solidFill>
              </a:rPr>
              <a:t>The </a:t>
            </a:r>
            <a:r>
              <a:rPr lang="en" sz="1500" b="1">
                <a:solidFill>
                  <a:srgbClr val="FFFFFF"/>
                </a:solidFill>
              </a:rPr>
              <a:t>Category Management Buying Guide</a:t>
            </a:r>
            <a:r>
              <a:rPr lang="en" sz="1500">
                <a:solidFill>
                  <a:srgbClr val="FFFFFF"/>
                </a:solidFill>
              </a:rPr>
              <a:t>: </a:t>
            </a:r>
            <a:endParaRPr sz="1500"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Works in concert with the FAR, FAR Companion and agency supplements highlighting sector-specific buying tips for navigating government-wide contracts. </a:t>
            </a:r>
            <a:endParaRPr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Helps maximize centralized ordering of common spend</a:t>
            </a:r>
            <a:endParaRPr dirty="0">
              <a:solidFill>
                <a:srgbClr val="FFFFFF"/>
              </a:solidFill>
            </a:endParaRPr>
          </a:p>
          <a:p>
            <a:pPr marL="457200" lvl="0" indent="0" algn="l" rtl="0">
              <a:spcBef>
                <a:spcPts val="0"/>
              </a:spcBef>
              <a:spcAft>
                <a:spcPts val="0"/>
              </a:spcAft>
              <a:buNone/>
            </a:pPr>
            <a:r>
              <a:rPr lang="en">
                <a:solidFill>
                  <a:srgbClr val="FFFFFF"/>
                </a:solidFill>
              </a:rPr>
              <a:t>and recognizing the efficiency and cost benefits of leveraging previously negotiated terms and conditions.</a:t>
            </a:r>
            <a:endParaRPr dirty="0">
              <a:solidFill>
                <a:srgbClr val="FFFFFF"/>
              </a:solidFill>
            </a:endParaRPr>
          </a:p>
          <a:p>
            <a:pPr marL="0" lvl="0" indent="0" algn="l" rtl="0">
              <a:spcBef>
                <a:spcPts val="0"/>
              </a:spcBef>
              <a:spcAft>
                <a:spcPts val="0"/>
              </a:spcAft>
              <a:buNone/>
            </a:pPr>
            <a:endParaRPr dirty="0">
              <a:solidFill>
                <a:srgbClr val="FFFFFF"/>
              </a:solidFill>
            </a:endParaRPr>
          </a:p>
        </p:txBody>
      </p:sp>
      <p:sp>
        <p:nvSpPr>
          <p:cNvPr id="181" name="Google Shape;181;p21"/>
          <p:cNvSpPr txBox="1"/>
          <p:nvPr/>
        </p:nvSpPr>
        <p:spPr>
          <a:xfrm>
            <a:off x="6157925" y="2305088"/>
            <a:ext cx="2470200" cy="19857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rPr>
              <a:t>The guide promotes: </a:t>
            </a:r>
            <a:endParaRPr sz="1300" b="1" dirty="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Commercial Utilization </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Prioritization of Existing Government-wide Contracts and Blanket Purchase Agreements (BPAs)</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Simplicity and Efficiency </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Adaptability</a:t>
            </a:r>
            <a:endParaRPr sz="1300" dirty="0">
              <a:solidFill>
                <a:schemeClr val="dk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dirty="0"/>
          </a:p>
        </p:txBody>
      </p:sp>
      <p:sp>
        <p:nvSpPr>
          <p:cNvPr id="187" name="Google Shape;187;p22"/>
          <p:cNvSpPr txBox="1"/>
          <p:nvPr/>
        </p:nvSpPr>
        <p:spPr>
          <a:xfrm>
            <a:off x="295025" y="138725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FFFFFF"/>
                </a:solidFill>
              </a:rPr>
              <a:t>Category Management Buying Guide Excerpt</a:t>
            </a:r>
            <a:endParaRPr sz="2400" b="1" dirty="0">
              <a:solidFill>
                <a:srgbClr val="FFFFFF"/>
              </a:solidFill>
            </a:endParaRPr>
          </a:p>
        </p:txBody>
      </p:sp>
      <p:sp>
        <p:nvSpPr>
          <p:cNvPr id="188" name="Google Shape;188;p22"/>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558E"/>
                </a:solidFill>
              </a:rPr>
              <a:t>The FAR </a:t>
            </a:r>
            <a:r>
              <a:rPr lang="en" sz="1800" b="1">
                <a:solidFill>
                  <a:srgbClr val="B45F06"/>
                </a:solidFill>
              </a:rPr>
              <a:t>Framework</a:t>
            </a:r>
            <a:endParaRPr sz="1800" b="1" dirty="0">
              <a:solidFill>
                <a:srgbClr val="B45F06"/>
              </a:solidFill>
            </a:endParaRPr>
          </a:p>
        </p:txBody>
      </p:sp>
      <p:pic>
        <p:nvPicPr>
          <p:cNvPr id="189" name="Google Shape;189;p22" descr="Category Management Buying Guide cover"/>
          <p:cNvPicPr preferRelativeResize="0"/>
          <p:nvPr/>
        </p:nvPicPr>
        <p:blipFill>
          <a:blip r:embed="rId4">
            <a:alphaModFix/>
          </a:blip>
          <a:stretch>
            <a:fillRect/>
          </a:stretch>
        </p:blipFill>
        <p:spPr>
          <a:xfrm>
            <a:off x="159045" y="2033450"/>
            <a:ext cx="1655499" cy="2126810"/>
          </a:xfrm>
          <a:prstGeom prst="rect">
            <a:avLst/>
          </a:prstGeom>
          <a:noFill/>
          <a:ln>
            <a:noFill/>
          </a:ln>
          <a:effectLst>
            <a:outerShdw blurRad="57150" dist="19050" dir="5400000" algn="bl" rotWithShape="0">
              <a:srgbClr val="000000">
                <a:alpha val="50000"/>
              </a:srgbClr>
            </a:outerShdw>
          </a:effectLst>
        </p:spPr>
      </p:pic>
      <p:pic>
        <p:nvPicPr>
          <p:cNvPr id="190" name="Google Shape;190;p22" descr="This image shows the information on the Human Capital buying guide. "/>
          <p:cNvPicPr preferRelativeResize="0"/>
          <p:nvPr/>
        </p:nvPicPr>
        <p:blipFill>
          <a:blip r:embed="rId5">
            <a:alphaModFix/>
          </a:blip>
          <a:stretch>
            <a:fillRect/>
          </a:stretch>
        </p:blipFill>
        <p:spPr>
          <a:xfrm>
            <a:off x="2124195" y="1932650"/>
            <a:ext cx="2552885" cy="2906051"/>
          </a:xfrm>
          <a:prstGeom prst="rect">
            <a:avLst/>
          </a:prstGeom>
          <a:noFill/>
          <a:ln>
            <a:noFill/>
          </a:ln>
        </p:spPr>
      </p:pic>
      <p:cxnSp>
        <p:nvCxnSpPr>
          <p:cNvPr id="191" name="Google Shape;191;p22" descr="This image is an orange straight line."/>
          <p:cNvCxnSpPr/>
          <p:nvPr/>
        </p:nvCxnSpPr>
        <p:spPr>
          <a:xfrm>
            <a:off x="4677075" y="3230950"/>
            <a:ext cx="966900" cy="8700"/>
          </a:xfrm>
          <a:prstGeom prst="straightConnector1">
            <a:avLst/>
          </a:prstGeom>
          <a:noFill/>
          <a:ln w="38100" cap="flat" cmpd="sng">
            <a:solidFill>
              <a:srgbClr val="FF9900"/>
            </a:solidFill>
            <a:prstDash val="solid"/>
            <a:round/>
            <a:headEnd type="none" w="med" len="med"/>
            <a:tailEnd type="triangle" w="med" len="med"/>
          </a:ln>
        </p:spPr>
      </p:cxnSp>
      <p:sp>
        <p:nvSpPr>
          <p:cNvPr id="192" name="Google Shape;192;p22"/>
          <p:cNvSpPr txBox="1"/>
          <p:nvPr/>
        </p:nvSpPr>
        <p:spPr>
          <a:xfrm>
            <a:off x="5574550" y="2215825"/>
            <a:ext cx="2794500" cy="23397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The Category Management Buying Guide provides: </a:t>
            </a:r>
            <a:endParaRPr dirty="0">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Category Management Vehicles </a:t>
            </a:r>
            <a:endParaRPr dirty="0">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Resources such as: </a:t>
            </a:r>
            <a:endParaRPr dirty="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Vehicle Guidance</a:t>
            </a:r>
            <a:endParaRPr dirty="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Pathway Pointers</a:t>
            </a:r>
            <a:endParaRPr dirty="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Market Research and Pricing Data</a:t>
            </a:r>
            <a:endParaRPr dirty="0">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SINs</a:t>
            </a:r>
            <a:endParaRPr dirty="0">
              <a:solidFill>
                <a:schemeClr val="dk1"/>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3"/>
          <p:cNvSpPr txBox="1">
            <a:spLocks noGrp="1"/>
          </p:cNvSpPr>
          <p:nvPr>
            <p:ph type="title" idx="4294967295"/>
          </p:nvPr>
        </p:nvSpPr>
        <p:spPr>
          <a:xfrm>
            <a:off x="54500" y="14168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FFFFFF"/>
                </a:solidFill>
                <a:effectLst/>
                <a:uLnTx/>
                <a:uFillTx/>
                <a:latin typeface="Arial"/>
                <a:ea typeface="Arial"/>
                <a:cs typeface="Arial"/>
                <a:sym typeface="Arial"/>
              </a:rPr>
              <a:t>Practitioner Albums</a:t>
            </a:r>
          </a:p>
        </p:txBody>
      </p:sp>
      <p:pic>
        <p:nvPicPr>
          <p:cNvPr id="201" name="Google Shape;201;p23" descr="This image shows text outlining how to restore common sense to federal procurement. ">
            <a:hlinkClick r:id="rId4"/>
          </p:cNvPr>
          <p:cNvPicPr preferRelativeResize="0"/>
          <p:nvPr/>
        </p:nvPicPr>
        <p:blipFill>
          <a:blip r:embed="rId5">
            <a:alphaModFix/>
          </a:blip>
          <a:stretch>
            <a:fillRect/>
          </a:stretch>
        </p:blipFill>
        <p:spPr>
          <a:xfrm>
            <a:off x="96900" y="2318863"/>
            <a:ext cx="2348400" cy="1835307"/>
          </a:xfrm>
          <a:prstGeom prst="rect">
            <a:avLst/>
          </a:prstGeom>
          <a:noFill/>
          <a:ln w="19050" cap="flat" cmpd="sng">
            <a:solidFill>
              <a:schemeClr val="dk2"/>
            </a:solidFill>
            <a:prstDash val="solid"/>
            <a:round/>
            <a:headEnd type="none" w="sm" len="sm"/>
            <a:tailEnd type="none" w="sm" len="sm"/>
          </a:ln>
        </p:spPr>
      </p:pic>
      <p:sp>
        <p:nvSpPr>
          <p:cNvPr id="204" name="Google Shape;204;p23" descr="This image highlights the practitioner's album texts within the common sense of federal procurement images."/>
          <p:cNvSpPr/>
          <p:nvPr/>
        </p:nvSpPr>
        <p:spPr>
          <a:xfrm>
            <a:off x="84100" y="3730025"/>
            <a:ext cx="656700" cy="185100"/>
          </a:xfrm>
          <a:prstGeom prst="ellipse">
            <a:avLst/>
          </a:prstGeom>
          <a:noFill/>
          <a:ln w="38100" cap="flat" cmpd="sng">
            <a:solidFill>
              <a:srgbClr val="EE96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202" name="Google Shape;202;p23" descr="This image shows text outlining practitioner albums training hyperlink for training and non-regulatory materials. ">
            <a:hlinkClick r:id="rId6"/>
          </p:cNvPr>
          <p:cNvPicPr preferRelativeResize="0"/>
          <p:nvPr/>
        </p:nvPicPr>
        <p:blipFill>
          <a:blip r:embed="rId7">
            <a:alphaModFix/>
          </a:blip>
          <a:stretch>
            <a:fillRect/>
          </a:stretch>
        </p:blipFill>
        <p:spPr>
          <a:xfrm>
            <a:off x="1387175" y="3430100"/>
            <a:ext cx="3516650" cy="1325625"/>
          </a:xfrm>
          <a:prstGeom prst="rect">
            <a:avLst/>
          </a:prstGeom>
          <a:noFill/>
          <a:ln w="19050" cap="flat" cmpd="sng">
            <a:solidFill>
              <a:schemeClr val="dk2"/>
            </a:solidFill>
            <a:prstDash val="solid"/>
            <a:round/>
            <a:headEnd type="none" w="sm" len="sm"/>
            <a:tailEnd type="none" w="sm" len="sm"/>
          </a:ln>
        </p:spPr>
      </p:pic>
      <p:pic>
        <p:nvPicPr>
          <p:cNvPr id="203" name="Google Shape;203;p23" descr="This image shows the practitioner's album for FAR Part 7: Acquisition Planning.&#10;"/>
          <p:cNvPicPr preferRelativeResize="0"/>
          <p:nvPr/>
        </p:nvPicPr>
        <p:blipFill>
          <a:blip r:embed="rId8">
            <a:alphaModFix/>
          </a:blip>
          <a:stretch>
            <a:fillRect/>
          </a:stretch>
        </p:blipFill>
        <p:spPr>
          <a:xfrm>
            <a:off x="4088375" y="2033450"/>
            <a:ext cx="2142920" cy="2243799"/>
          </a:xfrm>
          <a:prstGeom prst="rect">
            <a:avLst/>
          </a:prstGeom>
          <a:noFill/>
          <a:ln w="19050" cap="flat" cmpd="sng">
            <a:solidFill>
              <a:schemeClr val="dk2"/>
            </a:solidFill>
            <a:prstDash val="solid"/>
            <a:round/>
            <a:headEnd type="none" w="sm" len="sm"/>
            <a:tailEnd type="none" w="sm" len="sm"/>
          </a:ln>
        </p:spPr>
      </p:pic>
      <p:sp>
        <p:nvSpPr>
          <p:cNvPr id="199" name="Google Shape;199;p23"/>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E07900"/>
                </a:solidFill>
              </a:rPr>
              <a:t>Empowering</a:t>
            </a:r>
            <a:r>
              <a:rPr lang="en" sz="1800" b="1" dirty="0">
                <a:solidFill>
                  <a:srgbClr val="EE9600"/>
                </a:solidFill>
              </a:rPr>
              <a:t> </a:t>
            </a:r>
            <a:r>
              <a:rPr lang="en" sz="1800" b="1" dirty="0">
                <a:solidFill>
                  <a:srgbClr val="00558E"/>
                </a:solidFill>
              </a:rPr>
              <a:t>the AWF</a:t>
            </a:r>
            <a:endParaRPr sz="1800" b="1" dirty="0">
              <a:solidFill>
                <a:srgbClr val="FF9900"/>
              </a:solidFill>
            </a:endParaRPr>
          </a:p>
        </p:txBody>
      </p:sp>
      <p:sp>
        <p:nvSpPr>
          <p:cNvPr id="205" name="Google Shape;205;p23"/>
          <p:cNvSpPr txBox="1"/>
          <p:nvPr/>
        </p:nvSpPr>
        <p:spPr>
          <a:xfrm>
            <a:off x="6469175" y="2170125"/>
            <a:ext cx="2348400" cy="21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Practitioner Albums </a:t>
            </a:r>
            <a:r>
              <a:rPr lang="en">
                <a:solidFill>
                  <a:srgbClr val="FFFFFF"/>
                </a:solidFill>
              </a:rPr>
              <a:t>provide:</a:t>
            </a:r>
            <a:endParaRPr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Change Summary</a:t>
            </a:r>
            <a:endParaRPr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Line-out</a:t>
            </a:r>
            <a:endParaRPr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Smart Accelerators</a:t>
            </a:r>
            <a:endParaRPr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Practitioner's Perspective</a:t>
            </a:r>
            <a:endParaRPr dirty="0">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Access to CLPs and Community </a:t>
            </a:r>
            <a:endParaRPr dirty="0">
              <a:solidFill>
                <a:srgbClr val="FFFFFF"/>
              </a:solidFill>
            </a:endParaRPr>
          </a:p>
        </p:txBody>
      </p:sp>
      <p:sp>
        <p:nvSpPr>
          <p:cNvPr id="206" name="Google Shape;206;p23"/>
          <p:cNvSpPr/>
          <p:nvPr/>
        </p:nvSpPr>
        <p:spPr>
          <a:xfrm>
            <a:off x="4903825" y="4284875"/>
            <a:ext cx="3804300" cy="54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t>Attend Session 2 to hear about more practitioner resources!</a:t>
            </a:r>
            <a:endParaRPr sz="1300" b="1" dirty="0"/>
          </a:p>
        </p:txBody>
      </p:sp>
      <p:sp>
        <p:nvSpPr>
          <p:cNvPr id="197" name="Google Shape;1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dirty="0"/>
          </a:p>
        </p:txBody>
      </p:sp>
      <p:sp>
        <p:nvSpPr>
          <p:cNvPr id="212" name="Google Shape;212;p24"/>
          <p:cNvSpPr txBox="1"/>
          <p:nvPr/>
        </p:nvSpPr>
        <p:spPr>
          <a:xfrm>
            <a:off x="322800" y="141680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FFFFFF"/>
                </a:solidFill>
              </a:rPr>
              <a:t>What’s Next?</a:t>
            </a:r>
            <a:endParaRPr sz="2500" b="1" dirty="0">
              <a:solidFill>
                <a:srgbClr val="FFFFFF"/>
              </a:solidFill>
            </a:endParaRPr>
          </a:p>
        </p:txBody>
      </p:sp>
      <p:sp>
        <p:nvSpPr>
          <p:cNvPr id="213" name="Google Shape;213;p24"/>
          <p:cNvSpPr txBox="1"/>
          <p:nvPr/>
        </p:nvSpPr>
        <p:spPr>
          <a:xfrm>
            <a:off x="7363350" y="1286450"/>
            <a:ext cx="1738200" cy="675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E07900"/>
                </a:solidFill>
              </a:rPr>
              <a:t>Revolutionary FAR Overhaul</a:t>
            </a:r>
            <a:endParaRPr sz="1800" b="1" dirty="0">
              <a:solidFill>
                <a:srgbClr val="E07900"/>
              </a:solidFill>
            </a:endParaRPr>
          </a:p>
        </p:txBody>
      </p:sp>
      <p:sp>
        <p:nvSpPr>
          <p:cNvPr id="214" name="Google Shape;214;p24"/>
          <p:cNvSpPr txBox="1"/>
          <p:nvPr/>
        </p:nvSpPr>
        <p:spPr>
          <a:xfrm>
            <a:off x="516550" y="2209875"/>
            <a:ext cx="7306200" cy="2073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 sz="1800">
                <a:solidFill>
                  <a:srgbClr val="FFFFFF"/>
                </a:solidFill>
              </a:rPr>
              <a:t>Additional guidance, resources, and learning assets are being developed and shared. </a:t>
            </a:r>
            <a:endParaRPr sz="1800" dirty="0">
              <a:solidFill>
                <a:srgbClr val="FFFFFF"/>
              </a:solidFill>
            </a:endParaRPr>
          </a:p>
          <a:p>
            <a:pPr marL="914400" lvl="1" indent="-342900" algn="l" rtl="0">
              <a:spcBef>
                <a:spcPts val="0"/>
              </a:spcBef>
              <a:spcAft>
                <a:spcPts val="0"/>
              </a:spcAft>
              <a:buClr>
                <a:srgbClr val="FFFFFF"/>
              </a:buClr>
              <a:buSzPts val="1800"/>
              <a:buChar char="○"/>
            </a:pPr>
            <a:r>
              <a:rPr lang="en" sz="1800">
                <a:solidFill>
                  <a:srgbClr val="FFFFFF"/>
                </a:solidFill>
              </a:rPr>
              <a:t>Best practices and tools for applying innovation and streamlining the acquisition lifecycle. </a:t>
            </a:r>
            <a:endParaRPr sz="1800" dirty="0">
              <a:solidFill>
                <a:srgbClr val="FFFFFF"/>
              </a:solidFill>
            </a:endParaRPr>
          </a:p>
          <a:p>
            <a:pPr marL="457200" lvl="0" indent="-342900" algn="l" rtl="0">
              <a:spcBef>
                <a:spcPts val="0"/>
              </a:spcBef>
              <a:spcAft>
                <a:spcPts val="0"/>
              </a:spcAft>
              <a:buClr>
                <a:srgbClr val="FFFFFF"/>
              </a:buClr>
              <a:buSzPts val="1800"/>
              <a:buChar char="●"/>
            </a:pPr>
            <a:r>
              <a:rPr lang="en" sz="1800">
                <a:solidFill>
                  <a:srgbClr val="FFFFFF"/>
                </a:solidFill>
              </a:rPr>
              <a:t>Sunset of Agency RFO-related class deviations as the new codified FAR is formalized.</a:t>
            </a:r>
            <a:endParaRPr sz="1800" dirty="0">
              <a:solidFill>
                <a:srgbClr val="FFFFFF"/>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dirty="0"/>
          </a:p>
        </p:txBody>
      </p:sp>
      <p:sp>
        <p:nvSpPr>
          <p:cNvPr id="220" name="Google Shape;220;p25"/>
          <p:cNvSpPr txBox="1"/>
          <p:nvPr/>
        </p:nvSpPr>
        <p:spPr>
          <a:xfrm>
            <a:off x="343100" y="142800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rgbClr val="FFFFFF"/>
                </a:solidFill>
              </a:rPr>
              <a:t>Deeper Dive into the Revolutionary FAR Overhaul </a:t>
            </a:r>
            <a:endParaRPr sz="2300" b="1" dirty="0">
              <a:solidFill>
                <a:srgbClr val="FFFFFF"/>
              </a:solidFill>
            </a:endParaRPr>
          </a:p>
        </p:txBody>
      </p:sp>
      <p:sp>
        <p:nvSpPr>
          <p:cNvPr id="221" name="Google Shape;221;p25"/>
          <p:cNvSpPr txBox="1"/>
          <p:nvPr/>
        </p:nvSpPr>
        <p:spPr>
          <a:xfrm>
            <a:off x="343100" y="2033450"/>
            <a:ext cx="6763200" cy="2160000"/>
          </a:xfrm>
          <a:prstGeom prst="rect">
            <a:avLst/>
          </a:prstGeom>
          <a:noFill/>
          <a:ln>
            <a:noFill/>
          </a:ln>
        </p:spPr>
        <p:txBody>
          <a:bodyPr spcFirstLastPara="1" wrap="square" lIns="91425" tIns="91425" rIns="91425" bIns="91425" anchor="t" anchorCtr="0">
            <a:noAutofit/>
          </a:bodyPr>
          <a:lstStyle/>
          <a:p>
            <a:pPr marL="377944" lvl="0" indent="-296922" algn="l" rtl="0">
              <a:spcBef>
                <a:spcPts val="0"/>
              </a:spcBef>
              <a:spcAft>
                <a:spcPts val="0"/>
              </a:spcAft>
              <a:buClr>
                <a:srgbClr val="FFFFFF"/>
              </a:buClr>
              <a:buSzPts val="1700"/>
              <a:buChar char="●"/>
            </a:pPr>
            <a:r>
              <a:rPr lang="en" sz="1900">
                <a:solidFill>
                  <a:srgbClr val="FFFFFF"/>
                </a:solidFill>
              </a:rPr>
              <a:t>Learn of key FAR changes that impact practice (parts 7, 8.4 (GSAR 538) - light on FSS given separate session, 12, 15, 16, and 19) at high level</a:t>
            </a:r>
            <a:endParaRPr sz="1900" dirty="0">
              <a:solidFill>
                <a:srgbClr val="FFFFFF"/>
              </a:solidFill>
            </a:endParaRPr>
          </a:p>
          <a:p>
            <a:pPr marL="377944" lvl="0" indent="-296922" algn="l" rtl="0">
              <a:spcBef>
                <a:spcPts val="0"/>
              </a:spcBef>
              <a:spcAft>
                <a:spcPts val="0"/>
              </a:spcAft>
              <a:buClr>
                <a:srgbClr val="FFFFFF"/>
              </a:buClr>
              <a:buSzPts val="1700"/>
              <a:buChar char="●"/>
            </a:pPr>
            <a:r>
              <a:rPr lang="en" sz="1900">
                <a:solidFill>
                  <a:srgbClr val="FFFFFF"/>
                </a:solidFill>
              </a:rPr>
              <a:t>Learn more about resources available to the AWF</a:t>
            </a:r>
            <a:endParaRPr sz="1900" dirty="0">
              <a:solidFill>
                <a:srgbClr val="FFFFFF"/>
              </a:solidFill>
            </a:endParaRPr>
          </a:p>
          <a:p>
            <a:pPr marL="0" lvl="0" indent="0" algn="l" rtl="0">
              <a:spcBef>
                <a:spcPts val="0"/>
              </a:spcBef>
              <a:spcAft>
                <a:spcPts val="0"/>
              </a:spcAft>
              <a:buNone/>
            </a:pPr>
            <a:endParaRPr sz="1900" dirty="0">
              <a:solidFill>
                <a:srgbClr val="FFFFFF"/>
              </a:solidFill>
            </a:endParaRPr>
          </a:p>
        </p:txBody>
      </p:sp>
      <p:sp>
        <p:nvSpPr>
          <p:cNvPr id="222" name="Google Shape;222;p25"/>
          <p:cNvSpPr txBox="1"/>
          <p:nvPr/>
        </p:nvSpPr>
        <p:spPr>
          <a:xfrm>
            <a:off x="74650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EE9600"/>
                </a:solidFill>
              </a:rPr>
              <a:t>Session 2 </a:t>
            </a:r>
            <a:r>
              <a:rPr lang="en" sz="1800" b="1">
                <a:solidFill>
                  <a:srgbClr val="00558E"/>
                </a:solidFill>
              </a:rPr>
              <a:t>Preview</a:t>
            </a:r>
            <a:endParaRPr sz="1800" b="1" dirty="0">
              <a:solidFill>
                <a:srgbClr val="FF9900"/>
              </a:solidFill>
            </a:endParaRPr>
          </a:p>
        </p:txBody>
      </p:sp>
      <p:pic>
        <p:nvPicPr>
          <p:cNvPr id="224" name="Google Shape;224;p25" descr="This image shows information on additional practitioner resources. "/>
          <p:cNvPicPr preferRelativeResize="0"/>
          <p:nvPr/>
        </p:nvPicPr>
        <p:blipFill>
          <a:blip r:embed="rId4">
            <a:alphaModFix/>
          </a:blip>
          <a:stretch>
            <a:fillRect/>
          </a:stretch>
        </p:blipFill>
        <p:spPr>
          <a:xfrm>
            <a:off x="5704900" y="3465601"/>
            <a:ext cx="2396974" cy="1343200"/>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dirty="0"/>
          </a:p>
        </p:txBody>
      </p:sp>
      <p:sp>
        <p:nvSpPr>
          <p:cNvPr id="230" name="Google Shape;230;p26"/>
          <p:cNvSpPr txBox="1"/>
          <p:nvPr/>
        </p:nvSpPr>
        <p:spPr>
          <a:xfrm>
            <a:off x="1032750" y="1797207"/>
            <a:ext cx="7078500" cy="266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FFFFFF"/>
                </a:solidFill>
              </a:rPr>
              <a:t>Thank You! </a:t>
            </a:r>
            <a:endParaRPr sz="4400" dirty="0">
              <a:solidFill>
                <a:srgbClr val="FFFFFF"/>
              </a:solidFill>
            </a:endParaRPr>
          </a:p>
          <a:p>
            <a:pPr marL="0" lvl="0" indent="0" algn="ctr" rtl="0">
              <a:spcBef>
                <a:spcPts val="0"/>
              </a:spcBef>
              <a:spcAft>
                <a:spcPts val="0"/>
              </a:spcAft>
              <a:buNone/>
            </a:pPr>
            <a:r>
              <a:rPr lang="en" sz="3000">
                <a:solidFill>
                  <a:srgbClr val="FFFFFF"/>
                </a:solidFill>
              </a:rPr>
              <a:t>Questions?</a:t>
            </a:r>
            <a:endParaRPr sz="3000" dirty="0">
              <a:solidFill>
                <a:srgbClr val="FFFFFF"/>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2" name="Title 1">
            <a:extLst>
              <a:ext uri="{FF2B5EF4-FFF2-40B4-BE49-F238E27FC236}">
                <a16:creationId xmlns:a16="http://schemas.microsoft.com/office/drawing/2014/main" id="{F80294FB-2153-1CF0-86C7-CEDC175D77A0}"/>
              </a:ext>
            </a:extLst>
          </p:cNvPr>
          <p:cNvSpPr>
            <a:spLocks noGrp="1"/>
          </p:cNvSpPr>
          <p:nvPr>
            <p:ph type="title" idx="4294967295"/>
          </p:nvPr>
        </p:nvSpPr>
        <p:spPr>
          <a:xfrm>
            <a:off x="628650" y="-993775"/>
            <a:ext cx="7886700" cy="993775"/>
          </a:xfrm>
          <a:prstGeom prst="rect">
            <a:avLst/>
          </a:prstGeom>
        </p:spPr>
        <p:txBody>
          <a:bodyPr anchor="b"/>
          <a:lstStyle/>
          <a:p>
            <a:r>
              <a:rPr lang="en-US" dirty="0"/>
              <a:t>FAR Overhaul Presenters</a:t>
            </a:r>
          </a:p>
        </p:txBody>
      </p:sp>
      <p:sp>
        <p:nvSpPr>
          <p:cNvPr id="33" name="Google Shape;33;p9" descr="This image is of Nick West, the Deputy Director of OGP."/>
          <p:cNvSpPr/>
          <p:nvPr/>
        </p:nvSpPr>
        <p:spPr>
          <a:xfrm>
            <a:off x="516213" y="1498047"/>
            <a:ext cx="2147400" cy="2147400"/>
          </a:xfrm>
          <a:prstGeom prst="roundRect">
            <a:avLst>
              <a:gd name="adj" fmla="val 16667"/>
            </a:avLst>
          </a:prstGeom>
          <a:solidFill>
            <a:schemeClr val="accent4"/>
          </a:solidFill>
          <a:ln w="7475" cap="flat" cmpd="sng">
            <a:solidFill>
              <a:schemeClr val="dk2"/>
            </a:solidFill>
            <a:prstDash val="solid"/>
            <a:round/>
            <a:headEnd type="none" w="sm" len="sm"/>
            <a:tailEnd type="none" w="sm" len="sm"/>
          </a:ln>
        </p:spPr>
        <p:txBody>
          <a:bodyPr spcFirstLastPara="1" wrap="square" lIns="71825" tIns="71825" rIns="71825" bIns="71825" anchor="ctr" anchorCtr="0">
            <a:noAutofit/>
          </a:bodyPr>
          <a:lstStyle/>
          <a:p>
            <a:pPr marL="0" lvl="0" indent="0" algn="ctr" rtl="0">
              <a:spcBef>
                <a:spcPts val="0"/>
              </a:spcBef>
              <a:spcAft>
                <a:spcPts val="0"/>
              </a:spcAft>
              <a:buNone/>
            </a:pPr>
            <a:endParaRPr sz="1099" dirty="0"/>
          </a:p>
        </p:txBody>
      </p:sp>
      <p:pic>
        <p:nvPicPr>
          <p:cNvPr id="40" name="Google Shape;40;p9" descr="This image is of Nick West, the Deputy Director of OGP."/>
          <p:cNvPicPr preferRelativeResize="0"/>
          <p:nvPr/>
        </p:nvPicPr>
        <p:blipFill>
          <a:blip r:embed="rId4">
            <a:alphaModFix/>
          </a:blip>
          <a:stretch>
            <a:fillRect/>
          </a:stretch>
        </p:blipFill>
        <p:spPr>
          <a:xfrm>
            <a:off x="667950" y="1649775"/>
            <a:ext cx="1844100" cy="1844100"/>
          </a:xfrm>
          <a:prstGeom prst="roundRect">
            <a:avLst>
              <a:gd name="adj" fmla="val 16667"/>
            </a:avLst>
          </a:prstGeom>
          <a:noFill/>
          <a:ln>
            <a:noFill/>
          </a:ln>
        </p:spPr>
      </p:pic>
      <p:sp>
        <p:nvSpPr>
          <p:cNvPr id="35" name="Google Shape;35;p9"/>
          <p:cNvSpPr txBox="1"/>
          <p:nvPr/>
        </p:nvSpPr>
        <p:spPr>
          <a:xfrm>
            <a:off x="130425" y="3660675"/>
            <a:ext cx="2806800" cy="115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FFFFFF"/>
                </a:solidFill>
              </a:rPr>
              <a:t>Nick West</a:t>
            </a:r>
            <a:endParaRPr sz="1700" b="1" dirty="0">
              <a:solidFill>
                <a:srgbClr val="FFFFFF"/>
              </a:solidFill>
            </a:endParaRPr>
          </a:p>
          <a:p>
            <a:pPr marL="0" lvl="0" indent="0" algn="ctr" rtl="0">
              <a:spcBef>
                <a:spcPts val="0"/>
              </a:spcBef>
              <a:spcAft>
                <a:spcPts val="0"/>
              </a:spcAft>
              <a:buNone/>
            </a:pPr>
            <a:r>
              <a:rPr lang="en" sz="1700" b="1">
                <a:solidFill>
                  <a:srgbClr val="FFFFFF"/>
                </a:solidFill>
              </a:rPr>
              <a:t>Deputy Director OGP</a:t>
            </a:r>
            <a:endParaRPr sz="1700" b="1" dirty="0">
              <a:solidFill>
                <a:srgbClr val="FFFFFF"/>
              </a:solidFill>
            </a:endParaRPr>
          </a:p>
          <a:p>
            <a:pPr marL="0" lvl="0" indent="0" algn="ctr" rtl="0">
              <a:spcBef>
                <a:spcPts val="0"/>
              </a:spcBef>
              <a:spcAft>
                <a:spcPts val="0"/>
              </a:spcAft>
              <a:buNone/>
            </a:pPr>
            <a:r>
              <a:rPr lang="en" sz="1700" b="1">
                <a:solidFill>
                  <a:srgbClr val="FFFFFF"/>
                </a:solidFill>
              </a:rPr>
              <a:t>Nicholas.West@gsa.gov</a:t>
            </a:r>
            <a:endParaRPr sz="1700" b="1" dirty="0">
              <a:solidFill>
                <a:srgbClr val="FFFFFF"/>
              </a:solidFill>
            </a:endParaRPr>
          </a:p>
        </p:txBody>
      </p:sp>
      <p:sp>
        <p:nvSpPr>
          <p:cNvPr id="34" name="Google Shape;34;p9" descr="This image shows the Danielle Mouw RFO team and GSA pilots."/>
          <p:cNvSpPr/>
          <p:nvPr/>
        </p:nvSpPr>
        <p:spPr>
          <a:xfrm>
            <a:off x="3498288" y="1498047"/>
            <a:ext cx="2147400" cy="2147400"/>
          </a:xfrm>
          <a:prstGeom prst="roundRect">
            <a:avLst>
              <a:gd name="adj" fmla="val 16667"/>
            </a:avLst>
          </a:prstGeom>
          <a:solidFill>
            <a:schemeClr val="accent4"/>
          </a:solidFill>
          <a:ln w="7475" cap="flat" cmpd="sng">
            <a:solidFill>
              <a:schemeClr val="dk2"/>
            </a:solidFill>
            <a:prstDash val="solid"/>
            <a:round/>
            <a:headEnd type="none" w="sm" len="sm"/>
            <a:tailEnd type="none" w="sm" len="sm"/>
          </a:ln>
        </p:spPr>
        <p:txBody>
          <a:bodyPr spcFirstLastPara="1" wrap="square" lIns="71825" tIns="71825" rIns="71825" bIns="71825" anchor="ctr" anchorCtr="0">
            <a:noAutofit/>
          </a:bodyPr>
          <a:lstStyle/>
          <a:p>
            <a:pPr marL="0" lvl="0" indent="0" algn="ctr" rtl="0">
              <a:spcBef>
                <a:spcPts val="0"/>
              </a:spcBef>
              <a:spcAft>
                <a:spcPts val="0"/>
              </a:spcAft>
              <a:buNone/>
            </a:pPr>
            <a:endParaRPr sz="1099" dirty="0"/>
          </a:p>
        </p:txBody>
      </p:sp>
      <p:pic>
        <p:nvPicPr>
          <p:cNvPr id="41" name="Google Shape;41;p9" descr="This image shows the Danielle Mouw RFO team and GSA pilots."/>
          <p:cNvPicPr preferRelativeResize="0"/>
          <p:nvPr/>
        </p:nvPicPr>
        <p:blipFill>
          <a:blip r:embed="rId5">
            <a:alphaModFix/>
          </a:blip>
          <a:stretch>
            <a:fillRect/>
          </a:stretch>
        </p:blipFill>
        <p:spPr>
          <a:xfrm>
            <a:off x="3686250" y="1649775"/>
            <a:ext cx="1771500" cy="1771500"/>
          </a:xfrm>
          <a:prstGeom prst="rect">
            <a:avLst/>
          </a:prstGeom>
          <a:noFill/>
          <a:ln>
            <a:noFill/>
          </a:ln>
        </p:spPr>
      </p:pic>
      <p:sp>
        <p:nvSpPr>
          <p:cNvPr id="36" name="Google Shape;36;p9"/>
          <p:cNvSpPr txBox="1"/>
          <p:nvPr/>
        </p:nvSpPr>
        <p:spPr>
          <a:xfrm>
            <a:off x="2937200" y="3660675"/>
            <a:ext cx="3149100" cy="115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FFFFFF"/>
                </a:solidFill>
              </a:rPr>
              <a:t>Danielle Mouw</a:t>
            </a:r>
            <a:endParaRPr sz="1700" b="1" dirty="0">
              <a:solidFill>
                <a:srgbClr val="FFFFFF"/>
              </a:solidFill>
            </a:endParaRPr>
          </a:p>
          <a:p>
            <a:pPr marL="0" lvl="0" indent="0" algn="ctr" rtl="0">
              <a:spcBef>
                <a:spcPts val="0"/>
              </a:spcBef>
              <a:spcAft>
                <a:spcPts val="0"/>
              </a:spcAft>
              <a:buNone/>
            </a:pPr>
            <a:r>
              <a:rPr lang="en" sz="1700" b="1">
                <a:solidFill>
                  <a:srgbClr val="FFFFFF"/>
                </a:solidFill>
              </a:rPr>
              <a:t>RFO Team &amp; GSA PILOTS Testing &amp; Coaching</a:t>
            </a:r>
            <a:endParaRPr sz="1700" b="1" dirty="0">
              <a:solidFill>
                <a:srgbClr val="FFFFFF"/>
              </a:solidFill>
            </a:endParaRPr>
          </a:p>
          <a:p>
            <a:pPr marL="0" lvl="0" indent="0" algn="ctr" rtl="0">
              <a:spcBef>
                <a:spcPts val="0"/>
              </a:spcBef>
              <a:spcAft>
                <a:spcPts val="0"/>
              </a:spcAft>
              <a:buNone/>
            </a:pPr>
            <a:r>
              <a:rPr lang="en" sz="1700" b="1">
                <a:solidFill>
                  <a:srgbClr val="FFFFFF"/>
                </a:solidFill>
              </a:rPr>
              <a:t>Danielle.Mouw@gsa.gov</a:t>
            </a:r>
            <a:endParaRPr sz="1700" b="1" dirty="0">
              <a:solidFill>
                <a:srgbClr val="FFFFFF"/>
              </a:solidFill>
            </a:endParaRPr>
          </a:p>
        </p:txBody>
      </p:sp>
      <p:sp>
        <p:nvSpPr>
          <p:cNvPr id="37" name="Google Shape;37;p9" descr="This image shows Monica Taylor, the RFO practitioner."/>
          <p:cNvSpPr/>
          <p:nvPr/>
        </p:nvSpPr>
        <p:spPr>
          <a:xfrm>
            <a:off x="6480363" y="1497997"/>
            <a:ext cx="2147400" cy="2147400"/>
          </a:xfrm>
          <a:prstGeom prst="roundRect">
            <a:avLst>
              <a:gd name="adj" fmla="val 16667"/>
            </a:avLst>
          </a:prstGeom>
          <a:solidFill>
            <a:schemeClr val="accent4"/>
          </a:solidFill>
          <a:ln w="7475" cap="flat" cmpd="sng">
            <a:solidFill>
              <a:schemeClr val="dk2"/>
            </a:solidFill>
            <a:prstDash val="solid"/>
            <a:round/>
            <a:headEnd type="none" w="sm" len="sm"/>
            <a:tailEnd type="none" w="sm" len="sm"/>
          </a:ln>
        </p:spPr>
        <p:txBody>
          <a:bodyPr spcFirstLastPara="1" wrap="square" lIns="71825" tIns="71825" rIns="71825" bIns="71825" anchor="ctr" anchorCtr="0">
            <a:noAutofit/>
          </a:bodyPr>
          <a:lstStyle/>
          <a:p>
            <a:pPr marL="0" lvl="0" indent="0" algn="ctr" rtl="0">
              <a:spcBef>
                <a:spcPts val="0"/>
              </a:spcBef>
              <a:spcAft>
                <a:spcPts val="0"/>
              </a:spcAft>
              <a:buNone/>
            </a:pPr>
            <a:endParaRPr sz="1099" dirty="0"/>
          </a:p>
        </p:txBody>
      </p:sp>
      <p:pic>
        <p:nvPicPr>
          <p:cNvPr id="39" name="Google Shape;39;p9" descr="This image shows Monica Taylor, the RFO practitioner."/>
          <p:cNvPicPr preferRelativeResize="0"/>
          <p:nvPr/>
        </p:nvPicPr>
        <p:blipFill rotWithShape="1">
          <a:blip r:embed="rId6">
            <a:alphaModFix/>
          </a:blip>
          <a:srcRect l="7487" t="12755" r="5646" b="14358"/>
          <a:stretch/>
        </p:blipFill>
        <p:spPr>
          <a:xfrm>
            <a:off x="6600068" y="1685950"/>
            <a:ext cx="1905000" cy="1771500"/>
          </a:xfrm>
          <a:prstGeom prst="roundRect">
            <a:avLst>
              <a:gd name="adj" fmla="val 16667"/>
            </a:avLst>
          </a:prstGeom>
          <a:noFill/>
          <a:ln>
            <a:noFill/>
          </a:ln>
        </p:spPr>
      </p:pic>
      <p:sp>
        <p:nvSpPr>
          <p:cNvPr id="38" name="Google Shape;38;p9"/>
          <p:cNvSpPr txBox="1"/>
          <p:nvPr/>
        </p:nvSpPr>
        <p:spPr>
          <a:xfrm>
            <a:off x="5872100" y="3705300"/>
            <a:ext cx="3149100" cy="115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FFFFFF"/>
                </a:solidFill>
              </a:rPr>
              <a:t>Monica Taylor</a:t>
            </a:r>
            <a:endParaRPr sz="1700" b="1" dirty="0">
              <a:solidFill>
                <a:srgbClr val="FFFFFF"/>
              </a:solidFill>
            </a:endParaRPr>
          </a:p>
          <a:p>
            <a:pPr marL="0" lvl="0" indent="0" algn="ctr" rtl="0">
              <a:spcBef>
                <a:spcPts val="0"/>
              </a:spcBef>
              <a:spcAft>
                <a:spcPts val="0"/>
              </a:spcAft>
              <a:buNone/>
            </a:pPr>
            <a:r>
              <a:rPr lang="en" sz="1700" b="1">
                <a:solidFill>
                  <a:srgbClr val="FFFFFF"/>
                </a:solidFill>
              </a:rPr>
              <a:t>RFO Practitioner Workstream</a:t>
            </a:r>
            <a:endParaRPr sz="1700" b="1" dirty="0">
              <a:solidFill>
                <a:srgbClr val="FFFFFF"/>
              </a:solidFill>
            </a:endParaRPr>
          </a:p>
          <a:p>
            <a:pPr marL="0" lvl="0" indent="0" algn="ctr" rtl="0">
              <a:spcBef>
                <a:spcPts val="0"/>
              </a:spcBef>
              <a:spcAft>
                <a:spcPts val="0"/>
              </a:spcAft>
              <a:buNone/>
            </a:pPr>
            <a:r>
              <a:rPr lang="en" sz="1700" b="1">
                <a:solidFill>
                  <a:srgbClr val="FFFFFF"/>
                </a:solidFill>
              </a:rPr>
              <a:t>Monica.Taylor@gsa.gov</a:t>
            </a:r>
            <a:endParaRPr sz="1700" b="1" dirty="0">
              <a:solidFill>
                <a:srgbClr val="FFFFFF"/>
              </a:solidFill>
            </a:endParaRPr>
          </a:p>
        </p:txBody>
      </p:sp>
      <p:sp>
        <p:nvSpPr>
          <p:cNvPr id="32" name="Google Shape;3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FFFFF"/>
                </a:solidFill>
              </a:rPr>
              <a:t>20</a:t>
            </a:fld>
            <a:endParaRPr dirty="0">
              <a:solidFill>
                <a:srgbClr val="FFFFFF"/>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dirty="0"/>
          </a:p>
        </p:txBody>
      </p:sp>
      <p:sp>
        <p:nvSpPr>
          <p:cNvPr id="47" name="Google Shape;47;p10"/>
          <p:cNvSpPr txBox="1"/>
          <p:nvPr/>
        </p:nvSpPr>
        <p:spPr>
          <a:xfrm>
            <a:off x="202525" y="141680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rPr>
              <a:t>The Revolutionary FAR Overhaul</a:t>
            </a:r>
            <a:endParaRPr sz="3400" b="1" dirty="0">
              <a:solidFill>
                <a:srgbClr val="FFFFFF"/>
              </a:solidFill>
            </a:endParaRPr>
          </a:p>
        </p:txBody>
      </p:sp>
      <p:sp>
        <p:nvSpPr>
          <p:cNvPr id="48" name="Google Shape;48;p10"/>
          <p:cNvSpPr txBox="1"/>
          <p:nvPr/>
        </p:nvSpPr>
        <p:spPr>
          <a:xfrm>
            <a:off x="544800" y="2033425"/>
            <a:ext cx="6920100" cy="2629800"/>
          </a:xfrm>
          <a:prstGeom prst="rect">
            <a:avLst/>
          </a:prstGeom>
          <a:noFill/>
          <a:ln>
            <a:noFill/>
          </a:ln>
        </p:spPr>
        <p:txBody>
          <a:bodyPr spcFirstLastPara="1" wrap="square" lIns="91425" tIns="91425" rIns="91425" bIns="91425" anchor="t" anchorCtr="0">
            <a:noAutofit/>
          </a:bodyPr>
          <a:lstStyle/>
          <a:p>
            <a:pPr marL="377944" lvl="0" indent="-303272" algn="l" rtl="0">
              <a:spcBef>
                <a:spcPts val="0"/>
              </a:spcBef>
              <a:spcAft>
                <a:spcPts val="0"/>
              </a:spcAft>
              <a:buClr>
                <a:srgbClr val="FFFFFF"/>
              </a:buClr>
              <a:buSzPts val="1800"/>
              <a:buChar char="●"/>
            </a:pPr>
            <a:r>
              <a:rPr lang="en" sz="1800">
                <a:solidFill>
                  <a:srgbClr val="FFFFFF"/>
                </a:solidFill>
              </a:rPr>
              <a:t>Comprehensive overhaul of the Federal Acquisition Regulations (FAR), which was first published in 1984. </a:t>
            </a:r>
            <a:endParaRPr sz="1800" dirty="0">
              <a:solidFill>
                <a:srgbClr val="FFFFFF"/>
              </a:solidFill>
            </a:endParaRPr>
          </a:p>
          <a:p>
            <a:pPr marL="377944" lvl="0" indent="-303272" algn="l" rtl="0">
              <a:spcBef>
                <a:spcPts val="0"/>
              </a:spcBef>
              <a:spcAft>
                <a:spcPts val="0"/>
              </a:spcAft>
              <a:buClr>
                <a:srgbClr val="FFFFFF"/>
              </a:buClr>
              <a:buSzPts val="1800"/>
              <a:buChar char="●"/>
            </a:pPr>
            <a:r>
              <a:rPr lang="en" sz="1800">
                <a:solidFill>
                  <a:srgbClr val="FFFFFF"/>
                </a:solidFill>
              </a:rPr>
              <a:t>The RFO initiative:</a:t>
            </a:r>
            <a:endParaRPr sz="1900" dirty="0">
              <a:solidFill>
                <a:srgbClr val="FFFFFF"/>
              </a:solidFill>
            </a:endParaRPr>
          </a:p>
          <a:p>
            <a:pPr marL="755887" lvl="1" indent="-303272" algn="l" rtl="0">
              <a:spcBef>
                <a:spcPts val="0"/>
              </a:spcBef>
              <a:spcAft>
                <a:spcPts val="0"/>
              </a:spcAft>
              <a:buClr>
                <a:srgbClr val="FFFFFF"/>
              </a:buClr>
              <a:buSzPts val="1800"/>
              <a:buChar char="○"/>
            </a:pPr>
            <a:r>
              <a:rPr lang="en" sz="1800">
                <a:solidFill>
                  <a:srgbClr val="FFFFFF"/>
                </a:solidFill>
              </a:rPr>
              <a:t>Returns the FAR to its statutory roots;</a:t>
            </a:r>
            <a:endParaRPr sz="1800" dirty="0">
              <a:solidFill>
                <a:srgbClr val="FFFFFF"/>
              </a:solidFill>
            </a:endParaRPr>
          </a:p>
          <a:p>
            <a:pPr marL="755887" lvl="1" indent="-303272" algn="l" rtl="0">
              <a:spcBef>
                <a:spcPts val="0"/>
              </a:spcBef>
              <a:spcAft>
                <a:spcPts val="0"/>
              </a:spcAft>
              <a:buClr>
                <a:srgbClr val="FFFFFF"/>
              </a:buClr>
              <a:buSzPts val="1800"/>
              <a:buChar char="○"/>
            </a:pPr>
            <a:r>
              <a:rPr lang="en" sz="1800">
                <a:solidFill>
                  <a:srgbClr val="FFFFFF"/>
                </a:solidFill>
              </a:rPr>
              <a:t>Rewrites it in plain language; </a:t>
            </a:r>
            <a:endParaRPr sz="1800" dirty="0">
              <a:solidFill>
                <a:srgbClr val="FFFFFF"/>
              </a:solidFill>
            </a:endParaRPr>
          </a:p>
          <a:p>
            <a:pPr marL="755887" lvl="1" indent="-303272" algn="l" rtl="0">
              <a:spcBef>
                <a:spcPts val="0"/>
              </a:spcBef>
              <a:spcAft>
                <a:spcPts val="0"/>
              </a:spcAft>
              <a:buClr>
                <a:srgbClr val="FFFFFF"/>
              </a:buClr>
              <a:buSzPts val="1800"/>
              <a:buChar char="○"/>
            </a:pPr>
            <a:r>
              <a:rPr lang="en" sz="1800">
                <a:solidFill>
                  <a:srgbClr val="FFFFFF"/>
                </a:solidFill>
              </a:rPr>
              <a:t>Removes non-statutory rules (unless essential for sound procurement); and</a:t>
            </a:r>
            <a:endParaRPr sz="1800" dirty="0">
              <a:solidFill>
                <a:srgbClr val="FFFFFF"/>
              </a:solidFill>
            </a:endParaRPr>
          </a:p>
          <a:p>
            <a:pPr marL="755887" lvl="1" indent="-303272" algn="l" rtl="0">
              <a:spcBef>
                <a:spcPts val="0"/>
              </a:spcBef>
              <a:spcAft>
                <a:spcPts val="0"/>
              </a:spcAft>
              <a:buClr>
                <a:srgbClr val="FFFFFF"/>
              </a:buClr>
              <a:buSzPts val="1800"/>
              <a:buChar char="○"/>
            </a:pPr>
            <a:r>
              <a:rPr lang="en" sz="1800">
                <a:solidFill>
                  <a:srgbClr val="FFFFFF"/>
                </a:solidFill>
              </a:rPr>
              <a:t>Creates non-regulatory buying guides that provide practical strategies grounded in best practices.  </a:t>
            </a:r>
            <a:endParaRPr sz="2000" dirty="0">
              <a:solidFill>
                <a:srgbClr val="FFFFFF"/>
              </a:solidFill>
            </a:endParaRPr>
          </a:p>
        </p:txBody>
      </p:sp>
      <p:sp>
        <p:nvSpPr>
          <p:cNvPr id="49" name="Google Shape;49;p10"/>
          <p:cNvSpPr txBox="1"/>
          <p:nvPr/>
        </p:nvSpPr>
        <p:spPr>
          <a:xfrm>
            <a:off x="7464900" y="1286450"/>
            <a:ext cx="1636500" cy="806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558E"/>
                </a:solidFill>
              </a:rPr>
              <a:t>Foundations </a:t>
            </a:r>
            <a:r>
              <a:rPr lang="en" sz="1800" b="1" dirty="0">
                <a:solidFill>
                  <a:srgbClr val="E07900"/>
                </a:solidFill>
              </a:rPr>
              <a:t>&amp; Principles</a:t>
            </a:r>
            <a:endParaRPr sz="1800" b="1" dirty="0">
              <a:solidFill>
                <a:srgbClr val="E07900"/>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dirty="0"/>
          </a:p>
        </p:txBody>
      </p:sp>
      <p:sp>
        <p:nvSpPr>
          <p:cNvPr id="55" name="Google Shape;55;p11"/>
          <p:cNvSpPr txBox="1"/>
          <p:nvPr/>
        </p:nvSpPr>
        <p:spPr>
          <a:xfrm>
            <a:off x="7464900" y="1286450"/>
            <a:ext cx="1636500" cy="806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558E"/>
                </a:solidFill>
              </a:rPr>
              <a:t>Foundations </a:t>
            </a:r>
            <a:r>
              <a:rPr lang="en" sz="1800" b="1" dirty="0">
                <a:solidFill>
                  <a:srgbClr val="E07900"/>
                </a:solidFill>
              </a:rPr>
              <a:t>&amp; Principles</a:t>
            </a:r>
            <a:endParaRPr sz="1800" b="1" dirty="0">
              <a:solidFill>
                <a:srgbClr val="E07900"/>
              </a:solidFill>
            </a:endParaRPr>
          </a:p>
        </p:txBody>
      </p:sp>
      <p:sp>
        <p:nvSpPr>
          <p:cNvPr id="56" name="Google Shape;56;p11"/>
          <p:cNvSpPr txBox="1"/>
          <p:nvPr/>
        </p:nvSpPr>
        <p:spPr>
          <a:xfrm>
            <a:off x="4570780" y="2261300"/>
            <a:ext cx="4221900" cy="2446800"/>
          </a:xfrm>
          <a:prstGeom prst="rect">
            <a:avLst/>
          </a:prstGeom>
          <a:noFill/>
          <a:ln>
            <a:noFill/>
          </a:ln>
        </p:spPr>
        <p:txBody>
          <a:bodyPr spcFirstLastPara="1" wrap="square" lIns="75575" tIns="37775" rIns="75575" bIns="37775" anchor="t" anchorCtr="0">
            <a:spAutoFit/>
          </a:bodyPr>
          <a:lstStyle/>
          <a:p>
            <a:pPr marL="0" marR="0" lvl="0" indent="0" algn="l" rtl="0">
              <a:lnSpc>
                <a:spcPct val="100000"/>
              </a:lnSpc>
              <a:spcBef>
                <a:spcPts val="0"/>
              </a:spcBef>
              <a:spcAft>
                <a:spcPts val="0"/>
              </a:spcAft>
              <a:buClr>
                <a:srgbClr val="000000"/>
              </a:buClr>
              <a:buSzPts val="1157"/>
              <a:buFont typeface="Arial"/>
              <a:buNone/>
            </a:pPr>
            <a:r>
              <a:rPr lang="en" b="1" u="sng">
                <a:solidFill>
                  <a:srgbClr val="FFFFFF"/>
                </a:solidFill>
              </a:rPr>
              <a:t>Executive Orders and OMB Memos:</a:t>
            </a:r>
            <a:endParaRPr b="1" i="0" u="sng" strike="noStrike" cap="none" dirty="0">
              <a:solidFill>
                <a:srgbClr val="FFFFFF"/>
              </a:solidFill>
            </a:endParaRPr>
          </a:p>
          <a:p>
            <a:pPr marL="377944" marR="0" lvl="0" indent="-277872" algn="l" rtl="0">
              <a:lnSpc>
                <a:spcPct val="100000"/>
              </a:lnSpc>
              <a:spcBef>
                <a:spcPts val="0"/>
              </a:spcBef>
              <a:spcAft>
                <a:spcPts val="0"/>
              </a:spcAft>
              <a:buClr>
                <a:srgbClr val="FFFFFF"/>
              </a:buClr>
              <a:buSzPts val="1400"/>
              <a:buFont typeface="Arial"/>
              <a:buChar char="●"/>
            </a:pPr>
            <a:r>
              <a:rPr lang="en" b="0" i="0" strike="noStrike" cap="none">
                <a:solidFill>
                  <a:srgbClr val="FFFFFF"/>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Executive Order 14275 — </a:t>
            </a:r>
            <a:r>
              <a:rPr lang="en" b="0"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Restoring Common Sense to Federal Procurement </a:t>
            </a:r>
            <a:endParaRPr b="0" i="0" u="sng" strike="noStrike" cap="none" dirty="0">
              <a:solidFill>
                <a:srgbClr val="FFFFFF"/>
              </a:solidFill>
              <a:latin typeface="Arial"/>
              <a:ea typeface="Arial"/>
              <a:cs typeface="Arial"/>
              <a:sym typeface="Arial"/>
            </a:endParaRPr>
          </a:p>
          <a:p>
            <a:pPr marL="755887" marR="0" lvl="1" indent="-277872" algn="l" rtl="0">
              <a:lnSpc>
                <a:spcPct val="100000"/>
              </a:lnSpc>
              <a:spcBef>
                <a:spcPts val="0"/>
              </a:spcBef>
              <a:spcAft>
                <a:spcPts val="0"/>
              </a:spcAft>
              <a:buClr>
                <a:srgbClr val="FFFFFF"/>
              </a:buClr>
              <a:buSzPts val="1400"/>
              <a:buFont typeface="Courier New"/>
              <a:buChar char="○"/>
            </a:pPr>
            <a:r>
              <a:rPr lang="en" b="0" i="0" strike="noStrike" cap="none">
                <a:solidFill>
                  <a:srgbClr val="FFFFFF"/>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OMB Memo 25-26 —</a:t>
            </a:r>
            <a:r>
              <a:rPr lang="en" b="0" i="0" u="sng" strike="noStrike" cap="none">
                <a:solidFill>
                  <a:srgbClr val="FFFFFF"/>
                </a:solidFill>
                <a:latin typeface="Arial"/>
                <a:ea typeface="Arial"/>
                <a:cs typeface="Arial"/>
                <a:sym typeface="Arial"/>
                <a:hlinkClick r:id="rId5">
                  <a:extLst>
                    <a:ext uri="{A12FA001-AC4F-418D-AE19-62706E023703}">
                      <ahyp:hlinkClr xmlns:ahyp="http://schemas.microsoft.com/office/drawing/2018/hyperlinkcolor" val="tx"/>
                    </a:ext>
                  </a:extLst>
                </a:hlinkClick>
              </a:rPr>
              <a:t> Overhauling the Federal Acquisition Regulation</a:t>
            </a:r>
            <a:endParaRPr b="0" i="0" u="sng" strike="noStrike" cap="none" dirty="0">
              <a:solidFill>
                <a:srgbClr val="FFFFFF"/>
              </a:solidFill>
              <a:latin typeface="Arial"/>
              <a:ea typeface="Arial"/>
              <a:cs typeface="Arial"/>
              <a:sym typeface="Arial"/>
            </a:endParaRPr>
          </a:p>
          <a:p>
            <a:pPr marL="377944" marR="0" lvl="0" indent="-277872" algn="l" rtl="0">
              <a:lnSpc>
                <a:spcPct val="100000"/>
              </a:lnSpc>
              <a:spcBef>
                <a:spcPts val="0"/>
              </a:spcBef>
              <a:spcAft>
                <a:spcPts val="0"/>
              </a:spcAft>
              <a:buClr>
                <a:srgbClr val="FFFFFF"/>
              </a:buClr>
              <a:buSzPts val="1400"/>
              <a:buFont typeface="Arial"/>
              <a:buChar char="●"/>
            </a:pPr>
            <a:r>
              <a:rPr lang="en" b="0" i="0" strike="noStrike" cap="none">
                <a:solidFill>
                  <a:srgbClr val="FFFFFF"/>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Executive Order 14271 — </a:t>
            </a:r>
            <a:r>
              <a:rPr lang="en" b="0" i="0" u="sng" strike="noStrike" cap="none">
                <a:solidFill>
                  <a:srgbClr val="FFFFFF"/>
                </a:solidFill>
                <a:latin typeface="Arial"/>
                <a:ea typeface="Arial"/>
                <a:cs typeface="Arial"/>
                <a:sym typeface="Arial"/>
                <a:hlinkClick r:id="rId6">
                  <a:extLst>
                    <a:ext uri="{A12FA001-AC4F-418D-AE19-62706E023703}">
                      <ahyp:hlinkClr xmlns:ahyp="http://schemas.microsoft.com/office/drawing/2018/hyperlinkcolor" val="tx"/>
                    </a:ext>
                  </a:extLst>
                </a:hlinkClick>
              </a:rPr>
              <a:t>Ensuring Commercial, Cost-Effective Solutions</a:t>
            </a:r>
            <a:endParaRPr b="0" i="0" u="sng" strike="noStrike" cap="none" dirty="0">
              <a:solidFill>
                <a:srgbClr val="FFFFFF"/>
              </a:solidFill>
              <a:latin typeface="Arial"/>
              <a:ea typeface="Arial"/>
              <a:cs typeface="Arial"/>
              <a:sym typeface="Arial"/>
            </a:endParaRPr>
          </a:p>
          <a:p>
            <a:pPr marL="377944" marR="0" lvl="0" indent="-277872" algn="l" rtl="0">
              <a:lnSpc>
                <a:spcPct val="100000"/>
              </a:lnSpc>
              <a:spcBef>
                <a:spcPts val="0"/>
              </a:spcBef>
              <a:spcAft>
                <a:spcPts val="0"/>
              </a:spcAft>
              <a:buClr>
                <a:srgbClr val="FFFFFF"/>
              </a:buClr>
              <a:buSzPts val="1400"/>
              <a:buFont typeface="Arial"/>
              <a:buChar char="●"/>
            </a:pPr>
            <a:r>
              <a:rPr lang="en" b="0" i="0" strike="noStrike" cap="none">
                <a:solidFill>
                  <a:srgbClr val="FFFFFF"/>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Executive Order 14240, </a:t>
            </a:r>
            <a:r>
              <a:rPr lang="en" b="0" i="0" u="sng" strike="noStrike" cap="none">
                <a:solidFill>
                  <a:srgbClr val="FFFFFF"/>
                </a:solidFill>
                <a:latin typeface="Arial"/>
                <a:ea typeface="Arial"/>
                <a:cs typeface="Arial"/>
                <a:sym typeface="Arial"/>
                <a:hlinkClick r:id="rId7">
                  <a:extLst>
                    <a:ext uri="{A12FA001-AC4F-418D-AE19-62706E023703}">
                      <ahyp:hlinkClr xmlns:ahyp="http://schemas.microsoft.com/office/drawing/2018/hyperlinkcolor" val="tx"/>
                    </a:ext>
                  </a:extLst>
                </a:hlinkClick>
              </a:rPr>
              <a:t>Eliminating Waste and Saving Taxpayer Dollars Dollars by Consolidating Procurement </a:t>
            </a:r>
            <a:endParaRPr b="0" i="0" u="sng"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57"/>
              <a:buFont typeface="Arial"/>
              <a:buNone/>
            </a:pPr>
            <a:endParaRPr b="0" i="0" u="sng" strike="noStrike" cap="none" dirty="0">
              <a:solidFill>
                <a:srgbClr val="FFFFFF"/>
              </a:solidFill>
              <a:latin typeface="Arial"/>
              <a:ea typeface="Arial"/>
              <a:cs typeface="Arial"/>
              <a:sym typeface="Arial"/>
            </a:endParaRPr>
          </a:p>
        </p:txBody>
      </p:sp>
      <p:sp>
        <p:nvSpPr>
          <p:cNvPr id="57" name="Google Shape;57;p11"/>
          <p:cNvSpPr txBox="1"/>
          <p:nvPr/>
        </p:nvSpPr>
        <p:spPr>
          <a:xfrm>
            <a:off x="130700" y="2261300"/>
            <a:ext cx="4560300" cy="194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u="sng">
                <a:solidFill>
                  <a:srgbClr val="FFFFFF"/>
                </a:solidFill>
              </a:rPr>
              <a:t>What’s a major theme from these EOs?</a:t>
            </a:r>
            <a:endParaRPr b="1" u="sng" dirty="0">
              <a:solidFill>
                <a:srgbClr val="FFFFFF"/>
              </a:solidFill>
            </a:endParaRPr>
          </a:p>
          <a:p>
            <a:pPr marL="0" lvl="0" indent="0" algn="l" rtl="0">
              <a:lnSpc>
                <a:spcPct val="115000"/>
              </a:lnSpc>
              <a:spcBef>
                <a:spcPts val="800"/>
              </a:spcBef>
              <a:spcAft>
                <a:spcPts val="800"/>
              </a:spcAft>
              <a:buNone/>
            </a:pPr>
            <a:r>
              <a:rPr lang="en">
                <a:solidFill>
                  <a:srgbClr val="FFFFFF"/>
                </a:solidFill>
              </a:rPr>
              <a:t>Increased use of the governmentwide contracts for commercial products and services, such as Federal Supply Schedule ordering procedures (GSAR 538.71) and ordering procedures for multiple-award Governmentwide contracts (FAR 16.507)</a:t>
            </a:r>
            <a:endParaRPr dirty="0">
              <a:solidFill>
                <a:srgbClr val="FFFFFF"/>
              </a:solidFill>
            </a:endParaRPr>
          </a:p>
        </p:txBody>
      </p:sp>
      <p:sp>
        <p:nvSpPr>
          <p:cNvPr id="58" name="Google Shape;58;p11"/>
          <p:cNvSpPr txBox="1"/>
          <p:nvPr/>
        </p:nvSpPr>
        <p:spPr>
          <a:xfrm>
            <a:off x="202525" y="141680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rPr>
              <a:t>Core Theme of the RFO </a:t>
            </a:r>
            <a:endParaRPr sz="3400" b="1" dirty="0">
              <a:solidFill>
                <a:srgbClr val="FFFFFF"/>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dirty="0"/>
          </a:p>
        </p:txBody>
      </p:sp>
      <p:sp>
        <p:nvSpPr>
          <p:cNvPr id="64" name="Google Shape;64;p12"/>
          <p:cNvSpPr txBox="1"/>
          <p:nvPr/>
        </p:nvSpPr>
        <p:spPr>
          <a:xfrm>
            <a:off x="7464900" y="1286450"/>
            <a:ext cx="1636500" cy="806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558E"/>
                </a:solidFill>
              </a:rPr>
              <a:t>Foundations </a:t>
            </a:r>
            <a:r>
              <a:rPr lang="en" sz="1800" b="1" dirty="0">
                <a:solidFill>
                  <a:srgbClr val="E07900"/>
                </a:solidFill>
              </a:rPr>
              <a:t>&amp; Principles</a:t>
            </a:r>
            <a:endParaRPr sz="1800" b="1" dirty="0">
              <a:solidFill>
                <a:srgbClr val="E07900"/>
              </a:solidFill>
            </a:endParaRPr>
          </a:p>
        </p:txBody>
      </p:sp>
      <p:sp>
        <p:nvSpPr>
          <p:cNvPr id="65" name="Google Shape;65;p12"/>
          <p:cNvSpPr txBox="1"/>
          <p:nvPr/>
        </p:nvSpPr>
        <p:spPr>
          <a:xfrm>
            <a:off x="4228500" y="1878175"/>
            <a:ext cx="4496100" cy="3431700"/>
          </a:xfrm>
          <a:prstGeom prst="rect">
            <a:avLst/>
          </a:prstGeom>
          <a:noFill/>
          <a:ln>
            <a:noFill/>
          </a:ln>
        </p:spPr>
        <p:txBody>
          <a:bodyPr spcFirstLastPara="1" wrap="square" lIns="75575" tIns="37775" rIns="75575" bIns="37775" anchor="t" anchorCtr="0">
            <a:spAutoFit/>
          </a:bodyPr>
          <a:lstStyle/>
          <a:p>
            <a:pPr marL="0" lvl="0" indent="0" algn="l" rtl="0">
              <a:spcBef>
                <a:spcPts val="0"/>
              </a:spcBef>
              <a:spcAft>
                <a:spcPts val="0"/>
              </a:spcAft>
              <a:buNone/>
            </a:pPr>
            <a:endParaRPr sz="1200" b="1" u="sng" dirty="0">
              <a:solidFill>
                <a:srgbClr val="FFFFFF"/>
              </a:solidFill>
              <a:highlight>
                <a:srgbClr val="FFFF00"/>
              </a:highlight>
              <a:latin typeface="Public Sans"/>
              <a:ea typeface="Public Sans"/>
              <a:cs typeface="Public Sans"/>
              <a:sym typeface="Public Sans"/>
            </a:endParaRPr>
          </a:p>
          <a:p>
            <a:pPr marL="457200" lvl="0"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RFO 10</a:t>
            </a:r>
            <a:endParaRPr sz="1200" dirty="0">
              <a:solidFill>
                <a:srgbClr val="FFFFFF"/>
              </a:solidFill>
              <a:latin typeface="Public Sans"/>
              <a:ea typeface="Public Sans"/>
              <a:cs typeface="Public Sans"/>
              <a:sym typeface="Public Sans"/>
            </a:endParaRPr>
          </a:p>
          <a:p>
            <a:pPr marL="914400" lvl="1"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"Agencies must procure commercial products and commercial services to the maximum extent practicable and prioritize procuring commercial products and commercial services </a:t>
            </a:r>
            <a:r>
              <a:rPr lang="en" sz="1200" u="sng">
                <a:solidFill>
                  <a:srgbClr val="FFFFFF"/>
                </a:solidFill>
                <a:latin typeface="Public Sans"/>
                <a:ea typeface="Public Sans"/>
                <a:cs typeface="Public Sans"/>
                <a:sym typeface="Public Sans"/>
              </a:rPr>
              <a:t>on an existing governmentwide contract</a:t>
            </a:r>
            <a:r>
              <a:rPr lang="en" sz="1200">
                <a:solidFill>
                  <a:srgbClr val="FFFFFF"/>
                </a:solidFill>
                <a:latin typeface="Public Sans"/>
                <a:ea typeface="Public Sans"/>
                <a:cs typeface="Public Sans"/>
                <a:sym typeface="Public Sans"/>
              </a:rPr>
              <a:t>".</a:t>
            </a:r>
            <a:endParaRPr sz="1200" dirty="0">
              <a:solidFill>
                <a:srgbClr val="FFFFFF"/>
              </a:solidFill>
              <a:latin typeface="Public Sans"/>
              <a:ea typeface="Public Sans"/>
              <a:cs typeface="Public Sans"/>
              <a:sym typeface="Public Sans"/>
            </a:endParaRPr>
          </a:p>
          <a:p>
            <a:pPr marL="0" lvl="0" indent="0" algn="l" rtl="0">
              <a:spcBef>
                <a:spcPts val="0"/>
              </a:spcBef>
              <a:spcAft>
                <a:spcPts val="0"/>
              </a:spcAft>
              <a:buNone/>
            </a:pPr>
            <a:endParaRPr sz="1200" dirty="0">
              <a:solidFill>
                <a:srgbClr val="FFFFFF"/>
              </a:solidFill>
              <a:latin typeface="Public Sans"/>
              <a:ea typeface="Public Sans"/>
              <a:cs typeface="Public Sans"/>
              <a:sym typeface="Public Sans"/>
            </a:endParaRPr>
          </a:p>
          <a:p>
            <a:pPr marL="457200" lvl="0"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RFO 12</a:t>
            </a:r>
            <a:endParaRPr sz="1200" dirty="0">
              <a:solidFill>
                <a:srgbClr val="FFFFFF"/>
              </a:solidFill>
              <a:latin typeface="Public Sans"/>
              <a:ea typeface="Public Sans"/>
              <a:cs typeface="Public Sans"/>
              <a:sym typeface="Public Sans"/>
            </a:endParaRPr>
          </a:p>
          <a:p>
            <a:pPr marL="914400" lvl="1"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“If commercial products or commercial services that meet agency needs </a:t>
            </a:r>
            <a:r>
              <a:rPr lang="en" sz="1200" u="sng">
                <a:solidFill>
                  <a:srgbClr val="FFFFFF"/>
                </a:solidFill>
                <a:latin typeface="Public Sans"/>
                <a:ea typeface="Public Sans"/>
                <a:cs typeface="Public Sans"/>
                <a:sym typeface="Public Sans"/>
              </a:rPr>
              <a:t>are available from</a:t>
            </a:r>
            <a:r>
              <a:rPr lang="en" sz="1200">
                <a:solidFill>
                  <a:srgbClr val="FFFFFF"/>
                </a:solidFill>
                <a:latin typeface="Public Sans"/>
                <a:ea typeface="Public Sans"/>
                <a:cs typeface="Public Sans"/>
                <a:sym typeface="Public Sans"/>
              </a:rPr>
              <a:t> any priority source identified in part 8, including existing contracts awarded for Governmentwide use (e.g., the </a:t>
            </a:r>
            <a:r>
              <a:rPr lang="en" sz="1200" u="sng">
                <a:solidFill>
                  <a:srgbClr val="FFFFFF"/>
                </a:solidFill>
                <a:latin typeface="Public Sans"/>
                <a:ea typeface="Public Sans"/>
                <a:cs typeface="Public Sans"/>
                <a:sym typeface="Public Sans"/>
              </a:rPr>
              <a:t>Federal Supply Schedules</a:t>
            </a:r>
            <a:r>
              <a:rPr lang="en" sz="1200">
                <a:solidFill>
                  <a:srgbClr val="FFFFFF"/>
                </a:solidFill>
                <a:latin typeface="Public Sans"/>
                <a:ea typeface="Public Sans"/>
                <a:cs typeface="Public Sans"/>
                <a:sym typeface="Public Sans"/>
              </a:rPr>
              <a:t> and Governmentwide acquisition contracts), </a:t>
            </a:r>
            <a:r>
              <a:rPr lang="en" sz="1200" u="sng">
                <a:solidFill>
                  <a:srgbClr val="FFFFFF"/>
                </a:solidFill>
                <a:latin typeface="Public Sans"/>
                <a:ea typeface="Public Sans"/>
                <a:cs typeface="Public Sans"/>
                <a:sym typeface="Public Sans"/>
              </a:rPr>
              <a:t>procure the commercial products or commercial services from that source</a:t>
            </a:r>
            <a:r>
              <a:rPr lang="en" sz="1200">
                <a:solidFill>
                  <a:srgbClr val="FFFFFF"/>
                </a:solidFill>
                <a:latin typeface="Public Sans"/>
                <a:ea typeface="Public Sans"/>
                <a:cs typeface="Public Sans"/>
                <a:sym typeface="Public Sans"/>
              </a:rPr>
              <a:t>.”</a:t>
            </a:r>
            <a:endParaRPr sz="1200" dirty="0">
              <a:solidFill>
                <a:srgbClr val="FFFFFF"/>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57"/>
              <a:buFont typeface="Arial"/>
              <a:buNone/>
            </a:pPr>
            <a:endParaRPr b="0" i="0" u="sng" strike="noStrike" cap="none" dirty="0">
              <a:solidFill>
                <a:srgbClr val="FFFFFF"/>
              </a:solidFill>
              <a:latin typeface="Arial"/>
              <a:ea typeface="Arial"/>
              <a:cs typeface="Arial"/>
              <a:sym typeface="Arial"/>
            </a:endParaRPr>
          </a:p>
        </p:txBody>
      </p:sp>
      <p:sp>
        <p:nvSpPr>
          <p:cNvPr id="66" name="Google Shape;66;p12"/>
          <p:cNvSpPr txBox="1"/>
          <p:nvPr/>
        </p:nvSpPr>
        <p:spPr>
          <a:xfrm>
            <a:off x="170900" y="1981475"/>
            <a:ext cx="3826200" cy="29553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EO 14271 - Ensuring Commercial, Cost-Effective Solutions in Federal Contracts</a:t>
            </a:r>
            <a:endParaRPr sz="1200" dirty="0">
              <a:solidFill>
                <a:srgbClr val="FFFFFF"/>
              </a:solidFill>
              <a:latin typeface="Public Sans"/>
              <a:ea typeface="Public Sans"/>
              <a:cs typeface="Public Sans"/>
              <a:sym typeface="Public Sans"/>
            </a:endParaRPr>
          </a:p>
          <a:p>
            <a:pPr marL="914400" lvl="1"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“Agencies shall </a:t>
            </a:r>
            <a:r>
              <a:rPr lang="en" sz="1200" u="sng">
                <a:solidFill>
                  <a:srgbClr val="FFFFFF"/>
                </a:solidFill>
                <a:latin typeface="Public Sans"/>
                <a:ea typeface="Public Sans"/>
                <a:cs typeface="Public Sans"/>
                <a:sym typeface="Public Sans"/>
              </a:rPr>
              <a:t>procure commercially available products and services</a:t>
            </a:r>
            <a:r>
              <a:rPr lang="en" sz="1200">
                <a:solidFill>
                  <a:srgbClr val="FFFFFF"/>
                </a:solidFill>
                <a:latin typeface="Public Sans"/>
                <a:ea typeface="Public Sans"/>
                <a:cs typeface="Public Sans"/>
                <a:sym typeface="Public Sans"/>
              </a:rPr>
              <a:t>, including those that can be modified to fill agencies' needs, to the </a:t>
            </a:r>
            <a:r>
              <a:rPr lang="en" sz="1200" u="sng">
                <a:solidFill>
                  <a:srgbClr val="FFFFFF"/>
                </a:solidFill>
                <a:latin typeface="Public Sans"/>
                <a:ea typeface="Public Sans"/>
                <a:cs typeface="Public Sans"/>
                <a:sym typeface="Public Sans"/>
              </a:rPr>
              <a:t>maximum extent practicable</a:t>
            </a:r>
            <a:r>
              <a:rPr lang="en" sz="1200">
                <a:solidFill>
                  <a:srgbClr val="FFFFFF"/>
                </a:solidFill>
                <a:latin typeface="Public Sans"/>
                <a:ea typeface="Public Sans"/>
                <a:cs typeface="Public Sans"/>
                <a:sym typeface="Public Sans"/>
              </a:rPr>
              <a:t>”</a:t>
            </a:r>
            <a:endParaRPr sz="1200" dirty="0">
              <a:solidFill>
                <a:srgbClr val="FFFFFF"/>
              </a:solidFill>
              <a:latin typeface="Public Sans"/>
              <a:ea typeface="Public Sans"/>
              <a:cs typeface="Public Sans"/>
              <a:sym typeface="Public Sans"/>
            </a:endParaRPr>
          </a:p>
          <a:p>
            <a:pPr marL="914400" lvl="0" indent="0" algn="l" rtl="0">
              <a:spcBef>
                <a:spcPts val="0"/>
              </a:spcBef>
              <a:spcAft>
                <a:spcPts val="0"/>
              </a:spcAft>
              <a:buNone/>
            </a:pPr>
            <a:endParaRPr sz="1200" dirty="0">
              <a:solidFill>
                <a:srgbClr val="FFFFFF"/>
              </a:solidFill>
              <a:latin typeface="Public Sans"/>
              <a:ea typeface="Public Sans"/>
              <a:cs typeface="Public Sans"/>
              <a:sym typeface="Public Sans"/>
            </a:endParaRPr>
          </a:p>
          <a:p>
            <a:pPr marL="457200" lvl="0"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RFO 8</a:t>
            </a:r>
            <a:endParaRPr sz="1200" dirty="0">
              <a:solidFill>
                <a:srgbClr val="FFFFFF"/>
              </a:solidFill>
              <a:latin typeface="Public Sans"/>
              <a:ea typeface="Public Sans"/>
              <a:cs typeface="Public Sans"/>
              <a:sym typeface="Public Sans"/>
            </a:endParaRPr>
          </a:p>
          <a:p>
            <a:pPr marL="914400" lvl="1"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Must use </a:t>
            </a:r>
            <a:r>
              <a:rPr lang="en" sz="1200" u="sng">
                <a:solidFill>
                  <a:srgbClr val="FFFFFF"/>
                </a:solidFill>
                <a:latin typeface="Public Sans"/>
                <a:ea typeface="Public Sans"/>
                <a:cs typeface="Public Sans"/>
                <a:sym typeface="Public Sans"/>
              </a:rPr>
              <a:t>existing governmentwide contracts and BPAs </a:t>
            </a:r>
            <a:r>
              <a:rPr lang="en" sz="1200">
                <a:solidFill>
                  <a:srgbClr val="FFFFFF"/>
                </a:solidFill>
                <a:latin typeface="Public Sans"/>
                <a:ea typeface="Public Sans"/>
                <a:cs typeface="Public Sans"/>
                <a:sym typeface="Public Sans"/>
              </a:rPr>
              <a:t>that are “required use” and must* consider </a:t>
            </a:r>
            <a:r>
              <a:rPr lang="en" sz="1200" u="sng">
                <a:solidFill>
                  <a:srgbClr val="FFFFFF"/>
                </a:solidFill>
                <a:latin typeface="Public Sans"/>
                <a:ea typeface="Public Sans"/>
                <a:cs typeface="Public Sans"/>
                <a:sym typeface="Public Sans"/>
              </a:rPr>
              <a:t>existing governmentwide contracts and BPAs</a:t>
            </a:r>
            <a:r>
              <a:rPr lang="en" sz="1200">
                <a:solidFill>
                  <a:srgbClr val="FFFFFF"/>
                </a:solidFill>
                <a:latin typeface="Public Sans"/>
                <a:ea typeface="Public Sans"/>
                <a:cs typeface="Public Sans"/>
                <a:sym typeface="Public Sans"/>
              </a:rPr>
              <a:t> that are otherwise part of </a:t>
            </a:r>
            <a:r>
              <a:rPr lang="en" sz="1200" u="sng">
                <a:solidFill>
                  <a:srgbClr val="FFFFFF"/>
                </a:solidFill>
                <a:latin typeface="Public Sans"/>
                <a:ea typeface="Public Sans"/>
                <a:cs typeface="Public Sans"/>
                <a:sym typeface="Public Sans"/>
              </a:rPr>
              <a:t>Category Management principles</a:t>
            </a:r>
            <a:r>
              <a:rPr lang="en" sz="1200">
                <a:solidFill>
                  <a:srgbClr val="FFFFFF"/>
                </a:solidFill>
                <a:latin typeface="Public Sans"/>
                <a:ea typeface="Public Sans"/>
                <a:cs typeface="Public Sans"/>
                <a:sym typeface="Public Sans"/>
              </a:rPr>
              <a:t>.</a:t>
            </a:r>
            <a:endParaRPr sz="1200" dirty="0">
              <a:solidFill>
                <a:srgbClr val="FFFFFF"/>
              </a:solidFill>
              <a:latin typeface="Public Sans"/>
              <a:ea typeface="Public Sans"/>
              <a:cs typeface="Public Sans"/>
              <a:sym typeface="Public Sans"/>
            </a:endParaRPr>
          </a:p>
        </p:txBody>
      </p:sp>
      <p:sp>
        <p:nvSpPr>
          <p:cNvPr id="67" name="Google Shape;67;p12"/>
          <p:cNvSpPr txBox="1"/>
          <p:nvPr/>
        </p:nvSpPr>
        <p:spPr>
          <a:xfrm>
            <a:off x="170900" y="1416475"/>
            <a:ext cx="72123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rgbClr val="FFFFFF"/>
                </a:solidFill>
              </a:rPr>
              <a:t>Clear Direction to Source within Federal Marketplace First</a:t>
            </a:r>
            <a:endParaRPr sz="1600" dirty="0">
              <a:solidFill>
                <a:srgbClr val="FFFFFF"/>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dirty="0"/>
          </a:p>
        </p:txBody>
      </p:sp>
      <p:sp>
        <p:nvSpPr>
          <p:cNvPr id="73" name="Google Shape;73;p13"/>
          <p:cNvSpPr txBox="1"/>
          <p:nvPr/>
        </p:nvSpPr>
        <p:spPr>
          <a:xfrm>
            <a:off x="221025" y="142920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rPr>
              <a:t>The RFO</a:t>
            </a:r>
            <a:endParaRPr sz="3400" b="1" dirty="0">
              <a:solidFill>
                <a:srgbClr val="FFFFFF"/>
              </a:solidFill>
            </a:endParaRPr>
          </a:p>
        </p:txBody>
      </p:sp>
      <p:sp>
        <p:nvSpPr>
          <p:cNvPr id="74" name="Google Shape;74;p13"/>
          <p:cNvSpPr txBox="1"/>
          <p:nvPr/>
        </p:nvSpPr>
        <p:spPr>
          <a:xfrm>
            <a:off x="7464900" y="1286450"/>
            <a:ext cx="1636500" cy="10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558E"/>
                </a:solidFill>
              </a:rPr>
              <a:t>Progress, </a:t>
            </a:r>
            <a:r>
              <a:rPr lang="en" sz="1800" b="1" dirty="0">
                <a:solidFill>
                  <a:srgbClr val="E07900"/>
                </a:solidFill>
              </a:rPr>
              <a:t>Milestones &amp; </a:t>
            </a:r>
            <a:r>
              <a:rPr lang="en" sz="1800" b="1" dirty="0">
                <a:solidFill>
                  <a:srgbClr val="00558E"/>
                </a:solidFill>
              </a:rPr>
              <a:t>Next Steps</a:t>
            </a:r>
            <a:endParaRPr sz="1800" b="1" dirty="0">
              <a:solidFill>
                <a:srgbClr val="FF9900"/>
              </a:solidFill>
            </a:endParaRPr>
          </a:p>
        </p:txBody>
      </p:sp>
      <p:sp>
        <p:nvSpPr>
          <p:cNvPr id="75" name="Google Shape;75;p13"/>
          <p:cNvSpPr txBox="1"/>
          <p:nvPr/>
        </p:nvSpPr>
        <p:spPr>
          <a:xfrm>
            <a:off x="544800" y="2156100"/>
            <a:ext cx="35661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solidFill>
                  <a:srgbClr val="FFFFFF"/>
                </a:solidFill>
                <a:hlinkClick r:id="rId4">
                  <a:extLst>
                    <a:ext uri="{A12FA001-AC4F-418D-AE19-62706E023703}">
                      <ahyp:hlinkClr xmlns:ahyp="http://schemas.microsoft.com/office/drawing/2018/hyperlinkcolor" val="tx"/>
                    </a:ext>
                  </a:extLst>
                </a:hlinkClick>
              </a:rPr>
              <a:t>49 Model Deviations</a:t>
            </a:r>
            <a:r>
              <a:rPr lang="en" sz="1700">
                <a:solidFill>
                  <a:srgbClr val="FFFFFF"/>
                </a:solidFill>
              </a:rPr>
              <a:t> were issued to allow immediate use while formal rulemaking proceeds.</a:t>
            </a:r>
            <a:endParaRPr sz="1700" u="sng" dirty="0">
              <a:solidFill>
                <a:srgbClr val="FFFFFF"/>
              </a:solidFill>
            </a:endParaRPr>
          </a:p>
        </p:txBody>
      </p:sp>
      <p:sp>
        <p:nvSpPr>
          <p:cNvPr id="76" name="Google Shape;76;p13">
            <a:extLst>
              <a:ext uri="{C183D7F6-B498-43B3-948B-1728B52AA6E4}">
                <adec:decorative xmlns:adec="http://schemas.microsoft.com/office/drawing/2017/decorative" val="1"/>
              </a:ext>
            </a:extLst>
          </p:cNvPr>
          <p:cNvSpPr/>
          <p:nvPr/>
        </p:nvSpPr>
        <p:spPr>
          <a:xfrm rot="-9479958">
            <a:off x="862130" y="3841185"/>
            <a:ext cx="128131" cy="121947"/>
          </a:xfrm>
          <a:prstGeom prst="rtTriangle">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ctr" rtl="0">
              <a:lnSpc>
                <a:spcPct val="100000"/>
              </a:lnSpc>
              <a:spcBef>
                <a:spcPts val="0"/>
              </a:spcBef>
              <a:spcAft>
                <a:spcPts val="0"/>
              </a:spcAft>
              <a:buClr>
                <a:srgbClr val="000000"/>
              </a:buClr>
              <a:buSzPts val="1324"/>
              <a:buFont typeface="Arial"/>
              <a:buNone/>
            </a:pPr>
            <a:endParaRPr sz="1323" b="0" i="0" u="none" strike="noStrike" cap="none" dirty="0">
              <a:solidFill>
                <a:srgbClr val="000000"/>
              </a:solidFill>
              <a:latin typeface="Arial"/>
              <a:ea typeface="Arial"/>
              <a:cs typeface="Arial"/>
              <a:sym typeface="Arial"/>
            </a:endParaRPr>
          </a:p>
        </p:txBody>
      </p:sp>
      <p:sp>
        <p:nvSpPr>
          <p:cNvPr id="77" name="Google Shape;77;p13"/>
          <p:cNvSpPr/>
          <p:nvPr/>
        </p:nvSpPr>
        <p:spPr>
          <a:xfrm>
            <a:off x="544800" y="3387600"/>
            <a:ext cx="1825848" cy="479250"/>
          </a:xfrm>
          <a:prstGeom prst="flowChartTerminator">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324"/>
              <a:buFont typeface="Arial"/>
              <a:buNone/>
            </a:pPr>
            <a:r>
              <a:rPr lang="en" b="1" i="0" u="none" strike="noStrike" cap="none">
                <a:solidFill>
                  <a:srgbClr val="FFFFFF"/>
                </a:solidFill>
              </a:rPr>
              <a:t>Phase 1     </a:t>
            </a:r>
            <a:endParaRPr b="1" i="0" u="none" strike="noStrike" cap="none" dirty="0">
              <a:solidFill>
                <a:srgbClr val="FFFFFF"/>
              </a:solidFill>
            </a:endParaRPr>
          </a:p>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Model deviations               </a:t>
            </a:r>
            <a:endParaRPr b="1" i="0" u="none" strike="noStrike" cap="none" dirty="0">
              <a:solidFill>
                <a:srgbClr val="FFFFFF"/>
              </a:solidFill>
            </a:endParaRPr>
          </a:p>
        </p:txBody>
      </p:sp>
      <p:sp>
        <p:nvSpPr>
          <p:cNvPr id="78" name="Google Shape;78;p13"/>
          <p:cNvSpPr/>
          <p:nvPr/>
        </p:nvSpPr>
        <p:spPr>
          <a:xfrm>
            <a:off x="2440117" y="3387605"/>
            <a:ext cx="1828818" cy="479250"/>
          </a:xfrm>
          <a:prstGeom prst="flowChartTerminator">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324"/>
              <a:buFont typeface="Arial"/>
              <a:buNone/>
            </a:pPr>
            <a:r>
              <a:rPr lang="en" b="1" i="0" u="none" strike="noStrike" cap="none" dirty="0">
                <a:solidFill>
                  <a:srgbClr val="FFFFFF"/>
                </a:solidFill>
              </a:rPr>
              <a:t>                      Agency issued deviations</a:t>
            </a:r>
            <a:endParaRPr b="1" i="0" u="none" strike="noStrike" cap="none" dirty="0">
              <a:solidFill>
                <a:srgbClr val="FFFFFF"/>
              </a:solidFill>
            </a:endParaRPr>
          </a:p>
          <a:p>
            <a:pPr marL="0" marR="0" lvl="0" indent="0" algn="l" rtl="0">
              <a:lnSpc>
                <a:spcPct val="100000"/>
              </a:lnSpc>
              <a:spcBef>
                <a:spcPts val="0"/>
              </a:spcBef>
              <a:spcAft>
                <a:spcPts val="0"/>
              </a:spcAft>
              <a:buClr>
                <a:srgbClr val="000000"/>
              </a:buClr>
              <a:buSzPts val="1135"/>
              <a:buFont typeface="Arial"/>
              <a:buNone/>
            </a:pPr>
            <a:endParaRPr b="1" i="0" u="none" strike="noStrike" cap="none" dirty="0">
              <a:solidFill>
                <a:srgbClr val="FFFFFF"/>
              </a:solidFill>
            </a:endParaRPr>
          </a:p>
        </p:txBody>
      </p:sp>
      <p:sp>
        <p:nvSpPr>
          <p:cNvPr id="79" name="Google Shape;79;p13">
            <a:extLst>
              <a:ext uri="{C183D7F6-B498-43B3-948B-1728B52AA6E4}">
                <adec:decorative xmlns:adec="http://schemas.microsoft.com/office/drawing/2017/decorative" val="1"/>
              </a:ext>
            </a:extLst>
          </p:cNvPr>
          <p:cNvSpPr/>
          <p:nvPr/>
        </p:nvSpPr>
        <p:spPr>
          <a:xfrm rot="-9546004">
            <a:off x="4611752" y="3840667"/>
            <a:ext cx="134553" cy="122982"/>
          </a:xfrm>
          <a:prstGeom prst="rtTriangle">
            <a:avLst/>
          </a:prstGeom>
          <a:solidFill>
            <a:srgbClr val="681F2C"/>
          </a:solidFill>
          <a:ln w="9000" cap="flat" cmpd="sng">
            <a:solidFill>
              <a:srgbClr val="681F2C"/>
            </a:solidFill>
            <a:prstDash val="solid"/>
            <a:round/>
            <a:headEnd type="none" w="sm" len="sm"/>
            <a:tailEnd type="none" w="sm" len="sm"/>
          </a:ln>
        </p:spPr>
        <p:txBody>
          <a:bodyPr spcFirstLastPara="1" wrap="square" lIns="86475" tIns="86475" rIns="86475" bIns="86475" anchor="ctr" anchorCtr="0">
            <a:noAutofit/>
          </a:bodyPr>
          <a:lstStyle/>
          <a:p>
            <a:pPr marL="0" marR="0" lvl="0" indent="0" algn="ctr" rtl="0">
              <a:lnSpc>
                <a:spcPct val="100000"/>
              </a:lnSpc>
              <a:spcBef>
                <a:spcPts val="0"/>
              </a:spcBef>
              <a:spcAft>
                <a:spcPts val="0"/>
              </a:spcAft>
              <a:buClr>
                <a:srgbClr val="000000"/>
              </a:buClr>
              <a:buSzPts val="1324"/>
              <a:buFont typeface="Arial"/>
              <a:buNone/>
            </a:pPr>
            <a:endParaRPr sz="1323" b="0" i="0" u="none" strike="noStrike" cap="none" dirty="0">
              <a:solidFill>
                <a:srgbClr val="FFFFFF"/>
              </a:solidFill>
              <a:latin typeface="Arial"/>
              <a:ea typeface="Arial"/>
              <a:cs typeface="Arial"/>
              <a:sym typeface="Arial"/>
            </a:endParaRPr>
          </a:p>
        </p:txBody>
      </p:sp>
      <p:sp>
        <p:nvSpPr>
          <p:cNvPr id="80" name="Google Shape;80;p13"/>
          <p:cNvSpPr/>
          <p:nvPr/>
        </p:nvSpPr>
        <p:spPr>
          <a:xfrm>
            <a:off x="4338424" y="3387605"/>
            <a:ext cx="1828764" cy="479250"/>
          </a:xfrm>
          <a:prstGeom prst="flowChartTerminator">
            <a:avLst/>
          </a:prstGeom>
          <a:solidFill>
            <a:srgbClr val="B45F06"/>
          </a:solidFill>
          <a:ln w="9000" cap="flat" cmpd="sng">
            <a:solidFill>
              <a:srgbClr val="681F2C"/>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324"/>
              <a:buFont typeface="Arial"/>
              <a:buNone/>
            </a:pPr>
            <a:r>
              <a:rPr lang="en" b="1" i="0" u="none" strike="noStrike" cap="none">
                <a:solidFill>
                  <a:srgbClr val="FFFFFF"/>
                </a:solidFill>
              </a:rPr>
              <a:t>Phase 2  </a:t>
            </a:r>
            <a:endParaRPr b="1" i="0" u="none" strike="noStrike" cap="none" dirty="0">
              <a:solidFill>
                <a:srgbClr val="FFFFFF"/>
              </a:solidFill>
            </a:endParaRPr>
          </a:p>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Rule-making                  </a:t>
            </a:r>
            <a:endParaRPr b="1" i="0" u="none" strike="noStrike" cap="none" dirty="0">
              <a:solidFill>
                <a:srgbClr val="FFFFFF"/>
              </a:solidFill>
            </a:endParaRPr>
          </a:p>
        </p:txBody>
      </p:sp>
      <p:sp>
        <p:nvSpPr>
          <p:cNvPr id="81" name="Google Shape;81;p13"/>
          <p:cNvSpPr/>
          <p:nvPr/>
        </p:nvSpPr>
        <p:spPr>
          <a:xfrm>
            <a:off x="6236661" y="3387605"/>
            <a:ext cx="1828818" cy="479250"/>
          </a:xfrm>
          <a:prstGeom prst="flowChartTerminator">
            <a:avLst/>
          </a:prstGeom>
          <a:solidFill>
            <a:srgbClr val="B45F06"/>
          </a:solidFill>
          <a:ln w="9000" cap="flat" cmpd="sng">
            <a:solidFill>
              <a:srgbClr val="681F2C"/>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New codified FAR                    </a:t>
            </a:r>
            <a:endParaRPr b="1" i="0" u="none" strike="noStrike" cap="none" dirty="0">
              <a:solidFill>
                <a:srgbClr val="FFFFFF"/>
              </a:solidFill>
            </a:endParaRPr>
          </a:p>
        </p:txBody>
      </p:sp>
      <p:cxnSp>
        <p:nvCxnSpPr>
          <p:cNvPr id="82" name="Google Shape;82;p13">
            <a:extLst>
              <a:ext uri="{C183D7F6-B498-43B3-948B-1728B52AA6E4}">
                <adec:decorative xmlns:adec="http://schemas.microsoft.com/office/drawing/2017/decorative" val="1"/>
              </a:ext>
            </a:extLst>
          </p:cNvPr>
          <p:cNvCxnSpPr/>
          <p:nvPr/>
        </p:nvCxnSpPr>
        <p:spPr>
          <a:xfrm rot="10800000" flipH="1">
            <a:off x="676025" y="4104205"/>
            <a:ext cx="3832800" cy="22800"/>
          </a:xfrm>
          <a:prstGeom prst="straightConnector1">
            <a:avLst/>
          </a:prstGeom>
          <a:noFill/>
          <a:ln w="27025" cap="flat" cmpd="sng">
            <a:solidFill>
              <a:schemeClr val="accent1"/>
            </a:solidFill>
            <a:prstDash val="solid"/>
            <a:round/>
            <a:headEnd type="none" w="sm" len="sm"/>
            <a:tailEnd type="none" w="sm" len="sm"/>
          </a:ln>
        </p:spPr>
      </p:cxnSp>
      <p:sp>
        <p:nvSpPr>
          <p:cNvPr id="83" name="Google Shape;83;p13">
            <a:extLst>
              <a:ext uri="{C183D7F6-B498-43B3-948B-1728B52AA6E4}">
                <adec:decorative xmlns:adec="http://schemas.microsoft.com/office/drawing/2017/decorative" val="1"/>
              </a:ext>
            </a:extLst>
          </p:cNvPr>
          <p:cNvSpPr/>
          <p:nvPr/>
        </p:nvSpPr>
        <p:spPr>
          <a:xfrm>
            <a:off x="909792" y="4060400"/>
            <a:ext cx="114600" cy="114300"/>
          </a:xfrm>
          <a:prstGeom prst="ellipse">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ctr" rtl="0">
              <a:lnSpc>
                <a:spcPct val="100000"/>
              </a:lnSpc>
              <a:spcBef>
                <a:spcPts val="0"/>
              </a:spcBef>
              <a:spcAft>
                <a:spcPts val="0"/>
              </a:spcAft>
              <a:buClr>
                <a:srgbClr val="000000"/>
              </a:buClr>
              <a:buSzPts val="1324"/>
              <a:buFont typeface="Arial"/>
              <a:buNone/>
            </a:pPr>
            <a:endParaRPr sz="1323" b="0" i="0" u="none" strike="noStrike" cap="none" dirty="0">
              <a:solidFill>
                <a:srgbClr val="000000"/>
              </a:solidFill>
              <a:latin typeface="Arial"/>
              <a:ea typeface="Arial"/>
              <a:cs typeface="Arial"/>
              <a:sym typeface="Arial"/>
            </a:endParaRPr>
          </a:p>
        </p:txBody>
      </p:sp>
      <p:cxnSp>
        <p:nvCxnSpPr>
          <p:cNvPr id="84" name="Google Shape;84;p13">
            <a:extLst>
              <a:ext uri="{C183D7F6-B498-43B3-948B-1728B52AA6E4}">
                <adec:decorative xmlns:adec="http://schemas.microsoft.com/office/drawing/2017/decorative" val="1"/>
              </a:ext>
            </a:extLst>
          </p:cNvPr>
          <p:cNvCxnSpPr/>
          <p:nvPr/>
        </p:nvCxnSpPr>
        <p:spPr>
          <a:xfrm>
            <a:off x="4508875" y="4104135"/>
            <a:ext cx="3444000" cy="7500"/>
          </a:xfrm>
          <a:prstGeom prst="straightConnector1">
            <a:avLst/>
          </a:prstGeom>
          <a:noFill/>
          <a:ln w="27025" cap="flat" cmpd="sng">
            <a:solidFill>
              <a:srgbClr val="FF9900"/>
            </a:solidFill>
            <a:prstDash val="solid"/>
            <a:round/>
            <a:headEnd type="none" w="sm" len="sm"/>
            <a:tailEnd type="none" w="sm" len="sm"/>
          </a:ln>
        </p:spPr>
      </p:cxnSp>
      <p:sp>
        <p:nvSpPr>
          <p:cNvPr id="85" name="Google Shape;85;p13"/>
          <p:cNvSpPr/>
          <p:nvPr/>
        </p:nvSpPr>
        <p:spPr>
          <a:xfrm>
            <a:off x="904625" y="4285380"/>
            <a:ext cx="3566100" cy="660000"/>
          </a:xfrm>
          <a:prstGeom prst="roundRect">
            <a:avLst>
              <a:gd name="adj" fmla="val 12784"/>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Issue class deviations to immediately adopt and use overhauled FAR.</a:t>
            </a:r>
            <a:endParaRPr b="1" i="0" u="none" strike="noStrike" cap="none" dirty="0">
              <a:solidFill>
                <a:srgbClr val="FFFFFF"/>
              </a:solidFill>
            </a:endParaRPr>
          </a:p>
        </p:txBody>
      </p:sp>
      <p:sp>
        <p:nvSpPr>
          <p:cNvPr id="86" name="Google Shape;86;p13"/>
          <p:cNvSpPr/>
          <p:nvPr/>
        </p:nvSpPr>
        <p:spPr>
          <a:xfrm>
            <a:off x="4691775" y="4285380"/>
            <a:ext cx="3261000" cy="660000"/>
          </a:xfrm>
          <a:prstGeom prst="roundRect">
            <a:avLst>
              <a:gd name="adj" fmla="val 12784"/>
            </a:avLst>
          </a:prstGeom>
          <a:solidFill>
            <a:srgbClr val="B45F06"/>
          </a:solidFill>
          <a:ln w="9000" cap="flat" cmpd="sng">
            <a:solidFill>
              <a:srgbClr val="681F2C"/>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Conduct formal rulemaking to codify streamlined regulations.</a:t>
            </a:r>
            <a:endParaRPr b="1" i="0" u="none" strike="noStrike" cap="none" dirty="0">
              <a:solidFill>
                <a:srgbClr val="FFFFFF"/>
              </a:solidFill>
            </a:endParaRPr>
          </a:p>
        </p:txBody>
      </p:sp>
      <p:sp>
        <p:nvSpPr>
          <p:cNvPr id="87" name="Google Shape;87;p13"/>
          <p:cNvSpPr txBox="1"/>
          <p:nvPr/>
        </p:nvSpPr>
        <p:spPr>
          <a:xfrm>
            <a:off x="4046100" y="2151550"/>
            <a:ext cx="38328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dirty="0">
                <a:solidFill>
                  <a:srgbClr val="FFFFFF"/>
                </a:solidFill>
              </a:rPr>
              <a:t>Agency Implementation </a:t>
            </a:r>
            <a:endParaRPr sz="1700" u="sng" dirty="0">
              <a:solidFill>
                <a:srgbClr val="FFFFFF"/>
              </a:solidFill>
            </a:endParaRPr>
          </a:p>
          <a:p>
            <a:pPr marL="377944" lvl="0" indent="-296922" algn="l" rtl="0">
              <a:spcBef>
                <a:spcPts val="0"/>
              </a:spcBef>
              <a:spcAft>
                <a:spcPts val="0"/>
              </a:spcAft>
              <a:buClr>
                <a:srgbClr val="FFFFFF"/>
              </a:buClr>
              <a:buSzPts val="1700"/>
              <a:buChar char="●"/>
            </a:pPr>
            <a:r>
              <a:rPr lang="en" sz="1700" dirty="0">
                <a:solidFill>
                  <a:srgbClr val="FFFFFF"/>
                </a:solidFill>
              </a:rPr>
              <a:t>Agency adoption varies - Implementation contingent on agency-issued deviations.</a:t>
            </a:r>
            <a:endParaRPr sz="1700" dirty="0">
              <a:solidFill>
                <a:srgbClr val="FFFFFF"/>
              </a:solidFill>
            </a:endParaRPr>
          </a:p>
          <a:p>
            <a:pPr marL="0" lvl="0" indent="0" algn="l" rtl="0">
              <a:spcBef>
                <a:spcPts val="0"/>
              </a:spcBef>
              <a:spcAft>
                <a:spcPts val="0"/>
              </a:spcAft>
              <a:buNone/>
            </a:pPr>
            <a:endParaRPr sz="1700" dirty="0">
              <a:solidFill>
                <a:srgbClr val="FFFFFF"/>
              </a:solidFill>
            </a:endParaRPr>
          </a:p>
        </p:txBody>
      </p:sp>
      <p:sp>
        <p:nvSpPr>
          <p:cNvPr id="88" name="Google Shape;88;p13"/>
          <p:cNvSpPr txBox="1"/>
          <p:nvPr/>
        </p:nvSpPr>
        <p:spPr>
          <a:xfrm>
            <a:off x="7464900" y="2489700"/>
            <a:ext cx="929700" cy="479400"/>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1"/>
                </a:solidFill>
              </a:rPr>
              <a:t>Codified FAR </a:t>
            </a:r>
            <a:endParaRPr sz="1200" dirty="0">
              <a:solidFill>
                <a:schemeClr val="dk1"/>
              </a:solidFill>
            </a:endParaRPr>
          </a:p>
        </p:txBody>
      </p:sp>
      <p:sp>
        <p:nvSpPr>
          <p:cNvPr id="89" name="Google Shape;89;p13"/>
          <p:cNvSpPr txBox="1"/>
          <p:nvPr/>
        </p:nvSpPr>
        <p:spPr>
          <a:xfrm>
            <a:off x="7878900" y="3022788"/>
            <a:ext cx="999000" cy="311100"/>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72334"/>
                </a:solidFill>
              </a:rPr>
              <a:t>RFO</a:t>
            </a:r>
            <a:endParaRPr dirty="0">
              <a:solidFill>
                <a:srgbClr val="072334"/>
              </a:solidFill>
            </a:endParaRPr>
          </a:p>
        </p:txBody>
      </p:sp>
      <p:sp>
        <p:nvSpPr>
          <p:cNvPr id="90" name="Google Shape;90;p13"/>
          <p:cNvSpPr txBox="1"/>
          <p:nvPr/>
        </p:nvSpPr>
        <p:spPr>
          <a:xfrm>
            <a:off x="8238750" y="3387625"/>
            <a:ext cx="929700" cy="479400"/>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dk1"/>
                </a:solidFill>
              </a:rPr>
              <a:t>Codified FAR </a:t>
            </a:r>
            <a:endParaRPr sz="1200" dirty="0">
              <a:solidFill>
                <a:schemeClr val="dk1"/>
              </a:solidFill>
            </a:endParaRPr>
          </a:p>
        </p:txBody>
      </p:sp>
      <p:cxnSp>
        <p:nvCxnSpPr>
          <p:cNvPr id="91" name="Google Shape;91;p13" descr="This image is an orange slant line."/>
          <p:cNvCxnSpPr/>
          <p:nvPr/>
        </p:nvCxnSpPr>
        <p:spPr>
          <a:xfrm rot="10800000">
            <a:off x="8476050" y="2596238"/>
            <a:ext cx="545100" cy="576900"/>
          </a:xfrm>
          <a:prstGeom prst="straightConnector1">
            <a:avLst/>
          </a:prstGeom>
          <a:noFill/>
          <a:ln w="28575" cap="flat" cmpd="sng">
            <a:solidFill>
              <a:srgbClr val="FF9900"/>
            </a:solidFill>
            <a:prstDash val="solid"/>
            <a:round/>
            <a:headEnd type="none" w="med" len="med"/>
            <a:tailEnd type="triangle" w="med" len="med"/>
          </a:ln>
        </p:spPr>
      </p:cxn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dirty="0"/>
          </a:p>
        </p:txBody>
      </p:sp>
      <p:sp>
        <p:nvSpPr>
          <p:cNvPr id="97" name="Google Shape;97;p14"/>
          <p:cNvSpPr txBox="1"/>
          <p:nvPr/>
        </p:nvSpPr>
        <p:spPr>
          <a:xfrm>
            <a:off x="322800" y="141680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FFFFFF"/>
                </a:solidFill>
              </a:rPr>
              <a:t>Streamlining Agency Acquisition Regulations</a:t>
            </a:r>
            <a:endParaRPr sz="2500" b="1" dirty="0">
              <a:solidFill>
                <a:srgbClr val="FFFFFF"/>
              </a:solidFill>
            </a:endParaRPr>
          </a:p>
        </p:txBody>
      </p:sp>
      <p:sp>
        <p:nvSpPr>
          <p:cNvPr id="98" name="Google Shape;98;p14"/>
          <p:cNvSpPr txBox="1"/>
          <p:nvPr/>
        </p:nvSpPr>
        <p:spPr>
          <a:xfrm>
            <a:off x="470525" y="1962200"/>
            <a:ext cx="6763200" cy="2982600"/>
          </a:xfrm>
          <a:prstGeom prst="rect">
            <a:avLst/>
          </a:prstGeom>
          <a:noFill/>
          <a:ln>
            <a:noFill/>
          </a:ln>
        </p:spPr>
        <p:txBody>
          <a:bodyPr spcFirstLastPara="1" wrap="square" lIns="91425" tIns="91425" rIns="91425" bIns="91425" anchor="t" anchorCtr="0">
            <a:noAutofit/>
          </a:bodyPr>
          <a:lstStyle/>
          <a:p>
            <a:pPr marL="377944" lvl="0" indent="-296922" algn="l" rtl="0">
              <a:spcBef>
                <a:spcPts val="0"/>
              </a:spcBef>
              <a:spcAft>
                <a:spcPts val="0"/>
              </a:spcAft>
              <a:buClr>
                <a:srgbClr val="FFFFFF"/>
              </a:buClr>
              <a:buSzPts val="1700"/>
              <a:buChar char="●"/>
            </a:pPr>
            <a:r>
              <a:rPr lang="en" sz="1900">
                <a:solidFill>
                  <a:srgbClr val="FFFFFF"/>
                </a:solidFill>
              </a:rPr>
              <a:t>Agencies should streamline their FAR supplements to minimize regulations that are not based in statute or executive order and align with the FAR Council's deviation guidance as the FAR is streamlined and reformed. </a:t>
            </a:r>
            <a:endParaRPr sz="1900" dirty="0">
              <a:solidFill>
                <a:srgbClr val="FFFFFF"/>
              </a:solidFill>
            </a:endParaRPr>
          </a:p>
          <a:p>
            <a:pPr marL="377944" lvl="0" indent="-296922" algn="l" rtl="0">
              <a:spcBef>
                <a:spcPts val="0"/>
              </a:spcBef>
              <a:spcAft>
                <a:spcPts val="0"/>
              </a:spcAft>
              <a:buClr>
                <a:srgbClr val="FFFFFF"/>
              </a:buClr>
              <a:buSzPts val="1700"/>
              <a:buChar char="●"/>
            </a:pPr>
            <a:r>
              <a:rPr lang="en" sz="1900">
                <a:solidFill>
                  <a:srgbClr val="FFFFFF"/>
                </a:solidFill>
              </a:rPr>
              <a:t>Agency alignment should also address policies that further implement their regulatory supplements. </a:t>
            </a:r>
            <a:endParaRPr sz="1900" dirty="0">
              <a:solidFill>
                <a:srgbClr val="FFFFFF"/>
              </a:solidFill>
            </a:endParaRPr>
          </a:p>
          <a:p>
            <a:pPr marL="377944" lvl="0" indent="-309622" algn="l" rtl="0">
              <a:spcBef>
                <a:spcPts val="0"/>
              </a:spcBef>
              <a:spcAft>
                <a:spcPts val="0"/>
              </a:spcAft>
              <a:buClr>
                <a:srgbClr val="FFFFFF"/>
              </a:buClr>
              <a:buSzPts val="1900"/>
              <a:buChar char="●"/>
            </a:pPr>
            <a:r>
              <a:rPr lang="en" sz="1900">
                <a:solidFill>
                  <a:srgbClr val="FFFFFF"/>
                </a:solidFill>
              </a:rPr>
              <a:t>Agencies are encouraged to conduct tests where deviations or strategies in buying guides present ways of doing business that are new to the agency.</a:t>
            </a:r>
            <a:endParaRPr sz="1900" dirty="0">
              <a:solidFill>
                <a:srgbClr val="FFFFFF"/>
              </a:solidFill>
            </a:endParaRPr>
          </a:p>
        </p:txBody>
      </p:sp>
      <p:sp>
        <p:nvSpPr>
          <p:cNvPr id="99" name="Google Shape;99;p14"/>
          <p:cNvSpPr txBox="1"/>
          <p:nvPr/>
        </p:nvSpPr>
        <p:spPr>
          <a:xfrm>
            <a:off x="7464900" y="1286450"/>
            <a:ext cx="1636500" cy="103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558E"/>
                </a:solidFill>
              </a:rPr>
              <a:t>Agency Policies &amp; </a:t>
            </a:r>
            <a:r>
              <a:rPr lang="en" sz="1800" b="1" dirty="0">
                <a:solidFill>
                  <a:srgbClr val="E07900"/>
                </a:solidFill>
              </a:rPr>
              <a:t>Procedures</a:t>
            </a:r>
            <a:endParaRPr sz="1800" b="1" dirty="0">
              <a:solidFill>
                <a:srgbClr val="E07900"/>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dirty="0"/>
          </a:p>
        </p:txBody>
      </p:sp>
      <p:grpSp>
        <p:nvGrpSpPr>
          <p:cNvPr id="105" name="Google Shape;105;p15" descr="The image shows the revolutionary far overhaul website on a computer laptop."/>
          <p:cNvGrpSpPr/>
          <p:nvPr/>
        </p:nvGrpSpPr>
        <p:grpSpPr>
          <a:xfrm>
            <a:off x="1825516" y="1945118"/>
            <a:ext cx="4745133" cy="3019362"/>
            <a:chOff x="829791" y="1229166"/>
            <a:chExt cx="6106993" cy="3885923"/>
          </a:xfrm>
        </p:grpSpPr>
        <p:pic>
          <p:nvPicPr>
            <p:cNvPr id="106" name="Google Shape;106;p15" descr="A laptop showing the FAR Overhaul website with arrows pointing to the Overhauled FAR parts and Agency deviations button, the FAR Companion button, and the Practitioners Albums - Change Summaries and Resources button "/>
            <p:cNvPicPr preferRelativeResize="0"/>
            <p:nvPr/>
          </p:nvPicPr>
          <p:blipFill rotWithShape="1">
            <a:blip r:embed="rId4">
              <a:alphaModFix/>
            </a:blip>
            <a:srcRect l="9029" t="11461" r="9250" b="10517"/>
            <a:stretch/>
          </p:blipFill>
          <p:spPr>
            <a:xfrm>
              <a:off x="829791" y="1229166"/>
              <a:ext cx="6106993" cy="3885923"/>
            </a:xfrm>
            <a:prstGeom prst="rect">
              <a:avLst/>
            </a:prstGeom>
            <a:noFill/>
            <a:ln>
              <a:noFill/>
            </a:ln>
          </p:spPr>
        </p:pic>
        <p:sp>
          <p:nvSpPr>
            <p:cNvPr id="107" name="Google Shape;107;p15"/>
            <p:cNvSpPr/>
            <p:nvPr/>
          </p:nvSpPr>
          <p:spPr>
            <a:xfrm>
              <a:off x="1661170" y="1641475"/>
              <a:ext cx="4378500" cy="2663700"/>
            </a:xfrm>
            <a:prstGeom prst="rect">
              <a:avLst/>
            </a:prstGeom>
            <a:solidFill>
              <a:srgbClr val="FFFFFF"/>
            </a:solidFill>
            <a:ln>
              <a:noFill/>
            </a:ln>
          </p:spPr>
          <p:txBody>
            <a:bodyPr spcFirstLastPara="1" wrap="square" lIns="92875" tIns="92875" rIns="92875" bIns="92875" anchor="ctr" anchorCtr="0">
              <a:noAutofit/>
            </a:bodyPr>
            <a:lstStyle/>
            <a:p>
              <a:pPr marL="0" lvl="0" indent="0" algn="ctr" rtl="0">
                <a:spcBef>
                  <a:spcPts val="0"/>
                </a:spcBef>
                <a:spcAft>
                  <a:spcPts val="0"/>
                </a:spcAft>
                <a:buNone/>
              </a:pPr>
              <a:endParaRPr sz="1422" dirty="0">
                <a:solidFill>
                  <a:srgbClr val="FFFFFF"/>
                </a:solidFill>
              </a:endParaRPr>
            </a:p>
          </p:txBody>
        </p:sp>
        <p:pic>
          <p:nvPicPr>
            <p:cNvPr id="108" name="Google Shape;108;p15"/>
            <p:cNvPicPr preferRelativeResize="0"/>
            <p:nvPr/>
          </p:nvPicPr>
          <p:blipFill rotWithShape="1">
            <a:blip r:embed="rId5">
              <a:alphaModFix/>
            </a:blip>
            <a:srcRect t="6967" b="27851"/>
            <a:stretch/>
          </p:blipFill>
          <p:spPr>
            <a:xfrm>
              <a:off x="1709955" y="1641475"/>
              <a:ext cx="4285799" cy="2663698"/>
            </a:xfrm>
            <a:prstGeom prst="rect">
              <a:avLst/>
            </a:prstGeom>
            <a:noFill/>
            <a:ln>
              <a:noFill/>
            </a:ln>
          </p:spPr>
        </p:pic>
      </p:grpSp>
      <p:sp>
        <p:nvSpPr>
          <p:cNvPr id="109" name="Google Shape;109;p15"/>
          <p:cNvSpPr/>
          <p:nvPr/>
        </p:nvSpPr>
        <p:spPr>
          <a:xfrm>
            <a:off x="5542947" y="2479644"/>
            <a:ext cx="1324800" cy="416400"/>
          </a:xfrm>
          <a:prstGeom prst="roundRect">
            <a:avLst>
              <a:gd name="adj" fmla="val 16667"/>
            </a:avLst>
          </a:prstGeom>
          <a:solidFill>
            <a:srgbClr val="072334"/>
          </a:solidFill>
          <a:ln>
            <a:noFill/>
          </a:ln>
        </p:spPr>
        <p:txBody>
          <a:bodyPr spcFirstLastPara="1" wrap="square" lIns="58850" tIns="58850" rIns="58850" bIns="58850" anchor="ctr" anchorCtr="0">
            <a:noAutofit/>
          </a:bodyPr>
          <a:lstStyle/>
          <a:p>
            <a:pPr marL="0" lvl="0" indent="0" algn="l" rtl="0">
              <a:spcBef>
                <a:spcPts val="0"/>
              </a:spcBef>
              <a:spcAft>
                <a:spcPts val="0"/>
              </a:spcAft>
              <a:buNone/>
            </a:pPr>
            <a:r>
              <a:rPr lang="en" sz="901">
                <a:solidFill>
                  <a:srgbClr val="FFFFFF"/>
                </a:solidFill>
              </a:rPr>
              <a:t>Overhauled FAR parts and Agency deviations</a:t>
            </a:r>
            <a:endParaRPr sz="901" dirty="0">
              <a:solidFill>
                <a:srgbClr val="FFFFFF"/>
              </a:solidFill>
            </a:endParaRPr>
          </a:p>
        </p:txBody>
      </p:sp>
      <p:sp>
        <p:nvSpPr>
          <p:cNvPr id="110" name="Google Shape;110;p15"/>
          <p:cNvSpPr/>
          <p:nvPr/>
        </p:nvSpPr>
        <p:spPr>
          <a:xfrm>
            <a:off x="5542947" y="2994529"/>
            <a:ext cx="1324800" cy="416400"/>
          </a:xfrm>
          <a:prstGeom prst="roundRect">
            <a:avLst>
              <a:gd name="adj" fmla="val 16667"/>
            </a:avLst>
          </a:prstGeom>
          <a:solidFill>
            <a:srgbClr val="072334"/>
          </a:solidFill>
          <a:ln>
            <a:noFill/>
          </a:ln>
        </p:spPr>
        <p:txBody>
          <a:bodyPr spcFirstLastPara="1" wrap="square" lIns="58850" tIns="58850" rIns="58850" bIns="58850" anchor="ctr" anchorCtr="0">
            <a:noAutofit/>
          </a:bodyPr>
          <a:lstStyle/>
          <a:p>
            <a:pPr marL="0" lvl="0" indent="0" algn="l" rtl="0">
              <a:spcBef>
                <a:spcPts val="0"/>
              </a:spcBef>
              <a:spcAft>
                <a:spcPts val="0"/>
              </a:spcAft>
              <a:buNone/>
            </a:pPr>
            <a:r>
              <a:rPr lang="en" sz="901">
                <a:solidFill>
                  <a:srgbClr val="FFFFFF"/>
                </a:solidFill>
              </a:rPr>
              <a:t>FAR Companion</a:t>
            </a:r>
            <a:endParaRPr sz="901" dirty="0">
              <a:solidFill>
                <a:srgbClr val="FFFFFF"/>
              </a:solidFill>
            </a:endParaRPr>
          </a:p>
        </p:txBody>
      </p:sp>
      <p:sp>
        <p:nvSpPr>
          <p:cNvPr id="111" name="Google Shape;111;p15"/>
          <p:cNvSpPr/>
          <p:nvPr/>
        </p:nvSpPr>
        <p:spPr>
          <a:xfrm>
            <a:off x="5542947" y="3509414"/>
            <a:ext cx="1324800" cy="416400"/>
          </a:xfrm>
          <a:prstGeom prst="roundRect">
            <a:avLst>
              <a:gd name="adj" fmla="val 16667"/>
            </a:avLst>
          </a:prstGeom>
          <a:solidFill>
            <a:srgbClr val="072334"/>
          </a:solidFill>
          <a:ln>
            <a:noFill/>
          </a:ln>
        </p:spPr>
        <p:txBody>
          <a:bodyPr spcFirstLastPara="1" wrap="square" lIns="58850" tIns="58850" rIns="58850" bIns="58850" anchor="ctr" anchorCtr="0">
            <a:noAutofit/>
          </a:bodyPr>
          <a:lstStyle/>
          <a:p>
            <a:pPr marL="0" lvl="0" indent="0" algn="l" rtl="0">
              <a:spcBef>
                <a:spcPts val="0"/>
              </a:spcBef>
              <a:spcAft>
                <a:spcPts val="0"/>
              </a:spcAft>
              <a:buNone/>
            </a:pPr>
            <a:r>
              <a:rPr lang="en" sz="901">
                <a:solidFill>
                  <a:srgbClr val="FFFFFF"/>
                </a:solidFill>
              </a:rPr>
              <a:t>Practitioner Albums – Change Summaries and Resources</a:t>
            </a:r>
            <a:endParaRPr sz="901" dirty="0">
              <a:solidFill>
                <a:srgbClr val="FFFFFF"/>
              </a:solidFill>
            </a:endParaRPr>
          </a:p>
        </p:txBody>
      </p:sp>
      <p:cxnSp>
        <p:nvCxnSpPr>
          <p:cNvPr id="112" name="Google Shape;112;p15" descr="The image is an orange line pointing to the text &quot;Overhauled FAR parts and Agency deviations&quot;."/>
          <p:cNvCxnSpPr>
            <a:stCxn id="109" idx="1"/>
          </p:cNvCxnSpPr>
          <p:nvPr/>
        </p:nvCxnSpPr>
        <p:spPr>
          <a:xfrm flipH="1">
            <a:off x="3256947" y="2687844"/>
            <a:ext cx="2286000" cy="467400"/>
          </a:xfrm>
          <a:prstGeom prst="straightConnector1">
            <a:avLst/>
          </a:prstGeom>
          <a:noFill/>
          <a:ln w="18400" cap="flat" cmpd="sng">
            <a:solidFill>
              <a:srgbClr val="EE9600"/>
            </a:solidFill>
            <a:prstDash val="solid"/>
            <a:round/>
            <a:headEnd type="none" w="med" len="med"/>
            <a:tailEnd type="triangle" w="med" len="med"/>
          </a:ln>
        </p:spPr>
      </p:cxnSp>
      <p:cxnSp>
        <p:nvCxnSpPr>
          <p:cNvPr id="113" name="Google Shape;113;p15" descr="The image is an orange line pointing to the text &quot;FAR Companion&quot;."/>
          <p:cNvCxnSpPr>
            <a:stCxn id="110" idx="1"/>
          </p:cNvCxnSpPr>
          <p:nvPr/>
        </p:nvCxnSpPr>
        <p:spPr>
          <a:xfrm flipH="1">
            <a:off x="3187947" y="3202729"/>
            <a:ext cx="2355000" cy="109500"/>
          </a:xfrm>
          <a:prstGeom prst="straightConnector1">
            <a:avLst/>
          </a:prstGeom>
          <a:noFill/>
          <a:ln w="18400" cap="flat" cmpd="sng">
            <a:solidFill>
              <a:srgbClr val="EE9600"/>
            </a:solidFill>
            <a:prstDash val="solid"/>
            <a:round/>
            <a:headEnd type="none" w="med" len="med"/>
            <a:tailEnd type="triangle" w="med" len="med"/>
          </a:ln>
        </p:spPr>
      </p:cxnSp>
      <p:cxnSp>
        <p:nvCxnSpPr>
          <p:cNvPr id="114" name="Google Shape;114;p15" descr="The image is an orange line pointing to the text &quot;Practitioner albums change summaries and resources&quot;."/>
          <p:cNvCxnSpPr>
            <a:stCxn id="111" idx="1"/>
          </p:cNvCxnSpPr>
          <p:nvPr/>
        </p:nvCxnSpPr>
        <p:spPr>
          <a:xfrm flipH="1">
            <a:off x="3256947" y="3717614"/>
            <a:ext cx="2286000" cy="21300"/>
          </a:xfrm>
          <a:prstGeom prst="straightConnector1">
            <a:avLst/>
          </a:prstGeom>
          <a:noFill/>
          <a:ln w="18400" cap="flat" cmpd="sng">
            <a:solidFill>
              <a:srgbClr val="EE9600"/>
            </a:solidFill>
            <a:prstDash val="solid"/>
            <a:round/>
            <a:headEnd type="none" w="med" len="med"/>
            <a:tailEnd type="triangle" w="med" len="med"/>
          </a:ln>
        </p:spPr>
      </p:cxnSp>
      <p:sp>
        <p:nvSpPr>
          <p:cNvPr id="115" name="Google Shape;115;p15"/>
          <p:cNvSpPr txBox="1"/>
          <p:nvPr/>
        </p:nvSpPr>
        <p:spPr>
          <a:xfrm>
            <a:off x="180075" y="1197925"/>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rPr>
              <a:t>RFO Website</a:t>
            </a:r>
            <a:endParaRPr sz="3300" b="1" dirty="0">
              <a:solidFill>
                <a:srgbClr val="FFFFFF"/>
              </a:solidFill>
            </a:endParaRPr>
          </a:p>
        </p:txBody>
      </p:sp>
      <p:sp>
        <p:nvSpPr>
          <p:cNvPr id="116" name="Google Shape;116;p15"/>
          <p:cNvSpPr txBox="1"/>
          <p:nvPr/>
        </p:nvSpPr>
        <p:spPr>
          <a:xfrm>
            <a:off x="6867750" y="2826450"/>
            <a:ext cx="2153400" cy="9234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dk1"/>
                </a:solidFill>
              </a:rPr>
              <a:t>Central location for all RFO resources: </a:t>
            </a:r>
            <a:r>
              <a:rPr lang="en" sz="1100" u="sng">
                <a:solidFill>
                  <a:schemeClr val="hlink"/>
                </a:solidFill>
                <a:hlinkClick r:id="rId6"/>
              </a:rPr>
              <a:t>https://www.acquisition.gov/far-overhaul</a:t>
            </a:r>
            <a:r>
              <a:rPr lang="en" sz="1100">
                <a:solidFill>
                  <a:schemeClr val="dk1"/>
                </a:solidFill>
              </a:rPr>
              <a:t> </a:t>
            </a:r>
            <a:endParaRPr sz="1100" dirty="0">
              <a:solidFill>
                <a:schemeClr val="dk1"/>
              </a:solidFill>
            </a:endParaRPr>
          </a:p>
        </p:txBody>
      </p:sp>
      <p:sp>
        <p:nvSpPr>
          <p:cNvPr id="117" name="Google Shape;117;p15"/>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E07900"/>
                </a:solidFill>
              </a:rPr>
              <a:t>Navigating</a:t>
            </a:r>
            <a:r>
              <a:rPr lang="en" sz="1800" b="1" dirty="0">
                <a:solidFill>
                  <a:srgbClr val="FF9900"/>
                </a:solidFill>
              </a:rPr>
              <a:t> </a:t>
            </a:r>
            <a:r>
              <a:rPr lang="en" sz="1800" b="1" dirty="0">
                <a:solidFill>
                  <a:srgbClr val="00558E"/>
                </a:solidFill>
              </a:rPr>
              <a:t>the FAR </a:t>
            </a:r>
            <a:endParaRPr sz="1800" b="1" dirty="0">
              <a:solidFill>
                <a:srgbClr val="B45F06"/>
              </a:solidFill>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dirty="0"/>
          </a:p>
        </p:txBody>
      </p:sp>
      <p:sp>
        <p:nvSpPr>
          <p:cNvPr id="123" name="Google Shape;123;p16"/>
          <p:cNvSpPr txBox="1"/>
          <p:nvPr/>
        </p:nvSpPr>
        <p:spPr>
          <a:xfrm>
            <a:off x="295200" y="138725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rPr>
              <a:t>The RFO</a:t>
            </a:r>
            <a:endParaRPr sz="3400" b="1" dirty="0">
              <a:solidFill>
                <a:srgbClr val="FFFFFF"/>
              </a:solidFill>
            </a:endParaRPr>
          </a:p>
        </p:txBody>
      </p:sp>
      <p:sp>
        <p:nvSpPr>
          <p:cNvPr id="124" name="Google Shape;124;p16"/>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00558E"/>
                </a:solidFill>
              </a:rPr>
              <a:t>The FAR </a:t>
            </a:r>
            <a:r>
              <a:rPr lang="en" sz="1800" b="1" dirty="0">
                <a:solidFill>
                  <a:srgbClr val="E07900"/>
                </a:solidFill>
              </a:rPr>
              <a:t>Framework</a:t>
            </a:r>
            <a:endParaRPr sz="1800" b="1" dirty="0">
              <a:solidFill>
                <a:srgbClr val="E07900"/>
              </a:solidFill>
            </a:endParaRPr>
          </a:p>
        </p:txBody>
      </p:sp>
      <p:sp>
        <p:nvSpPr>
          <p:cNvPr id="125" name="Google Shape;125;p16"/>
          <p:cNvSpPr txBox="1"/>
          <p:nvPr/>
        </p:nvSpPr>
        <p:spPr>
          <a:xfrm>
            <a:off x="295190" y="1962202"/>
            <a:ext cx="7188300" cy="322500"/>
          </a:xfrm>
          <a:prstGeom prst="rect">
            <a:avLst/>
          </a:prstGeom>
          <a:noFill/>
          <a:ln>
            <a:noFill/>
          </a:ln>
        </p:spPr>
        <p:txBody>
          <a:bodyPr spcFirstLastPara="1" wrap="square" lIns="75575" tIns="37775" rIns="75575" bIns="37775" anchor="t" anchorCtr="0">
            <a:spAutoFit/>
          </a:bodyPr>
          <a:lstStyle/>
          <a:p>
            <a:pPr marL="0" marR="0" lvl="0" indent="0" algn="l" rtl="0">
              <a:lnSpc>
                <a:spcPct val="100000"/>
              </a:lnSpc>
              <a:spcBef>
                <a:spcPts val="0"/>
              </a:spcBef>
              <a:spcAft>
                <a:spcPts val="0"/>
              </a:spcAft>
              <a:buClr>
                <a:srgbClr val="000000"/>
              </a:buClr>
              <a:buSzPts val="1157"/>
              <a:buFont typeface="Arial"/>
              <a:buNone/>
            </a:pPr>
            <a:r>
              <a:rPr lang="en" sz="1600" b="1" i="0" u="none" strike="noStrike" cap="none">
                <a:solidFill>
                  <a:srgbClr val="FFFFFF"/>
                </a:solidFill>
                <a:latin typeface="Arial"/>
                <a:ea typeface="Arial"/>
                <a:cs typeface="Arial"/>
                <a:sym typeface="Arial"/>
              </a:rPr>
              <a:t>The FAR Framework </a:t>
            </a:r>
            <a:endParaRPr sz="1600" b="0" i="0" u="none" strike="noStrike" cap="none" dirty="0">
              <a:solidFill>
                <a:srgbClr val="FFFFFF"/>
              </a:solidFill>
              <a:latin typeface="Arial"/>
              <a:ea typeface="Arial"/>
              <a:cs typeface="Arial"/>
              <a:sym typeface="Arial"/>
            </a:endParaRPr>
          </a:p>
        </p:txBody>
      </p:sp>
      <p:sp>
        <p:nvSpPr>
          <p:cNvPr id="126" name="Google Shape;126;p16"/>
          <p:cNvSpPr txBox="1"/>
          <p:nvPr/>
        </p:nvSpPr>
        <p:spPr>
          <a:xfrm>
            <a:off x="388281" y="2282055"/>
            <a:ext cx="7420200" cy="2523000"/>
          </a:xfrm>
          <a:prstGeom prst="rect">
            <a:avLst/>
          </a:prstGeom>
          <a:noFill/>
          <a:ln w="19050" cap="flat" cmpd="sng">
            <a:solidFill>
              <a:srgbClr val="FF9900"/>
            </a:solidFill>
            <a:prstDash val="solid"/>
            <a:round/>
            <a:headEnd type="none" w="sm" len="sm"/>
            <a:tailEnd type="none" w="sm" len="sm"/>
          </a:ln>
        </p:spPr>
        <p:txBody>
          <a:bodyPr spcFirstLastPara="1" wrap="square" lIns="75575" tIns="75575" rIns="75575" bIns="75575" anchor="t" anchorCtr="0">
            <a:spAutoFit/>
          </a:bodyPr>
          <a:lstStyle/>
          <a:p>
            <a:pPr marL="0" marR="0" lvl="0" indent="0" algn="l" rtl="0">
              <a:lnSpc>
                <a:spcPct val="100000"/>
              </a:lnSpc>
              <a:spcBef>
                <a:spcPts val="0"/>
              </a:spcBef>
              <a:spcAft>
                <a:spcPts val="0"/>
              </a:spcAft>
              <a:buClr>
                <a:srgbClr val="000000"/>
              </a:buClr>
              <a:buSzPts val="1157"/>
              <a:buFont typeface="Arial"/>
              <a:buNone/>
            </a:pPr>
            <a:r>
              <a:rPr lang="en" b="1">
                <a:solidFill>
                  <a:srgbClr val="FFFFFF"/>
                </a:solidFill>
              </a:rPr>
              <a:t>RFO </a:t>
            </a:r>
            <a:r>
              <a:rPr lang="en" b="1" i="0" u="none" strike="noStrike" cap="none">
                <a:solidFill>
                  <a:srgbClr val="FFFFFF"/>
                </a:solidFill>
                <a:latin typeface="Arial"/>
                <a:ea typeface="Arial"/>
                <a:cs typeface="Arial"/>
                <a:sym typeface="Arial"/>
              </a:rPr>
              <a:t>1.101 Framework</a:t>
            </a:r>
            <a:endParaRPr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57"/>
              <a:buFont typeface="Arial"/>
              <a:buNone/>
            </a:pPr>
            <a:r>
              <a:rPr lang="en" b="0" i="0" u="none" strike="noStrike" cap="none">
                <a:solidFill>
                  <a:srgbClr val="FFFFFF"/>
                </a:solidFill>
                <a:latin typeface="Arial"/>
                <a:ea typeface="Arial"/>
                <a:cs typeface="Arial"/>
                <a:sym typeface="Arial"/>
              </a:rPr>
              <a:t>(a)</a:t>
            </a:r>
            <a:r>
              <a:rPr lang="en" b="0" i="0" u="sng" strike="noStrike" cap="none">
                <a:solidFill>
                  <a:srgbClr val="FFFFFF"/>
                </a:solidFill>
                <a:latin typeface="Arial"/>
                <a:ea typeface="Arial"/>
                <a:cs typeface="Arial"/>
                <a:sym typeface="Arial"/>
              </a:rPr>
              <a:t> The System </a:t>
            </a:r>
            <a:r>
              <a:rPr lang="en" b="0" i="0" u="none" strike="noStrike" cap="none">
                <a:solidFill>
                  <a:srgbClr val="FFFFFF"/>
                </a:solidFill>
                <a:latin typeface="Arial"/>
                <a:ea typeface="Arial"/>
                <a:cs typeface="Arial"/>
                <a:sym typeface="Arial"/>
              </a:rPr>
              <a:t>is a collection of acquisition regulations and guidance, and consists of the following:</a:t>
            </a:r>
            <a:endParaRPr b="0" i="0" u="none" strike="noStrike" cap="none" dirty="0">
              <a:solidFill>
                <a:srgbClr val="FFFFFF"/>
              </a:solidFill>
              <a:latin typeface="Arial"/>
              <a:ea typeface="Arial"/>
              <a:cs typeface="Arial"/>
              <a:sym typeface="Arial"/>
            </a:endParaRPr>
          </a:p>
          <a:p>
            <a:pPr marL="377944" marR="0" lvl="0" indent="0" algn="l" rtl="0">
              <a:lnSpc>
                <a:spcPct val="100000"/>
              </a:lnSpc>
              <a:spcBef>
                <a:spcPts val="0"/>
              </a:spcBef>
              <a:spcAft>
                <a:spcPts val="0"/>
              </a:spcAft>
              <a:buClr>
                <a:srgbClr val="000000"/>
              </a:buClr>
              <a:buSzPts val="1157"/>
              <a:buFont typeface="Arial"/>
              <a:buNone/>
            </a:pPr>
            <a:r>
              <a:rPr lang="en" b="0" i="0" u="none" strike="noStrike" cap="none">
                <a:solidFill>
                  <a:srgbClr val="FFFFFF"/>
                </a:solidFill>
                <a:latin typeface="Arial"/>
                <a:ea typeface="Arial"/>
                <a:cs typeface="Arial"/>
                <a:sym typeface="Arial"/>
              </a:rPr>
              <a:t>(1) </a:t>
            </a:r>
            <a:r>
              <a:rPr lang="en" b="0" i="0" u="sng" strike="noStrike" cap="none">
                <a:solidFill>
                  <a:srgbClr val="FFFFFF"/>
                </a:solidFill>
                <a:latin typeface="Arial"/>
                <a:ea typeface="Arial"/>
                <a:cs typeface="Arial"/>
                <a:sym typeface="Arial"/>
              </a:rPr>
              <a:t>The Federal Acquisition Regulation (FAR)</a:t>
            </a:r>
            <a:r>
              <a:rPr lang="en" b="0" i="0" u="none" strike="noStrike" cap="none">
                <a:solidFill>
                  <a:srgbClr val="FFFFFF"/>
                </a:solidFill>
                <a:latin typeface="Arial"/>
                <a:ea typeface="Arial"/>
                <a:cs typeface="Arial"/>
                <a:sym typeface="Arial"/>
              </a:rPr>
              <a:t>, which is a single acquisition regulation for all acquisitions (see 2.101), and all executive agencies. The FAR is located at 48 CFR chapter 1.</a:t>
            </a:r>
            <a:endParaRPr b="0" i="0" u="none" strike="noStrike" cap="none" dirty="0">
              <a:solidFill>
                <a:srgbClr val="FFFFFF"/>
              </a:solidFill>
              <a:latin typeface="Arial"/>
              <a:ea typeface="Arial"/>
              <a:cs typeface="Arial"/>
              <a:sym typeface="Arial"/>
            </a:endParaRPr>
          </a:p>
          <a:p>
            <a:pPr marL="377944" marR="0" lvl="0" indent="0" algn="l" rtl="0">
              <a:lnSpc>
                <a:spcPct val="100000"/>
              </a:lnSpc>
              <a:spcBef>
                <a:spcPts val="0"/>
              </a:spcBef>
              <a:spcAft>
                <a:spcPts val="0"/>
              </a:spcAft>
              <a:buClr>
                <a:srgbClr val="000000"/>
              </a:buClr>
              <a:buSzPts val="1157"/>
              <a:buFont typeface="Arial"/>
              <a:buNone/>
            </a:pPr>
            <a:r>
              <a:rPr lang="en" b="0" i="0" u="none" strike="noStrike" cap="none">
                <a:solidFill>
                  <a:srgbClr val="FFFFFF"/>
                </a:solidFill>
                <a:latin typeface="Arial"/>
                <a:ea typeface="Arial"/>
                <a:cs typeface="Arial"/>
                <a:sym typeface="Arial"/>
              </a:rPr>
              <a:t>(2) </a:t>
            </a:r>
            <a:r>
              <a:rPr lang="en" b="0" i="0" u="sng" strike="noStrike" cap="none">
                <a:solidFill>
                  <a:srgbClr val="FFFFFF"/>
                </a:solidFill>
                <a:latin typeface="Arial"/>
                <a:ea typeface="Arial"/>
                <a:cs typeface="Arial"/>
                <a:sym typeface="Arial"/>
              </a:rPr>
              <a:t>Agency acquisition regulations that implement or supplement the FAR</a:t>
            </a:r>
            <a:r>
              <a:rPr lang="en" b="0" i="0" u="none" strike="noStrike" cap="none">
                <a:solidFill>
                  <a:srgbClr val="FFFFFF"/>
                </a:solidFill>
                <a:latin typeface="Arial"/>
                <a:ea typeface="Arial"/>
                <a:cs typeface="Arial"/>
                <a:sym typeface="Arial"/>
              </a:rPr>
              <a:t> (see 48 CFR chapters 2 through 99); and</a:t>
            </a:r>
            <a:endParaRPr b="0" i="0" u="none" strike="noStrike" cap="none" dirty="0">
              <a:solidFill>
                <a:srgbClr val="FFFFFF"/>
              </a:solidFill>
              <a:latin typeface="Arial"/>
              <a:ea typeface="Arial"/>
              <a:cs typeface="Arial"/>
              <a:sym typeface="Arial"/>
            </a:endParaRPr>
          </a:p>
          <a:p>
            <a:pPr marL="377944" marR="0" lvl="0" indent="0" algn="l" rtl="0">
              <a:lnSpc>
                <a:spcPct val="100000"/>
              </a:lnSpc>
              <a:spcBef>
                <a:spcPts val="0"/>
              </a:spcBef>
              <a:spcAft>
                <a:spcPts val="0"/>
              </a:spcAft>
              <a:buClr>
                <a:srgbClr val="000000"/>
              </a:buClr>
              <a:buSzPts val="1157"/>
              <a:buFont typeface="Arial"/>
              <a:buNone/>
            </a:pPr>
            <a:r>
              <a:rPr lang="en" b="0" i="0" u="none" strike="noStrike" cap="none">
                <a:solidFill>
                  <a:srgbClr val="FFFFFF"/>
                </a:solidFill>
                <a:latin typeface="Arial"/>
                <a:ea typeface="Arial"/>
                <a:cs typeface="Arial"/>
                <a:sym typeface="Arial"/>
              </a:rPr>
              <a:t>(3) </a:t>
            </a:r>
            <a:r>
              <a:rPr lang="en" b="0" i="0" u="sng" strike="noStrike" cap="none">
                <a:solidFill>
                  <a:srgbClr val="FFFFFF"/>
                </a:solidFill>
                <a:latin typeface="Arial"/>
                <a:ea typeface="Arial"/>
                <a:cs typeface="Arial"/>
                <a:sym typeface="Arial"/>
              </a:rPr>
              <a:t>Acquisition guides, which show best practices (FAR Companion)</a:t>
            </a:r>
            <a:r>
              <a:rPr lang="en" b="0" i="0" u="none" strike="noStrike" cap="none">
                <a:solidFill>
                  <a:srgbClr val="FFFFFF"/>
                </a:solidFill>
                <a:latin typeface="Arial"/>
                <a:ea typeface="Arial"/>
                <a:cs typeface="Arial"/>
                <a:sym typeface="Arial"/>
              </a:rPr>
              <a:t>.</a:t>
            </a:r>
            <a:endParaRPr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57"/>
              <a:buFont typeface="Arial"/>
              <a:buNone/>
            </a:pPr>
            <a:r>
              <a:rPr lang="en" b="0" i="0" u="none" strike="noStrike" cap="none">
                <a:solidFill>
                  <a:srgbClr val="FFFFFF"/>
                </a:solidFill>
                <a:latin typeface="Arial"/>
                <a:ea typeface="Arial"/>
                <a:cs typeface="Arial"/>
                <a:sym typeface="Arial"/>
              </a:rPr>
              <a:t>(b) The System does not include internal guidance supplementing agency acquisition regulations described in paragraph (a)(2) of this section.</a:t>
            </a:r>
            <a:endParaRPr b="0" i="0" u="none" strike="noStrike" cap="none" dirty="0">
              <a:solidFill>
                <a:srgbClr val="FFFFFF"/>
              </a:solidFill>
              <a:latin typeface="Arial"/>
              <a:ea typeface="Arial"/>
              <a:cs typeface="Arial"/>
              <a:sym typeface="Aria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6F6F6"/>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1440</Words>
  <Application>Microsoft Office PowerPoint</Application>
  <PresentationFormat>On-screen Show (16:9)</PresentationFormat>
  <Paragraphs>195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Public Sans</vt:lpstr>
      <vt:lpstr>Helvetica Neue</vt:lpstr>
      <vt:lpstr>Courier New</vt:lpstr>
      <vt:lpstr>Arial</vt:lpstr>
      <vt:lpstr>Simple Light</vt:lpstr>
      <vt:lpstr>Revolutionary FAR Overhaul Overview</vt:lpstr>
      <vt:lpstr>FAR Overhaul 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Practitioner Albums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SherellLFuller</cp:lastModifiedBy>
  <cp:revision>2</cp:revision>
  <dcterms:modified xsi:type="dcterms:W3CDTF">2026-01-23T21:55:42Z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913D2AF1-FBE9-4C36-BB73-6F1D37D000EF</vt:lpwstr>
  </property>
  <property fmtid="{D5CDD505-2E9C-101B-9397-08002B2CF9AE}" pid="3" name="ArticulatePath">
    <vt:lpwstr>ATRW Revolutionary FAR Overhaul (RFO) Overview 1_29_2026</vt:lpwstr>
  </property>
</Properties>
</file>