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4"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75" r:id="rId13"/>
    <p:sldId id="268" r:id="rId14"/>
    <p:sldId id="269" r:id="rId15"/>
    <p:sldId id="270" r:id="rId16"/>
    <p:sldId id="271" r:id="rId17"/>
    <p:sldId id="272" r:id="rId18"/>
    <p:sldId id="273" r:id="rId19"/>
  </p:sldIdLst>
  <p:sldSz cx="9144000" cy="5143500" type="screen16x9"/>
  <p:notesSz cx="6858000" cy="9144000"/>
  <p:embeddedFontLst>
    <p:embeddedFont>
      <p:font typeface="Public Sans" panose="020B0604020202020204" charset="0"/>
      <p:regular r:id="rId21"/>
      <p:bold r:id="rId22"/>
      <p:italic r:id="rId23"/>
      <p:boldItalic r:id="rId24"/>
    </p:embeddedFont>
  </p:embeddedFontLst>
  <p:custDataLst>
    <p:tags r:id="rId2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9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
        <p:cNvGrpSpPr/>
        <p:nvPr/>
      </p:nvGrpSpPr>
      <p:grpSpPr>
        <a:xfrm>
          <a:off x="0" y="0"/>
          <a:ext cx="0" cy="0"/>
          <a:chOff x="0" y="0"/>
          <a:chExt cx="0" cy="0"/>
        </a:xfrm>
      </p:grpSpPr>
      <p:sp>
        <p:nvSpPr>
          <p:cNvPr id="21" name="Google Shape;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 name="Google Shape;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b6683a51f4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b6683a51f4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b6683a51f4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b6683a51f4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a:extLst>
            <a:ext uri="{FF2B5EF4-FFF2-40B4-BE49-F238E27FC236}">
              <a16:creationId xmlns:a16="http://schemas.microsoft.com/office/drawing/2014/main" id="{FB411AAA-E043-9636-F5E0-4C2C985699FD}"/>
            </a:ext>
          </a:extLst>
        </p:cNvPr>
        <p:cNvGrpSpPr/>
        <p:nvPr/>
      </p:nvGrpSpPr>
      <p:grpSpPr>
        <a:xfrm>
          <a:off x="0" y="0"/>
          <a:ext cx="0" cy="0"/>
          <a:chOff x="0" y="0"/>
          <a:chExt cx="0" cy="0"/>
        </a:xfrm>
      </p:grpSpPr>
      <p:sp>
        <p:nvSpPr>
          <p:cNvPr id="107" name="Google Shape;107;g3b6683a51f4_0_220:notes">
            <a:extLst>
              <a:ext uri="{FF2B5EF4-FFF2-40B4-BE49-F238E27FC236}">
                <a16:creationId xmlns:a16="http://schemas.microsoft.com/office/drawing/2014/main" id="{1307D42F-5F6D-4230-C1FF-0DB8619EA3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b6683a51f4_0_220:notes">
            <a:extLst>
              <a:ext uri="{FF2B5EF4-FFF2-40B4-BE49-F238E27FC236}">
                <a16:creationId xmlns:a16="http://schemas.microsoft.com/office/drawing/2014/main" id="{6F60ADDD-1FE9-435A-6B6A-AAE5365D3F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216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b6d189521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b6d189521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This slide shows a sample response to the prompt.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this point, the responsibility returns to the Contracting Officer or acquisition professional:</a:t>
            </a:r>
            <a:endParaRPr>
              <a:solidFill>
                <a:schemeClr val="dk1"/>
              </a:solidFill>
            </a:endParaRPr>
          </a:p>
          <a:p>
            <a:pPr marL="457200" lvl="0" indent="-298450" algn="l" rtl="0">
              <a:lnSpc>
                <a:spcPct val="115000"/>
              </a:lnSpc>
              <a:spcBef>
                <a:spcPts val="1200"/>
              </a:spcBef>
              <a:spcAft>
                <a:spcPts val="0"/>
              </a:spcAft>
              <a:buClr>
                <a:schemeClr val="dk1"/>
              </a:buClr>
              <a:buSzPts val="1100"/>
              <a:buFont typeface="Arial"/>
              <a:buChar char="●"/>
            </a:pPr>
            <a:r>
              <a:rPr lang="en">
                <a:solidFill>
                  <a:schemeClr val="dk1"/>
                </a:solidFill>
              </a:rPr>
              <a:t>Is this a good idea</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a:solidFill>
                  <a:schemeClr val="dk1"/>
                </a:solidFill>
              </a:rPr>
              <a:t>Is it wrong?</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a:solidFill>
                  <a:schemeClr val="dk1"/>
                </a:solidFill>
              </a:rPr>
              <a:t>Is it slightly off but pointing to something worth considering?</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AI can act like a fast, always-available reviewer for early drafts.</a:t>
            </a:r>
            <a:br>
              <a:rPr lang="en">
                <a:solidFill>
                  <a:schemeClr val="dk1"/>
                </a:solidFill>
              </a:rPr>
            </a:br>
            <a:r>
              <a:rPr lang="en">
                <a:solidFill>
                  <a:schemeClr val="dk1"/>
                </a:solidFill>
              </a:rPr>
              <a:t> It does </a:t>
            </a:r>
            <a:r>
              <a:rPr lang="en" b="1">
                <a:solidFill>
                  <a:schemeClr val="dk1"/>
                </a:solidFill>
              </a:rPr>
              <a:t>not</a:t>
            </a:r>
            <a:r>
              <a:rPr lang="en">
                <a:solidFill>
                  <a:schemeClr val="dk1"/>
                </a:solidFill>
              </a:rPr>
              <a:t> replace peer review, legal review, or final decision-making.</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You should also use a response as a discussion point with your peers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b6683a51f4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b6683a51f4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b6683a51f4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b6683a51f4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b6683a51f4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b6683a51f4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b58982a28c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b58982a28c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b7648f0666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b7648f0666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g3b6d189521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 name="Google Shape;30;g3b6d189521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for more than one presenter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3a618c1ac3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3a618c1ac3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g3b6683a51f4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 name="Google Shape;48;g3b6683a51f4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b6683a51f4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3b6683a51f4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We’re here because artificial intelligence is becoming an increasingly visible part of the federal acquisition environment. At the same time, it can feel intimidating—especially when combined with the heightened scrutiny that applies to government procurement.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Today’s session is a brief, practical introduction to generative AI:</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What it </a:t>
            </a:r>
            <a:r>
              <a:rPr lang="en" i="1">
                <a:solidFill>
                  <a:schemeClr val="dk1"/>
                </a:solidFill>
              </a:rPr>
              <a:t>can</a:t>
            </a:r>
            <a:r>
              <a:rPr lang="en">
                <a:solidFill>
                  <a:schemeClr val="dk1"/>
                </a:solidFill>
              </a:rPr>
              <a:t> help with</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it </a:t>
            </a:r>
            <a:r>
              <a:rPr lang="en" i="1">
                <a:solidFill>
                  <a:schemeClr val="dk1"/>
                </a:solidFill>
              </a:rPr>
              <a:t>should not</a:t>
            </a:r>
            <a:r>
              <a:rPr lang="en">
                <a:solidFill>
                  <a:schemeClr val="dk1"/>
                </a:solidFill>
              </a:rPr>
              <a:t> be used for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How to use it responsibly and effectively within acquisition work</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Most acquisition professionals are being asked to do more with fewer people. Used correctly, generative AI can help speed up some of the most time-consuming and repetitive parts of the job—but it does not replace professional judgment or accountability.</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b6683a51f4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b6683a51f4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most important rule: understand your agency’s AI policy before using any tool.</a:t>
            </a:r>
            <a:endParaRPr/>
          </a:p>
          <a:p>
            <a:pPr marL="0" lvl="0" indent="0" algn="l" rtl="0">
              <a:spcBef>
                <a:spcPts val="0"/>
              </a:spcBef>
              <a:spcAft>
                <a:spcPts val="0"/>
              </a:spcAft>
              <a:buNone/>
            </a:pPr>
            <a:r>
              <a:rPr lang="en"/>
              <a:t>AI policies vary by agency</a:t>
            </a:r>
            <a:endParaRPr/>
          </a:p>
          <a:p>
            <a:pPr marL="0" lvl="0" indent="0" algn="l" rtl="0">
              <a:spcBef>
                <a:spcPts val="0"/>
              </a:spcBef>
              <a:spcAft>
                <a:spcPts val="0"/>
              </a:spcAft>
              <a:buNone/>
            </a:pPr>
            <a:r>
              <a:rPr lang="en"/>
              <a:t>Some tools may be approved; others may not</a:t>
            </a:r>
            <a:endParaRPr/>
          </a:p>
          <a:p>
            <a:pPr marL="0" lvl="0" indent="0" algn="l" rtl="0">
              <a:spcBef>
                <a:spcPts val="0"/>
              </a:spcBef>
              <a:spcAft>
                <a:spcPts val="0"/>
              </a:spcAft>
              <a:buNone/>
            </a:pPr>
            <a:r>
              <a:rPr lang="en"/>
              <a:t>This session cannot substitute for agency-specific guidance</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b6683a51f4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b6683a51f4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b6683a51f4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b6683a51f4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Brad Starts</a:t>
            </a:r>
            <a:endParaRPr/>
          </a:p>
          <a:p>
            <a:pPr marL="0" lvl="0" indent="0" algn="l" rtl="0">
              <a:spcBef>
                <a:spcPts val="0"/>
              </a:spcBef>
              <a:spcAft>
                <a:spcPts val="0"/>
              </a:spcAft>
              <a:buNone/>
            </a:pPr>
            <a:r>
              <a:rPr lang="en"/>
              <a:t>A picture that says “you still have to use your brain”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b6683a51f4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b6683a51f4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Subtle but incorrect details that look plausible</a:t>
            </a:r>
            <a:endParaRPr/>
          </a:p>
          <a:p>
            <a:pPr marL="0" lvl="0" indent="0" algn="l" rtl="0">
              <a:spcBef>
                <a:spcPts val="0"/>
              </a:spcBef>
              <a:spcAft>
                <a:spcPts val="0"/>
              </a:spcAft>
              <a:buNone/>
            </a:pPr>
            <a:r>
              <a:rPr lang="en"/>
              <a:t>If the tool suggests something you already understand and can validate, it may be useful.</a:t>
            </a:r>
            <a:endParaRPr/>
          </a:p>
          <a:p>
            <a:pPr marL="0" lvl="0" indent="0" algn="l" rtl="0">
              <a:spcBef>
                <a:spcPts val="0"/>
              </a:spcBef>
              <a:spcAft>
                <a:spcPts val="0"/>
              </a:spcAft>
              <a:buNone/>
            </a:pPr>
            <a:r>
              <a:rPr lang="en"/>
              <a:t> If it suggests something unfamiliar, you are responsible for verifying it.</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
        <p:cNvGrpSpPr/>
        <p:nvPr/>
      </p:nvGrpSpPr>
      <p:grpSpPr>
        <a:xfrm>
          <a:off x="0" y="0"/>
          <a:ext cx="0" cy="0"/>
          <a:chOff x="0" y="0"/>
          <a:chExt cx="0" cy="0"/>
        </a:xfrm>
      </p:grpSpPr>
      <p:sp>
        <p:nvSpPr>
          <p:cNvPr id="8" name="Google Shape;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GSA Training Opportunities">
  <p:cSld name="CUSTOM">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3"/>
          <p:cNvSpPr txBox="1"/>
          <p:nvPr/>
        </p:nvSpPr>
        <p:spPr>
          <a:xfrm>
            <a:off x="4788125" y="1629300"/>
            <a:ext cx="3192000" cy="111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B00D15"/>
                </a:solidFill>
              </a:rPr>
              <a:t>For Additional Training Opportunities Visit:</a:t>
            </a:r>
            <a:endParaRPr sz="2000" b="1">
              <a:solidFill>
                <a:srgbClr val="B00D15"/>
              </a:solidFill>
            </a:endParaRPr>
          </a:p>
          <a:p>
            <a:pPr marL="0" lvl="0" indent="0" algn="l" rtl="0">
              <a:spcBef>
                <a:spcPts val="0"/>
              </a:spcBef>
              <a:spcAft>
                <a:spcPts val="0"/>
              </a:spcAft>
              <a:buNone/>
            </a:pPr>
            <a:r>
              <a:rPr lang="en" sz="2000" b="1">
                <a:solidFill>
                  <a:srgbClr val="00558E"/>
                </a:solidFill>
              </a:rPr>
              <a:t>GSA.gov/events</a:t>
            </a:r>
            <a:endParaRPr sz="2300" b="1">
              <a:solidFill>
                <a:srgbClr val="00558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ingle Contact Slide">
  <p:cSld name="TITLE_AND_TWO_COLUMNS_1">
    <p:spTree>
      <p:nvGrpSpPr>
        <p:cNvPr id="1" name="Shape 11"/>
        <p:cNvGrpSpPr/>
        <p:nvPr/>
      </p:nvGrpSpPr>
      <p:grpSpPr>
        <a:xfrm>
          <a:off x="0" y="0"/>
          <a:ext cx="0" cy="0"/>
          <a:chOff x="0" y="0"/>
          <a:chExt cx="0" cy="0"/>
        </a:xfrm>
      </p:grpSpPr>
      <p:sp>
        <p:nvSpPr>
          <p:cNvPr id="12" name="Google Shape;1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al Contact Slide">
  <p:cSld name="TITLE_AND_TWO_COLUMNS_1_1">
    <p:spTree>
      <p:nvGrpSpPr>
        <p:cNvPr id="1" name="Shape 13"/>
        <p:cNvGrpSpPr/>
        <p:nvPr/>
      </p:nvGrpSpPr>
      <p:grpSpPr>
        <a:xfrm>
          <a:off x="0" y="0"/>
          <a:ext cx="0" cy="0"/>
          <a:chOff x="0" y="0"/>
          <a:chExt cx="0" cy="0"/>
        </a:xfrm>
      </p:grpSpPr>
      <p:sp>
        <p:nvSpPr>
          <p:cNvPr id="14" name="Google Shape;1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GSA Star Mark">
  <p:cSld name="BIG_NUMBER">
    <p:bg>
      <p:bgPr>
        <a:solidFill>
          <a:srgbClr val="FFFFFF"/>
        </a:solidFill>
        <a:effectLst/>
      </p:bgPr>
    </p:bg>
    <p:spTree>
      <p:nvGrpSpPr>
        <p:cNvPr id="1" name="Shape 15"/>
        <p:cNvGrpSpPr/>
        <p:nvPr/>
      </p:nvGrpSpPr>
      <p:grpSpPr>
        <a:xfrm>
          <a:off x="0" y="0"/>
          <a:ext cx="0" cy="0"/>
          <a:chOff x="0" y="0"/>
          <a:chExt cx="0" cy="0"/>
        </a:xfrm>
      </p:grpSpPr>
      <p:sp>
        <p:nvSpPr>
          <p:cNvPr id="16" name="Google Shape;1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7" name="Google Shape;17;p6" title="GSA_Star_Mark_(RGB).png"/>
          <p:cNvPicPr preferRelativeResize="0"/>
          <p:nvPr/>
        </p:nvPicPr>
        <p:blipFill>
          <a:blip r:embed="rId2">
            <a:alphaModFix/>
          </a:blip>
          <a:stretch>
            <a:fillRect/>
          </a:stretch>
        </p:blipFill>
        <p:spPr>
          <a:xfrm>
            <a:off x="3999225" y="2054675"/>
            <a:ext cx="1145551" cy="10341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rgbClr val="FFFFFF"/>
                </a:solidFill>
              </a:defRPr>
            </a:lvl1pPr>
            <a:lvl2pPr lvl="1" algn="r">
              <a:buNone/>
              <a:defRPr sz="1000">
                <a:solidFill>
                  <a:srgbClr val="FFFFFF"/>
                </a:solidFill>
              </a:defRPr>
            </a:lvl2pPr>
            <a:lvl3pPr lvl="2" algn="r">
              <a:buNone/>
              <a:defRPr sz="1000">
                <a:solidFill>
                  <a:srgbClr val="FFFFFF"/>
                </a:solidFill>
              </a:defRPr>
            </a:lvl3pPr>
            <a:lvl4pPr lvl="3" algn="r">
              <a:buNone/>
              <a:defRPr sz="1000">
                <a:solidFill>
                  <a:srgbClr val="FFFFFF"/>
                </a:solidFill>
              </a:defRPr>
            </a:lvl4pPr>
            <a:lvl5pPr lvl="4" algn="r">
              <a:buNone/>
              <a:defRPr sz="1000">
                <a:solidFill>
                  <a:srgbClr val="FFFFFF"/>
                </a:solidFill>
              </a:defRPr>
            </a:lvl5pPr>
            <a:lvl6pPr lvl="5" algn="r">
              <a:buNone/>
              <a:defRPr sz="1000">
                <a:solidFill>
                  <a:srgbClr val="FFFFFF"/>
                </a:solidFill>
              </a:defRPr>
            </a:lvl6pPr>
            <a:lvl7pPr lvl="6" algn="r">
              <a:buNone/>
              <a:defRPr sz="1000">
                <a:solidFill>
                  <a:srgbClr val="FFFFFF"/>
                </a:solidFill>
              </a:defRPr>
            </a:lvl7pPr>
            <a:lvl8pPr lvl="7" algn="r">
              <a:buNone/>
              <a:defRPr sz="1000">
                <a:solidFill>
                  <a:srgbClr val="FFFFFF"/>
                </a:solidFill>
              </a:defRPr>
            </a:lvl8pPr>
            <a:lvl9pPr lvl="8" algn="r">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2" name="Rectangle 1">
            <a:extLst>
              <a:ext uri="{FF2B5EF4-FFF2-40B4-BE49-F238E27FC236}">
                <a16:creationId xmlns:a16="http://schemas.microsoft.com/office/drawing/2014/main" id="{5E122E3F-5800-8EEE-0360-A7FFC379E7A0}"/>
              </a:ext>
            </a:extLst>
          </p:cNvPr>
          <p:cNvSpPr/>
          <p:nvPr userDrawn="1"/>
        </p:nvSpPr>
        <p:spPr>
          <a:xfrm>
            <a:off x="119269" y="79513"/>
            <a:ext cx="1940118" cy="922351"/>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12;p2" title="GSASignatures-150ppi_GSA.jpg">
            <a:extLst>
              <a:ext uri="{FF2B5EF4-FFF2-40B4-BE49-F238E27FC236}">
                <a16:creationId xmlns:a16="http://schemas.microsoft.com/office/drawing/2014/main" id="{C411994C-1951-A5D7-23BE-98AD59DA2050}"/>
              </a:ext>
            </a:extLst>
          </p:cNvPr>
          <p:cNvPicPr preferRelativeResize="0"/>
          <p:nvPr userDrawn="1"/>
        </p:nvPicPr>
        <p:blipFill>
          <a:blip r:embed="rId9" cstate="print">
            <a:alphaModFix/>
            <a:extLst>
              <a:ext uri="{28A0092B-C50C-407E-A947-70E740481C1C}">
                <a14:useLocalDpi xmlns:a14="http://schemas.microsoft.com/office/drawing/2010/main" val="0"/>
              </a:ext>
            </a:extLst>
          </a:blip>
          <a:stretch>
            <a:fillRect/>
          </a:stretch>
        </p:blipFill>
        <p:spPr>
          <a:xfrm>
            <a:off x="359650" y="278107"/>
            <a:ext cx="2396801" cy="55696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hyperlink" Target="https://www.coursera.org/learn/prompt-engineering?specialization=prompt-engineering"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6.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3"/>
        <p:cNvGrpSpPr/>
        <p:nvPr/>
      </p:nvGrpSpPr>
      <p:grpSpPr>
        <a:xfrm>
          <a:off x="0" y="0"/>
          <a:ext cx="0" cy="0"/>
          <a:chOff x="0" y="0"/>
          <a:chExt cx="0" cy="0"/>
        </a:xfrm>
      </p:grpSpPr>
      <p:sp>
        <p:nvSpPr>
          <p:cNvPr id="25" name="Google Shape;25;p8"/>
          <p:cNvSpPr txBox="1">
            <a:spLocks noGrp="1"/>
          </p:cNvSpPr>
          <p:nvPr>
            <p:ph type="title" idx="4294967295"/>
          </p:nvPr>
        </p:nvSpPr>
        <p:spPr>
          <a:xfrm>
            <a:off x="912400" y="2940546"/>
            <a:ext cx="7120500" cy="922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00" b="1" i="0" u="none" strike="noStrike" kern="0" cap="none" spc="0" normalizeH="0" baseline="0" noProof="0" dirty="0">
                <a:ln>
                  <a:noFill/>
                </a:ln>
                <a:solidFill>
                  <a:srgbClr val="FFFFFF"/>
                </a:solidFill>
                <a:effectLst/>
                <a:uLnTx/>
                <a:uFillTx/>
                <a:latin typeface="Arial"/>
                <a:ea typeface="Arial"/>
                <a:cs typeface="Arial"/>
                <a:sym typeface="Arial"/>
              </a:rPr>
              <a:t>When (and When Not) to Use Generative AI to Draft Requirements</a:t>
            </a:r>
          </a:p>
        </p:txBody>
      </p:sp>
      <p:sp>
        <p:nvSpPr>
          <p:cNvPr id="24" name="Google Shape;24;p8"/>
          <p:cNvSpPr txBox="1"/>
          <p:nvPr/>
        </p:nvSpPr>
        <p:spPr>
          <a:xfrm>
            <a:off x="1246500" y="2125675"/>
            <a:ext cx="66510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FFFFFF"/>
                </a:solidFill>
              </a:rPr>
              <a:t>Acquisition Training for the Real World Winter 2026</a:t>
            </a:r>
            <a:endParaRPr sz="2000" dirty="0">
              <a:solidFill>
                <a:srgbClr val="FFFFFF"/>
              </a:solidFill>
            </a:endParaRPr>
          </a:p>
        </p:txBody>
      </p:sp>
      <p:sp>
        <p:nvSpPr>
          <p:cNvPr id="26" name="Google Shape;26;p8"/>
          <p:cNvSpPr txBox="1"/>
          <p:nvPr/>
        </p:nvSpPr>
        <p:spPr>
          <a:xfrm>
            <a:off x="2048254" y="4415192"/>
            <a:ext cx="5047500" cy="461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800">
                <a:solidFill>
                  <a:srgbClr val="FFFFFF"/>
                </a:solidFill>
              </a:rPr>
              <a:t>GSA FAS Office of Strategy and Innovation </a:t>
            </a:r>
            <a:endParaRPr sz="1800">
              <a:solidFill>
                <a:srgbClr val="FFFFFF"/>
              </a:solidFill>
            </a:endParaRPr>
          </a:p>
          <a:p>
            <a:pPr marL="0" lvl="0" indent="0" algn="ctr" rtl="0">
              <a:lnSpc>
                <a:spcPct val="100000"/>
              </a:lnSpc>
              <a:spcBef>
                <a:spcPts val="0"/>
              </a:spcBef>
              <a:spcAft>
                <a:spcPts val="0"/>
              </a:spcAft>
              <a:buNone/>
            </a:pPr>
            <a:r>
              <a:rPr lang="en" sz="1800">
                <a:solidFill>
                  <a:srgbClr val="FFFFFF"/>
                </a:solidFill>
              </a:rPr>
              <a:t>January 30, 2026</a:t>
            </a:r>
            <a:endParaRPr sz="1800">
              <a:solidFill>
                <a:srgbClr val="FFFFFF"/>
              </a:solidFill>
            </a:endParaRPr>
          </a:p>
        </p:txBody>
      </p:sp>
      <p:sp>
        <p:nvSpPr>
          <p:cNvPr id="27" name="Google Shape;2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17"/>
          <p:cNvSpPr txBox="1">
            <a:spLocks noGrp="1"/>
          </p:cNvSpPr>
          <p:nvPr>
            <p:ph type="title" idx="4294967295"/>
          </p:nvPr>
        </p:nvSpPr>
        <p:spPr>
          <a:xfrm>
            <a:off x="2167325" y="202675"/>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Prompting</a:t>
            </a:r>
          </a:p>
        </p:txBody>
      </p:sp>
      <p:sp>
        <p:nvSpPr>
          <p:cNvPr id="98" name="Google Shape;98;p17"/>
          <p:cNvSpPr txBox="1"/>
          <p:nvPr/>
        </p:nvSpPr>
        <p:spPr>
          <a:xfrm>
            <a:off x="456500" y="1493175"/>
            <a:ext cx="7707000" cy="27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FFFFFF"/>
                </a:solidFill>
              </a:rPr>
              <a:t>How you prompt the tool largely determines the quality of the output. This is often referred to as </a:t>
            </a:r>
            <a:r>
              <a:rPr lang="en" sz="2100" b="1">
                <a:solidFill>
                  <a:srgbClr val="FFFFFF"/>
                </a:solidFill>
              </a:rPr>
              <a:t>prompt engineering</a:t>
            </a:r>
            <a:r>
              <a:rPr lang="en" sz="2100">
                <a:solidFill>
                  <a:srgbClr val="FFFFFF"/>
                </a:solidFill>
              </a:rPr>
              <a:t>.</a:t>
            </a:r>
            <a:endParaRPr sz="2100">
              <a:solidFill>
                <a:srgbClr val="FFFFFF"/>
              </a:solidFill>
            </a:endParaRPr>
          </a:p>
          <a:p>
            <a:pPr marL="0" lvl="0" indent="0" algn="l" rtl="0">
              <a:spcBef>
                <a:spcPts val="0"/>
              </a:spcBef>
              <a:spcAft>
                <a:spcPts val="0"/>
              </a:spcAft>
              <a:buNone/>
            </a:pPr>
            <a:endParaRPr sz="2100">
              <a:solidFill>
                <a:srgbClr val="FFFFFF"/>
              </a:solidFill>
            </a:endParaRPr>
          </a:p>
          <a:p>
            <a:pPr marL="0" lvl="0" indent="0" algn="l" rtl="0">
              <a:spcBef>
                <a:spcPts val="0"/>
              </a:spcBef>
              <a:spcAft>
                <a:spcPts val="0"/>
              </a:spcAft>
              <a:buNone/>
            </a:pPr>
            <a:r>
              <a:rPr lang="en" sz="2100">
                <a:solidFill>
                  <a:srgbClr val="FFFFFF"/>
                </a:solidFill>
              </a:rPr>
              <a:t>Good prompts:</a:t>
            </a:r>
            <a:endParaRPr sz="2100">
              <a:solidFill>
                <a:srgbClr val="FFFFFF"/>
              </a:solidFill>
            </a:endParaRPr>
          </a:p>
          <a:p>
            <a:pPr marL="457200" lvl="0" indent="-361950" algn="l" rtl="0">
              <a:spcBef>
                <a:spcPts val="0"/>
              </a:spcBef>
              <a:spcAft>
                <a:spcPts val="0"/>
              </a:spcAft>
              <a:buClr>
                <a:srgbClr val="FFFFFF"/>
              </a:buClr>
              <a:buSzPts val="2100"/>
              <a:buChar char="●"/>
            </a:pPr>
            <a:r>
              <a:rPr lang="en" sz="2100">
                <a:solidFill>
                  <a:srgbClr val="FFFFFF"/>
                </a:solidFill>
              </a:rPr>
              <a:t>Clearly define the role you want the AI to play</a:t>
            </a:r>
            <a:endParaRPr sz="2100">
              <a:solidFill>
                <a:srgbClr val="FFFFFF"/>
              </a:solidFill>
            </a:endParaRPr>
          </a:p>
          <a:p>
            <a:pPr marL="457200" lvl="0" indent="-361950" algn="l" rtl="0">
              <a:spcBef>
                <a:spcPts val="0"/>
              </a:spcBef>
              <a:spcAft>
                <a:spcPts val="0"/>
              </a:spcAft>
              <a:buClr>
                <a:srgbClr val="FFFFFF"/>
              </a:buClr>
              <a:buSzPts val="2100"/>
              <a:buChar char="●"/>
            </a:pPr>
            <a:r>
              <a:rPr lang="en" sz="2100">
                <a:solidFill>
                  <a:srgbClr val="FFFFFF"/>
                </a:solidFill>
              </a:rPr>
              <a:t>Specify the task</a:t>
            </a:r>
            <a:endParaRPr sz="2100">
              <a:solidFill>
                <a:srgbClr val="FFFFFF"/>
              </a:solidFill>
            </a:endParaRPr>
          </a:p>
          <a:p>
            <a:pPr marL="457200" lvl="0" indent="-361950" algn="l" rtl="0">
              <a:spcBef>
                <a:spcPts val="0"/>
              </a:spcBef>
              <a:spcAft>
                <a:spcPts val="0"/>
              </a:spcAft>
              <a:buClr>
                <a:srgbClr val="FFFFFF"/>
              </a:buClr>
              <a:buSzPts val="2100"/>
              <a:buChar char="●"/>
            </a:pPr>
            <a:r>
              <a:rPr lang="en" sz="2100">
                <a:solidFill>
                  <a:srgbClr val="FFFFFF"/>
                </a:solidFill>
              </a:rPr>
              <a:t>Define the format of the response (as needed)</a:t>
            </a:r>
            <a:endParaRPr sz="2100">
              <a:solidFill>
                <a:srgbClr val="FFFFFF"/>
              </a:solidFill>
            </a:endParaRPr>
          </a:p>
          <a:p>
            <a:pPr marL="457200" lvl="0" indent="-361950" algn="l" rtl="0">
              <a:spcBef>
                <a:spcPts val="0"/>
              </a:spcBef>
              <a:spcAft>
                <a:spcPts val="0"/>
              </a:spcAft>
              <a:buClr>
                <a:srgbClr val="FFFFFF"/>
              </a:buClr>
              <a:buSzPts val="2100"/>
              <a:buChar char="●"/>
            </a:pPr>
            <a:r>
              <a:rPr lang="en" sz="2100">
                <a:solidFill>
                  <a:srgbClr val="FFFFFF"/>
                </a:solidFill>
              </a:rPr>
              <a:t>Encourage critical thinking and/or uncertainty</a:t>
            </a:r>
            <a:endParaRPr sz="2100">
              <a:solidFill>
                <a:srgbClr val="FFFFFF"/>
              </a:solidFill>
            </a:endParaRPr>
          </a:p>
          <a:p>
            <a:pPr marL="0" lvl="0" indent="0" algn="l" rtl="0">
              <a:spcBef>
                <a:spcPts val="0"/>
              </a:spcBef>
              <a:spcAft>
                <a:spcPts val="0"/>
              </a:spcAft>
              <a:buNone/>
            </a:pPr>
            <a:endParaRPr sz="2100">
              <a:solidFill>
                <a:srgbClr val="FFFFFF"/>
              </a:solidFill>
            </a:endParaRPr>
          </a:p>
        </p:txBody>
      </p:sp>
      <p:sp>
        <p:nvSpPr>
          <p:cNvPr id="96" name="Google Shape;9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4" name="Google Shape;104;p18"/>
          <p:cNvSpPr txBox="1">
            <a:spLocks noGrp="1"/>
          </p:cNvSpPr>
          <p:nvPr>
            <p:ph type="title" idx="4294967295"/>
          </p:nvPr>
        </p:nvSpPr>
        <p:spPr>
          <a:xfrm>
            <a:off x="544800" y="141680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rgbClr val="FFFFFF"/>
                </a:solidFill>
                <a:effectLst/>
                <a:uLnTx/>
                <a:uFillTx/>
                <a:latin typeface="Arial"/>
                <a:ea typeface="Arial"/>
                <a:cs typeface="Arial"/>
                <a:sym typeface="Arial"/>
              </a:rPr>
              <a:t>Example Prompt:</a:t>
            </a:r>
          </a:p>
        </p:txBody>
      </p:sp>
      <p:pic>
        <p:nvPicPr>
          <p:cNvPr id="105" name="Google Shape;105;p18" descr="This image shows a prompt example for the attached document: review and identify the requirement."/>
          <p:cNvPicPr preferRelativeResize="0"/>
          <p:nvPr/>
        </p:nvPicPr>
        <p:blipFill>
          <a:blip r:embed="rId4">
            <a:alphaModFix/>
          </a:blip>
          <a:stretch>
            <a:fillRect/>
          </a:stretch>
        </p:blipFill>
        <p:spPr>
          <a:xfrm>
            <a:off x="1288550" y="2554275"/>
            <a:ext cx="6566899" cy="2008700"/>
          </a:xfrm>
          <a:prstGeom prst="rect">
            <a:avLst/>
          </a:prstGeom>
          <a:noFill/>
          <a:ln w="9525" cap="flat" cmpd="sng">
            <a:solidFill>
              <a:srgbClr val="595959"/>
            </a:solidFill>
            <a:prstDash val="solid"/>
            <a:round/>
            <a:headEnd type="none" w="sm" len="sm"/>
            <a:tailEnd type="none" w="sm" len="sm"/>
          </a:ln>
        </p:spPr>
      </p:pic>
      <p:sp>
        <p:nvSpPr>
          <p:cNvPr id="103" name="Google Shape;10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a:extLst>
            <a:ext uri="{FF2B5EF4-FFF2-40B4-BE49-F238E27FC236}">
              <a16:creationId xmlns:a16="http://schemas.microsoft.com/office/drawing/2014/main" id="{740EBB3F-B446-04DA-151C-2E72D11E470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BD9CC1F-2399-3E97-3984-A3ACC7C8A050}"/>
              </a:ext>
            </a:extLst>
          </p:cNvPr>
          <p:cNvSpPr>
            <a:spLocks noGrp="1"/>
          </p:cNvSpPr>
          <p:nvPr>
            <p:ph type="title" idx="4294967295"/>
          </p:nvPr>
        </p:nvSpPr>
        <p:spPr>
          <a:xfrm>
            <a:off x="628650" y="-993775"/>
            <a:ext cx="7886700" cy="993775"/>
          </a:xfrm>
          <a:prstGeom prst="rect">
            <a:avLst/>
          </a:prstGeom>
        </p:spPr>
        <p:txBody>
          <a:bodyPr anchor="b"/>
          <a:lstStyle/>
          <a:p>
            <a:r>
              <a:rPr lang="en-US" dirty="0"/>
              <a:t>Prompt Example for Reviewing Attached documents</a:t>
            </a:r>
          </a:p>
        </p:txBody>
      </p:sp>
      <p:sp>
        <p:nvSpPr>
          <p:cNvPr id="4" name="Google Shape;112;p19">
            <a:extLst>
              <a:ext uri="{FF2B5EF4-FFF2-40B4-BE49-F238E27FC236}">
                <a16:creationId xmlns:a16="http://schemas.microsoft.com/office/drawing/2014/main" id="{17B54E6A-D77B-031C-8C7E-001650DDD78F}"/>
              </a:ext>
            </a:extLst>
          </p:cNvPr>
          <p:cNvSpPr/>
          <p:nvPr/>
        </p:nvSpPr>
        <p:spPr>
          <a:xfrm>
            <a:off x="251524" y="1819179"/>
            <a:ext cx="1081800" cy="842100"/>
          </a:xfrm>
          <a:prstGeom prst="wedgeRectCallout">
            <a:avLst>
              <a:gd name="adj1" fmla="val 94881"/>
              <a:gd name="adj2" fmla="val 58429"/>
            </a:avLst>
          </a:prstGeom>
          <a:solidFill>
            <a:srgbClr val="F4CCCC"/>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960000"/>
                </a:solidFill>
              </a:rPr>
              <a:t>Identify a persona</a:t>
            </a:r>
            <a:endParaRPr b="1" dirty="0">
              <a:solidFill>
                <a:srgbClr val="960000"/>
              </a:solidFill>
            </a:endParaRPr>
          </a:p>
        </p:txBody>
      </p:sp>
      <p:sp>
        <p:nvSpPr>
          <p:cNvPr id="5" name="Google Shape;116;p19">
            <a:extLst>
              <a:ext uri="{FF2B5EF4-FFF2-40B4-BE49-F238E27FC236}">
                <a16:creationId xmlns:a16="http://schemas.microsoft.com/office/drawing/2014/main" id="{510F7E16-234A-B8E6-F9F3-2A7101A77AB5}"/>
              </a:ext>
            </a:extLst>
          </p:cNvPr>
          <p:cNvSpPr txBox="1">
            <a:spLocks/>
          </p:cNvSpPr>
          <p:nvPr/>
        </p:nvSpPr>
        <p:spPr>
          <a:xfrm>
            <a:off x="251524" y="3554004"/>
            <a:ext cx="1081800" cy="1048500"/>
          </a:xfrm>
          <a:prstGeom prst="wedgeRectCallout">
            <a:avLst>
              <a:gd name="adj1" fmla="val 97844"/>
              <a:gd name="adj2" fmla="val -35837"/>
            </a:avLst>
          </a:prstGeom>
          <a:solidFill>
            <a:srgbClr val="F4CCCC"/>
          </a:solidFill>
          <a:ln w="19050" cap="flat" cmpd="sng">
            <a:solidFill>
              <a:srgbClr val="FF0000"/>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b="1" dirty="0">
                <a:solidFill>
                  <a:srgbClr val="960000"/>
                </a:solidFill>
              </a:rPr>
              <a:t>Structure the output you want</a:t>
            </a:r>
          </a:p>
        </p:txBody>
      </p:sp>
      <p:pic>
        <p:nvPicPr>
          <p:cNvPr id="3" name="Picture 2" descr="This image shows highlighted areas for identifying a persona, giving a straightforward task, and structuring the output you want.">
            <a:extLst>
              <a:ext uri="{FF2B5EF4-FFF2-40B4-BE49-F238E27FC236}">
                <a16:creationId xmlns:a16="http://schemas.microsoft.com/office/drawing/2014/main" id="{E2997C57-5A8E-CC9D-F52E-A5C4A23D577D}"/>
              </a:ext>
            </a:extLst>
          </p:cNvPr>
          <p:cNvPicPr>
            <a:picLocks noChangeAspect="1"/>
          </p:cNvPicPr>
          <p:nvPr/>
        </p:nvPicPr>
        <p:blipFill>
          <a:blip r:embed="rId4"/>
          <a:stretch>
            <a:fillRect/>
          </a:stretch>
        </p:blipFill>
        <p:spPr>
          <a:xfrm>
            <a:off x="1845129" y="2459678"/>
            <a:ext cx="5724589" cy="1810653"/>
          </a:xfrm>
          <a:prstGeom prst="rect">
            <a:avLst/>
          </a:prstGeom>
        </p:spPr>
      </p:pic>
      <p:sp>
        <p:nvSpPr>
          <p:cNvPr id="6" name="Google Shape;114;p19">
            <a:extLst>
              <a:ext uri="{FF2B5EF4-FFF2-40B4-BE49-F238E27FC236}">
                <a16:creationId xmlns:a16="http://schemas.microsoft.com/office/drawing/2014/main" id="{7C41EA23-F39B-FFDF-4948-96AB7AFC4DA3}"/>
              </a:ext>
            </a:extLst>
          </p:cNvPr>
          <p:cNvSpPr/>
          <p:nvPr/>
        </p:nvSpPr>
        <p:spPr>
          <a:xfrm>
            <a:off x="7939358" y="3359380"/>
            <a:ext cx="1081800" cy="1048500"/>
          </a:xfrm>
          <a:prstGeom prst="wedgeRectCallout">
            <a:avLst>
              <a:gd name="adj1" fmla="val -254698"/>
              <a:gd name="adj2" fmla="val -85467"/>
            </a:avLst>
          </a:prstGeom>
          <a:solidFill>
            <a:srgbClr val="F4CCCC"/>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960000"/>
                </a:solidFill>
              </a:rPr>
              <a:t>Give a clear task</a:t>
            </a:r>
            <a:endParaRPr b="1" dirty="0">
              <a:solidFill>
                <a:srgbClr val="960000"/>
              </a:solidFill>
            </a:endParaRPr>
          </a:p>
        </p:txBody>
      </p:sp>
      <p:sp>
        <p:nvSpPr>
          <p:cNvPr id="110" name="Google Shape;110;p19">
            <a:extLst>
              <a:ext uri="{FF2B5EF4-FFF2-40B4-BE49-F238E27FC236}">
                <a16:creationId xmlns:a16="http://schemas.microsoft.com/office/drawing/2014/main" id="{BFA743BB-CE4C-76CD-75F0-9EA721386396}"/>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Tree>
    <p:custDataLst>
      <p:tags r:id="rId1"/>
    </p:custDataLst>
    <p:extLst>
      <p:ext uri="{BB962C8B-B14F-4D97-AF65-F5344CB8AC3E}">
        <p14:creationId xmlns:p14="http://schemas.microsoft.com/office/powerpoint/2010/main" val="3611479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2" name="Title 1">
            <a:extLst>
              <a:ext uri="{FF2B5EF4-FFF2-40B4-BE49-F238E27FC236}">
                <a16:creationId xmlns:a16="http://schemas.microsoft.com/office/drawing/2014/main" id="{CF10652B-8DBE-ED2B-CEA7-95EC2E6463C0}"/>
              </a:ext>
            </a:extLst>
          </p:cNvPr>
          <p:cNvSpPr>
            <a:spLocks noGrp="1"/>
          </p:cNvSpPr>
          <p:nvPr>
            <p:ph type="title" idx="4294967295"/>
          </p:nvPr>
        </p:nvSpPr>
        <p:spPr>
          <a:xfrm>
            <a:off x="628650" y="-993775"/>
            <a:ext cx="7886700" cy="993775"/>
          </a:xfrm>
          <a:prstGeom prst="rect">
            <a:avLst/>
          </a:prstGeom>
        </p:spPr>
        <p:txBody>
          <a:bodyPr anchor="b"/>
          <a:lstStyle/>
          <a:p>
            <a:r>
              <a:rPr lang="en-US" dirty="0"/>
              <a:t>Google Gemini 2 Flash Example</a:t>
            </a:r>
          </a:p>
        </p:txBody>
      </p:sp>
      <p:pic>
        <p:nvPicPr>
          <p:cNvPr id="123" name="Google Shape;123;p20" descr="This image serves as a prompt example from Google Gemini 2 Flash on a missing requirement."/>
          <p:cNvPicPr preferRelativeResize="0"/>
          <p:nvPr/>
        </p:nvPicPr>
        <p:blipFill>
          <a:blip r:embed="rId4">
            <a:alphaModFix/>
          </a:blip>
          <a:stretch>
            <a:fillRect/>
          </a:stretch>
        </p:blipFill>
        <p:spPr>
          <a:xfrm>
            <a:off x="357400" y="1249900"/>
            <a:ext cx="6227302" cy="3806925"/>
          </a:xfrm>
          <a:prstGeom prst="rect">
            <a:avLst/>
          </a:prstGeom>
          <a:noFill/>
          <a:ln w="28575" cap="flat" cmpd="sng">
            <a:solidFill>
              <a:schemeClr val="dk2"/>
            </a:solidFill>
            <a:prstDash val="solid"/>
            <a:round/>
            <a:headEnd type="none" w="sm" len="sm"/>
            <a:tailEnd type="none" w="sm" len="sm"/>
          </a:ln>
        </p:spPr>
      </p:pic>
      <p:sp>
        <p:nvSpPr>
          <p:cNvPr id="122" name="Google Shape;12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9" name="Google Shape;129;p21"/>
          <p:cNvSpPr txBox="1">
            <a:spLocks noGrp="1"/>
          </p:cNvSpPr>
          <p:nvPr>
            <p:ph type="title" idx="4294967295"/>
          </p:nvPr>
        </p:nvSpPr>
        <p:spPr>
          <a:xfrm>
            <a:off x="1892675" y="26300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Things you can do!</a:t>
            </a:r>
          </a:p>
        </p:txBody>
      </p:sp>
      <p:sp>
        <p:nvSpPr>
          <p:cNvPr id="130" name="Google Shape;130;p21"/>
          <p:cNvSpPr txBox="1"/>
          <p:nvPr/>
        </p:nvSpPr>
        <p:spPr>
          <a:xfrm>
            <a:off x="242900" y="1402650"/>
            <a:ext cx="7707000" cy="26298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rgbClr val="FFFFFF"/>
              </a:buClr>
              <a:buSzPts val="2300"/>
              <a:buChar char="●"/>
            </a:pPr>
            <a:r>
              <a:rPr lang="en" sz="2300">
                <a:solidFill>
                  <a:srgbClr val="FFFFFF"/>
                </a:solidFill>
              </a:rPr>
              <a:t>Learn your agency’s AI usage policy</a:t>
            </a:r>
            <a:endParaRPr sz="2300">
              <a:solidFill>
                <a:srgbClr val="FFFFFF"/>
              </a:solidFill>
            </a:endParaRPr>
          </a:p>
          <a:p>
            <a:pPr marL="457200" lvl="0" indent="-374650" algn="l" rtl="0">
              <a:spcBef>
                <a:spcPts val="0"/>
              </a:spcBef>
              <a:spcAft>
                <a:spcPts val="0"/>
              </a:spcAft>
              <a:buClr>
                <a:srgbClr val="FFFFFF"/>
              </a:buClr>
              <a:buSzPts val="2300"/>
              <a:buChar char="●"/>
            </a:pPr>
            <a:r>
              <a:rPr lang="en" sz="2300">
                <a:solidFill>
                  <a:srgbClr val="FFFFFF"/>
                </a:solidFill>
              </a:rPr>
              <a:t>Take the </a:t>
            </a:r>
            <a:r>
              <a:rPr lang="en" sz="2300" u="sng">
                <a:solidFill>
                  <a:schemeClr val="hlink"/>
                </a:solidFill>
                <a:hlinkClick r:id="rId4"/>
              </a:rPr>
              <a:t>Prompt Engineering</a:t>
            </a:r>
            <a:r>
              <a:rPr lang="en" sz="2300">
                <a:solidFill>
                  <a:srgbClr val="FFFFFF"/>
                </a:solidFill>
              </a:rPr>
              <a:t> course on Coursera. (Federal employees can take it free through FAI/WAU)</a:t>
            </a:r>
            <a:endParaRPr sz="2300">
              <a:solidFill>
                <a:srgbClr val="FFFFFF"/>
              </a:solidFill>
            </a:endParaRPr>
          </a:p>
          <a:p>
            <a:pPr marL="457200" lvl="0" indent="-374650" algn="l" rtl="0">
              <a:spcBef>
                <a:spcPts val="0"/>
              </a:spcBef>
              <a:spcAft>
                <a:spcPts val="0"/>
              </a:spcAft>
              <a:buClr>
                <a:srgbClr val="FFFFFF"/>
              </a:buClr>
              <a:buSzPts val="2300"/>
              <a:buChar char="●"/>
            </a:pPr>
            <a:r>
              <a:rPr lang="en" sz="2300">
                <a:solidFill>
                  <a:srgbClr val="FFFFFF"/>
                </a:solidFill>
              </a:rPr>
              <a:t>Explore using LLMs on your own time</a:t>
            </a:r>
            <a:endParaRPr sz="2300">
              <a:solidFill>
                <a:srgbClr val="FFFFFF"/>
              </a:solidFill>
            </a:endParaRPr>
          </a:p>
          <a:p>
            <a:pPr marL="0" lvl="0" indent="0" algn="l" rtl="0">
              <a:spcBef>
                <a:spcPts val="0"/>
              </a:spcBef>
              <a:spcAft>
                <a:spcPts val="0"/>
              </a:spcAft>
              <a:buNone/>
            </a:pPr>
            <a:endParaRPr sz="2300">
              <a:solidFill>
                <a:srgbClr val="FFFFFF"/>
              </a:solidFill>
            </a:endParaRPr>
          </a:p>
          <a:p>
            <a:pPr marL="0" lvl="0" indent="0" algn="l" rtl="0">
              <a:spcBef>
                <a:spcPts val="0"/>
              </a:spcBef>
              <a:spcAft>
                <a:spcPts val="0"/>
              </a:spcAft>
              <a:buNone/>
            </a:pPr>
            <a:endParaRPr sz="2300">
              <a:solidFill>
                <a:srgbClr val="FFFFFF"/>
              </a:solidFill>
            </a:endParaRPr>
          </a:p>
        </p:txBody>
      </p:sp>
      <p:sp>
        <p:nvSpPr>
          <p:cNvPr id="128" name="Google Shape;12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Google Shape;136;p22"/>
          <p:cNvSpPr txBox="1">
            <a:spLocks noGrp="1"/>
          </p:cNvSpPr>
          <p:nvPr>
            <p:ph type="title" idx="4294967295"/>
          </p:nvPr>
        </p:nvSpPr>
        <p:spPr>
          <a:xfrm>
            <a:off x="1849550" y="20910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0" i="0" u="none" strike="noStrike" kern="0" cap="none" spc="0" normalizeH="0" baseline="0" noProof="0" dirty="0">
                <a:ln>
                  <a:noFill/>
                </a:ln>
                <a:solidFill>
                  <a:schemeClr val="dk1"/>
                </a:solidFill>
                <a:effectLst/>
                <a:uLnTx/>
                <a:uFillTx/>
                <a:latin typeface="Arial"/>
                <a:ea typeface="Arial"/>
                <a:cs typeface="Arial"/>
                <a:sym typeface="Arial"/>
              </a:rPr>
              <a:t>Some example prompts for inspiration</a:t>
            </a:r>
          </a:p>
        </p:txBody>
      </p:sp>
      <p:sp>
        <p:nvSpPr>
          <p:cNvPr id="137" name="Google Shape;137;p22"/>
          <p:cNvSpPr txBox="1"/>
          <p:nvPr/>
        </p:nvSpPr>
        <p:spPr>
          <a:xfrm>
            <a:off x="161750" y="1444925"/>
            <a:ext cx="3353400" cy="2630400"/>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rPr>
              <a:t>You are a plain language specialist. Your role is to make contracting documents easier to understand without weakening or changing the requirements. Focus on clarity first, ensuring contractors clearly understand what is being asked, while still ensuring the government gets exactly what it wants. Review this document and suggest potential changes.</a:t>
            </a:r>
            <a:endParaRPr/>
          </a:p>
        </p:txBody>
      </p:sp>
      <p:sp>
        <p:nvSpPr>
          <p:cNvPr id="138" name="Google Shape;138;p22"/>
          <p:cNvSpPr txBox="1"/>
          <p:nvPr/>
        </p:nvSpPr>
        <p:spPr>
          <a:xfrm>
            <a:off x="5828300" y="1368625"/>
            <a:ext cx="3132300" cy="1639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rPr>
              <a:t>Edit the following text for clarity and organization only. Do not add new concepts, requirements, or constraints. If you believe additional content is needed, list it separately without rewriting the text.</a:t>
            </a:r>
            <a:endParaRPr>
              <a:solidFill>
                <a:schemeClr val="dk2"/>
              </a:solidFill>
              <a:latin typeface="Public Sans"/>
              <a:ea typeface="Public Sans"/>
              <a:cs typeface="Public Sans"/>
              <a:sym typeface="Public Sans"/>
            </a:endParaRPr>
          </a:p>
        </p:txBody>
      </p:sp>
      <p:sp>
        <p:nvSpPr>
          <p:cNvPr id="139" name="Google Shape;139;p22"/>
          <p:cNvSpPr txBox="1"/>
          <p:nvPr/>
        </p:nvSpPr>
        <p:spPr>
          <a:xfrm>
            <a:off x="4086725" y="3331950"/>
            <a:ext cx="4787700" cy="1391400"/>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rPr>
              <a:t>Review the draft requirements and evaluation criteria. Identify any requirements that do not appear to be evaluated, or evaluation factors that do not clearly tie back to a requirement. Explain why this misalignment could be an issue.</a:t>
            </a:r>
            <a:endParaRPr/>
          </a:p>
        </p:txBody>
      </p:sp>
      <p:sp>
        <p:nvSpPr>
          <p:cNvPr id="135" name="Google Shape;13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23"/>
          <p:cNvSpPr txBox="1">
            <a:spLocks noGrp="1"/>
          </p:cNvSpPr>
          <p:nvPr>
            <p:ph type="title" idx="4294967295"/>
          </p:nvPr>
        </p:nvSpPr>
        <p:spPr>
          <a:xfrm>
            <a:off x="718500" y="231180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rgbClr val="FFFFFF"/>
                </a:solidFill>
                <a:effectLst/>
                <a:uLnTx/>
                <a:uFillTx/>
                <a:latin typeface="Arial"/>
                <a:ea typeface="Arial"/>
                <a:cs typeface="Arial"/>
                <a:sym typeface="Arial"/>
              </a:rPr>
              <a:t>Questions and Discussion Time!</a:t>
            </a:r>
          </a:p>
        </p:txBody>
      </p:sp>
      <p:sp>
        <p:nvSpPr>
          <p:cNvPr id="144" name="Google Shape;14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24"/>
          <p:cNvSpPr txBox="1">
            <a:spLocks noGrp="1"/>
          </p:cNvSpPr>
          <p:nvPr>
            <p:ph type="title" idx="4294967295"/>
          </p:nvPr>
        </p:nvSpPr>
        <p:spPr>
          <a:xfrm>
            <a:off x="1032750" y="1797207"/>
            <a:ext cx="7078500" cy="2662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FFFFFF"/>
                </a:solidFill>
                <a:effectLst/>
                <a:uLnTx/>
                <a:uFillTx/>
                <a:latin typeface="Arial"/>
                <a:ea typeface="Arial"/>
                <a:cs typeface="Arial"/>
                <a:sym typeface="Arial"/>
              </a:rPr>
              <a:t>Thank You!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50" name="Google Shape;15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2" name="Title 1">
            <a:extLst>
              <a:ext uri="{FF2B5EF4-FFF2-40B4-BE49-F238E27FC236}">
                <a16:creationId xmlns:a16="http://schemas.microsoft.com/office/drawing/2014/main" id="{59BDFFB6-F626-40D8-D264-991EA07B346B}"/>
              </a:ext>
            </a:extLst>
          </p:cNvPr>
          <p:cNvSpPr>
            <a:spLocks noGrp="1"/>
          </p:cNvSpPr>
          <p:nvPr>
            <p:ph type="title" idx="4294967295"/>
          </p:nvPr>
        </p:nvSpPr>
        <p:spPr>
          <a:xfrm>
            <a:off x="628650" y="-993775"/>
            <a:ext cx="7886700" cy="993775"/>
          </a:xfrm>
          <a:prstGeom prst="rect">
            <a:avLst/>
          </a:prstGeom>
        </p:spPr>
        <p:txBody>
          <a:bodyPr anchor="b"/>
          <a:lstStyle/>
          <a:p>
            <a:r>
              <a:rPr lang="en-US" dirty="0"/>
              <a:t>End of Presentation </a:t>
            </a:r>
          </a:p>
        </p:txBody>
      </p:sp>
      <p:sp>
        <p:nvSpPr>
          <p:cNvPr id="156" name="Google Shape;15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18</a:t>
            </a:fld>
            <a:endParaRPr>
              <a:solidFill>
                <a:srgbClr val="FFFFFF"/>
              </a:solidFill>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sp>
        <p:nvSpPr>
          <p:cNvPr id="2" name="Title 1">
            <a:extLst>
              <a:ext uri="{FF2B5EF4-FFF2-40B4-BE49-F238E27FC236}">
                <a16:creationId xmlns:a16="http://schemas.microsoft.com/office/drawing/2014/main" id="{907A3C66-1EC0-8D37-109A-119BF6761BA8}"/>
              </a:ext>
            </a:extLst>
          </p:cNvPr>
          <p:cNvSpPr>
            <a:spLocks noGrp="1"/>
          </p:cNvSpPr>
          <p:nvPr>
            <p:ph type="title" idx="4294967295"/>
          </p:nvPr>
        </p:nvSpPr>
        <p:spPr>
          <a:xfrm>
            <a:off x="628650" y="-993775"/>
            <a:ext cx="7886700" cy="993775"/>
          </a:xfrm>
          <a:prstGeom prst="rect">
            <a:avLst/>
          </a:prstGeom>
        </p:spPr>
        <p:txBody>
          <a:bodyPr anchor="b"/>
          <a:lstStyle/>
          <a:p>
            <a:r>
              <a:rPr lang="en-US" dirty="0"/>
              <a:t>AI Generative Presenters </a:t>
            </a:r>
          </a:p>
        </p:txBody>
      </p:sp>
      <p:sp>
        <p:nvSpPr>
          <p:cNvPr id="33" name="Google Shape;33;p9" descr="This image is a Looney Tunes cartoon character of Andrea Azarcon Heller, the Generative AI program manager."/>
          <p:cNvSpPr/>
          <p:nvPr/>
        </p:nvSpPr>
        <p:spPr>
          <a:xfrm>
            <a:off x="1867463" y="1513272"/>
            <a:ext cx="2147400" cy="2147400"/>
          </a:xfrm>
          <a:prstGeom prst="roundRect">
            <a:avLst>
              <a:gd name="adj" fmla="val 16667"/>
            </a:avLst>
          </a:prstGeom>
          <a:solidFill>
            <a:schemeClr val="accent4"/>
          </a:solidFill>
          <a:ln w="7475" cap="flat" cmpd="sng">
            <a:solidFill>
              <a:schemeClr val="dk2"/>
            </a:solidFill>
            <a:prstDash val="solid"/>
            <a:round/>
            <a:headEnd type="none" w="sm" len="sm"/>
            <a:tailEnd type="none" w="sm" len="sm"/>
          </a:ln>
        </p:spPr>
        <p:txBody>
          <a:bodyPr spcFirstLastPara="1" wrap="square" lIns="71825" tIns="71825" rIns="71825" bIns="71825" anchor="ctr" anchorCtr="0">
            <a:noAutofit/>
          </a:bodyPr>
          <a:lstStyle/>
          <a:p>
            <a:pPr marL="0" lvl="0" indent="0" algn="ctr" rtl="0">
              <a:spcBef>
                <a:spcPts val="0"/>
              </a:spcBef>
              <a:spcAft>
                <a:spcPts val="0"/>
              </a:spcAft>
              <a:buNone/>
            </a:pPr>
            <a:endParaRPr sz="1099"/>
          </a:p>
        </p:txBody>
      </p:sp>
      <p:pic>
        <p:nvPicPr>
          <p:cNvPr id="37" name="Google Shape;37;p9" descr="Andrea Azrcon Heller as a bluey character"/>
          <p:cNvPicPr preferRelativeResize="0"/>
          <p:nvPr/>
        </p:nvPicPr>
        <p:blipFill rotWithShape="1">
          <a:blip r:embed="rId4">
            <a:alphaModFix/>
          </a:blip>
          <a:srcRect t="7122" b="22494"/>
          <a:stretch/>
        </p:blipFill>
        <p:spPr>
          <a:xfrm>
            <a:off x="1981025" y="1557900"/>
            <a:ext cx="1920300" cy="2027700"/>
          </a:xfrm>
          <a:prstGeom prst="roundRect">
            <a:avLst>
              <a:gd name="adj" fmla="val 16667"/>
            </a:avLst>
          </a:prstGeom>
          <a:noFill/>
          <a:ln>
            <a:noFill/>
          </a:ln>
        </p:spPr>
      </p:pic>
      <p:sp>
        <p:nvSpPr>
          <p:cNvPr id="35" name="Google Shape;35;p9"/>
          <p:cNvSpPr txBox="1"/>
          <p:nvPr/>
        </p:nvSpPr>
        <p:spPr>
          <a:xfrm>
            <a:off x="965063" y="3660672"/>
            <a:ext cx="3952200" cy="115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rPr>
              <a:t>Andrea Azarcon Heller</a:t>
            </a:r>
            <a:endParaRPr sz="2000" b="1">
              <a:solidFill>
                <a:srgbClr val="FFFFFF"/>
              </a:solidFill>
            </a:endParaRPr>
          </a:p>
          <a:p>
            <a:pPr marL="0" lvl="0" indent="0" algn="ctr" rtl="0">
              <a:spcBef>
                <a:spcPts val="0"/>
              </a:spcBef>
              <a:spcAft>
                <a:spcPts val="0"/>
              </a:spcAft>
              <a:buNone/>
            </a:pPr>
            <a:r>
              <a:rPr lang="en" sz="2000" b="1">
                <a:solidFill>
                  <a:srgbClr val="FFFFFF"/>
                </a:solidFill>
              </a:rPr>
              <a:t>Generative AI Program Manager</a:t>
            </a:r>
            <a:endParaRPr sz="2000" b="1">
              <a:solidFill>
                <a:srgbClr val="FFFFFF"/>
              </a:solidFill>
            </a:endParaRPr>
          </a:p>
          <a:p>
            <a:pPr marL="0" lvl="0" indent="0" algn="ctr" rtl="0">
              <a:spcBef>
                <a:spcPts val="0"/>
              </a:spcBef>
              <a:spcAft>
                <a:spcPts val="0"/>
              </a:spcAft>
              <a:buNone/>
            </a:pPr>
            <a:r>
              <a:rPr lang="en" sz="2000" b="1">
                <a:solidFill>
                  <a:srgbClr val="FFFFFF"/>
                </a:solidFill>
              </a:rPr>
              <a:t>andrea.azarcon@gsa.gov</a:t>
            </a:r>
            <a:endParaRPr sz="2000" b="1">
              <a:solidFill>
                <a:srgbClr val="FFFFFF"/>
              </a:solidFill>
            </a:endParaRPr>
          </a:p>
        </p:txBody>
      </p:sp>
      <p:sp>
        <p:nvSpPr>
          <p:cNvPr id="34" name="Google Shape;34;p9" descr="This image is of Brad Ludlow, the Generative AI User Researcher."/>
          <p:cNvSpPr/>
          <p:nvPr/>
        </p:nvSpPr>
        <p:spPr>
          <a:xfrm>
            <a:off x="5129138" y="1513272"/>
            <a:ext cx="2147400" cy="2147400"/>
          </a:xfrm>
          <a:prstGeom prst="roundRect">
            <a:avLst>
              <a:gd name="adj" fmla="val 16667"/>
            </a:avLst>
          </a:prstGeom>
          <a:solidFill>
            <a:schemeClr val="accent4"/>
          </a:solidFill>
          <a:ln w="7475" cap="flat" cmpd="sng">
            <a:solidFill>
              <a:schemeClr val="dk2"/>
            </a:solidFill>
            <a:prstDash val="solid"/>
            <a:round/>
            <a:headEnd type="none" w="sm" len="sm"/>
            <a:tailEnd type="none" w="sm" len="sm"/>
          </a:ln>
        </p:spPr>
        <p:txBody>
          <a:bodyPr spcFirstLastPara="1" wrap="square" lIns="71825" tIns="71825" rIns="71825" bIns="71825" anchor="ctr" anchorCtr="0">
            <a:noAutofit/>
          </a:bodyPr>
          <a:lstStyle/>
          <a:p>
            <a:pPr marL="0" lvl="0" indent="0" algn="ctr" rtl="0">
              <a:spcBef>
                <a:spcPts val="0"/>
              </a:spcBef>
              <a:spcAft>
                <a:spcPts val="0"/>
              </a:spcAft>
              <a:buNone/>
            </a:pPr>
            <a:endParaRPr sz="1099"/>
          </a:p>
        </p:txBody>
      </p:sp>
      <p:pic>
        <p:nvPicPr>
          <p:cNvPr id="38" name="Google Shape;38;p9" descr="This image is of Brad Ludlow, the Generative AI User Researcher."/>
          <p:cNvPicPr preferRelativeResize="0"/>
          <p:nvPr/>
        </p:nvPicPr>
        <p:blipFill rotWithShape="1">
          <a:blip r:embed="rId5">
            <a:alphaModFix/>
          </a:blip>
          <a:srcRect t="9656" b="25752"/>
          <a:stretch/>
        </p:blipFill>
        <p:spPr>
          <a:xfrm>
            <a:off x="5186000" y="1600875"/>
            <a:ext cx="2033700" cy="1972200"/>
          </a:xfrm>
          <a:prstGeom prst="roundRect">
            <a:avLst>
              <a:gd name="adj" fmla="val 16667"/>
            </a:avLst>
          </a:prstGeom>
          <a:noFill/>
          <a:ln>
            <a:noFill/>
          </a:ln>
        </p:spPr>
      </p:pic>
      <p:sp>
        <p:nvSpPr>
          <p:cNvPr id="36" name="Google Shape;36;p9"/>
          <p:cNvSpPr txBox="1"/>
          <p:nvPr/>
        </p:nvSpPr>
        <p:spPr>
          <a:xfrm>
            <a:off x="4226738" y="3660672"/>
            <a:ext cx="3952200" cy="115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rPr>
              <a:t>Brad Ludlow</a:t>
            </a:r>
            <a:endParaRPr sz="2000" b="1">
              <a:solidFill>
                <a:srgbClr val="FFFFFF"/>
              </a:solidFill>
            </a:endParaRPr>
          </a:p>
          <a:p>
            <a:pPr marL="0" lvl="0" indent="0" algn="ctr" rtl="0">
              <a:spcBef>
                <a:spcPts val="0"/>
              </a:spcBef>
              <a:spcAft>
                <a:spcPts val="0"/>
              </a:spcAft>
              <a:buNone/>
            </a:pPr>
            <a:r>
              <a:rPr lang="en" sz="2000" b="1">
                <a:solidFill>
                  <a:srgbClr val="FFFFFF"/>
                </a:solidFill>
              </a:rPr>
              <a:t>Generative AI </a:t>
            </a:r>
            <a:endParaRPr sz="2000" b="1">
              <a:solidFill>
                <a:srgbClr val="FFFFFF"/>
              </a:solidFill>
            </a:endParaRPr>
          </a:p>
          <a:p>
            <a:pPr marL="0" lvl="0" indent="0" algn="ctr" rtl="0">
              <a:spcBef>
                <a:spcPts val="0"/>
              </a:spcBef>
              <a:spcAft>
                <a:spcPts val="0"/>
              </a:spcAft>
              <a:buNone/>
            </a:pPr>
            <a:r>
              <a:rPr lang="en" sz="2000" b="1">
                <a:solidFill>
                  <a:srgbClr val="FFFFFF"/>
                </a:solidFill>
              </a:rPr>
              <a:t>User Research</a:t>
            </a:r>
            <a:endParaRPr sz="2000" b="1">
              <a:solidFill>
                <a:srgbClr val="FFFFFF"/>
              </a:solidFill>
            </a:endParaRPr>
          </a:p>
          <a:p>
            <a:pPr marL="0" lvl="0" indent="0" algn="ctr" rtl="0">
              <a:spcBef>
                <a:spcPts val="0"/>
              </a:spcBef>
              <a:spcAft>
                <a:spcPts val="0"/>
              </a:spcAft>
              <a:buNone/>
            </a:pPr>
            <a:r>
              <a:rPr lang="en" sz="2000" b="1">
                <a:solidFill>
                  <a:srgbClr val="FFFFFF"/>
                </a:solidFill>
              </a:rPr>
              <a:t>Brad.Ludlow@gsa.gov</a:t>
            </a:r>
            <a:endParaRPr sz="2000" b="1">
              <a:solidFill>
                <a:srgbClr val="FFFFFF"/>
              </a:solidFill>
            </a:endParaRPr>
          </a:p>
        </p:txBody>
      </p:sp>
      <p:sp>
        <p:nvSpPr>
          <p:cNvPr id="32" name="Google Shape;3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5" name="Google Shape;45;p10"/>
          <p:cNvSpPr txBox="1">
            <a:spLocks noGrp="1"/>
          </p:cNvSpPr>
          <p:nvPr>
            <p:ph type="title" idx="4294967295"/>
          </p:nvPr>
        </p:nvSpPr>
        <p:spPr>
          <a:xfrm>
            <a:off x="5009525" y="3516400"/>
            <a:ext cx="3666000" cy="1276800"/>
          </a:xfrm>
          <a:prstGeom prst="rect">
            <a:avLst/>
          </a:prstGeom>
          <a:solidFill>
            <a:schemeClr val="lt1"/>
          </a:solidFill>
          <a:ln w="19050" cap="flat" cmpd="sng">
            <a:solidFill>
              <a:srgbClr val="000000"/>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1600"/>
              </a:spcAft>
              <a:buClr>
                <a:srgbClr val="000000"/>
              </a:buClr>
              <a:buSzTx/>
              <a:buFont typeface="Arial"/>
              <a:buNone/>
              <a:tabLst/>
              <a:defRPr/>
            </a:pPr>
            <a:r>
              <a:rPr kumimoji="0" lang="en-US" sz="3300" b="0" i="0" u="none" strike="noStrike" kern="0" cap="none" spc="0" normalizeH="0" baseline="0" noProof="0" dirty="0">
                <a:ln>
                  <a:noFill/>
                </a:ln>
                <a:solidFill>
                  <a:srgbClr val="595959"/>
                </a:solidFill>
                <a:effectLst/>
                <a:uLnTx/>
                <a:uFillTx/>
                <a:latin typeface="Arial"/>
                <a:ea typeface="Arial"/>
                <a:cs typeface="Arial"/>
                <a:sym typeface="Arial"/>
              </a:rPr>
              <a:t>Put your answers in chat!</a:t>
            </a:r>
            <a:endParaRPr kumimoji="0" lang="en-US" sz="33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 name="Google Shape;44;p10"/>
          <p:cNvSpPr txBox="1"/>
          <p:nvPr/>
        </p:nvSpPr>
        <p:spPr>
          <a:xfrm>
            <a:off x="544800" y="1416800"/>
            <a:ext cx="7707000" cy="165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rgbClr val="FFFFFF"/>
                </a:solidFill>
              </a:rPr>
              <a:t>What is the first thing that comes your mind when you hear about AI in the federal workplace?</a:t>
            </a:r>
            <a:endParaRPr sz="3400">
              <a:solidFill>
                <a:srgbClr val="FFFFFF"/>
              </a:solidFill>
            </a:endParaRPr>
          </a:p>
          <a:p>
            <a:pPr marL="0" lvl="0" indent="0" algn="l" rtl="0">
              <a:spcBef>
                <a:spcPts val="0"/>
              </a:spcBef>
              <a:spcAft>
                <a:spcPts val="0"/>
              </a:spcAft>
              <a:buNone/>
            </a:pPr>
            <a:endParaRPr sz="3400">
              <a:solidFill>
                <a:srgbClr val="FFFFFF"/>
              </a:solidFill>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1" name="Google Shape;51;p11"/>
          <p:cNvSpPr txBox="1">
            <a:spLocks noGrp="1"/>
          </p:cNvSpPr>
          <p:nvPr>
            <p:ph type="title" idx="4294967295"/>
          </p:nvPr>
        </p:nvSpPr>
        <p:spPr>
          <a:xfrm>
            <a:off x="2266650" y="26890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Generative AI Defined</a:t>
            </a:r>
          </a:p>
        </p:txBody>
      </p:sp>
      <p:sp>
        <p:nvSpPr>
          <p:cNvPr id="52" name="Google Shape;52;p11"/>
          <p:cNvSpPr txBox="1"/>
          <p:nvPr/>
        </p:nvSpPr>
        <p:spPr>
          <a:xfrm>
            <a:off x="301975" y="1338675"/>
            <a:ext cx="5189700" cy="3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rgbClr val="FFFFFF"/>
                </a:solidFill>
              </a:rPr>
              <a:t>A type of artificial intelligence that creates </a:t>
            </a:r>
            <a:r>
              <a:rPr lang="en" sz="1900" b="1">
                <a:solidFill>
                  <a:srgbClr val="FFFFFF"/>
                </a:solidFill>
              </a:rPr>
              <a:t>new</a:t>
            </a:r>
            <a:r>
              <a:rPr lang="en" sz="1900">
                <a:solidFill>
                  <a:srgbClr val="FFFFFF"/>
                </a:solidFill>
              </a:rPr>
              <a:t> content (text, images, code, audio) based on patterns learned from large amounts of data.</a:t>
            </a:r>
            <a:endParaRPr sz="1900">
              <a:solidFill>
                <a:srgbClr val="FFFFFF"/>
              </a:solidFill>
            </a:endParaRPr>
          </a:p>
          <a:p>
            <a:pPr marL="0" lvl="0" indent="0" algn="l" rtl="0">
              <a:spcBef>
                <a:spcPts val="0"/>
              </a:spcBef>
              <a:spcAft>
                <a:spcPts val="0"/>
              </a:spcAft>
              <a:buNone/>
            </a:pPr>
            <a:endParaRPr sz="1900" u="sng">
              <a:solidFill>
                <a:srgbClr val="FFFFFF"/>
              </a:solidFill>
            </a:endParaRPr>
          </a:p>
          <a:p>
            <a:pPr marL="0" lvl="0" indent="0" algn="l" rtl="0">
              <a:spcBef>
                <a:spcPts val="0"/>
              </a:spcBef>
              <a:spcAft>
                <a:spcPts val="0"/>
              </a:spcAft>
              <a:buNone/>
            </a:pPr>
            <a:r>
              <a:rPr lang="en" sz="1900" u="sng">
                <a:solidFill>
                  <a:srgbClr val="FFFFFF"/>
                </a:solidFill>
              </a:rPr>
              <a:t>Common uses</a:t>
            </a:r>
            <a:r>
              <a:rPr lang="en" sz="1900">
                <a:solidFill>
                  <a:srgbClr val="FFFFFF"/>
                </a:solidFill>
              </a:rPr>
              <a:t>: drafting documents,  summarizing information, answering questions, generating ideas.</a:t>
            </a:r>
            <a:endParaRPr sz="1900">
              <a:solidFill>
                <a:srgbClr val="FFFFFF"/>
              </a:solidFill>
            </a:endParaRPr>
          </a:p>
          <a:p>
            <a:pPr marL="0" lvl="0" indent="0" algn="l" rtl="0">
              <a:spcBef>
                <a:spcPts val="0"/>
              </a:spcBef>
              <a:spcAft>
                <a:spcPts val="0"/>
              </a:spcAft>
              <a:buNone/>
            </a:pPr>
            <a:endParaRPr sz="1900">
              <a:solidFill>
                <a:srgbClr val="FFFFFF"/>
              </a:solidFill>
            </a:endParaRPr>
          </a:p>
          <a:p>
            <a:pPr marL="0" lvl="0" indent="0" algn="l" rtl="0">
              <a:spcBef>
                <a:spcPts val="0"/>
              </a:spcBef>
              <a:spcAft>
                <a:spcPts val="0"/>
              </a:spcAft>
              <a:buNone/>
            </a:pPr>
            <a:r>
              <a:rPr lang="en" sz="1900" u="sng">
                <a:solidFill>
                  <a:srgbClr val="FFFFFF"/>
                </a:solidFill>
              </a:rPr>
              <a:t>Examples include</a:t>
            </a:r>
            <a:r>
              <a:rPr lang="en" sz="1900">
                <a:solidFill>
                  <a:srgbClr val="FFFFFF"/>
                </a:solidFill>
              </a:rPr>
              <a:t>: Chat GPT (Open AI), Claude (Anthropic), Gemini (Google), and LLaMA (Meta/Facebook)</a:t>
            </a:r>
            <a:endParaRPr sz="1900">
              <a:solidFill>
                <a:srgbClr val="FFFFFF"/>
              </a:solidFill>
            </a:endParaRPr>
          </a:p>
          <a:p>
            <a:pPr marL="0" lvl="0" indent="0" algn="l" rtl="0">
              <a:spcBef>
                <a:spcPts val="0"/>
              </a:spcBef>
              <a:spcAft>
                <a:spcPts val="0"/>
              </a:spcAft>
              <a:buNone/>
            </a:pPr>
            <a:endParaRPr sz="1900">
              <a:solidFill>
                <a:srgbClr val="FFFFFF"/>
              </a:solidFill>
            </a:endParaRPr>
          </a:p>
          <a:p>
            <a:pPr marL="0" lvl="0" indent="0" algn="l" rtl="0">
              <a:spcBef>
                <a:spcPts val="0"/>
              </a:spcBef>
              <a:spcAft>
                <a:spcPts val="0"/>
              </a:spcAft>
              <a:buNone/>
            </a:pPr>
            <a:endParaRPr sz="1900">
              <a:solidFill>
                <a:srgbClr val="FFFFFF"/>
              </a:solidFill>
            </a:endParaRPr>
          </a:p>
          <a:p>
            <a:pPr marL="0" lvl="0" indent="0" algn="l" rtl="0">
              <a:spcBef>
                <a:spcPts val="0"/>
              </a:spcBef>
              <a:spcAft>
                <a:spcPts val="0"/>
              </a:spcAft>
              <a:buNone/>
            </a:pPr>
            <a:endParaRPr sz="1900">
              <a:solidFill>
                <a:srgbClr val="FFFFFF"/>
              </a:solidFill>
            </a:endParaRPr>
          </a:p>
          <a:p>
            <a:pPr marL="0" lvl="0" indent="0" algn="l" rtl="0">
              <a:spcBef>
                <a:spcPts val="0"/>
              </a:spcBef>
              <a:spcAft>
                <a:spcPts val="0"/>
              </a:spcAft>
              <a:buNone/>
            </a:pPr>
            <a:endParaRPr sz="1900">
              <a:solidFill>
                <a:srgbClr val="FFFFFF"/>
              </a:solidFill>
            </a:endParaRPr>
          </a:p>
          <a:p>
            <a:pPr marL="0" lvl="0" indent="0" algn="l" rtl="0">
              <a:spcBef>
                <a:spcPts val="0"/>
              </a:spcBef>
              <a:spcAft>
                <a:spcPts val="0"/>
              </a:spcAft>
              <a:buNone/>
            </a:pPr>
            <a:endParaRPr sz="1900">
              <a:solidFill>
                <a:srgbClr val="FFFFFF"/>
              </a:solidFill>
            </a:endParaRPr>
          </a:p>
        </p:txBody>
      </p:sp>
      <p:pic>
        <p:nvPicPr>
          <p:cNvPr id="53" name="Google Shape;53;p11" descr="This image is an example prompt in ChatGPT.  "/>
          <p:cNvPicPr preferRelativeResize="0"/>
          <p:nvPr/>
        </p:nvPicPr>
        <p:blipFill>
          <a:blip r:embed="rId4">
            <a:alphaModFix/>
          </a:blip>
          <a:stretch>
            <a:fillRect/>
          </a:stretch>
        </p:blipFill>
        <p:spPr>
          <a:xfrm>
            <a:off x="5491630" y="1645700"/>
            <a:ext cx="3529524" cy="2968001"/>
          </a:xfrm>
          <a:prstGeom prst="rect">
            <a:avLst/>
          </a:prstGeom>
          <a:noFill/>
          <a:ln>
            <a:noFill/>
          </a:ln>
        </p:spPr>
      </p:pic>
      <p:sp>
        <p:nvSpPr>
          <p:cNvPr id="50" name="Google Shape;5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9" name="Google Shape;59;p12"/>
          <p:cNvSpPr txBox="1">
            <a:spLocks noGrp="1"/>
          </p:cNvSpPr>
          <p:nvPr>
            <p:ph type="title" idx="4294967295"/>
          </p:nvPr>
        </p:nvSpPr>
        <p:spPr>
          <a:xfrm>
            <a:off x="2399125" y="290975"/>
            <a:ext cx="65082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“The next big thing”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4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60" name="Google Shape;60;p12"/>
          <p:cNvSpPr txBox="1"/>
          <p:nvPr/>
        </p:nvSpPr>
        <p:spPr>
          <a:xfrm>
            <a:off x="489625" y="1327625"/>
            <a:ext cx="7707000" cy="285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rgbClr val="FFFFFF"/>
                </a:solidFill>
              </a:rPr>
              <a:t>Generative AI is getting more and more attention but it can be overwhelming. </a:t>
            </a:r>
            <a:endParaRPr sz="2300">
              <a:solidFill>
                <a:srgbClr val="FFFFFF"/>
              </a:solidFill>
            </a:endParaRPr>
          </a:p>
          <a:p>
            <a:pPr marL="0" lvl="0" indent="0" algn="l" rtl="0">
              <a:spcBef>
                <a:spcPts val="0"/>
              </a:spcBef>
              <a:spcAft>
                <a:spcPts val="0"/>
              </a:spcAft>
              <a:buNone/>
            </a:pPr>
            <a:r>
              <a:rPr lang="en" sz="2300">
                <a:solidFill>
                  <a:srgbClr val="FFFFFF"/>
                </a:solidFill>
              </a:rPr>
              <a:t>Today’s session will cover some of the basics:</a:t>
            </a:r>
            <a:endParaRPr sz="2300">
              <a:solidFill>
                <a:srgbClr val="FFFFFF"/>
              </a:solidFill>
            </a:endParaRPr>
          </a:p>
          <a:p>
            <a:pPr marL="0" lvl="0" indent="0" algn="l" rtl="0">
              <a:spcBef>
                <a:spcPts val="0"/>
              </a:spcBef>
              <a:spcAft>
                <a:spcPts val="0"/>
              </a:spcAft>
              <a:buNone/>
            </a:pPr>
            <a:endParaRPr sz="2300">
              <a:solidFill>
                <a:srgbClr val="FFFFFF"/>
              </a:solidFill>
            </a:endParaRPr>
          </a:p>
          <a:p>
            <a:pPr marL="457200" lvl="0" indent="-374650" algn="l" rtl="0">
              <a:spcBef>
                <a:spcPts val="0"/>
              </a:spcBef>
              <a:spcAft>
                <a:spcPts val="0"/>
              </a:spcAft>
              <a:buClr>
                <a:srgbClr val="FFFFFF"/>
              </a:buClr>
              <a:buSzPts val="2300"/>
              <a:buChar char="●"/>
            </a:pPr>
            <a:r>
              <a:rPr lang="en" sz="2300">
                <a:solidFill>
                  <a:srgbClr val="FFFFFF"/>
                </a:solidFill>
              </a:rPr>
              <a:t>What AI can can be used for</a:t>
            </a:r>
            <a:endParaRPr sz="2300">
              <a:solidFill>
                <a:srgbClr val="FFFFFF"/>
              </a:solidFill>
            </a:endParaRPr>
          </a:p>
          <a:p>
            <a:pPr marL="457200" lvl="0" indent="-374650" algn="l" rtl="0">
              <a:spcBef>
                <a:spcPts val="0"/>
              </a:spcBef>
              <a:spcAft>
                <a:spcPts val="0"/>
              </a:spcAft>
              <a:buClr>
                <a:srgbClr val="FFFFFF"/>
              </a:buClr>
              <a:buSzPts val="2300"/>
              <a:buChar char="●"/>
            </a:pPr>
            <a:r>
              <a:rPr lang="en" sz="2300">
                <a:solidFill>
                  <a:srgbClr val="FFFFFF"/>
                </a:solidFill>
              </a:rPr>
              <a:t>What it should not be used for</a:t>
            </a:r>
            <a:endParaRPr sz="2300">
              <a:solidFill>
                <a:srgbClr val="FFFFFF"/>
              </a:solidFill>
            </a:endParaRPr>
          </a:p>
          <a:p>
            <a:pPr marL="457200" lvl="0" indent="-374650" algn="l" rtl="0">
              <a:spcBef>
                <a:spcPts val="0"/>
              </a:spcBef>
              <a:spcAft>
                <a:spcPts val="0"/>
              </a:spcAft>
              <a:buClr>
                <a:srgbClr val="FFFFFF"/>
              </a:buClr>
              <a:buSzPts val="2300"/>
              <a:buChar char="●"/>
            </a:pPr>
            <a:r>
              <a:rPr lang="en" sz="2300">
                <a:solidFill>
                  <a:srgbClr val="FFFFFF"/>
                </a:solidFill>
              </a:rPr>
              <a:t>How to use it responsibly and effectively within acquisition work</a:t>
            </a:r>
            <a:endParaRPr sz="2300">
              <a:solidFill>
                <a:srgbClr val="FFFFFF"/>
              </a:solidFill>
            </a:endParaRPr>
          </a:p>
          <a:p>
            <a:pPr marL="0" lvl="0" indent="0" algn="l" rtl="0">
              <a:spcBef>
                <a:spcPts val="0"/>
              </a:spcBef>
              <a:spcAft>
                <a:spcPts val="0"/>
              </a:spcAft>
              <a:buNone/>
            </a:pPr>
            <a:endParaRPr sz="2300">
              <a:solidFill>
                <a:srgbClr val="FFFFFF"/>
              </a:solidFill>
            </a:endParaRPr>
          </a:p>
        </p:txBody>
      </p:sp>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Google Shape;66;p13"/>
          <p:cNvSpPr txBox="1">
            <a:spLocks noGrp="1"/>
          </p:cNvSpPr>
          <p:nvPr>
            <p:ph type="title" idx="4294967295"/>
          </p:nvPr>
        </p:nvSpPr>
        <p:spPr>
          <a:xfrm>
            <a:off x="2097900" y="317200"/>
            <a:ext cx="70461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Know your agency’s policy</a:t>
            </a:r>
          </a:p>
        </p:txBody>
      </p:sp>
      <p:sp>
        <p:nvSpPr>
          <p:cNvPr id="67" name="Google Shape;67;p13"/>
          <p:cNvSpPr txBox="1"/>
          <p:nvPr/>
        </p:nvSpPr>
        <p:spPr>
          <a:xfrm>
            <a:off x="342175" y="1313475"/>
            <a:ext cx="7909500" cy="290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FFFFFF"/>
                </a:solidFill>
              </a:rPr>
              <a:t>Important:</a:t>
            </a:r>
            <a:r>
              <a:rPr lang="en" sz="2000">
                <a:solidFill>
                  <a:srgbClr val="FFFFFF"/>
                </a:solidFill>
              </a:rPr>
              <a:t> Each agency has different AI rules</a:t>
            </a:r>
            <a:endParaRPr sz="2000">
              <a:solidFill>
                <a:srgbClr val="FFFFFF"/>
              </a:solidFill>
            </a:endParaRPr>
          </a:p>
          <a:p>
            <a:pPr marL="0" lvl="0" indent="0" algn="l" rtl="0">
              <a:spcBef>
                <a:spcPts val="0"/>
              </a:spcBef>
              <a:spcAft>
                <a:spcPts val="0"/>
              </a:spcAft>
              <a:buNone/>
            </a:pPr>
            <a:endParaRPr sz="2000">
              <a:solidFill>
                <a:srgbClr val="FFFFFF"/>
              </a:solidFill>
            </a:endParaRPr>
          </a:p>
          <a:p>
            <a:pPr marL="0" lvl="0" indent="0" algn="l" rtl="0">
              <a:spcBef>
                <a:spcPts val="0"/>
              </a:spcBef>
              <a:spcAft>
                <a:spcPts val="0"/>
              </a:spcAft>
              <a:buNone/>
            </a:pPr>
            <a:endParaRPr sz="2000">
              <a:solidFill>
                <a:srgbClr val="FFFFFF"/>
              </a:solidFill>
            </a:endParaRPr>
          </a:p>
          <a:p>
            <a:pPr marL="0" lvl="0" indent="0" algn="l" rtl="0">
              <a:spcBef>
                <a:spcPts val="0"/>
              </a:spcBef>
              <a:spcAft>
                <a:spcPts val="0"/>
              </a:spcAft>
              <a:buNone/>
            </a:pPr>
            <a:r>
              <a:rPr lang="en" sz="2000">
                <a:solidFill>
                  <a:srgbClr val="FFFFFF"/>
                </a:solidFill>
              </a:rPr>
              <a:t>You are responsible for knowing:</a:t>
            </a:r>
            <a:endParaRPr sz="2000">
              <a:solidFill>
                <a:srgbClr val="FFFFFF"/>
              </a:solidFill>
            </a:endParaRPr>
          </a:p>
          <a:p>
            <a:pPr marL="457200" lvl="0" indent="-355600" algn="l" rtl="0">
              <a:spcBef>
                <a:spcPts val="0"/>
              </a:spcBef>
              <a:spcAft>
                <a:spcPts val="0"/>
              </a:spcAft>
              <a:buClr>
                <a:srgbClr val="FFFFFF"/>
              </a:buClr>
              <a:buSzPts val="2000"/>
              <a:buChar char="●"/>
            </a:pPr>
            <a:r>
              <a:rPr lang="en" sz="2000">
                <a:solidFill>
                  <a:srgbClr val="FFFFFF"/>
                </a:solidFill>
              </a:rPr>
              <a:t>What systems you are allowed to use. (Chat GPT? USAi?)</a:t>
            </a:r>
            <a:endParaRPr sz="2000">
              <a:solidFill>
                <a:srgbClr val="FFFFFF"/>
              </a:solidFill>
            </a:endParaRPr>
          </a:p>
          <a:p>
            <a:pPr marL="457200" lvl="0" indent="-355600" algn="l" rtl="0">
              <a:spcBef>
                <a:spcPts val="0"/>
              </a:spcBef>
              <a:spcAft>
                <a:spcPts val="0"/>
              </a:spcAft>
              <a:buClr>
                <a:srgbClr val="FFFFFF"/>
              </a:buClr>
              <a:buSzPts val="2000"/>
              <a:buChar char="●"/>
            </a:pPr>
            <a:r>
              <a:rPr lang="en" sz="2000">
                <a:solidFill>
                  <a:srgbClr val="FFFFFF"/>
                </a:solidFill>
              </a:rPr>
              <a:t>How to get access to those systems</a:t>
            </a:r>
            <a:endParaRPr sz="2000">
              <a:solidFill>
                <a:srgbClr val="FFFFFF"/>
              </a:solidFill>
            </a:endParaRPr>
          </a:p>
          <a:p>
            <a:pPr marL="457200" lvl="0" indent="-355600" algn="l" rtl="0">
              <a:spcBef>
                <a:spcPts val="0"/>
              </a:spcBef>
              <a:spcAft>
                <a:spcPts val="0"/>
              </a:spcAft>
              <a:buClr>
                <a:srgbClr val="FFFFFF"/>
              </a:buClr>
              <a:buSzPts val="2000"/>
              <a:buChar char="●"/>
            </a:pPr>
            <a:r>
              <a:rPr lang="en" sz="2000">
                <a:solidFill>
                  <a:srgbClr val="FFFFFF"/>
                </a:solidFill>
              </a:rPr>
              <a:t>What types of data you can share with the model (CUI, etc.)</a:t>
            </a:r>
            <a:endParaRPr sz="2000">
              <a:solidFill>
                <a:srgbClr val="FFFFFF"/>
              </a:solidFill>
            </a:endParaRPr>
          </a:p>
          <a:p>
            <a:pPr marL="0" lvl="0" indent="0" algn="l" rtl="0">
              <a:spcBef>
                <a:spcPts val="0"/>
              </a:spcBef>
              <a:spcAft>
                <a:spcPts val="0"/>
              </a:spcAft>
              <a:buNone/>
            </a:pPr>
            <a:endParaRPr sz="2000">
              <a:solidFill>
                <a:srgbClr val="FFFFFF"/>
              </a:solidFill>
            </a:endParaRPr>
          </a:p>
        </p:txBody>
      </p:sp>
      <p:sp>
        <p:nvSpPr>
          <p:cNvPr id="65" name="Google Shape;65;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Google Shape;73;p14"/>
          <p:cNvSpPr txBox="1">
            <a:spLocks noGrp="1"/>
          </p:cNvSpPr>
          <p:nvPr>
            <p:ph type="title" idx="4294967295"/>
          </p:nvPr>
        </p:nvSpPr>
        <p:spPr>
          <a:xfrm>
            <a:off x="1797300" y="279950"/>
            <a:ext cx="73467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Generative AI Tends to be helpful for</a:t>
            </a:r>
          </a:p>
        </p:txBody>
      </p:sp>
      <p:sp>
        <p:nvSpPr>
          <p:cNvPr id="74" name="Google Shape;74;p14"/>
          <p:cNvSpPr txBox="1"/>
          <p:nvPr/>
        </p:nvSpPr>
        <p:spPr>
          <a:xfrm>
            <a:off x="401325" y="1327600"/>
            <a:ext cx="7707000" cy="26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FFFF"/>
                </a:solidFill>
              </a:rPr>
              <a:t>Generalized tasks:</a:t>
            </a:r>
            <a:endParaRPr sz="2200">
              <a:solidFill>
                <a:srgbClr val="FFFFFF"/>
              </a:solidFill>
            </a:endParaRPr>
          </a:p>
          <a:p>
            <a:pPr marL="457200" lvl="0" indent="-368300" algn="l" rtl="0">
              <a:spcBef>
                <a:spcPts val="0"/>
              </a:spcBef>
              <a:spcAft>
                <a:spcPts val="0"/>
              </a:spcAft>
              <a:buClr>
                <a:srgbClr val="FFFFFF"/>
              </a:buClr>
              <a:buSzPts val="2200"/>
              <a:buChar char="●"/>
            </a:pPr>
            <a:r>
              <a:rPr lang="en" sz="2200">
                <a:solidFill>
                  <a:srgbClr val="FFFFFF"/>
                </a:solidFill>
              </a:rPr>
              <a:t>Identifying potentially missing requirements or considerations</a:t>
            </a:r>
            <a:endParaRPr sz="2200">
              <a:solidFill>
                <a:srgbClr val="FFFFFF"/>
              </a:solidFill>
            </a:endParaRPr>
          </a:p>
          <a:p>
            <a:pPr marL="457200" lvl="0" indent="-368300" algn="l" rtl="0">
              <a:spcBef>
                <a:spcPts val="0"/>
              </a:spcBef>
              <a:spcAft>
                <a:spcPts val="0"/>
              </a:spcAft>
              <a:buClr>
                <a:srgbClr val="FFFFFF"/>
              </a:buClr>
              <a:buSzPts val="2200"/>
              <a:buChar char="●"/>
            </a:pPr>
            <a:r>
              <a:rPr lang="en" sz="2200">
                <a:solidFill>
                  <a:srgbClr val="FFFFFF"/>
                </a:solidFill>
              </a:rPr>
              <a:t>Rewriting content in clear, plain language</a:t>
            </a:r>
            <a:endParaRPr sz="2200">
              <a:solidFill>
                <a:srgbClr val="FFFFFF"/>
              </a:solidFill>
            </a:endParaRPr>
          </a:p>
          <a:p>
            <a:pPr marL="457200" lvl="0" indent="-368300" algn="l" rtl="0">
              <a:spcBef>
                <a:spcPts val="0"/>
              </a:spcBef>
              <a:spcAft>
                <a:spcPts val="0"/>
              </a:spcAft>
              <a:buClr>
                <a:srgbClr val="FFFFFF"/>
              </a:buClr>
              <a:buSzPts val="2200"/>
              <a:buChar char="●"/>
            </a:pPr>
            <a:r>
              <a:rPr lang="en" sz="2200">
                <a:solidFill>
                  <a:srgbClr val="FFFFFF"/>
                </a:solidFill>
              </a:rPr>
              <a:t>Providing structured feedback or alternative perspectives</a:t>
            </a:r>
            <a:endParaRPr sz="2200">
              <a:solidFill>
                <a:srgbClr val="FFFFFF"/>
              </a:solidFill>
            </a:endParaRPr>
          </a:p>
          <a:p>
            <a:pPr marL="0" lvl="0" indent="0" algn="l" rtl="0">
              <a:spcBef>
                <a:spcPts val="0"/>
              </a:spcBef>
              <a:spcAft>
                <a:spcPts val="0"/>
              </a:spcAft>
              <a:buNone/>
            </a:pPr>
            <a:endParaRPr sz="1600">
              <a:solidFill>
                <a:srgbClr val="FFFFFF"/>
              </a:solidFill>
            </a:endParaRPr>
          </a:p>
          <a:p>
            <a:pPr marL="0" lvl="0" indent="0" algn="l" rtl="0">
              <a:spcBef>
                <a:spcPts val="0"/>
              </a:spcBef>
              <a:spcAft>
                <a:spcPts val="0"/>
              </a:spcAft>
              <a:buNone/>
            </a:pPr>
            <a:endParaRPr sz="1600">
              <a:solidFill>
                <a:srgbClr val="FFFFFF"/>
              </a:solidFill>
            </a:endParaRPr>
          </a:p>
          <a:p>
            <a:pPr marL="0" lvl="0" indent="0" algn="l" rtl="0">
              <a:spcBef>
                <a:spcPts val="0"/>
              </a:spcBef>
              <a:spcAft>
                <a:spcPts val="0"/>
              </a:spcAft>
              <a:buNone/>
            </a:pPr>
            <a:endParaRPr sz="1600">
              <a:solidFill>
                <a:srgbClr val="FFFFFF"/>
              </a:solidFill>
            </a:endParaRPr>
          </a:p>
        </p:txBody>
      </p:sp>
      <p:sp>
        <p:nvSpPr>
          <p:cNvPr id="75" name="Google Shape;75;p14"/>
          <p:cNvSpPr txBox="1"/>
          <p:nvPr/>
        </p:nvSpPr>
        <p:spPr>
          <a:xfrm>
            <a:off x="226200" y="3620325"/>
            <a:ext cx="8691600" cy="12027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solidFill>
                  <a:srgbClr val="595959"/>
                </a:solidFill>
              </a:rPr>
              <a:t>Important caveat: </a:t>
            </a:r>
            <a:endParaRPr sz="1600">
              <a:solidFill>
                <a:srgbClr val="595959"/>
              </a:solidFill>
            </a:endParaRPr>
          </a:p>
          <a:p>
            <a:pPr marL="0" lvl="0" indent="0" algn="l" rtl="0">
              <a:lnSpc>
                <a:spcPct val="115000"/>
              </a:lnSpc>
              <a:spcBef>
                <a:spcPts val="1600"/>
              </a:spcBef>
              <a:spcAft>
                <a:spcPts val="1600"/>
              </a:spcAft>
              <a:buNone/>
            </a:pPr>
            <a:r>
              <a:rPr lang="en" sz="1600">
                <a:solidFill>
                  <a:srgbClr val="595959"/>
                </a:solidFill>
              </a:rPr>
              <a:t>LLMs are tools, not people. Their output should always be treated as a draft or suggestion, not an answer.</a:t>
            </a:r>
            <a:endParaRPr sz="1600">
              <a:solidFill>
                <a:srgbClr val="595959"/>
              </a:solidFill>
            </a:endParaRPr>
          </a:p>
        </p:txBody>
      </p:sp>
      <p:sp>
        <p:nvSpPr>
          <p:cNvPr id="72" name="Google Shape;7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5"/>
          <p:cNvSpPr txBox="1">
            <a:spLocks noGrp="1"/>
          </p:cNvSpPr>
          <p:nvPr>
            <p:ph type="title" idx="4294967295"/>
          </p:nvPr>
        </p:nvSpPr>
        <p:spPr>
          <a:xfrm>
            <a:off x="2075050" y="0"/>
            <a:ext cx="7008600" cy="1125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Where Generative AI should NOT be used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82" name="Google Shape;82;p15"/>
          <p:cNvSpPr txBox="1"/>
          <p:nvPr/>
        </p:nvSpPr>
        <p:spPr>
          <a:xfrm>
            <a:off x="246775" y="1537325"/>
            <a:ext cx="6287400" cy="298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FFFFFF"/>
                </a:solidFill>
              </a:rPr>
              <a:t>Do not rely on AI to:</a:t>
            </a:r>
            <a:endParaRPr sz="2500">
              <a:solidFill>
                <a:srgbClr val="FFFFFF"/>
              </a:solidFill>
            </a:endParaRPr>
          </a:p>
          <a:p>
            <a:pPr marL="457200" lvl="0" indent="-387350" algn="l" rtl="0">
              <a:spcBef>
                <a:spcPts val="0"/>
              </a:spcBef>
              <a:spcAft>
                <a:spcPts val="0"/>
              </a:spcAft>
              <a:buClr>
                <a:srgbClr val="FFFFFF"/>
              </a:buClr>
              <a:buSzPts val="2500"/>
              <a:buChar char="●"/>
            </a:pPr>
            <a:r>
              <a:rPr lang="en" sz="2500">
                <a:solidFill>
                  <a:srgbClr val="FFFFFF"/>
                </a:solidFill>
              </a:rPr>
              <a:t>Provide final, authoritative answers</a:t>
            </a:r>
            <a:endParaRPr sz="2500">
              <a:solidFill>
                <a:srgbClr val="FFFFFF"/>
              </a:solidFill>
            </a:endParaRPr>
          </a:p>
          <a:p>
            <a:pPr marL="457200" lvl="0" indent="-387350" algn="l" rtl="0">
              <a:spcBef>
                <a:spcPts val="0"/>
              </a:spcBef>
              <a:spcAft>
                <a:spcPts val="0"/>
              </a:spcAft>
              <a:buClr>
                <a:srgbClr val="FFFFFF"/>
              </a:buClr>
              <a:buSzPts val="2500"/>
              <a:buChar char="●"/>
            </a:pPr>
            <a:r>
              <a:rPr lang="en" sz="2500">
                <a:solidFill>
                  <a:srgbClr val="FFFFFF"/>
                </a:solidFill>
              </a:rPr>
              <a:t>Make acquisition decisions (that’s your job!)</a:t>
            </a:r>
            <a:endParaRPr sz="2500">
              <a:solidFill>
                <a:srgbClr val="FFFFFF"/>
              </a:solidFill>
            </a:endParaRPr>
          </a:p>
          <a:p>
            <a:pPr marL="457200" lvl="0" indent="-387350" algn="l" rtl="0">
              <a:spcBef>
                <a:spcPts val="0"/>
              </a:spcBef>
              <a:spcAft>
                <a:spcPts val="0"/>
              </a:spcAft>
              <a:buClr>
                <a:srgbClr val="FFFFFF"/>
              </a:buClr>
              <a:buSzPts val="2500"/>
              <a:buChar char="●"/>
            </a:pPr>
            <a:r>
              <a:rPr lang="en" sz="2500">
                <a:solidFill>
                  <a:srgbClr val="FFFFFF"/>
                </a:solidFill>
              </a:rPr>
              <a:t>Generate citations, legal interpretations, or policy conclusions without verification</a:t>
            </a:r>
            <a:endParaRPr sz="2500">
              <a:solidFill>
                <a:srgbClr val="FFFFFF"/>
              </a:solidFill>
            </a:endParaRPr>
          </a:p>
          <a:p>
            <a:pPr marL="0" lvl="0" indent="0" algn="l" rtl="0">
              <a:spcBef>
                <a:spcPts val="0"/>
              </a:spcBef>
              <a:spcAft>
                <a:spcPts val="0"/>
              </a:spcAft>
              <a:buNone/>
            </a:pPr>
            <a:endParaRPr sz="2500">
              <a:solidFill>
                <a:srgbClr val="FFFFFF"/>
              </a:solidFill>
            </a:endParaRPr>
          </a:p>
          <a:p>
            <a:pPr marL="0" lvl="0" indent="0" algn="l" rtl="0">
              <a:spcBef>
                <a:spcPts val="0"/>
              </a:spcBef>
              <a:spcAft>
                <a:spcPts val="0"/>
              </a:spcAft>
              <a:buNone/>
            </a:pPr>
            <a:endParaRPr sz="2300">
              <a:latin typeface="Public Sans"/>
              <a:ea typeface="Public Sans"/>
              <a:cs typeface="Public Sans"/>
              <a:sym typeface="Public Sans"/>
            </a:endParaRPr>
          </a:p>
          <a:p>
            <a:pPr marL="0" lvl="0" indent="0" algn="l" rtl="0">
              <a:spcBef>
                <a:spcPts val="0"/>
              </a:spcBef>
              <a:spcAft>
                <a:spcPts val="0"/>
              </a:spcAft>
              <a:buNone/>
            </a:pPr>
            <a:endParaRPr sz="2500">
              <a:solidFill>
                <a:srgbClr val="FFFFFF"/>
              </a:solidFill>
            </a:endParaRPr>
          </a:p>
        </p:txBody>
      </p:sp>
      <p:pic>
        <p:nvPicPr>
          <p:cNvPr id="83" name="Google Shape;83;p15" descr="The image shows a person watering a tree that looks like a brain."/>
          <p:cNvPicPr preferRelativeResize="0"/>
          <p:nvPr/>
        </p:nvPicPr>
        <p:blipFill>
          <a:blip r:embed="rId4">
            <a:alphaModFix/>
          </a:blip>
          <a:stretch>
            <a:fillRect/>
          </a:stretch>
        </p:blipFill>
        <p:spPr>
          <a:xfrm>
            <a:off x="6585125" y="1878813"/>
            <a:ext cx="2305024" cy="2305024"/>
          </a:xfrm>
          <a:prstGeom prst="rect">
            <a:avLst/>
          </a:prstGeom>
          <a:noFill/>
          <a:ln>
            <a:noFill/>
          </a:ln>
        </p:spPr>
      </p:pic>
      <p:sp>
        <p:nvSpPr>
          <p:cNvPr id="80" name="Google Shape;8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16"/>
          <p:cNvSpPr txBox="1">
            <a:spLocks noGrp="1"/>
          </p:cNvSpPr>
          <p:nvPr>
            <p:ph type="title" idx="4294967295"/>
          </p:nvPr>
        </p:nvSpPr>
        <p:spPr>
          <a:xfrm>
            <a:off x="2167325" y="2799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AI Hallucinations</a:t>
            </a:r>
          </a:p>
        </p:txBody>
      </p:sp>
      <p:pic>
        <p:nvPicPr>
          <p:cNvPr id="90" name="Google Shape;90;p16" descr="This image shows an example of Google AI overview for requesting information on cheese not sticking to pizza. "/>
          <p:cNvPicPr preferRelativeResize="0"/>
          <p:nvPr/>
        </p:nvPicPr>
        <p:blipFill>
          <a:blip r:embed="rId4">
            <a:alphaModFix/>
          </a:blip>
          <a:stretch>
            <a:fillRect/>
          </a:stretch>
        </p:blipFill>
        <p:spPr>
          <a:xfrm>
            <a:off x="163425" y="1598025"/>
            <a:ext cx="3291425" cy="3065200"/>
          </a:xfrm>
          <a:prstGeom prst="rect">
            <a:avLst/>
          </a:prstGeom>
          <a:noFill/>
          <a:ln>
            <a:noFill/>
          </a:ln>
        </p:spPr>
      </p:pic>
      <p:sp>
        <p:nvSpPr>
          <p:cNvPr id="91" name="Google Shape;91;p16"/>
          <p:cNvSpPr txBox="1"/>
          <p:nvPr/>
        </p:nvSpPr>
        <p:spPr>
          <a:xfrm>
            <a:off x="3800900" y="1575875"/>
            <a:ext cx="5220300" cy="3480900"/>
          </a:xfrm>
          <a:prstGeom prst="rect">
            <a:avLst/>
          </a:prstGeom>
          <a:noFill/>
          <a:ln>
            <a:noFill/>
          </a:ln>
        </p:spPr>
        <p:txBody>
          <a:bodyPr spcFirstLastPara="1" wrap="square" lIns="91425" tIns="91425" rIns="91425" bIns="91425" anchor="t" anchorCtr="0">
            <a:noAutofit/>
          </a:bodyPr>
          <a:lstStyle/>
          <a:p>
            <a:pPr marL="457200" lvl="0" indent="-400050" algn="l" rtl="0">
              <a:spcBef>
                <a:spcPts val="0"/>
              </a:spcBef>
              <a:spcAft>
                <a:spcPts val="0"/>
              </a:spcAft>
              <a:buClr>
                <a:srgbClr val="FFFFFF"/>
              </a:buClr>
              <a:buSzPts val="2700"/>
              <a:buChar char="●"/>
            </a:pPr>
            <a:r>
              <a:rPr lang="en" sz="2700">
                <a:solidFill>
                  <a:srgbClr val="FFFFFF"/>
                </a:solidFill>
              </a:rPr>
              <a:t>Glue on pizza </a:t>
            </a:r>
            <a:endParaRPr sz="2700">
              <a:solidFill>
                <a:srgbClr val="FFFFFF"/>
              </a:solidFill>
            </a:endParaRPr>
          </a:p>
          <a:p>
            <a:pPr marL="457200" lvl="0" indent="-400050" algn="l" rtl="0">
              <a:spcBef>
                <a:spcPts val="0"/>
              </a:spcBef>
              <a:spcAft>
                <a:spcPts val="0"/>
              </a:spcAft>
              <a:buClr>
                <a:srgbClr val="FFFFFF"/>
              </a:buClr>
              <a:buSzPts val="2700"/>
              <a:buChar char="●"/>
            </a:pPr>
            <a:r>
              <a:rPr lang="en" sz="2700">
                <a:solidFill>
                  <a:srgbClr val="FFFFFF"/>
                </a:solidFill>
              </a:rPr>
              <a:t>Nonexistent legal cases</a:t>
            </a:r>
            <a:endParaRPr sz="2700">
              <a:solidFill>
                <a:srgbClr val="FFFFFF"/>
              </a:solidFill>
            </a:endParaRPr>
          </a:p>
          <a:p>
            <a:pPr marL="457200" lvl="0" indent="-400050" algn="l" rtl="0">
              <a:spcBef>
                <a:spcPts val="0"/>
              </a:spcBef>
              <a:spcAft>
                <a:spcPts val="0"/>
              </a:spcAft>
              <a:buClr>
                <a:srgbClr val="FFFFFF"/>
              </a:buClr>
              <a:buSzPts val="2700"/>
              <a:buChar char="●"/>
            </a:pPr>
            <a:r>
              <a:rPr lang="en" sz="2700">
                <a:solidFill>
                  <a:srgbClr val="FFFFFF"/>
                </a:solidFill>
              </a:rPr>
              <a:t>Fake footnotes</a:t>
            </a:r>
            <a:endParaRPr sz="2700">
              <a:solidFill>
                <a:srgbClr val="FFFFFF"/>
              </a:solidFill>
            </a:endParaRPr>
          </a:p>
          <a:p>
            <a:pPr marL="0" lvl="0" indent="0" algn="l" rtl="0">
              <a:spcBef>
                <a:spcPts val="0"/>
              </a:spcBef>
              <a:spcAft>
                <a:spcPts val="0"/>
              </a:spcAft>
              <a:buNone/>
            </a:pPr>
            <a:endParaRPr sz="2700">
              <a:solidFill>
                <a:srgbClr val="FFFFFF"/>
              </a:solidFill>
            </a:endParaRPr>
          </a:p>
          <a:p>
            <a:pPr marL="0" lvl="0" indent="0" algn="l" rtl="0">
              <a:spcBef>
                <a:spcPts val="0"/>
              </a:spcBef>
              <a:spcAft>
                <a:spcPts val="0"/>
              </a:spcAft>
              <a:buNone/>
            </a:pPr>
            <a:r>
              <a:rPr lang="en" sz="2700">
                <a:solidFill>
                  <a:srgbClr val="FFFFFF"/>
                </a:solidFill>
              </a:rPr>
              <a:t>You are responsible for checking the responses. </a:t>
            </a:r>
            <a:r>
              <a:rPr lang="en" sz="2700" b="1">
                <a:solidFill>
                  <a:srgbClr val="FFFFFF"/>
                </a:solidFill>
              </a:rPr>
              <a:t>Especially</a:t>
            </a:r>
            <a:r>
              <a:rPr lang="en" sz="2700">
                <a:solidFill>
                  <a:srgbClr val="FFFFFF"/>
                </a:solidFill>
              </a:rPr>
              <a:t> if you are not a SME about that specific thing.</a:t>
            </a:r>
            <a:endParaRPr sz="2700">
              <a:solidFill>
                <a:srgbClr val="FFFFFF"/>
              </a:solidFill>
            </a:endParaRPr>
          </a:p>
          <a:p>
            <a:pPr marL="0" lvl="0" indent="0" algn="l" rtl="0">
              <a:spcBef>
                <a:spcPts val="0"/>
              </a:spcBef>
              <a:spcAft>
                <a:spcPts val="0"/>
              </a:spcAft>
              <a:buNone/>
            </a:pPr>
            <a:endParaRPr sz="2700">
              <a:solidFill>
                <a:srgbClr val="FFFFFF"/>
              </a:solidFill>
            </a:endParaRPr>
          </a:p>
          <a:p>
            <a:pPr marL="0" lvl="0" indent="0" algn="l" rtl="0">
              <a:spcBef>
                <a:spcPts val="0"/>
              </a:spcBef>
              <a:spcAft>
                <a:spcPts val="0"/>
              </a:spcAft>
              <a:buNone/>
            </a:pPr>
            <a:endParaRPr sz="2700">
              <a:solidFill>
                <a:srgbClr val="FFFFFF"/>
              </a:solidFill>
            </a:endParaRPr>
          </a:p>
          <a:p>
            <a:pPr marL="0" lvl="0" indent="0" algn="l" rtl="0">
              <a:spcBef>
                <a:spcPts val="0"/>
              </a:spcBef>
              <a:spcAft>
                <a:spcPts val="0"/>
              </a:spcAft>
              <a:buNone/>
            </a:pPr>
            <a:endParaRPr sz="2700">
              <a:solidFill>
                <a:srgbClr val="FFFFFF"/>
              </a:solidFill>
            </a:endParaRPr>
          </a:p>
          <a:p>
            <a:pPr marL="0" lvl="0" indent="0" algn="l" rtl="0">
              <a:spcBef>
                <a:spcPts val="0"/>
              </a:spcBef>
              <a:spcAft>
                <a:spcPts val="0"/>
              </a:spcAft>
              <a:buNone/>
            </a:pPr>
            <a:endParaRPr sz="2700">
              <a:solidFill>
                <a:srgbClr val="FFFFFF"/>
              </a:solidFill>
            </a:endParaRPr>
          </a:p>
          <a:p>
            <a:pPr marL="0" lvl="0" indent="0" algn="l" rtl="0">
              <a:spcBef>
                <a:spcPts val="0"/>
              </a:spcBef>
              <a:spcAft>
                <a:spcPts val="0"/>
              </a:spcAft>
              <a:buNone/>
            </a:pPr>
            <a:endParaRPr sz="2100">
              <a:solidFill>
                <a:srgbClr val="FFFFFF"/>
              </a:solidFill>
            </a:endParaRPr>
          </a:p>
          <a:p>
            <a:pPr marL="0" lvl="0" indent="0" algn="l" rtl="0">
              <a:spcBef>
                <a:spcPts val="0"/>
              </a:spcBef>
              <a:spcAft>
                <a:spcPts val="0"/>
              </a:spcAft>
              <a:buNone/>
            </a:pPr>
            <a:endParaRPr sz="2100">
              <a:solidFill>
                <a:srgbClr val="FFFFFF"/>
              </a:solidFill>
            </a:endParaRPr>
          </a:p>
          <a:p>
            <a:pPr marL="0" lvl="0" indent="0" algn="l" rtl="0">
              <a:spcBef>
                <a:spcPts val="0"/>
              </a:spcBef>
              <a:spcAft>
                <a:spcPts val="0"/>
              </a:spcAft>
              <a:buNone/>
            </a:pPr>
            <a:endParaRPr sz="2100">
              <a:solidFill>
                <a:srgbClr val="FFFFFF"/>
              </a:solidFill>
            </a:endParaRPr>
          </a:p>
        </p:txBody>
      </p:sp>
      <p:sp>
        <p:nvSpPr>
          <p:cNvPr id="88" name="Google Shape;8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imple Light">
  <a:themeElements>
    <a:clrScheme name="Simple Light">
      <a:dk1>
        <a:srgbClr val="000000"/>
      </a:dk1>
      <a:lt1>
        <a:srgbClr val="F6F6F6"/>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976</Words>
  <Application>Microsoft Office PowerPoint</Application>
  <PresentationFormat>On-screen Show (16:9)</PresentationFormat>
  <Paragraphs>130</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Public Sans</vt:lpstr>
      <vt:lpstr>Arial</vt:lpstr>
      <vt:lpstr>Simple Light</vt:lpstr>
      <vt:lpstr>When (and When Not) to Use Generative AI to Draft Requirements</vt:lpstr>
      <vt:lpstr>AI Generative Presenters </vt:lpstr>
      <vt:lpstr>Put your answers in chat!</vt:lpstr>
      <vt:lpstr>Generative AI Defined</vt:lpstr>
      <vt:lpstr>“The next big thing” </vt:lpstr>
      <vt:lpstr>Know your agency’s policy</vt:lpstr>
      <vt:lpstr>Generative AI Tends to be helpful for</vt:lpstr>
      <vt:lpstr>Where Generative AI should NOT be used </vt:lpstr>
      <vt:lpstr>AI Hallucinations</vt:lpstr>
      <vt:lpstr>Prompting</vt:lpstr>
      <vt:lpstr>Example Prompt:</vt:lpstr>
      <vt:lpstr>Prompt Example for Reviewing Attached documents</vt:lpstr>
      <vt:lpstr>Google Gemini 2 Flash Example</vt:lpstr>
      <vt:lpstr>Things you can do!</vt:lpstr>
      <vt:lpstr>Some example prompts for inspiration</vt:lpstr>
      <vt:lpstr>Questions and Discussion Time!</vt:lpstr>
      <vt:lpstr>Thank You!  </vt:lpstr>
      <vt:lpstr>End of Presentation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SherellLFuller</cp:lastModifiedBy>
  <cp:revision>2</cp:revision>
  <dcterms:modified xsi:type="dcterms:W3CDTF">2026-01-23T22:19:41Z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B5075A0C-076B-4FED-A6DE-DF5A9913574A</vt:lpwstr>
  </property>
  <property fmtid="{D5CDD505-2E9C-101B-9397-08002B2CF9AE}" pid="3" name="ArticulatePath">
    <vt:lpwstr>Winter ATRW Training Deck When (and When Not) to Use Generative AI to Draft Requirements</vt:lpwstr>
  </property>
</Properties>
</file>