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38096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360"/>
              </a:spcBef>
              <a:spcAft>
                <a:spcPts val="0"/>
              </a:spcAft>
              <a:buSzPts val="1400"/>
              <a:buChar char="●"/>
              <a:defRPr/>
            </a:lvl1pPr>
            <a:lvl2pPr marL="914400" marR="0" lvl="1" indent="-317500" algn="l" rtl="0">
              <a:spcBef>
                <a:spcPts val="360"/>
              </a:spcBef>
              <a:spcAft>
                <a:spcPts val="0"/>
              </a:spcAft>
              <a:buSzPts val="1400"/>
              <a:buChar char="○"/>
              <a:defRPr/>
            </a:lvl2pPr>
            <a:lvl3pPr marL="1371600" marR="0" lvl="2" indent="-317500" algn="l" rtl="0">
              <a:spcBef>
                <a:spcPts val="360"/>
              </a:spcBef>
              <a:spcAft>
                <a:spcPts val="0"/>
              </a:spcAft>
              <a:buSzPts val="1400"/>
              <a:buChar char="■"/>
              <a:defRPr/>
            </a:lvl3pPr>
            <a:lvl4pPr marL="1828800" marR="0" lvl="3" indent="-317500" algn="l" rtl="0">
              <a:spcBef>
                <a:spcPts val="360"/>
              </a:spcBef>
              <a:spcAft>
                <a:spcPts val="0"/>
              </a:spcAft>
              <a:buSzPts val="1400"/>
              <a:buChar char="●"/>
              <a:defRPr/>
            </a:lvl4pPr>
            <a:lvl5pPr marL="2286000" marR="0" lvl="4" indent="-317500" algn="l" rtl="0">
              <a:spcBef>
                <a:spcPts val="36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b4bff98e1c_3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b4bff98e1c_3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b4bff98e1c_3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b4bff98e1c_3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OLMs now give ordering activities greater flexibility by covering any supply or service needed to support the primary requirement—unless prohibited under MAS. This includes items such as shipping, ancillary supplies or services, and solution-specific components. By allowing complete, mission-focused solutions under a single order, OLMs reduce administrative burden, enhance competition, drive cost savings, and maintain compliance with MAS requirements, including supply chain risk reviews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b4bff98e1c_3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b4bff98e1c_3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To use OLMs, contractors must still hold the OLM SIN on their MAS contract. Ordering activities define and compete the OLM requirement at the order or BPA level. Pricing must be fair and reasonable and established by the ordering activity. The competition rules under GSAM 538.7103, Ordering Procedures, apply to all orders that include OLMs.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b4bff98e1c_3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b4bff98e1c_3_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Order-Level Materials can also be included in BPA orders, as long as the MAS contract includes the OLM SIN and the OLMs are within the scope of the BPA. Again, they can’t become the primary purpose of the BPA, but they provide flexibility for incidental requirements that support the solution.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4bff98e1c_3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b4bff98e1c_3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rPr>
              <a:t>Now let’s walk through the Order-Level Materials Evaluation Checklist. This is a practical tool for ordering activities to make sure all OLM requirements are properly addressed before award.</a:t>
            </a:r>
            <a:endParaRPr sz="1100">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sz="1100">
                <a:solidFill>
                  <a:schemeClr val="dk1"/>
                </a:solidFill>
              </a:rPr>
              <a:t>First, confirm that the contractor holds a MAS contract and the OLM SIN on their MAS contract. Without it, OLMs can’t be included.</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rPr>
              <a:t>Next, check that OLMs are not the primary purpose of the order — they should only be incidental to the main requirement.</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rPr>
              <a:t>Remember, because OLM pricing is not established at the contract level, the ordering activity must make a fair and reasonable price determination at the order level.</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rPr>
              <a:t>Finally, be sure the order file is properly documented — showing fair consideration of quotes, rationale for award, and compliance with FAR and GSAR procedures.</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rPr>
              <a:t>This checklist helps ensure compliance, consistency, and audit-readiness. It’s a quick way to validate that OLMs are being applied correctly in any order or BPA.</a:t>
            </a:r>
            <a:endParaRPr sz="12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b4bff98e1c_3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b4bff98e1c_3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Steve:  </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MAS contractors themselves may purchase from other MAS contracts. This provides transparency and ensures compliance with FAR and GSAM. It also reduces compliance issues for FAR clauses and supply chain risk since all sources are pre-vetted through the MAS SCRM review. MAS contracts already include 52.208-90, Government Supply Sources, no additional authorization is required when contractors obtain OLMs from other MAS contracts.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b4bff98e1c_3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b4bff98e1c_3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None/>
            </a:pPr>
            <a:r>
              <a:rPr lang="en-US">
                <a:solidFill>
                  <a:schemeClr val="dk1"/>
                </a:solidFill>
              </a:rPr>
              <a:t>When purchasing through other MAS contracts, contractors must follow the same MAS ordering procedures as the government. This ensures transparency, fair opportunity, and compliance with GSAM 538.7103 and applicable MAS terms and conditions. </a:t>
            </a:r>
            <a:endParaRPr>
              <a:solidFill>
                <a:schemeClr val="dk1"/>
              </a:solidFill>
            </a:endParaRPr>
          </a:p>
          <a:p>
            <a:pPr marL="0" lvl="0" indent="0" algn="l" rtl="0">
              <a:spcBef>
                <a:spcPts val="360"/>
              </a:spcBef>
              <a:spcAft>
                <a:spcPts val="0"/>
              </a:spcAft>
              <a:buNone/>
            </a:pPr>
            <a:endParaRPr>
              <a:solidFill>
                <a:schemeClr val="dk1"/>
              </a:solidFill>
            </a:endParaRPr>
          </a:p>
          <a:p>
            <a:pPr marL="0" lvl="0" indent="0" algn="l" rtl="0">
              <a:spcBef>
                <a:spcPts val="360"/>
              </a:spcBef>
              <a:spcAft>
                <a:spcPts val="0"/>
              </a:spcAft>
              <a:buNone/>
            </a:pPr>
            <a:r>
              <a:rPr lang="en-US">
                <a:solidFill>
                  <a:schemeClr val="dk1"/>
                </a:solidFill>
              </a:rPr>
              <a:t>Documentation is critical. Contractors using other MAS contracts must document competition, price reasonableness, and award decisions. Files should include quotes, justifications for limited sources, and compliance checks. This not only supports the award decision but also ensures audit readiness. </a:t>
            </a:r>
            <a:endParaRPr>
              <a:solidFill>
                <a:schemeClr val="dk1"/>
              </a:solidFill>
            </a:endParaRPr>
          </a:p>
          <a:p>
            <a:pPr marL="0" lvl="0" indent="0" algn="l" rtl="0">
              <a:spcBef>
                <a:spcPts val="360"/>
              </a:spcBef>
              <a:spcAft>
                <a:spcPts val="0"/>
              </a:spcAft>
              <a:buNone/>
            </a:pPr>
            <a:endParaRPr>
              <a:solidFill>
                <a:schemeClr val="dk1"/>
              </a:solidFill>
            </a:endParaRPr>
          </a:p>
          <a:p>
            <a:pPr marL="0" lvl="0" indent="0" algn="l" rtl="0">
              <a:spcBef>
                <a:spcPts val="360"/>
              </a:spcBef>
              <a:spcAft>
                <a:spcPts val="0"/>
              </a:spcAft>
              <a:buNone/>
            </a:pPr>
            <a:r>
              <a:rPr lang="en-US">
                <a:solidFill>
                  <a:schemeClr val="dk1"/>
                </a:solidFill>
              </a:rPr>
              <a:t>These records must be retained in accordance with the contract record retention requirements.</a:t>
            </a:r>
            <a:endParaRPr>
              <a:solidFill>
                <a:schemeClr val="dk1"/>
              </a:solidFill>
            </a:endParaRPr>
          </a:p>
          <a:p>
            <a:pPr marL="0" lvl="0" indent="0" algn="l" rtl="0">
              <a:spcBef>
                <a:spcPts val="360"/>
              </a:spcBef>
              <a:spcAft>
                <a:spcPts val="0"/>
              </a:spcAft>
              <a:buNone/>
            </a:pPr>
            <a:endParaRPr>
              <a:solidFill>
                <a:schemeClr val="dk1"/>
              </a:solidFill>
            </a:endParaRPr>
          </a:p>
          <a:p>
            <a:pPr marL="0" lvl="0" indent="0" algn="l" rtl="0">
              <a:spcBef>
                <a:spcPts val="360"/>
              </a:spcBef>
              <a:spcAft>
                <a:spcPts val="0"/>
              </a:spcAft>
              <a:buNone/>
            </a:pPr>
            <a:r>
              <a:rPr lang="en-US">
                <a:solidFill>
                  <a:schemeClr val="dk1"/>
                </a:solidFill>
              </a:rPr>
              <a:t>When a MAS contractor purchases products or services from another MAS contractor in order to support a customer order, the sale is reported and IFF charged and paid only once.</a:t>
            </a:r>
            <a:endParaRPr sz="1200">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b4bff98e1c_3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b4bff98e1c_3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OLMs including Contractor Use of government sources of supply should be used instead of items not on MAS and/or the Contractor’s schedule. OLMs and Contractors Use of MAS are faster, compliant, and less administratively burdensome. </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Until MAS has added OLM SIN to each SIN, you should continue to use open market items when required.</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b93ee2d34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b93ee2d34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An agency issues a MAS task order for IT modernization services. As a part of the solution, the contractor needs specialized network monitoring software and limited vendor support to complete the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So how does the contractor acquire the software?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First, the contractor determines that the software and support are ancillary to the IT services and qualify as Order-Level Materials.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Instead of buying on the open market, the contractor purchases the software and support through another MAS contract that already covers those products and services.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In doing so, the contractor acts like a prudent Federal buyer—following mandatory source requirements, promoting competition where practicable, and ensuring the price is fair and reasonable based on MAS pricing.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On the task order, the software and support are clearly identified as OLMs, and the contractor follows any sourcing restrictions set by the ordering contracting officer.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The selling MAS contractor includes the Industrial Funding Fee in its price, and the ordering contractor does not add another IFF.</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As a result, the agency gets the results it needs, while the contractor stays compliant with FAR and GSAR requirements and acquires vetted CSCRM software.</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b4bff98e1c_3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b4bff98e1c_3_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Ordering activities have the flexibility to restrict the use of OLMs in RFQs. However, if they choose to do so, the exclusion must be clearly stated in the RFQ. This transparency ensures that all parties involved are aware of the requirements.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To support effective price analysis for applicable OLMs, it's recommended that you request pricing details along with quotes. This will enable you to make informed decisions and ensure that you're getting the best value for your organization.</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Again, we have already incorporated FAR 52.208-90, Government Supply Sources, in the MAS contracts.  There is no need for the ordering activity to add the clause.  </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By following these best practices, you can create RFQs that are clear, effective, and promote competition, ultimately leading to better outcomes for your organization.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93ee2d34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b93ee2d34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Can we use these procedures right away?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4bff98e1c_3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b4bff98e1c_3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Michelle:</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Welcome to today’s session on the updated FSS ordering procedures. We’ll walk through the key changes and features maintained in the ordering procedures.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9f5c3ac9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b9f5c3ac9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Probably.  If your agency has issued the deviation for FAR part 8, then yes you should use GSAR 538.71.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b9f5c3ac9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b9f5c3ac9a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You can find information on where to see if your agency has issued a deviation at FAR Overhaul website.  Select the arrow on the bottom left to show all of the issued deviations.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4bff98e1c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b4bff98e1c_3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While we’ve highlighted the key changes in the MAS ordering procedures, it’s equally important to note the features that remain in place. </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One of the most important is the retention of small business set-asides. Agencies can continue to, at their discretion, to set aside orders for small businesses.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b4bff98e1c_3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b4bff98e1c_3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Another key feature maintained is the Contractor Team Arrangement, or CTA.  A CTA is when two or more MAS contractors come together to provide a total solution. Unlike a prime-sub relationship, each team member is a prime for their portion of the work, and each invoices the government directly using their MAS contract rates.  CTA members may bill directly for their portion of the work or invoice through a lead on the CTA.</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b4bff98e1c_3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b4bff98e1c_3_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CTA processes is now codified in GSAR 538.7102-1, but the process remains unchained. CTA agreements must still be in writing and should clearly define roles, deliverables, invoicing, and responsibilities. These agreements need to be included in the order file. It’s important to note that this is different from a subcontract — every CTA member is a prime contractor for their piece.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b4bff98e1c_3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b4bff98e1c_3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For more details, please see the MAS website for additional guidance and training and the ordering procedures at GSAR 538.71.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b4bff98e1c_3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b4bff98e1c_3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sz="1100">
                <a:solidFill>
                  <a:schemeClr val="dk1"/>
                </a:solidFill>
              </a:rPr>
              <a:t>Thank you for attending the </a:t>
            </a:r>
            <a:r>
              <a:rPr lang="en-US" sz="1100" b="1">
                <a:solidFill>
                  <a:schemeClr val="dk1"/>
                </a:solidFill>
              </a:rPr>
              <a:t>Updates to MAS Ordering Procedures</a:t>
            </a:r>
            <a:r>
              <a:rPr lang="en-US" sz="1100">
                <a:solidFill>
                  <a:schemeClr val="dk1"/>
                </a:solidFill>
              </a:rPr>
              <a:t> training. We appreciate your time, engagement, and thoughtful participation, and we hope the session provided useful insights and practical guidance you can apply in your acquisition work.</a:t>
            </a:r>
            <a:endParaRPr sz="1100">
              <a:solidFill>
                <a:schemeClr val="dk1"/>
              </a:solidFill>
            </a:endParaRPr>
          </a:p>
          <a:p>
            <a:pPr marL="0" lvl="0" indent="0" algn="l" rtl="0">
              <a:spcBef>
                <a:spcPts val="360"/>
              </a:spcBef>
              <a:spcAft>
                <a:spcPts val="0"/>
              </a:spcAft>
              <a:buClr>
                <a:schemeClr val="dk1"/>
              </a:buClr>
              <a:buSzPts val="1100"/>
              <a:buFont typeface="Arial"/>
              <a:buNone/>
            </a:pPr>
            <a:endParaRPr sz="1100">
              <a:solidFill>
                <a:schemeClr val="dk1"/>
              </a:solidFill>
            </a:endParaRPr>
          </a:p>
          <a:p>
            <a:pPr marL="0" lvl="0" indent="0" algn="l" rtl="0">
              <a:spcBef>
                <a:spcPts val="360"/>
              </a:spcBef>
              <a:spcAft>
                <a:spcPts val="0"/>
              </a:spcAft>
              <a:buClr>
                <a:schemeClr val="dk1"/>
              </a:buClr>
              <a:buSzPts val="1100"/>
              <a:buFont typeface="Arial"/>
              <a:buNone/>
            </a:pPr>
            <a:r>
              <a:rPr lang="en-US" sz="1100">
                <a:solidFill>
                  <a:schemeClr val="dk1"/>
                </a:solidFill>
              </a:rPr>
              <a:t>Be sure to follow the MAS Interact posts for future changes.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b4bff98e1c_3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b4bff98e1c_3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b4bff98e1c_3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b4bff98e1c_3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The rewrite is designed to simplify and streamline the process. It removes unnecessary complexity and duplication that previously slowed down ordering. It also embraces flexibility and encourages innovation, giving agencies and contractors more room to adapt to unique needs.  Ordering activities are encouraged to use the Periodic Table of Acquisition Innovations or PTAI to identify innovative approaches to use under the Multiple Award Schedule program.</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Importantly, it eliminates duplicative guidance from FAR 8.4 on areas like payment, order placement, inspection and acceptance, disputes, and terminations. Instead of repeating these details, the updated procedures leverage the terms already established in existing FSS contracts, making the process more efficient and easier to follow.</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9fa05d7b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b9fa05d7b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To access MAS ordering guidance, start at gsa.gov/mas, where you’ll find official ordering procedures, policies, and resources.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To stay informed, monitor the GSA Interact MAS Channel for announcements, updates, and clarifications as guidance evolves.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To build your ordering expertise, take advantage of available MAS ordering training focused on specific topics. You can also watch on-demand YouTube videos, organized by topic, for flexible, just-in-time learning.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We also want your help improving our tools and resources. Share feedback on existing content, training, and guidance, and let us know what would help you apply new procedures—such as examples, templates, or checklists.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Finally, if you have questions, suggestions, or feedback, please reach out to us at MASPMO@gsa.gov</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b4bff98e1c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b4bff98e1c_3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The new ordering procedures make one point very clear: FAR Part 15 processes do not apply under MAS. That means no formal evaluation plans, no scoring quotations, and no establishing competitive ranges. At the same time, the procedures encourage agencies to be more innovative with their RFQ approaches, giving them the flexibility to increase efficiency.</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Another important change is the emphasis on best value. Agencies are directed to award the order or BPA to the contractor that represents best value, as defined in FAR 2.101. Importantly, the old ‘lowest cost alternative’ language has been removed, reinforcing that the focus is on value, not just price.</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Finally, the procedures streamline ordering by eliminating the old separate processes for supplies and services that required a statement of work. This cuts down unnecessary complexity and makes the ordering process more straightforward for both agencies and contractors.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4bff98e1c_3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b4bff98e1c_3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Let’s look at the key changes to Blanket Purchase Agreements under the new ordering guidance.</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First, BPAs must explicitly spell out the details—things like the scope of work, the ordering period, invoicing and delivery terms, discounts, who has ordering authority, and any limits on ordering. This creates greater clarity and consistency across BPAs.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Second, agencies must conduct an annual review to confirm that the BPA still represents best value, check for new price or discount opportunities, verify that ordering procedures are being followed, and confirm the underlying FSS contract is still valid.</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Finally, one of the most notable changes is the elimination of the requirement for Head of Contracting Activity, or HCA, approval for single-award BPAs over $100 million. This streamlines the process and reduces unnecessary administrative delays while still maintaining safeguards for competition and value.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b4bff98e1c_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b4bff98e1c_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One of the major changes in the new ordering procedures is the removal of all open market item guidance. Instead, agencies are directed to use Order-Level Materials, or OLMs, to create a total solution under MAS.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Now, if your requirement includes something that cannot be included as an OLM—for example, a product that is not TAA compliant—and it’s absolutely essential to meet the need, you may for administrative convenience, add items not on MAS contract or MAS BPA to an individual task or delivery order issued against a MAS contract or MAS BPA or place a separate contract or order for those items.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This change reinforces the idea that MAS and OLMs should be used to the maximum extent possible for complete solutions, while ensuring compliance with procurement rules.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b4bff98e1c_3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b4bff98e1c_3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Now that we’ve covered the removal of open market items from MAS, the focus shifts to how agencies can still meet unique requirements. That’s where Order-Level Materials, or OLMs, come in. OLMs are supplies or services that weren’t known at the time of the MAS contract award but are necessary at the order level. Think of them as items needed to complete the solution. They can be added at the task or delivery order level, as long as they aren’t the primary purpose of the order.  There is no longer a limit on the percentage of the order value for OLMs.</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4bff98e1c_3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4bff98e1c_3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r>
              <a:rPr lang="en-US">
                <a:solidFill>
                  <a:schemeClr val="dk1"/>
                </a:solidFill>
              </a:rPr>
              <a:t>Order-Level Materials were originally designed to cover only certain supplies and services not known at the time of contract award, but are now permitted on all order types — whether fixed-price, time-and-materials, or labor-hour.  What this means in practice is that ordering activities are no longer restricted to just one contract type when using OLMs. Instead, they can select the structure that best fits their acquisition.  This expansion greatly increases the flexibility and usefulness of OLMs. Ordering activities can now cover a much broader range of requirements under MAS orders, which helps streamline acquisitions, avoid unnecessary multiple procurements, and ensure the government has access to exactly what it needs at the order level. </a:t>
            </a:r>
            <a:endParaRPr>
              <a:solidFill>
                <a:schemeClr val="dk1"/>
              </a:solidFill>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360"/>
              </a:spcBef>
              <a:spcAft>
                <a:spcPts val="0"/>
              </a:spcAft>
              <a:buClr>
                <a:schemeClr val="dk1"/>
              </a:buClr>
              <a:buSzPts val="1100"/>
              <a:buFont typeface="Arial"/>
              <a:buNone/>
            </a:pPr>
            <a:r>
              <a:rPr lang="en-US">
                <a:solidFill>
                  <a:schemeClr val="dk1"/>
                </a:solidFill>
              </a:rPr>
              <a:t>OLMs must still be clearly identified in the order, and ordering contracting officers must follow GSAM 583.71 ordering procedures including using FAR 15.404 to find the price for OLMs fair and reasonable. Pricing isn’t pre-set at the contract level — it’s determined at the order level.</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0"/>
            <a:ext cx="9144000" cy="1285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pic>
        <p:nvPicPr>
          <p:cNvPr id="16" name="Google Shape;16;p2" descr="118829998 flipped small.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85875"/>
            <a:ext cx="9144000" cy="3857700"/>
          </a:xfrm>
          <a:prstGeom prst="rect">
            <a:avLst/>
          </a:prstGeom>
          <a:noFill/>
          <a:ln>
            <a:noFill/>
          </a:ln>
        </p:spPr>
      </p:pic>
      <p:pic>
        <p:nvPicPr>
          <p:cNvPr id="17" name="Google Shape;17;p2" title="GSASignatures-150ppi_GSA (1).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0600" y="393803"/>
            <a:ext cx="2052351" cy="4769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55" name="Google Shape;55;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56" name="Google Shape;56;p11"/>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rot="5400000">
            <a:off x="5463750" y="1371630"/>
            <a:ext cx="4388700" cy="20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59" name="Google Shape;59;p1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60" name="Google Shape;60;p12"/>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7" name="Google Shape;6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8" name="Google Shape;7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9" name="Google Shape;7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0" name="Google Shape;8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3" name="Google Shape;8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 name="Google Shape;8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7" name="Google Shape;8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0" name="Google Shape;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0" name="Google Shape;20;p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1" name="Google Shape;21;p3"/>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 name="Google Shape;10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3" name="Google Shape;10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pic>
        <p:nvPicPr>
          <p:cNvPr id="5" name="Picture 4">
            <a:extLst>
              <a:ext uri="{FF2B5EF4-FFF2-40B4-BE49-F238E27FC236}">
                <a16:creationId xmlns:a16="http://schemas.microsoft.com/office/drawing/2014/main" id="{B2748429-D9AE-2A03-6CF2-FC5A074D6A37}"/>
              </a:ext>
            </a:extLst>
          </p:cNvPr>
          <p:cNvPicPr>
            <a:picLocks noChangeAspect="1"/>
          </p:cNvPicPr>
          <p:nvPr userDrawn="1"/>
        </p:nvPicPr>
        <p:blipFill>
          <a:blip r:embed="rId2"/>
          <a:stretch>
            <a:fillRect/>
          </a:stretch>
        </p:blipFill>
        <p:spPr>
          <a:xfrm>
            <a:off x="0" y="1343578"/>
            <a:ext cx="9143999" cy="3799922"/>
          </a:xfrm>
          <a:prstGeom prst="rect">
            <a:avLst/>
          </a:prstGeom>
        </p:spPr>
      </p:pic>
      <p:sp>
        <p:nvSpPr>
          <p:cNvPr id="111" name="Google Shape;11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26" title="GSASignatures-150ppi_GSA.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9975" y="206669"/>
            <a:ext cx="2396801" cy="556967"/>
          </a:xfrm>
          <a:prstGeom prst="rect">
            <a:avLst/>
          </a:prstGeom>
          <a:noFill/>
          <a:ln>
            <a:noFill/>
          </a:ln>
        </p:spPr>
      </p:pic>
      <p:sp>
        <p:nvSpPr>
          <p:cNvPr id="2" name="Rectangle 1">
            <a:extLst>
              <a:ext uri="{FF2B5EF4-FFF2-40B4-BE49-F238E27FC236}">
                <a16:creationId xmlns:a16="http://schemas.microsoft.com/office/drawing/2014/main" id="{92AAEBEF-4B89-3E7C-67CE-B21ECFD8D2A1}"/>
              </a:ext>
            </a:extLst>
          </p:cNvPr>
          <p:cNvSpPr/>
          <p:nvPr userDrawn="1"/>
        </p:nvSpPr>
        <p:spPr>
          <a:xfrm>
            <a:off x="119269" y="79513"/>
            <a:ext cx="1940118" cy="92235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p2" title="GSASignatures-150ppi_GSA.jpg">
            <a:extLst>
              <a:ext uri="{FF2B5EF4-FFF2-40B4-BE49-F238E27FC236}">
                <a16:creationId xmlns:a16="http://schemas.microsoft.com/office/drawing/2014/main" id="{403605DA-3699-446B-C9B5-B3026E002B0A}"/>
              </a:ext>
            </a:extLst>
          </p:cNvPr>
          <p:cNvPicPr preferRelativeResize="0"/>
          <p:nvPr userDrawn="1"/>
        </p:nvPicPr>
        <p:blipFill>
          <a:blip r:embed="rId4" cstate="print">
            <a:alphaModFix/>
            <a:extLst>
              <a:ext uri="{28A0092B-C50C-407E-A947-70E740481C1C}">
                <a14:useLocalDpi xmlns:a14="http://schemas.microsoft.com/office/drawing/2010/main" val="0"/>
              </a:ext>
            </a:extLst>
          </a:blip>
          <a:stretch>
            <a:fillRect/>
          </a:stretch>
        </p:blipFill>
        <p:spPr>
          <a:xfrm>
            <a:off x="359650" y="278107"/>
            <a:ext cx="2396801" cy="55696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 square text and caption" type="secHead">
  <p:cSld name="SECTION_HEADER">
    <p:spTree>
      <p:nvGrpSpPr>
        <p:cNvPr id="1" name="Shape 115"/>
        <p:cNvGrpSpPr/>
        <p:nvPr/>
      </p:nvGrpSpPr>
      <p:grpSpPr>
        <a:xfrm>
          <a:off x="0" y="0"/>
          <a:ext cx="0" cy="0"/>
          <a:chOff x="0" y="0"/>
          <a:chExt cx="0" cy="0"/>
        </a:xfrm>
      </p:grpSpPr>
      <p:sp>
        <p:nvSpPr>
          <p:cNvPr id="116" name="Google Shape;11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7"/>
          <p:cNvSpPr/>
          <p:nvPr/>
        </p:nvSpPr>
        <p:spPr>
          <a:xfrm>
            <a:off x="4310225" y="766800"/>
            <a:ext cx="1774800" cy="1774800"/>
          </a:xfrm>
          <a:prstGeom prst="rect">
            <a:avLst/>
          </a:prstGeom>
          <a:solidFill>
            <a:srgbClr val="01558E"/>
          </a:solid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
        <p:nvSpPr>
          <p:cNvPr id="118" name="Google Shape;118;p27"/>
          <p:cNvSpPr/>
          <p:nvPr/>
        </p:nvSpPr>
        <p:spPr>
          <a:xfrm>
            <a:off x="6210999" y="766800"/>
            <a:ext cx="1774800" cy="1774800"/>
          </a:xfrm>
          <a:prstGeom prst="rect">
            <a:avLst/>
          </a:prstGeom>
          <a:no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
        <p:nvSpPr>
          <p:cNvPr id="119" name="Google Shape;119;p27"/>
          <p:cNvSpPr/>
          <p:nvPr/>
        </p:nvSpPr>
        <p:spPr>
          <a:xfrm>
            <a:off x="4310225" y="2684750"/>
            <a:ext cx="1774800" cy="1774800"/>
          </a:xfrm>
          <a:prstGeom prst="rect">
            <a:avLst/>
          </a:prstGeom>
          <a:no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
        <p:nvSpPr>
          <p:cNvPr id="120" name="Google Shape;120;p27"/>
          <p:cNvSpPr/>
          <p:nvPr/>
        </p:nvSpPr>
        <p:spPr>
          <a:xfrm>
            <a:off x="6210999" y="2684750"/>
            <a:ext cx="1774800" cy="1774800"/>
          </a:xfrm>
          <a:prstGeom prst="rect">
            <a:avLst/>
          </a:prstGeom>
          <a:solidFill>
            <a:schemeClr val="dk2"/>
          </a:solid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
        <p:nvSpPr>
          <p:cNvPr id="121" name="Google Shape;121;p27"/>
          <p:cNvSpPr/>
          <p:nvPr/>
        </p:nvSpPr>
        <p:spPr>
          <a:xfrm>
            <a:off x="2409450" y="2684750"/>
            <a:ext cx="1774800" cy="1774800"/>
          </a:xfrm>
          <a:prstGeom prst="rect">
            <a:avLst/>
          </a:prstGeom>
          <a:no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 and body text" type="tx">
  <p:cSld name="TITLE_AND_BODY">
    <p:spTree>
      <p:nvGrpSpPr>
        <p:cNvPr id="1" name="Shape 122"/>
        <p:cNvGrpSpPr/>
        <p:nvPr/>
      </p:nvGrpSpPr>
      <p:grpSpPr>
        <a:xfrm>
          <a:off x="0" y="0"/>
          <a:ext cx="0" cy="0"/>
          <a:chOff x="0" y="0"/>
          <a:chExt cx="0" cy="0"/>
        </a:xfrm>
      </p:grpSpPr>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8"/>
          <p:cNvSpPr/>
          <p:nvPr/>
        </p:nvSpPr>
        <p:spPr>
          <a:xfrm>
            <a:off x="4945625" y="-5150"/>
            <a:ext cx="4209900" cy="5143500"/>
          </a:xfrm>
          <a:prstGeom prst="rect">
            <a:avLst/>
          </a:prstGeom>
          <a:solidFill>
            <a:srgbClr val="F2F9FF">
              <a:alpha val="84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28"/>
          <p:cNvSpPr/>
          <p:nvPr/>
        </p:nvSpPr>
        <p:spPr>
          <a:xfrm>
            <a:off x="2472825" y="1666075"/>
            <a:ext cx="2472900" cy="3477600"/>
          </a:xfrm>
          <a:prstGeom prst="rect">
            <a:avLst/>
          </a:prstGeom>
          <a:solidFill>
            <a:srgbClr val="01558E"/>
          </a:solid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text" type="twoColTx">
  <p:cSld name="TITLE_AND_TWO_COLUMNS">
    <p:spTree>
      <p:nvGrpSpPr>
        <p:cNvPr id="1" name="Shape 126"/>
        <p:cNvGrpSpPr/>
        <p:nvPr/>
      </p:nvGrpSpPr>
      <p:grpSpPr>
        <a:xfrm>
          <a:off x="0" y="0"/>
          <a:ext cx="0" cy="0"/>
          <a:chOff x="0" y="0"/>
          <a:chExt cx="0" cy="0"/>
        </a:xfrm>
      </p:grpSpPr>
      <p:sp>
        <p:nvSpPr>
          <p:cNvPr id="127" name="Google Shape;12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9"/>
          <p:cNvSpPr/>
          <p:nvPr/>
        </p:nvSpPr>
        <p:spPr>
          <a:xfrm>
            <a:off x="-36196" y="-36950"/>
            <a:ext cx="9180300" cy="5180400"/>
          </a:xfrm>
          <a:prstGeom prst="rect">
            <a:avLst/>
          </a:prstGeom>
          <a:solidFill>
            <a:schemeClr val="dk2"/>
          </a:solid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 square and body text" type="titleOnly">
  <p:cSld name="TITLE_ONLY">
    <p:spTree>
      <p:nvGrpSpPr>
        <p:cNvPr id="1" name="Shape 129"/>
        <p:cNvGrpSpPr/>
        <p:nvPr/>
      </p:nvGrpSpPr>
      <p:grpSpPr>
        <a:xfrm>
          <a:off x="0" y="0"/>
          <a:ext cx="0" cy="0"/>
          <a:chOff x="0" y="0"/>
          <a:chExt cx="0" cy="0"/>
        </a:xfrm>
      </p:grpSpPr>
      <p:sp>
        <p:nvSpPr>
          <p:cNvPr id="130" name="Google Shape;13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0"/>
          <p:cNvSpPr/>
          <p:nvPr/>
        </p:nvSpPr>
        <p:spPr>
          <a:xfrm>
            <a:off x="6858298" y="1304575"/>
            <a:ext cx="1614300" cy="1614300"/>
          </a:xfrm>
          <a:prstGeom prst="rect">
            <a:avLst/>
          </a:prstGeom>
          <a:solidFill>
            <a:srgbClr val="01558E"/>
          </a:solid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
        <p:nvSpPr>
          <p:cNvPr id="132" name="Google Shape;132;p30"/>
          <p:cNvSpPr/>
          <p:nvPr/>
        </p:nvSpPr>
        <p:spPr>
          <a:xfrm>
            <a:off x="5129574" y="1304575"/>
            <a:ext cx="1614300" cy="1614300"/>
          </a:xfrm>
          <a:prstGeom prst="rect">
            <a:avLst/>
          </a:prstGeom>
          <a:no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
        <p:nvSpPr>
          <p:cNvPr id="133" name="Google Shape;133;p30"/>
          <p:cNvSpPr/>
          <p:nvPr/>
        </p:nvSpPr>
        <p:spPr>
          <a:xfrm>
            <a:off x="3400851" y="3048921"/>
            <a:ext cx="1614300" cy="1614300"/>
          </a:xfrm>
          <a:prstGeom prst="rect">
            <a:avLst/>
          </a:prstGeom>
          <a:no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
        <p:nvSpPr>
          <p:cNvPr id="134" name="Google Shape;134;p30"/>
          <p:cNvSpPr/>
          <p:nvPr/>
        </p:nvSpPr>
        <p:spPr>
          <a:xfrm>
            <a:off x="5129574" y="3048921"/>
            <a:ext cx="1614300" cy="1614300"/>
          </a:xfrm>
          <a:prstGeom prst="rect">
            <a:avLst/>
          </a:prstGeom>
          <a:solidFill>
            <a:schemeClr val="dk2"/>
          </a:solid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
        <p:nvSpPr>
          <p:cNvPr id="135" name="Google Shape;135;p30"/>
          <p:cNvSpPr/>
          <p:nvPr/>
        </p:nvSpPr>
        <p:spPr>
          <a:xfrm>
            <a:off x="6858298" y="3048921"/>
            <a:ext cx="1614300" cy="1614300"/>
          </a:xfrm>
          <a:prstGeom prst="rect">
            <a:avLst/>
          </a:prstGeom>
          <a:no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
        <p:nvSpPr>
          <p:cNvPr id="136" name="Google Shape;136;p30"/>
          <p:cNvSpPr/>
          <p:nvPr/>
        </p:nvSpPr>
        <p:spPr>
          <a:xfrm>
            <a:off x="3400850" y="1304575"/>
            <a:ext cx="1614300" cy="1614300"/>
          </a:xfrm>
          <a:prstGeom prst="rect">
            <a:avLst/>
          </a:prstGeom>
          <a:no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 text">
  <p:cSld name="ONE_COLUMN_TEXT">
    <p:spTree>
      <p:nvGrpSpPr>
        <p:cNvPr id="1" name="Shape 137"/>
        <p:cNvGrpSpPr/>
        <p:nvPr/>
      </p:nvGrpSpPr>
      <p:grpSpPr>
        <a:xfrm>
          <a:off x="0" y="0"/>
          <a:ext cx="0" cy="0"/>
          <a:chOff x="0" y="0"/>
          <a:chExt cx="0" cy="0"/>
        </a:xfrm>
      </p:grpSpPr>
      <p:sp>
        <p:nvSpPr>
          <p:cNvPr id="138" name="Google Shape;13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31"/>
          <p:cNvSpPr/>
          <p:nvPr/>
        </p:nvSpPr>
        <p:spPr>
          <a:xfrm>
            <a:off x="4945625" y="-5150"/>
            <a:ext cx="4209900" cy="5143500"/>
          </a:xfrm>
          <a:prstGeom prst="rect">
            <a:avLst/>
          </a:prstGeom>
          <a:solidFill>
            <a:srgbClr val="F2F9FF">
              <a:alpha val="84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0"/>
        <p:cNvGrpSpPr/>
        <p:nvPr/>
      </p:nvGrpSpPr>
      <p:grpSpPr>
        <a:xfrm>
          <a:off x="0" y="0"/>
          <a:ext cx="0" cy="0"/>
          <a:chOff x="0" y="0"/>
          <a:chExt cx="0" cy="0"/>
        </a:xfrm>
      </p:grpSpPr>
      <p:sp>
        <p:nvSpPr>
          <p:cNvPr id="141" name="Google Shape;14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32"/>
          <p:cNvSpPr/>
          <p:nvPr/>
        </p:nvSpPr>
        <p:spPr>
          <a:xfrm>
            <a:off x="0" y="0"/>
            <a:ext cx="3234600" cy="3154200"/>
          </a:xfrm>
          <a:prstGeom prst="rect">
            <a:avLst/>
          </a:prstGeom>
          <a:solidFill>
            <a:srgbClr val="01558E"/>
          </a:solidFill>
          <a:ln w="9525" cap="flat" cmpd="sng">
            <a:solidFill>
              <a:srgbClr val="CCCCCC"/>
            </a:solidFill>
            <a:prstDash val="solid"/>
            <a:round/>
            <a:headEnd type="none" w="sm" len="sm"/>
            <a:tailEnd type="none" w="sm" len="sm"/>
          </a:ln>
        </p:spPr>
        <p:txBody>
          <a:bodyPr spcFirstLastPara="1" wrap="square" lIns="103500" tIns="103500" rIns="103500" bIns="103500" anchor="ctr" anchorCtr="0">
            <a:noAutofit/>
          </a:bodyPr>
          <a:lstStyle/>
          <a:p>
            <a:pPr marL="0" lvl="0" indent="0" algn="ctr" rtl="0">
              <a:spcBef>
                <a:spcPts val="0"/>
              </a:spcBef>
              <a:spcAft>
                <a:spcPts val="0"/>
              </a:spcAft>
              <a:buNone/>
            </a:pPr>
            <a:endParaRPr sz="1584"/>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column and body text">
  <p:cSld name="SECTION_TITLE_AND_DESCRIPTION">
    <p:spTree>
      <p:nvGrpSpPr>
        <p:cNvPr id="1" name="Shape 143"/>
        <p:cNvGrpSpPr/>
        <p:nvPr/>
      </p:nvGrpSpPr>
      <p:grpSpPr>
        <a:xfrm>
          <a:off x="0" y="0"/>
          <a:ext cx="0" cy="0"/>
          <a:chOff x="0" y="0"/>
          <a:chExt cx="0" cy="0"/>
        </a:xfrm>
      </p:grpSpPr>
      <p:sp>
        <p:nvSpPr>
          <p:cNvPr id="144" name="Google Shape;14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33"/>
          <p:cNvSpPr/>
          <p:nvPr/>
        </p:nvSpPr>
        <p:spPr>
          <a:xfrm>
            <a:off x="985647" y="1892253"/>
            <a:ext cx="2100900" cy="2771100"/>
          </a:xfrm>
          <a:prstGeom prst="rect">
            <a:avLst/>
          </a:prstGeom>
          <a:solidFill>
            <a:schemeClr val="dk2"/>
          </a:solid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r>
              <a:rPr lang="en-US" sz="1441"/>
              <a:t> </a:t>
            </a:r>
            <a:endParaRPr sz="1441"/>
          </a:p>
        </p:txBody>
      </p:sp>
      <p:sp>
        <p:nvSpPr>
          <p:cNvPr id="146" name="Google Shape;146;p33"/>
          <p:cNvSpPr/>
          <p:nvPr/>
        </p:nvSpPr>
        <p:spPr>
          <a:xfrm>
            <a:off x="5364775" y="1892400"/>
            <a:ext cx="3779100" cy="2771100"/>
          </a:xfrm>
          <a:prstGeom prst="rect">
            <a:avLst/>
          </a:prstGeom>
          <a:solidFill>
            <a:srgbClr val="01558E"/>
          </a:solidFill>
          <a:ln w="8675" cap="flat" cmpd="sng">
            <a:solidFill>
              <a:srgbClr val="CCCCCC"/>
            </a:solidFill>
            <a:prstDash val="solid"/>
            <a:round/>
            <a:headEnd type="none" w="sm" len="sm"/>
            <a:tailEnd type="none" w="sm" len="sm"/>
          </a:ln>
        </p:spPr>
        <p:txBody>
          <a:bodyPr spcFirstLastPara="1" wrap="square" lIns="94125" tIns="94125" rIns="94125" bIns="94125" anchor="ctr" anchorCtr="0">
            <a:noAutofit/>
          </a:bodyPr>
          <a:lstStyle/>
          <a:p>
            <a:pPr marL="0" lvl="0" indent="0" algn="ctr" rtl="0">
              <a:spcBef>
                <a:spcPts val="0"/>
              </a:spcBef>
              <a:spcAft>
                <a:spcPts val="0"/>
              </a:spcAft>
              <a:buNone/>
            </a:pPr>
            <a:endParaRPr sz="1441"/>
          </a:p>
        </p:txBody>
      </p:sp>
      <p:pic>
        <p:nvPicPr>
          <p:cNvPr id="147" name="Google Shape;147;p33" title="stock-photo-a-futuristic-robotic-hand-showcasing-advanced-technology-this-robotic-hand-symbolizes-innovation-253718857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2843399" y="2402100"/>
            <a:ext cx="2764526" cy="175772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CAPTION_ONLY">
    <p:spTree>
      <p:nvGrpSpPr>
        <p:cNvPr id="1" name="Shape 148"/>
        <p:cNvGrpSpPr/>
        <p:nvPr/>
      </p:nvGrpSpPr>
      <p:grpSpPr>
        <a:xfrm>
          <a:off x="0" y="0"/>
          <a:ext cx="0" cy="0"/>
          <a:chOff x="0" y="0"/>
          <a:chExt cx="0" cy="0"/>
        </a:xfrm>
      </p:grpSpPr>
      <p:sp>
        <p:nvSpPr>
          <p:cNvPr id="149" name="Google Shape;149;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50" name="Google Shape;15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column text">
  <p:cSld name="BIG_NUMBER">
    <p:spTree>
      <p:nvGrpSpPr>
        <p:cNvPr id="1" name="Shape 151"/>
        <p:cNvGrpSpPr/>
        <p:nvPr/>
      </p:nvGrpSpPr>
      <p:grpSpPr>
        <a:xfrm>
          <a:off x="0" y="0"/>
          <a:ext cx="0" cy="0"/>
          <a:chOff x="0" y="0"/>
          <a:chExt cx="0" cy="0"/>
        </a:xfrm>
      </p:grpSpPr>
      <p:sp>
        <p:nvSpPr>
          <p:cNvPr id="152" name="Google Shape;15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5"/>
          <p:cNvSpPr/>
          <p:nvPr/>
        </p:nvSpPr>
        <p:spPr>
          <a:xfrm>
            <a:off x="575413" y="2452075"/>
            <a:ext cx="1903200" cy="2039100"/>
          </a:xfrm>
          <a:prstGeom prst="rect">
            <a:avLst/>
          </a:prstGeom>
          <a:solidFill>
            <a:srgbClr val="EFEFEF"/>
          </a:solidFill>
          <a:ln w="8800" cap="flat" cmpd="sng">
            <a:solidFill>
              <a:srgbClr val="EFEFEF"/>
            </a:solidFill>
            <a:prstDash val="solid"/>
            <a:round/>
            <a:headEnd type="none" w="sm" len="sm"/>
            <a:tailEnd type="none" w="sm" len="sm"/>
          </a:ln>
        </p:spPr>
        <p:txBody>
          <a:bodyPr spcFirstLastPara="1" wrap="square" lIns="84375" tIns="84375" rIns="84375" bIns="84375" anchor="ctr" anchorCtr="0">
            <a:noAutofit/>
          </a:bodyPr>
          <a:lstStyle/>
          <a:p>
            <a:pPr marL="0" lvl="0" indent="0" algn="ctr" rtl="0">
              <a:spcBef>
                <a:spcPts val="0"/>
              </a:spcBef>
              <a:spcAft>
                <a:spcPts val="0"/>
              </a:spcAft>
              <a:buNone/>
            </a:pPr>
            <a:endParaRPr sz="1292"/>
          </a:p>
        </p:txBody>
      </p:sp>
      <p:sp>
        <p:nvSpPr>
          <p:cNvPr id="154" name="Google Shape;154;p35"/>
          <p:cNvSpPr/>
          <p:nvPr/>
        </p:nvSpPr>
        <p:spPr>
          <a:xfrm>
            <a:off x="2605401" y="2452075"/>
            <a:ext cx="1903200" cy="2039100"/>
          </a:xfrm>
          <a:prstGeom prst="rect">
            <a:avLst/>
          </a:prstGeom>
          <a:noFill/>
          <a:ln w="8800" cap="flat" cmpd="sng">
            <a:solidFill>
              <a:srgbClr val="EFEFEF"/>
            </a:solidFill>
            <a:prstDash val="solid"/>
            <a:round/>
            <a:headEnd type="none" w="sm" len="sm"/>
            <a:tailEnd type="none" w="sm" len="sm"/>
          </a:ln>
        </p:spPr>
        <p:txBody>
          <a:bodyPr spcFirstLastPara="1" wrap="square" lIns="84375" tIns="84375" rIns="84375" bIns="84375" anchor="ctr" anchorCtr="0">
            <a:noAutofit/>
          </a:bodyPr>
          <a:lstStyle/>
          <a:p>
            <a:pPr marL="0" lvl="0" indent="0" algn="ctr" rtl="0">
              <a:spcBef>
                <a:spcPts val="0"/>
              </a:spcBef>
              <a:spcAft>
                <a:spcPts val="0"/>
              </a:spcAft>
              <a:buNone/>
            </a:pPr>
            <a:endParaRPr sz="1292"/>
          </a:p>
        </p:txBody>
      </p:sp>
      <p:sp>
        <p:nvSpPr>
          <p:cNvPr id="155" name="Google Shape;155;p35"/>
          <p:cNvSpPr/>
          <p:nvPr/>
        </p:nvSpPr>
        <p:spPr>
          <a:xfrm>
            <a:off x="4635390" y="2452075"/>
            <a:ext cx="1903200" cy="2039100"/>
          </a:xfrm>
          <a:prstGeom prst="rect">
            <a:avLst/>
          </a:prstGeom>
          <a:solidFill>
            <a:srgbClr val="EFEFEF"/>
          </a:solidFill>
          <a:ln w="8800" cap="flat" cmpd="sng">
            <a:solidFill>
              <a:srgbClr val="EFEFEF"/>
            </a:solidFill>
            <a:prstDash val="solid"/>
            <a:round/>
            <a:headEnd type="none" w="sm" len="sm"/>
            <a:tailEnd type="none" w="sm" len="sm"/>
          </a:ln>
        </p:spPr>
        <p:txBody>
          <a:bodyPr spcFirstLastPara="1" wrap="square" lIns="84375" tIns="84375" rIns="84375" bIns="84375" anchor="ctr" anchorCtr="0">
            <a:noAutofit/>
          </a:bodyPr>
          <a:lstStyle/>
          <a:p>
            <a:pPr marL="0" lvl="0" indent="0" algn="ctr" rtl="0">
              <a:spcBef>
                <a:spcPts val="0"/>
              </a:spcBef>
              <a:spcAft>
                <a:spcPts val="0"/>
              </a:spcAft>
              <a:buNone/>
            </a:pPr>
            <a:endParaRPr sz="1292"/>
          </a:p>
        </p:txBody>
      </p:sp>
      <p:sp>
        <p:nvSpPr>
          <p:cNvPr id="156" name="Google Shape;156;p35"/>
          <p:cNvSpPr/>
          <p:nvPr/>
        </p:nvSpPr>
        <p:spPr>
          <a:xfrm>
            <a:off x="6665379" y="2452075"/>
            <a:ext cx="1903200" cy="2039100"/>
          </a:xfrm>
          <a:prstGeom prst="rect">
            <a:avLst/>
          </a:prstGeom>
          <a:noFill/>
          <a:ln w="8800" cap="flat" cmpd="sng">
            <a:solidFill>
              <a:srgbClr val="EFEFEF"/>
            </a:solidFill>
            <a:prstDash val="solid"/>
            <a:round/>
            <a:headEnd type="none" w="sm" len="sm"/>
            <a:tailEnd type="none" w="sm" len="sm"/>
          </a:ln>
        </p:spPr>
        <p:txBody>
          <a:bodyPr spcFirstLastPara="1" wrap="square" lIns="84375" tIns="84375" rIns="84375" bIns="84375" anchor="ctr" anchorCtr="0">
            <a:noAutofit/>
          </a:bodyPr>
          <a:lstStyle/>
          <a:p>
            <a:pPr marL="0" lvl="0" indent="0" algn="ctr" rtl="0">
              <a:spcBef>
                <a:spcPts val="0"/>
              </a:spcBef>
              <a:spcAft>
                <a:spcPts val="0"/>
              </a:spcAft>
              <a:buNone/>
            </a:pPr>
            <a:endParaRPr sz="1292"/>
          </a:p>
        </p:txBody>
      </p:sp>
      <p:sp>
        <p:nvSpPr>
          <p:cNvPr id="157" name="Google Shape;157;p35"/>
          <p:cNvSpPr/>
          <p:nvPr/>
        </p:nvSpPr>
        <p:spPr>
          <a:xfrm>
            <a:off x="575425" y="1796950"/>
            <a:ext cx="1903200" cy="461400"/>
          </a:xfrm>
          <a:prstGeom prst="rect">
            <a:avLst/>
          </a:prstGeom>
          <a:solidFill>
            <a:srgbClr val="0155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35"/>
          <p:cNvSpPr/>
          <p:nvPr/>
        </p:nvSpPr>
        <p:spPr>
          <a:xfrm>
            <a:off x="2605400" y="1796950"/>
            <a:ext cx="1903200" cy="461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35"/>
          <p:cNvSpPr/>
          <p:nvPr/>
        </p:nvSpPr>
        <p:spPr>
          <a:xfrm>
            <a:off x="4635375" y="1796950"/>
            <a:ext cx="1903200" cy="461400"/>
          </a:xfrm>
          <a:prstGeom prst="rect">
            <a:avLst/>
          </a:prstGeom>
          <a:solidFill>
            <a:srgbClr val="0155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35"/>
          <p:cNvSpPr/>
          <p:nvPr/>
        </p:nvSpPr>
        <p:spPr>
          <a:xfrm>
            <a:off x="6665350" y="1796950"/>
            <a:ext cx="1903200" cy="461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d"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36" title="GSASignatures-150ppi_GSA.png"/>
          <p:cNvPicPr preferRelativeResize="0"/>
          <p:nvPr/>
        </p:nvPicPr>
        <p:blipFill>
          <a:blip r:embed="rId2">
            <a:alphaModFix/>
          </a:blip>
          <a:stretch>
            <a:fillRect/>
          </a:stretch>
        </p:blipFill>
        <p:spPr>
          <a:xfrm>
            <a:off x="3200400" y="1234440"/>
            <a:ext cx="2766060" cy="26517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6" name="Google Shape;26;p5"/>
          <p:cNvSpPr txBox="1">
            <a:spLocks noGrp="1"/>
          </p:cNvSpPr>
          <p:nvPr>
            <p:ph type="body" idx="1"/>
          </p:nvPr>
        </p:nvSpPr>
        <p:spPr>
          <a:xfrm>
            <a:off x="722313" y="2180036"/>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7" name="Google Shape;27;p5"/>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30" name="Google Shape;30;p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 name="Google Shape;32;p6"/>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5" name="Google Shape;35;p7"/>
          <p:cNvSpPr txBox="1">
            <a:spLocks noGrp="1"/>
          </p:cNvSpPr>
          <p:nvPr>
            <p:ph type="body" idx="1"/>
          </p:nvPr>
        </p:nvSpPr>
        <p:spPr>
          <a:xfrm>
            <a:off x="457200" y="1151336"/>
            <a:ext cx="4040100" cy="480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36" name="Google Shape;36;p7"/>
          <p:cNvSpPr txBox="1">
            <a:spLocks noGrp="1"/>
          </p:cNvSpPr>
          <p:nvPr>
            <p:ph type="body" idx="2"/>
          </p:nvPr>
        </p:nvSpPr>
        <p:spPr>
          <a:xfrm>
            <a:off x="457200" y="1631157"/>
            <a:ext cx="40401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7"/>
          <p:cNvSpPr txBox="1">
            <a:spLocks noGrp="1"/>
          </p:cNvSpPr>
          <p:nvPr>
            <p:ph type="body" idx="3"/>
          </p:nvPr>
        </p:nvSpPr>
        <p:spPr>
          <a:xfrm>
            <a:off x="4645028" y="1151336"/>
            <a:ext cx="4041900" cy="480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38" name="Google Shape;38;p7"/>
          <p:cNvSpPr txBox="1">
            <a:spLocks noGrp="1"/>
          </p:cNvSpPr>
          <p:nvPr>
            <p:ph type="body" idx="4"/>
          </p:nvPr>
        </p:nvSpPr>
        <p:spPr>
          <a:xfrm>
            <a:off x="4645028" y="1631157"/>
            <a:ext cx="40419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9" name="Google Shape;39;p7"/>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42" name="Google Shape;42;p8"/>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3" y="204787"/>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 name="Google Shape;45;p9"/>
          <p:cNvSpPr txBox="1">
            <a:spLocks noGrp="1"/>
          </p:cNvSpPr>
          <p:nvPr>
            <p:ph type="body" idx="1"/>
          </p:nvPr>
        </p:nvSpPr>
        <p:spPr>
          <a:xfrm>
            <a:off x="3575050" y="204789"/>
            <a:ext cx="5111700" cy="4389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6" name="Google Shape;46;p9"/>
          <p:cNvSpPr txBox="1">
            <a:spLocks noGrp="1"/>
          </p:cNvSpPr>
          <p:nvPr>
            <p:ph type="body" idx="2"/>
          </p:nvPr>
        </p:nvSpPr>
        <p:spPr>
          <a:xfrm>
            <a:off x="457203" y="1076326"/>
            <a:ext cx="3008400" cy="35181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47" name="Google Shape;47;p9"/>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792288" y="3600451"/>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0" name="Google Shape;50;p10"/>
          <p:cNvSpPr>
            <a:spLocks noGrp="1"/>
          </p:cNvSpPr>
          <p:nvPr>
            <p:ph type="pic" idx="2"/>
          </p:nvPr>
        </p:nvSpPr>
        <p:spPr>
          <a:xfrm>
            <a:off x="1792288" y="459581"/>
            <a:ext cx="5486400" cy="3086100"/>
          </a:xfrm>
          <a:prstGeom prst="rect">
            <a:avLst/>
          </a:prstGeom>
          <a:noFill/>
          <a:ln>
            <a:noFill/>
          </a:ln>
        </p:spPr>
      </p:sp>
      <p:sp>
        <p:nvSpPr>
          <p:cNvPr id="51" name="Google Shape;51;p10"/>
          <p:cNvSpPr txBox="1">
            <a:spLocks noGrp="1"/>
          </p:cNvSpPr>
          <p:nvPr>
            <p:ph type="body" idx="1"/>
          </p:nvPr>
        </p:nvSpPr>
        <p:spPr>
          <a:xfrm>
            <a:off x="1792288" y="4025505"/>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52" name="Google Shape;52;p10"/>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8" y="4500563"/>
            <a:ext cx="9140700" cy="642900"/>
          </a:xfrm>
          <a:prstGeom prst="rect">
            <a:avLst/>
          </a:prstGeom>
          <a:solidFill>
            <a:srgbClr val="0095D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6294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30480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0700" cy="4500600"/>
          </a:xfrm>
          <a:prstGeom prst="rect">
            <a:avLst/>
          </a:prstGeom>
          <a:solidFill>
            <a:srgbClr val="0095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508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63" name="Google Shape;6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4" name="Google Shape;6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8" name="Google Shape;10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9" name="Google Shape;10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www.acquisition.gov/far-overhaul/far-part-deviation-gui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quisition.gov/far-overhaul/far-part-deviation-guide" TargetMode="External"/><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s://preview.gsa.gov/buy-through-us/purchasing-programs/multiple-award-schedule/help-with-mas-buying/mas-order-flexibilities" TargetMode="External"/><Relationship Id="rId5" Type="http://schemas.openxmlformats.org/officeDocument/2006/relationships/hyperlink" Target="https://www.acquisition.gov/fss-ordering-procedures" TargetMode="External"/><Relationship Id="rId4" Type="http://schemas.openxmlformats.org/officeDocument/2006/relationships/hyperlink" Target="https://www.acquisition.gov/far-overhaul/far-part-deviation-guide/far-overhaul-part-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aspmo@gsa.gov"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hyperlink" Target="https://buy.gsa.gov/interact/community/6/activity-feed" TargetMode="External"/><Relationship Id="rId4" Type="http://schemas.openxmlformats.org/officeDocument/2006/relationships/hyperlink" Target="http://www.gsa.gov/ma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acquisition.gov/fss-ordering-procedure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s://www.acquisition.gov/far/2.1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7"/>
          <p:cNvSpPr txBox="1"/>
          <p:nvPr/>
        </p:nvSpPr>
        <p:spPr>
          <a:xfrm>
            <a:off x="4717127" y="2114363"/>
            <a:ext cx="3468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solidFill>
                  <a:schemeClr val="bg1"/>
                </a:solidFill>
                <a:latin typeface="Public Sans Light"/>
                <a:ea typeface="Public Sans Light"/>
                <a:cs typeface="Public Sans Light"/>
                <a:sym typeface="Public Sans Light"/>
              </a:rPr>
              <a:t>RFO PART 8/GSAR 538.71</a:t>
            </a:r>
            <a:endParaRPr sz="1800" i="1" dirty="0">
              <a:solidFill>
                <a:schemeClr val="bg1"/>
              </a:solidFill>
              <a:latin typeface="Public Sans Light"/>
              <a:ea typeface="Public Sans Light"/>
              <a:cs typeface="Public Sans Light"/>
              <a:sym typeface="Public Sans Light"/>
            </a:endParaRPr>
          </a:p>
        </p:txBody>
      </p:sp>
      <p:sp>
        <p:nvSpPr>
          <p:cNvPr id="169" name="Google Shape;169;p37"/>
          <p:cNvSpPr txBox="1">
            <a:spLocks noGrp="1"/>
          </p:cNvSpPr>
          <p:nvPr>
            <p:ph type="title" idx="4294967295"/>
          </p:nvPr>
        </p:nvSpPr>
        <p:spPr>
          <a:xfrm>
            <a:off x="4704075" y="2418475"/>
            <a:ext cx="4332300" cy="993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0" i="0" u="none" strike="noStrike" kern="0" cap="none" spc="0" normalizeH="0" baseline="0" noProof="0" dirty="0">
                <a:ln>
                  <a:noFill/>
                </a:ln>
                <a:solidFill>
                  <a:schemeClr val="bg1"/>
                </a:solidFill>
                <a:effectLst/>
                <a:uLnTx/>
                <a:uFillTx/>
                <a:latin typeface="Public Sans Light"/>
                <a:ea typeface="Public Sans Light"/>
                <a:cs typeface="Public Sans Light"/>
                <a:sym typeface="Public Sans Light"/>
              </a:rPr>
              <a:t>Updates to MAS Ordering Procedures</a:t>
            </a:r>
          </a:p>
        </p:txBody>
      </p:sp>
      <p:sp>
        <p:nvSpPr>
          <p:cNvPr id="170" name="Google Shape;170;p37"/>
          <p:cNvSpPr txBox="1"/>
          <p:nvPr/>
        </p:nvSpPr>
        <p:spPr>
          <a:xfrm>
            <a:off x="4720500" y="3412375"/>
            <a:ext cx="3793800" cy="1445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852"/>
              <a:buFont typeface="Arial"/>
              <a:buNone/>
            </a:pPr>
            <a:r>
              <a:rPr lang="en-US" sz="1570">
                <a:solidFill>
                  <a:schemeClr val="bg1"/>
                </a:solidFill>
                <a:latin typeface="Public Sans"/>
                <a:ea typeface="Public Sans"/>
                <a:cs typeface="Public Sans"/>
                <a:sym typeface="Public Sans"/>
              </a:rPr>
              <a:t>Presented by:</a:t>
            </a:r>
            <a:endParaRPr sz="1570">
              <a:solidFill>
                <a:schemeClr val="bg1"/>
              </a:solidFill>
              <a:latin typeface="Public Sans"/>
              <a:ea typeface="Public Sans"/>
              <a:cs typeface="Public Sans"/>
              <a:sym typeface="Public Sans"/>
            </a:endParaRPr>
          </a:p>
          <a:p>
            <a:pPr marL="0" lvl="0" indent="0" algn="l" rtl="0">
              <a:lnSpc>
                <a:spcPct val="120000"/>
              </a:lnSpc>
              <a:spcBef>
                <a:spcPts val="0"/>
              </a:spcBef>
              <a:spcAft>
                <a:spcPts val="0"/>
              </a:spcAft>
              <a:buClr>
                <a:schemeClr val="dk1"/>
              </a:buClr>
              <a:buSzPts val="852"/>
              <a:buFont typeface="Arial"/>
              <a:buNone/>
            </a:pPr>
            <a:r>
              <a:rPr lang="en-US" sz="1570">
                <a:solidFill>
                  <a:schemeClr val="bg1"/>
                </a:solidFill>
                <a:latin typeface="Public Sans"/>
                <a:ea typeface="Public Sans"/>
                <a:cs typeface="Public Sans"/>
                <a:sym typeface="Public Sans"/>
              </a:rPr>
              <a:t>Steven Hutchinson &amp; Michelle White</a:t>
            </a:r>
            <a:endParaRPr sz="1570">
              <a:solidFill>
                <a:schemeClr val="bg1"/>
              </a:solidFill>
              <a:latin typeface="Public Sans"/>
              <a:ea typeface="Public Sans"/>
              <a:cs typeface="Public Sans"/>
              <a:sym typeface="Public Sans"/>
            </a:endParaRPr>
          </a:p>
          <a:p>
            <a:pPr marL="0" lvl="0" indent="0" algn="l" rtl="0">
              <a:spcBef>
                <a:spcPts val="0"/>
              </a:spcBef>
              <a:spcAft>
                <a:spcPts val="0"/>
              </a:spcAft>
              <a:buNone/>
            </a:pPr>
            <a:endParaRPr sz="1600">
              <a:solidFill>
                <a:schemeClr val="bg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6"/>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OLM Benefits</a:t>
            </a:r>
            <a:endParaRPr b="1">
              <a:solidFill>
                <a:srgbClr val="01558E"/>
              </a:solidFill>
              <a:latin typeface="Public Sans"/>
              <a:ea typeface="Public Sans"/>
              <a:cs typeface="Public Sans"/>
              <a:sym typeface="Public Sans"/>
            </a:endParaRPr>
          </a:p>
        </p:txBody>
      </p:sp>
      <p:sp>
        <p:nvSpPr>
          <p:cNvPr id="239" name="Google Shape;239;p46"/>
          <p:cNvSpPr txBox="1">
            <a:spLocks noGrp="1"/>
          </p:cNvSpPr>
          <p:nvPr>
            <p:ph type="body" idx="1"/>
          </p:nvPr>
        </p:nvSpPr>
        <p:spPr>
          <a:xfrm>
            <a:off x="416100" y="925075"/>
            <a:ext cx="5312700" cy="35106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374151"/>
              </a:buClr>
              <a:buSzPts val="2000"/>
              <a:buFont typeface="Public Sans"/>
              <a:buChar char="●"/>
            </a:pPr>
            <a:r>
              <a:rPr lang="en-US" sz="2000">
                <a:latin typeface="Public Sans"/>
                <a:ea typeface="Public Sans"/>
                <a:cs typeface="Public Sans"/>
                <a:sym typeface="Public Sans"/>
              </a:rPr>
              <a:t>Increases MAS flexibility for mission-focused solutions</a:t>
            </a:r>
            <a:endParaRPr sz="2000">
              <a:latin typeface="Public Sans"/>
              <a:ea typeface="Public Sans"/>
              <a:cs typeface="Public Sans"/>
              <a:sym typeface="Public Sans"/>
            </a:endParaRPr>
          </a:p>
          <a:p>
            <a:pPr marL="457200" lvl="0" indent="-355600" algn="l" rtl="0">
              <a:lnSpc>
                <a:spcPct val="150000"/>
              </a:lnSpc>
              <a:spcBef>
                <a:spcPts val="0"/>
              </a:spcBef>
              <a:spcAft>
                <a:spcPts val="0"/>
              </a:spcAft>
              <a:buClr>
                <a:srgbClr val="374151"/>
              </a:buClr>
              <a:buSzPts val="2000"/>
              <a:buFont typeface="Public Sans"/>
              <a:buChar char="●"/>
            </a:pPr>
            <a:r>
              <a:rPr lang="en-US" sz="2000">
                <a:latin typeface="Public Sans"/>
                <a:ea typeface="Public Sans"/>
                <a:cs typeface="Public Sans"/>
                <a:sym typeface="Public Sans"/>
              </a:rPr>
              <a:t>Reduces procurement/admin burden</a:t>
            </a:r>
            <a:endParaRPr sz="2000">
              <a:latin typeface="Public Sans"/>
              <a:ea typeface="Public Sans"/>
              <a:cs typeface="Public Sans"/>
              <a:sym typeface="Public Sans"/>
            </a:endParaRPr>
          </a:p>
          <a:p>
            <a:pPr marL="457200" lvl="0" indent="-355600" algn="l" rtl="0">
              <a:lnSpc>
                <a:spcPct val="150000"/>
              </a:lnSpc>
              <a:spcBef>
                <a:spcPts val="0"/>
              </a:spcBef>
              <a:spcAft>
                <a:spcPts val="0"/>
              </a:spcAft>
              <a:buClr>
                <a:srgbClr val="374151"/>
              </a:buClr>
              <a:buSzPts val="2000"/>
              <a:buFont typeface="Public Sans"/>
              <a:buChar char="●"/>
            </a:pPr>
            <a:r>
              <a:rPr lang="en-US" sz="2000">
                <a:latin typeface="Public Sans"/>
                <a:ea typeface="Public Sans"/>
                <a:cs typeface="Public Sans"/>
                <a:sym typeface="Public Sans"/>
              </a:rPr>
              <a:t>Eliminates need for duplicative IDIQs/open-market buys</a:t>
            </a:r>
            <a:endParaRPr sz="2000">
              <a:latin typeface="Public Sans"/>
              <a:ea typeface="Public Sans"/>
              <a:cs typeface="Public Sans"/>
              <a:sym typeface="Public Sans"/>
            </a:endParaRPr>
          </a:p>
          <a:p>
            <a:pPr marL="457200" lvl="0" indent="-355600" algn="l" rtl="0">
              <a:lnSpc>
                <a:spcPct val="150000"/>
              </a:lnSpc>
              <a:spcBef>
                <a:spcPts val="0"/>
              </a:spcBef>
              <a:spcAft>
                <a:spcPts val="0"/>
              </a:spcAft>
              <a:buClr>
                <a:srgbClr val="374151"/>
              </a:buClr>
              <a:buSzPts val="2000"/>
              <a:buFont typeface="Public Sans"/>
              <a:buChar char="●"/>
            </a:pPr>
            <a:r>
              <a:rPr lang="en-US" sz="2000">
                <a:latin typeface="Public Sans"/>
                <a:ea typeface="Public Sans"/>
                <a:cs typeface="Public Sans"/>
                <a:sym typeface="Public Sans"/>
              </a:rPr>
              <a:t>Promotes competition &amp; cost savings</a:t>
            </a:r>
            <a:endParaRPr sz="2000">
              <a:latin typeface="Public Sans"/>
              <a:ea typeface="Public Sans"/>
              <a:cs typeface="Public Sans"/>
              <a:sym typeface="Public Sans"/>
            </a:endParaRPr>
          </a:p>
          <a:p>
            <a:pPr marL="457200" lvl="0" indent="-355600" algn="l" rtl="0">
              <a:lnSpc>
                <a:spcPct val="150000"/>
              </a:lnSpc>
              <a:spcBef>
                <a:spcPts val="0"/>
              </a:spcBef>
              <a:spcAft>
                <a:spcPts val="0"/>
              </a:spcAft>
              <a:buClr>
                <a:srgbClr val="374151"/>
              </a:buClr>
              <a:buSzPts val="2000"/>
              <a:buFont typeface="Public Sans"/>
              <a:buChar char="●"/>
            </a:pPr>
            <a:r>
              <a:rPr lang="en-US" sz="2000">
                <a:latin typeface="Public Sans"/>
                <a:ea typeface="Public Sans"/>
                <a:cs typeface="Public Sans"/>
                <a:sym typeface="Public Sans"/>
              </a:rPr>
              <a:t>Maintains compliance with MAS terms &amp; FAR requirements</a:t>
            </a:r>
            <a:endParaRPr sz="2000">
              <a:latin typeface="Public Sans"/>
              <a:ea typeface="Public Sans"/>
              <a:cs typeface="Public Sans"/>
              <a:sym typeface="Public Sans"/>
            </a:endParaRPr>
          </a:p>
        </p:txBody>
      </p:sp>
      <p:sp>
        <p:nvSpPr>
          <p:cNvPr id="240" name="Google Shape;24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10</a:t>
            </a:fld>
            <a:endParaRPr/>
          </a:p>
        </p:txBody>
      </p:sp>
      <p:pic>
        <p:nvPicPr>
          <p:cNvPr id="241" name="Google Shape;241;p46" descr="check mark in 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80175" y="1076463"/>
            <a:ext cx="2753475" cy="275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OLM SIN &amp; Ordering Instructions</a:t>
            </a:r>
            <a:endParaRPr b="1">
              <a:solidFill>
                <a:srgbClr val="01558E"/>
              </a:solidFill>
              <a:latin typeface="Public Sans"/>
              <a:ea typeface="Public Sans"/>
              <a:cs typeface="Public Sans"/>
              <a:sym typeface="Public Sans"/>
            </a:endParaRPr>
          </a:p>
        </p:txBody>
      </p:sp>
      <p:sp>
        <p:nvSpPr>
          <p:cNvPr id="247" name="Google Shape;247;p47"/>
          <p:cNvSpPr txBox="1">
            <a:spLocks noGrp="1"/>
          </p:cNvSpPr>
          <p:nvPr>
            <p:ph type="body" idx="1"/>
          </p:nvPr>
        </p:nvSpPr>
        <p:spPr>
          <a:xfrm>
            <a:off x="416125" y="1256575"/>
            <a:ext cx="4640100" cy="2753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374151"/>
              </a:buClr>
              <a:buSzPts val="1800"/>
              <a:buFont typeface="Public Sans"/>
              <a:buChar char="●"/>
            </a:pPr>
            <a:r>
              <a:rPr lang="en-US">
                <a:latin typeface="Public Sans"/>
                <a:ea typeface="Public Sans"/>
                <a:cs typeface="Public Sans"/>
                <a:sym typeface="Public Sans"/>
              </a:rPr>
              <a:t>OLMs require award of the OLM SIN</a:t>
            </a:r>
            <a:endParaRPr>
              <a:latin typeface="Public Sans"/>
              <a:ea typeface="Public Sans"/>
              <a:cs typeface="Public Sans"/>
              <a:sym typeface="Public Sans"/>
            </a:endParaRPr>
          </a:p>
          <a:p>
            <a:pPr marL="457200" lvl="0" indent="-342900" algn="l" rtl="0">
              <a:lnSpc>
                <a:spcPct val="150000"/>
              </a:lnSpc>
              <a:spcBef>
                <a:spcPts val="1000"/>
              </a:spcBef>
              <a:spcAft>
                <a:spcPts val="0"/>
              </a:spcAft>
              <a:buClr>
                <a:srgbClr val="374151"/>
              </a:buClr>
              <a:buSzPts val="1800"/>
              <a:buFont typeface="Public Sans"/>
              <a:buChar char="●"/>
            </a:pPr>
            <a:r>
              <a:rPr lang="en-US">
                <a:latin typeface="Public Sans"/>
                <a:ea typeface="Public Sans"/>
                <a:cs typeface="Public Sans"/>
                <a:sym typeface="Public Sans"/>
              </a:rPr>
              <a:t>Identified/defined at order or BPA level</a:t>
            </a:r>
            <a:endParaRPr>
              <a:latin typeface="Public Sans"/>
              <a:ea typeface="Public Sans"/>
              <a:cs typeface="Public Sans"/>
              <a:sym typeface="Public Sans"/>
            </a:endParaRPr>
          </a:p>
          <a:p>
            <a:pPr marL="457200" lvl="0" indent="-342900" algn="l" rtl="0">
              <a:lnSpc>
                <a:spcPct val="150000"/>
              </a:lnSpc>
              <a:spcBef>
                <a:spcPts val="1000"/>
              </a:spcBef>
              <a:spcAft>
                <a:spcPts val="1000"/>
              </a:spcAft>
              <a:buClr>
                <a:srgbClr val="374151"/>
              </a:buClr>
              <a:buSzPts val="1800"/>
              <a:buFont typeface="Public Sans"/>
              <a:buChar char="●"/>
            </a:pPr>
            <a:r>
              <a:rPr lang="en-US">
                <a:latin typeface="Public Sans"/>
                <a:ea typeface="Public Sans"/>
                <a:cs typeface="Public Sans"/>
                <a:sym typeface="Public Sans"/>
              </a:rPr>
              <a:t>Pricing set at order level (ordering activity ensures fair &amp; reasonable pricing)</a:t>
            </a:r>
            <a:endParaRPr>
              <a:latin typeface="Public Sans"/>
              <a:ea typeface="Public Sans"/>
              <a:cs typeface="Public Sans"/>
              <a:sym typeface="Public Sans"/>
            </a:endParaRPr>
          </a:p>
        </p:txBody>
      </p:sp>
      <p:sp>
        <p:nvSpPr>
          <p:cNvPr id="248" name="Google Shape;24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11</a:t>
            </a:fld>
            <a:endParaRPr/>
          </a:p>
        </p:txBody>
      </p:sp>
      <p:pic>
        <p:nvPicPr>
          <p:cNvPr id="249" name="Google Shape;249;p47">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62211" y="1275021"/>
            <a:ext cx="2710227" cy="271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OLMs &amp; BPAs</a:t>
            </a:r>
            <a:endParaRPr b="1">
              <a:solidFill>
                <a:srgbClr val="01558E"/>
              </a:solidFill>
              <a:latin typeface="Public Sans"/>
              <a:ea typeface="Public Sans"/>
              <a:cs typeface="Public Sans"/>
              <a:sym typeface="Public Sans"/>
            </a:endParaRPr>
          </a:p>
        </p:txBody>
      </p:sp>
      <p:sp>
        <p:nvSpPr>
          <p:cNvPr id="255" name="Google Shape;255;p48"/>
          <p:cNvSpPr txBox="1">
            <a:spLocks noGrp="1"/>
          </p:cNvSpPr>
          <p:nvPr>
            <p:ph type="body" idx="1"/>
          </p:nvPr>
        </p:nvSpPr>
        <p:spPr>
          <a:xfrm>
            <a:off x="441525" y="1554625"/>
            <a:ext cx="4767900" cy="21573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OLMs can be added to BPA orders if:</a:t>
            </a:r>
            <a:endParaRPr sz="1854">
              <a:latin typeface="Public Sans"/>
              <a:ea typeface="Public Sans"/>
              <a:cs typeface="Public Sans"/>
              <a:sym typeface="Public Sans"/>
            </a:endParaRPr>
          </a:p>
          <a:p>
            <a:pPr marL="914400" lvl="1"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MAS contract includes OLM SIN.</a:t>
            </a:r>
            <a:endParaRPr sz="1854">
              <a:latin typeface="Public Sans"/>
              <a:ea typeface="Public Sans"/>
              <a:cs typeface="Public Sans"/>
              <a:sym typeface="Public Sans"/>
            </a:endParaRPr>
          </a:p>
          <a:p>
            <a:pPr marL="914400" lvl="1"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Within scope of BPA.</a:t>
            </a:r>
            <a:endParaRPr sz="1854">
              <a:latin typeface="Public Sans"/>
              <a:ea typeface="Public Sans"/>
              <a:cs typeface="Public Sans"/>
              <a:sym typeface="Public Sans"/>
            </a:endParaRPr>
          </a:p>
          <a:p>
            <a:pPr marL="914400" lvl="1"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OLMs must not alter the primary purpose of the BPA.</a:t>
            </a:r>
            <a:endParaRPr sz="1854">
              <a:latin typeface="Public Sans"/>
              <a:ea typeface="Public Sans"/>
              <a:cs typeface="Public Sans"/>
              <a:sym typeface="Public Sans"/>
            </a:endParaRPr>
          </a:p>
        </p:txBody>
      </p:sp>
      <p:sp>
        <p:nvSpPr>
          <p:cNvPr id="256" name="Google Shape;25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12</a:t>
            </a:fld>
            <a:endParaRPr/>
          </a:p>
        </p:txBody>
      </p:sp>
      <p:pic>
        <p:nvPicPr>
          <p:cNvPr id="257" name="Google Shape;257;p48">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20700" y="1304338"/>
            <a:ext cx="2651750" cy="2657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9"/>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OLM Evaluation Checklist</a:t>
            </a:r>
            <a:endParaRPr b="1">
              <a:solidFill>
                <a:srgbClr val="01558E"/>
              </a:solidFill>
              <a:latin typeface="Public Sans"/>
              <a:ea typeface="Public Sans"/>
              <a:cs typeface="Public Sans"/>
              <a:sym typeface="Public Sans"/>
            </a:endParaRPr>
          </a:p>
        </p:txBody>
      </p:sp>
      <p:sp>
        <p:nvSpPr>
          <p:cNvPr id="263" name="Google Shape;263;p49"/>
          <p:cNvSpPr txBox="1">
            <a:spLocks noGrp="1"/>
          </p:cNvSpPr>
          <p:nvPr>
            <p:ph type="body" idx="1"/>
          </p:nvPr>
        </p:nvSpPr>
        <p:spPr>
          <a:xfrm>
            <a:off x="441525" y="995825"/>
            <a:ext cx="8120700" cy="38658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Is the order being placed against an authorized MAS contract?</a:t>
            </a:r>
            <a:endParaRPr sz="1854">
              <a:latin typeface="Public Sans"/>
              <a:ea typeface="Public Sans"/>
              <a:cs typeface="Public Sans"/>
              <a:sym typeface="Public Sans"/>
            </a:endParaRPr>
          </a:p>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Has the contractor added the OLM SIN to their MAS contract? </a:t>
            </a:r>
            <a:endParaRPr sz="1854">
              <a:latin typeface="Public Sans"/>
              <a:ea typeface="Public Sans"/>
              <a:cs typeface="Public Sans"/>
              <a:sym typeface="Public Sans"/>
            </a:endParaRPr>
          </a:p>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Is the order or BPA structured so that OLMs are not the preponderance of the work?</a:t>
            </a:r>
            <a:endParaRPr sz="1854">
              <a:latin typeface="Public Sans"/>
              <a:ea typeface="Public Sans"/>
              <a:cs typeface="Public Sans"/>
              <a:sym typeface="Public Sans"/>
            </a:endParaRPr>
          </a:p>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If used, are costs applied correctly?</a:t>
            </a:r>
            <a:endParaRPr sz="1854">
              <a:latin typeface="Public Sans"/>
              <a:ea typeface="Public Sans"/>
              <a:cs typeface="Public Sans"/>
              <a:sym typeface="Public Sans"/>
            </a:endParaRPr>
          </a:p>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Has the ordering activity made a fair and reasonable price determination for all OLMs using FAR 15.404 (RFO-2025-15) techniques?</a:t>
            </a:r>
            <a:endParaRPr sz="1854">
              <a:latin typeface="Public Sans"/>
              <a:ea typeface="Public Sans"/>
              <a:cs typeface="Public Sans"/>
              <a:sym typeface="Public Sans"/>
            </a:endParaRPr>
          </a:p>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Are travel costs, if included as OLMs, being properly administered and in compliance with applicable regulations?</a:t>
            </a:r>
            <a:endParaRPr sz="1854">
              <a:latin typeface="Public Sans"/>
              <a:ea typeface="Public Sans"/>
              <a:cs typeface="Public Sans"/>
              <a:sym typeface="Public Sans"/>
            </a:endParaRPr>
          </a:p>
        </p:txBody>
      </p:sp>
      <p:sp>
        <p:nvSpPr>
          <p:cNvPr id="264" name="Google Shape;26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US" b="1">
                <a:solidFill>
                  <a:srgbClr val="01558E"/>
                </a:solidFill>
                <a:latin typeface="Public Sans"/>
                <a:ea typeface="Public Sans"/>
                <a:cs typeface="Public Sans"/>
                <a:sym typeface="Public Sans"/>
              </a:rPr>
              <a:t>Contractor Use of MAS Contracts</a:t>
            </a:r>
            <a:endParaRPr b="1">
              <a:solidFill>
                <a:srgbClr val="01558E"/>
              </a:solidFill>
              <a:latin typeface="Public Sans"/>
              <a:ea typeface="Public Sans"/>
              <a:cs typeface="Public Sans"/>
              <a:sym typeface="Public Sans"/>
            </a:endParaRPr>
          </a:p>
          <a:p>
            <a:pPr marL="0" lvl="0" indent="0" algn="l" rtl="0">
              <a:spcBef>
                <a:spcPts val="0"/>
              </a:spcBef>
              <a:spcAft>
                <a:spcPts val="0"/>
              </a:spcAft>
              <a:buClr>
                <a:schemeClr val="dk1"/>
              </a:buClr>
              <a:buSzPct val="39285"/>
              <a:buFont typeface="Arial"/>
              <a:buNone/>
            </a:pPr>
            <a:endParaRPr b="1">
              <a:solidFill>
                <a:srgbClr val="01558E"/>
              </a:solidFill>
              <a:latin typeface="Public Sans"/>
              <a:ea typeface="Public Sans"/>
              <a:cs typeface="Public Sans"/>
              <a:sym typeface="Public Sans"/>
            </a:endParaRPr>
          </a:p>
          <a:p>
            <a:pPr marL="0" lvl="0" indent="0" algn="l" rtl="0">
              <a:spcBef>
                <a:spcPts val="0"/>
              </a:spcBef>
              <a:spcAft>
                <a:spcPts val="0"/>
              </a:spcAft>
              <a:buNone/>
            </a:pPr>
            <a:endParaRPr b="1">
              <a:solidFill>
                <a:srgbClr val="01558E"/>
              </a:solidFill>
              <a:latin typeface="Public Sans"/>
              <a:ea typeface="Public Sans"/>
              <a:cs typeface="Public Sans"/>
              <a:sym typeface="Public Sans"/>
            </a:endParaRPr>
          </a:p>
        </p:txBody>
      </p:sp>
      <p:sp>
        <p:nvSpPr>
          <p:cNvPr id="270" name="Google Shape;270;p50"/>
          <p:cNvSpPr txBox="1">
            <a:spLocks noGrp="1"/>
          </p:cNvSpPr>
          <p:nvPr>
            <p:ph type="body" idx="1"/>
          </p:nvPr>
        </p:nvSpPr>
        <p:spPr>
          <a:xfrm>
            <a:off x="430275" y="894525"/>
            <a:ext cx="5148900" cy="3865800"/>
          </a:xfrm>
          <a:prstGeom prst="rect">
            <a:avLst/>
          </a:prstGeom>
        </p:spPr>
        <p:txBody>
          <a:bodyPr spcFirstLastPara="1" wrap="square" lIns="91425" tIns="91425" rIns="91425" bIns="91425" anchor="t" anchorCtr="0">
            <a:noAutofit/>
          </a:bodyPr>
          <a:lstStyle/>
          <a:p>
            <a:pPr marL="457200" lvl="0"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MAS contractors may purchase from other MAS contracts</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Ensures transparency &amp; compliance with FAR/GSAM</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Verifies compliance with FAR clauses, including TAA</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Reduces supply chain risk (by using pre-vetted sources)</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MAS contracts already include clause:</a:t>
            </a:r>
            <a:endParaRPr sz="1654">
              <a:latin typeface="Public Sans"/>
              <a:ea typeface="Public Sans"/>
              <a:cs typeface="Public Sans"/>
              <a:sym typeface="Public Sans"/>
            </a:endParaRPr>
          </a:p>
          <a:p>
            <a:pPr marL="914400" lvl="1"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FAR 52.208-90, Government Supply Sources (Nov 2025) (Deviation) </a:t>
            </a:r>
            <a:endParaRPr sz="1654">
              <a:latin typeface="Public Sans"/>
              <a:ea typeface="Public Sans"/>
              <a:cs typeface="Public Sans"/>
              <a:sym typeface="Public Sans"/>
            </a:endParaRPr>
          </a:p>
        </p:txBody>
      </p:sp>
      <p:sp>
        <p:nvSpPr>
          <p:cNvPr id="271" name="Google Shape;27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a:t>
            </a:fld>
            <a:endParaRPr/>
          </a:p>
        </p:txBody>
      </p:sp>
      <p:pic>
        <p:nvPicPr>
          <p:cNvPr id="272" name="Google Shape;272;p50">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flipH="1">
            <a:off x="6020300" y="1393232"/>
            <a:ext cx="2452150" cy="23570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1"/>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US" sz="2220" b="1">
                <a:solidFill>
                  <a:srgbClr val="01558E"/>
                </a:solidFill>
                <a:latin typeface="Public Sans"/>
                <a:ea typeface="Public Sans"/>
                <a:cs typeface="Public Sans"/>
                <a:sym typeface="Public Sans"/>
              </a:rPr>
              <a:t>Contractor Use of MAS Contracts:  Contractor Requirements</a:t>
            </a:r>
            <a:endParaRPr sz="2220" b="1">
              <a:solidFill>
                <a:srgbClr val="01558E"/>
              </a:solidFill>
              <a:latin typeface="Public Sans"/>
              <a:ea typeface="Public Sans"/>
              <a:cs typeface="Public Sans"/>
              <a:sym typeface="Public Sans"/>
            </a:endParaRPr>
          </a:p>
          <a:p>
            <a:pPr marL="0" lvl="0" indent="0" algn="l" rtl="0">
              <a:spcBef>
                <a:spcPts val="0"/>
              </a:spcBef>
              <a:spcAft>
                <a:spcPts val="0"/>
              </a:spcAft>
              <a:buClr>
                <a:schemeClr val="dk1"/>
              </a:buClr>
              <a:buSzPts val="990"/>
              <a:buFont typeface="Arial"/>
              <a:buNone/>
            </a:pPr>
            <a:endParaRPr sz="2220" b="1">
              <a:solidFill>
                <a:srgbClr val="01558E"/>
              </a:solidFill>
              <a:latin typeface="Public Sans"/>
              <a:ea typeface="Public Sans"/>
              <a:cs typeface="Public Sans"/>
              <a:sym typeface="Public Sans"/>
            </a:endParaRPr>
          </a:p>
          <a:p>
            <a:pPr marL="0" lvl="0" indent="0" algn="l" rtl="0">
              <a:spcBef>
                <a:spcPts val="0"/>
              </a:spcBef>
              <a:spcAft>
                <a:spcPts val="0"/>
              </a:spcAft>
              <a:buSzPts val="990"/>
              <a:buNone/>
            </a:pPr>
            <a:endParaRPr sz="2220" b="1">
              <a:solidFill>
                <a:srgbClr val="01558E"/>
              </a:solidFill>
              <a:latin typeface="Public Sans"/>
              <a:ea typeface="Public Sans"/>
              <a:cs typeface="Public Sans"/>
              <a:sym typeface="Public Sans"/>
            </a:endParaRPr>
          </a:p>
        </p:txBody>
      </p:sp>
      <p:sp>
        <p:nvSpPr>
          <p:cNvPr id="278" name="Google Shape;278;p51"/>
          <p:cNvSpPr txBox="1">
            <a:spLocks noGrp="1"/>
          </p:cNvSpPr>
          <p:nvPr>
            <p:ph type="body" idx="1"/>
          </p:nvPr>
        </p:nvSpPr>
        <p:spPr>
          <a:xfrm>
            <a:off x="441525" y="995825"/>
            <a:ext cx="5148900" cy="3865800"/>
          </a:xfrm>
          <a:prstGeom prst="rect">
            <a:avLst/>
          </a:prstGeom>
        </p:spPr>
        <p:txBody>
          <a:bodyPr spcFirstLastPara="1" wrap="square" lIns="91425" tIns="91425" rIns="91425" bIns="91425" anchor="t" anchorCtr="0">
            <a:noAutofit/>
          </a:bodyPr>
          <a:lstStyle/>
          <a:p>
            <a:pPr marL="457200" lvl="0"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Follow GSAM 538.7103 Ordering Procedures</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Maintain complete ordering files to support audit and compliance reviews</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Contractor’s files must include:</a:t>
            </a:r>
            <a:endParaRPr sz="1654">
              <a:latin typeface="Public Sans"/>
              <a:ea typeface="Public Sans"/>
              <a:cs typeface="Public Sans"/>
              <a:sym typeface="Public Sans"/>
            </a:endParaRPr>
          </a:p>
          <a:p>
            <a:pPr marL="914400" lvl="1"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Competition documentation or limited source justification</a:t>
            </a:r>
            <a:endParaRPr sz="1654">
              <a:latin typeface="Public Sans"/>
              <a:ea typeface="Public Sans"/>
              <a:cs typeface="Public Sans"/>
              <a:sym typeface="Public Sans"/>
            </a:endParaRPr>
          </a:p>
          <a:p>
            <a:pPr marL="914400" lvl="1"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Any applicable price reasonableness determinations</a:t>
            </a:r>
            <a:endParaRPr sz="1654">
              <a:latin typeface="Public Sans"/>
              <a:ea typeface="Public Sans"/>
              <a:cs typeface="Public Sans"/>
              <a:sym typeface="Public Sans"/>
            </a:endParaRPr>
          </a:p>
          <a:p>
            <a:pPr marL="914400" lvl="1"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All quotes &amp; award documents</a:t>
            </a:r>
            <a:endParaRPr sz="1654">
              <a:latin typeface="Public Sans"/>
              <a:ea typeface="Public Sans"/>
              <a:cs typeface="Public Sans"/>
              <a:sym typeface="Public Sans"/>
            </a:endParaRPr>
          </a:p>
          <a:p>
            <a:pPr marL="914400" lvl="1"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No double reporting sale or charging and remitting IFF — ever.</a:t>
            </a:r>
            <a:endParaRPr sz="1654">
              <a:latin typeface="Public Sans"/>
              <a:ea typeface="Public Sans"/>
              <a:cs typeface="Public Sans"/>
              <a:sym typeface="Public Sans"/>
            </a:endParaRPr>
          </a:p>
        </p:txBody>
      </p:sp>
      <p:sp>
        <p:nvSpPr>
          <p:cNvPr id="279" name="Google Shape;27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a:t>
            </a:fld>
            <a:endParaRPr/>
          </a:p>
        </p:txBody>
      </p:sp>
      <p:pic>
        <p:nvPicPr>
          <p:cNvPr id="280" name="Google Shape;280;p51">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84725" y="1325022"/>
            <a:ext cx="2487725" cy="2493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2"/>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920" b="1">
                <a:solidFill>
                  <a:srgbClr val="01558E"/>
                </a:solidFill>
                <a:latin typeface="Public Sans"/>
                <a:ea typeface="Public Sans"/>
                <a:cs typeface="Public Sans"/>
                <a:sym typeface="Public Sans"/>
              </a:rPr>
              <a:t>How to Utilize the New OLM and Contractor’s Use of MAS Flexibilities</a:t>
            </a:r>
            <a:endParaRPr sz="1920" b="1">
              <a:solidFill>
                <a:srgbClr val="01558E"/>
              </a:solidFill>
              <a:latin typeface="Public Sans"/>
              <a:ea typeface="Public Sans"/>
              <a:cs typeface="Public Sans"/>
              <a:sym typeface="Public Sans"/>
            </a:endParaRPr>
          </a:p>
          <a:p>
            <a:pPr marL="0" lvl="0" indent="0" algn="l" rtl="0">
              <a:spcBef>
                <a:spcPts val="0"/>
              </a:spcBef>
              <a:spcAft>
                <a:spcPts val="0"/>
              </a:spcAft>
              <a:buSzPts val="990"/>
              <a:buNone/>
            </a:pPr>
            <a:endParaRPr sz="1920" b="1">
              <a:solidFill>
                <a:srgbClr val="01558E"/>
              </a:solidFill>
              <a:latin typeface="Public Sans"/>
              <a:ea typeface="Public Sans"/>
              <a:cs typeface="Public Sans"/>
              <a:sym typeface="Public Sans"/>
            </a:endParaRPr>
          </a:p>
          <a:p>
            <a:pPr marL="0" lvl="0" indent="0" algn="l" rtl="0">
              <a:spcBef>
                <a:spcPts val="0"/>
              </a:spcBef>
              <a:spcAft>
                <a:spcPts val="0"/>
              </a:spcAft>
              <a:buSzPts val="990"/>
              <a:buNone/>
            </a:pPr>
            <a:endParaRPr sz="1920" b="1">
              <a:solidFill>
                <a:srgbClr val="01558E"/>
              </a:solidFill>
              <a:latin typeface="Public Sans"/>
              <a:ea typeface="Public Sans"/>
              <a:cs typeface="Public Sans"/>
              <a:sym typeface="Public Sans"/>
            </a:endParaRPr>
          </a:p>
        </p:txBody>
      </p:sp>
      <p:sp>
        <p:nvSpPr>
          <p:cNvPr id="286" name="Google Shape;286;p52"/>
          <p:cNvSpPr txBox="1">
            <a:spLocks noGrp="1"/>
          </p:cNvSpPr>
          <p:nvPr>
            <p:ph type="body" idx="1"/>
          </p:nvPr>
        </p:nvSpPr>
        <p:spPr>
          <a:xfrm>
            <a:off x="441525" y="995825"/>
            <a:ext cx="5737500" cy="40611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Use OLMs or contractors ordering from MAS before considering any open market items</a:t>
            </a:r>
            <a:endParaRPr sz="1854">
              <a:latin typeface="Public Sans"/>
              <a:ea typeface="Public Sans"/>
              <a:cs typeface="Public Sans"/>
              <a:sym typeface="Public Sans"/>
            </a:endParaRPr>
          </a:p>
          <a:p>
            <a:pPr marL="457200" lvl="0" indent="-346392" algn="l" rtl="0">
              <a:lnSpc>
                <a:spcPct val="130000"/>
              </a:lnSpc>
              <a:spcBef>
                <a:spcPts val="1000"/>
              </a:spcBef>
              <a:spcAft>
                <a:spcPts val="0"/>
              </a:spcAft>
              <a:buClr>
                <a:srgbClr val="374151"/>
              </a:buClr>
              <a:buSzPts val="1855"/>
              <a:buFont typeface="Public Sans"/>
              <a:buChar char="●"/>
            </a:pPr>
            <a:r>
              <a:rPr lang="en-US" sz="1854">
                <a:latin typeface="Public Sans"/>
                <a:ea typeface="Public Sans"/>
                <a:cs typeface="Public Sans"/>
                <a:sym typeface="Public Sans"/>
              </a:rPr>
              <a:t>OLMs and Contractors Using MAS = faster, compliant, within MAS</a:t>
            </a:r>
            <a:endParaRPr sz="1854">
              <a:latin typeface="Public Sans"/>
              <a:ea typeface="Public Sans"/>
              <a:cs typeface="Public Sans"/>
              <a:sym typeface="Public Sans"/>
            </a:endParaRPr>
          </a:p>
          <a:p>
            <a:pPr marL="457200" lvl="0" indent="-346392" algn="l" rtl="0">
              <a:lnSpc>
                <a:spcPct val="130000"/>
              </a:lnSpc>
              <a:spcBef>
                <a:spcPts val="1000"/>
              </a:spcBef>
              <a:spcAft>
                <a:spcPts val="1000"/>
              </a:spcAft>
              <a:buClr>
                <a:srgbClr val="374151"/>
              </a:buClr>
              <a:buSzPts val="1855"/>
              <a:buFont typeface="Public Sans"/>
              <a:buChar char="●"/>
            </a:pPr>
            <a:r>
              <a:rPr lang="en-US" sz="1854">
                <a:latin typeface="Public Sans"/>
                <a:ea typeface="Public Sans"/>
                <a:cs typeface="Public Sans"/>
                <a:sym typeface="Public Sans"/>
              </a:rPr>
              <a:t>Until MAS has added OLM SIN to each SIN, you should continue to use open market items when required.</a:t>
            </a:r>
            <a:endParaRPr sz="1654">
              <a:latin typeface="Public Sans"/>
              <a:ea typeface="Public Sans"/>
              <a:cs typeface="Public Sans"/>
              <a:sym typeface="Public Sans"/>
            </a:endParaRPr>
          </a:p>
        </p:txBody>
      </p:sp>
      <p:sp>
        <p:nvSpPr>
          <p:cNvPr id="287" name="Google Shape;28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16</a:t>
            </a:fld>
            <a:endParaRPr/>
          </a:p>
        </p:txBody>
      </p:sp>
      <p:pic>
        <p:nvPicPr>
          <p:cNvPr id="288" name="Google Shape;288;p5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54826" y="1330150"/>
            <a:ext cx="2477475" cy="2483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US" sz="2220" b="1">
                <a:solidFill>
                  <a:srgbClr val="01558E"/>
                </a:solidFill>
                <a:latin typeface="Public Sans"/>
                <a:ea typeface="Public Sans"/>
                <a:cs typeface="Public Sans"/>
                <a:sym typeface="Public Sans"/>
              </a:rPr>
              <a:t>Scenario</a:t>
            </a:r>
            <a:endParaRPr sz="2220" b="1">
              <a:solidFill>
                <a:srgbClr val="01558E"/>
              </a:solidFill>
              <a:latin typeface="Public Sans"/>
              <a:ea typeface="Public Sans"/>
              <a:cs typeface="Public Sans"/>
              <a:sym typeface="Public Sans"/>
            </a:endParaRPr>
          </a:p>
          <a:p>
            <a:pPr marL="0" lvl="0" indent="0" algn="l" rtl="0">
              <a:spcBef>
                <a:spcPts val="0"/>
              </a:spcBef>
              <a:spcAft>
                <a:spcPts val="0"/>
              </a:spcAft>
              <a:buClr>
                <a:schemeClr val="dk1"/>
              </a:buClr>
              <a:buSzPts val="990"/>
              <a:buFont typeface="Arial"/>
              <a:buNone/>
            </a:pPr>
            <a:endParaRPr sz="2220" b="1">
              <a:solidFill>
                <a:srgbClr val="01558E"/>
              </a:solidFill>
              <a:latin typeface="Public Sans"/>
              <a:ea typeface="Public Sans"/>
              <a:cs typeface="Public Sans"/>
              <a:sym typeface="Public Sans"/>
            </a:endParaRPr>
          </a:p>
          <a:p>
            <a:pPr marL="0" lvl="0" indent="0" algn="l" rtl="0">
              <a:spcBef>
                <a:spcPts val="0"/>
              </a:spcBef>
              <a:spcAft>
                <a:spcPts val="0"/>
              </a:spcAft>
              <a:buSzPts val="990"/>
              <a:buNone/>
            </a:pPr>
            <a:endParaRPr sz="2220" b="1">
              <a:solidFill>
                <a:srgbClr val="01558E"/>
              </a:solidFill>
              <a:latin typeface="Public Sans"/>
              <a:ea typeface="Public Sans"/>
              <a:cs typeface="Public Sans"/>
              <a:sym typeface="Public Sans"/>
            </a:endParaRPr>
          </a:p>
        </p:txBody>
      </p:sp>
      <p:sp>
        <p:nvSpPr>
          <p:cNvPr id="294" name="Google Shape;294;p53"/>
          <p:cNvSpPr txBox="1">
            <a:spLocks noGrp="1"/>
          </p:cNvSpPr>
          <p:nvPr>
            <p:ph type="body" idx="1"/>
          </p:nvPr>
        </p:nvSpPr>
        <p:spPr>
          <a:xfrm>
            <a:off x="441525" y="995825"/>
            <a:ext cx="5148900" cy="3865800"/>
          </a:xfrm>
          <a:prstGeom prst="rect">
            <a:avLst/>
          </a:prstGeom>
        </p:spPr>
        <p:txBody>
          <a:bodyPr spcFirstLastPara="1" wrap="square" lIns="91425" tIns="91425" rIns="91425" bIns="91425" anchor="t" anchorCtr="0">
            <a:noAutofit/>
          </a:bodyPr>
          <a:lstStyle/>
          <a:p>
            <a:pPr marL="457200" lvl="0" indent="-333692" algn="l" rtl="0">
              <a:lnSpc>
                <a:spcPct val="130000"/>
              </a:lnSpc>
              <a:spcBef>
                <a:spcPts val="0"/>
              </a:spcBef>
              <a:spcAft>
                <a:spcPts val="0"/>
              </a:spcAft>
              <a:buSzPts val="1655"/>
              <a:buFont typeface="Public Sans"/>
              <a:buChar char="●"/>
            </a:pPr>
            <a:r>
              <a:rPr lang="en-US" sz="1654">
                <a:latin typeface="Public Sans"/>
                <a:ea typeface="Public Sans"/>
                <a:cs typeface="Public Sans"/>
                <a:sym typeface="Public Sans"/>
              </a:rPr>
              <a:t>Agency awards a MAS task order for IT modernization services</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SzPts val="1655"/>
              <a:buFont typeface="Public Sans"/>
              <a:buChar char="●"/>
            </a:pPr>
            <a:r>
              <a:rPr lang="en-US" sz="1654">
                <a:latin typeface="Public Sans"/>
                <a:ea typeface="Public Sans"/>
                <a:cs typeface="Public Sans"/>
                <a:sym typeface="Public Sans"/>
              </a:rPr>
              <a:t>Contractor needs network monitoring software and limited support during performance</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SzPts val="1655"/>
              <a:buFont typeface="Public Sans"/>
              <a:buChar char="●"/>
            </a:pPr>
            <a:r>
              <a:rPr lang="en-US" sz="1654">
                <a:latin typeface="Public Sans"/>
                <a:ea typeface="Public Sans"/>
                <a:cs typeface="Public Sans"/>
                <a:sym typeface="Public Sans"/>
              </a:rPr>
              <a:t>Contractor determines the items are ancillary and qualify as OLMs</a:t>
            </a:r>
            <a:endParaRPr sz="1654">
              <a:latin typeface="Public Sans"/>
              <a:ea typeface="Public Sans"/>
              <a:cs typeface="Public Sans"/>
              <a:sym typeface="Public Sans"/>
            </a:endParaRPr>
          </a:p>
          <a:p>
            <a:pPr marL="457200" lvl="0" indent="-333692" algn="l" rtl="0">
              <a:lnSpc>
                <a:spcPct val="130000"/>
              </a:lnSpc>
              <a:spcBef>
                <a:spcPts val="1000"/>
              </a:spcBef>
              <a:spcAft>
                <a:spcPts val="1000"/>
              </a:spcAft>
              <a:buSzPts val="1655"/>
              <a:buFont typeface="Public Sans"/>
              <a:buChar char="●"/>
            </a:pPr>
            <a:r>
              <a:rPr lang="en-US" sz="1654">
                <a:latin typeface="Public Sans"/>
                <a:ea typeface="Public Sans"/>
                <a:cs typeface="Public Sans"/>
                <a:sym typeface="Public Sans"/>
              </a:rPr>
              <a:t>Contractor purchases the items through another MAS contract instead of the open market</a:t>
            </a:r>
            <a:endParaRPr sz="1654">
              <a:latin typeface="Public Sans"/>
              <a:ea typeface="Public Sans"/>
              <a:cs typeface="Public Sans"/>
              <a:sym typeface="Public Sans"/>
            </a:endParaRPr>
          </a:p>
        </p:txBody>
      </p:sp>
      <p:sp>
        <p:nvSpPr>
          <p:cNvPr id="295" name="Google Shape;29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17</a:t>
            </a:fld>
            <a:endParaRPr/>
          </a:p>
        </p:txBody>
      </p:sp>
      <p:pic>
        <p:nvPicPr>
          <p:cNvPr id="296" name="Google Shape;296;p53" descr="the individuals sitting at a table reviewing documenta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75450" y="1424163"/>
            <a:ext cx="2295174" cy="2295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4"/>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b="1">
                <a:solidFill>
                  <a:srgbClr val="01558E"/>
                </a:solidFill>
                <a:latin typeface="Public Sans"/>
                <a:ea typeface="Public Sans"/>
                <a:cs typeface="Public Sans"/>
                <a:sym typeface="Public Sans"/>
              </a:rPr>
              <a:t>Tips for Utilizing OLMs and Contractor Use of MAS Sources</a:t>
            </a:r>
            <a:endParaRPr sz="2320" b="1">
              <a:solidFill>
                <a:srgbClr val="01558E"/>
              </a:solidFill>
              <a:latin typeface="Public Sans"/>
              <a:ea typeface="Public Sans"/>
              <a:cs typeface="Public Sans"/>
              <a:sym typeface="Public Sans"/>
            </a:endParaRPr>
          </a:p>
        </p:txBody>
      </p:sp>
      <p:sp>
        <p:nvSpPr>
          <p:cNvPr id="302" name="Google Shape;302;p54"/>
          <p:cNvSpPr txBox="1">
            <a:spLocks noGrp="1"/>
          </p:cNvSpPr>
          <p:nvPr>
            <p:ph type="body" idx="1"/>
          </p:nvPr>
        </p:nvSpPr>
        <p:spPr>
          <a:xfrm>
            <a:off x="441525" y="995825"/>
            <a:ext cx="4793400" cy="3865800"/>
          </a:xfrm>
          <a:prstGeom prst="rect">
            <a:avLst/>
          </a:prstGeom>
        </p:spPr>
        <p:txBody>
          <a:bodyPr spcFirstLastPara="1" wrap="square" lIns="91425" tIns="91425" rIns="91425" bIns="91425" anchor="t" anchorCtr="0">
            <a:noAutofit/>
          </a:bodyPr>
          <a:lstStyle/>
          <a:p>
            <a:pPr marL="457200" lvl="0" indent="-333692" algn="l" rtl="0">
              <a:lnSpc>
                <a:spcPct val="130000"/>
              </a:lnSpc>
              <a:spcBef>
                <a:spcPts val="0"/>
              </a:spcBef>
              <a:spcAft>
                <a:spcPts val="0"/>
              </a:spcAft>
              <a:buClr>
                <a:srgbClr val="374151"/>
              </a:buClr>
              <a:buSzPts val="1655"/>
              <a:buFont typeface="Public Sans"/>
              <a:buChar char="●"/>
            </a:pPr>
            <a:r>
              <a:rPr lang="en-US" sz="1654">
                <a:latin typeface="Public Sans"/>
                <a:ea typeface="Public Sans"/>
                <a:cs typeface="Public Sans"/>
                <a:sym typeface="Public Sans"/>
              </a:rPr>
              <a:t>Ordering activities may restrict the use of OLMs in RFQs, but any exclusion must be clearly stated.</a:t>
            </a:r>
            <a:endParaRPr sz="1654">
              <a:latin typeface="Public Sans"/>
              <a:ea typeface="Public Sans"/>
              <a:cs typeface="Public Sans"/>
              <a:sym typeface="Public Sans"/>
            </a:endParaRPr>
          </a:p>
          <a:p>
            <a:pPr marL="457200" lvl="0" indent="-333692" algn="l" rtl="0">
              <a:lnSpc>
                <a:spcPct val="130000"/>
              </a:lnSpc>
              <a:spcBef>
                <a:spcPts val="1000"/>
              </a:spcBef>
              <a:spcAft>
                <a:spcPts val="0"/>
              </a:spcAft>
              <a:buClr>
                <a:srgbClr val="374151"/>
              </a:buClr>
              <a:buSzPts val="1655"/>
              <a:buFont typeface="Public Sans"/>
              <a:buChar char="●"/>
            </a:pPr>
            <a:r>
              <a:rPr lang="en-US" sz="1654">
                <a:latin typeface="Public Sans"/>
                <a:ea typeface="Public Sans"/>
                <a:cs typeface="Public Sans"/>
                <a:sym typeface="Public Sans"/>
              </a:rPr>
              <a:t>Requesting pricing details with quotes is recommended to support price analysis.</a:t>
            </a:r>
            <a:endParaRPr sz="1654">
              <a:latin typeface="Public Sans"/>
              <a:ea typeface="Public Sans"/>
              <a:cs typeface="Public Sans"/>
              <a:sym typeface="Public Sans"/>
            </a:endParaRPr>
          </a:p>
          <a:p>
            <a:pPr marL="457200" lvl="0" indent="-333692" algn="l" rtl="0">
              <a:lnSpc>
                <a:spcPct val="130000"/>
              </a:lnSpc>
              <a:spcBef>
                <a:spcPts val="1000"/>
              </a:spcBef>
              <a:spcAft>
                <a:spcPts val="1000"/>
              </a:spcAft>
              <a:buClr>
                <a:srgbClr val="374151"/>
              </a:buClr>
              <a:buSzPts val="1655"/>
              <a:buFont typeface="Public Sans"/>
              <a:buChar char="●"/>
            </a:pPr>
            <a:r>
              <a:rPr lang="en-US" sz="1654">
                <a:latin typeface="Public Sans"/>
                <a:ea typeface="Public Sans"/>
                <a:cs typeface="Public Sans"/>
                <a:sym typeface="Public Sans"/>
              </a:rPr>
              <a:t>MAS contracts incorporated FAR 52.208-90, Government Supply Sources (Nov 2025) (Deviation), to allow contractor use of MAS and promote maximum competition at the order level.</a:t>
            </a:r>
            <a:endParaRPr sz="1654">
              <a:latin typeface="Public Sans"/>
              <a:ea typeface="Public Sans"/>
              <a:cs typeface="Public Sans"/>
              <a:sym typeface="Public Sans"/>
            </a:endParaRPr>
          </a:p>
        </p:txBody>
      </p:sp>
      <p:sp>
        <p:nvSpPr>
          <p:cNvPr id="303" name="Google Shape;30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18</a:t>
            </a:fld>
            <a:endParaRPr/>
          </a:p>
        </p:txBody>
      </p:sp>
      <p:pic>
        <p:nvPicPr>
          <p:cNvPr id="304" name="Google Shape;304;p54">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43129" y="1355276"/>
            <a:ext cx="2590625" cy="2596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b="1">
                <a:solidFill>
                  <a:srgbClr val="01558E"/>
                </a:solidFill>
                <a:latin typeface="Public Sans"/>
                <a:ea typeface="Public Sans"/>
                <a:cs typeface="Public Sans"/>
                <a:sym typeface="Public Sans"/>
              </a:rPr>
              <a:t>Poll Question:  Can we use these procedures right away?</a:t>
            </a:r>
            <a:endParaRPr sz="2320" b="1">
              <a:solidFill>
                <a:srgbClr val="01558E"/>
              </a:solidFill>
              <a:latin typeface="Public Sans"/>
              <a:ea typeface="Public Sans"/>
              <a:cs typeface="Public Sans"/>
              <a:sym typeface="Public Sans"/>
            </a:endParaRPr>
          </a:p>
        </p:txBody>
      </p:sp>
      <p:sp>
        <p:nvSpPr>
          <p:cNvPr id="310" name="Google Shape;310;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19</a:t>
            </a:fld>
            <a:endParaRPr/>
          </a:p>
        </p:txBody>
      </p:sp>
      <p:pic>
        <p:nvPicPr>
          <p:cNvPr id="311" name="Google Shape;311;p55" descr="Three question mark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20750" y="821901"/>
            <a:ext cx="3971800" cy="39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8"/>
          <p:cNvSpPr txBox="1">
            <a:spLocks noGrp="1"/>
          </p:cNvSpPr>
          <p:nvPr>
            <p:ph type="title"/>
          </p:nvPr>
        </p:nvSpPr>
        <p:spPr>
          <a:xfrm>
            <a:off x="422425" y="300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Agenda</a:t>
            </a:r>
            <a:endParaRPr b="1">
              <a:solidFill>
                <a:srgbClr val="01558E"/>
              </a:solidFill>
              <a:latin typeface="Public Sans"/>
              <a:ea typeface="Public Sans"/>
              <a:cs typeface="Public Sans"/>
              <a:sym typeface="Public Sans"/>
            </a:endParaRPr>
          </a:p>
        </p:txBody>
      </p:sp>
      <p:sp>
        <p:nvSpPr>
          <p:cNvPr id="176" name="Google Shape;176;p38"/>
          <p:cNvSpPr txBox="1">
            <a:spLocks noGrp="1"/>
          </p:cNvSpPr>
          <p:nvPr>
            <p:ph type="body" idx="1"/>
          </p:nvPr>
        </p:nvSpPr>
        <p:spPr>
          <a:xfrm>
            <a:off x="311700" y="1120875"/>
            <a:ext cx="8520600" cy="3416400"/>
          </a:xfrm>
          <a:prstGeom prst="rect">
            <a:avLst/>
          </a:prstGeom>
        </p:spPr>
        <p:txBody>
          <a:bodyPr spcFirstLastPara="1" wrap="square" lIns="91425" tIns="91425" rIns="91425" bIns="91425" anchor="t" anchorCtr="0">
            <a:normAutofit fontScale="92500" lnSpcReduction="10000"/>
          </a:bodyPr>
          <a:lstStyle/>
          <a:p>
            <a:pPr marL="457200" lvl="0"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Introduction</a:t>
            </a:r>
            <a:endParaRPr sz="1700">
              <a:solidFill>
                <a:srgbClr val="374151"/>
              </a:solidFill>
              <a:latin typeface="Public Sans"/>
              <a:ea typeface="Public Sans"/>
              <a:cs typeface="Public Sans"/>
              <a:sym typeface="Public Sans"/>
            </a:endParaRPr>
          </a:p>
          <a:p>
            <a:pPr marL="457200" lvl="0"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Communication and Training</a:t>
            </a:r>
            <a:endParaRPr sz="1700">
              <a:solidFill>
                <a:srgbClr val="374151"/>
              </a:solidFill>
              <a:latin typeface="Public Sans"/>
              <a:ea typeface="Public Sans"/>
              <a:cs typeface="Public Sans"/>
              <a:sym typeface="Public Sans"/>
            </a:endParaRPr>
          </a:p>
          <a:p>
            <a:pPr marL="457200" lvl="0"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Key Changes:</a:t>
            </a:r>
            <a:endParaRPr sz="1700">
              <a:solidFill>
                <a:srgbClr val="374151"/>
              </a:solidFill>
              <a:latin typeface="Public Sans"/>
              <a:ea typeface="Public Sans"/>
              <a:cs typeface="Public Sans"/>
              <a:sym typeface="Public Sans"/>
            </a:endParaRPr>
          </a:p>
          <a:p>
            <a:pPr marL="914400" lvl="1"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Quote and Evaluation Processes</a:t>
            </a:r>
            <a:endParaRPr sz="1700">
              <a:solidFill>
                <a:srgbClr val="374151"/>
              </a:solidFill>
              <a:latin typeface="Public Sans"/>
              <a:ea typeface="Public Sans"/>
              <a:cs typeface="Public Sans"/>
              <a:sym typeface="Public Sans"/>
            </a:endParaRPr>
          </a:p>
          <a:p>
            <a:pPr marL="914400" lvl="1"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Blanket Purchase Agreements (BPAs)</a:t>
            </a:r>
            <a:endParaRPr sz="1700">
              <a:solidFill>
                <a:srgbClr val="374151"/>
              </a:solidFill>
              <a:latin typeface="Public Sans"/>
              <a:ea typeface="Public Sans"/>
              <a:cs typeface="Public Sans"/>
              <a:sym typeface="Public Sans"/>
            </a:endParaRPr>
          </a:p>
          <a:p>
            <a:pPr marL="914400" lvl="1"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Removal of Open Market Items</a:t>
            </a:r>
            <a:endParaRPr sz="1700">
              <a:solidFill>
                <a:srgbClr val="374151"/>
              </a:solidFill>
              <a:latin typeface="Public Sans"/>
              <a:ea typeface="Public Sans"/>
              <a:cs typeface="Public Sans"/>
              <a:sym typeface="Public Sans"/>
            </a:endParaRPr>
          </a:p>
          <a:p>
            <a:pPr marL="914400" lvl="1"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Order-Level Materials </a:t>
            </a:r>
            <a:endParaRPr sz="1700">
              <a:solidFill>
                <a:srgbClr val="374151"/>
              </a:solidFill>
              <a:latin typeface="Public Sans"/>
              <a:ea typeface="Public Sans"/>
              <a:cs typeface="Public Sans"/>
              <a:sym typeface="Public Sans"/>
            </a:endParaRPr>
          </a:p>
          <a:p>
            <a:pPr marL="914400" lvl="1" indent="-336550" algn="l" rtl="0">
              <a:lnSpc>
                <a:spcPct val="175000"/>
              </a:lnSpc>
              <a:spcBef>
                <a:spcPts val="0"/>
              </a:spcBef>
              <a:spcAft>
                <a:spcPts val="0"/>
              </a:spcAft>
              <a:buClr>
                <a:srgbClr val="374151"/>
              </a:buClr>
              <a:buSzPts val="1700"/>
              <a:buFont typeface="Public Sans"/>
              <a:buChar char="○"/>
            </a:pPr>
            <a:r>
              <a:rPr lang="en-US" sz="1700">
                <a:solidFill>
                  <a:srgbClr val="374151"/>
                </a:solidFill>
                <a:latin typeface="Public Sans"/>
                <a:ea typeface="Public Sans"/>
                <a:cs typeface="Public Sans"/>
                <a:sym typeface="Public Sans"/>
              </a:rPr>
              <a:t>Contractor Use of MAS Contracts </a:t>
            </a:r>
            <a:endParaRPr sz="1700">
              <a:solidFill>
                <a:srgbClr val="374151"/>
              </a:solidFill>
              <a:latin typeface="Public Sans"/>
              <a:ea typeface="Public Sans"/>
              <a:cs typeface="Public Sans"/>
              <a:sym typeface="Public Sans"/>
            </a:endParaRPr>
          </a:p>
        </p:txBody>
      </p:sp>
      <p:sp>
        <p:nvSpPr>
          <p:cNvPr id="177" name="Google Shape;17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a:t>
            </a:fld>
            <a:endParaRPr/>
          </a:p>
        </p:txBody>
      </p:sp>
      <p:pic>
        <p:nvPicPr>
          <p:cNvPr id="178" name="Google Shape;178;p38">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52775" y="1056919"/>
            <a:ext cx="3019683" cy="3029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6"/>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b="1">
                <a:solidFill>
                  <a:srgbClr val="01558E"/>
                </a:solidFill>
                <a:latin typeface="Public Sans"/>
                <a:ea typeface="Public Sans"/>
                <a:cs typeface="Public Sans"/>
                <a:sym typeface="Public Sans"/>
              </a:rPr>
              <a:t>Poll Question:  Answer</a:t>
            </a:r>
            <a:endParaRPr sz="2320" b="1">
              <a:solidFill>
                <a:srgbClr val="01558E"/>
              </a:solidFill>
              <a:latin typeface="Public Sans"/>
              <a:ea typeface="Public Sans"/>
              <a:cs typeface="Public Sans"/>
              <a:sym typeface="Public Sans"/>
            </a:endParaRPr>
          </a:p>
        </p:txBody>
      </p:sp>
      <p:sp>
        <p:nvSpPr>
          <p:cNvPr id="317" name="Google Shape;31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20</a:t>
            </a:fld>
            <a:endParaRPr/>
          </a:p>
        </p:txBody>
      </p:sp>
      <p:sp>
        <p:nvSpPr>
          <p:cNvPr id="318" name="Google Shape;318;p56"/>
          <p:cNvSpPr txBox="1"/>
          <p:nvPr/>
        </p:nvSpPr>
        <p:spPr>
          <a:xfrm>
            <a:off x="1496650" y="1991225"/>
            <a:ext cx="41403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chemeClr val="dk2"/>
                </a:solidFill>
              </a:rPr>
              <a:t>Probably</a:t>
            </a:r>
            <a:endParaRPr sz="4000">
              <a:solidFill>
                <a:schemeClr val="dk2"/>
              </a:solidFill>
            </a:endParaRPr>
          </a:p>
        </p:txBody>
      </p:sp>
      <p:pic>
        <p:nvPicPr>
          <p:cNvPr id="319" name="Google Shape;319;p56" descr="check mark in 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50700" y="1061338"/>
            <a:ext cx="2753475" cy="275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b="1" dirty="0">
                <a:solidFill>
                  <a:srgbClr val="01558E"/>
                </a:solidFill>
                <a:latin typeface="Public Sans"/>
                <a:ea typeface="Public Sans"/>
                <a:cs typeface="Public Sans"/>
                <a:sym typeface="Public Sans"/>
              </a:rPr>
              <a:t>Poll Question:  Answer cont.</a:t>
            </a:r>
            <a:endParaRPr sz="2320" b="1" dirty="0">
              <a:solidFill>
                <a:srgbClr val="01558E"/>
              </a:solidFill>
              <a:latin typeface="Public Sans"/>
              <a:ea typeface="Public Sans"/>
              <a:cs typeface="Public Sans"/>
              <a:sym typeface="Public Sans"/>
            </a:endParaRPr>
          </a:p>
        </p:txBody>
      </p:sp>
      <p:pic>
        <p:nvPicPr>
          <p:cNvPr id="326" name="Google Shape;326;p57" descr="Part 8 - Required Sources of Supplies and Services Answer to Poll Ques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974300"/>
            <a:ext cx="8839202" cy="2593627"/>
          </a:xfrm>
          <a:prstGeom prst="rect">
            <a:avLst/>
          </a:prstGeom>
          <a:noFill/>
          <a:ln>
            <a:noFill/>
          </a:ln>
        </p:spPr>
      </p:pic>
      <p:sp>
        <p:nvSpPr>
          <p:cNvPr id="327" name="Google Shape;327;p57"/>
          <p:cNvSpPr txBox="1"/>
          <p:nvPr/>
        </p:nvSpPr>
        <p:spPr>
          <a:xfrm>
            <a:off x="317325" y="3770325"/>
            <a:ext cx="7750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rgbClr val="2200CC"/>
                </a:solidFill>
                <a:hlinkClick r:id="rId4">
                  <a:extLst>
                    <a:ext uri="{A12FA001-AC4F-418D-AE19-62706E023703}">
                      <ahyp:hlinkClr xmlns:ahyp="http://schemas.microsoft.com/office/drawing/2018/hyperlinkcolor" val="tx"/>
                    </a:ext>
                  </a:extLst>
                </a:hlinkClick>
              </a:rPr>
              <a:t>https://www.acquisition.gov/far-overhaul/far-part-deviation-guide</a:t>
            </a:r>
            <a:endParaRPr sz="1800">
              <a:solidFill>
                <a:schemeClr val="dk2"/>
              </a:solidFill>
            </a:endParaRPr>
          </a:p>
        </p:txBody>
      </p:sp>
      <p:sp>
        <p:nvSpPr>
          <p:cNvPr id="325" name="Google Shape;325;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b="1">
                <a:solidFill>
                  <a:srgbClr val="01558E"/>
                </a:solidFill>
                <a:latin typeface="Public Sans"/>
                <a:ea typeface="Public Sans"/>
                <a:cs typeface="Public Sans"/>
                <a:sym typeface="Public Sans"/>
              </a:rPr>
              <a:t>Key Features Maintained: Small Business Set-Asides</a:t>
            </a:r>
            <a:endParaRPr sz="2320" b="1">
              <a:solidFill>
                <a:srgbClr val="01558E"/>
              </a:solidFill>
              <a:latin typeface="Public Sans"/>
              <a:ea typeface="Public Sans"/>
              <a:cs typeface="Public Sans"/>
              <a:sym typeface="Public Sans"/>
            </a:endParaRPr>
          </a:p>
        </p:txBody>
      </p:sp>
      <p:sp>
        <p:nvSpPr>
          <p:cNvPr id="333" name="Google Shape;333;p58"/>
          <p:cNvSpPr txBox="1">
            <a:spLocks noGrp="1"/>
          </p:cNvSpPr>
          <p:nvPr>
            <p:ph type="body" idx="1"/>
          </p:nvPr>
        </p:nvSpPr>
        <p:spPr>
          <a:xfrm>
            <a:off x="441525" y="1898038"/>
            <a:ext cx="4869600" cy="15111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Agencies can continue setting aside orders for small businesses</a:t>
            </a:r>
            <a:endParaRPr sz="1854">
              <a:latin typeface="Public Sans"/>
              <a:ea typeface="Public Sans"/>
              <a:cs typeface="Public Sans"/>
              <a:sym typeface="Public Sans"/>
            </a:endParaRPr>
          </a:p>
          <a:p>
            <a:pPr marL="457200" lvl="0" indent="-346392" algn="l" rtl="0">
              <a:lnSpc>
                <a:spcPct val="130000"/>
              </a:lnSpc>
              <a:spcBef>
                <a:spcPts val="1000"/>
              </a:spcBef>
              <a:spcAft>
                <a:spcPts val="1000"/>
              </a:spcAft>
              <a:buClr>
                <a:srgbClr val="374151"/>
              </a:buClr>
              <a:buSzPts val="1855"/>
              <a:buFont typeface="Public Sans"/>
              <a:buChar char="●"/>
            </a:pPr>
            <a:r>
              <a:rPr lang="en-US" sz="1854">
                <a:latin typeface="Public Sans"/>
                <a:ea typeface="Public Sans"/>
                <a:cs typeface="Public Sans"/>
                <a:sym typeface="Public Sans"/>
              </a:rPr>
              <a:t>Supports agencies in meeting small business contracting goals</a:t>
            </a:r>
            <a:endParaRPr sz="1854">
              <a:latin typeface="Public Sans"/>
              <a:ea typeface="Public Sans"/>
              <a:cs typeface="Public Sans"/>
              <a:sym typeface="Public Sans"/>
            </a:endParaRPr>
          </a:p>
        </p:txBody>
      </p:sp>
      <p:pic>
        <p:nvPicPr>
          <p:cNvPr id="335" name="Google Shape;335;p58" descr="stand alone shop in blue and light blue with a little red facing lef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95174" y="992888"/>
            <a:ext cx="3157725" cy="3157725"/>
          </a:xfrm>
          <a:prstGeom prst="rect">
            <a:avLst/>
          </a:prstGeom>
          <a:noFill/>
          <a:ln>
            <a:noFill/>
          </a:ln>
        </p:spPr>
      </p:pic>
      <p:sp>
        <p:nvSpPr>
          <p:cNvPr id="334" name="Google Shape;33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39"/>
        <p:cNvGrpSpPr/>
        <p:nvPr/>
      </p:nvGrpSpPr>
      <p:grpSpPr>
        <a:xfrm>
          <a:off x="0" y="0"/>
          <a:ext cx="0" cy="0"/>
          <a:chOff x="0" y="0"/>
          <a:chExt cx="0" cy="0"/>
        </a:xfrm>
      </p:grpSpPr>
      <p:sp>
        <p:nvSpPr>
          <p:cNvPr id="340" name="Google Shape;340;p59"/>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120" b="1">
                <a:solidFill>
                  <a:srgbClr val="01558E"/>
                </a:solidFill>
                <a:latin typeface="Public Sans"/>
                <a:ea typeface="Public Sans"/>
                <a:cs typeface="Public Sans"/>
                <a:sym typeface="Public Sans"/>
              </a:rPr>
              <a:t>Key Features Maintained: Contractor Team Arrangements (CTAs)</a:t>
            </a:r>
            <a:endParaRPr sz="2120" b="1">
              <a:solidFill>
                <a:srgbClr val="01558E"/>
              </a:solidFill>
              <a:latin typeface="Public Sans"/>
              <a:ea typeface="Public Sans"/>
              <a:cs typeface="Public Sans"/>
              <a:sym typeface="Public Sans"/>
            </a:endParaRPr>
          </a:p>
        </p:txBody>
      </p:sp>
      <p:sp>
        <p:nvSpPr>
          <p:cNvPr id="341" name="Google Shape;341;p59"/>
          <p:cNvSpPr txBox="1">
            <a:spLocks noGrp="1"/>
          </p:cNvSpPr>
          <p:nvPr>
            <p:ph type="body" idx="1"/>
          </p:nvPr>
        </p:nvSpPr>
        <p:spPr>
          <a:xfrm>
            <a:off x="428825" y="1327521"/>
            <a:ext cx="4869600" cy="24885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Two or more MAS contractors partner under CTA</a:t>
            </a:r>
            <a:endParaRPr sz="1854">
              <a:latin typeface="Public Sans"/>
              <a:ea typeface="Public Sans"/>
              <a:cs typeface="Public Sans"/>
              <a:sym typeface="Public Sans"/>
            </a:endParaRPr>
          </a:p>
          <a:p>
            <a:pPr marL="457200" lvl="0" indent="-346392" algn="l" rtl="0">
              <a:lnSpc>
                <a:spcPct val="130000"/>
              </a:lnSpc>
              <a:spcBef>
                <a:spcPts val="1000"/>
              </a:spcBef>
              <a:spcAft>
                <a:spcPts val="0"/>
              </a:spcAft>
              <a:buClr>
                <a:srgbClr val="374151"/>
              </a:buClr>
              <a:buSzPts val="1855"/>
              <a:buFont typeface="Public Sans"/>
              <a:buChar char="●"/>
            </a:pPr>
            <a:r>
              <a:rPr lang="en-US" sz="1854">
                <a:latin typeface="Public Sans"/>
                <a:ea typeface="Public Sans"/>
                <a:cs typeface="Public Sans"/>
                <a:sym typeface="Public Sans"/>
              </a:rPr>
              <a:t>Each is a prime for their portion</a:t>
            </a:r>
            <a:endParaRPr sz="1854">
              <a:latin typeface="Public Sans"/>
              <a:ea typeface="Public Sans"/>
              <a:cs typeface="Public Sans"/>
              <a:sym typeface="Public Sans"/>
            </a:endParaRPr>
          </a:p>
          <a:p>
            <a:pPr marL="457200" lvl="0" indent="-346392" algn="l" rtl="0">
              <a:lnSpc>
                <a:spcPct val="130000"/>
              </a:lnSpc>
              <a:spcBef>
                <a:spcPts val="1000"/>
              </a:spcBef>
              <a:spcAft>
                <a:spcPts val="0"/>
              </a:spcAft>
              <a:buClr>
                <a:srgbClr val="374151"/>
              </a:buClr>
              <a:buSzPts val="1855"/>
              <a:buFont typeface="Public Sans"/>
              <a:buChar char="●"/>
            </a:pPr>
            <a:r>
              <a:rPr lang="en-US" sz="1854">
                <a:latin typeface="Public Sans"/>
                <a:ea typeface="Public Sans"/>
                <a:cs typeface="Public Sans"/>
                <a:sym typeface="Public Sans"/>
              </a:rPr>
              <a:t>May bill directly or invoice through a lead at MAS contract rates</a:t>
            </a:r>
            <a:endParaRPr sz="1854">
              <a:latin typeface="Public Sans"/>
              <a:ea typeface="Public Sans"/>
              <a:cs typeface="Public Sans"/>
              <a:sym typeface="Public Sans"/>
            </a:endParaRPr>
          </a:p>
          <a:p>
            <a:pPr marL="457200" lvl="0" indent="-346392" algn="l" rtl="0">
              <a:lnSpc>
                <a:spcPct val="130000"/>
              </a:lnSpc>
              <a:spcBef>
                <a:spcPts val="1000"/>
              </a:spcBef>
              <a:spcAft>
                <a:spcPts val="1000"/>
              </a:spcAft>
              <a:buClr>
                <a:srgbClr val="374151"/>
              </a:buClr>
              <a:buSzPts val="1855"/>
              <a:buFont typeface="Public Sans"/>
              <a:buChar char="●"/>
            </a:pPr>
            <a:r>
              <a:rPr lang="en-US" sz="1854">
                <a:latin typeface="Public Sans"/>
                <a:ea typeface="Public Sans"/>
                <a:cs typeface="Public Sans"/>
                <a:sym typeface="Public Sans"/>
              </a:rPr>
              <a:t>Different from prime-sub relationship</a:t>
            </a:r>
            <a:endParaRPr sz="1854">
              <a:latin typeface="Public Sans"/>
              <a:ea typeface="Public Sans"/>
              <a:cs typeface="Public Sans"/>
              <a:sym typeface="Public Sans"/>
            </a:endParaRPr>
          </a:p>
        </p:txBody>
      </p:sp>
      <p:pic>
        <p:nvPicPr>
          <p:cNvPr id="343" name="Google Shape;343;p5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4100" y="1397850"/>
            <a:ext cx="2828353" cy="2347850"/>
          </a:xfrm>
          <a:prstGeom prst="rect">
            <a:avLst/>
          </a:prstGeom>
          <a:noFill/>
          <a:ln>
            <a:noFill/>
          </a:ln>
        </p:spPr>
      </p:pic>
      <p:sp>
        <p:nvSpPr>
          <p:cNvPr id="342" name="Google Shape;342;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47"/>
        <p:cNvGrpSpPr/>
        <p:nvPr/>
      </p:nvGrpSpPr>
      <p:grpSpPr>
        <a:xfrm>
          <a:off x="0" y="0"/>
          <a:ext cx="0" cy="0"/>
          <a:chOff x="0" y="0"/>
          <a:chExt cx="0" cy="0"/>
        </a:xfrm>
      </p:grpSpPr>
      <p:sp>
        <p:nvSpPr>
          <p:cNvPr id="348" name="Google Shape;348;p60"/>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420" b="1">
                <a:solidFill>
                  <a:srgbClr val="01558E"/>
                </a:solidFill>
                <a:latin typeface="Public Sans"/>
                <a:ea typeface="Public Sans"/>
                <a:cs typeface="Public Sans"/>
                <a:sym typeface="Public Sans"/>
              </a:rPr>
              <a:t>CTA Agreement: Requirements</a:t>
            </a:r>
            <a:endParaRPr sz="2420" b="1">
              <a:solidFill>
                <a:srgbClr val="01558E"/>
              </a:solidFill>
              <a:latin typeface="Public Sans"/>
              <a:ea typeface="Public Sans"/>
              <a:cs typeface="Public Sans"/>
              <a:sym typeface="Public Sans"/>
            </a:endParaRPr>
          </a:p>
        </p:txBody>
      </p:sp>
      <p:sp>
        <p:nvSpPr>
          <p:cNvPr id="349" name="Google Shape;349;p60"/>
          <p:cNvSpPr txBox="1">
            <a:spLocks noGrp="1"/>
          </p:cNvSpPr>
          <p:nvPr>
            <p:ph type="body" idx="1"/>
          </p:nvPr>
        </p:nvSpPr>
        <p:spPr>
          <a:xfrm>
            <a:off x="454225" y="1562850"/>
            <a:ext cx="4869600" cy="2017800"/>
          </a:xfrm>
          <a:prstGeom prst="rect">
            <a:avLst/>
          </a:prstGeom>
        </p:spPr>
        <p:txBody>
          <a:bodyPr spcFirstLastPara="1" wrap="square" lIns="91425" tIns="91425" rIns="91425" bIns="91425" anchor="t" anchorCtr="0">
            <a:noAutofit/>
          </a:bodyPr>
          <a:lstStyle/>
          <a:p>
            <a:pPr marL="457200" lvl="0" indent="-346392" algn="l" rtl="0">
              <a:lnSpc>
                <a:spcPct val="130000"/>
              </a:lnSpc>
              <a:spcBef>
                <a:spcPts val="0"/>
              </a:spcBef>
              <a:spcAft>
                <a:spcPts val="0"/>
              </a:spcAft>
              <a:buClr>
                <a:srgbClr val="374151"/>
              </a:buClr>
              <a:buSzPts val="1855"/>
              <a:buFont typeface="Public Sans"/>
              <a:buChar char="●"/>
            </a:pPr>
            <a:r>
              <a:rPr lang="en-US" sz="1854">
                <a:latin typeface="Public Sans"/>
                <a:ea typeface="Public Sans"/>
                <a:cs typeface="Public Sans"/>
                <a:sym typeface="Public Sans"/>
              </a:rPr>
              <a:t>Must be in writing</a:t>
            </a:r>
            <a:endParaRPr sz="1854">
              <a:latin typeface="Public Sans"/>
              <a:ea typeface="Public Sans"/>
              <a:cs typeface="Public Sans"/>
              <a:sym typeface="Public Sans"/>
            </a:endParaRPr>
          </a:p>
          <a:p>
            <a:pPr marL="457200" lvl="0" indent="-346392" algn="l" rtl="0">
              <a:lnSpc>
                <a:spcPct val="130000"/>
              </a:lnSpc>
              <a:spcBef>
                <a:spcPts val="1000"/>
              </a:spcBef>
              <a:spcAft>
                <a:spcPts val="0"/>
              </a:spcAft>
              <a:buClr>
                <a:srgbClr val="374151"/>
              </a:buClr>
              <a:buSzPts val="1855"/>
              <a:buFont typeface="Public Sans"/>
              <a:buChar char="●"/>
            </a:pPr>
            <a:r>
              <a:rPr lang="en-US" sz="1854">
                <a:latin typeface="Public Sans"/>
                <a:ea typeface="Public Sans"/>
                <a:cs typeface="Public Sans"/>
                <a:sym typeface="Public Sans"/>
              </a:rPr>
              <a:t>Define roles, deliverables, invoicing</a:t>
            </a:r>
            <a:endParaRPr sz="1854">
              <a:latin typeface="Public Sans"/>
              <a:ea typeface="Public Sans"/>
              <a:cs typeface="Public Sans"/>
              <a:sym typeface="Public Sans"/>
            </a:endParaRPr>
          </a:p>
          <a:p>
            <a:pPr marL="457200" lvl="0" indent="-346392" algn="l" rtl="0">
              <a:lnSpc>
                <a:spcPct val="130000"/>
              </a:lnSpc>
              <a:spcBef>
                <a:spcPts val="1000"/>
              </a:spcBef>
              <a:spcAft>
                <a:spcPts val="0"/>
              </a:spcAft>
              <a:buClr>
                <a:srgbClr val="374151"/>
              </a:buClr>
              <a:buSzPts val="1855"/>
              <a:buFont typeface="Public Sans"/>
              <a:buChar char="●"/>
            </a:pPr>
            <a:r>
              <a:rPr lang="en-US" sz="1854">
                <a:latin typeface="Public Sans"/>
                <a:ea typeface="Public Sans"/>
                <a:cs typeface="Public Sans"/>
                <a:sym typeface="Public Sans"/>
              </a:rPr>
              <a:t>Include agreement in the order file</a:t>
            </a:r>
            <a:endParaRPr sz="1854">
              <a:latin typeface="Public Sans"/>
              <a:ea typeface="Public Sans"/>
              <a:cs typeface="Public Sans"/>
              <a:sym typeface="Public Sans"/>
            </a:endParaRPr>
          </a:p>
          <a:p>
            <a:pPr marL="457200" lvl="0" indent="-346392" algn="l" rtl="0">
              <a:lnSpc>
                <a:spcPct val="130000"/>
              </a:lnSpc>
              <a:spcBef>
                <a:spcPts val="1000"/>
              </a:spcBef>
              <a:spcAft>
                <a:spcPts val="1000"/>
              </a:spcAft>
              <a:buClr>
                <a:srgbClr val="374151"/>
              </a:buClr>
              <a:buSzPts val="1855"/>
              <a:buFont typeface="Public Sans"/>
              <a:buChar char="●"/>
            </a:pPr>
            <a:r>
              <a:rPr lang="en-US" sz="1854">
                <a:latin typeface="Public Sans"/>
                <a:ea typeface="Public Sans"/>
                <a:cs typeface="Public Sans"/>
                <a:sym typeface="Public Sans"/>
              </a:rPr>
              <a:t>Reference clause I-FSS-40 Contractor team arrangements)</a:t>
            </a:r>
            <a:endParaRPr sz="1854">
              <a:latin typeface="Public Sans"/>
              <a:ea typeface="Public Sans"/>
              <a:cs typeface="Public Sans"/>
              <a:sym typeface="Public Sans"/>
            </a:endParaRPr>
          </a:p>
        </p:txBody>
      </p:sp>
      <p:pic>
        <p:nvPicPr>
          <p:cNvPr id="351" name="Google Shape;351;p60">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05676" y="1330137"/>
            <a:ext cx="2477475" cy="2483225"/>
          </a:xfrm>
          <a:prstGeom prst="rect">
            <a:avLst/>
          </a:prstGeom>
          <a:noFill/>
          <a:ln>
            <a:noFill/>
          </a:ln>
        </p:spPr>
      </p:pic>
      <p:sp>
        <p:nvSpPr>
          <p:cNvPr id="350" name="Google Shape;350;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1"/>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720" b="1">
                <a:solidFill>
                  <a:srgbClr val="01558E"/>
                </a:solidFill>
                <a:latin typeface="Public Sans"/>
                <a:ea typeface="Public Sans"/>
                <a:cs typeface="Public Sans"/>
                <a:sym typeface="Public Sans"/>
              </a:rPr>
              <a:t>Resources</a:t>
            </a:r>
            <a:endParaRPr sz="2720" b="1">
              <a:solidFill>
                <a:srgbClr val="01558E"/>
              </a:solidFill>
              <a:latin typeface="Public Sans"/>
              <a:ea typeface="Public Sans"/>
              <a:cs typeface="Public Sans"/>
              <a:sym typeface="Public Sans"/>
            </a:endParaRPr>
          </a:p>
        </p:txBody>
      </p:sp>
      <p:sp>
        <p:nvSpPr>
          <p:cNvPr id="357" name="Google Shape;357;p61"/>
          <p:cNvSpPr txBox="1">
            <a:spLocks noGrp="1"/>
          </p:cNvSpPr>
          <p:nvPr>
            <p:ph type="body" idx="1"/>
          </p:nvPr>
        </p:nvSpPr>
        <p:spPr>
          <a:xfrm>
            <a:off x="311700" y="915450"/>
            <a:ext cx="5856000" cy="3894900"/>
          </a:xfrm>
          <a:prstGeom prst="rect">
            <a:avLst/>
          </a:prstGeom>
        </p:spPr>
        <p:txBody>
          <a:bodyPr spcFirstLastPara="1" wrap="square" lIns="91425" tIns="91425" rIns="91425" bIns="91425" anchor="t" anchorCtr="0">
            <a:noAutofit/>
          </a:bodyPr>
          <a:lstStyle/>
          <a:p>
            <a:pPr marL="457200" lvl="0" indent="-371475" algn="l" rtl="0">
              <a:lnSpc>
                <a:spcPct val="130000"/>
              </a:lnSpc>
              <a:spcBef>
                <a:spcPts val="0"/>
              </a:spcBef>
              <a:spcAft>
                <a:spcPts val="0"/>
              </a:spcAft>
              <a:buClr>
                <a:srgbClr val="374151"/>
              </a:buClr>
              <a:buSzPts val="2250"/>
              <a:buFont typeface="Public Sans"/>
              <a:buChar char="●"/>
            </a:pPr>
            <a:r>
              <a:rPr lang="en-US" sz="2250" u="sng">
                <a:solidFill>
                  <a:schemeClr val="hlink"/>
                </a:solidFill>
                <a:hlinkClick r:id="rId3"/>
              </a:rPr>
              <a:t>RFO FAR Parts and Agency Deviations</a:t>
            </a:r>
            <a:endParaRPr sz="2250"/>
          </a:p>
          <a:p>
            <a:pPr marL="457200" lvl="0" indent="-371792" algn="l" rtl="0">
              <a:lnSpc>
                <a:spcPct val="130000"/>
              </a:lnSpc>
              <a:spcBef>
                <a:spcPts val="1000"/>
              </a:spcBef>
              <a:spcAft>
                <a:spcPts val="0"/>
              </a:spcAft>
              <a:buClr>
                <a:srgbClr val="374151"/>
              </a:buClr>
              <a:buSzPts val="2255"/>
              <a:buFont typeface="Public Sans"/>
              <a:buChar char="●"/>
            </a:pPr>
            <a:r>
              <a:rPr lang="en-US" sz="2255" u="sng">
                <a:solidFill>
                  <a:schemeClr val="hlink"/>
                </a:solidFill>
                <a:latin typeface="Public Sans"/>
                <a:ea typeface="Public Sans"/>
                <a:cs typeface="Public Sans"/>
                <a:sym typeface="Public Sans"/>
                <a:hlinkClick r:id="rId4"/>
              </a:rPr>
              <a:t>RFO FAR Part 8</a:t>
            </a:r>
            <a:endParaRPr sz="2255">
              <a:latin typeface="Public Sans"/>
              <a:ea typeface="Public Sans"/>
              <a:cs typeface="Public Sans"/>
              <a:sym typeface="Public Sans"/>
            </a:endParaRPr>
          </a:p>
          <a:p>
            <a:pPr marL="457200" lvl="0" indent="-371792" algn="l" rtl="0">
              <a:lnSpc>
                <a:spcPct val="130000"/>
              </a:lnSpc>
              <a:spcBef>
                <a:spcPts val="1000"/>
              </a:spcBef>
              <a:spcAft>
                <a:spcPts val="0"/>
              </a:spcAft>
              <a:buClr>
                <a:srgbClr val="374151"/>
              </a:buClr>
              <a:buSzPts val="2255"/>
              <a:buFont typeface="Public Sans"/>
              <a:buChar char="●"/>
            </a:pPr>
            <a:r>
              <a:rPr lang="en-US" sz="2255" u="sng">
                <a:solidFill>
                  <a:schemeClr val="hlink"/>
                </a:solidFill>
                <a:latin typeface="Public Sans"/>
                <a:ea typeface="Public Sans"/>
                <a:cs typeface="Public Sans"/>
                <a:sym typeface="Public Sans"/>
                <a:hlinkClick r:id="rId5"/>
              </a:rPr>
              <a:t>GSAR 538.71— Federal Supply Schedule Ordering Procedures</a:t>
            </a:r>
            <a:endParaRPr sz="2255">
              <a:latin typeface="Public Sans"/>
              <a:ea typeface="Public Sans"/>
              <a:cs typeface="Public Sans"/>
              <a:sym typeface="Public Sans"/>
            </a:endParaRPr>
          </a:p>
          <a:p>
            <a:pPr marL="457200" lvl="0" indent="-371792" algn="l" rtl="0">
              <a:lnSpc>
                <a:spcPct val="130000"/>
              </a:lnSpc>
              <a:spcBef>
                <a:spcPts val="0"/>
              </a:spcBef>
              <a:spcAft>
                <a:spcPts val="0"/>
              </a:spcAft>
              <a:buSzPts val="2255"/>
              <a:buFont typeface="Public Sans"/>
              <a:buChar char="●"/>
            </a:pPr>
            <a:r>
              <a:rPr lang="en-US" sz="2255" u="sng">
                <a:solidFill>
                  <a:schemeClr val="hlink"/>
                </a:solidFill>
                <a:latin typeface="Public Sans"/>
                <a:ea typeface="Public Sans"/>
                <a:cs typeface="Public Sans"/>
                <a:sym typeface="Public Sans"/>
                <a:hlinkClick r:id="rId6"/>
              </a:rPr>
              <a:t>MAS Flexibilities </a:t>
            </a:r>
            <a:endParaRPr sz="2255">
              <a:latin typeface="Public Sans"/>
              <a:ea typeface="Public Sans"/>
              <a:cs typeface="Public Sans"/>
              <a:sym typeface="Public Sans"/>
            </a:endParaRPr>
          </a:p>
          <a:p>
            <a:pPr marL="457200" lvl="0" indent="-371792" algn="l" rtl="0">
              <a:lnSpc>
                <a:spcPct val="130000"/>
              </a:lnSpc>
              <a:spcBef>
                <a:spcPts val="1000"/>
              </a:spcBef>
              <a:spcAft>
                <a:spcPts val="0"/>
              </a:spcAft>
              <a:buSzPts val="2255"/>
              <a:buFont typeface="Public Sans"/>
              <a:buChar char="●"/>
            </a:pPr>
            <a:r>
              <a:rPr lang="en-US" sz="2255">
                <a:latin typeface="Public Sans"/>
                <a:ea typeface="Public Sans"/>
                <a:cs typeface="Public Sans"/>
                <a:sym typeface="Public Sans"/>
              </a:rPr>
              <a:t>Coming Soon FAQs</a:t>
            </a:r>
            <a:endParaRPr sz="2255">
              <a:latin typeface="Public Sans"/>
              <a:ea typeface="Public Sans"/>
              <a:cs typeface="Public Sans"/>
              <a:sym typeface="Public Sans"/>
            </a:endParaRPr>
          </a:p>
          <a:p>
            <a:pPr marL="457200" lvl="0" indent="0" algn="l" rtl="0">
              <a:lnSpc>
                <a:spcPct val="130000"/>
              </a:lnSpc>
              <a:spcBef>
                <a:spcPts val="1000"/>
              </a:spcBef>
              <a:spcAft>
                <a:spcPts val="1000"/>
              </a:spcAft>
              <a:buNone/>
            </a:pPr>
            <a:endParaRPr sz="2255">
              <a:latin typeface="Public Sans"/>
              <a:ea typeface="Public Sans"/>
              <a:cs typeface="Public Sans"/>
              <a:sym typeface="Public Sans"/>
            </a:endParaRPr>
          </a:p>
        </p:txBody>
      </p:sp>
      <p:pic>
        <p:nvPicPr>
          <p:cNvPr id="359" name="Google Shape;359;p61">
            <a:extLs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916405" y="1123546"/>
            <a:ext cx="2665100" cy="2671297"/>
          </a:xfrm>
          <a:prstGeom prst="rect">
            <a:avLst/>
          </a:prstGeom>
          <a:noFill/>
          <a:ln>
            <a:noFill/>
          </a:ln>
        </p:spPr>
      </p:pic>
      <p:sp>
        <p:nvSpPr>
          <p:cNvPr id="358" name="Google Shape;358;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2"/>
          <p:cNvSpPr txBox="1">
            <a:spLocks noGrp="1"/>
          </p:cNvSpPr>
          <p:nvPr>
            <p:ph type="title"/>
          </p:nvPr>
        </p:nvSpPr>
        <p:spPr>
          <a:xfrm>
            <a:off x="311700" y="24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720" b="1">
                <a:solidFill>
                  <a:srgbClr val="01558E"/>
                </a:solidFill>
                <a:latin typeface="Public Sans"/>
                <a:ea typeface="Public Sans"/>
                <a:cs typeface="Public Sans"/>
                <a:sym typeface="Public Sans"/>
              </a:rPr>
              <a:t>Thank You</a:t>
            </a:r>
            <a:endParaRPr sz="2720" b="1">
              <a:solidFill>
                <a:srgbClr val="01558E"/>
              </a:solidFill>
              <a:latin typeface="Public Sans"/>
              <a:ea typeface="Public Sans"/>
              <a:cs typeface="Public Sans"/>
              <a:sym typeface="Public Sans"/>
            </a:endParaRPr>
          </a:p>
        </p:txBody>
      </p:sp>
      <p:sp>
        <p:nvSpPr>
          <p:cNvPr id="365" name="Google Shape;365;p62"/>
          <p:cNvSpPr txBox="1">
            <a:spLocks noGrp="1"/>
          </p:cNvSpPr>
          <p:nvPr>
            <p:ph type="body" idx="1"/>
          </p:nvPr>
        </p:nvSpPr>
        <p:spPr>
          <a:xfrm>
            <a:off x="593925" y="1172550"/>
            <a:ext cx="8038500" cy="30270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Public Sans"/>
              <a:buChar char="●"/>
            </a:pPr>
            <a:r>
              <a:rPr lang="en-US" sz="2100">
                <a:latin typeface="Public Sans"/>
                <a:ea typeface="Public Sans"/>
                <a:cs typeface="Public Sans"/>
                <a:sym typeface="Public Sans"/>
              </a:rPr>
              <a:t>We appreciate your attendance and participation in today’s session on Updates to MAS Ordering Procedures </a:t>
            </a:r>
            <a:endParaRPr sz="2100">
              <a:latin typeface="Public Sans"/>
              <a:ea typeface="Public Sans"/>
              <a:cs typeface="Public Sans"/>
              <a:sym typeface="Public Sans"/>
            </a:endParaRPr>
          </a:p>
          <a:p>
            <a:pPr marL="457200" lvl="0" indent="-361950" algn="l" rtl="0">
              <a:lnSpc>
                <a:spcPct val="100000"/>
              </a:lnSpc>
              <a:spcBef>
                <a:spcPts val="1000"/>
              </a:spcBef>
              <a:spcAft>
                <a:spcPts val="0"/>
              </a:spcAft>
              <a:buSzPts val="2100"/>
              <a:buFont typeface="Public Sans"/>
              <a:buChar char="●"/>
            </a:pPr>
            <a:r>
              <a:rPr lang="en-US" sz="2100">
                <a:latin typeface="Public Sans"/>
                <a:ea typeface="Public Sans"/>
                <a:cs typeface="Public Sans"/>
                <a:sym typeface="Public Sans"/>
              </a:rPr>
              <a:t>For Questions contact:</a:t>
            </a:r>
            <a:endParaRPr sz="2100">
              <a:latin typeface="Public Sans"/>
              <a:ea typeface="Public Sans"/>
              <a:cs typeface="Public Sans"/>
              <a:sym typeface="Public Sans"/>
            </a:endParaRPr>
          </a:p>
          <a:p>
            <a:pPr marL="914400" lvl="1" indent="-361950" algn="l" rtl="0">
              <a:lnSpc>
                <a:spcPct val="100000"/>
              </a:lnSpc>
              <a:spcBef>
                <a:spcPts val="1000"/>
              </a:spcBef>
              <a:spcAft>
                <a:spcPts val="0"/>
              </a:spcAft>
              <a:buClr>
                <a:schemeClr val="dk1"/>
              </a:buClr>
              <a:buSzPts val="2100"/>
              <a:buFont typeface="Public Sans"/>
              <a:buChar char="○"/>
            </a:pPr>
            <a:r>
              <a:rPr lang="en-US" sz="2100" u="sng">
                <a:solidFill>
                  <a:srgbClr val="009999"/>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maspmo@gsa.gov</a:t>
            </a:r>
            <a:endParaRPr sz="2100">
              <a:solidFill>
                <a:schemeClr val="dk1"/>
              </a:solidFill>
              <a:latin typeface="Public Sans"/>
              <a:ea typeface="Public Sans"/>
              <a:cs typeface="Public Sans"/>
              <a:sym typeface="Public Sans"/>
            </a:endParaRPr>
          </a:p>
          <a:p>
            <a:pPr marL="914400" lvl="1" indent="-361950" algn="l" rtl="0">
              <a:lnSpc>
                <a:spcPct val="100000"/>
              </a:lnSpc>
              <a:spcBef>
                <a:spcPts val="1000"/>
              </a:spcBef>
              <a:spcAft>
                <a:spcPts val="0"/>
              </a:spcAft>
              <a:buClr>
                <a:schemeClr val="dk1"/>
              </a:buClr>
              <a:buSzPts val="2100"/>
              <a:buFont typeface="Public Sans"/>
              <a:buChar char="○"/>
            </a:pPr>
            <a:r>
              <a:rPr lang="en-US" sz="2100" u="sng">
                <a:solidFill>
                  <a:srgbClr val="009999"/>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www.gsa.gov/mas</a:t>
            </a:r>
            <a:endParaRPr sz="2100">
              <a:solidFill>
                <a:schemeClr val="dk1"/>
              </a:solidFill>
              <a:latin typeface="Public Sans"/>
              <a:ea typeface="Public Sans"/>
              <a:cs typeface="Public Sans"/>
              <a:sym typeface="Public Sans"/>
            </a:endParaRPr>
          </a:p>
          <a:p>
            <a:pPr marL="914400" lvl="1" indent="-361950" algn="l" rtl="0">
              <a:lnSpc>
                <a:spcPct val="100000"/>
              </a:lnSpc>
              <a:spcBef>
                <a:spcPts val="1000"/>
              </a:spcBef>
              <a:spcAft>
                <a:spcPts val="1000"/>
              </a:spcAft>
              <a:buClr>
                <a:schemeClr val="dk1"/>
              </a:buClr>
              <a:buSzPts val="2100"/>
              <a:buFont typeface="Public Sans"/>
              <a:buChar char="○"/>
            </a:pPr>
            <a:r>
              <a:rPr lang="en-US" sz="2100">
                <a:latin typeface="Public Sans"/>
                <a:ea typeface="Public Sans"/>
                <a:cs typeface="Public Sans"/>
                <a:sym typeface="Public Sans"/>
              </a:rPr>
              <a:t>MAS Page on GSA Interact: </a:t>
            </a:r>
            <a:r>
              <a:rPr lang="en-US" sz="2100" u="sng">
                <a:solidFill>
                  <a:srgbClr val="009999"/>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https://buy.gsa.gov/interact/community/6/activity-feed</a:t>
            </a:r>
            <a:endParaRPr sz="2100">
              <a:latin typeface="Public Sans"/>
              <a:ea typeface="Public Sans"/>
              <a:cs typeface="Public Sans"/>
              <a:sym typeface="Public Sans"/>
            </a:endParaRPr>
          </a:p>
        </p:txBody>
      </p:sp>
      <p:sp>
        <p:nvSpPr>
          <p:cNvPr id="366" name="Google Shape;366;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2" name="Title 1">
            <a:extLst>
              <a:ext uri="{FF2B5EF4-FFF2-40B4-BE49-F238E27FC236}">
                <a16:creationId xmlns:a16="http://schemas.microsoft.com/office/drawing/2014/main" id="{CB1F061C-1AAA-524A-C4AF-8305EFEECE59}"/>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GSA Starmark Logo</a:t>
            </a:r>
          </a:p>
        </p:txBody>
      </p:sp>
      <p:sp>
        <p:nvSpPr>
          <p:cNvPr id="371" name="Google Shape;37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264900" y="116125"/>
            <a:ext cx="887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Introduction</a:t>
            </a:r>
            <a:endParaRPr>
              <a:latin typeface="Public Sans"/>
              <a:ea typeface="Public Sans"/>
              <a:cs typeface="Public Sans"/>
              <a:sym typeface="Public Sans"/>
            </a:endParaRPr>
          </a:p>
        </p:txBody>
      </p:sp>
      <p:sp>
        <p:nvSpPr>
          <p:cNvPr id="184" name="Google Shape;184;p39"/>
          <p:cNvSpPr txBox="1">
            <a:spLocks noGrp="1"/>
          </p:cNvSpPr>
          <p:nvPr>
            <p:ph type="body" idx="1"/>
          </p:nvPr>
        </p:nvSpPr>
        <p:spPr>
          <a:xfrm>
            <a:off x="311700" y="769275"/>
            <a:ext cx="5586300" cy="4161000"/>
          </a:xfrm>
          <a:prstGeom prst="rect">
            <a:avLst/>
          </a:prstGeom>
        </p:spPr>
        <p:txBody>
          <a:bodyPr spcFirstLastPara="1" wrap="square" lIns="91425" tIns="91425" rIns="91425" bIns="91425" anchor="t" anchorCtr="0">
            <a:noAutofit/>
          </a:bodyPr>
          <a:lstStyle/>
          <a:p>
            <a:pPr marL="457200" lvl="0" indent="-317500" algn="l" rtl="0">
              <a:lnSpc>
                <a:spcPct val="175000"/>
              </a:lnSpc>
              <a:spcBef>
                <a:spcPts val="0"/>
              </a:spcBef>
              <a:spcAft>
                <a:spcPts val="0"/>
              </a:spcAft>
              <a:buClr>
                <a:srgbClr val="434343"/>
              </a:buClr>
              <a:buSzPts val="1400"/>
              <a:buFont typeface="Public Sans"/>
              <a:buChar char="●"/>
            </a:pPr>
            <a:r>
              <a:rPr lang="en-US" sz="1400">
                <a:solidFill>
                  <a:srgbClr val="434343"/>
                </a:solidFill>
                <a:latin typeface="Public Sans"/>
                <a:ea typeface="Public Sans"/>
                <a:cs typeface="Public Sans"/>
                <a:sym typeface="Public Sans"/>
              </a:rPr>
              <a:t>Rewrite of Federal Supply Schedule (FSS) Ordering Procedures:</a:t>
            </a:r>
            <a:endParaRPr sz="1400">
              <a:solidFill>
                <a:srgbClr val="434343"/>
              </a:solidFill>
              <a:latin typeface="Public Sans"/>
              <a:ea typeface="Public Sans"/>
              <a:cs typeface="Public Sans"/>
              <a:sym typeface="Public Sans"/>
            </a:endParaRPr>
          </a:p>
          <a:p>
            <a:pPr marL="914400" lvl="1" indent="-317500" algn="l" rtl="0">
              <a:lnSpc>
                <a:spcPct val="175000"/>
              </a:lnSpc>
              <a:spcBef>
                <a:spcPts val="0"/>
              </a:spcBef>
              <a:spcAft>
                <a:spcPts val="0"/>
              </a:spcAft>
              <a:buClr>
                <a:srgbClr val="434343"/>
              </a:buClr>
              <a:buSzPts val="1400"/>
              <a:buFont typeface="Public Sans"/>
              <a:buChar char="○"/>
            </a:pPr>
            <a:r>
              <a:rPr lang="en-US">
                <a:solidFill>
                  <a:srgbClr val="434343"/>
                </a:solidFill>
                <a:latin typeface="Public Sans"/>
                <a:ea typeface="Public Sans"/>
                <a:cs typeface="Public Sans"/>
                <a:sym typeface="Public Sans"/>
              </a:rPr>
              <a:t>Removes unnecessary complexity and duplication</a:t>
            </a:r>
            <a:endParaRPr>
              <a:solidFill>
                <a:srgbClr val="434343"/>
              </a:solidFill>
              <a:latin typeface="Public Sans"/>
              <a:ea typeface="Public Sans"/>
              <a:cs typeface="Public Sans"/>
              <a:sym typeface="Public Sans"/>
            </a:endParaRPr>
          </a:p>
          <a:p>
            <a:pPr marL="914400" lvl="1" indent="-317500" algn="l" rtl="0">
              <a:lnSpc>
                <a:spcPct val="175000"/>
              </a:lnSpc>
              <a:spcBef>
                <a:spcPts val="0"/>
              </a:spcBef>
              <a:spcAft>
                <a:spcPts val="0"/>
              </a:spcAft>
              <a:buClr>
                <a:srgbClr val="434343"/>
              </a:buClr>
              <a:buSzPts val="1400"/>
              <a:buFont typeface="Public Sans"/>
              <a:buChar char="○"/>
            </a:pPr>
            <a:r>
              <a:rPr lang="en-US">
                <a:solidFill>
                  <a:srgbClr val="434343"/>
                </a:solidFill>
                <a:latin typeface="Public Sans"/>
                <a:ea typeface="Public Sans"/>
                <a:cs typeface="Public Sans"/>
                <a:sym typeface="Public Sans"/>
              </a:rPr>
              <a:t>Embraces flexibility and innovation</a:t>
            </a:r>
            <a:endParaRPr>
              <a:solidFill>
                <a:srgbClr val="434343"/>
              </a:solidFill>
              <a:latin typeface="Public Sans"/>
              <a:ea typeface="Public Sans"/>
              <a:cs typeface="Public Sans"/>
              <a:sym typeface="Public Sans"/>
            </a:endParaRPr>
          </a:p>
          <a:p>
            <a:pPr marL="914400" lvl="1" indent="-317500" algn="l" rtl="0">
              <a:lnSpc>
                <a:spcPct val="175000"/>
              </a:lnSpc>
              <a:spcBef>
                <a:spcPts val="0"/>
              </a:spcBef>
              <a:spcAft>
                <a:spcPts val="0"/>
              </a:spcAft>
              <a:buClr>
                <a:srgbClr val="434343"/>
              </a:buClr>
              <a:buSzPts val="1400"/>
              <a:buFont typeface="Public Sans"/>
              <a:buChar char="○"/>
            </a:pPr>
            <a:r>
              <a:rPr lang="en-US">
                <a:solidFill>
                  <a:srgbClr val="434343"/>
                </a:solidFill>
                <a:latin typeface="Public Sans"/>
                <a:ea typeface="Public Sans"/>
                <a:cs typeface="Public Sans"/>
                <a:sym typeface="Public Sans"/>
              </a:rPr>
              <a:t>Eliminates duplicative FAR 8.4 guidance on contract administration:</a:t>
            </a:r>
            <a:endParaRPr>
              <a:solidFill>
                <a:srgbClr val="434343"/>
              </a:solidFill>
              <a:latin typeface="Public Sans"/>
              <a:ea typeface="Public Sans"/>
              <a:cs typeface="Public Sans"/>
              <a:sym typeface="Public Sans"/>
            </a:endParaRPr>
          </a:p>
          <a:p>
            <a:pPr marL="1371600" lvl="2" indent="-317500" algn="l" rtl="0">
              <a:lnSpc>
                <a:spcPct val="175000"/>
              </a:lnSpc>
              <a:spcBef>
                <a:spcPts val="0"/>
              </a:spcBef>
              <a:spcAft>
                <a:spcPts val="0"/>
              </a:spcAft>
              <a:buClr>
                <a:srgbClr val="434343"/>
              </a:buClr>
              <a:buSzPts val="1400"/>
              <a:buFont typeface="Public Sans"/>
              <a:buChar char="■"/>
            </a:pPr>
            <a:r>
              <a:rPr lang="en-US">
                <a:solidFill>
                  <a:srgbClr val="434343"/>
                </a:solidFill>
                <a:latin typeface="Public Sans"/>
                <a:ea typeface="Public Sans"/>
                <a:cs typeface="Public Sans"/>
                <a:sym typeface="Public Sans"/>
              </a:rPr>
              <a:t>Payment, order placement, inspection/acceptance, disputes, terminations</a:t>
            </a:r>
            <a:endParaRPr>
              <a:solidFill>
                <a:srgbClr val="434343"/>
              </a:solidFill>
              <a:latin typeface="Public Sans"/>
              <a:ea typeface="Public Sans"/>
              <a:cs typeface="Public Sans"/>
              <a:sym typeface="Public Sans"/>
            </a:endParaRPr>
          </a:p>
          <a:p>
            <a:pPr marL="914400" lvl="1" indent="-317500" algn="l" rtl="0">
              <a:lnSpc>
                <a:spcPct val="175000"/>
              </a:lnSpc>
              <a:spcBef>
                <a:spcPts val="0"/>
              </a:spcBef>
              <a:spcAft>
                <a:spcPts val="0"/>
              </a:spcAft>
              <a:buClr>
                <a:srgbClr val="434343"/>
              </a:buClr>
              <a:buSzPts val="1400"/>
              <a:buFont typeface="Public Sans"/>
              <a:buChar char="○"/>
            </a:pPr>
            <a:r>
              <a:rPr lang="en-US">
                <a:solidFill>
                  <a:srgbClr val="434343"/>
                </a:solidFill>
                <a:latin typeface="Public Sans"/>
                <a:ea typeface="Public Sans"/>
                <a:cs typeface="Public Sans"/>
                <a:sym typeface="Public Sans"/>
              </a:rPr>
              <a:t>Leverages existing FSS contract terms instead of repeating them</a:t>
            </a:r>
            <a:endParaRPr b="1">
              <a:solidFill>
                <a:srgbClr val="434343"/>
              </a:solidFill>
              <a:latin typeface="Public Sans"/>
              <a:ea typeface="Public Sans"/>
              <a:cs typeface="Public Sans"/>
              <a:sym typeface="Public Sans"/>
            </a:endParaRPr>
          </a:p>
        </p:txBody>
      </p:sp>
      <p:sp>
        <p:nvSpPr>
          <p:cNvPr id="185" name="Google Shape;18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3</a:t>
            </a:fld>
            <a:endParaRPr/>
          </a:p>
        </p:txBody>
      </p:sp>
      <p:pic>
        <p:nvPicPr>
          <p:cNvPr id="186" name="Google Shape;186;p39">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48375" y="491250"/>
            <a:ext cx="2909151" cy="4363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264900" y="116125"/>
            <a:ext cx="887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solidFill>
                  <a:srgbClr val="01558E"/>
                </a:solidFill>
                <a:latin typeface="Public Sans"/>
                <a:ea typeface="Public Sans"/>
                <a:cs typeface="Public Sans"/>
                <a:sym typeface="Public Sans"/>
              </a:rPr>
              <a:t>Communication and Training</a:t>
            </a:r>
            <a:endParaRPr>
              <a:latin typeface="Public Sans"/>
              <a:ea typeface="Public Sans"/>
              <a:cs typeface="Public Sans"/>
              <a:sym typeface="Public Sans"/>
            </a:endParaRPr>
          </a:p>
        </p:txBody>
      </p:sp>
      <p:sp>
        <p:nvSpPr>
          <p:cNvPr id="192" name="Google Shape;192;p40"/>
          <p:cNvSpPr txBox="1">
            <a:spLocks noGrp="1"/>
          </p:cNvSpPr>
          <p:nvPr>
            <p:ph type="body" idx="1"/>
          </p:nvPr>
        </p:nvSpPr>
        <p:spPr>
          <a:xfrm>
            <a:off x="295075" y="688825"/>
            <a:ext cx="5586300" cy="41610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434343"/>
              </a:buClr>
              <a:buSzPts val="1300"/>
              <a:buFont typeface="Public Sans"/>
              <a:buChar char="●"/>
            </a:pPr>
            <a:r>
              <a:rPr lang="en-US" sz="1300" b="1">
                <a:solidFill>
                  <a:srgbClr val="434343"/>
                </a:solidFill>
                <a:latin typeface="Public Sans"/>
                <a:ea typeface="Public Sans"/>
                <a:cs typeface="Public Sans"/>
                <a:sym typeface="Public Sans"/>
              </a:rPr>
              <a:t>Access MAS Ordering Guidance</a:t>
            </a:r>
            <a:endParaRPr sz="1300" b="1">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Find official ordering procedures, policies, and resources at gsa.gov/mas</a:t>
            </a:r>
            <a:endParaRPr sz="1300">
              <a:solidFill>
                <a:srgbClr val="434343"/>
              </a:solidFill>
              <a:latin typeface="Public Sans"/>
              <a:ea typeface="Public Sans"/>
              <a:cs typeface="Public Sans"/>
              <a:sym typeface="Public Sans"/>
            </a:endParaRPr>
          </a:p>
          <a:p>
            <a:pPr marL="457200" lvl="0" indent="-311150" algn="l" rtl="0">
              <a:lnSpc>
                <a:spcPct val="100000"/>
              </a:lnSpc>
              <a:spcBef>
                <a:spcPts val="1000"/>
              </a:spcBef>
              <a:spcAft>
                <a:spcPts val="0"/>
              </a:spcAft>
              <a:buClr>
                <a:srgbClr val="434343"/>
              </a:buClr>
              <a:buSzPts val="1300"/>
              <a:buFont typeface="Public Sans"/>
              <a:buChar char="●"/>
            </a:pPr>
            <a:r>
              <a:rPr lang="en-US" sz="1300" b="1">
                <a:solidFill>
                  <a:srgbClr val="434343"/>
                </a:solidFill>
                <a:latin typeface="Public Sans"/>
                <a:ea typeface="Public Sans"/>
                <a:cs typeface="Public Sans"/>
                <a:sym typeface="Public Sans"/>
              </a:rPr>
              <a:t>Stay Informed on Updates</a:t>
            </a:r>
            <a:endParaRPr sz="1300" b="1">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Monitor the GCA Interact – MAS Channel for announcements, updates, and clarifications</a:t>
            </a:r>
            <a:endParaRPr sz="1300">
              <a:solidFill>
                <a:srgbClr val="434343"/>
              </a:solidFill>
              <a:latin typeface="Public Sans"/>
              <a:ea typeface="Public Sans"/>
              <a:cs typeface="Public Sans"/>
              <a:sym typeface="Public Sans"/>
            </a:endParaRPr>
          </a:p>
          <a:p>
            <a:pPr marL="457200" lvl="0" indent="-311150" algn="l" rtl="0">
              <a:lnSpc>
                <a:spcPct val="100000"/>
              </a:lnSpc>
              <a:spcBef>
                <a:spcPts val="1000"/>
              </a:spcBef>
              <a:spcAft>
                <a:spcPts val="0"/>
              </a:spcAft>
              <a:buClr>
                <a:srgbClr val="434343"/>
              </a:buClr>
              <a:buSzPts val="1300"/>
              <a:buFont typeface="Public Sans"/>
              <a:buChar char="●"/>
            </a:pPr>
            <a:r>
              <a:rPr lang="en-US" sz="1300" b="1">
                <a:solidFill>
                  <a:srgbClr val="434343"/>
                </a:solidFill>
                <a:latin typeface="Public Sans"/>
                <a:ea typeface="Public Sans"/>
                <a:cs typeface="Public Sans"/>
                <a:sym typeface="Public Sans"/>
              </a:rPr>
              <a:t>Build Ordering Expertise</a:t>
            </a:r>
            <a:endParaRPr sz="1300" b="1">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Attend available MAS ordering training sessions focused on specific ordering topics</a:t>
            </a:r>
            <a:endParaRPr sz="1300">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View on-demand YouTube videos organized by topic for flexible, just-in-time learning</a:t>
            </a:r>
            <a:endParaRPr sz="1300">
              <a:solidFill>
                <a:srgbClr val="434343"/>
              </a:solidFill>
              <a:latin typeface="Public Sans"/>
              <a:ea typeface="Public Sans"/>
              <a:cs typeface="Public Sans"/>
              <a:sym typeface="Public Sans"/>
            </a:endParaRPr>
          </a:p>
          <a:p>
            <a:pPr marL="457200" lvl="0" indent="-311150" algn="l" rtl="0">
              <a:lnSpc>
                <a:spcPct val="100000"/>
              </a:lnSpc>
              <a:spcBef>
                <a:spcPts val="1000"/>
              </a:spcBef>
              <a:spcAft>
                <a:spcPts val="0"/>
              </a:spcAft>
              <a:buClr>
                <a:srgbClr val="434343"/>
              </a:buClr>
              <a:buSzPts val="1300"/>
              <a:buFont typeface="Public Sans"/>
              <a:buChar char="●"/>
            </a:pPr>
            <a:r>
              <a:rPr lang="en-US" sz="1300" b="1">
                <a:solidFill>
                  <a:srgbClr val="434343"/>
                </a:solidFill>
                <a:latin typeface="Public Sans"/>
                <a:ea typeface="Public Sans"/>
                <a:cs typeface="Public Sans"/>
                <a:sym typeface="Public Sans"/>
              </a:rPr>
              <a:t>Help Us Improve</a:t>
            </a:r>
            <a:endParaRPr sz="1300" b="1">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Share feedback on existing content, training, and tools</a:t>
            </a:r>
            <a:endParaRPr sz="1300">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Identify what would help you more effectively apply new procedures (e.g., examples, templates, checklists)</a:t>
            </a:r>
            <a:endParaRPr sz="1300">
              <a:solidFill>
                <a:srgbClr val="434343"/>
              </a:solidFill>
              <a:latin typeface="Public Sans"/>
              <a:ea typeface="Public Sans"/>
              <a:cs typeface="Public Sans"/>
              <a:sym typeface="Public Sans"/>
            </a:endParaRPr>
          </a:p>
          <a:p>
            <a:pPr marL="457200" lvl="0" indent="-311150" algn="l" rtl="0">
              <a:lnSpc>
                <a:spcPct val="100000"/>
              </a:lnSpc>
              <a:spcBef>
                <a:spcPts val="1000"/>
              </a:spcBef>
              <a:spcAft>
                <a:spcPts val="0"/>
              </a:spcAft>
              <a:buClr>
                <a:srgbClr val="434343"/>
              </a:buClr>
              <a:buSzPts val="1300"/>
              <a:buFont typeface="Public Sans"/>
              <a:buChar char="●"/>
            </a:pPr>
            <a:r>
              <a:rPr lang="en-US" sz="1300" b="1">
                <a:solidFill>
                  <a:srgbClr val="434343"/>
                </a:solidFill>
                <a:latin typeface="Public Sans"/>
                <a:ea typeface="Public Sans"/>
                <a:cs typeface="Public Sans"/>
                <a:sym typeface="Public Sans"/>
              </a:rPr>
              <a:t>Provide Feedback</a:t>
            </a:r>
            <a:endParaRPr sz="1300" b="1">
              <a:solidFill>
                <a:srgbClr val="434343"/>
              </a:solidFill>
              <a:latin typeface="Public Sans"/>
              <a:ea typeface="Public Sans"/>
              <a:cs typeface="Public Sans"/>
              <a:sym typeface="Public Sans"/>
            </a:endParaRPr>
          </a:p>
          <a:p>
            <a:pPr marL="914400" lvl="1" indent="-311150" algn="l" rtl="0">
              <a:lnSpc>
                <a:spcPct val="100000"/>
              </a:lnSpc>
              <a:spcBef>
                <a:spcPts val="0"/>
              </a:spcBef>
              <a:spcAft>
                <a:spcPts val="0"/>
              </a:spcAft>
              <a:buClr>
                <a:srgbClr val="434343"/>
              </a:buClr>
              <a:buSzPts val="1300"/>
              <a:buFont typeface="Public Sans"/>
              <a:buChar char="○"/>
            </a:pPr>
            <a:r>
              <a:rPr lang="en-US" sz="1300">
                <a:solidFill>
                  <a:srgbClr val="434343"/>
                </a:solidFill>
                <a:latin typeface="Public Sans"/>
                <a:ea typeface="Public Sans"/>
                <a:cs typeface="Public Sans"/>
                <a:sym typeface="Public Sans"/>
              </a:rPr>
              <a:t>Direct questions, suggestions, and feedback to MASPMO@gsa.gov</a:t>
            </a:r>
            <a:endParaRPr sz="1300">
              <a:solidFill>
                <a:srgbClr val="434343"/>
              </a:solidFill>
              <a:latin typeface="Public Sans"/>
              <a:ea typeface="Public Sans"/>
              <a:cs typeface="Public Sans"/>
              <a:sym typeface="Public Sans"/>
            </a:endParaRPr>
          </a:p>
        </p:txBody>
      </p:sp>
      <p:sp>
        <p:nvSpPr>
          <p:cNvPr id="193" name="Google Shape;19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4</a:t>
            </a:fld>
            <a:endParaRPr/>
          </a:p>
        </p:txBody>
      </p:sp>
      <p:pic>
        <p:nvPicPr>
          <p:cNvPr id="194" name="Google Shape;194;p40" descr="Graphic depicting a group of people watching a presentation."/>
          <p:cNvPicPr preferRelativeResize="0"/>
          <p:nvPr/>
        </p:nvPicPr>
        <p:blipFill>
          <a:blip r:embed="rId3" cstate="email">
            <a:alphaModFix/>
            <a:extLst>
              <a:ext uri="{28A0092B-C50C-407E-A947-70E740481C1C}">
                <a14:useLocalDpi xmlns:a14="http://schemas.microsoft.com/office/drawing/2010/main"/>
              </a:ext>
            </a:extLst>
          </a:blip>
          <a:srcRect t="9557"/>
          <a:stretch>
            <a:fillRect/>
          </a:stretch>
        </p:blipFill>
        <p:spPr>
          <a:xfrm>
            <a:off x="6087500" y="1173191"/>
            <a:ext cx="2547999" cy="34567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1"/>
          <p:cNvSpPr txBox="1">
            <a:spLocks noGrp="1"/>
          </p:cNvSpPr>
          <p:nvPr>
            <p:ph type="title"/>
          </p:nvPr>
        </p:nvSpPr>
        <p:spPr>
          <a:xfrm>
            <a:off x="275600" y="125575"/>
            <a:ext cx="8556600" cy="572700"/>
          </a:xfrm>
          <a:prstGeom prst="rect">
            <a:avLst/>
          </a:prstGeom>
        </p:spPr>
        <p:txBody>
          <a:bodyPr spcFirstLastPara="1" wrap="square" lIns="91425" tIns="91425" rIns="91425" bIns="91425" anchor="t" anchorCtr="0">
            <a:noAutofit/>
          </a:bodyPr>
          <a:lstStyle/>
          <a:p>
            <a:pPr marL="0" lvl="0" indent="0" algn="l" rtl="0">
              <a:lnSpc>
                <a:spcPct val="175000"/>
              </a:lnSpc>
              <a:spcBef>
                <a:spcPts val="0"/>
              </a:spcBef>
              <a:spcAft>
                <a:spcPts val="0"/>
              </a:spcAft>
              <a:buNone/>
            </a:pPr>
            <a:r>
              <a:rPr lang="en-US" sz="2500" b="1">
                <a:solidFill>
                  <a:srgbClr val="01558E"/>
                </a:solidFill>
                <a:latin typeface="Public Sans"/>
                <a:ea typeface="Public Sans"/>
                <a:cs typeface="Public Sans"/>
                <a:sym typeface="Public Sans"/>
              </a:rPr>
              <a:t>Quote and Evaluation Processes</a:t>
            </a:r>
            <a:endParaRPr sz="2500" b="1">
              <a:solidFill>
                <a:srgbClr val="01558E"/>
              </a:solidFill>
              <a:latin typeface="Public Sans"/>
              <a:ea typeface="Public Sans"/>
              <a:cs typeface="Public Sans"/>
              <a:sym typeface="Public Sans"/>
            </a:endParaRPr>
          </a:p>
        </p:txBody>
      </p:sp>
      <p:sp>
        <p:nvSpPr>
          <p:cNvPr id="200" name="Google Shape;200;p41"/>
          <p:cNvSpPr txBox="1">
            <a:spLocks noGrp="1"/>
          </p:cNvSpPr>
          <p:nvPr>
            <p:ph type="body" idx="1"/>
          </p:nvPr>
        </p:nvSpPr>
        <p:spPr>
          <a:xfrm>
            <a:off x="311700" y="759075"/>
            <a:ext cx="4770000" cy="4313400"/>
          </a:xfrm>
          <a:prstGeom prst="rect">
            <a:avLst/>
          </a:prstGeom>
        </p:spPr>
        <p:txBody>
          <a:bodyPr spcFirstLastPara="1" wrap="square" lIns="91425" tIns="91425" rIns="91425" bIns="91425" anchor="t" anchorCtr="0">
            <a:noAutofit/>
          </a:bodyPr>
          <a:lstStyle/>
          <a:p>
            <a:pPr marL="457200" lvl="0" indent="-333375" algn="l" rtl="0">
              <a:lnSpc>
                <a:spcPct val="150000"/>
              </a:lnSpc>
              <a:spcBef>
                <a:spcPts val="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FAR-like Part 15 Processes Eliminated</a:t>
            </a:r>
            <a:endParaRPr sz="1650">
              <a:solidFill>
                <a:srgbClr val="374151"/>
              </a:solidFill>
              <a:latin typeface="Public Sans"/>
              <a:ea typeface="Public Sans"/>
              <a:cs typeface="Public Sans"/>
              <a:sym typeface="Public Sans"/>
            </a:endParaRPr>
          </a:p>
          <a:p>
            <a:pPr marL="914400" lvl="1" indent="-333375" algn="l" rtl="0">
              <a:lnSpc>
                <a:spcPct val="150000"/>
              </a:lnSpc>
              <a:spcBef>
                <a:spcPts val="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No evaluation plans, scoring, or competitive ranges</a:t>
            </a:r>
            <a:endParaRPr sz="1650">
              <a:solidFill>
                <a:srgbClr val="374151"/>
              </a:solidFill>
              <a:latin typeface="Public Sans"/>
              <a:ea typeface="Public Sans"/>
              <a:cs typeface="Public Sans"/>
              <a:sym typeface="Public Sans"/>
            </a:endParaRPr>
          </a:p>
          <a:p>
            <a:pPr marL="914400" lvl="1" indent="-333375" algn="l" rtl="0">
              <a:lnSpc>
                <a:spcPct val="150000"/>
              </a:lnSpc>
              <a:spcBef>
                <a:spcPts val="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Encourages innovative approaches (</a:t>
            </a:r>
            <a:r>
              <a:rPr lang="en-US" sz="1650" u="sng">
                <a:solidFill>
                  <a:schemeClr val="hlink"/>
                </a:solidFill>
                <a:latin typeface="Public Sans"/>
                <a:ea typeface="Public Sans"/>
                <a:cs typeface="Public Sans"/>
                <a:sym typeface="Public Sans"/>
                <a:hlinkClick r:id="rId3"/>
              </a:rPr>
              <a:t>GSAM 538.7102-2</a:t>
            </a:r>
            <a:r>
              <a:rPr lang="en-US" sz="1650">
                <a:solidFill>
                  <a:srgbClr val="374151"/>
                </a:solidFill>
                <a:latin typeface="Public Sans"/>
                <a:ea typeface="Public Sans"/>
                <a:cs typeface="Public Sans"/>
                <a:sym typeface="Public Sans"/>
              </a:rPr>
              <a:t>)</a:t>
            </a:r>
            <a:endParaRPr sz="1650">
              <a:solidFill>
                <a:srgbClr val="374151"/>
              </a:solidFill>
              <a:latin typeface="Public Sans"/>
              <a:ea typeface="Public Sans"/>
              <a:cs typeface="Public Sans"/>
              <a:sym typeface="Public Sans"/>
            </a:endParaRPr>
          </a:p>
          <a:p>
            <a:pPr marL="457200" lvl="0" indent="-333375" algn="l" rtl="0">
              <a:lnSpc>
                <a:spcPct val="150000"/>
              </a:lnSpc>
              <a:spcBef>
                <a:spcPts val="100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Best Value Emphasized</a:t>
            </a:r>
            <a:endParaRPr sz="1650">
              <a:solidFill>
                <a:srgbClr val="374151"/>
              </a:solidFill>
              <a:latin typeface="Public Sans"/>
              <a:ea typeface="Public Sans"/>
              <a:cs typeface="Public Sans"/>
              <a:sym typeface="Public Sans"/>
            </a:endParaRPr>
          </a:p>
          <a:p>
            <a:pPr marL="914400" lvl="1" indent="-333375" algn="l" rtl="0">
              <a:lnSpc>
                <a:spcPct val="150000"/>
              </a:lnSpc>
              <a:spcBef>
                <a:spcPts val="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Agencies award to contractors that provide best value (per </a:t>
            </a:r>
            <a:r>
              <a:rPr lang="en-US" sz="1650" u="sng">
                <a:solidFill>
                  <a:schemeClr val="hlink"/>
                </a:solidFill>
                <a:latin typeface="Public Sans"/>
                <a:ea typeface="Public Sans"/>
                <a:cs typeface="Public Sans"/>
                <a:sym typeface="Public Sans"/>
                <a:hlinkClick r:id="rId4"/>
              </a:rPr>
              <a:t>FAR 2.101</a:t>
            </a:r>
            <a:r>
              <a:rPr lang="en-US" sz="1650">
                <a:solidFill>
                  <a:srgbClr val="374151"/>
                </a:solidFill>
                <a:latin typeface="Public Sans"/>
                <a:ea typeface="Public Sans"/>
                <a:cs typeface="Public Sans"/>
                <a:sym typeface="Public Sans"/>
              </a:rPr>
              <a:t>)</a:t>
            </a:r>
            <a:endParaRPr sz="1650">
              <a:solidFill>
                <a:srgbClr val="374151"/>
              </a:solidFill>
              <a:latin typeface="Public Sans"/>
              <a:ea typeface="Public Sans"/>
              <a:cs typeface="Public Sans"/>
              <a:sym typeface="Public Sans"/>
            </a:endParaRPr>
          </a:p>
          <a:p>
            <a:pPr marL="457200" lvl="0" indent="-333375" algn="l" rtl="0">
              <a:lnSpc>
                <a:spcPct val="150000"/>
              </a:lnSpc>
              <a:spcBef>
                <a:spcPts val="1000"/>
              </a:spcBef>
              <a:spcAft>
                <a:spcPts val="0"/>
              </a:spcAft>
              <a:buClr>
                <a:srgbClr val="374151"/>
              </a:buClr>
              <a:buSzPts val="1650"/>
              <a:buFont typeface="Public Sans"/>
              <a:buChar char="●"/>
            </a:pPr>
            <a:r>
              <a:rPr lang="en-US" sz="1650">
                <a:solidFill>
                  <a:srgbClr val="374151"/>
                </a:solidFill>
                <a:latin typeface="Public Sans"/>
                <a:ea typeface="Public Sans"/>
                <a:cs typeface="Public Sans"/>
                <a:sym typeface="Public Sans"/>
              </a:rPr>
              <a:t>Separate Supply vs. Service Procedures Eliminated</a:t>
            </a:r>
            <a:endParaRPr sz="1650">
              <a:solidFill>
                <a:srgbClr val="374151"/>
              </a:solidFill>
              <a:latin typeface="Public Sans"/>
              <a:ea typeface="Public Sans"/>
              <a:cs typeface="Public Sans"/>
              <a:sym typeface="Public Sans"/>
            </a:endParaRPr>
          </a:p>
          <a:p>
            <a:pPr marL="0" lvl="0" indent="0" algn="l" rtl="0">
              <a:lnSpc>
                <a:spcPct val="150000"/>
              </a:lnSpc>
              <a:spcBef>
                <a:spcPts val="1000"/>
              </a:spcBef>
              <a:spcAft>
                <a:spcPts val="0"/>
              </a:spcAft>
              <a:buNone/>
            </a:pPr>
            <a:endParaRPr sz="1650" b="1">
              <a:solidFill>
                <a:srgbClr val="374151"/>
              </a:solidFill>
              <a:latin typeface="Public Sans"/>
              <a:ea typeface="Public Sans"/>
              <a:cs typeface="Public Sans"/>
              <a:sym typeface="Public Sans"/>
            </a:endParaRPr>
          </a:p>
        </p:txBody>
      </p:sp>
      <p:sp>
        <p:nvSpPr>
          <p:cNvPr id="201" name="Google Shape;20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5</a:t>
            </a:fld>
            <a:endParaRPr/>
          </a:p>
        </p:txBody>
      </p:sp>
      <p:pic>
        <p:nvPicPr>
          <p:cNvPr id="202" name="Google Shape;202;p41">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43775" y="918787"/>
            <a:ext cx="3298299" cy="330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
          <p:cNvSpPr txBox="1">
            <a:spLocks noGrp="1"/>
          </p:cNvSpPr>
          <p:nvPr>
            <p:ph type="title"/>
          </p:nvPr>
        </p:nvSpPr>
        <p:spPr>
          <a:xfrm>
            <a:off x="311700" y="102000"/>
            <a:ext cx="8520600" cy="630300"/>
          </a:xfrm>
          <a:prstGeom prst="rect">
            <a:avLst/>
          </a:prstGeom>
        </p:spPr>
        <p:txBody>
          <a:bodyPr spcFirstLastPara="1" wrap="square" lIns="91425" tIns="91425" rIns="91425" bIns="91425" anchor="t" anchorCtr="0">
            <a:normAutofit fontScale="90000"/>
          </a:bodyPr>
          <a:lstStyle/>
          <a:p>
            <a:pPr marL="0" lvl="0" indent="0" algn="l" rtl="0">
              <a:lnSpc>
                <a:spcPct val="160000"/>
              </a:lnSpc>
              <a:spcBef>
                <a:spcPts val="0"/>
              </a:spcBef>
              <a:spcAft>
                <a:spcPts val="400"/>
              </a:spcAft>
              <a:buClr>
                <a:schemeClr val="dk1"/>
              </a:buClr>
              <a:buSzPts val="1100"/>
              <a:buFont typeface="Arial"/>
              <a:buNone/>
            </a:pPr>
            <a:r>
              <a:rPr lang="en-US" sz="2500" b="1">
                <a:solidFill>
                  <a:srgbClr val="01558E"/>
                </a:solidFill>
                <a:latin typeface="Public Sans"/>
                <a:ea typeface="Public Sans"/>
                <a:cs typeface="Public Sans"/>
                <a:sym typeface="Public Sans"/>
              </a:rPr>
              <a:t>Blanket Purchase Agreements (BPAs)</a:t>
            </a:r>
            <a:endParaRPr sz="2500">
              <a:solidFill>
                <a:srgbClr val="01558E"/>
              </a:solidFill>
              <a:latin typeface="Public Sans"/>
              <a:ea typeface="Public Sans"/>
              <a:cs typeface="Public Sans"/>
              <a:sym typeface="Public Sans"/>
            </a:endParaRPr>
          </a:p>
        </p:txBody>
      </p:sp>
      <p:sp>
        <p:nvSpPr>
          <p:cNvPr id="208" name="Google Shape;208;p42"/>
          <p:cNvSpPr txBox="1">
            <a:spLocks noGrp="1"/>
          </p:cNvSpPr>
          <p:nvPr>
            <p:ph type="body" idx="1"/>
          </p:nvPr>
        </p:nvSpPr>
        <p:spPr>
          <a:xfrm>
            <a:off x="311700" y="873475"/>
            <a:ext cx="4260300" cy="3915300"/>
          </a:xfrm>
          <a:prstGeom prst="rect">
            <a:avLst/>
          </a:prstGeom>
        </p:spPr>
        <p:txBody>
          <a:bodyPr spcFirstLastPara="1" wrap="square" lIns="91425" tIns="91425" rIns="91425" bIns="91425" anchor="t" anchorCtr="0">
            <a:noAutofit/>
          </a:bodyPr>
          <a:lstStyle/>
          <a:p>
            <a:pPr marL="457200" lvl="0" indent="-331470" algn="l" rtl="0">
              <a:lnSpc>
                <a:spcPct val="125000"/>
              </a:lnSpc>
              <a:spcBef>
                <a:spcPts val="0"/>
              </a:spcBef>
              <a:spcAft>
                <a:spcPts val="0"/>
              </a:spcAft>
              <a:buClr>
                <a:srgbClr val="434343"/>
              </a:buClr>
              <a:buSzPts val="1620"/>
              <a:buFont typeface="Public Sans"/>
              <a:buChar char="●"/>
            </a:pPr>
            <a:r>
              <a:rPr lang="en-US" sz="1620">
                <a:solidFill>
                  <a:srgbClr val="434343"/>
                </a:solidFill>
                <a:latin typeface="Public Sans"/>
                <a:ea typeface="Public Sans"/>
                <a:cs typeface="Public Sans"/>
                <a:sym typeface="Public Sans"/>
              </a:rPr>
              <a:t>Must explicitly include scope, ordering period, invoicing/delivery/discounts, ordering authority/procedures, and any limits on ordering</a:t>
            </a:r>
            <a:endParaRPr sz="1620">
              <a:solidFill>
                <a:srgbClr val="434343"/>
              </a:solidFill>
              <a:latin typeface="Public Sans"/>
              <a:ea typeface="Public Sans"/>
              <a:cs typeface="Public Sans"/>
              <a:sym typeface="Public Sans"/>
            </a:endParaRPr>
          </a:p>
          <a:p>
            <a:pPr marL="457200" lvl="0" indent="-331470" algn="l" rtl="0">
              <a:lnSpc>
                <a:spcPct val="125000"/>
              </a:lnSpc>
              <a:spcBef>
                <a:spcPts val="1000"/>
              </a:spcBef>
              <a:spcAft>
                <a:spcPts val="0"/>
              </a:spcAft>
              <a:buClr>
                <a:srgbClr val="434343"/>
              </a:buClr>
              <a:buSzPts val="1620"/>
              <a:buFont typeface="Public Sans"/>
              <a:buChar char="●"/>
            </a:pPr>
            <a:r>
              <a:rPr lang="en-US" sz="1620">
                <a:solidFill>
                  <a:srgbClr val="434343"/>
                </a:solidFill>
                <a:latin typeface="Public Sans"/>
                <a:ea typeface="Public Sans"/>
                <a:cs typeface="Public Sans"/>
                <a:sym typeface="Public Sans"/>
              </a:rPr>
              <a:t>Annually confirm best value, price/discount opportunities, ordering procedures compliance, and FSS contract validity</a:t>
            </a:r>
            <a:endParaRPr sz="1620">
              <a:solidFill>
                <a:srgbClr val="434343"/>
              </a:solidFill>
              <a:latin typeface="Public Sans"/>
              <a:ea typeface="Public Sans"/>
              <a:cs typeface="Public Sans"/>
              <a:sym typeface="Public Sans"/>
            </a:endParaRPr>
          </a:p>
          <a:p>
            <a:pPr marL="457200" lvl="0" indent="-331470" algn="l" rtl="0">
              <a:lnSpc>
                <a:spcPct val="125000"/>
              </a:lnSpc>
              <a:spcBef>
                <a:spcPts val="1000"/>
              </a:spcBef>
              <a:spcAft>
                <a:spcPts val="0"/>
              </a:spcAft>
              <a:buClr>
                <a:srgbClr val="434343"/>
              </a:buClr>
              <a:buSzPts val="1620"/>
              <a:buFont typeface="Public Sans"/>
              <a:buChar char="●"/>
            </a:pPr>
            <a:r>
              <a:rPr lang="en-US" sz="1620">
                <a:solidFill>
                  <a:srgbClr val="434343"/>
                </a:solidFill>
                <a:latin typeface="Public Sans"/>
                <a:ea typeface="Public Sans"/>
                <a:cs typeface="Public Sans"/>
                <a:sym typeface="Public Sans"/>
              </a:rPr>
              <a:t>Eliminates Head of Contracting (HCA) approval of single award BPAs over $100M (GSAM 538.7104-1)</a:t>
            </a:r>
            <a:endParaRPr sz="1620">
              <a:solidFill>
                <a:srgbClr val="434343"/>
              </a:solidFill>
              <a:latin typeface="Public Sans"/>
              <a:ea typeface="Public Sans"/>
              <a:cs typeface="Public Sans"/>
              <a:sym typeface="Public Sans"/>
            </a:endParaRPr>
          </a:p>
          <a:p>
            <a:pPr marL="0" lvl="0" indent="0" algn="l" rtl="0">
              <a:lnSpc>
                <a:spcPct val="125000"/>
              </a:lnSpc>
              <a:spcBef>
                <a:spcPts val="1000"/>
              </a:spcBef>
              <a:spcAft>
                <a:spcPts val="0"/>
              </a:spcAft>
              <a:buNone/>
            </a:pPr>
            <a:endParaRPr sz="1620">
              <a:solidFill>
                <a:srgbClr val="434343"/>
              </a:solidFill>
              <a:latin typeface="Public Sans"/>
              <a:ea typeface="Public Sans"/>
              <a:cs typeface="Public Sans"/>
              <a:sym typeface="Public Sans"/>
            </a:endParaRPr>
          </a:p>
        </p:txBody>
      </p:sp>
      <p:sp>
        <p:nvSpPr>
          <p:cNvPr id="209" name="Google Shape;20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6</a:t>
            </a:fld>
            <a:endParaRPr/>
          </a:p>
        </p:txBody>
      </p:sp>
      <p:pic>
        <p:nvPicPr>
          <p:cNvPr id="210" name="Google Shape;210;p42" descr="expansion of circle represented by arrows in blue and light blu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54257" y="912650"/>
            <a:ext cx="3318200" cy="331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311700" y="142918"/>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60000"/>
              </a:lnSpc>
              <a:spcBef>
                <a:spcPts val="0"/>
              </a:spcBef>
              <a:spcAft>
                <a:spcPts val="400"/>
              </a:spcAft>
              <a:buClr>
                <a:schemeClr val="dk1"/>
              </a:buClr>
              <a:buSzPts val="1100"/>
              <a:buFont typeface="Arial"/>
              <a:buNone/>
            </a:pPr>
            <a:r>
              <a:rPr lang="en-US" sz="2500" b="1">
                <a:solidFill>
                  <a:srgbClr val="01558E"/>
                </a:solidFill>
                <a:latin typeface="Public Sans"/>
                <a:ea typeface="Public Sans"/>
                <a:cs typeface="Public Sans"/>
                <a:sym typeface="Public Sans"/>
              </a:rPr>
              <a:t>Key Changes: Removal of Open Market Items</a:t>
            </a:r>
            <a:endParaRPr sz="2500">
              <a:solidFill>
                <a:srgbClr val="01558E"/>
              </a:solidFill>
              <a:latin typeface="Public Sans"/>
              <a:ea typeface="Public Sans"/>
              <a:cs typeface="Public Sans"/>
              <a:sym typeface="Public Sans"/>
            </a:endParaRPr>
          </a:p>
        </p:txBody>
      </p:sp>
      <p:sp>
        <p:nvSpPr>
          <p:cNvPr id="216" name="Google Shape;216;p43"/>
          <p:cNvSpPr txBox="1">
            <a:spLocks noGrp="1"/>
          </p:cNvSpPr>
          <p:nvPr>
            <p:ph type="body" idx="1"/>
          </p:nvPr>
        </p:nvSpPr>
        <p:spPr>
          <a:xfrm>
            <a:off x="311700" y="2196150"/>
            <a:ext cx="6017400" cy="751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200">
                <a:solidFill>
                  <a:srgbClr val="434343"/>
                </a:solidFill>
                <a:latin typeface="Public Sans"/>
                <a:ea typeface="Public Sans"/>
                <a:cs typeface="Public Sans"/>
                <a:sym typeface="Public Sans"/>
              </a:rPr>
              <a:t>Removes prior “open market item” guidance.</a:t>
            </a:r>
            <a:endParaRPr sz="2200">
              <a:solidFill>
                <a:srgbClr val="434343"/>
              </a:solidFill>
              <a:latin typeface="Public Sans"/>
              <a:ea typeface="Public Sans"/>
              <a:cs typeface="Public Sans"/>
              <a:sym typeface="Public Sans"/>
            </a:endParaRPr>
          </a:p>
        </p:txBody>
      </p:sp>
      <p:sp>
        <p:nvSpPr>
          <p:cNvPr id="217" name="Google Shape;21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7</a:t>
            </a:fld>
            <a:endParaRPr/>
          </a:p>
        </p:txBody>
      </p:sp>
      <p:pic>
        <p:nvPicPr>
          <p:cNvPr id="218" name="Google Shape;218;p43" descr="trash bin with paper being tossed in blue and light blue with a recycling symbol in 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41950" y="1818100"/>
            <a:ext cx="2679250" cy="267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445750" y="62750"/>
            <a:ext cx="8354700" cy="572700"/>
          </a:xfrm>
          <a:prstGeom prst="rect">
            <a:avLst/>
          </a:prstGeom>
        </p:spPr>
        <p:txBody>
          <a:bodyPr spcFirstLastPara="1" wrap="square" lIns="91425" tIns="91425" rIns="91425" bIns="91425" anchor="t" anchorCtr="0">
            <a:normAutofit fontScale="90000"/>
          </a:bodyPr>
          <a:lstStyle/>
          <a:p>
            <a:pPr marL="0" lvl="0" indent="0" algn="l" rtl="0">
              <a:lnSpc>
                <a:spcPct val="160000"/>
              </a:lnSpc>
              <a:spcBef>
                <a:spcPts val="0"/>
              </a:spcBef>
              <a:spcAft>
                <a:spcPts val="400"/>
              </a:spcAft>
              <a:buClr>
                <a:schemeClr val="dk1"/>
              </a:buClr>
              <a:buSzPts val="1100"/>
              <a:buFont typeface="Arial"/>
              <a:buNone/>
            </a:pPr>
            <a:r>
              <a:rPr lang="en-US" sz="2500" b="1">
                <a:solidFill>
                  <a:srgbClr val="01558E"/>
                </a:solidFill>
                <a:latin typeface="Public Sans"/>
                <a:ea typeface="Public Sans"/>
                <a:cs typeface="Public Sans"/>
                <a:sym typeface="Public Sans"/>
              </a:rPr>
              <a:t>Order Level Materials (OLMs)</a:t>
            </a:r>
            <a:endParaRPr sz="2500">
              <a:solidFill>
                <a:srgbClr val="01558E"/>
              </a:solidFill>
              <a:latin typeface="Public Sans"/>
              <a:ea typeface="Public Sans"/>
              <a:cs typeface="Public Sans"/>
              <a:sym typeface="Public Sans"/>
            </a:endParaRPr>
          </a:p>
        </p:txBody>
      </p:sp>
      <p:sp>
        <p:nvSpPr>
          <p:cNvPr id="224" name="Google Shape;224;p44"/>
          <p:cNvSpPr txBox="1">
            <a:spLocks noGrp="1"/>
          </p:cNvSpPr>
          <p:nvPr>
            <p:ph type="body" idx="1"/>
          </p:nvPr>
        </p:nvSpPr>
        <p:spPr>
          <a:xfrm>
            <a:off x="311700" y="854700"/>
            <a:ext cx="8520600" cy="3715200"/>
          </a:xfrm>
          <a:prstGeom prst="rect">
            <a:avLst/>
          </a:prstGeom>
        </p:spPr>
        <p:txBody>
          <a:bodyPr spcFirstLastPara="1" wrap="square" lIns="91425" tIns="91425" rIns="91425" bIns="91425" anchor="t" anchorCtr="0">
            <a:noAutofit/>
          </a:bodyPr>
          <a:lstStyle/>
          <a:p>
            <a:pPr marL="457200" lvl="0"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Definition: Supplies/services added at the order level, not known at MAS contract award</a:t>
            </a:r>
            <a:endParaRPr sz="1900">
              <a:solidFill>
                <a:srgbClr val="374151"/>
              </a:solidFill>
              <a:latin typeface="Public Sans"/>
              <a:ea typeface="Public Sans"/>
              <a:cs typeface="Public Sans"/>
              <a:sym typeface="Public Sans"/>
            </a:endParaRPr>
          </a:p>
          <a:p>
            <a:pPr marL="914400" lvl="1"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Must be incidental and not the primary purpose of the order</a:t>
            </a:r>
            <a:endParaRPr sz="1900">
              <a:solidFill>
                <a:srgbClr val="374151"/>
              </a:solidFill>
              <a:latin typeface="Public Sans"/>
              <a:ea typeface="Public Sans"/>
              <a:cs typeface="Public Sans"/>
              <a:sym typeface="Public Sans"/>
            </a:endParaRPr>
          </a:p>
          <a:p>
            <a:pPr marL="914400" lvl="1"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Pricing evaluated by the ordering activity/ordering Contracting Officer</a:t>
            </a:r>
            <a:endParaRPr sz="1900">
              <a:solidFill>
                <a:srgbClr val="374151"/>
              </a:solidFill>
              <a:latin typeface="Public Sans"/>
              <a:ea typeface="Public Sans"/>
              <a:cs typeface="Public Sans"/>
              <a:sym typeface="Public Sans"/>
            </a:endParaRPr>
          </a:p>
          <a:p>
            <a:pPr marL="914400" lvl="1"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No longer has a percentage limitation</a:t>
            </a:r>
            <a:endParaRPr sz="1900">
              <a:solidFill>
                <a:srgbClr val="374151"/>
              </a:solidFill>
              <a:latin typeface="Public Sans"/>
              <a:ea typeface="Public Sans"/>
              <a:cs typeface="Public Sans"/>
              <a:sym typeface="Public Sans"/>
            </a:endParaRPr>
          </a:p>
          <a:p>
            <a:pPr marL="1371600" lvl="2"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OLMs must not be the primary purpose of the task or delivery order. They are intended to support the main objective of the order.</a:t>
            </a:r>
            <a:endParaRPr sz="1900">
              <a:solidFill>
                <a:srgbClr val="374151"/>
              </a:solidFill>
              <a:latin typeface="Public Sans"/>
              <a:ea typeface="Public Sans"/>
              <a:cs typeface="Public Sans"/>
              <a:sym typeface="Public Sans"/>
            </a:endParaRPr>
          </a:p>
        </p:txBody>
      </p:sp>
      <p:sp>
        <p:nvSpPr>
          <p:cNvPr id="225" name="Google Shape;22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440600" y="152900"/>
            <a:ext cx="8421600" cy="572700"/>
          </a:xfrm>
          <a:prstGeom prst="rect">
            <a:avLst/>
          </a:prstGeom>
        </p:spPr>
        <p:txBody>
          <a:bodyPr spcFirstLastPara="1" wrap="square" lIns="91425" tIns="91425" rIns="91425" bIns="91425" anchor="t" anchorCtr="0">
            <a:normAutofit fontScale="90000"/>
          </a:bodyPr>
          <a:lstStyle/>
          <a:p>
            <a:pPr marL="0" lvl="0" indent="0" algn="l" rtl="0">
              <a:lnSpc>
                <a:spcPct val="160000"/>
              </a:lnSpc>
              <a:spcBef>
                <a:spcPts val="0"/>
              </a:spcBef>
              <a:spcAft>
                <a:spcPts val="400"/>
              </a:spcAft>
              <a:buClr>
                <a:schemeClr val="dk1"/>
              </a:buClr>
              <a:buSzPts val="1100"/>
              <a:buFont typeface="Arial"/>
              <a:buNone/>
            </a:pPr>
            <a:r>
              <a:rPr lang="en-US" sz="2500" b="1">
                <a:solidFill>
                  <a:srgbClr val="01558E"/>
                </a:solidFill>
                <a:latin typeface="Public Sans"/>
                <a:ea typeface="Public Sans"/>
                <a:cs typeface="Public Sans"/>
                <a:sym typeface="Public Sans"/>
              </a:rPr>
              <a:t>OLMs: Policy Requirements</a:t>
            </a:r>
            <a:endParaRPr sz="2500">
              <a:solidFill>
                <a:srgbClr val="01558E"/>
              </a:solidFill>
              <a:latin typeface="Public Sans"/>
              <a:ea typeface="Public Sans"/>
              <a:cs typeface="Public Sans"/>
              <a:sym typeface="Public Sans"/>
            </a:endParaRPr>
          </a:p>
        </p:txBody>
      </p:sp>
      <p:sp>
        <p:nvSpPr>
          <p:cNvPr id="231" name="Google Shape;231;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9</a:t>
            </a:fld>
            <a:endParaRPr/>
          </a:p>
        </p:txBody>
      </p:sp>
      <p:sp>
        <p:nvSpPr>
          <p:cNvPr id="232" name="Google Shape;232;p45"/>
          <p:cNvSpPr txBox="1">
            <a:spLocks noGrp="1"/>
          </p:cNvSpPr>
          <p:nvPr>
            <p:ph type="body" idx="1"/>
          </p:nvPr>
        </p:nvSpPr>
        <p:spPr>
          <a:xfrm>
            <a:off x="440600" y="1056750"/>
            <a:ext cx="5207400" cy="3030000"/>
          </a:xfrm>
          <a:prstGeom prst="rect">
            <a:avLst/>
          </a:prstGeom>
        </p:spPr>
        <p:txBody>
          <a:bodyPr spcFirstLastPara="1" wrap="square" lIns="91425" tIns="91425" rIns="91425" bIns="91425" anchor="t" anchorCtr="0">
            <a:noAutofit/>
          </a:bodyPr>
          <a:lstStyle/>
          <a:p>
            <a:pPr marL="457200" lvl="0" indent="-349250" algn="l" rtl="0">
              <a:lnSpc>
                <a:spcPct val="125000"/>
              </a:lnSpc>
              <a:spcBef>
                <a:spcPts val="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Allowed on all order types (fixed-price, T&amp;M, LH)</a:t>
            </a:r>
            <a:endParaRPr sz="1900">
              <a:solidFill>
                <a:srgbClr val="374151"/>
              </a:solidFill>
              <a:latin typeface="Public Sans"/>
              <a:ea typeface="Public Sans"/>
              <a:cs typeface="Public Sans"/>
              <a:sym typeface="Public Sans"/>
            </a:endParaRPr>
          </a:p>
          <a:p>
            <a:pPr marL="457200" lvl="0" indent="-349250" algn="l" rtl="0">
              <a:lnSpc>
                <a:spcPct val="125000"/>
              </a:lnSpc>
              <a:spcBef>
                <a:spcPts val="100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OLMs must be clearly identified in the order</a:t>
            </a:r>
            <a:endParaRPr sz="1900">
              <a:solidFill>
                <a:srgbClr val="374151"/>
              </a:solidFill>
              <a:latin typeface="Public Sans"/>
              <a:ea typeface="Public Sans"/>
              <a:cs typeface="Public Sans"/>
              <a:sym typeface="Public Sans"/>
            </a:endParaRPr>
          </a:p>
          <a:p>
            <a:pPr marL="457200" lvl="0" indent="-349250" algn="l" rtl="0">
              <a:lnSpc>
                <a:spcPct val="125000"/>
              </a:lnSpc>
              <a:spcBef>
                <a:spcPts val="1000"/>
              </a:spcBef>
              <a:spcAft>
                <a:spcPts val="0"/>
              </a:spcAft>
              <a:buClr>
                <a:srgbClr val="374151"/>
              </a:buClr>
              <a:buSzPts val="1900"/>
              <a:buFont typeface="Roboto"/>
              <a:buChar char="●"/>
            </a:pPr>
            <a:r>
              <a:rPr lang="en-US" sz="1900">
                <a:solidFill>
                  <a:srgbClr val="374151"/>
                </a:solidFill>
                <a:latin typeface="Public Sans"/>
                <a:ea typeface="Public Sans"/>
                <a:cs typeface="Public Sans"/>
                <a:sym typeface="Public Sans"/>
              </a:rPr>
              <a:t>Ordering Activities must follow GSAM 583.71 ordering procedures</a:t>
            </a:r>
            <a:endParaRPr sz="1900">
              <a:solidFill>
                <a:srgbClr val="374151"/>
              </a:solidFill>
              <a:latin typeface="Public Sans"/>
              <a:ea typeface="Public Sans"/>
              <a:cs typeface="Public Sans"/>
              <a:sym typeface="Public Sans"/>
            </a:endParaRPr>
          </a:p>
          <a:p>
            <a:pPr marL="457200" lvl="0" indent="-349250" algn="l" rtl="0">
              <a:lnSpc>
                <a:spcPct val="125000"/>
              </a:lnSpc>
              <a:spcBef>
                <a:spcPts val="1000"/>
              </a:spcBef>
              <a:spcAft>
                <a:spcPts val="1000"/>
              </a:spcAft>
              <a:buClr>
                <a:srgbClr val="374151"/>
              </a:buClr>
              <a:buSzPts val="1900"/>
              <a:buFont typeface="Roboto"/>
              <a:buChar char="●"/>
            </a:pPr>
            <a:r>
              <a:rPr lang="en-US" sz="1900">
                <a:solidFill>
                  <a:srgbClr val="374151"/>
                </a:solidFill>
                <a:latin typeface="Public Sans"/>
                <a:ea typeface="Public Sans"/>
                <a:cs typeface="Public Sans"/>
                <a:sym typeface="Public Sans"/>
              </a:rPr>
              <a:t>OLM authority: 41 U.S.C. § 152(3)</a:t>
            </a:r>
            <a:endParaRPr sz="1900">
              <a:solidFill>
                <a:srgbClr val="374151"/>
              </a:solidFill>
              <a:latin typeface="Public Sans"/>
              <a:ea typeface="Public Sans"/>
              <a:cs typeface="Public Sans"/>
              <a:sym typeface="Public Sans"/>
            </a:endParaRPr>
          </a:p>
        </p:txBody>
      </p:sp>
      <p:pic>
        <p:nvPicPr>
          <p:cNvPr id="233" name="Google Shape;233;p45">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36433" y="1213499"/>
            <a:ext cx="2710218" cy="271650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3559</Words>
  <Application>Microsoft Office PowerPoint</Application>
  <PresentationFormat>On-screen Show (16:9)</PresentationFormat>
  <Paragraphs>254</Paragraphs>
  <Slides>27</Slides>
  <Notes>27</Notes>
  <HiddenSlides>3</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Helvetica Neue</vt:lpstr>
      <vt:lpstr>Public Sans</vt:lpstr>
      <vt:lpstr>Public Sans Light</vt:lpstr>
      <vt:lpstr>Roboto</vt:lpstr>
      <vt:lpstr>Blank Presentation</vt:lpstr>
      <vt:lpstr>Simple Light</vt:lpstr>
      <vt:lpstr>Simple Light</vt:lpstr>
      <vt:lpstr>Updates to MAS Ordering Procedures</vt:lpstr>
      <vt:lpstr>Agenda</vt:lpstr>
      <vt:lpstr>Introduction</vt:lpstr>
      <vt:lpstr>Communication and Training</vt:lpstr>
      <vt:lpstr>Quote and Evaluation Processes</vt:lpstr>
      <vt:lpstr>Blanket Purchase Agreements (BPAs)</vt:lpstr>
      <vt:lpstr>Key Changes: Removal of Open Market Items</vt:lpstr>
      <vt:lpstr>Order Level Materials (OLMs)</vt:lpstr>
      <vt:lpstr>OLMs: Policy Requirements</vt:lpstr>
      <vt:lpstr>OLM Benefits</vt:lpstr>
      <vt:lpstr>OLM SIN &amp; Ordering Instructions</vt:lpstr>
      <vt:lpstr>OLMs &amp; BPAs</vt:lpstr>
      <vt:lpstr>OLM Evaluation Checklist</vt:lpstr>
      <vt:lpstr>Contractor Use of MAS Contracts  </vt:lpstr>
      <vt:lpstr>Contractor Use of MAS Contracts:  Contractor Requirements  </vt:lpstr>
      <vt:lpstr>How to Utilize the New OLM and Contractor’s Use of MAS Flexibilities  </vt:lpstr>
      <vt:lpstr>Scenario  </vt:lpstr>
      <vt:lpstr>Tips for Utilizing OLMs and Contractor Use of MAS Sources</vt:lpstr>
      <vt:lpstr>Poll Question:  Can we use these procedures right away?</vt:lpstr>
      <vt:lpstr>Poll Question:  Answer</vt:lpstr>
      <vt:lpstr>Poll Question:  Answer cont.</vt:lpstr>
      <vt:lpstr>Key Features Maintained: Small Business Set-Asides</vt:lpstr>
      <vt:lpstr>Key Features Maintained: Contractor Team Arrangements (CTAs)</vt:lpstr>
      <vt:lpstr>CTA Agreement: Requirements</vt:lpstr>
      <vt:lpstr>Resources</vt:lpstr>
      <vt:lpstr>Thank You</vt:lpstr>
      <vt:lpstr>GSA Starmark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SherellLFuller</cp:lastModifiedBy>
  <cp:revision>6</cp:revision>
  <dcterms:modified xsi:type="dcterms:W3CDTF">2026-01-23T22:26:23Z</dcterms:modified>
</cp:coreProperties>
</file>