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38"/>
  </p:notesMasterIdLst>
  <p:sldIdLst>
    <p:sldId id="256" r:id="rId2"/>
    <p:sldId id="257" r:id="rId3"/>
    <p:sldId id="258" r:id="rId4"/>
    <p:sldId id="259" r:id="rId5"/>
    <p:sldId id="260" r:id="rId6"/>
    <p:sldId id="261" r:id="rId7"/>
    <p:sldId id="263" r:id="rId8"/>
    <p:sldId id="264" r:id="rId9"/>
    <p:sldId id="265" r:id="rId10"/>
    <p:sldId id="262"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1" r:id="rId35"/>
    <p:sldId id="290" r:id="rId36"/>
    <p:sldId id="292" r:id="rId37"/>
  </p:sldIdLst>
  <p:sldSz cx="9144000" cy="5143500" type="screen16x9"/>
  <p:notesSz cx="6858000" cy="9144000"/>
  <p:embeddedFontLst>
    <p:embeddedFont>
      <p:font typeface="Cambria" panose="02040503050406030204" pitchFamily="18" charset="0"/>
      <p:regular r:id="rId39"/>
      <p:bold r:id="rId40"/>
      <p:italic r:id="rId41"/>
      <p:boldItalic r:id="rId42"/>
    </p:embeddedFont>
    <p:embeddedFont>
      <p:font typeface="Proxima Nova" panose="020B0604020202020204" charset="0"/>
      <p:regular r:id="rId43"/>
      <p:bold r:id="rId44"/>
      <p:italic r:id="rId45"/>
      <p:boldItalic r:id="rId46"/>
    </p:embeddedFon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Kielty - QT2F1BAC"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A01711-2E06-4AC9-92A8-6ADE38F9DC3E}">
  <a:tblStyle styleId="{59A01711-2E06-4AC9-92A8-6ADE38F9DC3E}"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10C21A8-9099-4D67-AA54-08145FA7FF5E}"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56" autoAdjust="0"/>
  </p:normalViewPr>
  <p:slideViewPr>
    <p:cSldViewPr snapToGrid="0">
      <p:cViewPr varScale="1">
        <p:scale>
          <a:sx n="107" d="100"/>
          <a:sy n="107" d="100"/>
        </p:scale>
        <p:origin x="84" y="14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1-01T13:26:22.936" idx="1">
    <p:pos x="6000" y="0"/>
    <p:text>any recommendations for the title here?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30200" lvl="0" indent="-241300" algn="just" rtl="0">
              <a:lnSpc>
                <a:spcPct val="115000"/>
              </a:lnSpc>
              <a:spcBef>
                <a:spcPts val="0"/>
              </a:spcBef>
              <a:spcAft>
                <a:spcPts val="0"/>
              </a:spcAft>
              <a:buClr>
                <a:schemeClr val="dk1"/>
              </a:buClr>
              <a:buSzPts val="1400"/>
              <a:buFont typeface="Noto Sans Symbols"/>
              <a:buNone/>
            </a:pPr>
            <a:endParaRPr dirty="0"/>
          </a:p>
        </p:txBody>
      </p:sp>
      <p:sp>
        <p:nvSpPr>
          <p:cNvPr id="234" name="Google Shape;23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just" rtl="0">
              <a:lnSpc>
                <a:spcPct val="115000"/>
              </a:lnSpc>
              <a:spcBef>
                <a:spcPts val="0"/>
              </a:spcBef>
              <a:spcAft>
                <a:spcPts val="0"/>
              </a:spcAft>
              <a:buSzPts val="1100"/>
              <a:buNone/>
            </a:pPr>
            <a:endParaRPr/>
          </a:p>
        </p:txBody>
      </p:sp>
      <p:sp>
        <p:nvSpPr>
          <p:cNvPr id="254" name="Google Shape;25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1100"/>
              <a:buNone/>
            </a:pPr>
            <a:endParaRPr dirty="0"/>
          </a:p>
        </p:txBody>
      </p:sp>
      <p:sp>
        <p:nvSpPr>
          <p:cNvPr id="203" name="Google Shape;20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gsa.gov/itc"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www.gsa.gov/itc"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www.gsa.gov/itc"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Option 1"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2775" y="951006"/>
            <a:ext cx="9144003" cy="4192489"/>
          </a:xfrm>
          <a:prstGeom prst="rect">
            <a:avLst/>
          </a:prstGeom>
          <a:noFill/>
          <a:ln>
            <a:noFill/>
          </a:ln>
        </p:spPr>
      </p:pic>
      <p:sp>
        <p:nvSpPr>
          <p:cNvPr id="11" name="Google Shape;11;p2"/>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600"/>
              <a:buNone/>
              <a:defRPr sz="3600" b="1">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2800"/>
              <a:buNone/>
              <a:defRPr sz="28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4" name="Google Shape;14;p2"/>
          <p:cNvGrpSpPr/>
          <p:nvPr/>
        </p:nvGrpSpPr>
        <p:grpSpPr>
          <a:xfrm>
            <a:off x="390948" y="300850"/>
            <a:ext cx="8356552" cy="468826"/>
            <a:chOff x="390948" y="300850"/>
            <a:chExt cx="8356552" cy="468826"/>
          </a:xfrm>
        </p:grpSpPr>
        <p:pic>
          <p:nvPicPr>
            <p:cNvPr id="15" name="Google Shape;15;p2"/>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16" name="Google Shape;16;p2"/>
            <p:cNvSpPr txBox="1"/>
            <p:nvPr/>
          </p:nvSpPr>
          <p:spPr>
            <a:xfrm>
              <a:off x="4980700" y="300850"/>
              <a:ext cx="3766800" cy="4572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rgbClr val="666666"/>
                  </a:solidFill>
                  <a:latin typeface="Arial"/>
                  <a:ea typeface="Arial"/>
                  <a:cs typeface="Arial"/>
                  <a:sym typeface="Arial"/>
                </a:rPr>
                <a:t>U.S. General Services Administration</a:t>
              </a:r>
              <a:endParaRPr sz="1000" b="0" i="0" u="none" strike="noStrike" cap="none">
                <a:solidFill>
                  <a:srgbClr val="666666"/>
                </a:solidFill>
                <a:latin typeface="Arial"/>
                <a:ea typeface="Arial"/>
                <a:cs typeface="Arial"/>
                <a:sym typeface="Arial"/>
              </a:endParaRPr>
            </a:p>
          </p:txBody>
        </p:sp>
      </p:grpSp>
      <p:sp>
        <p:nvSpPr>
          <p:cNvPr id="17" name="Google Shape;17;p2"/>
          <p:cNvSpPr>
            <a:spLocks noGrp="1"/>
          </p:cNvSpPr>
          <p:nvPr>
            <p:ph type="pic" idx="2"/>
          </p:nvPr>
        </p:nvSpPr>
        <p:spPr>
          <a:xfrm>
            <a:off x="7284725" y="4465325"/>
            <a:ext cx="1340100" cy="4572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nd Slide" type="blank">
  <p:cSld name="BLANK">
    <p:spTree>
      <p:nvGrpSpPr>
        <p:cNvPr id="1" name="Shape 66"/>
        <p:cNvGrpSpPr/>
        <p:nvPr/>
      </p:nvGrpSpPr>
      <p:grpSpPr>
        <a:xfrm>
          <a:off x="0" y="0"/>
          <a:ext cx="0" cy="0"/>
          <a:chOff x="0" y="0"/>
          <a:chExt cx="0" cy="0"/>
        </a:xfrm>
      </p:grpSpPr>
      <p:sp>
        <p:nvSpPr>
          <p:cNvPr id="67" name="Google Shape;6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68" name="Google Shape;68;p11"/>
          <p:cNvCxnSpPr/>
          <p:nvPr/>
        </p:nvCxnSpPr>
        <p:spPr>
          <a:xfrm>
            <a:off x="2712725" y="522000"/>
            <a:ext cx="0" cy="4099500"/>
          </a:xfrm>
          <a:prstGeom prst="straightConnector1">
            <a:avLst/>
          </a:prstGeom>
          <a:noFill/>
          <a:ln w="38100" cap="flat" cmpd="sng">
            <a:solidFill>
              <a:srgbClr val="1D75BC"/>
            </a:solidFill>
            <a:prstDash val="solid"/>
            <a:round/>
            <a:headEnd type="none" w="sm" len="sm"/>
            <a:tailEnd type="none" w="sm" len="sm"/>
          </a:ln>
        </p:spPr>
      </p:cxnSp>
      <p:sp>
        <p:nvSpPr>
          <p:cNvPr id="69" name="Google Shape;69;p11"/>
          <p:cNvSpPr txBox="1">
            <a:spLocks noGrp="1"/>
          </p:cNvSpPr>
          <p:nvPr>
            <p:ph type="title"/>
          </p:nvPr>
        </p:nvSpPr>
        <p:spPr>
          <a:xfrm>
            <a:off x="3017525" y="441950"/>
            <a:ext cx="5928300" cy="13665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1D75BC"/>
              </a:buClr>
              <a:buSzPts val="2800"/>
              <a:buNone/>
              <a:defRPr b="1">
                <a:solidFill>
                  <a:srgbClr val="1D75BC"/>
                </a:solidFill>
              </a:defRPr>
            </a:lvl1pPr>
            <a:lvl2pPr lvl="1" algn="l">
              <a:lnSpc>
                <a:spcPct val="100000"/>
              </a:lnSpc>
              <a:spcBef>
                <a:spcPts val="0"/>
              </a:spcBef>
              <a:spcAft>
                <a:spcPts val="0"/>
              </a:spcAft>
              <a:buClr>
                <a:srgbClr val="1D75BC"/>
              </a:buClr>
              <a:buSzPts val="2800"/>
              <a:buNone/>
              <a:defRPr>
                <a:solidFill>
                  <a:srgbClr val="1D75BC"/>
                </a:solidFill>
              </a:defRPr>
            </a:lvl2pPr>
            <a:lvl3pPr lvl="2" algn="l">
              <a:lnSpc>
                <a:spcPct val="100000"/>
              </a:lnSpc>
              <a:spcBef>
                <a:spcPts val="0"/>
              </a:spcBef>
              <a:spcAft>
                <a:spcPts val="0"/>
              </a:spcAft>
              <a:buClr>
                <a:srgbClr val="1D75BC"/>
              </a:buClr>
              <a:buSzPts val="2800"/>
              <a:buNone/>
              <a:defRPr>
                <a:solidFill>
                  <a:srgbClr val="1D75BC"/>
                </a:solidFill>
              </a:defRPr>
            </a:lvl3pPr>
            <a:lvl4pPr lvl="3" algn="l">
              <a:lnSpc>
                <a:spcPct val="100000"/>
              </a:lnSpc>
              <a:spcBef>
                <a:spcPts val="0"/>
              </a:spcBef>
              <a:spcAft>
                <a:spcPts val="0"/>
              </a:spcAft>
              <a:buClr>
                <a:srgbClr val="1D75BC"/>
              </a:buClr>
              <a:buSzPts val="2800"/>
              <a:buNone/>
              <a:defRPr>
                <a:solidFill>
                  <a:srgbClr val="1D75BC"/>
                </a:solidFill>
              </a:defRPr>
            </a:lvl4pPr>
            <a:lvl5pPr lvl="4" algn="l">
              <a:lnSpc>
                <a:spcPct val="100000"/>
              </a:lnSpc>
              <a:spcBef>
                <a:spcPts val="0"/>
              </a:spcBef>
              <a:spcAft>
                <a:spcPts val="0"/>
              </a:spcAft>
              <a:buClr>
                <a:srgbClr val="1D75BC"/>
              </a:buClr>
              <a:buSzPts val="2800"/>
              <a:buNone/>
              <a:defRPr>
                <a:solidFill>
                  <a:srgbClr val="1D75BC"/>
                </a:solidFill>
              </a:defRPr>
            </a:lvl5pPr>
            <a:lvl6pPr lvl="5" algn="l">
              <a:lnSpc>
                <a:spcPct val="100000"/>
              </a:lnSpc>
              <a:spcBef>
                <a:spcPts val="0"/>
              </a:spcBef>
              <a:spcAft>
                <a:spcPts val="0"/>
              </a:spcAft>
              <a:buClr>
                <a:srgbClr val="1D75BC"/>
              </a:buClr>
              <a:buSzPts val="2800"/>
              <a:buNone/>
              <a:defRPr>
                <a:solidFill>
                  <a:srgbClr val="1D75BC"/>
                </a:solidFill>
              </a:defRPr>
            </a:lvl6pPr>
            <a:lvl7pPr lvl="6" algn="l">
              <a:lnSpc>
                <a:spcPct val="100000"/>
              </a:lnSpc>
              <a:spcBef>
                <a:spcPts val="0"/>
              </a:spcBef>
              <a:spcAft>
                <a:spcPts val="0"/>
              </a:spcAft>
              <a:buClr>
                <a:srgbClr val="1D75BC"/>
              </a:buClr>
              <a:buSzPts val="2800"/>
              <a:buNone/>
              <a:defRPr>
                <a:solidFill>
                  <a:srgbClr val="1D75BC"/>
                </a:solidFill>
              </a:defRPr>
            </a:lvl7pPr>
            <a:lvl8pPr lvl="7" algn="l">
              <a:lnSpc>
                <a:spcPct val="100000"/>
              </a:lnSpc>
              <a:spcBef>
                <a:spcPts val="0"/>
              </a:spcBef>
              <a:spcAft>
                <a:spcPts val="0"/>
              </a:spcAft>
              <a:buClr>
                <a:srgbClr val="1D75BC"/>
              </a:buClr>
              <a:buSzPts val="2800"/>
              <a:buNone/>
              <a:defRPr>
                <a:solidFill>
                  <a:srgbClr val="1D75BC"/>
                </a:solidFill>
              </a:defRPr>
            </a:lvl8pPr>
            <a:lvl9pPr lvl="8" algn="l">
              <a:lnSpc>
                <a:spcPct val="100000"/>
              </a:lnSpc>
              <a:spcBef>
                <a:spcPts val="0"/>
              </a:spcBef>
              <a:spcAft>
                <a:spcPts val="0"/>
              </a:spcAft>
              <a:buClr>
                <a:srgbClr val="1D75BC"/>
              </a:buClr>
              <a:buSzPts val="2800"/>
              <a:buNone/>
              <a:defRPr>
                <a:solidFill>
                  <a:srgbClr val="1D75BC"/>
                </a:solidFill>
              </a:defRPr>
            </a:lvl9pPr>
          </a:lstStyle>
          <a:p>
            <a:endParaRPr/>
          </a:p>
        </p:txBody>
      </p:sp>
      <p:sp>
        <p:nvSpPr>
          <p:cNvPr id="70" name="Google Shape;70;p11"/>
          <p:cNvSpPr txBox="1">
            <a:spLocks noGrp="1"/>
          </p:cNvSpPr>
          <p:nvPr>
            <p:ph type="body" idx="1"/>
          </p:nvPr>
        </p:nvSpPr>
        <p:spPr>
          <a:xfrm>
            <a:off x="3169925" y="1833788"/>
            <a:ext cx="5775900" cy="2804100"/>
          </a:xfrm>
          <a:prstGeom prst="rect">
            <a:avLst/>
          </a:prstGeom>
          <a:noFill/>
          <a:ln>
            <a:noFill/>
          </a:ln>
        </p:spPr>
        <p:txBody>
          <a:bodyPr spcFirstLastPara="1" wrap="square" lIns="0" tIns="0" rIns="91425" bIns="91425" anchor="t" anchorCtr="0">
            <a:normAutofit/>
          </a:bodyPr>
          <a:lstStyle>
            <a:lvl1pPr marL="457200" lvl="0" indent="-342900" algn="l">
              <a:lnSpc>
                <a:spcPct val="115000"/>
              </a:lnSpc>
              <a:spcBef>
                <a:spcPts val="0"/>
              </a:spcBef>
              <a:spcAft>
                <a:spcPts val="0"/>
              </a:spcAft>
              <a:buClr>
                <a:srgbClr val="434343"/>
              </a:buClr>
              <a:buSzPts val="1800"/>
              <a:buChar char="●"/>
              <a:defRPr>
                <a:solidFill>
                  <a:srgbClr val="434343"/>
                </a:solidFill>
              </a:defRPr>
            </a:lvl1pPr>
            <a:lvl2pPr marL="914400" lvl="1" indent="-317500" algn="l">
              <a:lnSpc>
                <a:spcPct val="115000"/>
              </a:lnSpc>
              <a:spcBef>
                <a:spcPts val="0"/>
              </a:spcBef>
              <a:spcAft>
                <a:spcPts val="0"/>
              </a:spcAft>
              <a:buClr>
                <a:srgbClr val="434343"/>
              </a:buClr>
              <a:buSzPts val="1400"/>
              <a:buChar char="○"/>
              <a:defRPr>
                <a:solidFill>
                  <a:srgbClr val="434343"/>
                </a:solidFill>
              </a:defRPr>
            </a:lvl2pPr>
            <a:lvl3pPr marL="1371600" lvl="2" indent="-317500" algn="l">
              <a:lnSpc>
                <a:spcPct val="115000"/>
              </a:lnSpc>
              <a:spcBef>
                <a:spcPts val="0"/>
              </a:spcBef>
              <a:spcAft>
                <a:spcPts val="0"/>
              </a:spcAft>
              <a:buClr>
                <a:srgbClr val="434343"/>
              </a:buClr>
              <a:buSzPts val="1400"/>
              <a:buChar char="■"/>
              <a:defRPr>
                <a:solidFill>
                  <a:srgbClr val="434343"/>
                </a:solidFill>
              </a:defRPr>
            </a:lvl3pPr>
            <a:lvl4pPr marL="1828800" lvl="3" indent="-317500" algn="l">
              <a:lnSpc>
                <a:spcPct val="115000"/>
              </a:lnSpc>
              <a:spcBef>
                <a:spcPts val="0"/>
              </a:spcBef>
              <a:spcAft>
                <a:spcPts val="0"/>
              </a:spcAft>
              <a:buClr>
                <a:srgbClr val="434343"/>
              </a:buClr>
              <a:buSzPts val="1400"/>
              <a:buChar char="●"/>
              <a:defRPr>
                <a:solidFill>
                  <a:srgbClr val="434343"/>
                </a:solidFill>
              </a:defRPr>
            </a:lvl4pPr>
            <a:lvl5pPr marL="2286000" lvl="4" indent="-317500" algn="l">
              <a:lnSpc>
                <a:spcPct val="115000"/>
              </a:lnSpc>
              <a:spcBef>
                <a:spcPts val="0"/>
              </a:spcBef>
              <a:spcAft>
                <a:spcPts val="0"/>
              </a:spcAft>
              <a:buClr>
                <a:srgbClr val="434343"/>
              </a:buClr>
              <a:buSzPts val="1400"/>
              <a:buChar char="○"/>
              <a:defRPr>
                <a:solidFill>
                  <a:srgbClr val="434343"/>
                </a:solidFill>
              </a:defRPr>
            </a:lvl5pPr>
            <a:lvl6pPr marL="2743200" lvl="5" indent="-317500" algn="l">
              <a:lnSpc>
                <a:spcPct val="115000"/>
              </a:lnSpc>
              <a:spcBef>
                <a:spcPts val="0"/>
              </a:spcBef>
              <a:spcAft>
                <a:spcPts val="0"/>
              </a:spcAft>
              <a:buClr>
                <a:srgbClr val="434343"/>
              </a:buClr>
              <a:buSzPts val="1400"/>
              <a:buChar char="■"/>
              <a:defRPr>
                <a:solidFill>
                  <a:srgbClr val="434343"/>
                </a:solidFill>
              </a:defRPr>
            </a:lvl6pPr>
            <a:lvl7pPr marL="3200400" lvl="6" indent="-317500" algn="l">
              <a:lnSpc>
                <a:spcPct val="115000"/>
              </a:lnSpc>
              <a:spcBef>
                <a:spcPts val="0"/>
              </a:spcBef>
              <a:spcAft>
                <a:spcPts val="0"/>
              </a:spcAft>
              <a:buClr>
                <a:srgbClr val="434343"/>
              </a:buClr>
              <a:buSzPts val="1400"/>
              <a:buChar char="●"/>
              <a:defRPr>
                <a:solidFill>
                  <a:srgbClr val="434343"/>
                </a:solidFill>
              </a:defRPr>
            </a:lvl7pPr>
            <a:lvl8pPr marL="3657600" lvl="7" indent="-317500" algn="l">
              <a:lnSpc>
                <a:spcPct val="115000"/>
              </a:lnSpc>
              <a:spcBef>
                <a:spcPts val="0"/>
              </a:spcBef>
              <a:spcAft>
                <a:spcPts val="0"/>
              </a:spcAft>
              <a:buClr>
                <a:srgbClr val="434343"/>
              </a:buClr>
              <a:buSzPts val="1400"/>
              <a:buChar char="○"/>
              <a:defRPr>
                <a:solidFill>
                  <a:srgbClr val="434343"/>
                </a:solidFill>
              </a:defRPr>
            </a:lvl8pPr>
            <a:lvl9pPr marL="4114800" lvl="8" indent="-317500" algn="l">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71" name="Google Shape;71;p11"/>
          <p:cNvPicPr preferRelativeResize="0"/>
          <p:nvPr/>
        </p:nvPicPr>
        <p:blipFill rotWithShape="1">
          <a:blip r:embed="rId2">
            <a:alphaModFix/>
          </a:blip>
          <a:srcRect/>
          <a:stretch/>
        </p:blipFill>
        <p:spPr>
          <a:xfrm>
            <a:off x="390955" y="1842513"/>
            <a:ext cx="1615651" cy="14584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 Option 2">
  <p:cSld name="SECTION_HEADER_1">
    <p:spTree>
      <p:nvGrpSpPr>
        <p:cNvPr id="1" name="Shape 72"/>
        <p:cNvGrpSpPr/>
        <p:nvPr/>
      </p:nvGrpSpPr>
      <p:grpSpPr>
        <a:xfrm>
          <a:off x="0" y="0"/>
          <a:ext cx="0" cy="0"/>
          <a:chOff x="0" y="0"/>
          <a:chExt cx="0" cy="0"/>
        </a:xfrm>
      </p:grpSpPr>
      <p:pic>
        <p:nvPicPr>
          <p:cNvPr id="73" name="Google Shape;73;p12"/>
          <p:cNvPicPr preferRelativeResize="0"/>
          <p:nvPr/>
        </p:nvPicPr>
        <p:blipFill rotWithShape="1">
          <a:blip r:embed="rId2">
            <a:alphaModFix/>
          </a:blip>
          <a:srcRect/>
          <a:stretch/>
        </p:blipFill>
        <p:spPr>
          <a:xfrm>
            <a:off x="0" y="0"/>
            <a:ext cx="9144023" cy="5143501"/>
          </a:xfrm>
          <a:prstGeom prst="rect">
            <a:avLst/>
          </a:prstGeom>
          <a:noFill/>
          <a:ln>
            <a:noFill/>
          </a:ln>
        </p:spPr>
      </p:pic>
      <p:sp>
        <p:nvSpPr>
          <p:cNvPr id="74" name="Google Shape;74;p12"/>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75" name="Google Shape;75;p12"/>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 DARK ON LIGHT">
  <p:cSld name="Title Only - DARK ON LIGHT">
    <p:bg>
      <p:bgPr>
        <a:solidFill>
          <a:srgbClr val="FFFFFF"/>
        </a:solidFill>
        <a:effectLst/>
      </p:bgPr>
    </p:bg>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591758" y="187256"/>
            <a:ext cx="7602300" cy="498543"/>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1pPr>
            <a:lvl2pPr marR="0" lvl="1"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2pPr>
            <a:lvl3pPr marR="0" lvl="2"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3pPr>
            <a:lvl4pPr marR="0" lvl="3"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4pPr>
            <a:lvl5pPr marR="0" lvl="4"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5pPr>
            <a:lvl6pPr marR="0" lvl="5"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6pPr>
            <a:lvl7pPr marR="0" lvl="6"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7pPr>
            <a:lvl8pPr marR="0" lvl="7"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8pPr>
            <a:lvl9pPr marR="0" lvl="8"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9pPr>
          </a:lstStyle>
          <a:p>
            <a:endParaRPr/>
          </a:p>
        </p:txBody>
      </p:sp>
      <p:cxnSp>
        <p:nvCxnSpPr>
          <p:cNvPr id="78" name="Google Shape;78;p13"/>
          <p:cNvCxnSpPr/>
          <p:nvPr/>
        </p:nvCxnSpPr>
        <p:spPr>
          <a:xfrm>
            <a:off x="707100" y="1034719"/>
            <a:ext cx="7230000" cy="0"/>
          </a:xfrm>
          <a:prstGeom prst="straightConnector1">
            <a:avLst/>
          </a:prstGeom>
          <a:noFill/>
          <a:ln w="19050" cap="flat" cmpd="sng">
            <a:solidFill>
              <a:srgbClr val="000000"/>
            </a:solidFill>
            <a:prstDash val="solid"/>
            <a:round/>
            <a:headEnd type="none" w="sm" len="sm"/>
            <a:tailEnd type="none" w="sm" len="sm"/>
          </a:ln>
        </p:spPr>
      </p:cxnSp>
      <p:sp>
        <p:nvSpPr>
          <p:cNvPr id="79" name="Google Shape;79;p13"/>
          <p:cNvSpPr txBox="1">
            <a:spLocks noGrp="1"/>
          </p:cNvSpPr>
          <p:nvPr>
            <p:ph type="subTitle" idx="1"/>
          </p:nvPr>
        </p:nvSpPr>
        <p:spPr>
          <a:xfrm>
            <a:off x="591750" y="1051800"/>
            <a:ext cx="7345500" cy="393525"/>
          </a:xfrm>
          <a:prstGeom prst="rect">
            <a:avLst/>
          </a:prstGeom>
          <a:noFill/>
          <a:ln>
            <a:noFill/>
          </a:ln>
        </p:spPr>
        <p:txBody>
          <a:bodyPr spcFirstLastPara="1" wrap="square" lIns="91425" tIns="91425" rIns="91425" bIns="91425" anchor="t" anchorCtr="0">
            <a:noAutofit/>
          </a:bodyPr>
          <a:lstStyle>
            <a:lvl1pPr marR="0" lvl="0" algn="l">
              <a:lnSpc>
                <a:spcPct val="115000"/>
              </a:lnSpc>
              <a:spcBef>
                <a:spcPts val="0"/>
              </a:spcBef>
              <a:spcAft>
                <a:spcPts val="0"/>
              </a:spcAft>
              <a:buClr>
                <a:schemeClr val="lt2"/>
              </a:buClr>
              <a:buSzPts val="1800"/>
              <a:buFont typeface="Calibri"/>
              <a:buNone/>
              <a:defRPr sz="1800" b="1" i="0" u="none" strike="noStrike" cap="none">
                <a:solidFill>
                  <a:srgbClr val="0579BD"/>
                </a:solidFill>
                <a:latin typeface="Arial"/>
                <a:ea typeface="Arial"/>
                <a:cs typeface="Arial"/>
                <a:sym typeface="Arial"/>
              </a:defRPr>
            </a:lvl1pPr>
            <a:lvl2pPr marR="0" lvl="1" algn="l">
              <a:lnSpc>
                <a:spcPct val="115000"/>
              </a:lnSpc>
              <a:spcBef>
                <a:spcPts val="1200"/>
              </a:spcBef>
              <a:spcAft>
                <a:spcPts val="0"/>
              </a:spcAft>
              <a:buClr>
                <a:schemeClr val="lt2"/>
              </a:buClr>
              <a:buSzPts val="1400"/>
              <a:buFont typeface="Calibri"/>
              <a:buNone/>
              <a:defRPr sz="1800" b="1" i="0" u="none" strike="noStrike" cap="none">
                <a:solidFill>
                  <a:srgbClr val="0579BD"/>
                </a:solidFill>
                <a:latin typeface="Arial"/>
                <a:ea typeface="Arial"/>
                <a:cs typeface="Arial"/>
                <a:sym typeface="Arial"/>
              </a:defRPr>
            </a:lvl2pPr>
            <a:lvl3pPr marR="0" lvl="2" algn="l">
              <a:lnSpc>
                <a:spcPct val="115000"/>
              </a:lnSpc>
              <a:spcBef>
                <a:spcPts val="1200"/>
              </a:spcBef>
              <a:spcAft>
                <a:spcPts val="0"/>
              </a:spcAft>
              <a:buClr>
                <a:schemeClr val="lt2"/>
              </a:buClr>
              <a:buSzPts val="1400"/>
              <a:buFont typeface="Calibri"/>
              <a:buNone/>
              <a:defRPr sz="1800" b="1" i="0" u="none" strike="noStrike" cap="none">
                <a:solidFill>
                  <a:srgbClr val="0579BD"/>
                </a:solidFill>
                <a:latin typeface="Arial"/>
                <a:ea typeface="Arial"/>
                <a:cs typeface="Arial"/>
                <a:sym typeface="Arial"/>
              </a:defRPr>
            </a:lvl3pPr>
            <a:lvl4pPr marR="0" lvl="3" algn="l">
              <a:lnSpc>
                <a:spcPct val="115000"/>
              </a:lnSpc>
              <a:spcBef>
                <a:spcPts val="1200"/>
              </a:spcBef>
              <a:spcAft>
                <a:spcPts val="0"/>
              </a:spcAft>
              <a:buClr>
                <a:schemeClr val="lt2"/>
              </a:buClr>
              <a:buSzPts val="1400"/>
              <a:buFont typeface="Calibri"/>
              <a:buNone/>
              <a:defRPr sz="1800" b="1" i="0" u="none" strike="noStrike" cap="none">
                <a:solidFill>
                  <a:srgbClr val="0579BD"/>
                </a:solidFill>
                <a:latin typeface="Arial"/>
                <a:ea typeface="Arial"/>
                <a:cs typeface="Arial"/>
                <a:sym typeface="Arial"/>
              </a:defRPr>
            </a:lvl4pPr>
            <a:lvl5pPr marR="0" lvl="4" algn="l">
              <a:lnSpc>
                <a:spcPct val="115000"/>
              </a:lnSpc>
              <a:spcBef>
                <a:spcPts val="1200"/>
              </a:spcBef>
              <a:spcAft>
                <a:spcPts val="0"/>
              </a:spcAft>
              <a:buClr>
                <a:schemeClr val="lt2"/>
              </a:buClr>
              <a:buSzPts val="1400"/>
              <a:buFont typeface="Calibri"/>
              <a:buNone/>
              <a:defRPr sz="1800" b="1" i="0" u="none" strike="noStrike" cap="none">
                <a:solidFill>
                  <a:srgbClr val="0579BD"/>
                </a:solidFill>
                <a:latin typeface="Arial"/>
                <a:ea typeface="Arial"/>
                <a:cs typeface="Arial"/>
                <a:sym typeface="Arial"/>
              </a:defRPr>
            </a:lvl5pPr>
            <a:lvl6pPr marR="0" lvl="5" algn="l">
              <a:lnSpc>
                <a:spcPct val="115000"/>
              </a:lnSpc>
              <a:spcBef>
                <a:spcPts val="1200"/>
              </a:spcBef>
              <a:spcAft>
                <a:spcPts val="0"/>
              </a:spcAft>
              <a:buClr>
                <a:schemeClr val="lt2"/>
              </a:buClr>
              <a:buSzPts val="1400"/>
              <a:buFont typeface="Calibri"/>
              <a:buNone/>
              <a:defRPr sz="1800" b="1" i="0" u="none" strike="noStrike" cap="none">
                <a:solidFill>
                  <a:srgbClr val="0579BD"/>
                </a:solidFill>
                <a:latin typeface="Arial"/>
                <a:ea typeface="Arial"/>
                <a:cs typeface="Arial"/>
                <a:sym typeface="Arial"/>
              </a:defRPr>
            </a:lvl6pPr>
            <a:lvl7pPr marR="0" lvl="6" algn="l">
              <a:lnSpc>
                <a:spcPct val="115000"/>
              </a:lnSpc>
              <a:spcBef>
                <a:spcPts val="1200"/>
              </a:spcBef>
              <a:spcAft>
                <a:spcPts val="0"/>
              </a:spcAft>
              <a:buClr>
                <a:schemeClr val="lt2"/>
              </a:buClr>
              <a:buSzPts val="1400"/>
              <a:buFont typeface="Calibri"/>
              <a:buNone/>
              <a:defRPr sz="1800" b="1" i="0" u="none" strike="noStrike" cap="none">
                <a:solidFill>
                  <a:srgbClr val="0579BD"/>
                </a:solidFill>
                <a:latin typeface="Arial"/>
                <a:ea typeface="Arial"/>
                <a:cs typeface="Arial"/>
                <a:sym typeface="Arial"/>
              </a:defRPr>
            </a:lvl7pPr>
            <a:lvl8pPr marR="0" lvl="7" algn="l">
              <a:lnSpc>
                <a:spcPct val="115000"/>
              </a:lnSpc>
              <a:spcBef>
                <a:spcPts val="1200"/>
              </a:spcBef>
              <a:spcAft>
                <a:spcPts val="0"/>
              </a:spcAft>
              <a:buClr>
                <a:schemeClr val="lt2"/>
              </a:buClr>
              <a:buSzPts val="1400"/>
              <a:buFont typeface="Calibri"/>
              <a:buNone/>
              <a:defRPr sz="1800" b="1" i="0" u="none" strike="noStrike" cap="none">
                <a:solidFill>
                  <a:srgbClr val="0579BD"/>
                </a:solidFill>
                <a:latin typeface="Arial"/>
                <a:ea typeface="Arial"/>
                <a:cs typeface="Arial"/>
                <a:sym typeface="Arial"/>
              </a:defRPr>
            </a:lvl8pPr>
            <a:lvl9pPr marR="0" lvl="8" algn="l">
              <a:lnSpc>
                <a:spcPct val="115000"/>
              </a:lnSpc>
              <a:spcBef>
                <a:spcPts val="1200"/>
              </a:spcBef>
              <a:spcAft>
                <a:spcPts val="1200"/>
              </a:spcAft>
              <a:buClr>
                <a:schemeClr val="lt2"/>
              </a:buClr>
              <a:buSzPts val="1400"/>
              <a:buFont typeface="Calibri"/>
              <a:buNone/>
              <a:defRPr sz="1800" b="1" i="0" u="none" strike="noStrike" cap="none">
                <a:solidFill>
                  <a:srgbClr val="0579BD"/>
                </a:solidFill>
                <a:latin typeface="Arial"/>
                <a:ea typeface="Arial"/>
                <a:cs typeface="Arial"/>
                <a:sym typeface="Arial"/>
              </a:defRPr>
            </a:lvl9pPr>
          </a:lstStyle>
          <a:p>
            <a:endParaRPr/>
          </a:p>
        </p:txBody>
      </p:sp>
      <p:sp>
        <p:nvSpPr>
          <p:cNvPr id="80" name="Google Shape;80;p13"/>
          <p:cNvSpPr txBox="1">
            <a:spLocks noGrp="1"/>
          </p:cNvSpPr>
          <p:nvPr>
            <p:ph type="body" idx="2"/>
          </p:nvPr>
        </p:nvSpPr>
        <p:spPr>
          <a:xfrm>
            <a:off x="711575" y="1492781"/>
            <a:ext cx="7602300" cy="3418650"/>
          </a:xfrm>
          <a:prstGeom prst="rect">
            <a:avLst/>
          </a:prstGeom>
          <a:noFill/>
          <a:ln>
            <a:noFill/>
          </a:ln>
        </p:spPr>
        <p:txBody>
          <a:bodyPr spcFirstLastPara="1" wrap="square" lIns="91425" tIns="91425" rIns="91425" bIns="91425" anchor="t" anchorCtr="0">
            <a:noAutofit/>
          </a:bodyPr>
          <a:lstStyle>
            <a:lvl1pPr marL="457200" marR="0" lvl="0" indent="-342900" algn="l">
              <a:lnSpc>
                <a:spcPct val="100000"/>
              </a:lnSpc>
              <a:spcBef>
                <a:spcPts val="0"/>
              </a:spcBef>
              <a:spcAft>
                <a:spcPts val="0"/>
              </a:spcAft>
              <a:buClr>
                <a:srgbClr val="000000"/>
              </a:buClr>
              <a:buSzPts val="1800"/>
              <a:buFont typeface="Arial"/>
              <a:buChar char="●"/>
              <a:defRPr sz="1350" b="1" i="0" u="none" strike="noStrike" cap="none">
                <a:solidFill>
                  <a:srgbClr val="000000"/>
                </a:solidFill>
                <a:latin typeface="Arial"/>
                <a:ea typeface="Arial"/>
                <a:cs typeface="Arial"/>
                <a:sym typeface="Arial"/>
              </a:defRPr>
            </a:lvl1pPr>
            <a:lvl2pPr marL="914400" marR="0" lvl="1"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2pPr>
            <a:lvl3pPr marL="1371600" marR="0" lvl="2"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3pPr>
            <a:lvl4pPr marL="1828800" marR="0" lvl="3"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4pPr>
            <a:lvl5pPr marL="2286000" marR="0" lvl="4"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5pPr>
            <a:lvl6pPr marL="2743200" marR="0" lvl="5"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6pPr>
            <a:lvl7pPr marL="3200400" marR="0" lvl="6"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7pPr>
            <a:lvl8pPr marL="3657600" marR="0" lvl="7"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8pPr>
            <a:lvl9pPr marL="4114800" marR="0" lvl="8"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9pPr>
          </a:lstStyle>
          <a:p>
            <a:endParaRPr/>
          </a:p>
        </p:txBody>
      </p:sp>
      <p:sp>
        <p:nvSpPr>
          <p:cNvPr id="81" name="Google Shape;81;p13"/>
          <p:cNvSpPr txBox="1"/>
          <p:nvPr/>
        </p:nvSpPr>
        <p:spPr>
          <a:xfrm>
            <a:off x="8638032" y="4832605"/>
            <a:ext cx="457200" cy="230802"/>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050" b="0" i="0" u="none" strike="noStrike" cap="none">
                <a:solidFill>
                  <a:srgbClr val="8F8F8F"/>
                </a:solidFill>
                <a:latin typeface="Arial"/>
                <a:ea typeface="Arial"/>
                <a:cs typeface="Arial"/>
                <a:sym typeface="Arial"/>
              </a:rPr>
              <a:t>‹#›</a:t>
            </a:fld>
            <a:endParaRPr sz="1050" b="0" i="0" u="none" strike="noStrike" cap="none">
              <a:solidFill>
                <a:srgbClr val="8F8F8F"/>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Column text with itc footer 1">
  <p:cSld name="1_1 Column text with itc footer">
    <p:spTree>
      <p:nvGrpSpPr>
        <p:cNvPr id="1" name="Shape 82"/>
        <p:cNvGrpSpPr/>
        <p:nvPr/>
      </p:nvGrpSpPr>
      <p:grpSpPr>
        <a:xfrm>
          <a:off x="0" y="0"/>
          <a:ext cx="0" cy="0"/>
          <a:chOff x="0" y="0"/>
          <a:chExt cx="0" cy="0"/>
        </a:xfrm>
      </p:grpSpPr>
      <p:pic>
        <p:nvPicPr>
          <p:cNvPr id="83" name="Google Shape;83;p14"/>
          <p:cNvPicPr preferRelativeResize="0"/>
          <p:nvPr/>
        </p:nvPicPr>
        <p:blipFill rotWithShape="1">
          <a:blip r:embed="rId2">
            <a:alphaModFix/>
          </a:blip>
          <a:srcRect t="93459"/>
          <a:stretch/>
        </p:blipFill>
        <p:spPr>
          <a:xfrm>
            <a:off x="-2775" y="4869295"/>
            <a:ext cx="9144003" cy="274200"/>
          </a:xfrm>
          <a:prstGeom prst="rect">
            <a:avLst/>
          </a:prstGeom>
          <a:noFill/>
          <a:ln>
            <a:noFill/>
          </a:ln>
        </p:spPr>
      </p:pic>
      <p:sp>
        <p:nvSpPr>
          <p:cNvPr id="84" name="Google Shape;84;p14"/>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85" name="Google Shape;85;p14"/>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900" b="1" i="0" u="none" strike="noStrike" cap="none">
                <a:solidFill>
                  <a:schemeClr val="lt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www.gsa.gov/</a:t>
            </a:r>
            <a:r>
              <a:rPr lang="en-US" sz="900" b="1" i="0" u="none" strike="noStrike" cap="none">
                <a:solidFill>
                  <a:schemeClr val="lt1"/>
                </a:solidFill>
                <a:latin typeface="Arial"/>
                <a:ea typeface="Arial"/>
                <a:cs typeface="Arial"/>
                <a:sym typeface="Arial"/>
              </a:rPr>
              <a:t>itc</a:t>
            </a:r>
            <a:endParaRPr sz="900" b="1" i="0" u="none" strike="noStrike" cap="none">
              <a:solidFill>
                <a:schemeClr val="lt1"/>
              </a:solidFill>
              <a:latin typeface="Arial"/>
              <a:ea typeface="Arial"/>
              <a:cs typeface="Arial"/>
              <a:sym typeface="Arial"/>
            </a:endParaRPr>
          </a:p>
        </p:txBody>
      </p:sp>
      <p:sp>
        <p:nvSpPr>
          <p:cNvPr id="86" name="Google Shape;86;p14"/>
          <p:cNvSpPr txBox="1"/>
          <p:nvPr/>
        </p:nvSpPr>
        <p:spPr>
          <a:xfrm>
            <a:off x="311700" y="160525"/>
            <a:ext cx="8520600" cy="5727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rgbClr val="434343"/>
              </a:solidFill>
              <a:latin typeface="Arial"/>
              <a:ea typeface="Arial"/>
              <a:cs typeface="Arial"/>
              <a:sym typeface="Arial"/>
            </a:endParaRPr>
          </a:p>
        </p:txBody>
      </p:sp>
      <p:sp>
        <p:nvSpPr>
          <p:cNvPr id="87" name="Google Shape;87;p14"/>
          <p:cNvSpPr txBox="1"/>
          <p:nvPr/>
        </p:nvSpPr>
        <p:spPr>
          <a:xfrm>
            <a:off x="0" y="4894462"/>
            <a:ext cx="45762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0" u="none" strike="noStrike" cap="none">
                <a:solidFill>
                  <a:schemeClr val="lt1"/>
                </a:solidFill>
                <a:latin typeface="Arial"/>
                <a:ea typeface="Arial"/>
                <a:cs typeface="Arial"/>
                <a:sym typeface="Arial"/>
              </a:rPr>
              <a:t>For Government Use Only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3 1">
  <p:cSld name="1_Blank_5">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t="93459"/>
          <a:stretch/>
        </p:blipFill>
        <p:spPr>
          <a:xfrm>
            <a:off x="-2775" y="4869295"/>
            <a:ext cx="9144003" cy="274200"/>
          </a:xfrm>
          <a:prstGeom prst="rect">
            <a:avLst/>
          </a:prstGeom>
          <a:noFill/>
          <a:ln>
            <a:noFill/>
          </a:ln>
        </p:spPr>
      </p:pic>
      <p:sp>
        <p:nvSpPr>
          <p:cNvPr id="20" name="Google Shape;20;p3"/>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21" name="Google Shape;21;p3"/>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900" b="1" i="0" u="none" strike="noStrike" cap="none">
                <a:solidFill>
                  <a:schemeClr val="lt1"/>
                </a:solidFill>
                <a:latin typeface="Arial"/>
                <a:ea typeface="Arial"/>
                <a:cs typeface="Arial"/>
                <a:sym typeface="Arial"/>
              </a:rPr>
              <a:t>www.gsa.gov/itc</a:t>
            </a:r>
            <a:endParaRPr sz="900" b="1" i="0" u="none" strike="noStrike" cap="none">
              <a:solidFill>
                <a:schemeClr val="lt1"/>
              </a:solidFill>
              <a:latin typeface="Arial"/>
              <a:ea typeface="Arial"/>
              <a:cs typeface="Arial"/>
              <a:sym typeface="Arial"/>
            </a:endParaRPr>
          </a:p>
        </p:txBody>
      </p:sp>
      <p:sp>
        <p:nvSpPr>
          <p:cNvPr id="22" name="Google Shape;22;p3"/>
          <p:cNvSpPr txBox="1"/>
          <p:nvPr/>
        </p:nvSpPr>
        <p:spPr>
          <a:xfrm>
            <a:off x="0" y="4894462"/>
            <a:ext cx="45762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0" u="none" strike="noStrike" cap="none">
                <a:solidFill>
                  <a:schemeClr val="lt1"/>
                </a:solidFill>
                <a:latin typeface="Arial"/>
                <a:ea typeface="Arial"/>
                <a:cs typeface="Arial"/>
                <a:sym typeface="Arial"/>
              </a:rPr>
              <a:t>For Government Use Only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 Option 2 1">
  <p:cSld name="Section header - Option 2">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a:stretch/>
        </p:blipFill>
        <p:spPr>
          <a:xfrm>
            <a:off x="0" y="0"/>
            <a:ext cx="9144023" cy="5143501"/>
          </a:xfrm>
          <a:prstGeom prst="rect">
            <a:avLst/>
          </a:prstGeom>
          <a:noFill/>
          <a:ln>
            <a:noFill/>
          </a:ln>
        </p:spPr>
      </p:pic>
      <p:sp>
        <p:nvSpPr>
          <p:cNvPr id="25" name="Google Shape;25;p4"/>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a:bodyPr>
          <a:lstStyle>
            <a:lvl1pPr marR="0" lvl="0"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endParaRPr/>
          </a:p>
        </p:txBody>
      </p:sp>
      <p:sp>
        <p:nvSpPr>
          <p:cNvPr id="26" name="Google Shape;26;p4"/>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3">
  <p:cSld name="1_Content Slide 3 2">
    <p:spTree>
      <p:nvGrpSpPr>
        <p:cNvPr id="1" name="Shape 27"/>
        <p:cNvGrpSpPr/>
        <p:nvPr/>
      </p:nvGrpSpPr>
      <p:grpSpPr>
        <a:xfrm>
          <a:off x="0" y="0"/>
          <a:ext cx="0" cy="0"/>
          <a:chOff x="0" y="0"/>
          <a:chExt cx="0" cy="0"/>
        </a:xfrm>
      </p:grpSpPr>
      <p:pic>
        <p:nvPicPr>
          <p:cNvPr id="28" name="Google Shape;28;p5"/>
          <p:cNvPicPr preferRelativeResize="0"/>
          <p:nvPr/>
        </p:nvPicPr>
        <p:blipFill rotWithShape="1">
          <a:blip r:embed="rId2">
            <a:alphaModFix/>
          </a:blip>
          <a:srcRect t="93460"/>
          <a:stretch/>
        </p:blipFill>
        <p:spPr>
          <a:xfrm>
            <a:off x="-2775" y="4869295"/>
            <a:ext cx="9144003" cy="274200"/>
          </a:xfrm>
          <a:prstGeom prst="rect">
            <a:avLst/>
          </a:prstGeom>
          <a:noFill/>
          <a:ln>
            <a:noFill/>
          </a:ln>
        </p:spPr>
      </p:pic>
      <p:sp>
        <p:nvSpPr>
          <p:cNvPr id="29" name="Google Shape;29;p5"/>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30" name="Google Shape;30;p5"/>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900" b="1" i="0" u="none" strike="noStrike" cap="none">
                <a:solidFill>
                  <a:schemeClr val="lt1"/>
                </a:solidFill>
                <a:latin typeface="Arial"/>
                <a:ea typeface="Arial"/>
                <a:cs typeface="Arial"/>
                <a:sym typeface="Arial"/>
              </a:rPr>
              <a:t>www.gsa.gov/itc</a:t>
            </a:r>
            <a:endParaRPr sz="900" b="1" i="0" u="none" strike="noStrike" cap="none">
              <a:solidFill>
                <a:schemeClr val="lt1"/>
              </a:solidFill>
              <a:latin typeface="Arial"/>
              <a:ea typeface="Arial"/>
              <a:cs typeface="Arial"/>
              <a:sym typeface="Arial"/>
            </a:endParaRPr>
          </a:p>
        </p:txBody>
      </p:sp>
      <p:sp>
        <p:nvSpPr>
          <p:cNvPr id="31" name="Google Shape;31;p5"/>
          <p:cNvSpPr txBox="1"/>
          <p:nvPr/>
        </p:nvSpPr>
        <p:spPr>
          <a:xfrm>
            <a:off x="0" y="4894462"/>
            <a:ext cx="457619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0" u="none" strike="noStrike" cap="none">
                <a:solidFill>
                  <a:schemeClr val="lt1"/>
                </a:solidFill>
                <a:latin typeface="Arial"/>
                <a:ea typeface="Arial"/>
                <a:cs typeface="Arial"/>
                <a:sym typeface="Arial"/>
              </a:rPr>
              <a:t>For Government Use Only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 Option 2 1 1">
  <p:cSld name="Section header - Option 2_1">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blip>
          <a:srcRect/>
          <a:stretch/>
        </p:blipFill>
        <p:spPr>
          <a:xfrm>
            <a:off x="0" y="0"/>
            <a:ext cx="9144023" cy="5143501"/>
          </a:xfrm>
          <a:prstGeom prst="rect">
            <a:avLst/>
          </a:prstGeom>
          <a:noFill/>
          <a:ln>
            <a:noFill/>
          </a:ln>
        </p:spPr>
      </p:pic>
      <p:sp>
        <p:nvSpPr>
          <p:cNvPr id="34" name="Google Shape;34;p6"/>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a:bodyPr>
          <a:lstStyle>
            <a:lvl1pPr marR="0" lvl="0"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endParaRPr/>
          </a:p>
        </p:txBody>
      </p:sp>
      <p:sp>
        <p:nvSpPr>
          <p:cNvPr id="35" name="Google Shape;35;p6"/>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Slide 3">
  <p:cSld name="1_Content Slide 3">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37000"/>
          </a:blip>
          <a:srcRect/>
          <a:stretch/>
        </p:blipFill>
        <p:spPr>
          <a:xfrm>
            <a:off x="0" y="0"/>
            <a:ext cx="9144003" cy="5143487"/>
          </a:xfrm>
          <a:prstGeom prst="rect">
            <a:avLst/>
          </a:prstGeom>
          <a:noFill/>
          <a:ln>
            <a:noFill/>
          </a:ln>
        </p:spPr>
      </p:pic>
      <p:pic>
        <p:nvPicPr>
          <p:cNvPr id="38" name="Google Shape;38;p7"/>
          <p:cNvPicPr preferRelativeResize="0"/>
          <p:nvPr/>
        </p:nvPicPr>
        <p:blipFill rotWithShape="1">
          <a:blip r:embed="rId3">
            <a:alphaModFix/>
          </a:blip>
          <a:srcRect t="93460"/>
          <a:stretch/>
        </p:blipFill>
        <p:spPr>
          <a:xfrm>
            <a:off x="-2775" y="4869295"/>
            <a:ext cx="9144003" cy="274200"/>
          </a:xfrm>
          <a:prstGeom prst="rect">
            <a:avLst/>
          </a:prstGeom>
          <a:noFill/>
          <a:ln>
            <a:noFill/>
          </a:ln>
        </p:spPr>
      </p:pic>
      <p:sp>
        <p:nvSpPr>
          <p:cNvPr id="39" name="Google Shape;39;p7"/>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40" name="Google Shape;40;p7"/>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900" b="1" i="0" u="none" strike="noStrike" cap="none">
                <a:solidFill>
                  <a:schemeClr val="lt1"/>
                </a:solidFill>
                <a:latin typeface="Arial"/>
                <a:ea typeface="Arial"/>
                <a:cs typeface="Arial"/>
                <a:sym typeface="Arial"/>
              </a:rPr>
              <a:t>www.gsa.gov/itc</a:t>
            </a:r>
            <a:endParaRPr sz="900" b="1" i="0" u="none" strike="noStrike" cap="none">
              <a:solidFill>
                <a:schemeClr val="lt1"/>
              </a:solidFill>
              <a:latin typeface="Arial"/>
              <a:ea typeface="Arial"/>
              <a:cs typeface="Arial"/>
              <a:sym typeface="Arial"/>
            </a:endParaRPr>
          </a:p>
        </p:txBody>
      </p:sp>
      <p:sp>
        <p:nvSpPr>
          <p:cNvPr id="41" name="Google Shape;41;p7"/>
          <p:cNvSpPr txBox="1"/>
          <p:nvPr/>
        </p:nvSpPr>
        <p:spPr>
          <a:xfrm>
            <a:off x="0" y="4894462"/>
            <a:ext cx="457619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0" u="none" strike="noStrike" cap="none">
                <a:solidFill>
                  <a:schemeClr val="lt1"/>
                </a:solidFill>
                <a:latin typeface="Arial"/>
                <a:ea typeface="Arial"/>
                <a:cs typeface="Arial"/>
                <a:sym typeface="Arial"/>
              </a:rPr>
              <a:t>For Government Use Only </a:t>
            </a:r>
            <a:endParaRPr sz="1400" b="0" i="0" u="none" strike="noStrike" cap="none">
              <a:solidFill>
                <a:srgbClr val="000000"/>
              </a:solidFill>
              <a:latin typeface="Arial"/>
              <a:ea typeface="Arial"/>
              <a:cs typeface="Arial"/>
              <a:sym typeface="Arial"/>
            </a:endParaRPr>
          </a:p>
        </p:txBody>
      </p:sp>
      <p:cxnSp>
        <p:nvCxnSpPr>
          <p:cNvPr id="42" name="Google Shape;42;p7"/>
          <p:cNvCxnSpPr/>
          <p:nvPr/>
        </p:nvCxnSpPr>
        <p:spPr>
          <a:xfrm>
            <a:off x="553075" y="998537"/>
            <a:ext cx="7948129" cy="0"/>
          </a:xfrm>
          <a:prstGeom prst="straightConnector1">
            <a:avLst/>
          </a:prstGeom>
          <a:noFill/>
          <a:ln w="38100" cap="flat" cmpd="sng">
            <a:solidFill>
              <a:srgbClr val="1D75BC"/>
            </a:solidFill>
            <a:prstDash val="solid"/>
            <a:round/>
            <a:headEnd type="none" w="sm" len="sm"/>
            <a:tailEnd type="none" w="sm" len="sm"/>
          </a:ln>
        </p:spPr>
      </p:cxnSp>
      <p:sp>
        <p:nvSpPr>
          <p:cNvPr id="43" name="Google Shape;43;p7"/>
          <p:cNvSpPr txBox="1">
            <a:spLocks noGrp="1"/>
          </p:cNvSpPr>
          <p:nvPr>
            <p:ph type="ctrTitle"/>
          </p:nvPr>
        </p:nvSpPr>
        <p:spPr>
          <a:xfrm>
            <a:off x="553075" y="282830"/>
            <a:ext cx="7151546" cy="677691"/>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600"/>
              <a:buNone/>
              <a:defRPr sz="3600" b="1">
                <a:solidFill>
                  <a:srgbClr val="232659"/>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44" name="Google Shape;44;p7"/>
          <p:cNvSpPr txBox="1">
            <a:spLocks noGrp="1"/>
          </p:cNvSpPr>
          <p:nvPr>
            <p:ph type="body" idx="1"/>
          </p:nvPr>
        </p:nvSpPr>
        <p:spPr>
          <a:xfrm>
            <a:off x="552450" y="1525310"/>
            <a:ext cx="7948129" cy="2376487"/>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600"/>
              </a:spcBef>
              <a:spcAft>
                <a:spcPts val="0"/>
              </a:spcAft>
              <a:buSzPts val="1400"/>
              <a:buFont typeface="Arial"/>
              <a:buChar char="•"/>
              <a:defRPr/>
            </a:lvl2pPr>
            <a:lvl3pPr marL="1371600" lvl="2" indent="-317500" algn="l">
              <a:lnSpc>
                <a:spcPct val="115000"/>
              </a:lnSpc>
              <a:spcBef>
                <a:spcPts val="600"/>
              </a:spcBef>
              <a:spcAft>
                <a:spcPts val="0"/>
              </a:spcAft>
              <a:buSzPts val="1400"/>
              <a:buFont typeface="Arial"/>
              <a:buChar char="•"/>
              <a:defRPr/>
            </a:lvl3pPr>
            <a:lvl4pPr marL="1828800" lvl="3" indent="-317500" algn="l">
              <a:lnSpc>
                <a:spcPct val="115000"/>
              </a:lnSpc>
              <a:spcBef>
                <a:spcPts val="0"/>
              </a:spcBef>
              <a:spcAft>
                <a:spcPts val="0"/>
              </a:spcAft>
              <a:buSzPts val="1400"/>
              <a:buFont typeface="Arial"/>
              <a:buChar char="•"/>
              <a:defRPr/>
            </a:lvl4pPr>
            <a:lvl5pPr marL="2286000" lvl="4" indent="-317500" algn="l">
              <a:lnSpc>
                <a:spcPct val="115000"/>
              </a:lnSpc>
              <a:spcBef>
                <a:spcPts val="600"/>
              </a:spcBef>
              <a:spcAft>
                <a:spcPts val="0"/>
              </a:spcAft>
              <a:buSzPts val="1400"/>
              <a:buFont typeface="Arial"/>
              <a:buChar char="•"/>
              <a:defRPr/>
            </a:lvl5pPr>
            <a:lvl6pPr marL="2743200" lvl="5" indent="-317500" algn="l">
              <a:lnSpc>
                <a:spcPct val="115000"/>
              </a:lnSpc>
              <a:spcBef>
                <a:spcPts val="60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Font typeface="Arial"/>
              <a:buChar char="•"/>
              <a:defRPr/>
            </a:lvl8pPr>
            <a:lvl9pPr marL="4114800" lvl="8" indent="-317500" algn="l">
              <a:lnSpc>
                <a:spcPct val="115000"/>
              </a:lnSpc>
              <a:spcBef>
                <a:spcPts val="60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Slide 3">
  <p:cSld name="Content Slide 3">
    <p:spTree>
      <p:nvGrpSpPr>
        <p:cNvPr id="1" name="Shape 45"/>
        <p:cNvGrpSpPr/>
        <p:nvPr/>
      </p:nvGrpSpPr>
      <p:grpSpPr>
        <a:xfrm>
          <a:off x="0" y="0"/>
          <a:ext cx="0" cy="0"/>
          <a:chOff x="0" y="0"/>
          <a:chExt cx="0" cy="0"/>
        </a:xfrm>
      </p:grpSpPr>
      <p:pic>
        <p:nvPicPr>
          <p:cNvPr id="46" name="Google Shape;46;p8"/>
          <p:cNvPicPr preferRelativeResize="0"/>
          <p:nvPr/>
        </p:nvPicPr>
        <p:blipFill rotWithShape="1">
          <a:blip r:embed="rId2">
            <a:alphaModFix amt="37000"/>
          </a:blip>
          <a:srcRect/>
          <a:stretch/>
        </p:blipFill>
        <p:spPr>
          <a:xfrm>
            <a:off x="0" y="0"/>
            <a:ext cx="9144003" cy="5143487"/>
          </a:xfrm>
          <a:prstGeom prst="rect">
            <a:avLst/>
          </a:prstGeom>
          <a:noFill/>
          <a:ln>
            <a:noFill/>
          </a:ln>
        </p:spPr>
      </p:pic>
      <p:pic>
        <p:nvPicPr>
          <p:cNvPr id="47" name="Google Shape;47;p8"/>
          <p:cNvPicPr preferRelativeResize="0"/>
          <p:nvPr/>
        </p:nvPicPr>
        <p:blipFill rotWithShape="1">
          <a:blip r:embed="rId3">
            <a:alphaModFix/>
          </a:blip>
          <a:srcRect t="93460"/>
          <a:stretch/>
        </p:blipFill>
        <p:spPr>
          <a:xfrm>
            <a:off x="-2775" y="4869295"/>
            <a:ext cx="9144003" cy="274200"/>
          </a:xfrm>
          <a:prstGeom prst="rect">
            <a:avLst/>
          </a:prstGeom>
          <a:noFill/>
          <a:ln>
            <a:noFill/>
          </a:ln>
        </p:spPr>
      </p:pic>
      <p:sp>
        <p:nvSpPr>
          <p:cNvPr id="48" name="Google Shape;48;p8"/>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49" name="Google Shape;49;p8"/>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900" b="1" i="0" u="none" strike="noStrike" cap="none">
                <a:solidFill>
                  <a:schemeClr val="lt1"/>
                </a:solidFill>
                <a:latin typeface="Arial"/>
                <a:ea typeface="Arial"/>
                <a:cs typeface="Arial"/>
                <a:sym typeface="Arial"/>
              </a:rPr>
              <a:t>www.gsa.gov/itc</a:t>
            </a:r>
            <a:endParaRPr sz="900" b="1" i="0" u="none" strike="noStrike" cap="none">
              <a:solidFill>
                <a:schemeClr val="lt1"/>
              </a:solidFill>
              <a:latin typeface="Arial"/>
              <a:ea typeface="Arial"/>
              <a:cs typeface="Arial"/>
              <a:sym typeface="Arial"/>
            </a:endParaRPr>
          </a:p>
        </p:txBody>
      </p:sp>
      <p:sp>
        <p:nvSpPr>
          <p:cNvPr id="50" name="Google Shape;50;p8"/>
          <p:cNvSpPr txBox="1"/>
          <p:nvPr/>
        </p:nvSpPr>
        <p:spPr>
          <a:xfrm>
            <a:off x="0" y="4894462"/>
            <a:ext cx="457619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0" u="none" strike="noStrike" cap="none">
                <a:solidFill>
                  <a:schemeClr val="lt1"/>
                </a:solidFill>
                <a:latin typeface="Arial"/>
                <a:ea typeface="Arial"/>
                <a:cs typeface="Arial"/>
                <a:sym typeface="Arial"/>
              </a:rPr>
              <a:t>For Government Use Only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mt="74020"/>
          </a:blip>
          <a:stretch>
            <a:fillRect/>
          </a:stretch>
        </a:blipFill>
        <a:effectLst/>
      </p:bgPr>
    </p:bg>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267096" y="1605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434343"/>
              </a:buClr>
              <a:buSzPts val="2800"/>
              <a:buNone/>
              <a:defRPr sz="3000" b="1">
                <a:solidFill>
                  <a:srgbClr val="434343"/>
                </a:solidFill>
              </a:defRPr>
            </a:lvl1pPr>
            <a:lvl2pPr lvl="1" algn="l">
              <a:lnSpc>
                <a:spcPct val="100000"/>
              </a:lnSpc>
              <a:spcBef>
                <a:spcPts val="0"/>
              </a:spcBef>
              <a:spcAft>
                <a:spcPts val="0"/>
              </a:spcAft>
              <a:buClr>
                <a:srgbClr val="434343"/>
              </a:buClr>
              <a:buSzPts val="2800"/>
              <a:buNone/>
              <a:defRPr>
                <a:solidFill>
                  <a:srgbClr val="434343"/>
                </a:solidFill>
              </a:defRPr>
            </a:lvl2pPr>
            <a:lvl3pPr lvl="2" algn="l">
              <a:lnSpc>
                <a:spcPct val="100000"/>
              </a:lnSpc>
              <a:spcBef>
                <a:spcPts val="0"/>
              </a:spcBef>
              <a:spcAft>
                <a:spcPts val="0"/>
              </a:spcAft>
              <a:buClr>
                <a:srgbClr val="434343"/>
              </a:buClr>
              <a:buSzPts val="2800"/>
              <a:buNone/>
              <a:defRPr>
                <a:solidFill>
                  <a:srgbClr val="434343"/>
                </a:solidFill>
              </a:defRPr>
            </a:lvl3pPr>
            <a:lvl4pPr lvl="3" algn="l">
              <a:lnSpc>
                <a:spcPct val="100000"/>
              </a:lnSpc>
              <a:spcBef>
                <a:spcPts val="0"/>
              </a:spcBef>
              <a:spcAft>
                <a:spcPts val="0"/>
              </a:spcAft>
              <a:buClr>
                <a:srgbClr val="434343"/>
              </a:buClr>
              <a:buSzPts val="2800"/>
              <a:buNone/>
              <a:defRPr>
                <a:solidFill>
                  <a:srgbClr val="434343"/>
                </a:solidFill>
              </a:defRPr>
            </a:lvl4pPr>
            <a:lvl5pPr lvl="4" algn="l">
              <a:lnSpc>
                <a:spcPct val="100000"/>
              </a:lnSpc>
              <a:spcBef>
                <a:spcPts val="0"/>
              </a:spcBef>
              <a:spcAft>
                <a:spcPts val="0"/>
              </a:spcAft>
              <a:buClr>
                <a:srgbClr val="434343"/>
              </a:buClr>
              <a:buSzPts val="2800"/>
              <a:buNone/>
              <a:defRPr>
                <a:solidFill>
                  <a:srgbClr val="434343"/>
                </a:solidFill>
              </a:defRPr>
            </a:lvl5pPr>
            <a:lvl6pPr lvl="5" algn="l">
              <a:lnSpc>
                <a:spcPct val="100000"/>
              </a:lnSpc>
              <a:spcBef>
                <a:spcPts val="0"/>
              </a:spcBef>
              <a:spcAft>
                <a:spcPts val="0"/>
              </a:spcAft>
              <a:buClr>
                <a:srgbClr val="434343"/>
              </a:buClr>
              <a:buSzPts val="2800"/>
              <a:buNone/>
              <a:defRPr>
                <a:solidFill>
                  <a:srgbClr val="434343"/>
                </a:solidFill>
              </a:defRPr>
            </a:lvl6pPr>
            <a:lvl7pPr lvl="6" algn="l">
              <a:lnSpc>
                <a:spcPct val="100000"/>
              </a:lnSpc>
              <a:spcBef>
                <a:spcPts val="0"/>
              </a:spcBef>
              <a:spcAft>
                <a:spcPts val="0"/>
              </a:spcAft>
              <a:buClr>
                <a:srgbClr val="434343"/>
              </a:buClr>
              <a:buSzPts val="2800"/>
              <a:buNone/>
              <a:defRPr>
                <a:solidFill>
                  <a:srgbClr val="434343"/>
                </a:solidFill>
              </a:defRPr>
            </a:lvl7pPr>
            <a:lvl8pPr lvl="7" algn="l">
              <a:lnSpc>
                <a:spcPct val="100000"/>
              </a:lnSpc>
              <a:spcBef>
                <a:spcPts val="0"/>
              </a:spcBef>
              <a:spcAft>
                <a:spcPts val="0"/>
              </a:spcAft>
              <a:buClr>
                <a:srgbClr val="434343"/>
              </a:buClr>
              <a:buSzPts val="2800"/>
              <a:buNone/>
              <a:defRPr>
                <a:solidFill>
                  <a:srgbClr val="434343"/>
                </a:solidFill>
              </a:defRPr>
            </a:lvl8pPr>
            <a:lvl9pPr lvl="8" algn="l">
              <a:lnSpc>
                <a:spcPct val="100000"/>
              </a:lnSpc>
              <a:spcBef>
                <a:spcPts val="0"/>
              </a:spcBef>
              <a:spcAft>
                <a:spcPts val="0"/>
              </a:spcAft>
              <a:buClr>
                <a:srgbClr val="434343"/>
              </a:buClr>
              <a:buSzPts val="2800"/>
              <a:buNone/>
              <a:defRPr>
                <a:solidFill>
                  <a:srgbClr val="434343"/>
                </a:solidFill>
              </a:defRPr>
            </a:lvl9pPr>
          </a:lstStyle>
          <a:p>
            <a:endParaRPr/>
          </a:p>
        </p:txBody>
      </p:sp>
      <p:sp>
        <p:nvSpPr>
          <p:cNvPr id="53" name="Google Shape;53;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4" name="Google Shape;54;p9"/>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5" name="Google Shape;55;p9"/>
          <p:cNvCxnSpPr/>
          <p:nvPr/>
        </p:nvCxnSpPr>
        <p:spPr>
          <a:xfrm>
            <a:off x="314950" y="893839"/>
            <a:ext cx="8544600" cy="0"/>
          </a:xfrm>
          <a:prstGeom prst="straightConnector1">
            <a:avLst/>
          </a:prstGeom>
          <a:noFill/>
          <a:ln w="38100" cap="flat" cmpd="sng">
            <a:solidFill>
              <a:srgbClr val="1D75BC"/>
            </a:solidFill>
            <a:prstDash val="solid"/>
            <a:round/>
            <a:headEnd type="none" w="sm" len="sm"/>
            <a:tailEnd type="none" w="sm" len="sm"/>
          </a:ln>
        </p:spPr>
      </p:cxnSp>
      <p:pic>
        <p:nvPicPr>
          <p:cNvPr id="56" name="Google Shape;56;p9"/>
          <p:cNvPicPr preferRelativeResize="0"/>
          <p:nvPr/>
        </p:nvPicPr>
        <p:blipFill rotWithShape="1">
          <a:blip r:embed="rId3">
            <a:alphaModFix/>
          </a:blip>
          <a:srcRect t="93459"/>
          <a:stretch/>
        </p:blipFill>
        <p:spPr>
          <a:xfrm>
            <a:off x="-2775" y="4869295"/>
            <a:ext cx="9144003" cy="274200"/>
          </a:xfrm>
          <a:prstGeom prst="rect">
            <a:avLst/>
          </a:prstGeom>
          <a:noFill/>
          <a:ln>
            <a:noFill/>
          </a:ln>
        </p:spPr>
      </p:pic>
      <p:sp>
        <p:nvSpPr>
          <p:cNvPr id="57" name="Google Shape;57;p9"/>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58" name="Google Shape;58;p9"/>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900" b="1" i="0" u="none" strike="noStrike" cap="none">
                <a:solidFill>
                  <a:schemeClr val="lt1"/>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www.gsa.gov/</a:t>
            </a:r>
            <a:r>
              <a:rPr lang="en-US" sz="900" b="1" i="0" u="none" strike="noStrike" cap="none">
                <a:solidFill>
                  <a:schemeClr val="lt1"/>
                </a:solidFill>
                <a:latin typeface="Arial"/>
                <a:ea typeface="Arial"/>
                <a:cs typeface="Arial"/>
                <a:sym typeface="Arial"/>
              </a:rPr>
              <a:t>itc</a:t>
            </a:r>
            <a:endParaRPr sz="900" b="1" i="0" u="none" strike="noStrike" cap="none">
              <a:solidFill>
                <a:schemeClr val="lt1"/>
              </a:solidFill>
              <a:latin typeface="Arial"/>
              <a:ea typeface="Arial"/>
              <a:cs typeface="Arial"/>
              <a:sym typeface="Arial"/>
            </a:endParaRPr>
          </a:p>
        </p:txBody>
      </p:sp>
      <p:sp>
        <p:nvSpPr>
          <p:cNvPr id="59" name="Google Shape;59;p9"/>
          <p:cNvSpPr txBox="1"/>
          <p:nvPr/>
        </p:nvSpPr>
        <p:spPr>
          <a:xfrm>
            <a:off x="0" y="4894462"/>
            <a:ext cx="45762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0" u="none" strike="noStrike" cap="none">
                <a:solidFill>
                  <a:schemeClr val="lt1"/>
                </a:solidFill>
                <a:latin typeface="Arial"/>
                <a:ea typeface="Arial"/>
                <a:cs typeface="Arial"/>
                <a:sym typeface="Arial"/>
              </a:rPr>
              <a:t>For Government Use Only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 Column text with itc footer">
  <p:cSld name="CUSTOM_1">
    <p:spTree>
      <p:nvGrpSpPr>
        <p:cNvPr id="1" name="Shape 60"/>
        <p:cNvGrpSpPr/>
        <p:nvPr/>
      </p:nvGrpSpPr>
      <p:grpSpPr>
        <a:xfrm>
          <a:off x="0" y="0"/>
          <a:ext cx="0" cy="0"/>
          <a:chOff x="0" y="0"/>
          <a:chExt cx="0" cy="0"/>
        </a:xfrm>
      </p:grpSpPr>
      <p:pic>
        <p:nvPicPr>
          <p:cNvPr id="61" name="Google Shape;61;p10"/>
          <p:cNvPicPr preferRelativeResize="0"/>
          <p:nvPr/>
        </p:nvPicPr>
        <p:blipFill rotWithShape="1">
          <a:blip r:embed="rId2">
            <a:alphaModFix/>
          </a:blip>
          <a:srcRect t="93459"/>
          <a:stretch/>
        </p:blipFill>
        <p:spPr>
          <a:xfrm>
            <a:off x="-2775" y="4869295"/>
            <a:ext cx="9144003" cy="274200"/>
          </a:xfrm>
          <a:prstGeom prst="rect">
            <a:avLst/>
          </a:prstGeom>
          <a:noFill/>
          <a:ln>
            <a:noFill/>
          </a:ln>
        </p:spPr>
      </p:pic>
      <p:sp>
        <p:nvSpPr>
          <p:cNvPr id="62" name="Google Shape;62;p10"/>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63" name="Google Shape;63;p10"/>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900" b="1" i="0" u="none" strike="noStrike" cap="none">
                <a:solidFill>
                  <a:schemeClr val="lt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www.gsa.gov/</a:t>
            </a:r>
            <a:r>
              <a:rPr lang="en-US" sz="900" b="1" i="0" u="none" strike="noStrike" cap="none">
                <a:solidFill>
                  <a:schemeClr val="lt1"/>
                </a:solidFill>
                <a:latin typeface="Arial"/>
                <a:ea typeface="Arial"/>
                <a:cs typeface="Arial"/>
                <a:sym typeface="Arial"/>
              </a:rPr>
              <a:t>itc</a:t>
            </a:r>
            <a:endParaRPr sz="900" b="1" i="0" u="none" strike="noStrike" cap="none">
              <a:solidFill>
                <a:schemeClr val="lt1"/>
              </a:solidFill>
              <a:latin typeface="Arial"/>
              <a:ea typeface="Arial"/>
              <a:cs typeface="Arial"/>
              <a:sym typeface="Arial"/>
            </a:endParaRPr>
          </a:p>
        </p:txBody>
      </p:sp>
      <p:sp>
        <p:nvSpPr>
          <p:cNvPr id="64" name="Google Shape;64;p10"/>
          <p:cNvSpPr txBox="1"/>
          <p:nvPr/>
        </p:nvSpPr>
        <p:spPr>
          <a:xfrm>
            <a:off x="311700" y="160525"/>
            <a:ext cx="8520600" cy="5727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rgbClr val="434343"/>
              </a:solidFill>
              <a:latin typeface="Arial"/>
              <a:ea typeface="Arial"/>
              <a:cs typeface="Arial"/>
              <a:sym typeface="Arial"/>
            </a:endParaRPr>
          </a:p>
        </p:txBody>
      </p:sp>
      <p:sp>
        <p:nvSpPr>
          <p:cNvPr id="65" name="Google Shape;65;p10"/>
          <p:cNvSpPr txBox="1"/>
          <p:nvPr/>
        </p:nvSpPr>
        <p:spPr>
          <a:xfrm>
            <a:off x="0" y="4894462"/>
            <a:ext cx="45762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0" u="none" strike="noStrike" cap="none">
                <a:solidFill>
                  <a:schemeClr val="lt1"/>
                </a:solidFill>
                <a:latin typeface="Arial"/>
                <a:ea typeface="Arial"/>
                <a:cs typeface="Arial"/>
                <a:sym typeface="Arial"/>
              </a:rPr>
              <a:t>For Government Use Only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1D75BC"/>
              </a:buClr>
              <a:buSzPts val="2800"/>
              <a:buFont typeface="Arial"/>
              <a:buNone/>
              <a:defRPr sz="2800" b="1" i="0" u="none" strike="noStrike" cap="none">
                <a:solidFill>
                  <a:srgbClr val="1D75BC"/>
                </a:solidFill>
                <a:latin typeface="Arial"/>
                <a:ea typeface="Arial"/>
                <a:cs typeface="Arial"/>
                <a:sym typeface="Arial"/>
              </a:defRPr>
            </a:lvl1pPr>
            <a:lvl2pPr marR="0" lvl="1"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2pPr>
            <a:lvl3pPr marR="0" lvl="2"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3pPr>
            <a:lvl4pPr marR="0" lvl="3"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4pPr>
            <a:lvl5pPr marR="0" lvl="4"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5pPr>
            <a:lvl6pPr marR="0" lvl="5"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6pPr>
            <a:lvl7pPr marR="0" lvl="6"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7pPr>
            <a:lvl8pPr marR="0" lvl="7"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8pPr>
            <a:lvl9pPr marR="0" lvl="8"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1pPr>
            <a:lvl2pPr marL="914400" marR="0" lvl="1"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2pPr>
            <a:lvl3pPr marL="1371600" marR="0" lvl="2"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3pPr>
            <a:lvl4pPr marL="1828800" marR="0" lvl="3"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4pPr>
            <a:lvl5pPr marL="2286000" marR="0" lvl="4"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5pPr>
            <a:lvl6pPr marL="2743200" marR="0" lvl="5"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6pPr>
            <a:lvl7pPr marL="3200400" marR="0" lvl="6"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7pPr>
            <a:lvl8pPr marL="3657600" marR="0" lvl="7"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8pPr>
            <a:lvl9pPr marL="4114800" marR="0" lvl="8"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gsaelibrary.gsa.gov/ElibMain/sinDetails.do?scheduleNumber=MAS&amp;specialItemNumber=ANCILLARY&amp;executeQuery=YES"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ww.gsaelibrary.gsa.gov/ElibMain/sinDetails.do?scheduleNumber=MAS&amp;specialItemNumber=OLM&amp;executeQuery=YES"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hyperlink" Target="https://www.gsa.gov/technology/it-contract-vehicles-and-purchasing-programs/multiple-award-schedule-it/2git-bpa" TargetMode="External"/><Relationship Id="rId7"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hyperlink" Target="https://www.gsa.gov/buy-through-us/purchasing-programs/multiple-award-schedule/help-with-mas-buying/use-our-bpas-for-mas-products-and-services" TargetMode="External"/><Relationship Id="rId4" Type="http://schemas.openxmlformats.org/officeDocument/2006/relationships/hyperlink" Target="https://www.gsa.gov/technology/it-contract-vehicles-and-purchasing-programs/multiple-award-schedule-it/laptops-and-desktops-bpa" TargetMode="External"/><Relationship Id="rId9" Type="http://schemas.openxmlformats.org/officeDocument/2006/relationships/hyperlink" Target="https://www.gsaadvantage.gov/advantage/ws/main/start_page?store=ADVANTAG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vsc.gsa.gov/vsc/app-content-viewer/section/8"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ebuy.gsa.gov/ebuy/"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hyperlink" Target="https://www.gsaadvantage.gov/advantage/ws/main/start_page" TargetMode="External"/><Relationship Id="rId4" Type="http://schemas.openxmlformats.org/officeDocument/2006/relationships/hyperlink" Target="https://www.gsaelibrary.gsa.gov/ElibMain/home.do"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buy.gsa.gov/"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https://www.gsa.gov/buy-through-us/products-and-services/professional-services/buy-services/oasis-and-oasis-small-business/buyers-guidance-and-resources"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hyperlink" Target="mailto:ITCSSD@gsa.gov" TargetMode="External"/><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www.buy.gsa.gov/docviewer?id=2576&amp;docTitle=IT%20Software%20Cloud%20Computing%20%20Services%20Ordering%20Guide%20(GSA%202022)&amp;category=Information%20Technology,%20IT%20Software&amp;docType=Buyers%20Guide"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hyperlink" Target="https://www.gsa.gov/system/files?file=ZTA_Buyer%27s_Guide_v3.0_20240221.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5"/>
          <p:cNvSpPr txBox="1">
            <a:spLocks noGrp="1"/>
          </p:cNvSpPr>
          <p:nvPr>
            <p:ph type="ctrTitle"/>
          </p:nvPr>
        </p:nvSpPr>
        <p:spPr>
          <a:xfrm>
            <a:off x="311698" y="2073171"/>
            <a:ext cx="8585700" cy="1855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500">
                <a:latin typeface="Proxima Nova"/>
                <a:ea typeface="Proxima Nova"/>
                <a:cs typeface="Proxima Nova"/>
                <a:sym typeface="Proxima Nova"/>
              </a:rPr>
              <a:t>Information Technology Category</a:t>
            </a:r>
            <a:br>
              <a:rPr lang="en-US" sz="3500">
                <a:latin typeface="Proxima Nova"/>
                <a:ea typeface="Proxima Nova"/>
                <a:cs typeface="Proxima Nova"/>
                <a:sym typeface="Proxima Nova"/>
              </a:rPr>
            </a:br>
            <a:r>
              <a:rPr lang="en-US" sz="3500">
                <a:latin typeface="Proxima Nova"/>
                <a:ea typeface="Proxima Nova"/>
                <a:cs typeface="Proxima Nova"/>
                <a:sym typeface="Proxima Nova"/>
              </a:rPr>
              <a:t>Multiple Award Schedule</a:t>
            </a:r>
            <a:endParaRPr sz="3500"/>
          </a:p>
        </p:txBody>
      </p:sp>
      <p:sp>
        <p:nvSpPr>
          <p:cNvPr id="93" name="Google Shape;93;p15"/>
          <p:cNvSpPr txBox="1">
            <a:spLocks noGrp="1"/>
          </p:cNvSpPr>
          <p:nvPr>
            <p:ph type="subTitle" idx="1"/>
          </p:nvPr>
        </p:nvSpPr>
        <p:spPr>
          <a:xfrm>
            <a:off x="311700" y="4046100"/>
            <a:ext cx="6515700" cy="792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US" sz="1400"/>
              <a:t>ITC SOLUTIONS TRAINING</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5" name="Google Shape;145;p21"/>
          <p:cNvCxnSpPr/>
          <p:nvPr/>
        </p:nvCxnSpPr>
        <p:spPr>
          <a:xfrm>
            <a:off x="553075" y="997212"/>
            <a:ext cx="7948200" cy="0"/>
          </a:xfrm>
          <a:prstGeom prst="straightConnector1">
            <a:avLst/>
          </a:prstGeom>
          <a:noFill/>
          <a:ln w="38100" cap="flat" cmpd="sng">
            <a:solidFill>
              <a:srgbClr val="1D75BC"/>
            </a:solidFill>
            <a:prstDash val="solid"/>
            <a:round/>
            <a:headEnd type="none" w="sm" len="sm"/>
            <a:tailEnd type="none" w="sm" len="sm"/>
          </a:ln>
        </p:spPr>
      </p:cxnSp>
      <p:sp>
        <p:nvSpPr>
          <p:cNvPr id="146" name="Google Shape;146;p21"/>
          <p:cNvSpPr txBox="1">
            <a:spLocks noGrp="1"/>
          </p:cNvSpPr>
          <p:nvPr>
            <p:ph type="ctrTitle"/>
          </p:nvPr>
        </p:nvSpPr>
        <p:spPr>
          <a:xfrm>
            <a:off x="278025" y="243300"/>
            <a:ext cx="7617900" cy="67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000" dirty="0">
                <a:solidFill>
                  <a:srgbClr val="002060"/>
                </a:solidFill>
              </a:rPr>
              <a:t>MAS: </a:t>
            </a:r>
            <a:r>
              <a:rPr lang="en-US" sz="3000" b="0" dirty="0">
                <a:solidFill>
                  <a:srgbClr val="002060"/>
                </a:solidFill>
              </a:rPr>
              <a:t>Speed, Cost Savings, &amp; Compliance</a:t>
            </a:r>
            <a:endParaRPr sz="3000" b="0" dirty="0"/>
          </a:p>
        </p:txBody>
      </p:sp>
      <p:sp>
        <p:nvSpPr>
          <p:cNvPr id="147" name="Google Shape;147;p21"/>
          <p:cNvSpPr txBox="1">
            <a:spLocks noGrp="1"/>
          </p:cNvSpPr>
          <p:nvPr>
            <p:ph type="body" idx="1"/>
          </p:nvPr>
        </p:nvSpPr>
        <p:spPr>
          <a:xfrm>
            <a:off x="388375" y="1119650"/>
            <a:ext cx="8362200" cy="3604500"/>
          </a:xfrm>
          <a:prstGeom prst="rect">
            <a:avLst/>
          </a:prstGeom>
          <a:noFill/>
          <a:ln>
            <a:noFill/>
          </a:ln>
        </p:spPr>
        <p:txBody>
          <a:bodyPr spcFirstLastPara="1" wrap="square" lIns="91425" tIns="91425" rIns="91425" bIns="91425" anchor="t" anchorCtr="0">
            <a:normAutofit fontScale="25000" lnSpcReduction="20000"/>
          </a:bodyPr>
          <a:lstStyle/>
          <a:p>
            <a:pPr marL="457200" lvl="0" indent="-317500" algn="just" rtl="0">
              <a:lnSpc>
                <a:spcPct val="100000"/>
              </a:lnSpc>
              <a:spcBef>
                <a:spcPts val="0"/>
              </a:spcBef>
              <a:spcAft>
                <a:spcPts val="0"/>
              </a:spcAft>
              <a:buClr>
                <a:schemeClr val="dk1"/>
              </a:buClr>
              <a:buSzPct val="100000"/>
              <a:buFont typeface="Arial"/>
              <a:buChar char="●"/>
            </a:pPr>
            <a:r>
              <a:rPr lang="en-US" sz="5600" dirty="0">
                <a:solidFill>
                  <a:schemeClr val="dk1"/>
                </a:solidFill>
                <a:latin typeface="Arial"/>
                <a:ea typeface="Arial"/>
                <a:cs typeface="Arial"/>
                <a:sym typeface="Arial"/>
              </a:rPr>
              <a:t>Acquire commercial information technology from pre-qualified vendors at lower than open-market prices </a:t>
            </a:r>
            <a:r>
              <a:rPr lang="en-US" sz="5600" b="1" dirty="0">
                <a:solidFill>
                  <a:schemeClr val="dk1"/>
                </a:solidFill>
                <a:latin typeface="Arial"/>
                <a:ea typeface="Arial"/>
                <a:cs typeface="Arial"/>
                <a:sym typeface="Arial"/>
              </a:rPr>
              <a:t>in less time than going the traditional full and open route. </a:t>
            </a:r>
            <a:endParaRPr sz="5600" b="1" dirty="0">
              <a:solidFill>
                <a:schemeClr val="dk1"/>
              </a:solidFill>
              <a:latin typeface="Arial"/>
              <a:ea typeface="Arial"/>
              <a:cs typeface="Arial"/>
              <a:sym typeface="Arial"/>
            </a:endParaRPr>
          </a:p>
          <a:p>
            <a:pPr marL="457200" lvl="0" indent="0" algn="just" rtl="0">
              <a:lnSpc>
                <a:spcPct val="100000"/>
              </a:lnSpc>
              <a:spcBef>
                <a:spcPts val="0"/>
              </a:spcBef>
              <a:spcAft>
                <a:spcPts val="0"/>
              </a:spcAft>
              <a:buSzPct val="128571"/>
              <a:buNone/>
            </a:pPr>
            <a:endParaRPr sz="5600" b="1" dirty="0">
              <a:solidFill>
                <a:schemeClr val="dk1"/>
              </a:solidFill>
            </a:endParaRPr>
          </a:p>
          <a:p>
            <a:pPr marL="457200" lvl="0" indent="-317500" algn="just" rtl="0">
              <a:lnSpc>
                <a:spcPct val="100000"/>
              </a:lnSpc>
              <a:spcBef>
                <a:spcPts val="0"/>
              </a:spcBef>
              <a:spcAft>
                <a:spcPts val="0"/>
              </a:spcAft>
              <a:buClr>
                <a:schemeClr val="dk1"/>
              </a:buClr>
              <a:buSzPct val="100000"/>
              <a:buChar char="●"/>
            </a:pPr>
            <a:r>
              <a:rPr lang="en-US" sz="5600" dirty="0">
                <a:solidFill>
                  <a:schemeClr val="dk1"/>
                </a:solidFill>
                <a:latin typeface="Arial"/>
                <a:ea typeface="Arial"/>
                <a:cs typeface="Arial"/>
                <a:sym typeface="Arial"/>
              </a:rPr>
              <a:t>Contract pricing </a:t>
            </a:r>
            <a:r>
              <a:rPr lang="en-US" sz="5600" b="1" dirty="0">
                <a:solidFill>
                  <a:schemeClr val="dk1"/>
                </a:solidFill>
                <a:latin typeface="Arial"/>
                <a:ea typeface="Arial"/>
                <a:cs typeface="Arial"/>
                <a:sym typeface="Arial"/>
              </a:rPr>
              <a:t>based off of negotiated best commercial pric</a:t>
            </a:r>
            <a:r>
              <a:rPr lang="en-US" sz="5600" dirty="0">
                <a:solidFill>
                  <a:schemeClr val="dk1"/>
                </a:solidFill>
                <a:latin typeface="Arial"/>
                <a:ea typeface="Arial"/>
                <a:cs typeface="Arial"/>
                <a:sym typeface="Arial"/>
              </a:rPr>
              <a:t>i</a:t>
            </a:r>
            <a:r>
              <a:rPr lang="en-US" sz="5600" b="1" dirty="0">
                <a:solidFill>
                  <a:schemeClr val="dk1"/>
                </a:solidFill>
              </a:rPr>
              <a:t>ng</a:t>
            </a:r>
            <a:r>
              <a:rPr lang="en-US" sz="5600" dirty="0">
                <a:solidFill>
                  <a:schemeClr val="dk1"/>
                </a:solidFill>
                <a:latin typeface="Arial"/>
                <a:ea typeface="Arial"/>
                <a:cs typeface="Arial"/>
                <a:sym typeface="Arial"/>
              </a:rPr>
              <a:t> and allowing agencies to further negotiate rates and pricing. </a:t>
            </a:r>
            <a:endParaRPr sz="5600" dirty="0">
              <a:solidFill>
                <a:schemeClr val="dk1"/>
              </a:solidFill>
              <a:latin typeface="Arial"/>
              <a:ea typeface="Arial"/>
              <a:cs typeface="Arial"/>
              <a:sym typeface="Arial"/>
            </a:endParaRPr>
          </a:p>
          <a:p>
            <a:pPr marL="457200" lvl="0" indent="0" algn="just" rtl="0">
              <a:lnSpc>
                <a:spcPct val="100000"/>
              </a:lnSpc>
              <a:spcBef>
                <a:spcPts val="0"/>
              </a:spcBef>
              <a:spcAft>
                <a:spcPts val="0"/>
              </a:spcAft>
              <a:buSzPct val="128571"/>
              <a:buNone/>
            </a:pPr>
            <a:endParaRPr sz="5600" dirty="0">
              <a:solidFill>
                <a:schemeClr val="dk1"/>
              </a:solidFill>
            </a:endParaRPr>
          </a:p>
          <a:p>
            <a:pPr marL="457200" lvl="0" indent="-317500" algn="just" rtl="0">
              <a:lnSpc>
                <a:spcPct val="100000"/>
              </a:lnSpc>
              <a:spcBef>
                <a:spcPts val="0"/>
              </a:spcBef>
              <a:spcAft>
                <a:spcPts val="0"/>
              </a:spcAft>
              <a:buClr>
                <a:schemeClr val="dk1"/>
              </a:buClr>
              <a:buSzPct val="100000"/>
              <a:buChar char="●"/>
            </a:pPr>
            <a:r>
              <a:rPr lang="en-US" sz="5600" b="1" dirty="0">
                <a:solidFill>
                  <a:schemeClr val="dk1"/>
                </a:solidFill>
              </a:rPr>
              <a:t>Established contractor compliance checklist that all vendors must comply with.</a:t>
            </a:r>
            <a:endParaRPr sz="5600" b="1" dirty="0">
              <a:solidFill>
                <a:schemeClr val="dk1"/>
              </a:solidFill>
            </a:endParaRPr>
          </a:p>
          <a:p>
            <a:pPr marL="914400" lvl="0" indent="0" algn="just" rtl="0">
              <a:lnSpc>
                <a:spcPct val="100000"/>
              </a:lnSpc>
              <a:spcBef>
                <a:spcPts val="0"/>
              </a:spcBef>
              <a:spcAft>
                <a:spcPts val="0"/>
              </a:spcAft>
              <a:buSzPct val="128571"/>
              <a:buNone/>
            </a:pPr>
            <a:endParaRPr sz="5600" dirty="0">
              <a:solidFill>
                <a:schemeClr val="dk1"/>
              </a:solidFill>
            </a:endParaRPr>
          </a:p>
          <a:p>
            <a:pPr marL="457200" lvl="0" indent="-317500" algn="just" rtl="0">
              <a:lnSpc>
                <a:spcPct val="100000"/>
              </a:lnSpc>
              <a:spcBef>
                <a:spcPts val="0"/>
              </a:spcBef>
              <a:spcAft>
                <a:spcPts val="0"/>
              </a:spcAft>
              <a:buClr>
                <a:schemeClr val="dk1"/>
              </a:buClr>
              <a:buSzPct val="100000"/>
              <a:buChar char="●"/>
            </a:pPr>
            <a:r>
              <a:rPr lang="en-US" sz="5600" dirty="0">
                <a:solidFill>
                  <a:schemeClr val="dk1"/>
                </a:solidFill>
              </a:rPr>
              <a:t>What baseline </a:t>
            </a:r>
            <a:r>
              <a:rPr lang="en-US" sz="5600" b="1" dirty="0">
                <a:solidFill>
                  <a:schemeClr val="dk1"/>
                </a:solidFill>
              </a:rPr>
              <a:t>Supply Chain Risk Management (SCRM) </a:t>
            </a:r>
            <a:r>
              <a:rPr lang="en-US" sz="5600" dirty="0">
                <a:solidFill>
                  <a:schemeClr val="dk1"/>
                </a:solidFill>
              </a:rPr>
              <a:t>requirements are included?</a:t>
            </a:r>
            <a:endParaRPr sz="5600" dirty="0">
              <a:solidFill>
                <a:schemeClr val="dk1"/>
              </a:solidFill>
            </a:endParaRPr>
          </a:p>
          <a:p>
            <a:pPr marL="914400" lvl="1" indent="-317500" algn="just" rtl="0">
              <a:lnSpc>
                <a:spcPct val="100000"/>
              </a:lnSpc>
              <a:spcBef>
                <a:spcPts val="0"/>
              </a:spcBef>
              <a:spcAft>
                <a:spcPts val="0"/>
              </a:spcAft>
              <a:buClr>
                <a:schemeClr val="dk1"/>
              </a:buClr>
              <a:buSzPct val="100000"/>
              <a:buChar char="○"/>
            </a:pPr>
            <a:r>
              <a:rPr lang="en-US" sz="5600" dirty="0">
                <a:solidFill>
                  <a:schemeClr val="dk1"/>
                </a:solidFill>
              </a:rPr>
              <a:t>Kaspersky Lab</a:t>
            </a:r>
            <a:endParaRPr sz="5600" dirty="0">
              <a:solidFill>
                <a:schemeClr val="dk1"/>
              </a:solidFill>
            </a:endParaRPr>
          </a:p>
          <a:p>
            <a:pPr marL="914400" lvl="1" indent="-317500" algn="just" rtl="0">
              <a:lnSpc>
                <a:spcPct val="100000"/>
              </a:lnSpc>
              <a:spcBef>
                <a:spcPts val="1000"/>
              </a:spcBef>
              <a:spcAft>
                <a:spcPts val="0"/>
              </a:spcAft>
              <a:buClr>
                <a:schemeClr val="dk1"/>
              </a:buClr>
              <a:buSzPct val="100000"/>
              <a:buChar char="○"/>
            </a:pPr>
            <a:r>
              <a:rPr lang="en-US" sz="5600" dirty="0">
                <a:solidFill>
                  <a:schemeClr val="dk1"/>
                </a:solidFill>
              </a:rPr>
              <a:t>Section 889 (Part A &amp; B) </a:t>
            </a:r>
            <a:endParaRPr sz="5600" dirty="0">
              <a:solidFill>
                <a:schemeClr val="dk1"/>
              </a:solidFill>
            </a:endParaRPr>
          </a:p>
          <a:p>
            <a:pPr marL="914400" lvl="1" indent="-317500" algn="just" rtl="0">
              <a:lnSpc>
                <a:spcPct val="100000"/>
              </a:lnSpc>
              <a:spcBef>
                <a:spcPts val="1000"/>
              </a:spcBef>
              <a:spcAft>
                <a:spcPts val="0"/>
              </a:spcAft>
              <a:buClr>
                <a:schemeClr val="dk1"/>
              </a:buClr>
              <a:buSzPct val="100000"/>
              <a:buChar char="○"/>
            </a:pPr>
            <a:r>
              <a:rPr lang="en-US" sz="5600" dirty="0">
                <a:solidFill>
                  <a:schemeClr val="dk1"/>
                </a:solidFill>
              </a:rPr>
              <a:t>Trade Agreements Act (TAA) </a:t>
            </a:r>
            <a:endParaRPr sz="5600" dirty="0">
              <a:solidFill>
                <a:schemeClr val="dk1"/>
              </a:solidFill>
            </a:endParaRPr>
          </a:p>
          <a:p>
            <a:pPr marL="914400" lvl="1" indent="-317500" algn="just" rtl="0">
              <a:lnSpc>
                <a:spcPct val="100000"/>
              </a:lnSpc>
              <a:spcBef>
                <a:spcPts val="1000"/>
              </a:spcBef>
              <a:spcAft>
                <a:spcPts val="0"/>
              </a:spcAft>
              <a:buClr>
                <a:schemeClr val="dk1"/>
              </a:buClr>
              <a:buSzPct val="100000"/>
              <a:buChar char="○"/>
            </a:pPr>
            <a:r>
              <a:rPr lang="en-US" sz="5600" dirty="0">
                <a:solidFill>
                  <a:schemeClr val="dk1"/>
                </a:solidFill>
              </a:rPr>
              <a:t>Made in America” (</a:t>
            </a:r>
            <a:r>
              <a:rPr lang="en-US" sz="5600" dirty="0" err="1">
                <a:solidFill>
                  <a:schemeClr val="dk1"/>
                </a:solidFill>
              </a:rPr>
              <a:t>MiA</a:t>
            </a:r>
            <a:r>
              <a:rPr lang="en-US" sz="5600" dirty="0">
                <a:solidFill>
                  <a:schemeClr val="dk1"/>
                </a:solidFill>
              </a:rPr>
              <a:t>) Country of Origin Designations</a:t>
            </a:r>
            <a:endParaRPr sz="5600" dirty="0">
              <a:solidFill>
                <a:schemeClr val="dk1"/>
              </a:solidFill>
            </a:endParaRPr>
          </a:p>
          <a:p>
            <a:pPr marL="457200" lvl="0" indent="-317500" algn="just" rtl="0">
              <a:lnSpc>
                <a:spcPct val="100000"/>
              </a:lnSpc>
              <a:spcBef>
                <a:spcPts val="1000"/>
              </a:spcBef>
              <a:spcAft>
                <a:spcPts val="0"/>
              </a:spcAft>
              <a:buClr>
                <a:schemeClr val="dk1"/>
              </a:buClr>
              <a:buSzPct val="100000"/>
              <a:buChar char="●"/>
            </a:pPr>
            <a:r>
              <a:rPr lang="en-US" sz="5600" dirty="0">
                <a:solidFill>
                  <a:schemeClr val="dk1"/>
                </a:solidFill>
              </a:rPr>
              <a:t>Using  data analytics/AI Bots to search for potentially non-compliant items.</a:t>
            </a:r>
            <a:endParaRPr sz="5600" dirty="0">
              <a:solidFill>
                <a:schemeClr val="dk1"/>
              </a:solidFill>
            </a:endParaRPr>
          </a:p>
          <a:p>
            <a:pPr marL="457200" lvl="0" indent="0" algn="just" rtl="0">
              <a:lnSpc>
                <a:spcPct val="100000"/>
              </a:lnSpc>
              <a:spcBef>
                <a:spcPts val="0"/>
              </a:spcBef>
              <a:spcAft>
                <a:spcPts val="0"/>
              </a:spcAft>
              <a:buSzPct val="128571"/>
              <a:buNone/>
            </a:pPr>
            <a:endParaRPr sz="5600" b="1" dirty="0">
              <a:solidFill>
                <a:schemeClr val="dk1"/>
              </a:solidFill>
            </a:endParaRPr>
          </a:p>
          <a:p>
            <a:pPr marL="457200" lvl="0" indent="-317500" algn="just" rtl="0">
              <a:lnSpc>
                <a:spcPct val="100000"/>
              </a:lnSpc>
              <a:spcBef>
                <a:spcPts val="0"/>
              </a:spcBef>
              <a:spcAft>
                <a:spcPts val="0"/>
              </a:spcAft>
              <a:buClr>
                <a:schemeClr val="dk1"/>
              </a:buClr>
              <a:buSzPct val="100000"/>
              <a:buChar char="●"/>
            </a:pPr>
            <a:r>
              <a:rPr lang="en-US" sz="5600" b="1" dirty="0">
                <a:solidFill>
                  <a:schemeClr val="dk1"/>
                </a:solidFill>
              </a:rPr>
              <a:t>GSA blocks and removes non-compliant products.</a:t>
            </a:r>
            <a:endParaRPr sz="6000" b="1" dirty="0">
              <a:solidFill>
                <a:schemeClr val="dk1"/>
              </a:solidFill>
              <a:latin typeface="Arial"/>
              <a:ea typeface="Arial"/>
              <a:cs typeface="Arial"/>
              <a:sym typeface="Arial"/>
            </a:endParaRPr>
          </a:p>
          <a:p>
            <a:pPr marL="0" lvl="0" indent="0" algn="l" rtl="0">
              <a:lnSpc>
                <a:spcPct val="90000"/>
              </a:lnSpc>
              <a:spcBef>
                <a:spcPts val="0"/>
              </a:spcBef>
              <a:spcAft>
                <a:spcPts val="0"/>
              </a:spcAft>
              <a:buSzPct val="70000"/>
              <a:buNone/>
            </a:pPr>
            <a:endParaRPr sz="5600" b="1" dirty="0">
              <a:solidFill>
                <a:srgbClr val="424242"/>
              </a:solidFill>
              <a:latin typeface="Arial"/>
              <a:ea typeface="Arial"/>
              <a:cs typeface="Arial"/>
              <a:sym typeface="Arial"/>
            </a:endParaRPr>
          </a:p>
          <a:p>
            <a:pPr marL="0" lvl="0" indent="0" algn="l" rtl="0">
              <a:lnSpc>
                <a:spcPct val="90000"/>
              </a:lnSpc>
              <a:spcBef>
                <a:spcPts val="0"/>
              </a:spcBef>
              <a:spcAft>
                <a:spcPts val="0"/>
              </a:spcAft>
              <a:buSzPct val="70000"/>
              <a:buNone/>
            </a:pPr>
            <a:endParaRPr sz="5600" b="1" dirty="0">
              <a:solidFill>
                <a:srgbClr val="424242"/>
              </a:solidFill>
              <a:latin typeface="Arial"/>
              <a:ea typeface="Arial"/>
              <a:cs typeface="Arial"/>
              <a:sym typeface="Arial"/>
            </a:endParaRPr>
          </a:p>
          <a:p>
            <a:pPr marL="0" lvl="0" indent="0" algn="l" rtl="0">
              <a:lnSpc>
                <a:spcPct val="120000"/>
              </a:lnSpc>
              <a:spcBef>
                <a:spcPts val="0"/>
              </a:spcBef>
              <a:spcAft>
                <a:spcPts val="0"/>
              </a:spcAft>
              <a:buSzPct val="70000"/>
              <a:buNone/>
            </a:pPr>
            <a:endParaRPr sz="5600" b="1" dirty="0">
              <a:solidFill>
                <a:srgbClr val="424242"/>
              </a:solidFill>
              <a:latin typeface="Arial"/>
              <a:ea typeface="Arial"/>
              <a:cs typeface="Arial"/>
              <a:sym typeface="Arial"/>
            </a:endParaRPr>
          </a:p>
          <a:p>
            <a:pPr marL="285750" lvl="0" indent="-171450" algn="l" rtl="0">
              <a:lnSpc>
                <a:spcPct val="115000"/>
              </a:lnSpc>
              <a:spcBef>
                <a:spcPts val="0"/>
              </a:spcBef>
              <a:spcAft>
                <a:spcPts val="600"/>
              </a:spcAft>
              <a:buSzPts val="1800"/>
              <a:buFont typeface="Arial"/>
              <a:buNone/>
            </a:pPr>
            <a:endParaRPr dirty="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5"/>
          <p:cNvSpPr txBox="1">
            <a:spLocks noGrp="1"/>
          </p:cNvSpPr>
          <p:nvPr>
            <p:ph type="title" idx="4294967295"/>
          </p:nvPr>
        </p:nvSpPr>
        <p:spPr>
          <a:xfrm>
            <a:off x="446275" y="243300"/>
            <a:ext cx="8055000" cy="677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2060"/>
                </a:solidFill>
                <a:latin typeface="Arial"/>
                <a:ea typeface="Arial"/>
                <a:cs typeface="Arial"/>
                <a:sym typeface="Arial"/>
              </a:rPr>
              <a:t>MAS: </a:t>
            </a:r>
            <a:r>
              <a:rPr lang="en-US" sz="2800" b="0" i="0" u="none" strike="noStrike" cap="none" dirty="0">
                <a:solidFill>
                  <a:srgbClr val="002060"/>
                </a:solidFill>
                <a:latin typeface="Arial"/>
                <a:ea typeface="Arial"/>
                <a:cs typeface="Arial"/>
                <a:sym typeface="Arial"/>
              </a:rPr>
              <a:t>Schedule Ordering &amp; Contract Pricing</a:t>
            </a:r>
            <a:r>
              <a:rPr lang="en-US" sz="2400" b="0" i="0" u="none" strike="noStrike" cap="none" dirty="0">
                <a:solidFill>
                  <a:srgbClr val="002060"/>
                </a:solidFill>
                <a:latin typeface="Arial"/>
                <a:ea typeface="Arial"/>
                <a:cs typeface="Arial"/>
                <a:sym typeface="Arial"/>
              </a:rPr>
              <a:t> </a:t>
            </a:r>
            <a:endParaRPr sz="2400" b="0" i="0" u="none" strike="noStrike" cap="none" dirty="0">
              <a:solidFill>
                <a:srgbClr val="232659"/>
              </a:solidFill>
              <a:latin typeface="Arial"/>
              <a:ea typeface="Arial"/>
              <a:cs typeface="Arial"/>
              <a:sym typeface="Arial"/>
            </a:endParaRPr>
          </a:p>
        </p:txBody>
      </p:sp>
      <p:cxnSp>
        <p:nvCxnSpPr>
          <p:cNvPr id="213" name="Google Shape;213;p25"/>
          <p:cNvCxnSpPr/>
          <p:nvPr/>
        </p:nvCxnSpPr>
        <p:spPr>
          <a:xfrm>
            <a:off x="1314249" y="2501139"/>
            <a:ext cx="2492400" cy="0"/>
          </a:xfrm>
          <a:prstGeom prst="straightConnector1">
            <a:avLst/>
          </a:prstGeom>
          <a:noFill/>
          <a:ln w="9525" cap="flat" cmpd="sng">
            <a:solidFill>
              <a:srgbClr val="333399"/>
            </a:solidFill>
            <a:prstDash val="solid"/>
            <a:round/>
            <a:headEnd type="none" w="sm" len="sm"/>
            <a:tailEnd type="none" w="sm" len="sm"/>
          </a:ln>
        </p:spPr>
      </p:cxnSp>
      <p:grpSp>
        <p:nvGrpSpPr>
          <p:cNvPr id="214" name="Google Shape;214;p25"/>
          <p:cNvGrpSpPr/>
          <p:nvPr/>
        </p:nvGrpSpPr>
        <p:grpSpPr>
          <a:xfrm>
            <a:off x="2111451" y="1147751"/>
            <a:ext cx="770542" cy="1005892"/>
            <a:chOff x="1573094" y="3455747"/>
            <a:chExt cx="291155" cy="380069"/>
          </a:xfrm>
        </p:grpSpPr>
        <p:sp>
          <p:nvSpPr>
            <p:cNvPr id="215" name="Google Shape;215;p25"/>
            <p:cNvSpPr/>
            <p:nvPr/>
          </p:nvSpPr>
          <p:spPr>
            <a:xfrm>
              <a:off x="1634355" y="3644531"/>
              <a:ext cx="227358" cy="191285"/>
            </a:xfrm>
            <a:custGeom>
              <a:avLst/>
              <a:gdLst/>
              <a:ahLst/>
              <a:cxnLst/>
              <a:rect l="l" t="t" r="r" b="b"/>
              <a:pathLst>
                <a:path w="6454" h="5430" extrusionOk="0">
                  <a:moveTo>
                    <a:pt x="4691" y="1000"/>
                  </a:moveTo>
                  <a:lnTo>
                    <a:pt x="4691" y="2167"/>
                  </a:lnTo>
                  <a:lnTo>
                    <a:pt x="3548" y="2167"/>
                  </a:lnTo>
                  <a:cubicBezTo>
                    <a:pt x="3620" y="1572"/>
                    <a:pt x="4096" y="1095"/>
                    <a:pt x="4691" y="1000"/>
                  </a:cubicBezTo>
                  <a:close/>
                  <a:moveTo>
                    <a:pt x="5001" y="1000"/>
                  </a:moveTo>
                  <a:cubicBezTo>
                    <a:pt x="5596" y="1095"/>
                    <a:pt x="6073" y="1572"/>
                    <a:pt x="6168" y="2167"/>
                  </a:cubicBezTo>
                  <a:lnTo>
                    <a:pt x="5001" y="2167"/>
                  </a:lnTo>
                  <a:lnTo>
                    <a:pt x="5001" y="1000"/>
                  </a:lnTo>
                  <a:close/>
                  <a:moveTo>
                    <a:pt x="3167" y="0"/>
                  </a:moveTo>
                  <a:cubicBezTo>
                    <a:pt x="2643" y="0"/>
                    <a:pt x="2191" y="429"/>
                    <a:pt x="2191" y="976"/>
                  </a:cubicBezTo>
                  <a:lnTo>
                    <a:pt x="2191" y="2024"/>
                  </a:lnTo>
                  <a:cubicBezTo>
                    <a:pt x="2191" y="2096"/>
                    <a:pt x="2167" y="2215"/>
                    <a:pt x="2143" y="2310"/>
                  </a:cubicBezTo>
                  <a:cubicBezTo>
                    <a:pt x="1991" y="2691"/>
                    <a:pt x="1653" y="2916"/>
                    <a:pt x="1279" y="2916"/>
                  </a:cubicBezTo>
                  <a:cubicBezTo>
                    <a:pt x="1070" y="2916"/>
                    <a:pt x="849" y="2845"/>
                    <a:pt x="643" y="2691"/>
                  </a:cubicBezTo>
                  <a:cubicBezTo>
                    <a:pt x="429" y="2548"/>
                    <a:pt x="310" y="2334"/>
                    <a:pt x="310" y="2072"/>
                  </a:cubicBezTo>
                  <a:lnTo>
                    <a:pt x="310" y="476"/>
                  </a:lnTo>
                  <a:cubicBezTo>
                    <a:pt x="310" y="381"/>
                    <a:pt x="262" y="310"/>
                    <a:pt x="167" y="310"/>
                  </a:cubicBezTo>
                  <a:cubicBezTo>
                    <a:pt x="71" y="310"/>
                    <a:pt x="0" y="381"/>
                    <a:pt x="0" y="476"/>
                  </a:cubicBezTo>
                  <a:lnTo>
                    <a:pt x="0" y="1977"/>
                  </a:lnTo>
                  <a:cubicBezTo>
                    <a:pt x="0" y="2501"/>
                    <a:pt x="405" y="3048"/>
                    <a:pt x="881" y="3167"/>
                  </a:cubicBezTo>
                  <a:cubicBezTo>
                    <a:pt x="1006" y="3205"/>
                    <a:pt x="1130" y="3224"/>
                    <a:pt x="1251" y="3224"/>
                  </a:cubicBezTo>
                  <a:cubicBezTo>
                    <a:pt x="1658" y="3224"/>
                    <a:pt x="2029" y="3016"/>
                    <a:pt x="2286" y="2667"/>
                  </a:cubicBezTo>
                  <a:cubicBezTo>
                    <a:pt x="2429" y="2453"/>
                    <a:pt x="2501" y="2215"/>
                    <a:pt x="2501" y="1977"/>
                  </a:cubicBezTo>
                  <a:lnTo>
                    <a:pt x="2501" y="1238"/>
                  </a:lnTo>
                  <a:cubicBezTo>
                    <a:pt x="2501" y="738"/>
                    <a:pt x="2905" y="310"/>
                    <a:pt x="3406" y="310"/>
                  </a:cubicBezTo>
                  <a:lnTo>
                    <a:pt x="4096" y="310"/>
                  </a:lnTo>
                  <a:cubicBezTo>
                    <a:pt x="4358" y="310"/>
                    <a:pt x="4572" y="500"/>
                    <a:pt x="4644" y="738"/>
                  </a:cubicBezTo>
                  <a:cubicBezTo>
                    <a:pt x="3834" y="834"/>
                    <a:pt x="3167" y="1500"/>
                    <a:pt x="3167" y="2334"/>
                  </a:cubicBezTo>
                  <a:lnTo>
                    <a:pt x="3167" y="3787"/>
                  </a:lnTo>
                  <a:cubicBezTo>
                    <a:pt x="3167" y="4691"/>
                    <a:pt x="3882" y="5430"/>
                    <a:pt x="4811" y="5430"/>
                  </a:cubicBezTo>
                  <a:lnTo>
                    <a:pt x="6263" y="5430"/>
                  </a:lnTo>
                  <a:cubicBezTo>
                    <a:pt x="6359" y="5430"/>
                    <a:pt x="6430" y="5382"/>
                    <a:pt x="6430" y="5287"/>
                  </a:cubicBezTo>
                  <a:lnTo>
                    <a:pt x="6430" y="3429"/>
                  </a:lnTo>
                  <a:cubicBezTo>
                    <a:pt x="6372" y="3379"/>
                    <a:pt x="6317" y="3359"/>
                    <a:pt x="6269" y="3359"/>
                  </a:cubicBezTo>
                  <a:cubicBezTo>
                    <a:pt x="6181" y="3359"/>
                    <a:pt x="6120" y="3431"/>
                    <a:pt x="6120" y="3525"/>
                  </a:cubicBezTo>
                  <a:lnTo>
                    <a:pt x="6120" y="3858"/>
                  </a:lnTo>
                  <a:cubicBezTo>
                    <a:pt x="6120" y="4572"/>
                    <a:pt x="5525" y="5168"/>
                    <a:pt x="4811" y="5168"/>
                  </a:cubicBezTo>
                  <a:lnTo>
                    <a:pt x="4787" y="5168"/>
                  </a:lnTo>
                  <a:cubicBezTo>
                    <a:pt x="4072" y="5168"/>
                    <a:pt x="3477" y="4572"/>
                    <a:pt x="3477" y="3858"/>
                  </a:cubicBezTo>
                  <a:lnTo>
                    <a:pt x="3477" y="2524"/>
                  </a:lnTo>
                  <a:lnTo>
                    <a:pt x="6120" y="2524"/>
                  </a:lnTo>
                  <a:lnTo>
                    <a:pt x="6120" y="2810"/>
                  </a:lnTo>
                  <a:cubicBezTo>
                    <a:pt x="6120" y="2905"/>
                    <a:pt x="6192" y="2977"/>
                    <a:pt x="6263" y="2977"/>
                  </a:cubicBezTo>
                  <a:cubicBezTo>
                    <a:pt x="6359" y="2977"/>
                    <a:pt x="6454" y="2905"/>
                    <a:pt x="6454" y="2810"/>
                  </a:cubicBezTo>
                  <a:lnTo>
                    <a:pt x="6454" y="2310"/>
                  </a:lnTo>
                  <a:cubicBezTo>
                    <a:pt x="6454" y="1453"/>
                    <a:pt x="5811" y="762"/>
                    <a:pt x="5001" y="714"/>
                  </a:cubicBezTo>
                  <a:cubicBezTo>
                    <a:pt x="4930" y="286"/>
                    <a:pt x="4572" y="0"/>
                    <a:pt x="41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5"/>
            <p:cNvSpPr/>
            <p:nvPr/>
          </p:nvSpPr>
          <p:spPr>
            <a:xfrm>
              <a:off x="1573094" y="3455747"/>
              <a:ext cx="291155" cy="183782"/>
            </a:xfrm>
            <a:custGeom>
              <a:avLst/>
              <a:gdLst/>
              <a:ahLst/>
              <a:cxnLst/>
              <a:rect l="l" t="t" r="r" b="b"/>
              <a:pathLst>
                <a:path w="8265" h="5217" extrusionOk="0">
                  <a:moveTo>
                    <a:pt x="7931" y="310"/>
                  </a:moveTo>
                  <a:lnTo>
                    <a:pt x="7931" y="4430"/>
                  </a:lnTo>
                  <a:lnTo>
                    <a:pt x="310" y="4430"/>
                  </a:lnTo>
                  <a:lnTo>
                    <a:pt x="310" y="310"/>
                  </a:lnTo>
                  <a:close/>
                  <a:moveTo>
                    <a:pt x="167" y="1"/>
                  </a:moveTo>
                  <a:cubicBezTo>
                    <a:pt x="72" y="1"/>
                    <a:pt x="1" y="48"/>
                    <a:pt x="1" y="144"/>
                  </a:cubicBezTo>
                  <a:lnTo>
                    <a:pt x="1" y="4573"/>
                  </a:lnTo>
                  <a:cubicBezTo>
                    <a:pt x="1" y="4668"/>
                    <a:pt x="72" y="4716"/>
                    <a:pt x="167" y="4716"/>
                  </a:cubicBezTo>
                  <a:lnTo>
                    <a:pt x="1763" y="4716"/>
                  </a:lnTo>
                  <a:lnTo>
                    <a:pt x="1763" y="5073"/>
                  </a:lnTo>
                  <a:cubicBezTo>
                    <a:pt x="1763" y="5169"/>
                    <a:pt x="1834" y="5216"/>
                    <a:pt x="1906" y="5216"/>
                  </a:cubicBezTo>
                  <a:cubicBezTo>
                    <a:pt x="2001" y="5216"/>
                    <a:pt x="2096" y="5169"/>
                    <a:pt x="2096" y="5073"/>
                  </a:cubicBezTo>
                  <a:lnTo>
                    <a:pt x="2096" y="4692"/>
                  </a:lnTo>
                  <a:lnTo>
                    <a:pt x="8098" y="4692"/>
                  </a:lnTo>
                  <a:cubicBezTo>
                    <a:pt x="8193" y="4692"/>
                    <a:pt x="8264" y="4621"/>
                    <a:pt x="8264" y="4549"/>
                  </a:cubicBezTo>
                  <a:lnTo>
                    <a:pt x="8264" y="167"/>
                  </a:lnTo>
                  <a:cubicBezTo>
                    <a:pt x="8217" y="72"/>
                    <a:pt x="8169" y="1"/>
                    <a:pt x="80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5"/>
            <p:cNvSpPr/>
            <p:nvPr/>
          </p:nvSpPr>
          <p:spPr>
            <a:xfrm>
              <a:off x="1594055" y="3479244"/>
              <a:ext cx="245007" cy="120830"/>
            </a:xfrm>
            <a:custGeom>
              <a:avLst/>
              <a:gdLst/>
              <a:ahLst/>
              <a:cxnLst/>
              <a:rect l="l" t="t" r="r" b="b"/>
              <a:pathLst>
                <a:path w="6955" h="3430" extrusionOk="0">
                  <a:moveTo>
                    <a:pt x="2597" y="334"/>
                  </a:moveTo>
                  <a:cubicBezTo>
                    <a:pt x="2359" y="691"/>
                    <a:pt x="2240" y="1191"/>
                    <a:pt x="2240" y="1739"/>
                  </a:cubicBezTo>
                  <a:cubicBezTo>
                    <a:pt x="2240" y="2263"/>
                    <a:pt x="2382" y="2787"/>
                    <a:pt x="2597" y="3144"/>
                  </a:cubicBezTo>
                  <a:lnTo>
                    <a:pt x="715" y="3144"/>
                  </a:lnTo>
                  <a:cubicBezTo>
                    <a:pt x="668" y="2954"/>
                    <a:pt x="525" y="2835"/>
                    <a:pt x="358" y="2787"/>
                  </a:cubicBezTo>
                  <a:lnTo>
                    <a:pt x="358" y="691"/>
                  </a:lnTo>
                  <a:cubicBezTo>
                    <a:pt x="549" y="644"/>
                    <a:pt x="668" y="477"/>
                    <a:pt x="715" y="334"/>
                  </a:cubicBezTo>
                  <a:close/>
                  <a:moveTo>
                    <a:pt x="4026" y="334"/>
                  </a:moveTo>
                  <a:cubicBezTo>
                    <a:pt x="4288" y="644"/>
                    <a:pt x="4478" y="1168"/>
                    <a:pt x="4478" y="1739"/>
                  </a:cubicBezTo>
                  <a:cubicBezTo>
                    <a:pt x="4478" y="2311"/>
                    <a:pt x="4288" y="2835"/>
                    <a:pt x="4026" y="3144"/>
                  </a:cubicBezTo>
                  <a:lnTo>
                    <a:pt x="2978" y="3144"/>
                  </a:lnTo>
                  <a:cubicBezTo>
                    <a:pt x="2716" y="2835"/>
                    <a:pt x="2549" y="2311"/>
                    <a:pt x="2549" y="1739"/>
                  </a:cubicBezTo>
                  <a:cubicBezTo>
                    <a:pt x="2549" y="1168"/>
                    <a:pt x="2716" y="644"/>
                    <a:pt x="2978" y="334"/>
                  </a:cubicBezTo>
                  <a:close/>
                  <a:moveTo>
                    <a:pt x="572" y="1"/>
                  </a:moveTo>
                  <a:cubicBezTo>
                    <a:pt x="525" y="1"/>
                    <a:pt x="430" y="72"/>
                    <a:pt x="430" y="120"/>
                  </a:cubicBezTo>
                  <a:cubicBezTo>
                    <a:pt x="382" y="286"/>
                    <a:pt x="263" y="405"/>
                    <a:pt x="120" y="429"/>
                  </a:cubicBezTo>
                  <a:cubicBezTo>
                    <a:pt x="72" y="453"/>
                    <a:pt x="1" y="525"/>
                    <a:pt x="1" y="572"/>
                  </a:cubicBezTo>
                  <a:lnTo>
                    <a:pt x="1" y="2858"/>
                  </a:lnTo>
                  <a:cubicBezTo>
                    <a:pt x="72" y="2930"/>
                    <a:pt x="120" y="3025"/>
                    <a:pt x="191" y="3025"/>
                  </a:cubicBezTo>
                  <a:cubicBezTo>
                    <a:pt x="334" y="3049"/>
                    <a:pt x="453" y="3168"/>
                    <a:pt x="477" y="3311"/>
                  </a:cubicBezTo>
                  <a:cubicBezTo>
                    <a:pt x="525" y="3382"/>
                    <a:pt x="572" y="3430"/>
                    <a:pt x="644" y="3430"/>
                  </a:cubicBezTo>
                  <a:lnTo>
                    <a:pt x="6383" y="3430"/>
                  </a:lnTo>
                  <a:cubicBezTo>
                    <a:pt x="6431" y="3430"/>
                    <a:pt x="6526" y="3382"/>
                    <a:pt x="6526" y="3311"/>
                  </a:cubicBezTo>
                  <a:cubicBezTo>
                    <a:pt x="6550" y="3168"/>
                    <a:pt x="6669" y="3049"/>
                    <a:pt x="6836" y="3025"/>
                  </a:cubicBezTo>
                  <a:cubicBezTo>
                    <a:pt x="6883" y="2977"/>
                    <a:pt x="6955" y="2930"/>
                    <a:pt x="6955" y="2858"/>
                  </a:cubicBezTo>
                  <a:lnTo>
                    <a:pt x="6955" y="572"/>
                  </a:lnTo>
                  <a:cubicBezTo>
                    <a:pt x="6955" y="525"/>
                    <a:pt x="6883" y="429"/>
                    <a:pt x="6836" y="429"/>
                  </a:cubicBezTo>
                  <a:cubicBezTo>
                    <a:pt x="6669" y="405"/>
                    <a:pt x="6550" y="286"/>
                    <a:pt x="6526" y="120"/>
                  </a:cubicBezTo>
                  <a:cubicBezTo>
                    <a:pt x="6502" y="72"/>
                    <a:pt x="6431" y="1"/>
                    <a:pt x="6383" y="1"/>
                  </a:cubicBezTo>
                  <a:lnTo>
                    <a:pt x="5788" y="1"/>
                  </a:lnTo>
                  <a:cubicBezTo>
                    <a:pt x="5693" y="1"/>
                    <a:pt x="5645" y="72"/>
                    <a:pt x="5645" y="167"/>
                  </a:cubicBezTo>
                  <a:cubicBezTo>
                    <a:pt x="5645" y="239"/>
                    <a:pt x="5693" y="334"/>
                    <a:pt x="5788" y="334"/>
                  </a:cubicBezTo>
                  <a:lnTo>
                    <a:pt x="6264" y="334"/>
                  </a:lnTo>
                  <a:cubicBezTo>
                    <a:pt x="6312" y="525"/>
                    <a:pt x="6478" y="644"/>
                    <a:pt x="6621" y="691"/>
                  </a:cubicBezTo>
                  <a:lnTo>
                    <a:pt x="6621" y="2787"/>
                  </a:lnTo>
                  <a:cubicBezTo>
                    <a:pt x="6431" y="2835"/>
                    <a:pt x="6312" y="2977"/>
                    <a:pt x="6264" y="3144"/>
                  </a:cubicBezTo>
                  <a:lnTo>
                    <a:pt x="4383" y="3144"/>
                  </a:lnTo>
                  <a:cubicBezTo>
                    <a:pt x="4621" y="2787"/>
                    <a:pt x="4740" y="2263"/>
                    <a:pt x="4740" y="1739"/>
                  </a:cubicBezTo>
                  <a:cubicBezTo>
                    <a:pt x="4740" y="1191"/>
                    <a:pt x="4597" y="691"/>
                    <a:pt x="4383" y="334"/>
                  </a:cubicBezTo>
                  <a:lnTo>
                    <a:pt x="5026" y="334"/>
                  </a:lnTo>
                  <a:cubicBezTo>
                    <a:pt x="5121" y="334"/>
                    <a:pt x="5193" y="286"/>
                    <a:pt x="5193" y="191"/>
                  </a:cubicBezTo>
                  <a:cubicBezTo>
                    <a:pt x="5193" y="96"/>
                    <a:pt x="5121" y="1"/>
                    <a:pt x="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5"/>
            <p:cNvSpPr/>
            <p:nvPr/>
          </p:nvSpPr>
          <p:spPr>
            <a:xfrm>
              <a:off x="1622589" y="3521200"/>
              <a:ext cx="36108" cy="36108"/>
            </a:xfrm>
            <a:custGeom>
              <a:avLst/>
              <a:gdLst/>
              <a:ahLst/>
              <a:cxnLst/>
              <a:rect l="l" t="t" r="r" b="b"/>
              <a:pathLst>
                <a:path w="1025" h="1025" extrusionOk="0">
                  <a:moveTo>
                    <a:pt x="501" y="334"/>
                  </a:moveTo>
                  <a:cubicBezTo>
                    <a:pt x="620" y="334"/>
                    <a:pt x="715" y="429"/>
                    <a:pt x="715" y="548"/>
                  </a:cubicBezTo>
                  <a:cubicBezTo>
                    <a:pt x="715" y="667"/>
                    <a:pt x="620" y="762"/>
                    <a:pt x="501" y="762"/>
                  </a:cubicBezTo>
                  <a:cubicBezTo>
                    <a:pt x="382" y="762"/>
                    <a:pt x="310" y="667"/>
                    <a:pt x="310" y="548"/>
                  </a:cubicBezTo>
                  <a:cubicBezTo>
                    <a:pt x="310" y="429"/>
                    <a:pt x="382" y="334"/>
                    <a:pt x="501" y="334"/>
                  </a:cubicBezTo>
                  <a:close/>
                  <a:moveTo>
                    <a:pt x="501" y="0"/>
                  </a:moveTo>
                  <a:cubicBezTo>
                    <a:pt x="239" y="0"/>
                    <a:pt x="1" y="238"/>
                    <a:pt x="1" y="524"/>
                  </a:cubicBezTo>
                  <a:cubicBezTo>
                    <a:pt x="1" y="810"/>
                    <a:pt x="215" y="1024"/>
                    <a:pt x="501" y="1024"/>
                  </a:cubicBezTo>
                  <a:cubicBezTo>
                    <a:pt x="787" y="1024"/>
                    <a:pt x="1025" y="786"/>
                    <a:pt x="1025" y="524"/>
                  </a:cubicBezTo>
                  <a:cubicBezTo>
                    <a:pt x="1025" y="238"/>
                    <a:pt x="763" y="0"/>
                    <a:pt x="5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5"/>
            <p:cNvSpPr/>
            <p:nvPr/>
          </p:nvSpPr>
          <p:spPr>
            <a:xfrm>
              <a:off x="1777801" y="3521200"/>
              <a:ext cx="36108" cy="36108"/>
            </a:xfrm>
            <a:custGeom>
              <a:avLst/>
              <a:gdLst/>
              <a:ahLst/>
              <a:cxnLst/>
              <a:rect l="l" t="t" r="r" b="b"/>
              <a:pathLst>
                <a:path w="1025" h="1025" extrusionOk="0">
                  <a:moveTo>
                    <a:pt x="500" y="334"/>
                  </a:moveTo>
                  <a:cubicBezTo>
                    <a:pt x="619" y="334"/>
                    <a:pt x="715" y="429"/>
                    <a:pt x="715" y="548"/>
                  </a:cubicBezTo>
                  <a:cubicBezTo>
                    <a:pt x="715" y="667"/>
                    <a:pt x="619" y="762"/>
                    <a:pt x="500" y="762"/>
                  </a:cubicBezTo>
                  <a:cubicBezTo>
                    <a:pt x="381" y="762"/>
                    <a:pt x="310" y="667"/>
                    <a:pt x="310" y="548"/>
                  </a:cubicBezTo>
                  <a:cubicBezTo>
                    <a:pt x="310" y="429"/>
                    <a:pt x="381" y="334"/>
                    <a:pt x="500" y="334"/>
                  </a:cubicBezTo>
                  <a:close/>
                  <a:moveTo>
                    <a:pt x="500" y="0"/>
                  </a:moveTo>
                  <a:cubicBezTo>
                    <a:pt x="238" y="0"/>
                    <a:pt x="0" y="238"/>
                    <a:pt x="0" y="524"/>
                  </a:cubicBezTo>
                  <a:cubicBezTo>
                    <a:pt x="0" y="810"/>
                    <a:pt x="215" y="1024"/>
                    <a:pt x="500" y="1024"/>
                  </a:cubicBezTo>
                  <a:cubicBezTo>
                    <a:pt x="786" y="1024"/>
                    <a:pt x="1024" y="786"/>
                    <a:pt x="1024" y="524"/>
                  </a:cubicBezTo>
                  <a:cubicBezTo>
                    <a:pt x="1024" y="238"/>
                    <a:pt x="786" y="0"/>
                    <a:pt x="5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5"/>
            <p:cNvSpPr/>
            <p:nvPr/>
          </p:nvSpPr>
          <p:spPr>
            <a:xfrm>
              <a:off x="1698927" y="3498548"/>
              <a:ext cx="36108" cy="81833"/>
            </a:xfrm>
            <a:custGeom>
              <a:avLst/>
              <a:gdLst/>
              <a:ahLst/>
              <a:cxnLst/>
              <a:rect l="l" t="t" r="r" b="b"/>
              <a:pathLst>
                <a:path w="1025" h="2323" extrusionOk="0">
                  <a:moveTo>
                    <a:pt x="525" y="0"/>
                  </a:moveTo>
                  <a:cubicBezTo>
                    <a:pt x="429" y="0"/>
                    <a:pt x="334" y="48"/>
                    <a:pt x="334" y="143"/>
                  </a:cubicBezTo>
                  <a:lnTo>
                    <a:pt x="334" y="286"/>
                  </a:lnTo>
                  <a:cubicBezTo>
                    <a:pt x="167" y="286"/>
                    <a:pt x="1" y="477"/>
                    <a:pt x="1" y="691"/>
                  </a:cubicBezTo>
                  <a:lnTo>
                    <a:pt x="1" y="881"/>
                  </a:lnTo>
                  <a:cubicBezTo>
                    <a:pt x="1" y="1048"/>
                    <a:pt x="96" y="1191"/>
                    <a:pt x="239" y="1215"/>
                  </a:cubicBezTo>
                  <a:lnTo>
                    <a:pt x="691" y="1358"/>
                  </a:lnTo>
                  <a:cubicBezTo>
                    <a:pt x="715" y="1358"/>
                    <a:pt x="715" y="1405"/>
                    <a:pt x="715" y="1405"/>
                  </a:cubicBezTo>
                  <a:lnTo>
                    <a:pt x="715" y="1548"/>
                  </a:lnTo>
                  <a:cubicBezTo>
                    <a:pt x="715" y="1596"/>
                    <a:pt x="668" y="1667"/>
                    <a:pt x="596" y="1667"/>
                  </a:cubicBezTo>
                  <a:lnTo>
                    <a:pt x="429" y="1667"/>
                  </a:lnTo>
                  <a:cubicBezTo>
                    <a:pt x="358" y="1667"/>
                    <a:pt x="310" y="1596"/>
                    <a:pt x="310" y="1548"/>
                  </a:cubicBezTo>
                  <a:cubicBezTo>
                    <a:pt x="310" y="1453"/>
                    <a:pt x="239" y="1405"/>
                    <a:pt x="167" y="1405"/>
                  </a:cubicBezTo>
                  <a:cubicBezTo>
                    <a:pt x="72" y="1405"/>
                    <a:pt x="1" y="1477"/>
                    <a:pt x="1" y="1572"/>
                  </a:cubicBezTo>
                  <a:cubicBezTo>
                    <a:pt x="1" y="1786"/>
                    <a:pt x="167" y="1953"/>
                    <a:pt x="358" y="2001"/>
                  </a:cubicBezTo>
                  <a:lnTo>
                    <a:pt x="358" y="2167"/>
                  </a:lnTo>
                  <a:cubicBezTo>
                    <a:pt x="358" y="2263"/>
                    <a:pt x="429" y="2310"/>
                    <a:pt x="477" y="2310"/>
                  </a:cubicBezTo>
                  <a:cubicBezTo>
                    <a:pt x="495" y="2319"/>
                    <a:pt x="512" y="2323"/>
                    <a:pt x="529" y="2323"/>
                  </a:cubicBezTo>
                  <a:cubicBezTo>
                    <a:pt x="604" y="2323"/>
                    <a:pt x="668" y="2245"/>
                    <a:pt x="668" y="2167"/>
                  </a:cubicBezTo>
                  <a:lnTo>
                    <a:pt x="668" y="2001"/>
                  </a:lnTo>
                  <a:cubicBezTo>
                    <a:pt x="858" y="1953"/>
                    <a:pt x="1025" y="1786"/>
                    <a:pt x="1025" y="1572"/>
                  </a:cubicBezTo>
                  <a:lnTo>
                    <a:pt x="1025" y="1453"/>
                  </a:lnTo>
                  <a:cubicBezTo>
                    <a:pt x="1025" y="1310"/>
                    <a:pt x="930" y="1167"/>
                    <a:pt x="787" y="1120"/>
                  </a:cubicBezTo>
                  <a:lnTo>
                    <a:pt x="334" y="977"/>
                  </a:lnTo>
                  <a:cubicBezTo>
                    <a:pt x="310" y="977"/>
                    <a:pt x="310" y="953"/>
                    <a:pt x="310" y="953"/>
                  </a:cubicBezTo>
                  <a:lnTo>
                    <a:pt x="310" y="739"/>
                  </a:lnTo>
                  <a:cubicBezTo>
                    <a:pt x="310" y="691"/>
                    <a:pt x="334" y="643"/>
                    <a:pt x="382" y="643"/>
                  </a:cubicBezTo>
                  <a:lnTo>
                    <a:pt x="644" y="643"/>
                  </a:lnTo>
                  <a:cubicBezTo>
                    <a:pt x="691" y="643"/>
                    <a:pt x="715" y="691"/>
                    <a:pt x="715" y="739"/>
                  </a:cubicBezTo>
                  <a:cubicBezTo>
                    <a:pt x="715" y="816"/>
                    <a:pt x="779" y="894"/>
                    <a:pt x="854" y="894"/>
                  </a:cubicBezTo>
                  <a:cubicBezTo>
                    <a:pt x="871" y="894"/>
                    <a:pt x="888" y="890"/>
                    <a:pt x="906" y="881"/>
                  </a:cubicBezTo>
                  <a:cubicBezTo>
                    <a:pt x="953" y="881"/>
                    <a:pt x="1025" y="810"/>
                    <a:pt x="1025" y="739"/>
                  </a:cubicBezTo>
                  <a:cubicBezTo>
                    <a:pt x="1025" y="524"/>
                    <a:pt x="882" y="358"/>
                    <a:pt x="668" y="358"/>
                  </a:cubicBezTo>
                  <a:lnTo>
                    <a:pt x="668" y="143"/>
                  </a:lnTo>
                  <a:cubicBezTo>
                    <a:pt x="668" y="48"/>
                    <a:pt x="596" y="0"/>
                    <a:pt x="52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1" name="Google Shape;221;p25"/>
          <p:cNvSpPr txBox="1"/>
          <p:nvPr/>
        </p:nvSpPr>
        <p:spPr>
          <a:xfrm>
            <a:off x="1330475" y="2133988"/>
            <a:ext cx="2492400" cy="24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3600"/>
              <a:buFont typeface="Arial"/>
              <a:buNone/>
            </a:pPr>
            <a:r>
              <a:rPr lang="en-US" sz="1600" b="1" i="0" u="none" strike="noStrike" cap="none" dirty="0">
                <a:solidFill>
                  <a:srgbClr val="002060"/>
                </a:solidFill>
                <a:latin typeface="Arial"/>
                <a:ea typeface="Arial"/>
                <a:cs typeface="Arial"/>
                <a:sym typeface="Arial"/>
              </a:rPr>
              <a:t>MAS: </a:t>
            </a:r>
            <a:r>
              <a:rPr lang="en-US" sz="1600" b="0" i="0" u="none" strike="noStrike" cap="none" dirty="0">
                <a:solidFill>
                  <a:srgbClr val="002060"/>
                </a:solidFill>
                <a:latin typeface="Arial"/>
                <a:ea typeface="Arial"/>
                <a:cs typeface="Arial"/>
                <a:sym typeface="Arial"/>
              </a:rPr>
              <a:t>Schedule Ordering</a:t>
            </a:r>
            <a:endParaRPr sz="1600" b="0" i="0" u="none" strike="noStrike" cap="none" dirty="0">
              <a:solidFill>
                <a:srgbClr val="434343"/>
              </a:solidFill>
              <a:latin typeface="Arial"/>
              <a:ea typeface="Arial"/>
              <a:cs typeface="Arial"/>
              <a:sym typeface="Arial"/>
            </a:endParaRPr>
          </a:p>
        </p:txBody>
      </p:sp>
      <p:sp>
        <p:nvSpPr>
          <p:cNvPr id="222" name="Google Shape;222;p25"/>
          <p:cNvSpPr txBox="1"/>
          <p:nvPr/>
        </p:nvSpPr>
        <p:spPr>
          <a:xfrm>
            <a:off x="28400" y="2532650"/>
            <a:ext cx="4387200" cy="2116800"/>
          </a:xfrm>
          <a:prstGeom prst="rect">
            <a:avLst/>
          </a:prstGeom>
          <a:noFill/>
          <a:ln>
            <a:noFill/>
          </a:ln>
        </p:spPr>
        <p:txBody>
          <a:bodyPr spcFirstLastPara="1" wrap="square" lIns="91425" tIns="91425" rIns="91425" bIns="91425" anchor="t" anchorCtr="0">
            <a:noAutofit/>
          </a:bodyPr>
          <a:lstStyle/>
          <a:p>
            <a:pPr marL="457200" marR="0" lvl="0" indent="-292100" algn="l" rtl="0">
              <a:lnSpc>
                <a:spcPct val="110000"/>
              </a:lnSpc>
              <a:spcBef>
                <a:spcPts val="0"/>
              </a:spcBef>
              <a:spcAft>
                <a:spcPts val="0"/>
              </a:spcAft>
              <a:buClr>
                <a:srgbClr val="434343"/>
              </a:buClr>
              <a:buSzPts val="1000"/>
              <a:buFont typeface="Arial"/>
              <a:buChar char="●"/>
            </a:pPr>
            <a:r>
              <a:rPr lang="en-US" sz="1000" b="0" i="0" u="none" strike="noStrike" cap="none" dirty="0">
                <a:solidFill>
                  <a:srgbClr val="434343"/>
                </a:solidFill>
                <a:latin typeface="Arial"/>
                <a:ea typeface="Arial"/>
                <a:cs typeface="Arial"/>
                <a:sym typeface="Arial"/>
              </a:rPr>
              <a:t>Using the </a:t>
            </a:r>
            <a:r>
              <a:rPr lang="en-US" sz="1000" b="0" i="0" u="none" strike="noStrike" cap="none" dirty="0" err="1">
                <a:solidFill>
                  <a:srgbClr val="434343"/>
                </a:solidFill>
                <a:latin typeface="Arial"/>
                <a:ea typeface="Arial"/>
                <a:cs typeface="Arial"/>
                <a:sym typeface="Arial"/>
              </a:rPr>
              <a:t>eBuy</a:t>
            </a:r>
            <a:r>
              <a:rPr lang="en-US" sz="1000" b="0" i="0" u="none" strike="noStrike" cap="none" dirty="0">
                <a:solidFill>
                  <a:srgbClr val="434343"/>
                </a:solidFill>
                <a:latin typeface="Arial"/>
                <a:ea typeface="Arial"/>
                <a:cs typeface="Arial"/>
                <a:sym typeface="Arial"/>
              </a:rPr>
              <a:t> system, agencies (buyers) may prepare and post Requests for Quotations (RFQs) for specific products and/or services.</a:t>
            </a:r>
            <a:endParaRPr sz="1000" b="0" i="0" u="none" strike="noStrike" cap="none" dirty="0">
              <a:solidFill>
                <a:srgbClr val="434343"/>
              </a:solidFill>
              <a:latin typeface="Arial"/>
              <a:ea typeface="Arial"/>
              <a:cs typeface="Arial"/>
              <a:sym typeface="Arial"/>
            </a:endParaRPr>
          </a:p>
          <a:p>
            <a:pPr marL="457200" marR="0" lvl="0" indent="-292100" algn="l" rtl="0">
              <a:lnSpc>
                <a:spcPct val="110000"/>
              </a:lnSpc>
              <a:spcBef>
                <a:spcPts val="0"/>
              </a:spcBef>
              <a:spcAft>
                <a:spcPts val="0"/>
              </a:spcAft>
              <a:buClr>
                <a:srgbClr val="434343"/>
              </a:buClr>
              <a:buSzPts val="1000"/>
              <a:buFont typeface="Arial"/>
              <a:buChar char="●"/>
            </a:pPr>
            <a:r>
              <a:rPr lang="en-US" sz="1000" b="0" i="0" u="none" strike="noStrike" cap="none" dirty="0">
                <a:solidFill>
                  <a:srgbClr val="434343"/>
                </a:solidFill>
                <a:latin typeface="Arial"/>
                <a:ea typeface="Arial"/>
                <a:cs typeface="Arial"/>
                <a:sym typeface="Arial"/>
              </a:rPr>
              <a:t>Ordering via Subpart 8.4 - Federal Supply Schedules</a:t>
            </a:r>
            <a:endParaRPr sz="1000" b="0" i="0" u="none" strike="noStrike" cap="none" dirty="0">
              <a:solidFill>
                <a:srgbClr val="434343"/>
              </a:solidFill>
              <a:latin typeface="Arial"/>
              <a:ea typeface="Arial"/>
              <a:cs typeface="Arial"/>
              <a:sym typeface="Arial"/>
            </a:endParaRPr>
          </a:p>
          <a:p>
            <a:pPr marL="457200" marR="0" lvl="0" indent="-292100" algn="l" rtl="0">
              <a:lnSpc>
                <a:spcPct val="110000"/>
              </a:lnSpc>
              <a:spcBef>
                <a:spcPts val="0"/>
              </a:spcBef>
              <a:spcAft>
                <a:spcPts val="0"/>
              </a:spcAft>
              <a:buClr>
                <a:srgbClr val="434343"/>
              </a:buClr>
              <a:buSzPts val="1000"/>
              <a:buFont typeface="Arial"/>
              <a:buChar char="●"/>
            </a:pPr>
            <a:r>
              <a:rPr lang="en-US" sz="1000" b="0" i="0" u="none" strike="noStrike" cap="none" dirty="0">
                <a:solidFill>
                  <a:srgbClr val="434343"/>
                </a:solidFill>
                <a:latin typeface="Arial"/>
                <a:ea typeface="Arial"/>
                <a:cs typeface="Arial"/>
                <a:sym typeface="Arial"/>
              </a:rPr>
              <a:t>Vendors propose established rates.</a:t>
            </a:r>
            <a:endParaRPr sz="1000" b="0" i="0" u="none" strike="noStrike" cap="none" dirty="0">
              <a:solidFill>
                <a:srgbClr val="434343"/>
              </a:solidFill>
              <a:latin typeface="Arial"/>
              <a:ea typeface="Arial"/>
              <a:cs typeface="Arial"/>
              <a:sym typeface="Arial"/>
            </a:endParaRPr>
          </a:p>
          <a:p>
            <a:pPr marL="457200" marR="0" lvl="0" indent="-292100" algn="l" rtl="0">
              <a:lnSpc>
                <a:spcPct val="110000"/>
              </a:lnSpc>
              <a:spcBef>
                <a:spcPts val="0"/>
              </a:spcBef>
              <a:spcAft>
                <a:spcPts val="0"/>
              </a:spcAft>
              <a:buClr>
                <a:srgbClr val="434343"/>
              </a:buClr>
              <a:buSzPts val="1000"/>
              <a:buFont typeface="Arial"/>
              <a:buChar char="●"/>
            </a:pPr>
            <a:r>
              <a:rPr lang="en-US" sz="1000" b="0" i="0" u="none" strike="noStrike" cap="none" dirty="0">
                <a:solidFill>
                  <a:srgbClr val="434343"/>
                </a:solidFill>
                <a:latin typeface="Arial"/>
                <a:ea typeface="Arial"/>
                <a:cs typeface="Arial"/>
                <a:sym typeface="Arial"/>
              </a:rPr>
              <a:t>Agencies further negotiate discounts at the order level. </a:t>
            </a:r>
            <a:endParaRPr sz="1000" b="0" i="0" u="none" strike="noStrike" cap="none" dirty="0">
              <a:solidFill>
                <a:srgbClr val="434343"/>
              </a:solidFill>
              <a:latin typeface="Arial"/>
              <a:ea typeface="Arial"/>
              <a:cs typeface="Arial"/>
              <a:sym typeface="Arial"/>
            </a:endParaRPr>
          </a:p>
          <a:p>
            <a:pPr marL="457200" marR="0" lvl="0" indent="-292100" algn="just" rtl="0">
              <a:lnSpc>
                <a:spcPct val="110000"/>
              </a:lnSpc>
              <a:spcBef>
                <a:spcPts val="0"/>
              </a:spcBef>
              <a:spcAft>
                <a:spcPts val="0"/>
              </a:spcAft>
              <a:buClr>
                <a:srgbClr val="434343"/>
              </a:buClr>
              <a:buSzPts val="1000"/>
              <a:buFont typeface="Arial"/>
              <a:buChar char="●"/>
            </a:pPr>
            <a:r>
              <a:rPr lang="en-US" sz="1000" b="0" i="0" u="none" strike="noStrike" cap="none" dirty="0">
                <a:solidFill>
                  <a:srgbClr val="434343"/>
                </a:solidFill>
                <a:latin typeface="Arial"/>
                <a:ea typeface="Arial"/>
                <a:cs typeface="Arial"/>
                <a:sym typeface="Arial"/>
              </a:rPr>
              <a:t>Ask about exceptions!</a:t>
            </a:r>
            <a:endParaRPr sz="1000" b="0" i="0" u="none" strike="noStrike" cap="none" dirty="0">
              <a:solidFill>
                <a:srgbClr val="434343"/>
              </a:solidFill>
              <a:latin typeface="Arial"/>
              <a:ea typeface="Arial"/>
              <a:cs typeface="Arial"/>
              <a:sym typeface="Arial"/>
            </a:endParaRPr>
          </a:p>
          <a:p>
            <a:pPr marL="457200" marR="0" lvl="0" indent="-292100" algn="l" rtl="0">
              <a:lnSpc>
                <a:spcPct val="110000"/>
              </a:lnSpc>
              <a:spcBef>
                <a:spcPts val="0"/>
              </a:spcBef>
              <a:spcAft>
                <a:spcPts val="0"/>
              </a:spcAft>
              <a:buClr>
                <a:srgbClr val="434343"/>
              </a:buClr>
              <a:buSzPts val="1000"/>
              <a:buFont typeface="Arial"/>
              <a:buChar char="●"/>
            </a:pPr>
            <a:r>
              <a:rPr lang="en-US" sz="1000" b="0" i="0" u="none" strike="noStrike" cap="none" dirty="0">
                <a:solidFill>
                  <a:srgbClr val="434343"/>
                </a:solidFill>
                <a:latin typeface="Arial"/>
                <a:ea typeface="Arial"/>
                <a:cs typeface="Arial"/>
                <a:sym typeface="Arial"/>
              </a:rPr>
              <a:t>Additional agency terms, conditions, and flow down clauses are allowed, but cannot conflict with the master MAS contract.</a:t>
            </a:r>
            <a:endParaRPr sz="1000" b="0" i="0" u="none" strike="noStrike" cap="none" dirty="0">
              <a:solidFill>
                <a:srgbClr val="434343"/>
              </a:solidFill>
              <a:latin typeface="Arial"/>
              <a:ea typeface="Arial"/>
              <a:cs typeface="Arial"/>
              <a:sym typeface="Arial"/>
            </a:endParaRPr>
          </a:p>
          <a:p>
            <a:pPr marL="457200" marR="0" lvl="0" indent="-292100" algn="l" rtl="0">
              <a:lnSpc>
                <a:spcPct val="110000"/>
              </a:lnSpc>
              <a:spcBef>
                <a:spcPts val="0"/>
              </a:spcBef>
              <a:spcAft>
                <a:spcPts val="0"/>
              </a:spcAft>
              <a:buClr>
                <a:srgbClr val="434343"/>
              </a:buClr>
              <a:buSzPts val="1000"/>
              <a:buFont typeface="Arial"/>
              <a:buChar char="●"/>
            </a:pPr>
            <a:r>
              <a:rPr lang="en-US" sz="1000" b="0" i="0" u="none" strike="noStrike" cap="none" dirty="0">
                <a:solidFill>
                  <a:srgbClr val="434343"/>
                </a:solidFill>
                <a:latin typeface="Arial"/>
                <a:ea typeface="Arial"/>
                <a:cs typeface="Arial"/>
                <a:sym typeface="Arial"/>
              </a:rPr>
              <a:t>Order-Level Materials (OLMs) and Ancillary Supplies and Services (ANCILLARY) are both types of supplies and services that can be used to support a GSA Schedule contract or BPA.</a:t>
            </a:r>
            <a:endParaRPr sz="1000" b="0" i="0" u="none" strike="noStrike" cap="none" dirty="0">
              <a:solidFill>
                <a:srgbClr val="434343"/>
              </a:solidFill>
              <a:latin typeface="Arial"/>
              <a:ea typeface="Arial"/>
              <a:cs typeface="Arial"/>
              <a:sym typeface="Arial"/>
            </a:endParaRPr>
          </a:p>
        </p:txBody>
      </p:sp>
      <p:grpSp>
        <p:nvGrpSpPr>
          <p:cNvPr id="223" name="Google Shape;223;p25"/>
          <p:cNvGrpSpPr/>
          <p:nvPr/>
        </p:nvGrpSpPr>
        <p:grpSpPr>
          <a:xfrm>
            <a:off x="5948366" y="1171951"/>
            <a:ext cx="940624" cy="800664"/>
            <a:chOff x="3165377" y="3484281"/>
            <a:chExt cx="377533" cy="321345"/>
          </a:xfrm>
        </p:grpSpPr>
        <p:sp>
          <p:nvSpPr>
            <p:cNvPr id="224" name="Google Shape;224;p25"/>
            <p:cNvSpPr/>
            <p:nvPr/>
          </p:nvSpPr>
          <p:spPr>
            <a:xfrm>
              <a:off x="3400274" y="3484281"/>
              <a:ext cx="142636" cy="321345"/>
            </a:xfrm>
            <a:custGeom>
              <a:avLst/>
              <a:gdLst/>
              <a:ahLst/>
              <a:cxnLst/>
              <a:rect l="l" t="t" r="r" b="b"/>
              <a:pathLst>
                <a:path w="4049" h="9122" extrusionOk="0">
                  <a:moveTo>
                    <a:pt x="1334" y="0"/>
                  </a:moveTo>
                  <a:cubicBezTo>
                    <a:pt x="1221" y="0"/>
                    <a:pt x="1108" y="24"/>
                    <a:pt x="1001" y="72"/>
                  </a:cubicBezTo>
                  <a:lnTo>
                    <a:pt x="120" y="453"/>
                  </a:lnTo>
                  <a:cubicBezTo>
                    <a:pt x="24" y="501"/>
                    <a:pt x="1" y="572"/>
                    <a:pt x="24" y="667"/>
                  </a:cubicBezTo>
                  <a:cubicBezTo>
                    <a:pt x="43" y="740"/>
                    <a:pt x="102" y="771"/>
                    <a:pt x="172" y="771"/>
                  </a:cubicBezTo>
                  <a:cubicBezTo>
                    <a:pt x="194" y="771"/>
                    <a:pt x="216" y="768"/>
                    <a:pt x="239" y="763"/>
                  </a:cubicBezTo>
                  <a:lnTo>
                    <a:pt x="1120" y="382"/>
                  </a:lnTo>
                  <a:cubicBezTo>
                    <a:pt x="1179" y="346"/>
                    <a:pt x="1245" y="328"/>
                    <a:pt x="1316" y="328"/>
                  </a:cubicBezTo>
                  <a:cubicBezTo>
                    <a:pt x="1388" y="328"/>
                    <a:pt x="1465" y="346"/>
                    <a:pt x="1548" y="382"/>
                  </a:cubicBezTo>
                  <a:lnTo>
                    <a:pt x="3406" y="1144"/>
                  </a:lnTo>
                  <a:cubicBezTo>
                    <a:pt x="3597" y="1239"/>
                    <a:pt x="3716" y="1382"/>
                    <a:pt x="3716" y="1596"/>
                  </a:cubicBezTo>
                  <a:lnTo>
                    <a:pt x="3716" y="8312"/>
                  </a:lnTo>
                  <a:cubicBezTo>
                    <a:pt x="3716" y="8597"/>
                    <a:pt x="3477" y="8788"/>
                    <a:pt x="3215" y="8788"/>
                  </a:cubicBezTo>
                  <a:lnTo>
                    <a:pt x="2954" y="8788"/>
                  </a:lnTo>
                  <a:cubicBezTo>
                    <a:pt x="2858" y="8788"/>
                    <a:pt x="2787" y="8883"/>
                    <a:pt x="2787" y="8978"/>
                  </a:cubicBezTo>
                  <a:cubicBezTo>
                    <a:pt x="2787" y="9074"/>
                    <a:pt x="2858" y="9121"/>
                    <a:pt x="2954" y="9121"/>
                  </a:cubicBezTo>
                  <a:lnTo>
                    <a:pt x="3215" y="9121"/>
                  </a:lnTo>
                  <a:cubicBezTo>
                    <a:pt x="3668" y="9121"/>
                    <a:pt x="4001" y="8788"/>
                    <a:pt x="4001" y="8359"/>
                  </a:cubicBezTo>
                  <a:lnTo>
                    <a:pt x="4001" y="1620"/>
                  </a:lnTo>
                  <a:cubicBezTo>
                    <a:pt x="4049" y="1263"/>
                    <a:pt x="3835" y="977"/>
                    <a:pt x="3549" y="858"/>
                  </a:cubicBezTo>
                  <a:lnTo>
                    <a:pt x="1668" y="72"/>
                  </a:lnTo>
                  <a:cubicBezTo>
                    <a:pt x="1560" y="24"/>
                    <a:pt x="1447" y="0"/>
                    <a:pt x="13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5"/>
            <p:cNvSpPr/>
            <p:nvPr/>
          </p:nvSpPr>
          <p:spPr>
            <a:xfrm>
              <a:off x="3165377" y="3508306"/>
              <a:ext cx="321345" cy="296475"/>
            </a:xfrm>
            <a:custGeom>
              <a:avLst/>
              <a:gdLst/>
              <a:ahLst/>
              <a:cxnLst/>
              <a:rect l="l" t="t" r="r" b="b"/>
              <a:pathLst>
                <a:path w="9122" h="8416" extrusionOk="0">
                  <a:moveTo>
                    <a:pt x="4025" y="1438"/>
                  </a:moveTo>
                  <a:cubicBezTo>
                    <a:pt x="4073" y="1438"/>
                    <a:pt x="4144" y="1486"/>
                    <a:pt x="4192" y="1509"/>
                  </a:cubicBezTo>
                  <a:cubicBezTo>
                    <a:pt x="4263" y="1533"/>
                    <a:pt x="4287" y="1605"/>
                    <a:pt x="4311" y="1652"/>
                  </a:cubicBezTo>
                  <a:cubicBezTo>
                    <a:pt x="4573" y="2510"/>
                    <a:pt x="4573" y="3224"/>
                    <a:pt x="4311" y="3915"/>
                  </a:cubicBezTo>
                  <a:cubicBezTo>
                    <a:pt x="4287" y="3986"/>
                    <a:pt x="4311" y="4010"/>
                    <a:pt x="4335" y="4058"/>
                  </a:cubicBezTo>
                  <a:cubicBezTo>
                    <a:pt x="4382" y="4105"/>
                    <a:pt x="4430" y="4129"/>
                    <a:pt x="4454" y="4129"/>
                  </a:cubicBezTo>
                  <a:lnTo>
                    <a:pt x="6359" y="4129"/>
                  </a:lnTo>
                  <a:cubicBezTo>
                    <a:pt x="6573" y="4129"/>
                    <a:pt x="6716" y="4272"/>
                    <a:pt x="6716" y="4486"/>
                  </a:cubicBezTo>
                  <a:cubicBezTo>
                    <a:pt x="6716" y="4581"/>
                    <a:pt x="6692" y="4653"/>
                    <a:pt x="6597" y="4748"/>
                  </a:cubicBezTo>
                  <a:cubicBezTo>
                    <a:pt x="6549" y="4820"/>
                    <a:pt x="6335" y="4867"/>
                    <a:pt x="6335" y="4867"/>
                  </a:cubicBezTo>
                  <a:lnTo>
                    <a:pt x="5692" y="4867"/>
                  </a:lnTo>
                  <a:cubicBezTo>
                    <a:pt x="5597" y="4867"/>
                    <a:pt x="5525" y="4939"/>
                    <a:pt x="5525" y="5010"/>
                  </a:cubicBezTo>
                  <a:cubicBezTo>
                    <a:pt x="5525" y="5105"/>
                    <a:pt x="5597" y="5201"/>
                    <a:pt x="5692" y="5201"/>
                  </a:cubicBezTo>
                  <a:lnTo>
                    <a:pt x="6168" y="5201"/>
                  </a:lnTo>
                  <a:cubicBezTo>
                    <a:pt x="6311" y="5201"/>
                    <a:pt x="6454" y="5296"/>
                    <a:pt x="6478" y="5439"/>
                  </a:cubicBezTo>
                  <a:cubicBezTo>
                    <a:pt x="6549" y="5605"/>
                    <a:pt x="6478" y="5796"/>
                    <a:pt x="6335" y="5891"/>
                  </a:cubicBezTo>
                  <a:cubicBezTo>
                    <a:pt x="6287" y="5915"/>
                    <a:pt x="6216" y="5939"/>
                    <a:pt x="6168" y="5939"/>
                  </a:cubicBezTo>
                  <a:lnTo>
                    <a:pt x="5692" y="5939"/>
                  </a:lnTo>
                  <a:cubicBezTo>
                    <a:pt x="5597" y="5939"/>
                    <a:pt x="5525" y="6010"/>
                    <a:pt x="5525" y="6082"/>
                  </a:cubicBezTo>
                  <a:cubicBezTo>
                    <a:pt x="5525" y="6177"/>
                    <a:pt x="5597" y="6272"/>
                    <a:pt x="5692" y="6272"/>
                  </a:cubicBezTo>
                  <a:lnTo>
                    <a:pt x="5978" y="6272"/>
                  </a:lnTo>
                  <a:cubicBezTo>
                    <a:pt x="6168" y="6272"/>
                    <a:pt x="6311" y="6391"/>
                    <a:pt x="6335" y="6558"/>
                  </a:cubicBezTo>
                  <a:cubicBezTo>
                    <a:pt x="6359" y="6725"/>
                    <a:pt x="6311" y="6891"/>
                    <a:pt x="6121" y="6963"/>
                  </a:cubicBezTo>
                  <a:cubicBezTo>
                    <a:pt x="6073" y="6987"/>
                    <a:pt x="6002" y="6987"/>
                    <a:pt x="5978" y="6987"/>
                  </a:cubicBezTo>
                  <a:lnTo>
                    <a:pt x="5502" y="6987"/>
                  </a:lnTo>
                  <a:cubicBezTo>
                    <a:pt x="5502" y="6987"/>
                    <a:pt x="5359" y="7034"/>
                    <a:pt x="5359" y="7130"/>
                  </a:cubicBezTo>
                  <a:cubicBezTo>
                    <a:pt x="5359" y="7225"/>
                    <a:pt x="5406" y="7272"/>
                    <a:pt x="5502" y="7272"/>
                  </a:cubicBezTo>
                  <a:lnTo>
                    <a:pt x="5764" y="7272"/>
                  </a:lnTo>
                  <a:cubicBezTo>
                    <a:pt x="5978" y="7272"/>
                    <a:pt x="6121" y="7463"/>
                    <a:pt x="6121" y="7630"/>
                  </a:cubicBezTo>
                  <a:cubicBezTo>
                    <a:pt x="6121" y="7725"/>
                    <a:pt x="6097" y="7820"/>
                    <a:pt x="6002" y="7915"/>
                  </a:cubicBezTo>
                  <a:cubicBezTo>
                    <a:pt x="5954" y="7963"/>
                    <a:pt x="5835" y="8035"/>
                    <a:pt x="5764" y="8035"/>
                  </a:cubicBezTo>
                  <a:lnTo>
                    <a:pt x="2977" y="8035"/>
                  </a:lnTo>
                  <a:cubicBezTo>
                    <a:pt x="2882" y="8035"/>
                    <a:pt x="2787" y="7987"/>
                    <a:pt x="2715" y="7915"/>
                  </a:cubicBezTo>
                  <a:cubicBezTo>
                    <a:pt x="2406" y="7677"/>
                    <a:pt x="2072" y="7606"/>
                    <a:pt x="1763" y="7582"/>
                  </a:cubicBezTo>
                  <a:lnTo>
                    <a:pt x="1763" y="5725"/>
                  </a:lnTo>
                  <a:cubicBezTo>
                    <a:pt x="1787" y="5653"/>
                    <a:pt x="1691" y="5582"/>
                    <a:pt x="1596" y="5582"/>
                  </a:cubicBezTo>
                  <a:cubicBezTo>
                    <a:pt x="1525" y="5582"/>
                    <a:pt x="1429" y="5725"/>
                    <a:pt x="1429" y="5725"/>
                  </a:cubicBezTo>
                  <a:lnTo>
                    <a:pt x="1429" y="8106"/>
                  </a:lnTo>
                  <a:lnTo>
                    <a:pt x="239" y="8106"/>
                  </a:lnTo>
                  <a:lnTo>
                    <a:pt x="239" y="3986"/>
                  </a:lnTo>
                  <a:lnTo>
                    <a:pt x="1429" y="3986"/>
                  </a:lnTo>
                  <a:lnTo>
                    <a:pt x="1429" y="5058"/>
                  </a:lnTo>
                  <a:cubicBezTo>
                    <a:pt x="1429" y="5058"/>
                    <a:pt x="1525" y="5201"/>
                    <a:pt x="1596" y="5201"/>
                  </a:cubicBezTo>
                  <a:cubicBezTo>
                    <a:pt x="1691" y="5201"/>
                    <a:pt x="1763" y="5129"/>
                    <a:pt x="1763" y="5058"/>
                  </a:cubicBezTo>
                  <a:lnTo>
                    <a:pt x="1763" y="4486"/>
                  </a:lnTo>
                  <a:cubicBezTo>
                    <a:pt x="2025" y="4177"/>
                    <a:pt x="2310" y="3986"/>
                    <a:pt x="2596" y="3772"/>
                  </a:cubicBezTo>
                  <a:cubicBezTo>
                    <a:pt x="3192" y="3319"/>
                    <a:pt x="3787" y="2867"/>
                    <a:pt x="3716" y="1771"/>
                  </a:cubicBezTo>
                  <a:cubicBezTo>
                    <a:pt x="3716" y="1676"/>
                    <a:pt x="3739" y="1628"/>
                    <a:pt x="3811" y="1533"/>
                  </a:cubicBezTo>
                  <a:cubicBezTo>
                    <a:pt x="3858" y="1486"/>
                    <a:pt x="3954" y="1438"/>
                    <a:pt x="4025" y="1438"/>
                  </a:cubicBezTo>
                  <a:close/>
                  <a:moveTo>
                    <a:pt x="6187" y="1"/>
                  </a:moveTo>
                  <a:cubicBezTo>
                    <a:pt x="6166" y="1"/>
                    <a:pt x="6143" y="3"/>
                    <a:pt x="6121" y="9"/>
                  </a:cubicBezTo>
                  <a:lnTo>
                    <a:pt x="5859" y="128"/>
                  </a:lnTo>
                  <a:cubicBezTo>
                    <a:pt x="5573" y="247"/>
                    <a:pt x="5383" y="557"/>
                    <a:pt x="5383" y="843"/>
                  </a:cubicBezTo>
                  <a:lnTo>
                    <a:pt x="5383" y="3867"/>
                  </a:lnTo>
                  <a:lnTo>
                    <a:pt x="4740" y="3867"/>
                  </a:lnTo>
                  <a:cubicBezTo>
                    <a:pt x="4930" y="3153"/>
                    <a:pt x="4930" y="2438"/>
                    <a:pt x="4668" y="1605"/>
                  </a:cubicBezTo>
                  <a:cubicBezTo>
                    <a:pt x="4644" y="1486"/>
                    <a:pt x="4549" y="1367"/>
                    <a:pt x="4430" y="1271"/>
                  </a:cubicBezTo>
                  <a:cubicBezTo>
                    <a:pt x="4311" y="1176"/>
                    <a:pt x="4192" y="1152"/>
                    <a:pt x="4073" y="1152"/>
                  </a:cubicBezTo>
                  <a:cubicBezTo>
                    <a:pt x="3906" y="1152"/>
                    <a:pt x="3739" y="1200"/>
                    <a:pt x="3620" y="1319"/>
                  </a:cubicBezTo>
                  <a:cubicBezTo>
                    <a:pt x="3501" y="1438"/>
                    <a:pt x="3454" y="1628"/>
                    <a:pt x="3454" y="1771"/>
                  </a:cubicBezTo>
                  <a:cubicBezTo>
                    <a:pt x="3501" y="2724"/>
                    <a:pt x="3073" y="3057"/>
                    <a:pt x="2477" y="3510"/>
                  </a:cubicBezTo>
                  <a:cubicBezTo>
                    <a:pt x="2263" y="3653"/>
                    <a:pt x="2049" y="3796"/>
                    <a:pt x="1834" y="4010"/>
                  </a:cubicBezTo>
                  <a:lnTo>
                    <a:pt x="1834" y="3796"/>
                  </a:lnTo>
                  <a:cubicBezTo>
                    <a:pt x="1834" y="3700"/>
                    <a:pt x="1667" y="3629"/>
                    <a:pt x="1667" y="3629"/>
                  </a:cubicBezTo>
                  <a:lnTo>
                    <a:pt x="143" y="3629"/>
                  </a:lnTo>
                  <a:cubicBezTo>
                    <a:pt x="48" y="3629"/>
                    <a:pt x="0" y="3677"/>
                    <a:pt x="0" y="3772"/>
                  </a:cubicBezTo>
                  <a:lnTo>
                    <a:pt x="0" y="8225"/>
                  </a:lnTo>
                  <a:cubicBezTo>
                    <a:pt x="0" y="8320"/>
                    <a:pt x="48" y="8392"/>
                    <a:pt x="143" y="8392"/>
                  </a:cubicBezTo>
                  <a:lnTo>
                    <a:pt x="1691" y="8392"/>
                  </a:lnTo>
                  <a:cubicBezTo>
                    <a:pt x="1787" y="8392"/>
                    <a:pt x="1834" y="8320"/>
                    <a:pt x="1834" y="8225"/>
                  </a:cubicBezTo>
                  <a:lnTo>
                    <a:pt x="1834" y="7915"/>
                  </a:lnTo>
                  <a:cubicBezTo>
                    <a:pt x="2144" y="7939"/>
                    <a:pt x="2334" y="7987"/>
                    <a:pt x="2549" y="8154"/>
                  </a:cubicBezTo>
                  <a:cubicBezTo>
                    <a:pt x="2692" y="8273"/>
                    <a:pt x="2858" y="8320"/>
                    <a:pt x="3025" y="8320"/>
                  </a:cubicBezTo>
                  <a:lnTo>
                    <a:pt x="5787" y="8320"/>
                  </a:lnTo>
                  <a:cubicBezTo>
                    <a:pt x="5906" y="8392"/>
                    <a:pt x="6026" y="8416"/>
                    <a:pt x="6145" y="8416"/>
                  </a:cubicBezTo>
                  <a:lnTo>
                    <a:pt x="8979" y="8416"/>
                  </a:lnTo>
                  <a:cubicBezTo>
                    <a:pt x="9074" y="8416"/>
                    <a:pt x="9121" y="8344"/>
                    <a:pt x="9121" y="8273"/>
                  </a:cubicBezTo>
                  <a:cubicBezTo>
                    <a:pt x="9098" y="8177"/>
                    <a:pt x="9050" y="8082"/>
                    <a:pt x="8955" y="8082"/>
                  </a:cubicBezTo>
                  <a:lnTo>
                    <a:pt x="6287" y="8082"/>
                  </a:lnTo>
                  <a:cubicBezTo>
                    <a:pt x="6407" y="7963"/>
                    <a:pt x="6454" y="7820"/>
                    <a:pt x="6454" y="7630"/>
                  </a:cubicBezTo>
                  <a:cubicBezTo>
                    <a:pt x="6454" y="7463"/>
                    <a:pt x="6407" y="7320"/>
                    <a:pt x="6311" y="7201"/>
                  </a:cubicBezTo>
                  <a:cubicBezTo>
                    <a:pt x="6359" y="7153"/>
                    <a:pt x="6430" y="7130"/>
                    <a:pt x="6478" y="7082"/>
                  </a:cubicBezTo>
                  <a:cubicBezTo>
                    <a:pt x="6597" y="6963"/>
                    <a:pt x="6692" y="6772"/>
                    <a:pt x="6692" y="6606"/>
                  </a:cubicBezTo>
                  <a:cubicBezTo>
                    <a:pt x="6692" y="6415"/>
                    <a:pt x="6645" y="6272"/>
                    <a:pt x="6526" y="6153"/>
                  </a:cubicBezTo>
                  <a:cubicBezTo>
                    <a:pt x="6645" y="6082"/>
                    <a:pt x="6716" y="6010"/>
                    <a:pt x="6788" y="5891"/>
                  </a:cubicBezTo>
                  <a:cubicBezTo>
                    <a:pt x="6811" y="5844"/>
                    <a:pt x="6811" y="5796"/>
                    <a:pt x="6835" y="5772"/>
                  </a:cubicBezTo>
                  <a:cubicBezTo>
                    <a:pt x="6907" y="5534"/>
                    <a:pt x="6835" y="5296"/>
                    <a:pt x="6692" y="5129"/>
                  </a:cubicBezTo>
                  <a:cubicBezTo>
                    <a:pt x="6764" y="5105"/>
                    <a:pt x="6788" y="5082"/>
                    <a:pt x="6835" y="5010"/>
                  </a:cubicBezTo>
                  <a:cubicBezTo>
                    <a:pt x="7002" y="4867"/>
                    <a:pt x="7050" y="4701"/>
                    <a:pt x="7026" y="4486"/>
                  </a:cubicBezTo>
                  <a:cubicBezTo>
                    <a:pt x="7002" y="4129"/>
                    <a:pt x="6692" y="3867"/>
                    <a:pt x="6335" y="3867"/>
                  </a:cubicBezTo>
                  <a:lnTo>
                    <a:pt x="5692" y="3867"/>
                  </a:lnTo>
                  <a:lnTo>
                    <a:pt x="5692" y="890"/>
                  </a:lnTo>
                  <a:cubicBezTo>
                    <a:pt x="5692" y="700"/>
                    <a:pt x="5811" y="533"/>
                    <a:pt x="5978" y="438"/>
                  </a:cubicBezTo>
                  <a:lnTo>
                    <a:pt x="6240" y="319"/>
                  </a:lnTo>
                  <a:cubicBezTo>
                    <a:pt x="6335" y="295"/>
                    <a:pt x="6359" y="200"/>
                    <a:pt x="6335" y="104"/>
                  </a:cubicBezTo>
                  <a:cubicBezTo>
                    <a:pt x="6317" y="32"/>
                    <a:pt x="6257" y="1"/>
                    <a:pt x="6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5"/>
            <p:cNvSpPr/>
            <p:nvPr/>
          </p:nvSpPr>
          <p:spPr>
            <a:xfrm>
              <a:off x="3426272" y="3521200"/>
              <a:ext cx="41991" cy="41991"/>
            </a:xfrm>
            <a:custGeom>
              <a:avLst/>
              <a:gdLst/>
              <a:ahLst/>
              <a:cxnLst/>
              <a:rect l="l" t="t" r="r" b="b"/>
              <a:pathLst>
                <a:path w="1192" h="1192" extrusionOk="0">
                  <a:moveTo>
                    <a:pt x="596" y="310"/>
                  </a:moveTo>
                  <a:cubicBezTo>
                    <a:pt x="739" y="310"/>
                    <a:pt x="906" y="429"/>
                    <a:pt x="906" y="596"/>
                  </a:cubicBezTo>
                  <a:cubicBezTo>
                    <a:pt x="906" y="762"/>
                    <a:pt x="787" y="905"/>
                    <a:pt x="596" y="905"/>
                  </a:cubicBezTo>
                  <a:cubicBezTo>
                    <a:pt x="429" y="881"/>
                    <a:pt x="310" y="762"/>
                    <a:pt x="310" y="596"/>
                  </a:cubicBezTo>
                  <a:cubicBezTo>
                    <a:pt x="310" y="453"/>
                    <a:pt x="429" y="310"/>
                    <a:pt x="596" y="310"/>
                  </a:cubicBezTo>
                  <a:close/>
                  <a:moveTo>
                    <a:pt x="596" y="0"/>
                  </a:moveTo>
                  <a:cubicBezTo>
                    <a:pt x="263" y="0"/>
                    <a:pt x="1" y="286"/>
                    <a:pt x="1" y="596"/>
                  </a:cubicBezTo>
                  <a:cubicBezTo>
                    <a:pt x="1" y="929"/>
                    <a:pt x="263" y="1191"/>
                    <a:pt x="596" y="1191"/>
                  </a:cubicBezTo>
                  <a:cubicBezTo>
                    <a:pt x="930" y="1191"/>
                    <a:pt x="1192" y="929"/>
                    <a:pt x="1192" y="596"/>
                  </a:cubicBezTo>
                  <a:cubicBezTo>
                    <a:pt x="1192" y="286"/>
                    <a:pt x="930" y="0"/>
                    <a:pt x="5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5"/>
            <p:cNvSpPr/>
            <p:nvPr/>
          </p:nvSpPr>
          <p:spPr>
            <a:xfrm>
              <a:off x="3417888" y="3637626"/>
              <a:ext cx="53722" cy="122380"/>
            </a:xfrm>
            <a:custGeom>
              <a:avLst/>
              <a:gdLst/>
              <a:ahLst/>
              <a:cxnLst/>
              <a:rect l="l" t="t" r="r" b="b"/>
              <a:pathLst>
                <a:path w="1525" h="3474" extrusionOk="0">
                  <a:moveTo>
                    <a:pt x="758" y="1"/>
                  </a:moveTo>
                  <a:cubicBezTo>
                    <a:pt x="671" y="1"/>
                    <a:pt x="596" y="62"/>
                    <a:pt x="596" y="148"/>
                  </a:cubicBezTo>
                  <a:lnTo>
                    <a:pt x="596" y="482"/>
                  </a:lnTo>
                  <a:lnTo>
                    <a:pt x="525" y="482"/>
                  </a:lnTo>
                  <a:cubicBezTo>
                    <a:pt x="239" y="482"/>
                    <a:pt x="1" y="720"/>
                    <a:pt x="1" y="1030"/>
                  </a:cubicBezTo>
                  <a:lnTo>
                    <a:pt x="1" y="1339"/>
                  </a:lnTo>
                  <a:cubicBezTo>
                    <a:pt x="1" y="1553"/>
                    <a:pt x="120" y="1744"/>
                    <a:pt x="334" y="1792"/>
                  </a:cubicBezTo>
                  <a:lnTo>
                    <a:pt x="1048" y="2030"/>
                  </a:lnTo>
                  <a:cubicBezTo>
                    <a:pt x="1096" y="2054"/>
                    <a:pt x="1168" y="2125"/>
                    <a:pt x="1168" y="2173"/>
                  </a:cubicBezTo>
                  <a:lnTo>
                    <a:pt x="1168" y="2387"/>
                  </a:lnTo>
                  <a:cubicBezTo>
                    <a:pt x="1191" y="2530"/>
                    <a:pt x="1072" y="2649"/>
                    <a:pt x="929" y="2649"/>
                  </a:cubicBezTo>
                  <a:lnTo>
                    <a:pt x="548" y="2649"/>
                  </a:lnTo>
                  <a:cubicBezTo>
                    <a:pt x="429" y="2649"/>
                    <a:pt x="358" y="2577"/>
                    <a:pt x="382" y="2458"/>
                  </a:cubicBezTo>
                  <a:cubicBezTo>
                    <a:pt x="436" y="2333"/>
                    <a:pt x="340" y="2234"/>
                    <a:pt x="229" y="2234"/>
                  </a:cubicBezTo>
                  <a:cubicBezTo>
                    <a:pt x="193" y="2234"/>
                    <a:pt x="155" y="2244"/>
                    <a:pt x="120" y="2268"/>
                  </a:cubicBezTo>
                  <a:cubicBezTo>
                    <a:pt x="96" y="2292"/>
                    <a:pt x="96" y="2339"/>
                    <a:pt x="96" y="2339"/>
                  </a:cubicBezTo>
                  <a:cubicBezTo>
                    <a:pt x="72" y="2649"/>
                    <a:pt x="334" y="2958"/>
                    <a:pt x="667" y="2958"/>
                  </a:cubicBezTo>
                  <a:lnTo>
                    <a:pt x="667" y="3340"/>
                  </a:lnTo>
                  <a:cubicBezTo>
                    <a:pt x="667" y="3363"/>
                    <a:pt x="667" y="3411"/>
                    <a:pt x="691" y="3435"/>
                  </a:cubicBezTo>
                  <a:cubicBezTo>
                    <a:pt x="725" y="3462"/>
                    <a:pt x="761" y="3474"/>
                    <a:pt x="795" y="3474"/>
                  </a:cubicBezTo>
                  <a:cubicBezTo>
                    <a:pt x="880" y="3474"/>
                    <a:pt x="953" y="3401"/>
                    <a:pt x="953" y="3316"/>
                  </a:cubicBezTo>
                  <a:lnTo>
                    <a:pt x="953" y="2958"/>
                  </a:lnTo>
                  <a:cubicBezTo>
                    <a:pt x="1263" y="2958"/>
                    <a:pt x="1525" y="2697"/>
                    <a:pt x="1525" y="2387"/>
                  </a:cubicBezTo>
                  <a:lnTo>
                    <a:pt x="1525" y="2149"/>
                  </a:lnTo>
                  <a:cubicBezTo>
                    <a:pt x="1525" y="1934"/>
                    <a:pt x="1406" y="1768"/>
                    <a:pt x="1191" y="1696"/>
                  </a:cubicBezTo>
                  <a:lnTo>
                    <a:pt x="477" y="1458"/>
                  </a:lnTo>
                  <a:cubicBezTo>
                    <a:pt x="429" y="1434"/>
                    <a:pt x="358" y="1387"/>
                    <a:pt x="358" y="1315"/>
                  </a:cubicBezTo>
                  <a:lnTo>
                    <a:pt x="358" y="1030"/>
                  </a:lnTo>
                  <a:cubicBezTo>
                    <a:pt x="358" y="910"/>
                    <a:pt x="453" y="815"/>
                    <a:pt x="572" y="815"/>
                  </a:cubicBezTo>
                  <a:lnTo>
                    <a:pt x="1025" y="815"/>
                  </a:lnTo>
                  <a:cubicBezTo>
                    <a:pt x="1096" y="815"/>
                    <a:pt x="1191" y="910"/>
                    <a:pt x="1168" y="982"/>
                  </a:cubicBezTo>
                  <a:cubicBezTo>
                    <a:pt x="1130" y="1076"/>
                    <a:pt x="1226" y="1170"/>
                    <a:pt x="1339" y="1170"/>
                  </a:cubicBezTo>
                  <a:cubicBezTo>
                    <a:pt x="1369" y="1170"/>
                    <a:pt x="1400" y="1164"/>
                    <a:pt x="1430" y="1149"/>
                  </a:cubicBezTo>
                  <a:cubicBezTo>
                    <a:pt x="1453" y="1101"/>
                    <a:pt x="1477" y="1077"/>
                    <a:pt x="1477" y="1053"/>
                  </a:cubicBezTo>
                  <a:cubicBezTo>
                    <a:pt x="1525" y="744"/>
                    <a:pt x="1239" y="482"/>
                    <a:pt x="953" y="482"/>
                  </a:cubicBezTo>
                  <a:lnTo>
                    <a:pt x="929" y="482"/>
                  </a:lnTo>
                  <a:lnTo>
                    <a:pt x="929" y="125"/>
                  </a:lnTo>
                  <a:cubicBezTo>
                    <a:pt x="929" y="101"/>
                    <a:pt x="882" y="29"/>
                    <a:pt x="858" y="29"/>
                  </a:cubicBezTo>
                  <a:cubicBezTo>
                    <a:pt x="825" y="10"/>
                    <a:pt x="791" y="1"/>
                    <a:pt x="7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8" name="Google Shape;228;p25"/>
          <p:cNvSpPr txBox="1"/>
          <p:nvPr/>
        </p:nvSpPr>
        <p:spPr>
          <a:xfrm>
            <a:off x="5313200" y="2057788"/>
            <a:ext cx="2211000" cy="24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2060"/>
                </a:solidFill>
                <a:latin typeface="Arial"/>
                <a:ea typeface="Arial"/>
                <a:cs typeface="Arial"/>
                <a:sym typeface="Arial"/>
              </a:rPr>
              <a:t>MAS: </a:t>
            </a:r>
            <a:r>
              <a:rPr lang="en-US" sz="1600" b="0" i="0" u="none" strike="noStrike" cap="none">
                <a:solidFill>
                  <a:srgbClr val="002060"/>
                </a:solidFill>
                <a:latin typeface="Arial"/>
                <a:ea typeface="Arial"/>
                <a:cs typeface="Arial"/>
                <a:sym typeface="Arial"/>
              </a:rPr>
              <a:t>Contract Pricing</a:t>
            </a:r>
            <a:endParaRPr sz="1600" b="0" i="0" u="none" strike="noStrike" cap="none">
              <a:solidFill>
                <a:srgbClr val="434343"/>
              </a:solidFill>
              <a:latin typeface="Arial"/>
              <a:ea typeface="Arial"/>
              <a:cs typeface="Arial"/>
              <a:sym typeface="Arial"/>
            </a:endParaRPr>
          </a:p>
        </p:txBody>
      </p:sp>
      <p:cxnSp>
        <p:nvCxnSpPr>
          <p:cNvPr id="229" name="Google Shape;229;p25"/>
          <p:cNvCxnSpPr/>
          <p:nvPr/>
        </p:nvCxnSpPr>
        <p:spPr>
          <a:xfrm>
            <a:off x="5172496" y="2420518"/>
            <a:ext cx="2492400" cy="0"/>
          </a:xfrm>
          <a:prstGeom prst="straightConnector1">
            <a:avLst/>
          </a:prstGeom>
          <a:noFill/>
          <a:ln w="9525" cap="flat" cmpd="sng">
            <a:solidFill>
              <a:srgbClr val="333399"/>
            </a:solidFill>
            <a:prstDash val="solid"/>
            <a:round/>
            <a:headEnd type="none" w="sm" len="sm"/>
            <a:tailEnd type="none" w="sm" len="sm"/>
          </a:ln>
        </p:spPr>
      </p:cxnSp>
      <p:sp>
        <p:nvSpPr>
          <p:cNvPr id="230" name="Google Shape;230;p25"/>
          <p:cNvSpPr txBox="1"/>
          <p:nvPr/>
        </p:nvSpPr>
        <p:spPr>
          <a:xfrm>
            <a:off x="4415600" y="2456450"/>
            <a:ext cx="4581300" cy="1005900"/>
          </a:xfrm>
          <a:prstGeom prst="rect">
            <a:avLst/>
          </a:prstGeom>
          <a:noFill/>
          <a:ln>
            <a:noFill/>
          </a:ln>
        </p:spPr>
        <p:txBody>
          <a:bodyPr spcFirstLastPara="1" wrap="square" lIns="91425" tIns="91425" rIns="91425" bIns="91425" anchor="t" anchorCtr="0">
            <a:noAutofit/>
          </a:bodyPr>
          <a:lstStyle/>
          <a:p>
            <a:pPr marL="0" marR="0" lvl="0" indent="0" algn="just" rtl="0">
              <a:lnSpc>
                <a:spcPct val="110000"/>
              </a:lnSpc>
              <a:spcBef>
                <a:spcPts val="0"/>
              </a:spcBef>
              <a:spcAft>
                <a:spcPts val="0"/>
              </a:spcAft>
              <a:buClr>
                <a:schemeClr val="dk1"/>
              </a:buClr>
              <a:buSzPts val="1100"/>
              <a:buFont typeface="Arial"/>
              <a:buNone/>
            </a:pPr>
            <a:r>
              <a:rPr lang="en-US" sz="1000" b="0" i="0" u="none" strike="noStrike" cap="none" dirty="0">
                <a:solidFill>
                  <a:srgbClr val="434343"/>
                </a:solidFill>
                <a:latin typeface="Arial"/>
                <a:ea typeface="Arial"/>
                <a:cs typeface="Arial"/>
                <a:sym typeface="Arial"/>
              </a:rPr>
              <a:t>Multiple Award Schedule (MAS) contracts include:</a:t>
            </a:r>
            <a:endParaRPr sz="1000" b="1" i="0" u="none" strike="noStrike" cap="none" dirty="0">
              <a:solidFill>
                <a:srgbClr val="434343"/>
              </a:solidFill>
              <a:latin typeface="Arial"/>
              <a:ea typeface="Arial"/>
              <a:cs typeface="Arial"/>
              <a:sym typeface="Arial"/>
            </a:endParaRPr>
          </a:p>
          <a:p>
            <a:pPr marL="742950" marR="0" lvl="1" indent="-275590" algn="just" rtl="0">
              <a:lnSpc>
                <a:spcPct val="110000"/>
              </a:lnSpc>
              <a:spcBef>
                <a:spcPts val="0"/>
              </a:spcBef>
              <a:spcAft>
                <a:spcPts val="0"/>
              </a:spcAft>
              <a:buClr>
                <a:srgbClr val="434343"/>
              </a:buClr>
              <a:buSzPts val="1000"/>
              <a:buFont typeface="Arial"/>
              <a:buChar char="✔"/>
            </a:pPr>
            <a:r>
              <a:rPr lang="en-US" sz="1000" b="0" i="0" u="none" strike="noStrike" cap="none" dirty="0">
                <a:solidFill>
                  <a:srgbClr val="434343"/>
                </a:solidFill>
                <a:latin typeface="Arial"/>
                <a:ea typeface="Arial"/>
                <a:cs typeface="Arial"/>
                <a:sym typeface="Arial"/>
              </a:rPr>
              <a:t>Pre-negotiated ceiling prices.</a:t>
            </a:r>
            <a:endParaRPr sz="1000" b="0" i="0" u="none" strike="noStrike" cap="none" dirty="0">
              <a:solidFill>
                <a:srgbClr val="434343"/>
              </a:solidFill>
              <a:latin typeface="Arial"/>
              <a:ea typeface="Arial"/>
              <a:cs typeface="Arial"/>
              <a:sym typeface="Arial"/>
            </a:endParaRPr>
          </a:p>
          <a:p>
            <a:pPr marL="742950" marR="0" lvl="1" indent="-275590" algn="just" rtl="0">
              <a:lnSpc>
                <a:spcPct val="110000"/>
              </a:lnSpc>
              <a:spcBef>
                <a:spcPts val="0"/>
              </a:spcBef>
              <a:spcAft>
                <a:spcPts val="0"/>
              </a:spcAft>
              <a:buClr>
                <a:srgbClr val="434343"/>
              </a:buClr>
              <a:buSzPts val="1000"/>
              <a:buFont typeface="Arial"/>
              <a:buChar char="✔"/>
            </a:pPr>
            <a:r>
              <a:rPr lang="en-US" sz="1000" b="0" i="0" u="none" strike="noStrike" cap="none" dirty="0">
                <a:solidFill>
                  <a:srgbClr val="434343"/>
                </a:solidFill>
                <a:latin typeface="Arial"/>
                <a:ea typeface="Arial"/>
                <a:cs typeface="Arial"/>
                <a:sym typeface="Arial"/>
              </a:rPr>
              <a:t>Pre-negotiated terms and conditions.</a:t>
            </a:r>
            <a:endParaRPr sz="1000" b="0" i="0" u="none" strike="noStrike" cap="none" dirty="0">
              <a:solidFill>
                <a:srgbClr val="434343"/>
              </a:solidFill>
              <a:latin typeface="Arial"/>
              <a:ea typeface="Arial"/>
              <a:cs typeface="Arial"/>
              <a:sym typeface="Arial"/>
            </a:endParaRPr>
          </a:p>
          <a:p>
            <a:pPr marL="457200" marR="0" lvl="0" indent="-311150" algn="just" rtl="0">
              <a:lnSpc>
                <a:spcPct val="110000"/>
              </a:lnSpc>
              <a:spcBef>
                <a:spcPts val="0"/>
              </a:spcBef>
              <a:spcAft>
                <a:spcPts val="0"/>
              </a:spcAft>
              <a:buClr>
                <a:srgbClr val="434343"/>
              </a:buClr>
              <a:buSzPts val="1300"/>
              <a:buFont typeface="Arial"/>
              <a:buChar char="•"/>
            </a:pPr>
            <a:r>
              <a:rPr lang="en-US" sz="1000" b="0" i="0" u="none" strike="noStrike" cap="none" dirty="0">
                <a:solidFill>
                  <a:srgbClr val="434343"/>
                </a:solidFill>
                <a:latin typeface="Arial"/>
                <a:ea typeface="Arial"/>
                <a:cs typeface="Arial"/>
                <a:sym typeface="Arial"/>
              </a:rPr>
              <a:t>FAR 8.405 - GSA Ordering Procedures</a:t>
            </a:r>
            <a:endParaRPr sz="1000" b="0" i="0" u="none" strike="noStrike" cap="none" dirty="0">
              <a:solidFill>
                <a:srgbClr val="434343"/>
              </a:solidFill>
              <a:latin typeface="Arial"/>
              <a:ea typeface="Arial"/>
              <a:cs typeface="Arial"/>
              <a:sym typeface="Arial"/>
            </a:endParaRPr>
          </a:p>
          <a:p>
            <a:pPr marL="0" marR="0" lvl="0" indent="0" algn="just" rtl="0">
              <a:lnSpc>
                <a:spcPct val="110000"/>
              </a:lnSpc>
              <a:spcBef>
                <a:spcPts val="0"/>
              </a:spcBef>
              <a:spcAft>
                <a:spcPts val="0"/>
              </a:spcAft>
              <a:buClr>
                <a:srgbClr val="000000"/>
              </a:buClr>
              <a:buSzPts val="1000"/>
              <a:buFont typeface="Arial"/>
              <a:buNone/>
            </a:pPr>
            <a:endParaRPr sz="1000" b="0" i="0" u="none" strike="noStrike" cap="none" dirty="0">
              <a:solidFill>
                <a:srgbClr val="434343"/>
              </a:solidFill>
              <a:latin typeface="Arial"/>
              <a:ea typeface="Arial"/>
              <a:cs typeface="Arial"/>
              <a:sym typeface="Arial"/>
            </a:endParaRPr>
          </a:p>
        </p:txBody>
      </p:sp>
      <p:sp>
        <p:nvSpPr>
          <p:cNvPr id="231" name="Google Shape;231;p25"/>
          <p:cNvSpPr txBox="1"/>
          <p:nvPr/>
        </p:nvSpPr>
        <p:spPr>
          <a:xfrm>
            <a:off x="4422200" y="3133100"/>
            <a:ext cx="4581300" cy="1611000"/>
          </a:xfrm>
          <a:prstGeom prst="rect">
            <a:avLst/>
          </a:prstGeom>
          <a:noFill/>
          <a:ln>
            <a:noFill/>
          </a:ln>
        </p:spPr>
        <p:txBody>
          <a:bodyPr spcFirstLastPara="1" wrap="square" lIns="91425" tIns="91425" rIns="91425" bIns="91425" anchor="t" anchorCtr="0">
            <a:noAutofit/>
          </a:bodyPr>
          <a:lstStyle/>
          <a:p>
            <a:pPr marL="457200" marR="0" lvl="0" indent="-285750" algn="just" rtl="0">
              <a:lnSpc>
                <a:spcPct val="110000"/>
              </a:lnSpc>
              <a:spcBef>
                <a:spcPts val="0"/>
              </a:spcBef>
              <a:spcAft>
                <a:spcPts val="0"/>
              </a:spcAft>
              <a:buClr>
                <a:srgbClr val="434343"/>
              </a:buClr>
              <a:buSzPts val="900"/>
              <a:buFont typeface="Arial"/>
              <a:buChar char="●"/>
            </a:pPr>
            <a:r>
              <a:rPr lang="en-US" sz="1000" b="0" i="0" u="none" strike="noStrike" cap="none">
                <a:solidFill>
                  <a:srgbClr val="434343"/>
                </a:solidFill>
                <a:latin typeface="Arial"/>
                <a:ea typeface="Arial"/>
                <a:cs typeface="Arial"/>
                <a:sym typeface="Arial"/>
              </a:rPr>
              <a:t>GSA prices for products and services are based on the best commercial pricing</a:t>
            </a:r>
            <a:endParaRPr sz="1000" b="0" i="0" u="none" strike="noStrike" cap="none">
              <a:solidFill>
                <a:srgbClr val="434343"/>
              </a:solidFill>
              <a:latin typeface="Arial"/>
              <a:ea typeface="Arial"/>
              <a:cs typeface="Arial"/>
              <a:sym typeface="Arial"/>
            </a:endParaRPr>
          </a:p>
          <a:p>
            <a:pPr marL="914400" marR="0" lvl="1" indent="-292100" algn="just" rtl="0">
              <a:lnSpc>
                <a:spcPct val="110000"/>
              </a:lnSpc>
              <a:spcBef>
                <a:spcPts val="0"/>
              </a:spcBef>
              <a:spcAft>
                <a:spcPts val="0"/>
              </a:spcAft>
              <a:buClr>
                <a:srgbClr val="434343"/>
              </a:buClr>
              <a:buSzPts val="1000"/>
              <a:buFont typeface="Arial"/>
              <a:buChar char="○"/>
            </a:pPr>
            <a:r>
              <a:rPr lang="en-US" sz="1000" b="0" i="0" u="none" strike="noStrike" cap="none">
                <a:solidFill>
                  <a:srgbClr val="434343"/>
                </a:solidFill>
                <a:latin typeface="Arial"/>
                <a:ea typeface="Arial"/>
                <a:cs typeface="Arial"/>
                <a:sym typeface="Arial"/>
              </a:rPr>
              <a:t>Contracting officers and negotiate to establish base pricing.</a:t>
            </a:r>
            <a:endParaRPr sz="1000" b="0" i="0" u="none" strike="noStrike" cap="none">
              <a:solidFill>
                <a:srgbClr val="434343"/>
              </a:solidFill>
              <a:latin typeface="Arial"/>
              <a:ea typeface="Arial"/>
              <a:cs typeface="Arial"/>
              <a:sym typeface="Arial"/>
            </a:endParaRPr>
          </a:p>
          <a:p>
            <a:pPr marL="914400" marR="0" lvl="1" indent="-292100" algn="just" rtl="0">
              <a:lnSpc>
                <a:spcPct val="110000"/>
              </a:lnSpc>
              <a:spcBef>
                <a:spcPts val="0"/>
              </a:spcBef>
              <a:spcAft>
                <a:spcPts val="0"/>
              </a:spcAft>
              <a:buClr>
                <a:srgbClr val="434343"/>
              </a:buClr>
              <a:buSzPts val="1000"/>
              <a:buFont typeface="Arial"/>
              <a:buChar char="○"/>
            </a:pPr>
            <a:r>
              <a:rPr lang="en-US" sz="1000" b="1" i="0" u="none" strike="noStrike" cap="none">
                <a:solidFill>
                  <a:srgbClr val="434343"/>
                </a:solidFill>
                <a:latin typeface="Arial"/>
                <a:ea typeface="Arial"/>
                <a:cs typeface="Arial"/>
                <a:sym typeface="Arial"/>
              </a:rPr>
              <a:t>Agency negotiations at the order level further decrease established ceiling prices.</a:t>
            </a:r>
            <a:r>
              <a:rPr lang="en-US" sz="1000" b="0" i="0" u="none" strike="noStrike" cap="none">
                <a:solidFill>
                  <a:srgbClr val="434343"/>
                </a:solidFill>
                <a:latin typeface="Arial"/>
                <a:ea typeface="Arial"/>
                <a:cs typeface="Arial"/>
                <a:sym typeface="Arial"/>
              </a:rPr>
              <a:t> </a:t>
            </a:r>
            <a:endParaRPr sz="1000" b="0" i="0" u="none" strike="noStrike" cap="none">
              <a:solidFill>
                <a:srgbClr val="434343"/>
              </a:solidFill>
              <a:latin typeface="Arial"/>
              <a:ea typeface="Arial"/>
              <a:cs typeface="Arial"/>
              <a:sym typeface="Arial"/>
            </a:endParaRPr>
          </a:p>
          <a:p>
            <a:pPr marL="914400" marR="0" lvl="1" indent="-292100" algn="just" rtl="0">
              <a:lnSpc>
                <a:spcPct val="110000"/>
              </a:lnSpc>
              <a:spcBef>
                <a:spcPts val="0"/>
              </a:spcBef>
              <a:spcAft>
                <a:spcPts val="0"/>
              </a:spcAft>
              <a:buClr>
                <a:srgbClr val="434343"/>
              </a:buClr>
              <a:buSzPts val="1000"/>
              <a:buFont typeface="Arial"/>
              <a:buChar char="○"/>
            </a:pPr>
            <a:r>
              <a:rPr lang="en-US" sz="1000" b="0" i="0" u="none" strike="noStrike" cap="none">
                <a:solidFill>
                  <a:srgbClr val="434343"/>
                </a:solidFill>
                <a:latin typeface="Arial"/>
                <a:ea typeface="Arial"/>
                <a:cs typeface="Arial"/>
                <a:sym typeface="Arial"/>
              </a:rPr>
              <a:t>Other contract vehicles do not price, so agencies are at risk for overpaying for services or products. </a:t>
            </a:r>
            <a:endParaRPr sz="1000" b="0" i="0" u="none" strike="noStrike" cap="none">
              <a:solidFill>
                <a:srgbClr val="434343"/>
              </a:solidFill>
              <a:latin typeface="Arial"/>
              <a:ea typeface="Arial"/>
              <a:cs typeface="Arial"/>
              <a:sym typeface="Arial"/>
            </a:endParaRPr>
          </a:p>
          <a:p>
            <a:pPr marL="914400" marR="0" lvl="1" indent="-292100" algn="just" rtl="0">
              <a:lnSpc>
                <a:spcPct val="110000"/>
              </a:lnSpc>
              <a:spcBef>
                <a:spcPts val="0"/>
              </a:spcBef>
              <a:spcAft>
                <a:spcPts val="0"/>
              </a:spcAft>
              <a:buClr>
                <a:srgbClr val="434343"/>
              </a:buClr>
              <a:buSzPts val="1000"/>
              <a:buFont typeface="Arial"/>
              <a:buChar char="○"/>
            </a:pPr>
            <a:r>
              <a:rPr lang="en-US" sz="1000" b="0" i="0" u="none" strike="noStrike" cap="none">
                <a:solidFill>
                  <a:srgbClr val="434343"/>
                </a:solidFill>
                <a:latin typeface="Arial"/>
                <a:ea typeface="Arial"/>
                <a:cs typeface="Arial"/>
                <a:sym typeface="Arial"/>
              </a:rPr>
              <a:t>Ordering activities are required to seek a price reduction when the order exceeds the SAT (FAR 8.405-4). </a:t>
            </a:r>
            <a:endParaRPr sz="1000" b="0" i="0" u="none" strike="noStrike" cap="none">
              <a:solidFill>
                <a:srgbClr val="434343"/>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cxnSp>
        <p:nvCxnSpPr>
          <p:cNvPr id="236" name="Google Shape;236;p26"/>
          <p:cNvCxnSpPr/>
          <p:nvPr/>
        </p:nvCxnSpPr>
        <p:spPr>
          <a:xfrm>
            <a:off x="553075" y="997212"/>
            <a:ext cx="7948200" cy="0"/>
          </a:xfrm>
          <a:prstGeom prst="straightConnector1">
            <a:avLst/>
          </a:prstGeom>
          <a:noFill/>
          <a:ln w="38100" cap="flat" cmpd="sng">
            <a:solidFill>
              <a:srgbClr val="1D75BC"/>
            </a:solidFill>
            <a:prstDash val="solid"/>
            <a:round/>
            <a:headEnd type="none" w="sm" len="sm"/>
            <a:tailEnd type="none" w="sm" len="sm"/>
          </a:ln>
        </p:spPr>
      </p:cxnSp>
      <p:sp>
        <p:nvSpPr>
          <p:cNvPr id="237" name="Google Shape;237;p26"/>
          <p:cNvSpPr txBox="1">
            <a:spLocks noGrp="1"/>
          </p:cNvSpPr>
          <p:nvPr>
            <p:ph type="ctrTitle"/>
          </p:nvPr>
        </p:nvSpPr>
        <p:spPr>
          <a:xfrm>
            <a:off x="462325" y="243300"/>
            <a:ext cx="7108800" cy="67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200">
                <a:solidFill>
                  <a:srgbClr val="002060"/>
                </a:solidFill>
              </a:rPr>
              <a:t>MAS: </a:t>
            </a:r>
            <a:r>
              <a:rPr lang="en-US" sz="3200" b="0">
                <a:solidFill>
                  <a:srgbClr val="002060"/>
                </a:solidFill>
              </a:rPr>
              <a:t>Blanket Purchase Agreement </a:t>
            </a:r>
            <a:endParaRPr sz="3200" b="0"/>
          </a:p>
        </p:txBody>
      </p:sp>
      <p:sp>
        <p:nvSpPr>
          <p:cNvPr id="238" name="Google Shape;238;p26"/>
          <p:cNvSpPr txBox="1">
            <a:spLocks noGrp="1"/>
          </p:cNvSpPr>
          <p:nvPr>
            <p:ph type="body" idx="1"/>
          </p:nvPr>
        </p:nvSpPr>
        <p:spPr>
          <a:xfrm>
            <a:off x="330575" y="1039350"/>
            <a:ext cx="8675700" cy="573900"/>
          </a:xfrm>
          <a:prstGeom prst="rect">
            <a:avLst/>
          </a:prstGeom>
          <a:noFill/>
          <a:ln>
            <a:noFill/>
          </a:ln>
        </p:spPr>
        <p:txBody>
          <a:bodyPr spcFirstLastPara="1" wrap="square" lIns="91425" tIns="91425" rIns="91425" bIns="91425" anchor="t" anchorCtr="0">
            <a:normAutofit fontScale="25000" lnSpcReduction="20000"/>
          </a:bodyPr>
          <a:lstStyle/>
          <a:p>
            <a:pPr marL="457200" lvl="0" indent="-365761" algn="just" rtl="0">
              <a:lnSpc>
                <a:spcPct val="120000"/>
              </a:lnSpc>
              <a:spcBef>
                <a:spcPts val="600"/>
              </a:spcBef>
              <a:spcAft>
                <a:spcPts val="0"/>
              </a:spcAft>
              <a:buClr>
                <a:schemeClr val="dk1"/>
              </a:buClr>
              <a:buSzPct val="100000"/>
              <a:buChar char="●"/>
            </a:pPr>
            <a:r>
              <a:rPr lang="en-US" sz="5600">
                <a:solidFill>
                  <a:schemeClr val="dk1"/>
                </a:solidFill>
              </a:rPr>
              <a:t>The Multiple Award Schedule (MAS) Blanket Purchase Agreement (BPA) is a government contract that allows for the purchase of products and services through the MAS program.</a:t>
            </a:r>
            <a:endParaRPr sz="5000" b="1">
              <a:solidFill>
                <a:srgbClr val="424242"/>
              </a:solidFill>
              <a:latin typeface="Arial"/>
              <a:ea typeface="Arial"/>
              <a:cs typeface="Arial"/>
              <a:sym typeface="Arial"/>
            </a:endParaRPr>
          </a:p>
          <a:p>
            <a:pPr marL="0" lvl="0" indent="0" algn="l" rtl="0">
              <a:lnSpc>
                <a:spcPct val="115000"/>
              </a:lnSpc>
              <a:spcBef>
                <a:spcPts val="0"/>
              </a:spcBef>
              <a:spcAft>
                <a:spcPts val="0"/>
              </a:spcAft>
              <a:buSzPct val="80000"/>
              <a:buNone/>
            </a:pPr>
            <a:endParaRPr sz="4800" b="1">
              <a:solidFill>
                <a:srgbClr val="424242"/>
              </a:solidFill>
              <a:latin typeface="Arial"/>
              <a:ea typeface="Arial"/>
              <a:cs typeface="Arial"/>
              <a:sym typeface="Arial"/>
            </a:endParaRPr>
          </a:p>
          <a:p>
            <a:pPr marL="285750" lvl="0" indent="-171450" algn="l" rtl="0">
              <a:lnSpc>
                <a:spcPct val="115000"/>
              </a:lnSpc>
              <a:spcBef>
                <a:spcPts val="0"/>
              </a:spcBef>
              <a:spcAft>
                <a:spcPts val="600"/>
              </a:spcAft>
              <a:buSzPts val="1800"/>
              <a:buFont typeface="Arial"/>
              <a:buNone/>
            </a:pPr>
            <a:endParaRPr>
              <a:latin typeface="Arial"/>
              <a:ea typeface="Arial"/>
              <a:cs typeface="Arial"/>
              <a:sym typeface="Arial"/>
            </a:endParaRPr>
          </a:p>
        </p:txBody>
      </p:sp>
      <p:sp>
        <p:nvSpPr>
          <p:cNvPr id="239" name="Google Shape;239;p26"/>
          <p:cNvSpPr txBox="1"/>
          <p:nvPr/>
        </p:nvSpPr>
        <p:spPr>
          <a:xfrm>
            <a:off x="309925" y="1613250"/>
            <a:ext cx="6029100" cy="3138900"/>
          </a:xfrm>
          <a:prstGeom prst="rect">
            <a:avLst/>
          </a:prstGeom>
          <a:noFill/>
          <a:ln>
            <a:noFill/>
          </a:ln>
        </p:spPr>
        <p:txBody>
          <a:bodyPr spcFirstLastPara="1" wrap="square" lIns="91425" tIns="91425" rIns="91425" bIns="91425" anchor="t" anchorCtr="0">
            <a:noAutofit/>
          </a:bodyPr>
          <a:lstStyle/>
          <a:p>
            <a:pPr marL="457200" marR="0" lvl="0" indent="-317500" algn="just" rtl="0">
              <a:lnSpc>
                <a:spcPct val="83000"/>
              </a:lnSpc>
              <a:spcBef>
                <a:spcPts val="0"/>
              </a:spcBef>
              <a:spcAft>
                <a:spcPts val="0"/>
              </a:spcAft>
              <a:buClr>
                <a:srgbClr val="1B1B1B"/>
              </a:buClr>
              <a:buSzPts val="1400"/>
              <a:buFont typeface="Arial"/>
              <a:buChar char="●"/>
            </a:pPr>
            <a:r>
              <a:rPr lang="en-US" sz="1400" b="0" i="0" u="none" strike="noStrike" cap="none" dirty="0">
                <a:solidFill>
                  <a:schemeClr val="dk1"/>
                </a:solidFill>
                <a:latin typeface="Arial"/>
                <a:ea typeface="Arial"/>
                <a:cs typeface="Arial"/>
                <a:sym typeface="Arial"/>
              </a:rPr>
              <a:t>An acquisition strategy to establish single or multi-award agreement in accordance with FAR 8.405-3.. </a:t>
            </a:r>
            <a:endParaRPr sz="1400" b="0" i="0" u="none" strike="noStrike" cap="none" dirty="0">
              <a:solidFill>
                <a:schemeClr val="dk1"/>
              </a:solidFill>
              <a:latin typeface="Arial"/>
              <a:ea typeface="Arial"/>
              <a:cs typeface="Arial"/>
              <a:sym typeface="Arial"/>
            </a:endParaRPr>
          </a:p>
          <a:p>
            <a:pPr marL="457200" marR="0" lvl="0" indent="0" algn="just" rtl="0">
              <a:lnSpc>
                <a:spcPct val="83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457200" marR="0" lvl="0" indent="-317500" algn="just" rtl="0">
              <a:lnSpc>
                <a:spcPct val="83000"/>
              </a:lnSpc>
              <a:spcBef>
                <a:spcPts val="0"/>
              </a:spcBef>
              <a:spcAft>
                <a:spcPts val="0"/>
              </a:spcAft>
              <a:buClr>
                <a:srgbClr val="1B1B1B"/>
              </a:buClr>
              <a:buSzPts val="1400"/>
              <a:buFont typeface="Arial"/>
              <a:buChar char="●"/>
            </a:pPr>
            <a:r>
              <a:rPr lang="en-US" sz="1400" b="0" i="0" u="none" strike="noStrike" cap="none" dirty="0">
                <a:solidFill>
                  <a:schemeClr val="dk1"/>
                </a:solidFill>
                <a:latin typeface="Arial"/>
                <a:ea typeface="Arial"/>
                <a:cs typeface="Arial"/>
                <a:sym typeface="Arial"/>
              </a:rPr>
              <a:t>Ordering activities can establish BPAs with schedule contractor(s) that can provide products, or IT services. </a:t>
            </a:r>
            <a:endParaRPr sz="1400" b="0" i="0" u="none" strike="noStrike" cap="none" dirty="0">
              <a:solidFill>
                <a:schemeClr val="dk1"/>
              </a:solidFill>
              <a:latin typeface="Arial"/>
              <a:ea typeface="Arial"/>
              <a:cs typeface="Arial"/>
              <a:sym typeface="Arial"/>
            </a:endParaRPr>
          </a:p>
          <a:p>
            <a:pPr marL="457200" marR="0" lvl="0" indent="0" algn="just" rtl="0">
              <a:lnSpc>
                <a:spcPct val="83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457200" marR="0" lvl="0" indent="-317500" algn="just" rtl="0">
              <a:lnSpc>
                <a:spcPct val="83000"/>
              </a:lnSpc>
              <a:spcBef>
                <a:spcPts val="0"/>
              </a:spcBef>
              <a:spcAft>
                <a:spcPts val="0"/>
              </a:spcAft>
              <a:buClr>
                <a:srgbClr val="1B1B1B"/>
              </a:buClr>
              <a:buSzPts val="1400"/>
              <a:buFont typeface="Arial"/>
              <a:buChar char="●"/>
            </a:pPr>
            <a:r>
              <a:rPr lang="en-US" sz="1400" b="0" i="0" u="none" strike="noStrike" cap="none" dirty="0">
                <a:solidFill>
                  <a:schemeClr val="dk1"/>
                </a:solidFill>
                <a:latin typeface="Arial"/>
                <a:ea typeface="Arial"/>
                <a:cs typeface="Arial"/>
                <a:sym typeface="Arial"/>
              </a:rPr>
              <a:t>Agencies can establish a family of acquisition vehicles tailor-made to deliver IT solutions.</a:t>
            </a:r>
            <a:endParaRPr sz="1400" b="0" i="0" u="none" strike="noStrike" cap="none" dirty="0">
              <a:solidFill>
                <a:schemeClr val="dk1"/>
              </a:solidFill>
              <a:latin typeface="Arial"/>
              <a:ea typeface="Arial"/>
              <a:cs typeface="Arial"/>
              <a:sym typeface="Arial"/>
            </a:endParaRPr>
          </a:p>
          <a:p>
            <a:pPr marL="457200" marR="0" lvl="0" indent="0" algn="just" rtl="0">
              <a:lnSpc>
                <a:spcPct val="83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457200" marR="0" lvl="0" indent="-317500" algn="just" rtl="0">
              <a:lnSpc>
                <a:spcPct val="83000"/>
              </a:lnSpc>
              <a:spcBef>
                <a:spcPts val="0"/>
              </a:spcBef>
              <a:spcAft>
                <a:spcPts val="0"/>
              </a:spcAft>
              <a:buClr>
                <a:srgbClr val="1B1B1B"/>
              </a:buClr>
              <a:buSzPts val="1400"/>
              <a:buFont typeface="Arial"/>
              <a:buChar char="●"/>
            </a:pPr>
            <a:r>
              <a:rPr lang="en-US" sz="1400" b="0" i="0" u="none" strike="noStrike" cap="none" dirty="0">
                <a:solidFill>
                  <a:schemeClr val="dk1"/>
                </a:solidFill>
                <a:latin typeface="Arial"/>
                <a:ea typeface="Arial"/>
                <a:cs typeface="Arial"/>
                <a:sym typeface="Arial"/>
              </a:rPr>
              <a:t>Allows agencies to consolidate, and conduct enterprise approach buying, realizing economies of scale. </a:t>
            </a:r>
            <a:endParaRPr sz="1400" b="0" i="0" u="none" strike="noStrike" cap="none" dirty="0">
              <a:solidFill>
                <a:schemeClr val="dk1"/>
              </a:solidFill>
              <a:latin typeface="Arial"/>
              <a:ea typeface="Arial"/>
              <a:cs typeface="Arial"/>
              <a:sym typeface="Arial"/>
            </a:endParaRPr>
          </a:p>
          <a:p>
            <a:pPr marL="457200" marR="0" lvl="0" indent="0" algn="just" rtl="0">
              <a:lnSpc>
                <a:spcPct val="83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457200" marR="0" lvl="0" indent="-317500" algn="just" rtl="0">
              <a:lnSpc>
                <a:spcPct val="83000"/>
              </a:lnSpc>
              <a:spcBef>
                <a:spcPts val="0"/>
              </a:spcBef>
              <a:spcAft>
                <a:spcPts val="0"/>
              </a:spcAft>
              <a:buClr>
                <a:srgbClr val="1B1B1B"/>
              </a:buClr>
              <a:buSzPts val="1400"/>
              <a:buFont typeface="Arial"/>
              <a:buChar char="●"/>
            </a:pPr>
            <a:r>
              <a:rPr lang="en-US" sz="1400" b="0" i="0" u="none" strike="noStrike" cap="none" dirty="0">
                <a:solidFill>
                  <a:srgbClr val="1B1B1B"/>
                </a:solidFill>
                <a:highlight>
                  <a:schemeClr val="lt1"/>
                </a:highlight>
                <a:latin typeface="Arial"/>
                <a:ea typeface="Arial"/>
                <a:cs typeface="Arial"/>
                <a:sym typeface="Arial"/>
              </a:rPr>
              <a:t>Ability to award complex multi SIN and line item awards to buy services or products. </a:t>
            </a:r>
            <a:endParaRPr sz="1400" b="0" i="0" u="none" strike="noStrike" cap="none" dirty="0">
              <a:solidFill>
                <a:srgbClr val="1B1B1B"/>
              </a:solidFill>
              <a:highlight>
                <a:schemeClr val="lt1"/>
              </a:highlight>
              <a:latin typeface="Arial"/>
              <a:ea typeface="Arial"/>
              <a:cs typeface="Arial"/>
              <a:sym typeface="Arial"/>
            </a:endParaRPr>
          </a:p>
          <a:p>
            <a:pPr marL="457200" marR="0" lvl="0" indent="0" algn="just" rtl="0">
              <a:lnSpc>
                <a:spcPct val="83000"/>
              </a:lnSpc>
              <a:spcBef>
                <a:spcPts val="0"/>
              </a:spcBef>
              <a:spcAft>
                <a:spcPts val="0"/>
              </a:spcAft>
              <a:buClr>
                <a:srgbClr val="000000"/>
              </a:buClr>
              <a:buSzPts val="1400"/>
              <a:buFont typeface="Arial"/>
              <a:buNone/>
            </a:pPr>
            <a:endParaRPr sz="1400" b="0" i="0" u="none" strike="noStrike" cap="none" dirty="0">
              <a:solidFill>
                <a:srgbClr val="1B1B1B"/>
              </a:solidFill>
              <a:highlight>
                <a:schemeClr val="lt1"/>
              </a:highlight>
              <a:latin typeface="Arial"/>
              <a:ea typeface="Arial"/>
              <a:cs typeface="Arial"/>
              <a:sym typeface="Arial"/>
            </a:endParaRPr>
          </a:p>
          <a:p>
            <a:pPr marL="457200" marR="0" lvl="0" indent="-317500" algn="just" rtl="0">
              <a:lnSpc>
                <a:spcPct val="83000"/>
              </a:lnSpc>
              <a:spcBef>
                <a:spcPts val="0"/>
              </a:spcBef>
              <a:spcAft>
                <a:spcPts val="0"/>
              </a:spcAft>
              <a:buClr>
                <a:srgbClr val="1B1B1B"/>
              </a:buClr>
              <a:buSzPts val="1400"/>
              <a:buFont typeface="Arial"/>
              <a:buChar char="●"/>
            </a:pPr>
            <a:r>
              <a:rPr lang="en-US" sz="1400" b="0" i="0" u="none" strike="noStrike" cap="none" dirty="0">
                <a:solidFill>
                  <a:schemeClr val="dk1"/>
                </a:solidFill>
                <a:latin typeface="Arial"/>
                <a:ea typeface="Arial"/>
                <a:cs typeface="Arial"/>
                <a:sym typeface="Arial"/>
              </a:rPr>
              <a:t>A BPA establishes terms applicable to future orders, and does not obligate funds and does not have ceilings or guarantees. </a:t>
            </a:r>
            <a:endParaRPr sz="1600" b="0" i="0" u="none" strike="noStrike" cap="none" dirty="0">
              <a:solidFill>
                <a:schemeClr val="dk1"/>
              </a:solidFill>
              <a:latin typeface="Arial"/>
              <a:ea typeface="Arial"/>
              <a:cs typeface="Arial"/>
              <a:sym typeface="Arial"/>
            </a:endParaRPr>
          </a:p>
        </p:txBody>
      </p:sp>
      <p:pic>
        <p:nvPicPr>
          <p:cNvPr id="240" name="Google Shape;240;p26" descr="Screenshot of Slipsheet on GSA MAS Blanket Purchase Agreements"/>
          <p:cNvPicPr preferRelativeResize="0"/>
          <p:nvPr/>
        </p:nvPicPr>
        <p:blipFill rotWithShape="1">
          <a:blip r:embed="rId3">
            <a:alphaModFix/>
          </a:blip>
          <a:srcRect/>
          <a:stretch/>
        </p:blipFill>
        <p:spPr>
          <a:xfrm>
            <a:off x="6477300" y="1750450"/>
            <a:ext cx="2528850" cy="2950975"/>
          </a:xfrm>
          <a:prstGeom prst="rect">
            <a:avLst/>
          </a:prstGeom>
          <a:noFill/>
          <a:ln w="38100" cap="flat" cmpd="sng">
            <a:solidFill>
              <a:srgbClr val="073763"/>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51" name="Google Shape;251;p27"/>
          <p:cNvSpPr txBox="1"/>
          <p:nvPr/>
        </p:nvSpPr>
        <p:spPr>
          <a:xfrm>
            <a:off x="4659625" y="1509549"/>
            <a:ext cx="4469400" cy="3098309"/>
          </a:xfrm>
          <a:prstGeom prst="rect">
            <a:avLst/>
          </a:prstGeom>
          <a:noFill/>
          <a:ln>
            <a:noFill/>
          </a:ln>
        </p:spPr>
        <p:txBody>
          <a:bodyPr spcFirstLastPara="1" wrap="square" lIns="91425" tIns="91425" rIns="91425" bIns="91425" anchor="t" anchorCtr="0">
            <a:noAutofit/>
          </a:bodyPr>
          <a:lstStyle/>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Ability to establish agreements with multiple vendors maintains competition.</a:t>
            </a:r>
            <a:endParaRPr sz="1100" b="0" i="0" u="none" strike="noStrike" cap="none" dirty="0">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Streamlined BPA ordering procedures. </a:t>
            </a:r>
            <a:endParaRPr sz="1100" b="0" i="0" u="none" strike="noStrike" cap="none" dirty="0">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Increased flexibility in acquiring services and products. </a:t>
            </a:r>
            <a:endParaRPr sz="1100" b="0" i="0" u="none" strike="noStrike" cap="none" dirty="0">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Increases flexibility to plan for anticipated purchases.</a:t>
            </a:r>
            <a:endParaRPr sz="1100" b="0" i="0" u="none" strike="noStrike" cap="none" dirty="0">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Set-asides can be done for small businesses and any social economic class as determined through market research.</a:t>
            </a:r>
            <a:endParaRPr sz="1100" b="0" i="0" u="none" strike="noStrike" cap="none" dirty="0">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Does not require a minimum guarantee, or maximum ceiling. </a:t>
            </a:r>
            <a:endParaRPr sz="1100" b="0" i="0" u="none" strike="noStrike" cap="none" dirty="0">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Agency wide ordering through an established BPA increases flexibility to meet mission needs.</a:t>
            </a:r>
            <a:endParaRPr sz="1100" b="0" i="0" u="none" strike="noStrike" cap="none" dirty="0">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Ability to on-ramp additional vendors.</a:t>
            </a:r>
            <a:endParaRPr sz="1100" b="0" i="0" u="none" strike="noStrike" cap="none" dirty="0">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 Addition of new technologies can be incorporated as they become available.</a:t>
            </a:r>
            <a:endParaRPr sz="1100" b="0" i="0" u="none" strike="noStrike" cap="none" dirty="0">
              <a:solidFill>
                <a:srgbClr val="434343"/>
              </a:solidFill>
              <a:latin typeface="Arial"/>
              <a:ea typeface="Arial"/>
              <a:cs typeface="Arial"/>
              <a:sym typeface="Arial"/>
            </a:endParaRPr>
          </a:p>
        </p:txBody>
      </p:sp>
      <p:sp>
        <p:nvSpPr>
          <p:cNvPr id="245" name="Google Shape;245;p27"/>
          <p:cNvSpPr txBox="1">
            <a:spLocks noGrp="1"/>
          </p:cNvSpPr>
          <p:nvPr>
            <p:ph type="title" idx="4294967295"/>
          </p:nvPr>
        </p:nvSpPr>
        <p:spPr>
          <a:xfrm>
            <a:off x="412125" y="211175"/>
            <a:ext cx="7108800" cy="618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2060"/>
                </a:solidFill>
                <a:latin typeface="Arial"/>
                <a:ea typeface="Arial"/>
                <a:cs typeface="Arial"/>
                <a:sym typeface="Arial"/>
              </a:rPr>
              <a:t>MAS: </a:t>
            </a:r>
            <a:r>
              <a:rPr lang="en-US" sz="3200" b="0" i="0" u="none" strike="noStrike" cap="none">
                <a:solidFill>
                  <a:srgbClr val="002060"/>
                </a:solidFill>
                <a:latin typeface="Arial"/>
                <a:ea typeface="Arial"/>
                <a:cs typeface="Arial"/>
                <a:sym typeface="Arial"/>
              </a:rPr>
              <a:t>BPA Features &amp; Benefits</a:t>
            </a:r>
            <a:endParaRPr sz="3200" b="0" i="0" u="none" strike="noStrike" cap="none">
              <a:solidFill>
                <a:srgbClr val="232659"/>
              </a:solidFill>
              <a:latin typeface="Arial"/>
              <a:ea typeface="Arial"/>
              <a:cs typeface="Arial"/>
              <a:sym typeface="Arial"/>
            </a:endParaRPr>
          </a:p>
        </p:txBody>
      </p:sp>
      <p:sp>
        <p:nvSpPr>
          <p:cNvPr id="246" name="Google Shape;246;p27"/>
          <p:cNvSpPr txBox="1"/>
          <p:nvPr/>
        </p:nvSpPr>
        <p:spPr>
          <a:xfrm>
            <a:off x="-528275" y="1157650"/>
            <a:ext cx="3502200" cy="36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C71"/>
                </a:solidFill>
                <a:latin typeface="Arial"/>
                <a:ea typeface="Arial"/>
                <a:cs typeface="Arial"/>
                <a:sym typeface="Arial"/>
              </a:rPr>
              <a:t>MAS: BPA Features</a:t>
            </a:r>
            <a:endParaRPr sz="1800" b="1" i="0" u="none" strike="noStrike" cap="none">
              <a:solidFill>
                <a:srgbClr val="003C71"/>
              </a:solidFill>
              <a:latin typeface="Arial"/>
              <a:ea typeface="Arial"/>
              <a:cs typeface="Arial"/>
              <a:sym typeface="Arial"/>
            </a:endParaRPr>
          </a:p>
        </p:txBody>
      </p:sp>
      <p:sp>
        <p:nvSpPr>
          <p:cNvPr id="247" name="Google Shape;247;p27"/>
          <p:cNvSpPr txBox="1"/>
          <p:nvPr/>
        </p:nvSpPr>
        <p:spPr>
          <a:xfrm>
            <a:off x="-98525" y="1522825"/>
            <a:ext cx="4568100" cy="30096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Since BPAs are not contracts, you can build in simple cancellation language to deal with poor performers without the termination for convenience or default complexities</a:t>
            </a:r>
            <a:endParaRPr sz="1100" b="0" i="0" u="none" strike="noStrike" cap="none" dirty="0">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The “Contract Disputes Act” does not have jurisdiction over BPA agreements.</a:t>
            </a:r>
            <a:endParaRPr sz="1100" b="0" i="0" u="none" strike="noStrike" cap="none" dirty="0">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BPA’s do not have ceilings. </a:t>
            </a:r>
            <a:endParaRPr sz="1100" b="0" i="0" u="none" strike="noStrike" cap="none" dirty="0">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Ability for agencies to combine repetitive orders under a BPA reduces administrative costs.</a:t>
            </a:r>
            <a:endParaRPr sz="1100" b="0" i="0" u="none" strike="noStrike" cap="none" dirty="0">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Adopting an enterprise-wide BPA approach can streamline operations and improve the ordering process across the agency allowing for standardization. </a:t>
            </a:r>
            <a:endParaRPr sz="1100" b="0" i="0" u="none" strike="noStrike" cap="none" dirty="0">
              <a:solidFill>
                <a:srgbClr val="434343"/>
              </a:solidFill>
              <a:latin typeface="Arial"/>
              <a:ea typeface="Arial"/>
              <a:cs typeface="Arial"/>
              <a:sym typeface="Arial"/>
            </a:endParaRPr>
          </a:p>
          <a:p>
            <a:pPr marL="914400" marR="0" lvl="1"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MAS provides standard terms, and conditions along with compliance, and awarding a BPA allows agencies to incorporate agency clauses.</a:t>
            </a:r>
            <a:endParaRPr sz="1100" b="0" i="0" u="none" strike="noStrike" cap="none" dirty="0">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dirty="0">
                <a:solidFill>
                  <a:srgbClr val="434343"/>
                </a:solidFill>
                <a:latin typeface="Arial"/>
                <a:ea typeface="Arial"/>
                <a:cs typeface="Arial"/>
                <a:sym typeface="Arial"/>
              </a:rPr>
              <a:t>Order Level Materials (OLM) up to 33% of total value of BPA.</a:t>
            </a:r>
            <a:endParaRPr sz="1100" b="0" i="0" u="none" strike="noStrike" cap="none" dirty="0">
              <a:solidFill>
                <a:srgbClr val="434343"/>
              </a:solidFill>
              <a:latin typeface="Arial"/>
              <a:ea typeface="Arial"/>
              <a:cs typeface="Arial"/>
              <a:sym typeface="Arial"/>
            </a:endParaRPr>
          </a:p>
        </p:txBody>
      </p:sp>
      <p:sp>
        <p:nvSpPr>
          <p:cNvPr id="248" name="Google Shape;248;p27"/>
          <p:cNvSpPr/>
          <p:nvPr/>
        </p:nvSpPr>
        <p:spPr>
          <a:xfrm>
            <a:off x="0" y="1522825"/>
            <a:ext cx="4492350" cy="3085034"/>
          </a:xfrm>
          <a:prstGeom prst="rect">
            <a:avLst/>
          </a:prstGeom>
          <a:no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49" name="Google Shape;249;p27"/>
          <p:cNvSpPr txBox="1"/>
          <p:nvPr/>
        </p:nvSpPr>
        <p:spPr>
          <a:xfrm>
            <a:off x="6236425" y="1143250"/>
            <a:ext cx="3502200" cy="36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C71"/>
                </a:solidFill>
                <a:latin typeface="Arial"/>
                <a:ea typeface="Arial"/>
                <a:cs typeface="Arial"/>
                <a:sym typeface="Arial"/>
              </a:rPr>
              <a:t>MAS: BPA Benefits</a:t>
            </a:r>
            <a:endParaRPr sz="1800" b="1" i="0" u="none" strike="noStrike" cap="none">
              <a:solidFill>
                <a:srgbClr val="003C71"/>
              </a:solidFill>
              <a:latin typeface="Arial"/>
              <a:ea typeface="Arial"/>
              <a:cs typeface="Arial"/>
              <a:sym typeface="Arial"/>
            </a:endParaRPr>
          </a:p>
        </p:txBody>
      </p:sp>
      <p:sp>
        <p:nvSpPr>
          <p:cNvPr id="250" name="Google Shape;250;p27"/>
          <p:cNvSpPr/>
          <p:nvPr/>
        </p:nvSpPr>
        <p:spPr>
          <a:xfrm>
            <a:off x="4659600" y="1509550"/>
            <a:ext cx="4484400" cy="3098308"/>
          </a:xfrm>
          <a:prstGeom prst="rect">
            <a:avLst/>
          </a:prstGeom>
          <a:no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cxnSp>
        <p:nvCxnSpPr>
          <p:cNvPr id="256" name="Google Shape;256;p28"/>
          <p:cNvCxnSpPr/>
          <p:nvPr/>
        </p:nvCxnSpPr>
        <p:spPr>
          <a:xfrm>
            <a:off x="553075" y="997212"/>
            <a:ext cx="7948200" cy="0"/>
          </a:xfrm>
          <a:prstGeom prst="straightConnector1">
            <a:avLst/>
          </a:prstGeom>
          <a:noFill/>
          <a:ln w="38100" cap="flat" cmpd="sng">
            <a:solidFill>
              <a:srgbClr val="1D75BC"/>
            </a:solidFill>
            <a:prstDash val="solid"/>
            <a:round/>
            <a:headEnd type="none" w="sm" len="sm"/>
            <a:tailEnd type="none" w="sm" len="sm"/>
          </a:ln>
        </p:spPr>
      </p:cxnSp>
      <p:sp>
        <p:nvSpPr>
          <p:cNvPr id="257" name="Google Shape;257;p28"/>
          <p:cNvSpPr txBox="1">
            <a:spLocks noGrp="1"/>
          </p:cNvSpPr>
          <p:nvPr>
            <p:ph type="ctrTitle"/>
          </p:nvPr>
        </p:nvSpPr>
        <p:spPr>
          <a:xfrm>
            <a:off x="462325" y="243300"/>
            <a:ext cx="4952400" cy="67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200">
                <a:solidFill>
                  <a:srgbClr val="002060"/>
                </a:solidFill>
              </a:rPr>
              <a:t>MAS: </a:t>
            </a:r>
            <a:r>
              <a:rPr lang="en-US" sz="3200" b="0">
                <a:solidFill>
                  <a:srgbClr val="002060"/>
                </a:solidFill>
              </a:rPr>
              <a:t>CTA Comparison</a:t>
            </a:r>
            <a:endParaRPr sz="3200">
              <a:latin typeface="Arial"/>
              <a:ea typeface="Arial"/>
              <a:cs typeface="Arial"/>
              <a:sym typeface="Arial"/>
            </a:endParaRPr>
          </a:p>
        </p:txBody>
      </p:sp>
      <p:graphicFrame>
        <p:nvGraphicFramePr>
          <p:cNvPr id="258" name="Google Shape;258;p28"/>
          <p:cNvGraphicFramePr/>
          <p:nvPr/>
        </p:nvGraphicFramePr>
        <p:xfrm>
          <a:off x="280175" y="1141000"/>
          <a:ext cx="8660050" cy="3657390"/>
        </p:xfrm>
        <a:graphic>
          <a:graphicData uri="http://schemas.openxmlformats.org/drawingml/2006/table">
            <a:tbl>
              <a:tblPr firstRow="1">
                <a:noFill/>
                <a:tableStyleId>{59A01711-2E06-4AC9-92A8-6ADE38F9DC3E}</a:tableStyleId>
              </a:tblPr>
              <a:tblGrid>
                <a:gridCol w="1489325">
                  <a:extLst>
                    <a:ext uri="{9D8B030D-6E8A-4147-A177-3AD203B41FA5}">
                      <a16:colId xmlns:a16="http://schemas.microsoft.com/office/drawing/2014/main" val="20000"/>
                    </a:ext>
                  </a:extLst>
                </a:gridCol>
                <a:gridCol w="3508025">
                  <a:extLst>
                    <a:ext uri="{9D8B030D-6E8A-4147-A177-3AD203B41FA5}">
                      <a16:colId xmlns:a16="http://schemas.microsoft.com/office/drawing/2014/main" val="20001"/>
                    </a:ext>
                  </a:extLst>
                </a:gridCol>
                <a:gridCol w="3662700">
                  <a:extLst>
                    <a:ext uri="{9D8B030D-6E8A-4147-A177-3AD203B41FA5}">
                      <a16:colId xmlns:a16="http://schemas.microsoft.com/office/drawing/2014/main" val="20002"/>
                    </a:ext>
                  </a:extLst>
                </a:gridCol>
              </a:tblGrid>
              <a:tr h="281475">
                <a:tc gridSpan="3">
                  <a:txBody>
                    <a:bodyPr/>
                    <a:lstStyle/>
                    <a:p>
                      <a:pPr marL="0" marR="0" lvl="0" indent="0" algn="ctr" rtl="0">
                        <a:lnSpc>
                          <a:spcPct val="80000"/>
                        </a:lnSpc>
                        <a:spcBef>
                          <a:spcPts val="0"/>
                        </a:spcBef>
                        <a:spcAft>
                          <a:spcPts val="0"/>
                        </a:spcAft>
                        <a:buClr>
                          <a:srgbClr val="000000"/>
                        </a:buClr>
                        <a:buSzPts val="1300"/>
                        <a:buFont typeface="Arial"/>
                        <a:buNone/>
                      </a:pPr>
                      <a:r>
                        <a:rPr lang="en-US" sz="1300" b="1" u="none" strike="noStrike" cap="none">
                          <a:solidFill>
                            <a:schemeClr val="lt1"/>
                          </a:solidFill>
                        </a:rPr>
                        <a:t>CTA vs. Prime/Sub Teaming Arrangement</a:t>
                      </a:r>
                      <a:endParaRPr/>
                    </a:p>
                  </a:txBody>
                  <a:tcPr marL="91425" marR="91425" marT="91425" marB="91425">
                    <a:lnL w="19050" cap="flat" cmpd="sng">
                      <a:solidFill>
                        <a:srgbClr val="073763"/>
                      </a:solidFill>
                      <a:prstDash val="solid"/>
                      <a:round/>
                      <a:headEnd type="none" w="sm" len="sm"/>
                      <a:tailEnd type="none" w="sm" len="sm"/>
                    </a:lnL>
                    <a:lnR w="19050" cap="flat" cmpd="sng">
                      <a:solidFill>
                        <a:srgbClr val="073763"/>
                      </a:solidFill>
                      <a:prstDash val="solid"/>
                      <a:round/>
                      <a:headEnd type="none" w="sm" len="sm"/>
                      <a:tailEnd type="none" w="sm" len="sm"/>
                    </a:lnR>
                    <a:lnT w="19050" cap="flat" cmpd="sng">
                      <a:solidFill>
                        <a:srgbClr val="073763"/>
                      </a:solidFill>
                      <a:prstDash val="solid"/>
                      <a:round/>
                      <a:headEnd type="none" w="sm" len="sm"/>
                      <a:tailEnd type="none" w="sm" len="sm"/>
                    </a:lnT>
                    <a:lnB w="19050" cap="flat" cmpd="sng">
                      <a:solidFill>
                        <a:srgbClr val="073763"/>
                      </a:solidFill>
                      <a:prstDash val="solid"/>
                      <a:round/>
                      <a:headEnd type="none" w="sm" len="sm"/>
                      <a:tailEnd type="none" w="sm" len="sm"/>
                    </a:lnB>
                    <a:solidFill>
                      <a:srgbClr val="0B539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9000">
                <a:tc>
                  <a:txBody>
                    <a:bodyPr/>
                    <a:lstStyle/>
                    <a:p>
                      <a:pPr marL="0" marR="0" lvl="0" indent="0" algn="l" rtl="0">
                        <a:lnSpc>
                          <a:spcPct val="80000"/>
                        </a:lnSpc>
                        <a:spcBef>
                          <a:spcPts val="0"/>
                        </a:spcBef>
                        <a:spcAft>
                          <a:spcPts val="0"/>
                        </a:spcAft>
                        <a:buClr>
                          <a:srgbClr val="000000"/>
                        </a:buClr>
                        <a:buSzPts val="1300"/>
                        <a:buFont typeface="Arial"/>
                        <a:buNone/>
                      </a:pPr>
                      <a:r>
                        <a:rPr lang="en-US" sz="1300" b="1" u="none" strike="noStrike" cap="none"/>
                        <a:t>Comparison</a:t>
                      </a:r>
                      <a:endParaRPr sz="1300" b="1" u="none" strike="noStrike" cap="none"/>
                    </a:p>
                  </a:txBody>
                  <a:tcPr marL="91425" marR="91425" marT="91425" marB="91425">
                    <a:lnT w="19050" cap="flat" cmpd="sng">
                      <a:solidFill>
                        <a:srgbClr val="073763"/>
                      </a:solidFill>
                      <a:prstDash val="solid"/>
                      <a:round/>
                      <a:headEnd type="none" w="sm" len="sm"/>
                      <a:tailEnd type="none" w="sm" len="sm"/>
                    </a:lnT>
                    <a:solidFill>
                      <a:srgbClr val="D9D9D9"/>
                    </a:solidFill>
                  </a:tcPr>
                </a:tc>
                <a:tc>
                  <a:txBody>
                    <a:bodyPr/>
                    <a:lstStyle/>
                    <a:p>
                      <a:pPr marL="0" marR="0" lvl="0" indent="0" algn="l" rtl="0">
                        <a:lnSpc>
                          <a:spcPct val="80000"/>
                        </a:lnSpc>
                        <a:spcBef>
                          <a:spcPts val="0"/>
                        </a:spcBef>
                        <a:spcAft>
                          <a:spcPts val="0"/>
                        </a:spcAft>
                        <a:buClr>
                          <a:srgbClr val="000000"/>
                        </a:buClr>
                        <a:buSzPts val="1300"/>
                        <a:buFont typeface="Arial"/>
                        <a:buNone/>
                      </a:pPr>
                      <a:r>
                        <a:rPr lang="en-US" sz="1300" b="1" u="none" strike="noStrike" cap="none"/>
                        <a:t>Contractor Team Arrangement</a:t>
                      </a:r>
                      <a:endParaRPr sz="1300" b="1" u="none" strike="noStrike" cap="none"/>
                    </a:p>
                    <a:p>
                      <a:pPr marL="0" marR="0" lvl="0" indent="0" algn="l" rtl="0">
                        <a:lnSpc>
                          <a:spcPct val="80000"/>
                        </a:lnSpc>
                        <a:spcBef>
                          <a:spcPts val="0"/>
                        </a:spcBef>
                        <a:spcAft>
                          <a:spcPts val="0"/>
                        </a:spcAft>
                        <a:buClr>
                          <a:srgbClr val="000000"/>
                        </a:buClr>
                        <a:buSzPts val="1300"/>
                        <a:buFont typeface="Arial"/>
                        <a:buNone/>
                      </a:pPr>
                      <a:r>
                        <a:rPr lang="en-US" sz="1300" b="1" u="none" strike="noStrike" cap="none"/>
                        <a:t>(Multiple Companies) </a:t>
                      </a:r>
                      <a:endParaRPr sz="1300" b="1" u="none" strike="noStrike" cap="none"/>
                    </a:p>
                  </a:txBody>
                  <a:tcPr marL="91425" marR="91425" marT="91425" marB="91425">
                    <a:lnT w="19050" cap="flat" cmpd="sng">
                      <a:solidFill>
                        <a:srgbClr val="073763"/>
                      </a:solidFill>
                      <a:prstDash val="solid"/>
                      <a:round/>
                      <a:headEnd type="none" w="sm" len="sm"/>
                      <a:tailEnd type="none" w="sm" len="sm"/>
                    </a:lnT>
                    <a:solidFill>
                      <a:srgbClr val="D9D9D9"/>
                    </a:solidFill>
                  </a:tcPr>
                </a:tc>
                <a:tc>
                  <a:txBody>
                    <a:bodyPr/>
                    <a:lstStyle/>
                    <a:p>
                      <a:pPr marL="0" marR="0" lvl="0" indent="0" algn="l" rtl="0">
                        <a:lnSpc>
                          <a:spcPct val="80000"/>
                        </a:lnSpc>
                        <a:spcBef>
                          <a:spcPts val="0"/>
                        </a:spcBef>
                        <a:spcAft>
                          <a:spcPts val="0"/>
                        </a:spcAft>
                        <a:buClr>
                          <a:srgbClr val="000000"/>
                        </a:buClr>
                        <a:buSzPts val="1300"/>
                        <a:buFont typeface="Arial"/>
                        <a:buNone/>
                      </a:pPr>
                      <a:r>
                        <a:rPr lang="en-US" sz="1300" b="1" u="none" strike="noStrike" cap="none"/>
                        <a:t>Prime/ Subcontractor arrangement</a:t>
                      </a:r>
                      <a:endParaRPr sz="1300" b="1" u="none" strike="noStrike" cap="none"/>
                    </a:p>
                  </a:txBody>
                  <a:tcPr marL="91425" marR="91425" marT="91425" marB="91425">
                    <a:lnT w="19050" cap="flat" cmpd="sng">
                      <a:solidFill>
                        <a:srgbClr val="073763"/>
                      </a:solidFill>
                      <a:prstDash val="solid"/>
                      <a:round/>
                      <a:headEnd type="none" w="sm" len="sm"/>
                      <a:tailEnd type="none" w="sm" len="sm"/>
                    </a:lnT>
                    <a:solidFill>
                      <a:srgbClr val="D9D9D9"/>
                    </a:solidFill>
                  </a:tcPr>
                </a:tc>
                <a:extLst>
                  <a:ext uri="{0D108BD9-81ED-4DB2-BD59-A6C34878D82A}">
                    <a16:rowId xmlns:a16="http://schemas.microsoft.com/office/drawing/2014/main" val="10001"/>
                  </a:ext>
                </a:extLst>
              </a:tr>
              <a:tr h="447375">
                <a:tc>
                  <a:txBody>
                    <a:bodyPr/>
                    <a:lstStyle/>
                    <a:p>
                      <a:pPr marL="0" marR="0" lvl="0" indent="0" algn="l" rtl="0">
                        <a:lnSpc>
                          <a:spcPct val="80000"/>
                        </a:lnSpc>
                        <a:spcBef>
                          <a:spcPts val="0"/>
                        </a:spcBef>
                        <a:spcAft>
                          <a:spcPts val="0"/>
                        </a:spcAft>
                        <a:buClr>
                          <a:srgbClr val="000000"/>
                        </a:buClr>
                        <a:buSzPts val="1200"/>
                        <a:buFont typeface="Arial"/>
                        <a:buNone/>
                      </a:pPr>
                      <a:r>
                        <a:rPr lang="en-US" sz="1200" b="1" u="none" strike="noStrike" cap="none"/>
                        <a:t>Contract</a:t>
                      </a:r>
                      <a:endParaRPr sz="1200" b="1" u="none" strike="noStrike" cap="none"/>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a:t>Each team member must have a MAS contract.</a:t>
                      </a:r>
                      <a:endParaRPr sz="1200" u="none" strike="noStrike" cap="none"/>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a:t>Only the prime contractor must have a MAS contract.</a:t>
                      </a:r>
                      <a:endParaRPr sz="1200" u="none" strike="noStrike" cap="none"/>
                    </a:p>
                  </a:txBody>
                  <a:tcPr marL="91425" marR="91425" marT="91425" marB="91425"/>
                </a:tc>
                <a:extLst>
                  <a:ext uri="{0D108BD9-81ED-4DB2-BD59-A6C34878D82A}">
                    <a16:rowId xmlns:a16="http://schemas.microsoft.com/office/drawing/2014/main" val="10002"/>
                  </a:ext>
                </a:extLst>
              </a:tr>
              <a:tr h="447375">
                <a:tc>
                  <a:txBody>
                    <a:bodyPr/>
                    <a:lstStyle/>
                    <a:p>
                      <a:pPr marL="0" marR="0" lvl="0" indent="0" algn="l" rtl="0">
                        <a:lnSpc>
                          <a:spcPct val="80000"/>
                        </a:lnSpc>
                        <a:spcBef>
                          <a:spcPts val="0"/>
                        </a:spcBef>
                        <a:spcAft>
                          <a:spcPts val="0"/>
                        </a:spcAft>
                        <a:buClr>
                          <a:srgbClr val="000000"/>
                        </a:buClr>
                        <a:buSzPts val="1200"/>
                        <a:buFont typeface="Arial"/>
                        <a:buNone/>
                      </a:pPr>
                      <a:r>
                        <a:rPr lang="en-US" sz="1200" b="1" u="none" strike="noStrike" cap="none"/>
                        <a:t>Distribution of Work </a:t>
                      </a:r>
                      <a:endParaRPr sz="1200" b="1" u="none" strike="noStrike" cap="none"/>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a:t>Each team member is responsible for duties outlined in the CTA document.</a:t>
                      </a:r>
                      <a:endParaRPr sz="1200" u="none" strike="noStrike" cap="none"/>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a:t>The prime contractor cannot delegate responsibility for performance to subs</a:t>
                      </a:r>
                      <a:endParaRPr sz="1200" u="none" strike="noStrike" cap="none"/>
                    </a:p>
                  </a:txBody>
                  <a:tcPr marL="91425" marR="91425" marT="91425" marB="91425"/>
                </a:tc>
                <a:extLst>
                  <a:ext uri="{0D108BD9-81ED-4DB2-BD59-A6C34878D82A}">
                    <a16:rowId xmlns:a16="http://schemas.microsoft.com/office/drawing/2014/main" val="10003"/>
                  </a:ext>
                </a:extLst>
              </a:tr>
              <a:tr h="447375">
                <a:tc>
                  <a:txBody>
                    <a:bodyPr/>
                    <a:lstStyle/>
                    <a:p>
                      <a:pPr marL="0" marR="0" lvl="0" indent="0" algn="l" rtl="0">
                        <a:lnSpc>
                          <a:spcPct val="80000"/>
                        </a:lnSpc>
                        <a:spcBef>
                          <a:spcPts val="0"/>
                        </a:spcBef>
                        <a:spcAft>
                          <a:spcPts val="0"/>
                        </a:spcAft>
                        <a:buClr>
                          <a:srgbClr val="000000"/>
                        </a:buClr>
                        <a:buSzPts val="1200"/>
                        <a:buFont typeface="Arial"/>
                        <a:buNone/>
                      </a:pPr>
                      <a:r>
                        <a:rPr lang="en-US" sz="1200" b="1" u="none" strike="noStrike" cap="none"/>
                        <a:t>Privity of Contract </a:t>
                      </a:r>
                      <a:endParaRPr sz="1200" b="1" u="none" strike="noStrike" cap="none"/>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a:t>Each team member has privity of contract with the government and can interact directly us.</a:t>
                      </a:r>
                      <a:endParaRPr sz="1200" u="none" strike="noStrike" cap="none"/>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a:t>Only the prime contractor can interact with us. The prime contractor is responsible for subcontracting activities.</a:t>
                      </a:r>
                      <a:endParaRPr sz="1200" u="none" strike="noStrike" cap="none"/>
                    </a:p>
                  </a:txBody>
                  <a:tcPr marL="91425" marR="91425" marT="91425" marB="91425"/>
                </a:tc>
                <a:extLst>
                  <a:ext uri="{0D108BD9-81ED-4DB2-BD59-A6C34878D82A}">
                    <a16:rowId xmlns:a16="http://schemas.microsoft.com/office/drawing/2014/main" val="10004"/>
                  </a:ext>
                </a:extLst>
              </a:tr>
              <a:tr h="447375">
                <a:tc>
                  <a:txBody>
                    <a:bodyPr/>
                    <a:lstStyle/>
                    <a:p>
                      <a:pPr marL="0" marR="0" lvl="0" indent="0" algn="l" rtl="0">
                        <a:lnSpc>
                          <a:spcPct val="80000"/>
                        </a:lnSpc>
                        <a:spcBef>
                          <a:spcPts val="0"/>
                        </a:spcBef>
                        <a:spcAft>
                          <a:spcPts val="0"/>
                        </a:spcAft>
                        <a:buClr>
                          <a:srgbClr val="000000"/>
                        </a:buClr>
                        <a:buSzPts val="1200"/>
                        <a:buFont typeface="Arial"/>
                        <a:buNone/>
                      </a:pPr>
                      <a:r>
                        <a:rPr lang="en-US" sz="1200" b="1" u="none" strike="noStrike" cap="none"/>
                        <a:t>Invoicing </a:t>
                      </a:r>
                      <a:endParaRPr sz="1200" b="1" u="none" strike="noStrike" cap="none"/>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a:t>Each team member invoices the government buyer at unit prices or hourly rates as outlined in the task or delivery order, or blanket purchase agreement.</a:t>
                      </a:r>
                      <a:endParaRPr sz="1200" u="none" strike="noStrike" cap="none"/>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a:t>Prime contractors invoice the government buyer according to its MAS contract, which may include price reductions.</a:t>
                      </a:r>
                      <a:endParaRPr sz="1200" u="none" strike="noStrike" cap="none"/>
                    </a:p>
                  </a:txBody>
                  <a:tcPr marL="91425" marR="91425" marT="91425" marB="91425"/>
                </a:tc>
                <a:extLst>
                  <a:ext uri="{0D108BD9-81ED-4DB2-BD59-A6C34878D82A}">
                    <a16:rowId xmlns:a16="http://schemas.microsoft.com/office/drawing/2014/main" val="10005"/>
                  </a:ext>
                </a:extLst>
              </a:tr>
              <a:tr h="447375">
                <a:tc>
                  <a:txBody>
                    <a:bodyPr/>
                    <a:lstStyle/>
                    <a:p>
                      <a:pPr marL="0" marR="0" lvl="0" indent="0" algn="l" rtl="0">
                        <a:lnSpc>
                          <a:spcPct val="80000"/>
                        </a:lnSpc>
                        <a:spcBef>
                          <a:spcPts val="0"/>
                        </a:spcBef>
                        <a:spcAft>
                          <a:spcPts val="0"/>
                        </a:spcAft>
                        <a:buClr>
                          <a:srgbClr val="000000"/>
                        </a:buClr>
                        <a:buSzPts val="1200"/>
                        <a:buFont typeface="Arial"/>
                        <a:buNone/>
                      </a:pPr>
                      <a:r>
                        <a:rPr lang="en-US" sz="1200" b="1" u="none" strike="noStrike" cap="none"/>
                        <a:t>Scope of Work </a:t>
                      </a:r>
                      <a:endParaRPr sz="1200" b="1" u="none" strike="noStrike" cap="none"/>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a:t>Team members can offer total solutions quickly and easily.</a:t>
                      </a:r>
                      <a:endParaRPr sz="1200" u="none" strike="noStrike" cap="none"/>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a:t>Prime contractors can only provide the supplies or services that were awarded on its MAS contract.</a:t>
                      </a:r>
                      <a:endParaRPr sz="1200" u="none" strike="noStrike" cap="none"/>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9"/>
          <p:cNvSpPr txBox="1">
            <a:spLocks noGrp="1"/>
          </p:cNvSpPr>
          <p:nvPr>
            <p:ph type="ctrTitle"/>
          </p:nvPr>
        </p:nvSpPr>
        <p:spPr>
          <a:xfrm>
            <a:off x="462325" y="243300"/>
            <a:ext cx="6651900" cy="67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200">
                <a:solidFill>
                  <a:srgbClr val="002060"/>
                </a:solidFill>
              </a:rPr>
              <a:t>MAS: </a:t>
            </a:r>
            <a:r>
              <a:rPr lang="en-US" sz="3200" b="0">
                <a:solidFill>
                  <a:srgbClr val="002060"/>
                </a:solidFill>
              </a:rPr>
              <a:t>Ancillary Supplies &amp; Services</a:t>
            </a:r>
            <a:endParaRPr sz="3200">
              <a:latin typeface="Arial"/>
              <a:ea typeface="Arial"/>
              <a:cs typeface="Arial"/>
              <a:sym typeface="Arial"/>
            </a:endParaRPr>
          </a:p>
        </p:txBody>
      </p:sp>
      <p:sp>
        <p:nvSpPr>
          <p:cNvPr id="264" name="Google Shape;264;p29"/>
          <p:cNvSpPr txBox="1"/>
          <p:nvPr/>
        </p:nvSpPr>
        <p:spPr>
          <a:xfrm>
            <a:off x="462325" y="1144500"/>
            <a:ext cx="8272800" cy="25962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400" b="1" i="0" u="none" strike="noStrike" cap="none">
                <a:solidFill>
                  <a:srgbClr val="000000"/>
                </a:solidFill>
                <a:latin typeface="Arial"/>
                <a:ea typeface="Arial"/>
                <a:cs typeface="Arial"/>
                <a:sym typeface="Arial"/>
              </a:rPr>
              <a:t>Ancillary Supplies and Services</a:t>
            </a:r>
            <a:r>
              <a:rPr lang="en-US" sz="1400" b="0" i="0" u="none" strike="noStrike" cap="none">
                <a:solidFill>
                  <a:srgbClr val="000000"/>
                </a:solidFill>
                <a:latin typeface="Arial"/>
                <a:ea typeface="Arial"/>
                <a:cs typeface="Arial"/>
                <a:sym typeface="Arial"/>
              </a:rPr>
              <a:t> Special Item Number (SIN) is used for support supplies and services that are not covered by any other SIN on a schedule. </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These supplies and services are intended to complement a contractor's offerings and provide a solution to a customer's needs. Here are some things to know about the Ancillary Supplies and Services SIN: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en-US" sz="1400" b="0" i="0" u="sng" strike="noStrike" cap="none">
                <a:solidFill>
                  <a:srgbClr val="000000"/>
                </a:solidFill>
                <a:latin typeface="Arial"/>
                <a:ea typeface="Arial"/>
                <a:cs typeface="Arial"/>
                <a:sym typeface="Arial"/>
              </a:rPr>
              <a:t>Pricing: </a:t>
            </a:r>
            <a:r>
              <a:rPr lang="en-US" sz="1400" b="0" i="0" u="none" strike="noStrike" cap="none">
                <a:solidFill>
                  <a:srgbClr val="000000"/>
                </a:solidFill>
                <a:latin typeface="Arial"/>
                <a:ea typeface="Arial"/>
                <a:cs typeface="Arial"/>
                <a:sym typeface="Arial"/>
              </a:rPr>
              <a:t>The price for these items is determined when the schedule or modification is negotiated.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en-US" sz="1400" b="0" i="0" u="sng" strike="noStrike" cap="none">
                <a:solidFill>
                  <a:srgbClr val="000000"/>
                </a:solidFill>
                <a:latin typeface="Arial"/>
                <a:ea typeface="Arial"/>
                <a:cs typeface="Arial"/>
                <a:sym typeface="Arial"/>
              </a:rPr>
              <a:t>Incidentals</a:t>
            </a:r>
            <a:r>
              <a:rPr lang="en-US" sz="1400" b="0" i="0" u="none" strike="noStrike" cap="none">
                <a:solidFill>
                  <a:srgbClr val="000000"/>
                </a:solidFill>
                <a:latin typeface="Arial"/>
                <a:ea typeface="Arial"/>
                <a:cs typeface="Arial"/>
                <a:sym typeface="Arial"/>
              </a:rPr>
              <a:t>: Ability to award incidental items at the schedule-contract level if they are routinely provided.</a:t>
            </a:r>
            <a:endParaRPr sz="1400" b="0" i="0" u="none" strike="noStrike" cap="none">
              <a:solidFill>
                <a:srgbClr val="000000"/>
              </a:solidFill>
              <a:latin typeface="Arial"/>
              <a:ea typeface="Arial"/>
              <a:cs typeface="Arial"/>
              <a:sym typeface="Arial"/>
            </a:endParaRPr>
          </a:p>
        </p:txBody>
      </p:sp>
      <p:graphicFrame>
        <p:nvGraphicFramePr>
          <p:cNvPr id="265" name="Google Shape;265;p29"/>
          <p:cNvGraphicFramePr/>
          <p:nvPr/>
        </p:nvGraphicFramePr>
        <p:xfrm>
          <a:off x="1205225" y="3812700"/>
          <a:ext cx="7523050" cy="822930"/>
        </p:xfrm>
        <a:graphic>
          <a:graphicData uri="http://schemas.openxmlformats.org/drawingml/2006/table">
            <a:tbl>
              <a:tblPr firstRow="1">
                <a:noFill/>
                <a:tableStyleId>{59A01711-2E06-4AC9-92A8-6ADE38F9DC3E}</a:tableStyleId>
              </a:tblPr>
              <a:tblGrid>
                <a:gridCol w="2147650">
                  <a:extLst>
                    <a:ext uri="{9D8B030D-6E8A-4147-A177-3AD203B41FA5}">
                      <a16:colId xmlns:a16="http://schemas.microsoft.com/office/drawing/2014/main" val="20000"/>
                    </a:ext>
                  </a:extLst>
                </a:gridCol>
                <a:gridCol w="5375400">
                  <a:extLst>
                    <a:ext uri="{9D8B030D-6E8A-4147-A177-3AD203B41FA5}">
                      <a16:colId xmlns:a16="http://schemas.microsoft.com/office/drawing/2014/main" val="20001"/>
                    </a:ext>
                  </a:extLst>
                </a:gridCol>
              </a:tblGrid>
              <a:tr h="549825">
                <a:tc>
                  <a:txBody>
                    <a:bodyPr/>
                    <a:lstStyle/>
                    <a:p>
                      <a:pPr marL="0" marR="0" lvl="0" indent="0" algn="l" rtl="0">
                        <a:lnSpc>
                          <a:spcPct val="100000"/>
                        </a:lnSpc>
                        <a:spcBef>
                          <a:spcPts val="0"/>
                        </a:spcBef>
                        <a:spcAft>
                          <a:spcPts val="0"/>
                        </a:spcAft>
                        <a:buClr>
                          <a:schemeClr val="dk1"/>
                        </a:buClr>
                        <a:buSzPts val="1100"/>
                        <a:buFont typeface="Arial"/>
                        <a:buNone/>
                      </a:pPr>
                      <a:r>
                        <a:rPr lang="en-US" sz="1400" b="1" u="sng" strike="noStrike" cap="none" dirty="0">
                          <a:solidFill>
                            <a:srgbClr val="1155CC"/>
                          </a:solidFill>
                          <a:highlight>
                            <a:srgbClr val="FFFFFF"/>
                          </a:highlight>
                          <a:hlinkClick r:id="rId3">
                            <a:extLst>
                              <a:ext uri="{A12FA001-AC4F-418D-AE19-62706E023703}">
                                <ahyp:hlinkClr xmlns:ahyp="http://schemas.microsoft.com/office/drawing/2018/hyperlinkcolor" val="tx"/>
                              </a:ext>
                            </a:extLst>
                          </a:hlinkClick>
                        </a:rPr>
                        <a:t>ANCILLARY</a:t>
                      </a:r>
                      <a:endParaRPr sz="1400" u="none" strike="noStrike" cap="none" dirty="0"/>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tcPr>
                </a:tc>
                <a:tc>
                  <a:txBody>
                    <a:bodyPr/>
                    <a:lstStyle/>
                    <a:p>
                      <a:pPr marL="457200" marR="0" lvl="0" indent="-317500" algn="l" rtl="0">
                        <a:lnSpc>
                          <a:spcPct val="100000"/>
                        </a:lnSpc>
                        <a:spcBef>
                          <a:spcPts val="0"/>
                        </a:spcBef>
                        <a:spcAft>
                          <a:spcPts val="0"/>
                        </a:spcAft>
                        <a:buClr>
                          <a:schemeClr val="dk1"/>
                        </a:buClr>
                        <a:buSzPts val="1400"/>
                        <a:buFont typeface="Arial"/>
                        <a:buChar char="●"/>
                      </a:pPr>
                      <a:r>
                        <a:rPr lang="en-US" sz="1400" u="none" strike="noStrike" cap="none" dirty="0">
                          <a:solidFill>
                            <a:schemeClr val="dk1"/>
                          </a:solidFill>
                        </a:rPr>
                        <a:t>Supplies and/or services are support supplies and/or services which are not within the scope of any other SIN on this schedule.</a:t>
                      </a:r>
                      <a:endParaRPr sz="1400" u="none" strike="noStrike" cap="none" dirty="0"/>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0"/>
          <p:cNvSpPr txBox="1">
            <a:spLocks noGrp="1"/>
          </p:cNvSpPr>
          <p:nvPr>
            <p:ph type="ctrTitle"/>
          </p:nvPr>
        </p:nvSpPr>
        <p:spPr>
          <a:xfrm>
            <a:off x="462325" y="243300"/>
            <a:ext cx="5492700" cy="67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200">
                <a:solidFill>
                  <a:srgbClr val="002060"/>
                </a:solidFill>
              </a:rPr>
              <a:t>MAS: </a:t>
            </a:r>
            <a:r>
              <a:rPr lang="en-US" sz="3200" b="0">
                <a:solidFill>
                  <a:srgbClr val="002060"/>
                </a:solidFill>
              </a:rPr>
              <a:t>Order Level Materials</a:t>
            </a:r>
            <a:endParaRPr sz="3200">
              <a:latin typeface="Arial"/>
              <a:ea typeface="Arial"/>
              <a:cs typeface="Arial"/>
              <a:sym typeface="Arial"/>
            </a:endParaRPr>
          </a:p>
        </p:txBody>
      </p:sp>
      <p:graphicFrame>
        <p:nvGraphicFramePr>
          <p:cNvPr id="271" name="Google Shape;271;p30"/>
          <p:cNvGraphicFramePr/>
          <p:nvPr/>
        </p:nvGraphicFramePr>
        <p:xfrm>
          <a:off x="1162050" y="3894075"/>
          <a:ext cx="7640575" cy="609570"/>
        </p:xfrm>
        <a:graphic>
          <a:graphicData uri="http://schemas.openxmlformats.org/drawingml/2006/table">
            <a:tbl>
              <a:tblPr firstRow="1">
                <a:noFill/>
                <a:tableStyleId>{59A01711-2E06-4AC9-92A8-6ADE38F9DC3E}</a:tableStyleId>
              </a:tblPr>
              <a:tblGrid>
                <a:gridCol w="1179500">
                  <a:extLst>
                    <a:ext uri="{9D8B030D-6E8A-4147-A177-3AD203B41FA5}">
                      <a16:colId xmlns:a16="http://schemas.microsoft.com/office/drawing/2014/main" val="20000"/>
                    </a:ext>
                  </a:extLst>
                </a:gridCol>
                <a:gridCol w="6461075">
                  <a:extLst>
                    <a:ext uri="{9D8B030D-6E8A-4147-A177-3AD203B41FA5}">
                      <a16:colId xmlns:a16="http://schemas.microsoft.com/office/drawing/2014/main" val="20001"/>
                    </a:ext>
                  </a:extLst>
                </a:gridCol>
              </a:tblGrid>
              <a:tr h="549825">
                <a:tc>
                  <a:txBody>
                    <a:bodyPr/>
                    <a:lstStyle/>
                    <a:p>
                      <a:pPr marL="0" marR="0" lvl="0" indent="0" algn="l" rtl="0">
                        <a:lnSpc>
                          <a:spcPct val="100000"/>
                        </a:lnSpc>
                        <a:spcBef>
                          <a:spcPts val="0"/>
                        </a:spcBef>
                        <a:spcAft>
                          <a:spcPts val="0"/>
                        </a:spcAft>
                        <a:buClr>
                          <a:schemeClr val="dk1"/>
                        </a:buClr>
                        <a:buSzPts val="1100"/>
                        <a:buFont typeface="Arial"/>
                        <a:buNone/>
                      </a:pPr>
                      <a:r>
                        <a:rPr lang="en-US" sz="1400" b="1" u="sng" strike="noStrike" cap="none">
                          <a:solidFill>
                            <a:srgbClr val="1155CC"/>
                          </a:solidFill>
                          <a:highlight>
                            <a:srgbClr val="FFFFFF"/>
                          </a:highlight>
                          <a:hlinkClick r:id="rId3">
                            <a:extLst>
                              <a:ext uri="{A12FA001-AC4F-418D-AE19-62706E023703}">
                                <ahyp:hlinkClr xmlns:ahyp="http://schemas.microsoft.com/office/drawing/2018/hyperlinkcolor" val="tx"/>
                              </a:ext>
                            </a:extLst>
                          </a:hlinkClick>
                        </a:rPr>
                        <a:t>OLM</a:t>
                      </a:r>
                      <a:r>
                        <a:rPr lang="en-US" sz="1400" u="none" strike="noStrike" cap="none">
                          <a:solidFill>
                            <a:schemeClr val="dk1"/>
                          </a:solidFill>
                        </a:rPr>
                        <a:t> </a:t>
                      </a:r>
                      <a:endParaRPr sz="1400" u="none" strike="noStrike" cap="none"/>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tcPr>
                </a:tc>
                <a:tc>
                  <a:txBody>
                    <a:bodyPr/>
                    <a:lstStyle/>
                    <a:p>
                      <a:pPr marL="457200" marR="0" lvl="0" indent="-317500" algn="l" rtl="0">
                        <a:lnSpc>
                          <a:spcPct val="100000"/>
                        </a:lnSpc>
                        <a:spcBef>
                          <a:spcPts val="0"/>
                        </a:spcBef>
                        <a:spcAft>
                          <a:spcPts val="0"/>
                        </a:spcAft>
                        <a:buClr>
                          <a:schemeClr val="dk1"/>
                        </a:buClr>
                        <a:buSzPts val="1400"/>
                        <a:buFont typeface="Arial"/>
                        <a:buChar char="●"/>
                      </a:pPr>
                      <a:r>
                        <a:rPr lang="en-US" sz="1400" u="none" strike="noStrike" cap="none">
                          <a:solidFill>
                            <a:schemeClr val="dk1"/>
                          </a:solidFill>
                        </a:rPr>
                        <a:t>Order-Level Materials (OLM) are supplies and/or services acquired in direct support of an individual task or delivery order.</a:t>
                      </a:r>
                      <a:endParaRPr sz="1400" u="none" strike="noStrike" cap="none"/>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72" name="Google Shape;272;p30"/>
          <p:cNvSpPr txBox="1"/>
          <p:nvPr/>
        </p:nvSpPr>
        <p:spPr>
          <a:xfrm>
            <a:off x="462325" y="1114250"/>
            <a:ext cx="8340300" cy="26373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400" b="1" i="0" u="none" strike="noStrike" cap="none">
                <a:solidFill>
                  <a:srgbClr val="000000"/>
                </a:solidFill>
                <a:latin typeface="Arial"/>
                <a:ea typeface="Arial"/>
                <a:cs typeface="Arial"/>
                <a:sym typeface="Arial"/>
              </a:rPr>
              <a:t>Order-Level Materials (OLMs) </a:t>
            </a:r>
            <a:r>
              <a:rPr lang="en-US" sz="1400" b="0" i="0" u="none" strike="noStrike" cap="none">
                <a:solidFill>
                  <a:schemeClr val="dk1"/>
                </a:solidFill>
                <a:latin typeface="Arial"/>
                <a:ea typeface="Arial"/>
                <a:cs typeface="Arial"/>
                <a:sym typeface="Arial"/>
              </a:rPr>
              <a:t>Special Item Number (SIN) is used for </a:t>
            </a:r>
            <a:r>
              <a:rPr lang="en-US" sz="1400" b="0" i="0" u="none" strike="noStrike" cap="none">
                <a:solidFill>
                  <a:srgbClr val="000000"/>
                </a:solidFill>
                <a:latin typeface="Arial"/>
                <a:ea typeface="Arial"/>
                <a:cs typeface="Arial"/>
                <a:sym typeface="Arial"/>
              </a:rPr>
              <a:t>supplies or services that are purchased to support a specific task or delivery order under MAS. </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OLMs are used when the supplies or services are not known at the time the contract or BPA is awarded. Here are some things to know: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Priced at the order level or BPA level, not in the contract or BPA.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Sold as either Time &amp; Materials (T&amp;M) or Labor Hour under a Contract Line Item (CLIN).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Only included in orders under authorized subcategories that have the OLM SIN.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The value  cannot exceed 33.33% of the total order or BPA value.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1"/>
          <p:cNvSpPr txBox="1">
            <a:spLocks noGrp="1"/>
          </p:cNvSpPr>
          <p:nvPr>
            <p:ph type="ctrTitle"/>
          </p:nvPr>
        </p:nvSpPr>
        <p:spPr>
          <a:xfrm>
            <a:off x="462325" y="243300"/>
            <a:ext cx="3320700" cy="67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200">
                <a:solidFill>
                  <a:srgbClr val="002060"/>
                </a:solidFill>
              </a:rPr>
              <a:t>MAS: </a:t>
            </a:r>
            <a:r>
              <a:rPr lang="en-US" sz="3200" b="0">
                <a:solidFill>
                  <a:srgbClr val="002060"/>
                </a:solidFill>
              </a:rPr>
              <a:t>FastLane </a:t>
            </a:r>
            <a:endParaRPr sz="3200">
              <a:latin typeface="Arial"/>
              <a:ea typeface="Arial"/>
              <a:cs typeface="Arial"/>
              <a:sym typeface="Arial"/>
            </a:endParaRPr>
          </a:p>
        </p:txBody>
      </p:sp>
      <p:sp>
        <p:nvSpPr>
          <p:cNvPr id="278" name="Google Shape;278;p31"/>
          <p:cNvSpPr txBox="1"/>
          <p:nvPr/>
        </p:nvSpPr>
        <p:spPr>
          <a:xfrm>
            <a:off x="293875" y="1118475"/>
            <a:ext cx="8533800" cy="34992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The </a:t>
            </a:r>
            <a:r>
              <a:rPr lang="en-US" sz="1400" b="1" i="0" u="none" strike="noStrike" cap="none">
                <a:solidFill>
                  <a:srgbClr val="000000"/>
                </a:solidFill>
                <a:latin typeface="Arial"/>
                <a:ea typeface="Arial"/>
                <a:cs typeface="Arial"/>
                <a:sym typeface="Arial"/>
              </a:rPr>
              <a:t>GSA FastLane</a:t>
            </a:r>
            <a:r>
              <a:rPr lang="en-US" sz="1400" b="0" i="0" u="none" strike="noStrike" cap="none">
                <a:solidFill>
                  <a:srgbClr val="000000"/>
                </a:solidFill>
                <a:latin typeface="Arial"/>
                <a:ea typeface="Arial"/>
                <a:cs typeface="Arial"/>
                <a:sym typeface="Arial"/>
              </a:rPr>
              <a:t> is a program that helps government agencies access new technologies and innovative offerings by reducing the time it takes for GSA to process contract actions and add new companies onto the schedule. Here are some things to know about the process: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Faster award cycles: Reduce the time it takes to process eOffers from 110 days to 30–45 days.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Quicker contract modifications: Allows GSA to  process contract modifications in as little as 24–48 hour adding new vendor products to their catalogs.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More agile IT companies:Vendors can quickly update their contracts to meet customer needs.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The FASt Lane program is part of the GSA's Making It Easier (MIE) initiatives.</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It was designed for eligible MAS vendors, to assist them getting onto contract or modifying contracts for new product additions.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2"/>
          <p:cNvSpPr txBox="1">
            <a:spLocks noGrp="1"/>
          </p:cNvSpPr>
          <p:nvPr>
            <p:ph type="title" idx="4294967295"/>
          </p:nvPr>
        </p:nvSpPr>
        <p:spPr>
          <a:xfrm>
            <a:off x="239250" y="79575"/>
            <a:ext cx="8520600" cy="572700"/>
          </a:xfrm>
          <a:prstGeom prst="rect">
            <a:avLst/>
          </a:prstGeom>
          <a:noFill/>
          <a:ln>
            <a:noFill/>
          </a:ln>
        </p:spPr>
        <p:txBody>
          <a:bodyPr spcFirstLastPara="1" wrap="square" lIns="91425" tIns="91425" rIns="91425" bIns="91425" anchor="ctr" anchorCtr="0">
            <a:normAutofit/>
          </a:bodyPr>
          <a:lstStyle/>
          <a:p>
            <a:pPr marL="0" marR="0" lvl="0" indent="0" algn="l" rtl="0">
              <a:lnSpc>
                <a:spcPct val="100000"/>
              </a:lnSpc>
              <a:spcBef>
                <a:spcPts val="0"/>
              </a:spcBef>
              <a:spcAft>
                <a:spcPts val="0"/>
              </a:spcAft>
              <a:buClr>
                <a:srgbClr val="1D75BC"/>
              </a:buClr>
              <a:buSzPts val="2800"/>
              <a:buFont typeface="Arial"/>
              <a:buNone/>
            </a:pPr>
            <a:r>
              <a:rPr lang="en-US" sz="1820"/>
              <a:t>Defense Innovation Unit Use Case Scenario</a:t>
            </a:r>
            <a:endParaRPr sz="1820"/>
          </a:p>
        </p:txBody>
      </p:sp>
      <p:pic>
        <p:nvPicPr>
          <p:cNvPr id="284" name="Google Shape;284;p32" descr="Defense Innovation Unit"/>
          <p:cNvPicPr preferRelativeResize="0"/>
          <p:nvPr/>
        </p:nvPicPr>
        <p:blipFill rotWithShape="1">
          <a:blip r:embed="rId3">
            <a:alphaModFix/>
          </a:blip>
          <a:srcRect/>
          <a:stretch/>
        </p:blipFill>
        <p:spPr>
          <a:xfrm>
            <a:off x="314942" y="722096"/>
            <a:ext cx="3379375" cy="693375"/>
          </a:xfrm>
          <a:prstGeom prst="rect">
            <a:avLst/>
          </a:prstGeom>
          <a:noFill/>
          <a:ln>
            <a:noFill/>
          </a:ln>
        </p:spPr>
      </p:pic>
      <p:cxnSp>
        <p:nvCxnSpPr>
          <p:cNvPr id="285" name="Google Shape;285;p32"/>
          <p:cNvCxnSpPr/>
          <p:nvPr/>
        </p:nvCxnSpPr>
        <p:spPr>
          <a:xfrm>
            <a:off x="314950" y="1485289"/>
            <a:ext cx="4455900" cy="0"/>
          </a:xfrm>
          <a:prstGeom prst="straightConnector1">
            <a:avLst/>
          </a:prstGeom>
          <a:noFill/>
          <a:ln w="38100" cap="flat" cmpd="sng">
            <a:solidFill>
              <a:srgbClr val="1D75BC"/>
            </a:solidFill>
            <a:prstDash val="solid"/>
            <a:round/>
            <a:headEnd type="none" w="sm" len="sm"/>
            <a:tailEnd type="none" w="sm" len="sm"/>
          </a:ln>
        </p:spPr>
      </p:cxnSp>
      <p:sp>
        <p:nvSpPr>
          <p:cNvPr id="286" name="Google Shape;286;p32"/>
          <p:cNvSpPr txBox="1"/>
          <p:nvPr/>
        </p:nvSpPr>
        <p:spPr>
          <a:xfrm>
            <a:off x="314950" y="1636400"/>
            <a:ext cx="4166400" cy="3340200"/>
          </a:xfrm>
          <a:prstGeom prst="rect">
            <a:avLst/>
          </a:prstGeom>
          <a:noFill/>
          <a:ln>
            <a:noFill/>
          </a:ln>
        </p:spPr>
        <p:txBody>
          <a:bodyPr spcFirstLastPara="1" wrap="square" lIns="0" tIns="91425" rIns="0" bIns="91425" anchor="t" anchorCtr="0">
            <a:spAutoFit/>
          </a:bodyPr>
          <a:lstStyle/>
          <a:p>
            <a:pPr marL="0" marR="0" lvl="0" indent="0" algn="l" rtl="0">
              <a:lnSpc>
                <a:spcPct val="150000"/>
              </a:lnSpc>
              <a:spcBef>
                <a:spcPts val="0"/>
              </a:spcBef>
              <a:spcAft>
                <a:spcPts val="0"/>
              </a:spcAft>
              <a:buClr>
                <a:srgbClr val="000000"/>
              </a:buClr>
              <a:buSzPts val="1500"/>
              <a:buFont typeface="Arial"/>
              <a:buNone/>
            </a:pPr>
            <a:r>
              <a:rPr lang="en-US" sz="1500" b="1" i="0" u="none" strike="noStrike" cap="none">
                <a:solidFill>
                  <a:schemeClr val="dk1"/>
                </a:solidFill>
                <a:highlight>
                  <a:schemeClr val="lt1"/>
                </a:highlight>
                <a:latin typeface="Arial"/>
                <a:ea typeface="Arial"/>
                <a:cs typeface="Arial"/>
                <a:sym typeface="Arial"/>
              </a:rPr>
              <a:t>ITC</a:t>
            </a:r>
            <a:r>
              <a:rPr lang="en-US" sz="1500" b="0" i="0" u="none" strike="noStrike" cap="none">
                <a:solidFill>
                  <a:schemeClr val="dk1"/>
                </a:solidFill>
                <a:highlight>
                  <a:schemeClr val="lt1"/>
                </a:highlight>
                <a:latin typeface="Arial"/>
                <a:ea typeface="Arial"/>
                <a:cs typeface="Arial"/>
                <a:sym typeface="Arial"/>
              </a:rPr>
              <a:t> is using its “FASt Lane” process and works closely with DIU to onboard emerging tech vendors onto the GSA Multiple Award Schedules.</a:t>
            </a:r>
            <a:endParaRPr sz="1400" b="0" i="0" u="none" strike="noStrike" cap="none">
              <a:solidFill>
                <a:schemeClr val="dk1"/>
              </a:solidFill>
              <a:latin typeface="Arial"/>
              <a:ea typeface="Arial"/>
              <a:cs typeface="Arial"/>
              <a:sym typeface="Arial"/>
            </a:endParaRPr>
          </a:p>
          <a:p>
            <a:pPr marL="0" marR="0" lvl="0" indent="0" algn="l" rtl="0">
              <a:lnSpc>
                <a:spcPct val="150000"/>
              </a:lnSpc>
              <a:spcBef>
                <a:spcPts val="1200"/>
              </a:spcBef>
              <a:spcAft>
                <a:spcPts val="0"/>
              </a:spcAft>
              <a:buClr>
                <a:srgbClr val="000000"/>
              </a:buClr>
              <a:buSzPts val="1500"/>
              <a:buFont typeface="Arial"/>
              <a:buNone/>
            </a:pPr>
            <a:r>
              <a:rPr lang="en-US" sz="1500" b="1" i="0" u="none" strike="noStrike" cap="none">
                <a:solidFill>
                  <a:schemeClr val="dk1"/>
                </a:solidFill>
                <a:highlight>
                  <a:schemeClr val="lt1"/>
                </a:highlight>
                <a:latin typeface="Arial"/>
                <a:ea typeface="Arial"/>
                <a:cs typeface="Arial"/>
                <a:sym typeface="Arial"/>
              </a:rPr>
              <a:t>Recent successes </a:t>
            </a:r>
            <a:r>
              <a:rPr lang="en-US" sz="1500" b="0" i="0" u="none" strike="noStrike" cap="none">
                <a:solidFill>
                  <a:schemeClr val="dk1"/>
                </a:solidFill>
                <a:highlight>
                  <a:schemeClr val="lt1"/>
                </a:highlight>
                <a:latin typeface="Arial"/>
                <a:ea typeface="Arial"/>
                <a:cs typeface="Arial"/>
                <a:sym typeface="Arial"/>
              </a:rPr>
              <a:t>include aquatic drones for NOAA hurricane tracking and Artificial Intelligence Information Operations for the U.S. Army.	</a:t>
            </a:r>
            <a:endParaRPr sz="1400" b="0" i="0" u="none" strike="noStrike" cap="none">
              <a:solidFill>
                <a:schemeClr val="dk1"/>
              </a:solidFill>
              <a:latin typeface="Arial"/>
              <a:ea typeface="Arial"/>
              <a:cs typeface="Arial"/>
              <a:sym typeface="Arial"/>
            </a:endParaRPr>
          </a:p>
          <a:p>
            <a:pPr marL="323850" marR="0" lvl="1" indent="-95250" algn="l" rtl="0">
              <a:lnSpc>
                <a:spcPct val="150000"/>
              </a:lnSpc>
              <a:spcBef>
                <a:spcPts val="0"/>
              </a:spcBef>
              <a:spcAft>
                <a:spcPts val="0"/>
              </a:spcAft>
              <a:buClr>
                <a:srgbClr val="073763"/>
              </a:buClr>
              <a:buSzPts val="1200"/>
              <a:buFont typeface="Arial"/>
              <a:buNone/>
            </a:pPr>
            <a:endParaRPr sz="1500" b="1" i="0" u="none" strike="noStrike" cap="none">
              <a:solidFill>
                <a:srgbClr val="232659"/>
              </a:solidFill>
              <a:highlight>
                <a:schemeClr val="lt1"/>
              </a:highlight>
              <a:latin typeface="Arial"/>
              <a:ea typeface="Arial"/>
              <a:cs typeface="Arial"/>
              <a:sym typeface="Arial"/>
            </a:endParaRPr>
          </a:p>
        </p:txBody>
      </p:sp>
      <p:sp>
        <p:nvSpPr>
          <p:cNvPr id="287" name="Google Shape;287;p32"/>
          <p:cNvSpPr/>
          <p:nvPr/>
        </p:nvSpPr>
        <p:spPr>
          <a:xfrm>
            <a:off x="5404908" y="-1"/>
            <a:ext cx="3739200" cy="3795300"/>
          </a:xfrm>
          <a:prstGeom prst="rect">
            <a:avLst/>
          </a:prstGeom>
          <a:gradFill>
            <a:gsLst>
              <a:gs pos="0">
                <a:srgbClr val="232659"/>
              </a:gs>
              <a:gs pos="100000">
                <a:srgbClr val="5B276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88" name="Google Shape;288;p32" descr="DoD Woman with virtual reality headset"/>
          <p:cNvPicPr preferRelativeResize="0"/>
          <p:nvPr/>
        </p:nvPicPr>
        <p:blipFill rotWithShape="1">
          <a:blip r:embed="rId4">
            <a:alphaModFix/>
          </a:blip>
          <a:srcRect l="4495" r="4495"/>
          <a:stretch/>
        </p:blipFill>
        <p:spPr>
          <a:xfrm>
            <a:off x="5176625" y="548175"/>
            <a:ext cx="3693825" cy="41160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3"/>
          <p:cNvSpPr txBox="1">
            <a:spLocks noGrp="1"/>
          </p:cNvSpPr>
          <p:nvPr>
            <p:ph type="title"/>
          </p:nvPr>
        </p:nvSpPr>
        <p:spPr>
          <a:xfrm>
            <a:off x="301150" y="1722300"/>
            <a:ext cx="6882900" cy="1698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sz="3200" b="1"/>
              <a:t>Pre-Competed Vehicles </a:t>
            </a:r>
            <a:endParaRPr sz="3200" b="1"/>
          </a:p>
          <a:p>
            <a:pPr marL="0" lvl="0" indent="0" algn="l" rtl="0">
              <a:lnSpc>
                <a:spcPct val="100000"/>
              </a:lnSpc>
              <a:spcBef>
                <a:spcPts val="0"/>
              </a:spcBef>
              <a:spcAft>
                <a:spcPts val="0"/>
              </a:spcAft>
              <a:buSzPts val="3600"/>
              <a:buNone/>
            </a:pPr>
            <a:endParaRPr sz="2000" b="1"/>
          </a:p>
          <a:p>
            <a:pPr marL="457200" lvl="0" indent="-355600" algn="l" rtl="0">
              <a:lnSpc>
                <a:spcPct val="100000"/>
              </a:lnSpc>
              <a:spcBef>
                <a:spcPts val="0"/>
              </a:spcBef>
              <a:spcAft>
                <a:spcPts val="0"/>
              </a:spcAft>
              <a:buSzPts val="2000"/>
              <a:buChar char="●"/>
            </a:pPr>
            <a:r>
              <a:rPr lang="en-US" sz="2000" b="1"/>
              <a:t>2GIT BPA (IT Hardware, Software, &amp; Ancillary) </a:t>
            </a:r>
            <a:endParaRPr sz="2000" b="1"/>
          </a:p>
          <a:p>
            <a:pPr marL="457200" lvl="0" indent="-355600" algn="l" rtl="0">
              <a:lnSpc>
                <a:spcPct val="100000"/>
              </a:lnSpc>
              <a:spcBef>
                <a:spcPts val="0"/>
              </a:spcBef>
              <a:spcAft>
                <a:spcPts val="0"/>
              </a:spcAft>
              <a:buSzPts val="2000"/>
              <a:buChar char="●"/>
            </a:pPr>
            <a:r>
              <a:rPr lang="en-US" sz="2000" b="1"/>
              <a:t>GSS BPA (Desktops/Laptops) </a:t>
            </a:r>
            <a:endParaRPr sz="2000" b="1"/>
          </a:p>
          <a:p>
            <a:pPr marL="457200" lvl="0" indent="-355600" algn="l" rtl="0">
              <a:lnSpc>
                <a:spcPct val="100000"/>
              </a:lnSpc>
              <a:spcBef>
                <a:spcPts val="0"/>
              </a:spcBef>
              <a:spcAft>
                <a:spcPts val="0"/>
              </a:spcAft>
              <a:buSzPts val="2000"/>
              <a:buChar char="●"/>
            </a:pPr>
            <a:r>
              <a:rPr lang="en-US" sz="2000" b="1"/>
              <a:t>Printer BPA </a:t>
            </a:r>
            <a:endParaRPr sz="2000" b="1"/>
          </a:p>
          <a:p>
            <a:pPr marL="457200" lvl="0" indent="-355600" algn="l" rtl="0">
              <a:lnSpc>
                <a:spcPct val="100000"/>
              </a:lnSpc>
              <a:spcBef>
                <a:spcPts val="0"/>
              </a:spcBef>
              <a:spcAft>
                <a:spcPts val="0"/>
              </a:spcAft>
              <a:buSzPts val="2000"/>
              <a:buChar char="●"/>
            </a:pPr>
            <a:r>
              <a:rPr lang="en-US" sz="2000" b="1"/>
              <a:t>GSA Advantage</a:t>
            </a:r>
            <a:endParaRPr sz="2000" b="1"/>
          </a:p>
          <a:p>
            <a:pPr marL="457200" lvl="0" indent="-355600" algn="l" rtl="0">
              <a:lnSpc>
                <a:spcPct val="100000"/>
              </a:lnSpc>
              <a:spcBef>
                <a:spcPts val="0"/>
              </a:spcBef>
              <a:spcAft>
                <a:spcPts val="0"/>
              </a:spcAft>
              <a:buSzPts val="2000"/>
              <a:buChar char="●"/>
            </a:pPr>
            <a:r>
              <a:rPr lang="en-US" sz="2000" b="1"/>
              <a:t>New vehicles</a:t>
            </a:r>
            <a:endParaRPr sz="20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6"/>
          <p:cNvSpPr txBox="1">
            <a:spLocks noGrp="1"/>
          </p:cNvSpPr>
          <p:nvPr>
            <p:ph type="title" idx="4294967295"/>
          </p:nvPr>
        </p:nvSpPr>
        <p:spPr>
          <a:xfrm>
            <a:off x="359723" y="175825"/>
            <a:ext cx="5002500" cy="586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3000"/>
              <a:buFont typeface="Arial"/>
              <a:buNone/>
            </a:pPr>
            <a:r>
              <a:rPr lang="en-US" sz="3200" b="1" i="0" u="none" strike="noStrike" cap="none" dirty="0">
                <a:solidFill>
                  <a:schemeClr val="dk1"/>
                </a:solidFill>
                <a:latin typeface="Arial"/>
                <a:ea typeface="Arial"/>
                <a:cs typeface="Arial"/>
                <a:sym typeface="Arial"/>
              </a:rPr>
              <a:t>Agenda </a:t>
            </a:r>
            <a:endParaRPr sz="1600" b="0" i="0" u="none" strike="noStrike" cap="none" dirty="0">
              <a:solidFill>
                <a:schemeClr val="dk1"/>
              </a:solidFill>
              <a:latin typeface="Arial"/>
              <a:ea typeface="Arial"/>
              <a:cs typeface="Arial"/>
              <a:sym typeface="Arial"/>
            </a:endParaRPr>
          </a:p>
        </p:txBody>
      </p:sp>
      <p:sp>
        <p:nvSpPr>
          <p:cNvPr id="99" name="Google Shape;99;p16"/>
          <p:cNvSpPr txBox="1"/>
          <p:nvPr/>
        </p:nvSpPr>
        <p:spPr>
          <a:xfrm>
            <a:off x="251400" y="782400"/>
            <a:ext cx="8336400" cy="3704100"/>
          </a:xfrm>
          <a:prstGeom prst="rect">
            <a:avLst/>
          </a:prstGeom>
          <a:noFill/>
          <a:ln>
            <a:noFill/>
          </a:ln>
        </p:spPr>
        <p:txBody>
          <a:bodyPr spcFirstLastPara="1" wrap="square" lIns="91425" tIns="91425" rIns="91425" bIns="91425" anchor="t" anchorCtr="0">
            <a:noAutofit/>
          </a:bodyPr>
          <a:lstStyle/>
          <a:p>
            <a:pPr marL="457200" marR="0" lvl="0" indent="-330200" algn="just" rtl="0">
              <a:lnSpc>
                <a:spcPct val="85000"/>
              </a:lnSpc>
              <a:spcBef>
                <a:spcPts val="0"/>
              </a:spcBef>
              <a:spcAft>
                <a:spcPts val="0"/>
              </a:spcAft>
              <a:buClr>
                <a:srgbClr val="212121"/>
              </a:buClr>
              <a:buSzPts val="1600"/>
              <a:buFont typeface="Arial"/>
              <a:buChar char="●"/>
            </a:pPr>
            <a:r>
              <a:rPr lang="en-US" sz="1600" b="1" i="0" u="none" strike="noStrike" cap="none" dirty="0">
                <a:solidFill>
                  <a:srgbClr val="212121"/>
                </a:solidFill>
                <a:latin typeface="Arial"/>
                <a:ea typeface="Arial"/>
                <a:cs typeface="Arial"/>
                <a:sym typeface="Arial"/>
              </a:rPr>
              <a:t>Federal Acquisition Service </a:t>
            </a:r>
            <a:endParaRPr sz="1600" b="1" i="0" u="none" strike="noStrike" cap="none" dirty="0">
              <a:solidFill>
                <a:srgbClr val="212121"/>
              </a:solidFill>
              <a:latin typeface="Arial"/>
              <a:ea typeface="Arial"/>
              <a:cs typeface="Arial"/>
              <a:sym typeface="Arial"/>
            </a:endParaRPr>
          </a:p>
          <a:p>
            <a:pPr marL="914400" marR="0" lvl="1" indent="-330200" algn="just" rtl="0">
              <a:lnSpc>
                <a:spcPct val="85000"/>
              </a:lnSpc>
              <a:spcBef>
                <a:spcPts val="0"/>
              </a:spcBef>
              <a:spcAft>
                <a:spcPts val="0"/>
              </a:spcAft>
              <a:buClr>
                <a:srgbClr val="212121"/>
              </a:buClr>
              <a:buSzPts val="1600"/>
              <a:buFont typeface="Arial"/>
              <a:buChar char="○"/>
            </a:pPr>
            <a:r>
              <a:rPr lang="en-US" sz="1600" b="0" i="0" u="none" strike="noStrike" cap="none" dirty="0">
                <a:solidFill>
                  <a:srgbClr val="212121"/>
                </a:solidFill>
                <a:latin typeface="Arial"/>
                <a:ea typeface="Arial"/>
                <a:cs typeface="Arial"/>
                <a:sym typeface="Arial"/>
              </a:rPr>
              <a:t>Information Technology Category </a:t>
            </a:r>
            <a:endParaRPr sz="1600" b="0" i="0" u="none" strike="noStrike" cap="none" dirty="0">
              <a:solidFill>
                <a:srgbClr val="212121"/>
              </a:solidFill>
              <a:latin typeface="Arial"/>
              <a:ea typeface="Arial"/>
              <a:cs typeface="Arial"/>
              <a:sym typeface="Arial"/>
            </a:endParaRPr>
          </a:p>
          <a:p>
            <a:pPr marL="914400" marR="0" lvl="1" indent="-330200" algn="just" rtl="0">
              <a:lnSpc>
                <a:spcPct val="85000"/>
              </a:lnSpc>
              <a:spcBef>
                <a:spcPts val="0"/>
              </a:spcBef>
              <a:spcAft>
                <a:spcPts val="0"/>
              </a:spcAft>
              <a:buClr>
                <a:srgbClr val="212121"/>
              </a:buClr>
              <a:buSzPts val="1600"/>
              <a:buFont typeface="Arial"/>
              <a:buChar char="○"/>
            </a:pPr>
            <a:r>
              <a:rPr lang="en-US" sz="1600" b="0" i="0" u="none" strike="noStrike" cap="none" dirty="0">
                <a:solidFill>
                  <a:srgbClr val="212121"/>
                </a:solidFill>
                <a:latin typeface="Arial"/>
                <a:ea typeface="Arial"/>
                <a:cs typeface="Arial"/>
                <a:sym typeface="Arial"/>
              </a:rPr>
              <a:t>IT Modernization Efforts</a:t>
            </a:r>
            <a:endParaRPr sz="1600" b="0" i="0" u="none" strike="noStrike" cap="none" dirty="0">
              <a:solidFill>
                <a:srgbClr val="212121"/>
              </a:solidFill>
              <a:latin typeface="Arial"/>
              <a:ea typeface="Arial"/>
              <a:cs typeface="Arial"/>
              <a:sym typeface="Arial"/>
            </a:endParaRPr>
          </a:p>
          <a:p>
            <a:pPr marL="914400" marR="0" lvl="1" indent="-330200" algn="just" rtl="0">
              <a:lnSpc>
                <a:spcPct val="85000"/>
              </a:lnSpc>
              <a:spcBef>
                <a:spcPts val="0"/>
              </a:spcBef>
              <a:spcAft>
                <a:spcPts val="0"/>
              </a:spcAft>
              <a:buClr>
                <a:srgbClr val="212121"/>
              </a:buClr>
              <a:buSzPts val="1600"/>
              <a:buFont typeface="Arial"/>
              <a:buChar char="○"/>
            </a:pPr>
            <a:r>
              <a:rPr lang="en-US" sz="1600" b="0" i="0" u="none" strike="noStrike" cap="none" dirty="0">
                <a:solidFill>
                  <a:srgbClr val="212121"/>
                </a:solidFill>
                <a:latin typeface="Arial"/>
                <a:ea typeface="Arial"/>
                <a:cs typeface="Arial"/>
                <a:sym typeface="Arial"/>
              </a:rPr>
              <a:t>Acquisition Support Initiatives</a:t>
            </a:r>
            <a:endParaRPr sz="1600" b="0" i="0" u="none" strike="noStrike" cap="none" dirty="0">
              <a:solidFill>
                <a:srgbClr val="212121"/>
              </a:solidFill>
              <a:latin typeface="Arial"/>
              <a:ea typeface="Arial"/>
              <a:cs typeface="Arial"/>
              <a:sym typeface="Arial"/>
            </a:endParaRPr>
          </a:p>
          <a:p>
            <a:pPr marL="0" marR="0" lvl="0" indent="0" algn="just" rtl="0">
              <a:lnSpc>
                <a:spcPct val="85000"/>
              </a:lnSpc>
              <a:spcBef>
                <a:spcPts val="0"/>
              </a:spcBef>
              <a:spcAft>
                <a:spcPts val="0"/>
              </a:spcAft>
              <a:buClr>
                <a:srgbClr val="000000"/>
              </a:buClr>
              <a:buSzPts val="1600"/>
              <a:buFont typeface="Arial"/>
              <a:buNone/>
            </a:pPr>
            <a:endParaRPr sz="1600" b="0" i="0" u="none" strike="noStrike" cap="none" dirty="0">
              <a:solidFill>
                <a:srgbClr val="212121"/>
              </a:solidFill>
              <a:latin typeface="Arial"/>
              <a:ea typeface="Arial"/>
              <a:cs typeface="Arial"/>
              <a:sym typeface="Arial"/>
            </a:endParaRPr>
          </a:p>
          <a:p>
            <a:pPr marL="457200" marR="0" lvl="0" indent="-330200" algn="just" rtl="0">
              <a:lnSpc>
                <a:spcPct val="85000"/>
              </a:lnSpc>
              <a:spcBef>
                <a:spcPts val="0"/>
              </a:spcBef>
              <a:spcAft>
                <a:spcPts val="0"/>
              </a:spcAft>
              <a:buClr>
                <a:srgbClr val="212121"/>
              </a:buClr>
              <a:buSzPts val="1600"/>
              <a:buFont typeface="Arial"/>
              <a:buChar char="●"/>
            </a:pPr>
            <a:r>
              <a:rPr lang="en-US" sz="1600" b="1" i="0" u="none" strike="noStrike" cap="none" dirty="0">
                <a:solidFill>
                  <a:srgbClr val="212121"/>
                </a:solidFill>
                <a:latin typeface="Arial"/>
                <a:ea typeface="Arial"/>
                <a:cs typeface="Arial"/>
                <a:sym typeface="Arial"/>
              </a:rPr>
              <a:t>Multiple Award Schedule</a:t>
            </a:r>
            <a:endParaRPr sz="1600" b="1" i="0" u="none" strike="noStrike" cap="none" dirty="0">
              <a:solidFill>
                <a:srgbClr val="212121"/>
              </a:solidFill>
              <a:latin typeface="Arial"/>
              <a:ea typeface="Arial"/>
              <a:cs typeface="Arial"/>
              <a:sym typeface="Arial"/>
            </a:endParaRPr>
          </a:p>
          <a:p>
            <a:pPr marL="914400" marR="0" lvl="1" indent="-330200" algn="just" rtl="0">
              <a:lnSpc>
                <a:spcPct val="85000"/>
              </a:lnSpc>
              <a:spcBef>
                <a:spcPts val="0"/>
              </a:spcBef>
              <a:spcAft>
                <a:spcPts val="0"/>
              </a:spcAft>
              <a:buClr>
                <a:schemeClr val="accent2"/>
              </a:buClr>
              <a:buSzPts val="1600"/>
              <a:buFont typeface="Arial"/>
              <a:buChar char="○"/>
            </a:pPr>
            <a:r>
              <a:rPr lang="en-US" sz="1600" b="0" i="0" u="none" strike="noStrike" cap="none" dirty="0">
                <a:solidFill>
                  <a:schemeClr val="accent2"/>
                </a:solidFill>
                <a:latin typeface="Arial"/>
                <a:ea typeface="Arial"/>
                <a:cs typeface="Arial"/>
                <a:sym typeface="Arial"/>
              </a:rPr>
              <a:t>Master Contract, Pricing, &amp; Ordering </a:t>
            </a:r>
            <a:endParaRPr sz="1600" b="0" i="0" u="none" strike="noStrike" cap="none" dirty="0">
              <a:solidFill>
                <a:schemeClr val="accent2"/>
              </a:solidFill>
              <a:latin typeface="Arial"/>
              <a:ea typeface="Arial"/>
              <a:cs typeface="Arial"/>
              <a:sym typeface="Arial"/>
            </a:endParaRPr>
          </a:p>
          <a:p>
            <a:pPr marL="914400" marR="0" lvl="1" indent="-330200" algn="just" rtl="0">
              <a:lnSpc>
                <a:spcPct val="85000"/>
              </a:lnSpc>
              <a:spcBef>
                <a:spcPts val="0"/>
              </a:spcBef>
              <a:spcAft>
                <a:spcPts val="0"/>
              </a:spcAft>
              <a:buClr>
                <a:schemeClr val="accent2"/>
              </a:buClr>
              <a:buSzPts val="1600"/>
              <a:buFont typeface="Arial"/>
              <a:buChar char="○"/>
            </a:pPr>
            <a:r>
              <a:rPr lang="en-US" sz="1600" b="0" i="0" u="none" strike="noStrike" cap="none" dirty="0">
                <a:solidFill>
                  <a:schemeClr val="accent2"/>
                </a:solidFill>
                <a:latin typeface="Arial"/>
                <a:ea typeface="Arial"/>
                <a:cs typeface="Arial"/>
                <a:sym typeface="Arial"/>
              </a:rPr>
              <a:t>Blanket Purchase Agreements  </a:t>
            </a:r>
            <a:endParaRPr sz="1600" b="0" i="0" u="none" strike="noStrike" cap="none" dirty="0">
              <a:solidFill>
                <a:schemeClr val="accent2"/>
              </a:solidFill>
              <a:latin typeface="Arial"/>
              <a:ea typeface="Arial"/>
              <a:cs typeface="Arial"/>
              <a:sym typeface="Arial"/>
            </a:endParaRPr>
          </a:p>
          <a:p>
            <a:pPr marL="914400" marR="0" lvl="1" indent="-330200" algn="just" rtl="0">
              <a:lnSpc>
                <a:spcPct val="85000"/>
              </a:lnSpc>
              <a:spcBef>
                <a:spcPts val="0"/>
              </a:spcBef>
              <a:spcAft>
                <a:spcPts val="0"/>
              </a:spcAft>
              <a:buClr>
                <a:schemeClr val="accent2"/>
              </a:buClr>
              <a:buSzPts val="1600"/>
              <a:buFont typeface="Arial"/>
              <a:buChar char="○"/>
            </a:pPr>
            <a:r>
              <a:rPr lang="en-US" sz="1600" b="0" i="0" u="none" strike="noStrike" cap="none" dirty="0">
                <a:solidFill>
                  <a:schemeClr val="accent2"/>
                </a:solidFill>
                <a:latin typeface="Arial"/>
                <a:ea typeface="Arial"/>
                <a:cs typeface="Arial"/>
                <a:sym typeface="Arial"/>
              </a:rPr>
              <a:t>Contractor Teaming Arrangements</a:t>
            </a:r>
            <a:endParaRPr sz="1600" b="0" i="0" u="none" strike="noStrike" cap="none" dirty="0">
              <a:solidFill>
                <a:schemeClr val="accent2"/>
              </a:solidFill>
              <a:latin typeface="Arial"/>
              <a:ea typeface="Arial"/>
              <a:cs typeface="Arial"/>
              <a:sym typeface="Arial"/>
            </a:endParaRPr>
          </a:p>
          <a:p>
            <a:pPr marL="914400" marR="0" lvl="1" indent="-330200" algn="just" rtl="0">
              <a:lnSpc>
                <a:spcPct val="85000"/>
              </a:lnSpc>
              <a:spcBef>
                <a:spcPts val="0"/>
              </a:spcBef>
              <a:spcAft>
                <a:spcPts val="0"/>
              </a:spcAft>
              <a:buClr>
                <a:schemeClr val="accent2"/>
              </a:buClr>
              <a:buSzPts val="1600"/>
              <a:buFont typeface="Arial"/>
              <a:buChar char="○"/>
            </a:pPr>
            <a:r>
              <a:rPr lang="en-US" sz="1600" b="0" i="0" u="none" strike="noStrike" cap="none" dirty="0">
                <a:solidFill>
                  <a:schemeClr val="accent2"/>
                </a:solidFill>
                <a:latin typeface="Arial"/>
                <a:ea typeface="Arial"/>
                <a:cs typeface="Arial"/>
                <a:sym typeface="Arial"/>
              </a:rPr>
              <a:t>Ancillary and Order Level Materials </a:t>
            </a:r>
            <a:endParaRPr sz="1600" b="0" i="0" u="none" strike="noStrike" cap="none" dirty="0">
              <a:solidFill>
                <a:schemeClr val="accent2"/>
              </a:solidFill>
              <a:latin typeface="Arial"/>
              <a:ea typeface="Arial"/>
              <a:cs typeface="Arial"/>
              <a:sym typeface="Arial"/>
            </a:endParaRPr>
          </a:p>
          <a:p>
            <a:pPr marL="914400" marR="0" lvl="1" indent="-330200" algn="just" rtl="0">
              <a:lnSpc>
                <a:spcPct val="85000"/>
              </a:lnSpc>
              <a:spcBef>
                <a:spcPts val="0"/>
              </a:spcBef>
              <a:spcAft>
                <a:spcPts val="0"/>
              </a:spcAft>
              <a:buClr>
                <a:schemeClr val="accent2"/>
              </a:buClr>
              <a:buSzPts val="1600"/>
              <a:buFont typeface="Arial"/>
              <a:buChar char="○"/>
            </a:pPr>
            <a:r>
              <a:rPr lang="en-US" sz="1600" b="0" i="0" u="none" strike="noStrike" cap="none" dirty="0">
                <a:solidFill>
                  <a:schemeClr val="accent2"/>
                </a:solidFill>
                <a:latin typeface="Arial"/>
                <a:ea typeface="Arial"/>
                <a:cs typeface="Arial"/>
                <a:sym typeface="Arial"/>
              </a:rPr>
              <a:t>GSA </a:t>
            </a:r>
            <a:r>
              <a:rPr lang="en-US" sz="1600" b="0" i="0" u="none" strike="noStrike" cap="none" dirty="0" err="1">
                <a:solidFill>
                  <a:schemeClr val="accent2"/>
                </a:solidFill>
                <a:latin typeface="Arial"/>
                <a:ea typeface="Arial"/>
                <a:cs typeface="Arial"/>
                <a:sym typeface="Arial"/>
              </a:rPr>
              <a:t>FastLane</a:t>
            </a:r>
            <a:r>
              <a:rPr lang="en-US" sz="1600" b="0" i="0" u="none" strike="noStrike" cap="none" dirty="0">
                <a:solidFill>
                  <a:schemeClr val="accent2"/>
                </a:solidFill>
                <a:latin typeface="Arial"/>
                <a:ea typeface="Arial"/>
                <a:cs typeface="Arial"/>
                <a:sym typeface="Arial"/>
              </a:rPr>
              <a:t> Program </a:t>
            </a:r>
            <a:endParaRPr sz="1600" b="0" i="0" u="none" strike="noStrike" cap="none" dirty="0">
              <a:solidFill>
                <a:schemeClr val="accent2"/>
              </a:solidFill>
              <a:latin typeface="Arial"/>
              <a:ea typeface="Arial"/>
              <a:cs typeface="Arial"/>
              <a:sym typeface="Arial"/>
            </a:endParaRPr>
          </a:p>
          <a:p>
            <a:pPr marL="914400" marR="0" lvl="1" indent="-330200" algn="just" rtl="0">
              <a:lnSpc>
                <a:spcPct val="85000"/>
              </a:lnSpc>
              <a:spcBef>
                <a:spcPts val="0"/>
              </a:spcBef>
              <a:spcAft>
                <a:spcPts val="0"/>
              </a:spcAft>
              <a:buClr>
                <a:schemeClr val="accent2"/>
              </a:buClr>
              <a:buSzPts val="1600"/>
              <a:buFont typeface="Arial"/>
              <a:buChar char="○"/>
            </a:pPr>
            <a:r>
              <a:rPr lang="en-US" sz="1600" b="0" i="0" u="none" strike="noStrike" cap="none" dirty="0">
                <a:solidFill>
                  <a:schemeClr val="accent2"/>
                </a:solidFill>
                <a:latin typeface="Arial"/>
                <a:ea typeface="Arial"/>
                <a:cs typeface="Arial"/>
                <a:sym typeface="Arial"/>
              </a:rPr>
              <a:t>Pre-Competed Vehicles </a:t>
            </a:r>
            <a:endParaRPr sz="1600" b="0" i="0" u="none" strike="noStrike" cap="none" dirty="0">
              <a:solidFill>
                <a:schemeClr val="accent2"/>
              </a:solidFill>
              <a:latin typeface="Arial"/>
              <a:ea typeface="Arial"/>
              <a:cs typeface="Arial"/>
              <a:sym typeface="Arial"/>
            </a:endParaRPr>
          </a:p>
          <a:p>
            <a:pPr marL="0" marR="0" lvl="0" indent="0" algn="just" rtl="0">
              <a:lnSpc>
                <a:spcPct val="85000"/>
              </a:lnSpc>
              <a:spcBef>
                <a:spcPts val="0"/>
              </a:spcBef>
              <a:spcAft>
                <a:spcPts val="0"/>
              </a:spcAft>
              <a:buClr>
                <a:srgbClr val="000000"/>
              </a:buClr>
              <a:buSzPts val="1600"/>
              <a:buFont typeface="Arial"/>
              <a:buNone/>
            </a:pPr>
            <a:endParaRPr sz="1600" b="1" i="0" u="none" strike="noStrike" cap="none" dirty="0">
              <a:solidFill>
                <a:srgbClr val="212121"/>
              </a:solidFill>
              <a:latin typeface="Arial"/>
              <a:ea typeface="Arial"/>
              <a:cs typeface="Arial"/>
              <a:sym typeface="Arial"/>
            </a:endParaRPr>
          </a:p>
          <a:p>
            <a:pPr marL="457200" marR="0" lvl="0" indent="-330200" algn="just" rtl="0">
              <a:lnSpc>
                <a:spcPct val="85000"/>
              </a:lnSpc>
              <a:spcBef>
                <a:spcPts val="0"/>
              </a:spcBef>
              <a:spcAft>
                <a:spcPts val="0"/>
              </a:spcAft>
              <a:buClr>
                <a:srgbClr val="212121"/>
              </a:buClr>
              <a:buSzPts val="1600"/>
              <a:buFont typeface="Arial"/>
              <a:buChar char="●"/>
            </a:pPr>
            <a:r>
              <a:rPr lang="en-US" sz="1600" b="1" i="0" u="none" strike="noStrike" cap="none" dirty="0">
                <a:solidFill>
                  <a:srgbClr val="212121"/>
                </a:solidFill>
                <a:latin typeface="Arial"/>
                <a:ea typeface="Arial"/>
                <a:cs typeface="Arial"/>
                <a:sym typeface="Arial"/>
              </a:rPr>
              <a:t>Real Life Use Cases + Success Stories</a:t>
            </a:r>
            <a:endParaRPr sz="1600" b="1" i="0" u="none" strike="noStrike" cap="none" dirty="0">
              <a:solidFill>
                <a:srgbClr val="212121"/>
              </a:solidFill>
              <a:latin typeface="Arial"/>
              <a:ea typeface="Arial"/>
              <a:cs typeface="Arial"/>
              <a:sym typeface="Arial"/>
            </a:endParaRPr>
          </a:p>
          <a:p>
            <a:pPr marL="0" marR="0" lvl="0" indent="0" algn="just" rtl="0">
              <a:lnSpc>
                <a:spcPct val="85000"/>
              </a:lnSpc>
              <a:spcBef>
                <a:spcPts val="0"/>
              </a:spcBef>
              <a:spcAft>
                <a:spcPts val="0"/>
              </a:spcAft>
              <a:buClr>
                <a:srgbClr val="000000"/>
              </a:buClr>
              <a:buSzPts val="1600"/>
              <a:buFont typeface="Arial"/>
              <a:buNone/>
            </a:pPr>
            <a:endParaRPr sz="1600" b="1" i="0" u="none" strike="noStrike" cap="none" dirty="0">
              <a:solidFill>
                <a:srgbClr val="424242"/>
              </a:solidFill>
              <a:latin typeface="Arial"/>
              <a:ea typeface="Arial"/>
              <a:cs typeface="Arial"/>
              <a:sym typeface="Arial"/>
            </a:endParaRPr>
          </a:p>
          <a:p>
            <a:pPr marL="457200" marR="0" lvl="0" indent="-330200" algn="just" rtl="0">
              <a:lnSpc>
                <a:spcPct val="85000"/>
              </a:lnSpc>
              <a:spcBef>
                <a:spcPts val="0"/>
              </a:spcBef>
              <a:spcAft>
                <a:spcPts val="0"/>
              </a:spcAft>
              <a:buClr>
                <a:schemeClr val="accent2"/>
              </a:buClr>
              <a:buSzPts val="1600"/>
              <a:buFont typeface="Arial"/>
              <a:buChar char="●"/>
            </a:pPr>
            <a:r>
              <a:rPr lang="en-US" sz="1600" b="1" i="0" u="none" strike="noStrike" cap="none" dirty="0">
                <a:solidFill>
                  <a:schemeClr val="accent2"/>
                </a:solidFill>
                <a:latin typeface="Arial"/>
                <a:ea typeface="Arial"/>
                <a:cs typeface="Arial"/>
                <a:sym typeface="Arial"/>
              </a:rPr>
              <a:t>GSA Support Tools</a:t>
            </a:r>
            <a:endParaRPr sz="1600" b="1" i="0" u="none" strike="noStrike" cap="none" dirty="0">
              <a:solidFill>
                <a:srgbClr val="424242"/>
              </a:solidFill>
              <a:latin typeface="Arial"/>
              <a:ea typeface="Arial"/>
              <a:cs typeface="Arial"/>
              <a:sym typeface="Arial"/>
            </a:endParaRPr>
          </a:p>
          <a:p>
            <a:pPr marL="457200" marR="0" lvl="0" indent="0" algn="just" rtl="0">
              <a:lnSpc>
                <a:spcPct val="85000"/>
              </a:lnSpc>
              <a:spcBef>
                <a:spcPts val="0"/>
              </a:spcBef>
              <a:spcAft>
                <a:spcPts val="0"/>
              </a:spcAft>
              <a:buClr>
                <a:srgbClr val="000000"/>
              </a:buClr>
              <a:buSzPts val="1600"/>
              <a:buFont typeface="Arial"/>
              <a:buNone/>
            </a:pPr>
            <a:endParaRPr sz="1600" b="0" i="0" u="none" strike="noStrike" cap="none" dirty="0">
              <a:solidFill>
                <a:srgbClr val="212121"/>
              </a:solidFill>
              <a:latin typeface="Arial"/>
              <a:ea typeface="Arial"/>
              <a:cs typeface="Arial"/>
              <a:sym typeface="Arial"/>
            </a:endParaRPr>
          </a:p>
          <a:p>
            <a:pPr marL="0" marR="0" lvl="0" indent="0" algn="just" rtl="0">
              <a:lnSpc>
                <a:spcPct val="85000"/>
              </a:lnSpc>
              <a:spcBef>
                <a:spcPts val="0"/>
              </a:spcBef>
              <a:spcAft>
                <a:spcPts val="0"/>
              </a:spcAft>
              <a:buClr>
                <a:srgbClr val="000000"/>
              </a:buClr>
              <a:buSzPts val="1600"/>
              <a:buFont typeface="Arial"/>
              <a:buNone/>
            </a:pPr>
            <a:endParaRPr sz="1600" b="0" i="0" u="none" strike="noStrike" cap="none" dirty="0">
              <a:solidFill>
                <a:srgbClr val="212121"/>
              </a:solidFill>
              <a:latin typeface="Arial"/>
              <a:ea typeface="Arial"/>
              <a:cs typeface="Arial"/>
              <a:sym typeface="Arial"/>
            </a:endParaRPr>
          </a:p>
          <a:p>
            <a:pPr marL="457200" marR="0" lvl="0" indent="0" algn="just" rtl="0">
              <a:lnSpc>
                <a:spcPct val="85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457200" marR="0" lvl="0" indent="0" algn="just" rtl="0">
              <a:lnSpc>
                <a:spcPct val="85000"/>
              </a:lnSpc>
              <a:spcBef>
                <a:spcPts val="0"/>
              </a:spcBef>
              <a:spcAft>
                <a:spcPts val="0"/>
              </a:spcAft>
              <a:buClr>
                <a:srgbClr val="000000"/>
              </a:buClr>
              <a:buSzPts val="1600"/>
              <a:buFont typeface="Arial"/>
              <a:buNone/>
            </a:pPr>
            <a:endParaRPr sz="1600" b="0" i="0" u="none" strike="noStrike" cap="none" dirty="0">
              <a:solidFill>
                <a:srgbClr val="212121"/>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1600"/>
              <a:buFont typeface="Arial"/>
              <a:buNone/>
            </a:pPr>
            <a:endParaRPr sz="1600" b="1" i="0" u="none" strike="noStrike" cap="none" dirty="0">
              <a:solidFill>
                <a:srgbClr val="212121"/>
              </a:solidFill>
              <a:latin typeface="Arial"/>
              <a:ea typeface="Arial"/>
              <a:cs typeface="Arial"/>
              <a:sym typeface="Arial"/>
            </a:endParaRPr>
          </a:p>
          <a:p>
            <a:pPr marL="0" marR="0" lvl="1" indent="0" algn="just" rtl="0">
              <a:lnSpc>
                <a:spcPct val="100000"/>
              </a:lnSpc>
              <a:spcBef>
                <a:spcPts val="0"/>
              </a:spcBef>
              <a:spcAft>
                <a:spcPts val="0"/>
              </a:spcAft>
              <a:buClr>
                <a:srgbClr val="000000"/>
              </a:buClr>
              <a:buSzPts val="2000"/>
              <a:buFont typeface="Arial"/>
              <a:buNone/>
            </a:pPr>
            <a:endParaRPr sz="2000" b="0" i="0" u="none" strike="noStrike" cap="none" dirty="0">
              <a:solidFill>
                <a:srgbClr val="212121"/>
              </a:solidFill>
              <a:latin typeface="Cambria"/>
              <a:ea typeface="Cambria"/>
              <a:cs typeface="Cambria"/>
              <a:sym typeface="Cambria"/>
            </a:endParaRPr>
          </a:p>
          <a:p>
            <a:pPr marL="0" marR="0" lvl="1" indent="0" algn="just" rtl="0">
              <a:lnSpc>
                <a:spcPct val="100000"/>
              </a:lnSpc>
              <a:spcBef>
                <a:spcPts val="0"/>
              </a:spcBef>
              <a:spcAft>
                <a:spcPts val="0"/>
              </a:spcAft>
              <a:buClr>
                <a:srgbClr val="000000"/>
              </a:buClr>
              <a:buSzPts val="1300"/>
              <a:buFont typeface="Arial"/>
              <a:buNone/>
            </a:pPr>
            <a:endParaRPr sz="1300" b="0" i="0" u="none" strike="noStrike" cap="none" dirty="0">
              <a:solidFill>
                <a:srgbClr val="212121"/>
              </a:solidFill>
              <a:latin typeface="Cambria"/>
              <a:ea typeface="Cambria"/>
              <a:cs typeface="Cambria"/>
              <a:sym typeface="Cambria"/>
            </a:endParaRPr>
          </a:p>
          <a:p>
            <a:pPr marL="0" marR="0" lvl="0" indent="0" algn="just" rtl="0">
              <a:lnSpc>
                <a:spcPct val="100000"/>
              </a:lnSpc>
              <a:spcBef>
                <a:spcPts val="0"/>
              </a:spcBef>
              <a:spcAft>
                <a:spcPts val="0"/>
              </a:spcAft>
              <a:buClr>
                <a:srgbClr val="000000"/>
              </a:buClr>
              <a:buSzPts val="1300"/>
              <a:buFont typeface="Arial"/>
              <a:buNone/>
            </a:pPr>
            <a:endParaRPr sz="1300" b="0" i="0" u="none" strike="noStrike" cap="none" dirty="0">
              <a:solidFill>
                <a:srgbClr val="212121"/>
              </a:solidFill>
              <a:latin typeface="Cambria"/>
              <a:ea typeface="Cambria"/>
              <a:cs typeface="Cambria"/>
              <a:sym typeface="Cambria"/>
            </a:endParaRPr>
          </a:p>
          <a:p>
            <a:pPr marL="914400" marR="0" lvl="1" indent="-228600" algn="just" rtl="0">
              <a:lnSpc>
                <a:spcPct val="100000"/>
              </a:lnSpc>
              <a:spcBef>
                <a:spcPts val="0"/>
              </a:spcBef>
              <a:spcAft>
                <a:spcPts val="0"/>
              </a:spcAft>
              <a:buClr>
                <a:srgbClr val="000000"/>
              </a:buClr>
              <a:buSzPts val="1600"/>
              <a:buFont typeface="Arial"/>
              <a:buNone/>
            </a:pPr>
            <a:endParaRPr sz="1600" b="0" i="0" u="none" strike="noStrike" cap="none" dirty="0">
              <a:solidFill>
                <a:srgbClr val="212121"/>
              </a:solidFill>
              <a:latin typeface="Cambria"/>
              <a:ea typeface="Cambria"/>
              <a:cs typeface="Cambria"/>
              <a:sym typeface="Cambria"/>
            </a:endParaRPr>
          </a:p>
          <a:p>
            <a:pPr marL="596900" marR="0" lvl="1" indent="0" algn="just" rtl="0">
              <a:lnSpc>
                <a:spcPct val="100000"/>
              </a:lnSpc>
              <a:spcBef>
                <a:spcPts val="0"/>
              </a:spcBef>
              <a:spcAft>
                <a:spcPts val="0"/>
              </a:spcAft>
              <a:buClr>
                <a:srgbClr val="000000"/>
              </a:buClr>
              <a:buSzPts val="1600"/>
              <a:buFont typeface="Arial"/>
              <a:buNone/>
            </a:pPr>
            <a:endParaRPr sz="1600" b="0" i="0" u="none" strike="noStrike" cap="none" dirty="0">
              <a:solidFill>
                <a:srgbClr val="212121"/>
              </a:solidFill>
              <a:latin typeface="Cambria"/>
              <a:ea typeface="Cambria"/>
              <a:cs typeface="Cambria"/>
              <a:sym typeface="Cambria"/>
            </a:endParaRPr>
          </a:p>
          <a:p>
            <a:pPr marL="596900" marR="0" lvl="1" indent="0" algn="just" rtl="0">
              <a:lnSpc>
                <a:spcPct val="100000"/>
              </a:lnSpc>
              <a:spcBef>
                <a:spcPts val="0"/>
              </a:spcBef>
              <a:spcAft>
                <a:spcPts val="0"/>
              </a:spcAft>
              <a:buClr>
                <a:srgbClr val="000000"/>
              </a:buClr>
              <a:buSzPts val="1600"/>
              <a:buFont typeface="Arial"/>
              <a:buNone/>
            </a:pPr>
            <a:endParaRPr sz="1600" b="0" i="0" u="none" strike="noStrike" cap="none" dirty="0">
              <a:solidFill>
                <a:srgbClr val="212121"/>
              </a:solidFill>
              <a:latin typeface="Cambria"/>
              <a:ea typeface="Cambria"/>
              <a:cs typeface="Cambria"/>
              <a:sym typeface="Cambria"/>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dirty="0">
              <a:solidFill>
                <a:srgbClr val="212121"/>
              </a:solidFill>
              <a:latin typeface="Cambria"/>
              <a:ea typeface="Cambria"/>
              <a:cs typeface="Cambria"/>
              <a:sym typeface="Cambria"/>
            </a:endParaRPr>
          </a:p>
        </p:txBody>
      </p:sp>
      <p:pic>
        <p:nvPicPr>
          <p:cNvPr id="100" name="Google Shape;100;p16" descr="Graphic with &quot;Training&quot; highlighted"/>
          <p:cNvPicPr preferRelativeResize="0"/>
          <p:nvPr/>
        </p:nvPicPr>
        <p:blipFill rotWithShape="1">
          <a:blip r:embed="rId3">
            <a:alphaModFix/>
          </a:blip>
          <a:srcRect/>
          <a:stretch/>
        </p:blipFill>
        <p:spPr>
          <a:xfrm>
            <a:off x="5515900" y="1715063"/>
            <a:ext cx="3164400" cy="1838775"/>
          </a:xfrm>
          <a:prstGeom prst="rect">
            <a:avLst/>
          </a:prstGeom>
          <a:noFill/>
          <a:ln w="28575" cap="flat" cmpd="sng">
            <a:solidFill>
              <a:srgbClr val="0B5394"/>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4"/>
          <p:cNvSpPr txBox="1">
            <a:spLocks noGrp="1"/>
          </p:cNvSpPr>
          <p:nvPr>
            <p:ph type="title" idx="4294967295"/>
          </p:nvPr>
        </p:nvSpPr>
        <p:spPr>
          <a:xfrm>
            <a:off x="386125" y="243300"/>
            <a:ext cx="7425900" cy="677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2060"/>
                </a:solidFill>
                <a:latin typeface="Arial"/>
                <a:ea typeface="Arial"/>
                <a:cs typeface="Arial"/>
                <a:sym typeface="Arial"/>
              </a:rPr>
              <a:t>Pre-Competed Vehicles </a:t>
            </a:r>
            <a:r>
              <a:rPr lang="en-US" sz="1000" b="1" i="0" u="none" strike="noStrike" cap="none">
                <a:solidFill>
                  <a:srgbClr val="002060"/>
                </a:solidFill>
                <a:latin typeface="Arial"/>
                <a:ea typeface="Arial"/>
                <a:cs typeface="Arial"/>
                <a:sym typeface="Arial"/>
              </a:rPr>
              <a:t>(Click resources below) </a:t>
            </a:r>
            <a:endParaRPr sz="1000" b="0" i="0" u="none" strike="noStrike" cap="none">
              <a:solidFill>
                <a:srgbClr val="232659"/>
              </a:solidFill>
              <a:latin typeface="Arial"/>
              <a:ea typeface="Arial"/>
              <a:cs typeface="Arial"/>
              <a:sym typeface="Arial"/>
            </a:endParaRPr>
          </a:p>
        </p:txBody>
      </p:sp>
      <p:sp>
        <p:nvSpPr>
          <p:cNvPr id="299" name="Google Shape;299;p34"/>
          <p:cNvSpPr/>
          <p:nvPr/>
        </p:nvSpPr>
        <p:spPr>
          <a:xfrm>
            <a:off x="957278" y="1382586"/>
            <a:ext cx="1759200" cy="711000"/>
          </a:xfrm>
          <a:prstGeom prst="roundRect">
            <a:avLst>
              <a:gd name="adj" fmla="val 0"/>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2GIT</a:t>
            </a:r>
            <a:endParaRPr sz="1800" b="0" i="0" u="none" strike="noStrike" cap="none">
              <a:solidFill>
                <a:srgbClr val="000000"/>
              </a:solidFill>
              <a:latin typeface="Arial"/>
              <a:ea typeface="Arial"/>
              <a:cs typeface="Arial"/>
              <a:sym typeface="Arial"/>
            </a:endParaRPr>
          </a:p>
        </p:txBody>
      </p:sp>
      <p:sp>
        <p:nvSpPr>
          <p:cNvPr id="300" name="Google Shape;300;p34"/>
          <p:cNvSpPr/>
          <p:nvPr/>
        </p:nvSpPr>
        <p:spPr>
          <a:xfrm>
            <a:off x="2712560" y="1382586"/>
            <a:ext cx="687000" cy="711000"/>
          </a:xfrm>
          <a:prstGeom prst="roundRect">
            <a:avLst>
              <a:gd name="adj" fmla="val 0"/>
            </a:avLst>
          </a:prstGeom>
          <a:solidFill>
            <a:srgbClr val="003C71"/>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rgbClr val="FFFFFF"/>
                </a:solidFill>
                <a:latin typeface="Arial"/>
                <a:ea typeface="Arial"/>
                <a:cs typeface="Arial"/>
                <a:sym typeface="Arial"/>
              </a:rPr>
              <a:t>1</a:t>
            </a:r>
            <a:endParaRPr sz="2000" b="0" i="0" u="none" strike="noStrike" cap="none">
              <a:solidFill>
                <a:srgbClr val="FFFFFF"/>
              </a:solidFill>
              <a:latin typeface="Arial"/>
              <a:ea typeface="Arial"/>
              <a:cs typeface="Arial"/>
              <a:sym typeface="Arial"/>
            </a:endParaRPr>
          </a:p>
        </p:txBody>
      </p:sp>
      <p:sp>
        <p:nvSpPr>
          <p:cNvPr id="301" name="Google Shape;301;p34"/>
          <p:cNvSpPr/>
          <p:nvPr/>
        </p:nvSpPr>
        <p:spPr>
          <a:xfrm>
            <a:off x="954675" y="2477555"/>
            <a:ext cx="1759200" cy="711000"/>
          </a:xfrm>
          <a:prstGeom prst="roundRect">
            <a:avLst>
              <a:gd name="adj" fmla="val 0"/>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GSS BPA</a:t>
            </a:r>
            <a:endParaRPr sz="1800" b="0" i="0" u="none" strike="noStrike" cap="none">
              <a:solidFill>
                <a:srgbClr val="000000"/>
              </a:solidFill>
              <a:latin typeface="Arial"/>
              <a:ea typeface="Arial"/>
              <a:cs typeface="Arial"/>
              <a:sym typeface="Arial"/>
            </a:endParaRPr>
          </a:p>
        </p:txBody>
      </p:sp>
      <p:sp>
        <p:nvSpPr>
          <p:cNvPr id="302" name="Google Shape;302;p34"/>
          <p:cNvSpPr/>
          <p:nvPr/>
        </p:nvSpPr>
        <p:spPr>
          <a:xfrm>
            <a:off x="2712529" y="2477555"/>
            <a:ext cx="687000" cy="711000"/>
          </a:xfrm>
          <a:prstGeom prst="roundRect">
            <a:avLst>
              <a:gd name="adj" fmla="val 0"/>
            </a:avLst>
          </a:prstGeom>
          <a:solidFill>
            <a:srgbClr val="003C71"/>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rgbClr val="FFFFFF"/>
                </a:solidFill>
                <a:latin typeface="Arial"/>
                <a:ea typeface="Arial"/>
                <a:cs typeface="Arial"/>
                <a:sym typeface="Arial"/>
              </a:rPr>
              <a:t>2</a:t>
            </a:r>
            <a:endParaRPr sz="2000" b="0" i="0" u="none" strike="noStrike" cap="none">
              <a:solidFill>
                <a:srgbClr val="FFFFFF"/>
              </a:solidFill>
              <a:latin typeface="Arial"/>
              <a:ea typeface="Arial"/>
              <a:cs typeface="Arial"/>
              <a:sym typeface="Arial"/>
            </a:endParaRPr>
          </a:p>
        </p:txBody>
      </p:sp>
      <p:sp>
        <p:nvSpPr>
          <p:cNvPr id="303" name="Google Shape;303;p34"/>
          <p:cNvSpPr/>
          <p:nvPr/>
        </p:nvSpPr>
        <p:spPr>
          <a:xfrm>
            <a:off x="317199" y="3572675"/>
            <a:ext cx="2399400" cy="711000"/>
          </a:xfrm>
          <a:prstGeom prst="roundRect">
            <a:avLst>
              <a:gd name="adj" fmla="val 0"/>
            </a:avLst>
          </a:prstGeom>
          <a:noFill/>
          <a:ln>
            <a:noFill/>
          </a:ln>
        </p:spPr>
        <p:txBody>
          <a:bodyPr spcFirstLastPara="1" wrap="square" lIns="0" tIns="91425" rIns="91425" bIns="91425"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GOVERNMENT-WIDE PRINTER BPA</a:t>
            </a:r>
            <a:endParaRPr sz="1800" b="0" i="0" u="none" strike="noStrike" cap="none">
              <a:solidFill>
                <a:srgbClr val="000000"/>
              </a:solidFill>
              <a:latin typeface="Arial"/>
              <a:ea typeface="Arial"/>
              <a:cs typeface="Arial"/>
              <a:sym typeface="Arial"/>
            </a:endParaRPr>
          </a:p>
        </p:txBody>
      </p:sp>
      <p:sp>
        <p:nvSpPr>
          <p:cNvPr id="304" name="Google Shape;304;p34"/>
          <p:cNvSpPr/>
          <p:nvPr/>
        </p:nvSpPr>
        <p:spPr>
          <a:xfrm>
            <a:off x="2712560" y="3572675"/>
            <a:ext cx="687000" cy="711000"/>
          </a:xfrm>
          <a:prstGeom prst="roundRect">
            <a:avLst>
              <a:gd name="adj" fmla="val 0"/>
            </a:avLst>
          </a:prstGeom>
          <a:solidFill>
            <a:srgbClr val="003C71"/>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rgbClr val="FFFFFF"/>
                </a:solidFill>
                <a:latin typeface="Arial"/>
                <a:ea typeface="Arial"/>
                <a:cs typeface="Arial"/>
                <a:sym typeface="Arial"/>
              </a:rPr>
              <a:t>3</a:t>
            </a:r>
            <a:endParaRPr sz="2000" b="0" i="0" u="none" strike="noStrike" cap="none">
              <a:solidFill>
                <a:srgbClr val="FFFFFF"/>
              </a:solidFill>
              <a:latin typeface="Arial"/>
              <a:ea typeface="Arial"/>
              <a:cs typeface="Arial"/>
              <a:sym typeface="Arial"/>
            </a:endParaRPr>
          </a:p>
        </p:txBody>
      </p:sp>
      <p:pic>
        <p:nvPicPr>
          <p:cNvPr id="305" name="Google Shape;305;p34" descr="2GIT Logo"/>
          <p:cNvPicPr preferRelativeResize="0"/>
          <p:nvPr/>
        </p:nvPicPr>
        <p:blipFill rotWithShape="1">
          <a:blip r:embed="rId6">
            <a:alphaModFix/>
          </a:blip>
          <a:srcRect/>
          <a:stretch/>
        </p:blipFill>
        <p:spPr>
          <a:xfrm>
            <a:off x="4109648" y="1551000"/>
            <a:ext cx="926750" cy="374150"/>
          </a:xfrm>
          <a:prstGeom prst="rect">
            <a:avLst/>
          </a:prstGeom>
          <a:noFill/>
          <a:ln>
            <a:noFill/>
          </a:ln>
        </p:spPr>
      </p:pic>
      <p:pic>
        <p:nvPicPr>
          <p:cNvPr id="306" name="Google Shape;306;p34" descr="Ascend Logo"/>
          <p:cNvPicPr preferRelativeResize="0"/>
          <p:nvPr/>
        </p:nvPicPr>
        <p:blipFill rotWithShape="1">
          <a:blip r:embed="rId7">
            <a:alphaModFix/>
          </a:blip>
          <a:srcRect/>
          <a:stretch/>
        </p:blipFill>
        <p:spPr>
          <a:xfrm>
            <a:off x="3962650" y="2596715"/>
            <a:ext cx="1220700" cy="472670"/>
          </a:xfrm>
          <a:prstGeom prst="rect">
            <a:avLst/>
          </a:prstGeom>
          <a:noFill/>
          <a:ln>
            <a:noFill/>
          </a:ln>
        </p:spPr>
      </p:pic>
      <p:pic>
        <p:nvPicPr>
          <p:cNvPr id="307" name="Google Shape;307;p34" descr="Scripts Logo"/>
          <p:cNvPicPr preferRelativeResize="0"/>
          <p:nvPr/>
        </p:nvPicPr>
        <p:blipFill rotWithShape="1">
          <a:blip r:embed="rId8">
            <a:alphaModFix/>
          </a:blip>
          <a:srcRect/>
          <a:stretch/>
        </p:blipFill>
        <p:spPr>
          <a:xfrm>
            <a:off x="3786353" y="3669775"/>
            <a:ext cx="1573350" cy="516800"/>
          </a:xfrm>
          <a:prstGeom prst="rect">
            <a:avLst/>
          </a:prstGeom>
          <a:noFill/>
          <a:ln>
            <a:noFill/>
          </a:ln>
        </p:spPr>
      </p:pic>
      <p:sp>
        <p:nvSpPr>
          <p:cNvPr id="308" name="Google Shape;308;p34"/>
          <p:cNvSpPr/>
          <p:nvPr/>
        </p:nvSpPr>
        <p:spPr>
          <a:xfrm>
            <a:off x="5746507" y="1382586"/>
            <a:ext cx="687000" cy="711000"/>
          </a:xfrm>
          <a:prstGeom prst="roundRect">
            <a:avLst>
              <a:gd name="adj" fmla="val 0"/>
            </a:avLst>
          </a:prstGeom>
          <a:solidFill>
            <a:srgbClr val="003C71"/>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rgbClr val="FFFFFF"/>
                </a:solidFill>
                <a:latin typeface="Arial"/>
                <a:ea typeface="Arial"/>
                <a:cs typeface="Arial"/>
                <a:sym typeface="Arial"/>
              </a:rPr>
              <a:t>4</a:t>
            </a:r>
            <a:endParaRPr sz="2000" b="0" i="0" u="none" strike="noStrike" cap="none">
              <a:solidFill>
                <a:srgbClr val="FFFFFF"/>
              </a:solidFill>
              <a:latin typeface="Arial"/>
              <a:ea typeface="Arial"/>
              <a:cs typeface="Arial"/>
              <a:sym typeface="Arial"/>
            </a:endParaRPr>
          </a:p>
        </p:txBody>
      </p:sp>
      <p:sp>
        <p:nvSpPr>
          <p:cNvPr id="309" name="Google Shape;309;p34"/>
          <p:cNvSpPr/>
          <p:nvPr/>
        </p:nvSpPr>
        <p:spPr>
          <a:xfrm>
            <a:off x="6432823" y="1382586"/>
            <a:ext cx="1756500" cy="711000"/>
          </a:xfrm>
          <a:prstGeom prst="roundRect">
            <a:avLst>
              <a:gd name="adj" fmla="val 0"/>
            </a:avLst>
          </a:prstGeom>
          <a:noFill/>
          <a:ln>
            <a:noFill/>
          </a:ln>
        </p:spPr>
        <p:txBody>
          <a:bodyPr spcFirstLastPara="1" wrap="square" lIns="91425" tIns="91425" rIns="0"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Arial"/>
                <a:ea typeface="Arial"/>
                <a:cs typeface="Arial"/>
                <a:sym typeface="Arial"/>
                <a:hlinkClick r:id="rId9">
                  <a:extLst>
                    <a:ext uri="{A12FA001-AC4F-418D-AE19-62706E023703}">
                      <ahyp:hlinkClr xmlns:ahyp="http://schemas.microsoft.com/office/drawing/2018/hyperlinkcolor" val="tx"/>
                    </a:ext>
                  </a:extLst>
                </a:hlinkClick>
              </a:rPr>
              <a:t>GSA ADVANTAGE!</a:t>
            </a:r>
            <a:endParaRPr sz="1800" b="0" i="0" u="none" strike="noStrike" cap="none">
              <a:solidFill>
                <a:srgbClr val="000000"/>
              </a:solidFill>
              <a:latin typeface="Arial"/>
              <a:ea typeface="Arial"/>
              <a:cs typeface="Arial"/>
              <a:sym typeface="Arial"/>
            </a:endParaRPr>
          </a:p>
        </p:txBody>
      </p:sp>
      <p:sp>
        <p:nvSpPr>
          <p:cNvPr id="310" name="Google Shape;310;p34"/>
          <p:cNvSpPr/>
          <p:nvPr/>
        </p:nvSpPr>
        <p:spPr>
          <a:xfrm>
            <a:off x="5746476" y="2477555"/>
            <a:ext cx="687000" cy="711000"/>
          </a:xfrm>
          <a:prstGeom prst="roundRect">
            <a:avLst>
              <a:gd name="adj" fmla="val 0"/>
            </a:avLst>
          </a:prstGeom>
          <a:solidFill>
            <a:srgbClr val="003C71"/>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rgbClr val="FFFFFF"/>
                </a:solidFill>
                <a:latin typeface="Arial"/>
                <a:ea typeface="Arial"/>
                <a:cs typeface="Arial"/>
                <a:sym typeface="Arial"/>
              </a:rPr>
              <a:t>5</a:t>
            </a:r>
            <a:endParaRPr sz="2000" b="0" i="0" u="none" strike="noStrike" cap="none">
              <a:solidFill>
                <a:srgbClr val="FFFFFF"/>
              </a:solidFill>
              <a:latin typeface="Arial"/>
              <a:ea typeface="Arial"/>
              <a:cs typeface="Arial"/>
              <a:sym typeface="Arial"/>
            </a:endParaRPr>
          </a:p>
        </p:txBody>
      </p:sp>
      <p:sp>
        <p:nvSpPr>
          <p:cNvPr id="311" name="Google Shape;311;p34"/>
          <p:cNvSpPr/>
          <p:nvPr/>
        </p:nvSpPr>
        <p:spPr>
          <a:xfrm>
            <a:off x="6430225" y="2477555"/>
            <a:ext cx="1756500" cy="711000"/>
          </a:xfrm>
          <a:prstGeom prst="roundRect">
            <a:avLst>
              <a:gd name="adj" fmla="val 0"/>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34343"/>
                </a:solidFill>
                <a:latin typeface="Arial"/>
                <a:ea typeface="Arial"/>
                <a:cs typeface="Arial"/>
                <a:sym typeface="Arial"/>
              </a:rPr>
              <a:t>ASCEND</a:t>
            </a:r>
            <a:endParaRPr sz="1800" b="0" i="0" u="none" strike="noStrike" cap="none">
              <a:solidFill>
                <a:srgbClr val="43434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34343"/>
                </a:solidFill>
                <a:latin typeface="Arial"/>
                <a:ea typeface="Arial"/>
                <a:cs typeface="Arial"/>
                <a:sym typeface="Arial"/>
              </a:rPr>
              <a:t>Cloud acquired</a:t>
            </a:r>
            <a:endParaRPr sz="1800" b="0" i="0" u="none" strike="noStrike" cap="none">
              <a:solidFill>
                <a:srgbClr val="43434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Arial"/>
                <a:ea typeface="Arial"/>
                <a:cs typeface="Arial"/>
                <a:sym typeface="Arial"/>
              </a:rPr>
              <a:t>(coming soon)</a:t>
            </a:r>
            <a:endParaRPr sz="1200" b="0" i="0" u="none" strike="noStrike" cap="none">
              <a:solidFill>
                <a:srgbClr val="434343"/>
              </a:solidFill>
              <a:latin typeface="Arial"/>
              <a:ea typeface="Arial"/>
              <a:cs typeface="Arial"/>
              <a:sym typeface="Arial"/>
            </a:endParaRPr>
          </a:p>
        </p:txBody>
      </p:sp>
      <p:sp>
        <p:nvSpPr>
          <p:cNvPr id="312" name="Google Shape;312;p34"/>
          <p:cNvSpPr/>
          <p:nvPr/>
        </p:nvSpPr>
        <p:spPr>
          <a:xfrm>
            <a:off x="5746507" y="3572675"/>
            <a:ext cx="687000" cy="711000"/>
          </a:xfrm>
          <a:prstGeom prst="roundRect">
            <a:avLst>
              <a:gd name="adj" fmla="val 0"/>
            </a:avLst>
          </a:prstGeom>
          <a:solidFill>
            <a:srgbClr val="003C71"/>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rgbClr val="FFFFFF"/>
                </a:solidFill>
                <a:latin typeface="Arial"/>
                <a:ea typeface="Arial"/>
                <a:cs typeface="Arial"/>
                <a:sym typeface="Arial"/>
              </a:rPr>
              <a:t>6</a:t>
            </a:r>
            <a:endParaRPr sz="2000" b="0" i="0" u="none" strike="noStrike" cap="none">
              <a:solidFill>
                <a:srgbClr val="FFFFFF"/>
              </a:solidFill>
              <a:latin typeface="Arial"/>
              <a:ea typeface="Arial"/>
              <a:cs typeface="Arial"/>
              <a:sym typeface="Arial"/>
            </a:endParaRPr>
          </a:p>
        </p:txBody>
      </p:sp>
      <p:sp>
        <p:nvSpPr>
          <p:cNvPr id="313" name="Google Shape;313;p34"/>
          <p:cNvSpPr/>
          <p:nvPr/>
        </p:nvSpPr>
        <p:spPr>
          <a:xfrm>
            <a:off x="6432823" y="3572675"/>
            <a:ext cx="1756500" cy="711000"/>
          </a:xfrm>
          <a:prstGeom prst="roundRect">
            <a:avLst>
              <a:gd name="adj" fmla="val 0"/>
            </a:avLst>
          </a:prstGeom>
          <a:noFill/>
          <a:ln>
            <a:noFill/>
          </a:ln>
        </p:spPr>
        <p:txBody>
          <a:bodyPr spcFirstLastPara="1" wrap="square" lIns="91425" tIns="91425" rIns="0"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34343"/>
                </a:solidFill>
                <a:latin typeface="Arial"/>
                <a:ea typeface="Arial"/>
                <a:cs typeface="Arial"/>
                <a:sym typeface="Arial"/>
              </a:rPr>
              <a:t>SCRIPTS</a:t>
            </a:r>
            <a:endParaRPr sz="1800" b="0" i="0" u="none" strike="noStrike" cap="none">
              <a:solidFill>
                <a:srgbClr val="43434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Arial"/>
                <a:ea typeface="Arial"/>
                <a:cs typeface="Arial"/>
                <a:sym typeface="Arial"/>
              </a:rPr>
              <a:t>(coming soon)</a:t>
            </a:r>
            <a:endParaRPr sz="1200" b="0" i="0" u="none" strike="noStrike" cap="none">
              <a:solidFill>
                <a:srgbClr val="434343"/>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6"/>
          <p:cNvSpPr txBox="1">
            <a:spLocks noGrp="1"/>
          </p:cNvSpPr>
          <p:nvPr>
            <p:ph type="title"/>
          </p:nvPr>
        </p:nvSpPr>
        <p:spPr>
          <a:xfrm>
            <a:off x="491725" y="1569858"/>
            <a:ext cx="6305400" cy="1698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sz="3200" b="1"/>
              <a:t>Buying Resources: </a:t>
            </a:r>
            <a:endParaRPr sz="3200" b="1"/>
          </a:p>
          <a:p>
            <a:pPr marL="457200" lvl="0" indent="-355600" algn="l" rtl="0">
              <a:lnSpc>
                <a:spcPct val="100000"/>
              </a:lnSpc>
              <a:spcBef>
                <a:spcPts val="0"/>
              </a:spcBef>
              <a:spcAft>
                <a:spcPts val="0"/>
              </a:spcAft>
              <a:buSzPts val="2000"/>
              <a:buChar char="●"/>
            </a:pPr>
            <a:r>
              <a:rPr lang="en-US" sz="2000" b="1"/>
              <a:t>Ordering guidelines for MAS. </a:t>
            </a:r>
            <a:endParaRPr sz="2000" b="1"/>
          </a:p>
          <a:p>
            <a:pPr marL="457200" lvl="0" indent="-355600" algn="l" rtl="0">
              <a:lnSpc>
                <a:spcPct val="100000"/>
              </a:lnSpc>
              <a:spcBef>
                <a:spcPts val="0"/>
              </a:spcBef>
              <a:spcAft>
                <a:spcPts val="0"/>
              </a:spcAft>
              <a:buSzPts val="2000"/>
              <a:buChar char="●"/>
            </a:pPr>
            <a:r>
              <a:rPr lang="en-US" sz="2000" b="1"/>
              <a:t>GWAC vs MAS solution comparison.</a:t>
            </a:r>
            <a:endParaRPr sz="20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7"/>
          <p:cNvSpPr txBox="1">
            <a:spLocks noGrp="1"/>
          </p:cNvSpPr>
          <p:nvPr>
            <p:ph type="ctrTitle"/>
          </p:nvPr>
        </p:nvSpPr>
        <p:spPr>
          <a:xfrm>
            <a:off x="553075" y="282830"/>
            <a:ext cx="7151400" cy="6777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11111"/>
              <a:buNone/>
            </a:pPr>
            <a:r>
              <a:rPr lang="en-US"/>
              <a:t>GSA Order Guides</a:t>
            </a:r>
            <a:endParaRPr/>
          </a:p>
        </p:txBody>
      </p:sp>
      <p:graphicFrame>
        <p:nvGraphicFramePr>
          <p:cNvPr id="341" name="Google Shape;341;p37"/>
          <p:cNvGraphicFramePr/>
          <p:nvPr/>
        </p:nvGraphicFramePr>
        <p:xfrm>
          <a:off x="509275" y="1133775"/>
          <a:ext cx="8089275" cy="3646375"/>
        </p:xfrm>
        <a:graphic>
          <a:graphicData uri="http://schemas.openxmlformats.org/drawingml/2006/table">
            <a:tbl>
              <a:tblPr firstRow="1">
                <a:noFill/>
                <a:tableStyleId>{59A01711-2E06-4AC9-92A8-6ADE38F9DC3E}</a:tableStyleId>
              </a:tblPr>
              <a:tblGrid>
                <a:gridCol w="4532175">
                  <a:extLst>
                    <a:ext uri="{9D8B030D-6E8A-4147-A177-3AD203B41FA5}">
                      <a16:colId xmlns:a16="http://schemas.microsoft.com/office/drawing/2014/main" val="20000"/>
                    </a:ext>
                  </a:extLst>
                </a:gridCol>
                <a:gridCol w="3557100">
                  <a:extLst>
                    <a:ext uri="{9D8B030D-6E8A-4147-A177-3AD203B41FA5}">
                      <a16:colId xmlns:a16="http://schemas.microsoft.com/office/drawing/2014/main" val="20001"/>
                    </a:ext>
                  </a:extLst>
                </a:gridCol>
              </a:tblGrid>
              <a:tr h="39707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rPr>
                        <a:t>Description: </a:t>
                      </a:r>
                      <a:endParaRPr sz="1400" b="1" u="none" strike="noStrike" cap="none">
                        <a:solidFill>
                          <a:schemeClr val="lt1"/>
                        </a:solidFill>
                      </a:endParaRPr>
                    </a:p>
                  </a:txBody>
                  <a:tcPr marL="91425" marR="91425" marT="91425" marB="91425">
                    <a:solidFill>
                      <a:srgbClr val="0B5394"/>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rPr>
                        <a:t>QR Code: </a:t>
                      </a:r>
                      <a:endParaRPr sz="1400" b="1" u="none" strike="noStrike" cap="none">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1567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Multiple Award Schedule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Order Guidelines</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16815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Multiple Award Schedule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Blanket Purchase Agreement </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bl>
          </a:graphicData>
        </a:graphic>
      </p:graphicFrame>
      <p:pic>
        <p:nvPicPr>
          <p:cNvPr id="342" name="Google Shape;342;p37" descr="QR Code for MAS BPAs"/>
          <p:cNvPicPr preferRelativeResize="0"/>
          <p:nvPr/>
        </p:nvPicPr>
        <p:blipFill rotWithShape="1">
          <a:blip r:embed="rId3">
            <a:alphaModFix/>
          </a:blip>
          <a:srcRect/>
          <a:stretch/>
        </p:blipFill>
        <p:spPr>
          <a:xfrm>
            <a:off x="6064950" y="3218362"/>
            <a:ext cx="1438300" cy="1442676"/>
          </a:xfrm>
          <a:prstGeom prst="rect">
            <a:avLst/>
          </a:prstGeom>
          <a:noFill/>
          <a:ln>
            <a:noFill/>
          </a:ln>
        </p:spPr>
      </p:pic>
      <p:pic>
        <p:nvPicPr>
          <p:cNvPr id="343" name="Google Shape;343;p37" descr="QR Code for MAS Order Guidelines"/>
          <p:cNvPicPr preferRelativeResize="0"/>
          <p:nvPr/>
        </p:nvPicPr>
        <p:blipFill rotWithShape="1">
          <a:blip r:embed="rId4">
            <a:alphaModFix/>
          </a:blip>
          <a:srcRect/>
          <a:stretch/>
        </p:blipFill>
        <p:spPr>
          <a:xfrm>
            <a:off x="6064950" y="1567140"/>
            <a:ext cx="1438300" cy="14345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8"/>
          <p:cNvSpPr txBox="1">
            <a:spLocks noGrp="1"/>
          </p:cNvSpPr>
          <p:nvPr>
            <p:ph type="title" idx="4294967295"/>
          </p:nvPr>
        </p:nvSpPr>
        <p:spPr>
          <a:xfrm>
            <a:off x="469300" y="203400"/>
            <a:ext cx="7403100" cy="677700"/>
          </a:xfrm>
          <a:prstGeom prst="rect">
            <a:avLst/>
          </a:prstGeom>
          <a:noFill/>
          <a:ln>
            <a:noFill/>
          </a:ln>
        </p:spPr>
        <p:txBody>
          <a:bodyPr spcFirstLastPara="1" wrap="square" lIns="91425" tIns="91425" rIns="91425" bIns="91425" anchor="b" anchorCtr="0">
            <a:noAutofit/>
          </a:bodyPr>
          <a:lstStyle/>
          <a:p>
            <a:pPr marL="0" marR="0" lvl="0" indent="0" algn="l" rtl="0">
              <a:lnSpc>
                <a:spcPct val="70000"/>
              </a:lnSpc>
              <a:spcBef>
                <a:spcPts val="0"/>
              </a:spcBef>
              <a:spcAft>
                <a:spcPts val="0"/>
              </a:spcAft>
              <a:buClr>
                <a:srgbClr val="000000"/>
              </a:buClr>
              <a:buSzPts val="688"/>
              <a:buFont typeface="Arial"/>
              <a:buNone/>
            </a:pPr>
            <a:endParaRPr sz="1800" b="1" i="0" u="none" strike="noStrike" cap="none">
              <a:solidFill>
                <a:srgbClr val="00206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688"/>
              <a:buFont typeface="Arial"/>
              <a:buNone/>
            </a:pPr>
            <a:r>
              <a:rPr lang="en-US" sz="1577" b="1" i="0" u="none" strike="noStrike" cap="none">
                <a:solidFill>
                  <a:srgbClr val="232659"/>
                </a:solidFill>
                <a:latin typeface="Arial"/>
                <a:ea typeface="Arial"/>
                <a:cs typeface="Arial"/>
                <a:sym typeface="Arial"/>
              </a:rPr>
              <a:t>Ordering Procedures for Products &amp; Services: without SOW FAR 8.405-1</a:t>
            </a:r>
            <a:endParaRPr/>
          </a:p>
        </p:txBody>
      </p:sp>
      <p:grpSp>
        <p:nvGrpSpPr>
          <p:cNvPr id="349" name="Google Shape;349;p38" descr="Image of process based on Micro-SAT level"/>
          <p:cNvGrpSpPr/>
          <p:nvPr/>
        </p:nvGrpSpPr>
        <p:grpSpPr>
          <a:xfrm>
            <a:off x="374700" y="957301"/>
            <a:ext cx="8394811" cy="4110942"/>
            <a:chOff x="0" y="21578"/>
            <a:chExt cx="7808400" cy="5284667"/>
          </a:xfrm>
        </p:grpSpPr>
        <p:sp>
          <p:nvSpPr>
            <p:cNvPr id="350" name="Google Shape;350;p38"/>
            <p:cNvSpPr/>
            <p:nvPr/>
          </p:nvSpPr>
          <p:spPr>
            <a:xfrm>
              <a:off x="0" y="21578"/>
              <a:ext cx="7808400" cy="252900"/>
            </a:xfrm>
            <a:prstGeom prst="roundRect">
              <a:avLst>
                <a:gd name="adj" fmla="val 16667"/>
              </a:avLst>
            </a:prstGeom>
            <a:solidFill>
              <a:srgbClr val="2A2AB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38"/>
            <p:cNvSpPr txBox="1"/>
            <p:nvPr/>
          </p:nvSpPr>
          <p:spPr>
            <a:xfrm>
              <a:off x="12255" y="33918"/>
              <a:ext cx="7783500" cy="289800"/>
            </a:xfrm>
            <a:prstGeom prst="rect">
              <a:avLst/>
            </a:prstGeom>
            <a:solidFill>
              <a:srgbClr val="232659"/>
            </a:solid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400" b="1" i="0" u="none" strike="noStrike" cap="none">
                  <a:solidFill>
                    <a:srgbClr val="FFFFFF"/>
                  </a:solidFill>
                  <a:latin typeface="Arial"/>
                  <a:ea typeface="Arial"/>
                  <a:cs typeface="Arial"/>
                  <a:sym typeface="Arial"/>
                </a:rPr>
                <a:t>EXCEEDS SAT</a:t>
              </a:r>
              <a:endParaRPr sz="1400" b="0" i="0" u="none" strike="noStrike" cap="none">
                <a:solidFill>
                  <a:srgbClr val="000000"/>
                </a:solidFill>
                <a:latin typeface="Arial"/>
                <a:ea typeface="Arial"/>
                <a:cs typeface="Arial"/>
                <a:sym typeface="Arial"/>
              </a:endParaRPr>
            </a:p>
          </p:txBody>
        </p:sp>
        <p:sp>
          <p:nvSpPr>
            <p:cNvPr id="352" name="Google Shape;352;p38"/>
            <p:cNvSpPr/>
            <p:nvPr/>
          </p:nvSpPr>
          <p:spPr>
            <a:xfrm>
              <a:off x="0" y="558312"/>
              <a:ext cx="7808400" cy="170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38"/>
            <p:cNvSpPr txBox="1"/>
            <p:nvPr/>
          </p:nvSpPr>
          <p:spPr>
            <a:xfrm>
              <a:off x="0" y="391532"/>
              <a:ext cx="7808400" cy="2000700"/>
            </a:xfrm>
            <a:prstGeom prst="rect">
              <a:avLst/>
            </a:prstGeom>
            <a:noFill/>
            <a:ln>
              <a:noFill/>
            </a:ln>
          </p:spPr>
          <p:txBody>
            <a:bodyPr spcFirstLastPara="1" wrap="square" lIns="247900" tIns="13950" rIns="78225" bIns="13950" anchor="t" anchorCtr="0">
              <a:noAutofit/>
            </a:bodyPr>
            <a:lstStyle/>
            <a:p>
              <a:pPr marL="457200" marR="0" lvl="0" indent="-298450" algn="l" rtl="0">
                <a:lnSpc>
                  <a:spcPct val="90000"/>
                </a:lnSpc>
                <a:spcBef>
                  <a:spcPts val="220"/>
                </a:spcBef>
                <a:spcAft>
                  <a:spcPts val="0"/>
                </a:spcAft>
                <a:buClr>
                  <a:srgbClr val="002060"/>
                </a:buClr>
                <a:buSzPts val="1100"/>
                <a:buFont typeface="Arial"/>
                <a:buChar char="●"/>
              </a:pPr>
              <a:r>
                <a:rPr lang="en-US" sz="1100" b="0" i="0" u="none" strike="noStrike" cap="none">
                  <a:solidFill>
                    <a:srgbClr val="002060"/>
                  </a:solidFill>
                  <a:latin typeface="Arial"/>
                  <a:ea typeface="Arial"/>
                  <a:cs typeface="Arial"/>
                  <a:sym typeface="Arial"/>
                </a:rPr>
                <a:t>The ordering activity contracting officer </a:t>
              </a:r>
              <a:r>
                <a:rPr lang="en-US" sz="1100" b="0" i="0" u="sng" strike="noStrike" cap="none">
                  <a:solidFill>
                    <a:srgbClr val="002060"/>
                  </a:solidFill>
                  <a:latin typeface="Arial"/>
                  <a:ea typeface="Arial"/>
                  <a:cs typeface="Arial"/>
                  <a:sym typeface="Arial"/>
                </a:rPr>
                <a:t>shall</a:t>
              </a:r>
              <a:r>
                <a:rPr lang="en-US" sz="1100" b="0" i="0" u="none" strike="noStrike" cap="none">
                  <a:solidFill>
                    <a:srgbClr val="002060"/>
                  </a:solidFill>
                  <a:latin typeface="Arial"/>
                  <a:ea typeface="Arial"/>
                  <a:cs typeface="Arial"/>
                  <a:sym typeface="Arial"/>
                </a:rPr>
                <a:t> provide an RFQ that includes a description of the supplies to be delivered or the services to be performed and the basis upon which the selection will be made</a:t>
              </a:r>
              <a:endParaRPr sz="1100" b="0" i="0" u="none" strike="noStrike" cap="none">
                <a:solidFill>
                  <a:srgbClr val="002060"/>
                </a:solidFill>
                <a:latin typeface="Arial"/>
                <a:ea typeface="Arial"/>
                <a:cs typeface="Arial"/>
                <a:sym typeface="Arial"/>
              </a:endParaRPr>
            </a:p>
            <a:p>
              <a:pPr marL="457200" marR="0" lvl="0" indent="-298450" algn="l" rtl="0">
                <a:lnSpc>
                  <a:spcPct val="90000"/>
                </a:lnSpc>
                <a:spcBef>
                  <a:spcPts val="0"/>
                </a:spcBef>
                <a:spcAft>
                  <a:spcPts val="0"/>
                </a:spcAft>
                <a:buClr>
                  <a:srgbClr val="002060"/>
                </a:buClr>
                <a:buSzPts val="1100"/>
                <a:buFont typeface="Arial"/>
                <a:buChar char="●"/>
              </a:pPr>
              <a:r>
                <a:rPr lang="en-US" sz="1100" b="0" i="0" u="none" strike="noStrike" cap="none">
                  <a:solidFill>
                    <a:srgbClr val="002060"/>
                  </a:solidFill>
                  <a:latin typeface="Arial"/>
                  <a:ea typeface="Arial"/>
                  <a:cs typeface="Arial"/>
                  <a:sym typeface="Arial"/>
                </a:rPr>
                <a:t>Develop the RFQ and post to GSA eBuy </a:t>
              </a:r>
              <a:r>
                <a:rPr lang="en-US" sz="1100" b="0" i="0" u="sng" strike="noStrike" cap="none">
                  <a:solidFill>
                    <a:srgbClr val="002060"/>
                  </a:solidFill>
                  <a:latin typeface="Arial"/>
                  <a:ea typeface="Arial"/>
                  <a:cs typeface="Arial"/>
                  <a:sym typeface="Arial"/>
                </a:rPr>
                <a:t>or</a:t>
              </a:r>
              <a:r>
                <a:rPr lang="en-US" sz="1100" b="0" i="0" u="none" strike="noStrike" cap="none">
                  <a:solidFill>
                    <a:srgbClr val="002060"/>
                  </a:solidFill>
                  <a:latin typeface="Arial"/>
                  <a:ea typeface="Arial"/>
                  <a:cs typeface="Arial"/>
                  <a:sym typeface="Arial"/>
                </a:rPr>
                <a:t> provide the RFQ to as many Schedule contractors as practicable to reasonably ensure that quotes will be received from at least three </a:t>
              </a:r>
              <a:endParaRPr sz="1100" b="0" i="0" u="none" strike="noStrike" cap="none">
                <a:solidFill>
                  <a:srgbClr val="002060"/>
                </a:solidFill>
                <a:latin typeface="Arial"/>
                <a:ea typeface="Arial"/>
                <a:cs typeface="Arial"/>
                <a:sym typeface="Arial"/>
              </a:endParaRPr>
            </a:p>
            <a:p>
              <a:pPr marL="1371600" marR="0" lvl="2" indent="-298450" algn="l" rtl="0">
                <a:lnSpc>
                  <a:spcPct val="90000"/>
                </a:lnSpc>
                <a:spcBef>
                  <a:spcPts val="0"/>
                </a:spcBef>
                <a:spcAft>
                  <a:spcPts val="0"/>
                </a:spcAft>
                <a:buClr>
                  <a:srgbClr val="002060"/>
                </a:buClr>
                <a:buSzPts val="1100"/>
                <a:buFont typeface="Arial"/>
                <a:buChar char="■"/>
              </a:pPr>
              <a:r>
                <a:rPr lang="en-US" sz="1100" b="0" i="0" u="none" strike="noStrike" cap="none">
                  <a:solidFill>
                    <a:srgbClr val="002060"/>
                  </a:solidFill>
                  <a:latin typeface="Arial"/>
                  <a:ea typeface="Arial"/>
                  <a:cs typeface="Arial"/>
                  <a:sym typeface="Arial"/>
                </a:rPr>
                <a:t>(Document file if receive less than three quotes) </a:t>
              </a:r>
              <a:endParaRPr sz="1100" b="0" i="0" u="none" strike="noStrike" cap="none">
                <a:solidFill>
                  <a:srgbClr val="002060"/>
                </a:solidFill>
                <a:latin typeface="Arial"/>
                <a:ea typeface="Arial"/>
                <a:cs typeface="Arial"/>
                <a:sym typeface="Arial"/>
              </a:endParaRPr>
            </a:p>
            <a:p>
              <a:pPr marL="457200" marR="0" lvl="0" indent="-298450" algn="l" rtl="0">
                <a:lnSpc>
                  <a:spcPct val="90000"/>
                </a:lnSpc>
                <a:spcBef>
                  <a:spcPts val="0"/>
                </a:spcBef>
                <a:spcAft>
                  <a:spcPts val="0"/>
                </a:spcAft>
                <a:buClr>
                  <a:srgbClr val="002060"/>
                </a:buClr>
                <a:buSzPts val="1100"/>
                <a:buFont typeface="Arial"/>
                <a:buChar char="●"/>
              </a:pPr>
              <a:r>
                <a:rPr lang="en-US" sz="1100" b="0" i="0" u="none" strike="noStrike" cap="none">
                  <a:solidFill>
                    <a:srgbClr val="002060"/>
                  </a:solidFill>
                  <a:latin typeface="Arial"/>
                  <a:ea typeface="Arial"/>
                  <a:cs typeface="Arial"/>
                  <a:sym typeface="Arial"/>
                </a:rPr>
                <a:t>Limited Sources Justification, if applicable</a:t>
              </a:r>
              <a:endParaRPr sz="1100" b="0" i="0" u="none" strike="noStrike" cap="none">
                <a:solidFill>
                  <a:srgbClr val="002060"/>
                </a:solidFill>
                <a:latin typeface="Arial"/>
                <a:ea typeface="Arial"/>
                <a:cs typeface="Arial"/>
                <a:sym typeface="Arial"/>
              </a:endParaRPr>
            </a:p>
            <a:p>
              <a:pPr marL="457200" marR="0" lvl="0" indent="-298450" algn="l" rtl="0">
                <a:lnSpc>
                  <a:spcPct val="90000"/>
                </a:lnSpc>
                <a:spcBef>
                  <a:spcPts val="0"/>
                </a:spcBef>
                <a:spcAft>
                  <a:spcPts val="0"/>
                </a:spcAft>
                <a:buClr>
                  <a:srgbClr val="002060"/>
                </a:buClr>
                <a:buSzPts val="1100"/>
                <a:buFont typeface="Arial"/>
                <a:buChar char="●"/>
              </a:pPr>
              <a:r>
                <a:rPr lang="en-US" sz="1100" b="0" i="0" u="sng" strike="noStrike" cap="none">
                  <a:solidFill>
                    <a:srgbClr val="002060"/>
                  </a:solidFill>
                  <a:latin typeface="Arial"/>
                  <a:ea typeface="Arial"/>
                  <a:cs typeface="Arial"/>
                  <a:sym typeface="Arial"/>
                </a:rPr>
                <a:t>Shall</a:t>
              </a:r>
              <a:r>
                <a:rPr lang="en-US" sz="1100" b="0" i="0" u="none" strike="noStrike" cap="none">
                  <a:solidFill>
                    <a:srgbClr val="002060"/>
                  </a:solidFill>
                  <a:latin typeface="Arial"/>
                  <a:ea typeface="Arial"/>
                  <a:cs typeface="Arial"/>
                  <a:sym typeface="Arial"/>
                </a:rPr>
                <a:t> seek a price reduction (FAR 8.405-4) - Best value determination </a:t>
              </a:r>
              <a:endParaRPr sz="1100" b="0" i="0" u="none" strike="noStrike" cap="none">
                <a:solidFill>
                  <a:srgbClr val="002060"/>
                </a:solidFill>
                <a:latin typeface="Arial"/>
                <a:ea typeface="Arial"/>
                <a:cs typeface="Arial"/>
                <a:sym typeface="Arial"/>
              </a:endParaRPr>
            </a:p>
            <a:p>
              <a:pPr marL="457200" marR="0" lvl="0" indent="-298450" algn="l" rtl="0">
                <a:lnSpc>
                  <a:spcPct val="90000"/>
                </a:lnSpc>
                <a:spcBef>
                  <a:spcPts val="0"/>
                </a:spcBef>
                <a:spcAft>
                  <a:spcPts val="0"/>
                </a:spcAft>
                <a:buClr>
                  <a:srgbClr val="002060"/>
                </a:buClr>
                <a:buSzPts val="1100"/>
                <a:buFont typeface="Arial"/>
                <a:buChar char="●"/>
              </a:pPr>
              <a:r>
                <a:rPr lang="en-US" sz="1100" b="0" i="0" u="none" strike="noStrike" cap="none">
                  <a:solidFill>
                    <a:srgbClr val="002060"/>
                  </a:solidFill>
                  <a:latin typeface="Arial"/>
                  <a:ea typeface="Arial"/>
                  <a:cs typeface="Arial"/>
                  <a:sym typeface="Arial"/>
                </a:rPr>
                <a:t>May not place orders orally</a:t>
              </a:r>
              <a:endParaRPr sz="1100" b="0" i="0" u="none" strike="noStrike" cap="none">
                <a:solidFill>
                  <a:srgbClr val="002060"/>
                </a:solidFill>
                <a:latin typeface="Arial"/>
                <a:ea typeface="Arial"/>
                <a:cs typeface="Arial"/>
                <a:sym typeface="Arial"/>
              </a:endParaRPr>
            </a:p>
            <a:p>
              <a:pPr marL="57150" marR="0" lvl="1" indent="0" algn="l" rtl="0">
                <a:lnSpc>
                  <a:spcPct val="90000"/>
                </a:lnSpc>
                <a:spcBef>
                  <a:spcPts val="220"/>
                </a:spcBef>
                <a:spcAft>
                  <a:spcPts val="0"/>
                </a:spcAft>
                <a:buClr>
                  <a:srgbClr val="000000"/>
                </a:buClr>
                <a:buSzPts val="990"/>
                <a:buFont typeface="Arial"/>
                <a:buNone/>
              </a:pPr>
              <a:endParaRPr sz="1100" b="1" i="0" u="none" strike="noStrike" cap="none">
                <a:solidFill>
                  <a:srgbClr val="000000"/>
                </a:solidFill>
                <a:latin typeface="Calibri"/>
                <a:ea typeface="Calibri"/>
                <a:cs typeface="Calibri"/>
                <a:sym typeface="Calibri"/>
              </a:endParaRPr>
            </a:p>
          </p:txBody>
        </p:sp>
        <p:sp>
          <p:nvSpPr>
            <p:cNvPr id="354" name="Google Shape;354;p38"/>
            <p:cNvSpPr txBox="1"/>
            <p:nvPr/>
          </p:nvSpPr>
          <p:spPr>
            <a:xfrm>
              <a:off x="12441" y="2149581"/>
              <a:ext cx="7783500" cy="289800"/>
            </a:xfrm>
            <a:prstGeom prst="rect">
              <a:avLst/>
            </a:prstGeom>
            <a:solidFill>
              <a:srgbClr val="232659"/>
            </a:solid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400" b="1" i="0" u="none" strike="noStrike" cap="none">
                  <a:solidFill>
                    <a:srgbClr val="FFFFFF"/>
                  </a:solidFill>
                  <a:latin typeface="Arial"/>
                  <a:ea typeface="Arial"/>
                  <a:cs typeface="Arial"/>
                  <a:sym typeface="Arial"/>
                </a:rPr>
                <a:t>MICRO-SAT</a:t>
              </a:r>
              <a:endParaRPr sz="1400" b="0" i="0" u="none" strike="noStrike" cap="none">
                <a:solidFill>
                  <a:srgbClr val="000000"/>
                </a:solidFill>
                <a:latin typeface="Arial"/>
                <a:ea typeface="Arial"/>
                <a:cs typeface="Arial"/>
                <a:sym typeface="Arial"/>
              </a:endParaRPr>
            </a:p>
          </p:txBody>
        </p:sp>
        <p:sp>
          <p:nvSpPr>
            <p:cNvPr id="355" name="Google Shape;355;p38"/>
            <p:cNvSpPr/>
            <p:nvPr/>
          </p:nvSpPr>
          <p:spPr>
            <a:xfrm>
              <a:off x="0" y="2660837"/>
              <a:ext cx="7808400" cy="147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38"/>
            <p:cNvSpPr txBox="1"/>
            <p:nvPr/>
          </p:nvSpPr>
          <p:spPr>
            <a:xfrm>
              <a:off x="0" y="2536761"/>
              <a:ext cx="7808400" cy="1273800"/>
            </a:xfrm>
            <a:prstGeom prst="rect">
              <a:avLst/>
            </a:prstGeom>
            <a:noFill/>
            <a:ln>
              <a:noFill/>
            </a:ln>
          </p:spPr>
          <p:txBody>
            <a:bodyPr spcFirstLastPara="1" wrap="square" lIns="247900" tIns="13950" rIns="78225" bIns="13950" anchor="t" anchorCtr="0">
              <a:noAutofit/>
            </a:bodyPr>
            <a:lstStyle/>
            <a:p>
              <a:pPr marL="457200" marR="0" lvl="0" indent="-298450" algn="l" rtl="0">
                <a:lnSpc>
                  <a:spcPct val="90000"/>
                </a:lnSpc>
                <a:spcBef>
                  <a:spcPts val="220"/>
                </a:spcBef>
                <a:spcAft>
                  <a:spcPts val="0"/>
                </a:spcAft>
                <a:buClr>
                  <a:srgbClr val="002060"/>
                </a:buClr>
                <a:buSzPts val="1100"/>
                <a:buFont typeface="Arial"/>
                <a:buChar char="●"/>
              </a:pPr>
              <a:r>
                <a:rPr lang="en-US" sz="1100" b="0" i="0" u="none" strike="noStrike" cap="none">
                  <a:solidFill>
                    <a:srgbClr val="002060"/>
                  </a:solidFill>
                  <a:latin typeface="Arial"/>
                  <a:ea typeface="Arial"/>
                  <a:cs typeface="Arial"/>
                  <a:sym typeface="Arial"/>
                </a:rPr>
                <a:t>Ordering activities shall place orders with the Schedule contractor that can provide the supply or service that represents the best value</a:t>
              </a:r>
              <a:endParaRPr sz="1100" b="0" i="0" u="none" strike="noStrike" cap="none">
                <a:solidFill>
                  <a:srgbClr val="002060"/>
                </a:solidFill>
                <a:latin typeface="Arial"/>
                <a:ea typeface="Arial"/>
                <a:cs typeface="Arial"/>
                <a:sym typeface="Arial"/>
              </a:endParaRPr>
            </a:p>
            <a:p>
              <a:pPr marL="457200" marR="0" lvl="0" indent="-292100" algn="l" rtl="0">
                <a:lnSpc>
                  <a:spcPct val="90000"/>
                </a:lnSpc>
                <a:spcBef>
                  <a:spcPts val="0"/>
                </a:spcBef>
                <a:spcAft>
                  <a:spcPts val="0"/>
                </a:spcAft>
                <a:buClr>
                  <a:srgbClr val="002060"/>
                </a:buClr>
                <a:buSzPts val="1000"/>
                <a:buFont typeface="Arial"/>
                <a:buChar char="●"/>
              </a:pPr>
              <a:r>
                <a:rPr lang="en-US" sz="1100" b="0" i="0" u="none" strike="noStrike" cap="none">
                  <a:solidFill>
                    <a:srgbClr val="002060"/>
                  </a:solidFill>
                  <a:latin typeface="Arial"/>
                  <a:ea typeface="Arial"/>
                  <a:cs typeface="Arial"/>
                  <a:sym typeface="Arial"/>
                </a:rPr>
                <a:t>Survey ≥ 3 contractors (GSA Advantage, Catalogs, Pricelists)</a:t>
              </a:r>
              <a:endParaRPr sz="1100" b="0" i="0" u="none" strike="noStrike" cap="none">
                <a:solidFill>
                  <a:srgbClr val="002060"/>
                </a:solidFill>
                <a:latin typeface="Arial"/>
                <a:ea typeface="Arial"/>
                <a:cs typeface="Arial"/>
                <a:sym typeface="Arial"/>
              </a:endParaRPr>
            </a:p>
            <a:p>
              <a:pPr marL="457200" marR="0" lvl="0" indent="-292100" algn="l" rtl="0">
                <a:lnSpc>
                  <a:spcPct val="90000"/>
                </a:lnSpc>
                <a:spcBef>
                  <a:spcPts val="0"/>
                </a:spcBef>
                <a:spcAft>
                  <a:spcPts val="0"/>
                </a:spcAft>
                <a:buClr>
                  <a:srgbClr val="002060"/>
                </a:buClr>
                <a:buSzPts val="1000"/>
                <a:buFont typeface="Arial"/>
                <a:buChar char="●"/>
              </a:pPr>
              <a:r>
                <a:rPr lang="en-US" sz="1100" b="0" i="0" u="none" strike="noStrike" cap="none">
                  <a:solidFill>
                    <a:srgbClr val="002060"/>
                  </a:solidFill>
                  <a:latin typeface="Arial"/>
                  <a:ea typeface="Arial"/>
                  <a:cs typeface="Arial"/>
                  <a:sym typeface="Arial"/>
                </a:rPr>
                <a:t>Limited Sources Justification, if applicable </a:t>
              </a:r>
              <a:endParaRPr sz="1100" b="0" i="0" u="none" strike="noStrike" cap="none">
                <a:solidFill>
                  <a:srgbClr val="002060"/>
                </a:solidFill>
                <a:latin typeface="Arial"/>
                <a:ea typeface="Arial"/>
                <a:cs typeface="Arial"/>
                <a:sym typeface="Arial"/>
              </a:endParaRPr>
            </a:p>
            <a:p>
              <a:pPr marL="457200" marR="0" lvl="0" indent="-292100" algn="l" rtl="0">
                <a:lnSpc>
                  <a:spcPct val="90000"/>
                </a:lnSpc>
                <a:spcBef>
                  <a:spcPts val="0"/>
                </a:spcBef>
                <a:spcAft>
                  <a:spcPts val="0"/>
                </a:spcAft>
                <a:buClr>
                  <a:srgbClr val="002060"/>
                </a:buClr>
                <a:buSzPts val="1000"/>
                <a:buFont typeface="Arial"/>
                <a:buChar char="●"/>
              </a:pPr>
              <a:r>
                <a:rPr lang="en-US" sz="1100" b="0" i="0" u="none" strike="noStrike" cap="none">
                  <a:solidFill>
                    <a:srgbClr val="002060"/>
                  </a:solidFill>
                  <a:latin typeface="Arial"/>
                  <a:ea typeface="Arial"/>
                  <a:cs typeface="Arial"/>
                  <a:sym typeface="Arial"/>
                </a:rPr>
                <a:t>Determine if a price reduction should be sought</a:t>
              </a:r>
              <a:endParaRPr sz="1100" b="0" i="0" u="none" strike="noStrike" cap="none">
                <a:solidFill>
                  <a:srgbClr val="002060"/>
                </a:solidFill>
                <a:latin typeface="Arial"/>
                <a:ea typeface="Arial"/>
                <a:cs typeface="Arial"/>
                <a:sym typeface="Arial"/>
              </a:endParaRPr>
            </a:p>
            <a:p>
              <a:pPr marL="457200" marR="0" lvl="0" indent="-292100" algn="l" rtl="0">
                <a:lnSpc>
                  <a:spcPct val="90000"/>
                </a:lnSpc>
                <a:spcBef>
                  <a:spcPts val="0"/>
                </a:spcBef>
                <a:spcAft>
                  <a:spcPts val="0"/>
                </a:spcAft>
                <a:buClr>
                  <a:srgbClr val="002060"/>
                </a:buClr>
                <a:buSzPts val="1000"/>
                <a:buFont typeface="Arial"/>
                <a:buChar char="●"/>
              </a:pPr>
              <a:r>
                <a:rPr lang="en-US" sz="1100" b="0" i="0" u="none" strike="noStrike" cap="none">
                  <a:solidFill>
                    <a:srgbClr val="002060"/>
                  </a:solidFill>
                  <a:latin typeface="Arial"/>
                  <a:ea typeface="Arial"/>
                  <a:cs typeface="Arial"/>
                  <a:sym typeface="Arial"/>
                </a:rPr>
                <a:t>Best value determination</a:t>
              </a:r>
              <a:endParaRPr sz="1100" b="0" i="0" u="none" strike="noStrike" cap="none">
                <a:solidFill>
                  <a:srgbClr val="002060"/>
                </a:solidFill>
                <a:latin typeface="Arial"/>
                <a:ea typeface="Arial"/>
                <a:cs typeface="Arial"/>
                <a:sym typeface="Arial"/>
              </a:endParaRPr>
            </a:p>
            <a:p>
              <a:pPr marL="457200" marR="0" lvl="0" indent="0" algn="l" rtl="0">
                <a:lnSpc>
                  <a:spcPct val="90000"/>
                </a:lnSpc>
                <a:spcBef>
                  <a:spcPts val="220"/>
                </a:spcBef>
                <a:spcAft>
                  <a:spcPts val="0"/>
                </a:spcAft>
                <a:buClr>
                  <a:srgbClr val="000000"/>
                </a:buClr>
                <a:buSzPts val="1100"/>
                <a:buFont typeface="Arial"/>
                <a:buNone/>
              </a:pPr>
              <a:endParaRPr sz="1100" b="1" i="0" u="none" strike="noStrike" cap="none">
                <a:solidFill>
                  <a:srgbClr val="000000"/>
                </a:solidFill>
                <a:latin typeface="Calibri"/>
                <a:ea typeface="Calibri"/>
                <a:cs typeface="Calibri"/>
                <a:sym typeface="Calibri"/>
              </a:endParaRPr>
            </a:p>
          </p:txBody>
        </p:sp>
        <p:sp>
          <p:nvSpPr>
            <p:cNvPr id="357" name="Google Shape;357;p38"/>
            <p:cNvSpPr txBox="1"/>
            <p:nvPr/>
          </p:nvSpPr>
          <p:spPr>
            <a:xfrm>
              <a:off x="12441" y="3907939"/>
              <a:ext cx="7783500" cy="289800"/>
            </a:xfrm>
            <a:prstGeom prst="rect">
              <a:avLst/>
            </a:prstGeom>
            <a:solidFill>
              <a:srgbClr val="232659"/>
            </a:solid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400" b="1" i="0" u="none" strike="noStrike" cap="none">
                  <a:solidFill>
                    <a:srgbClr val="FFFFFF"/>
                  </a:solidFill>
                  <a:latin typeface="Arial"/>
                  <a:ea typeface="Arial"/>
                  <a:cs typeface="Arial"/>
                  <a:sym typeface="Arial"/>
                </a:rPr>
                <a:t>BELOW MICRO</a:t>
              </a:r>
              <a:endParaRPr sz="1400" b="0" i="0" u="none" strike="noStrike" cap="none">
                <a:solidFill>
                  <a:srgbClr val="000000"/>
                </a:solidFill>
                <a:latin typeface="Arial"/>
                <a:ea typeface="Arial"/>
                <a:cs typeface="Arial"/>
                <a:sym typeface="Arial"/>
              </a:endParaRPr>
            </a:p>
          </p:txBody>
        </p:sp>
        <p:sp>
          <p:nvSpPr>
            <p:cNvPr id="358" name="Google Shape;358;p38"/>
            <p:cNvSpPr txBox="1"/>
            <p:nvPr/>
          </p:nvSpPr>
          <p:spPr>
            <a:xfrm>
              <a:off x="0" y="4265245"/>
              <a:ext cx="7808400" cy="1041000"/>
            </a:xfrm>
            <a:prstGeom prst="rect">
              <a:avLst/>
            </a:prstGeom>
            <a:noFill/>
            <a:ln>
              <a:noFill/>
            </a:ln>
          </p:spPr>
          <p:txBody>
            <a:bodyPr spcFirstLastPara="1" wrap="square" lIns="247900" tIns="13950" rIns="78225" bIns="13950" anchor="t" anchorCtr="0">
              <a:noAutofit/>
            </a:bodyPr>
            <a:lstStyle/>
            <a:p>
              <a:pPr marL="457200" marR="0" lvl="0" indent="-298450" algn="l" rtl="0">
                <a:lnSpc>
                  <a:spcPct val="90000"/>
                </a:lnSpc>
                <a:spcBef>
                  <a:spcPts val="220"/>
                </a:spcBef>
                <a:spcAft>
                  <a:spcPts val="0"/>
                </a:spcAft>
                <a:buClr>
                  <a:srgbClr val="002060"/>
                </a:buClr>
                <a:buSzPts val="1100"/>
                <a:buFont typeface="Arial"/>
                <a:buChar char="●"/>
              </a:pPr>
              <a:r>
                <a:rPr lang="en-US" sz="1100" b="0" i="0" u="none" strike="noStrike" cap="none">
                  <a:solidFill>
                    <a:srgbClr val="002060"/>
                  </a:solidFill>
                  <a:latin typeface="Arial"/>
                  <a:ea typeface="Arial"/>
                  <a:cs typeface="Arial"/>
                  <a:sym typeface="Arial"/>
                </a:rPr>
                <a:t>Ordering activities may place orders with any Federal Supply Schedule contractor that can meet the agency’s needs </a:t>
              </a:r>
              <a:endParaRPr sz="1100" b="0" i="0" u="none" strike="noStrike" cap="none">
                <a:solidFill>
                  <a:srgbClr val="002060"/>
                </a:solidFill>
                <a:latin typeface="Arial"/>
                <a:ea typeface="Arial"/>
                <a:cs typeface="Arial"/>
                <a:sym typeface="Arial"/>
              </a:endParaRPr>
            </a:p>
            <a:p>
              <a:pPr marL="457200" marR="0" lvl="0" indent="-292100" algn="l" rtl="0">
                <a:lnSpc>
                  <a:spcPct val="90000"/>
                </a:lnSpc>
                <a:spcBef>
                  <a:spcPts val="0"/>
                </a:spcBef>
                <a:spcAft>
                  <a:spcPts val="0"/>
                </a:spcAft>
                <a:buClr>
                  <a:srgbClr val="002060"/>
                </a:buClr>
                <a:buSzPts val="1000"/>
                <a:buFont typeface="Arial"/>
                <a:buChar char="●"/>
              </a:pPr>
              <a:r>
                <a:rPr lang="en-US" sz="1100" b="0" i="0" u="none" strike="noStrike" cap="none">
                  <a:solidFill>
                    <a:srgbClr val="002060"/>
                  </a:solidFill>
                  <a:latin typeface="Arial"/>
                  <a:ea typeface="Arial"/>
                  <a:cs typeface="Arial"/>
                  <a:sym typeface="Arial"/>
                </a:rPr>
                <a:t>Although not required to solicit from a specific number of Schedule contractors, ordering activities should attempt to </a:t>
              </a:r>
              <a:r>
                <a:rPr lang="en-US" sz="1100" b="0" i="0" u="sng" strike="noStrike" cap="none">
                  <a:solidFill>
                    <a:srgbClr val="002060"/>
                  </a:solidFill>
                  <a:latin typeface="Arial"/>
                  <a:ea typeface="Arial"/>
                  <a:cs typeface="Arial"/>
                  <a:sym typeface="Arial"/>
                </a:rPr>
                <a:t>distribute orders among contractors</a:t>
              </a:r>
              <a:endParaRPr sz="1100" b="0" i="0" u="none" strike="noStrike" cap="none">
                <a:solidFill>
                  <a:srgbClr val="00206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9" descr="Ordering Procedures for Services:  requiring a SOW FAR 8.405-2"/>
          <p:cNvSpPr txBox="1">
            <a:spLocks noGrp="1"/>
          </p:cNvSpPr>
          <p:nvPr>
            <p:ph type="ctrTitle"/>
          </p:nvPr>
        </p:nvSpPr>
        <p:spPr>
          <a:xfrm>
            <a:off x="492622" y="110425"/>
            <a:ext cx="7151400" cy="677700"/>
          </a:xfrm>
          <a:prstGeom prst="rect">
            <a:avLst/>
          </a:prstGeom>
          <a:noFill/>
          <a:ln>
            <a:noFill/>
          </a:ln>
        </p:spPr>
        <p:txBody>
          <a:bodyPr spcFirstLastPara="1" wrap="square" lIns="91425" tIns="91425" rIns="91425" bIns="91425" anchor="b" anchorCtr="0">
            <a:normAutofit/>
          </a:bodyPr>
          <a:lstStyle/>
          <a:p>
            <a:pPr marL="0" lvl="0" indent="0" algn="l" rtl="0">
              <a:lnSpc>
                <a:spcPct val="90000"/>
              </a:lnSpc>
              <a:spcBef>
                <a:spcPts val="0"/>
              </a:spcBef>
              <a:spcAft>
                <a:spcPts val="0"/>
              </a:spcAft>
              <a:buSzPts val="1400"/>
              <a:buNone/>
            </a:pPr>
            <a:endParaRPr sz="2400">
              <a:solidFill>
                <a:srgbClr val="002060"/>
              </a:solidFill>
            </a:endParaRPr>
          </a:p>
          <a:p>
            <a:pPr marL="0" lvl="0" indent="0" algn="l" rtl="0">
              <a:lnSpc>
                <a:spcPct val="100000"/>
              </a:lnSpc>
              <a:spcBef>
                <a:spcPts val="0"/>
              </a:spcBef>
              <a:spcAft>
                <a:spcPts val="0"/>
              </a:spcAft>
              <a:buSzPts val="3999"/>
              <a:buNone/>
            </a:pPr>
            <a:endParaRPr sz="2155"/>
          </a:p>
        </p:txBody>
      </p:sp>
      <p:sp>
        <p:nvSpPr>
          <p:cNvPr id="364" name="Google Shape;364;p39"/>
          <p:cNvSpPr txBox="1">
            <a:spLocks noGrp="1"/>
          </p:cNvSpPr>
          <p:nvPr>
            <p:ph type="title" idx="4294967295"/>
          </p:nvPr>
        </p:nvSpPr>
        <p:spPr>
          <a:xfrm>
            <a:off x="533450" y="324734"/>
            <a:ext cx="8077200" cy="464100"/>
          </a:xfrm>
          <a:prstGeom prst="rect">
            <a:avLst/>
          </a:prstGeom>
          <a:noFill/>
          <a:ln>
            <a:noFill/>
          </a:ln>
        </p:spPr>
        <p:txBody>
          <a:bodyPr spcFirstLastPara="1" wrap="square" lIns="73150" tIns="73150" rIns="73150" bIns="73150" anchor="ctr" anchorCtr="0">
            <a:noAutofit/>
          </a:bodyPr>
          <a:lstStyle/>
          <a:p>
            <a:pPr marL="0" lvl="0" indent="0" algn="l" rtl="0">
              <a:lnSpc>
                <a:spcPct val="90000"/>
              </a:lnSpc>
              <a:spcBef>
                <a:spcPts val="0"/>
              </a:spcBef>
              <a:spcAft>
                <a:spcPts val="0"/>
              </a:spcAft>
              <a:buSzPts val="1400"/>
              <a:buNone/>
            </a:pPr>
            <a:r>
              <a:rPr lang="en-US" sz="1800">
                <a:solidFill>
                  <a:srgbClr val="232659"/>
                </a:solidFill>
              </a:rPr>
              <a:t>Ordering Procedures for </a:t>
            </a:r>
            <a:r>
              <a:rPr lang="en-US" sz="1800" u="sng">
                <a:solidFill>
                  <a:srgbClr val="232659"/>
                </a:solidFill>
              </a:rPr>
              <a:t>Services</a:t>
            </a:r>
            <a:r>
              <a:rPr lang="en-US" sz="1800">
                <a:solidFill>
                  <a:srgbClr val="232659"/>
                </a:solidFill>
              </a:rPr>
              <a:t>: requiring a SOW FAR 8.405-2</a:t>
            </a:r>
            <a:endParaRPr sz="1800">
              <a:solidFill>
                <a:srgbClr val="232659"/>
              </a:solidFill>
            </a:endParaRPr>
          </a:p>
        </p:txBody>
      </p:sp>
      <p:grpSp>
        <p:nvGrpSpPr>
          <p:cNvPr id="365" name="Google Shape;365;p39" descr="Image of process based on Micro-SAT level"/>
          <p:cNvGrpSpPr/>
          <p:nvPr/>
        </p:nvGrpSpPr>
        <p:grpSpPr>
          <a:xfrm>
            <a:off x="78500" y="1165450"/>
            <a:ext cx="9065491" cy="3504058"/>
            <a:chOff x="0" y="10767"/>
            <a:chExt cx="9065491" cy="3866333"/>
          </a:xfrm>
        </p:grpSpPr>
        <p:sp>
          <p:nvSpPr>
            <p:cNvPr id="366" name="Google Shape;366;p39"/>
            <p:cNvSpPr/>
            <p:nvPr/>
          </p:nvSpPr>
          <p:spPr>
            <a:xfrm>
              <a:off x="0" y="233172"/>
              <a:ext cx="8987100" cy="2445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39"/>
            <p:cNvSpPr txBox="1"/>
            <p:nvPr/>
          </p:nvSpPr>
          <p:spPr>
            <a:xfrm>
              <a:off x="11941" y="10767"/>
              <a:ext cx="8963100" cy="454800"/>
            </a:xfrm>
            <a:prstGeom prst="rect">
              <a:avLst/>
            </a:prstGeom>
            <a:solidFill>
              <a:srgbClr val="232659"/>
            </a:solidFill>
            <a:ln w="9525" cap="flat" cmpd="sng">
              <a:solidFill>
                <a:schemeClr val="lt1"/>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400" b="1" i="0" u="none" strike="noStrike" cap="none">
                  <a:solidFill>
                    <a:srgbClr val="FFFFFF"/>
                  </a:solidFill>
                  <a:latin typeface="Arial"/>
                  <a:ea typeface="Arial"/>
                  <a:cs typeface="Arial"/>
                  <a:sym typeface="Arial"/>
                </a:rPr>
                <a:t>MICRO-SAT</a:t>
              </a:r>
              <a:endParaRPr sz="1400" b="0" i="0" u="none" strike="noStrike" cap="none">
                <a:solidFill>
                  <a:srgbClr val="000000"/>
                </a:solidFill>
                <a:latin typeface="Arial"/>
                <a:ea typeface="Arial"/>
                <a:cs typeface="Arial"/>
                <a:sym typeface="Arial"/>
              </a:endParaRPr>
            </a:p>
          </p:txBody>
        </p:sp>
        <p:sp>
          <p:nvSpPr>
            <p:cNvPr id="368" name="Google Shape;368;p39"/>
            <p:cNvSpPr/>
            <p:nvPr/>
          </p:nvSpPr>
          <p:spPr>
            <a:xfrm>
              <a:off x="0" y="477580"/>
              <a:ext cx="8987100" cy="2086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39"/>
            <p:cNvSpPr txBox="1"/>
            <p:nvPr/>
          </p:nvSpPr>
          <p:spPr>
            <a:xfrm>
              <a:off x="78391" y="477562"/>
              <a:ext cx="8987100" cy="3303900"/>
            </a:xfrm>
            <a:prstGeom prst="rect">
              <a:avLst/>
            </a:prstGeom>
            <a:noFill/>
            <a:ln w="9525" cap="flat" cmpd="sng">
              <a:solidFill>
                <a:schemeClr val="lt1"/>
              </a:solidFill>
              <a:prstDash val="solid"/>
              <a:round/>
              <a:headEnd type="none" w="sm" len="sm"/>
              <a:tailEnd type="none" w="sm" len="sm"/>
            </a:ln>
          </p:spPr>
          <p:txBody>
            <a:bodyPr spcFirstLastPara="1" wrap="square" lIns="285325" tIns="15225" rIns="85325" bIns="15225" anchor="t" anchorCtr="0">
              <a:noAutofit/>
            </a:bodyPr>
            <a:lstStyle/>
            <a:p>
              <a:pPr marL="457200" marR="0" lvl="0" indent="-292100" algn="l" rtl="0">
                <a:lnSpc>
                  <a:spcPct val="100000"/>
                </a:lnSpc>
                <a:spcBef>
                  <a:spcPts val="600"/>
                </a:spcBef>
                <a:spcAft>
                  <a:spcPts val="0"/>
                </a:spcAft>
                <a:buClr>
                  <a:srgbClr val="232659"/>
                </a:buClr>
                <a:buSzPts val="1000"/>
                <a:buFont typeface="Arial"/>
                <a:buChar char="●"/>
              </a:pPr>
              <a:r>
                <a:rPr lang="en-US" sz="1200" b="0" i="0" u="none" strike="noStrike" cap="none">
                  <a:solidFill>
                    <a:srgbClr val="232659"/>
                  </a:solidFill>
                  <a:latin typeface="Arial"/>
                  <a:ea typeface="Arial"/>
                  <a:cs typeface="Arial"/>
                  <a:sym typeface="Arial"/>
                </a:rPr>
                <a:t>The ordering activity </a:t>
              </a:r>
              <a:r>
                <a:rPr lang="en-US" sz="1200" b="0" i="0" u="sng" strike="noStrike" cap="none">
                  <a:solidFill>
                    <a:srgbClr val="232659"/>
                  </a:solidFill>
                  <a:latin typeface="Arial"/>
                  <a:ea typeface="Arial"/>
                  <a:cs typeface="Arial"/>
                  <a:sym typeface="Arial"/>
                </a:rPr>
                <a:t>shall develop a statement of work</a:t>
              </a:r>
              <a:r>
                <a:rPr lang="en-US" sz="1200" b="0" i="0" u="none" strike="noStrike" cap="none">
                  <a:solidFill>
                    <a:srgbClr val="232659"/>
                  </a:solidFill>
                  <a:latin typeface="Arial"/>
                  <a:ea typeface="Arial"/>
                  <a:cs typeface="Arial"/>
                  <a:sym typeface="Arial"/>
                </a:rPr>
                <a:t>, and </a:t>
              </a:r>
              <a:r>
                <a:rPr lang="en-US" sz="1200" b="0" i="0" u="sng" strike="noStrike" cap="none">
                  <a:solidFill>
                    <a:srgbClr val="232659"/>
                  </a:solidFill>
                  <a:latin typeface="Arial"/>
                  <a:ea typeface="Arial"/>
                  <a:cs typeface="Arial"/>
                  <a:sym typeface="Arial"/>
                </a:rPr>
                <a:t>shall provide the RFQ </a:t>
              </a:r>
              <a:r>
                <a:rPr lang="en-US" sz="1200" b="0" i="0" u="none" strike="noStrike" cap="none">
                  <a:solidFill>
                    <a:srgbClr val="232659"/>
                  </a:solidFill>
                  <a:latin typeface="Arial"/>
                  <a:ea typeface="Arial"/>
                  <a:cs typeface="Arial"/>
                  <a:sym typeface="Arial"/>
                </a:rPr>
                <a:t>(including the statement of work and evaluation criteria) </a:t>
              </a:r>
              <a:r>
                <a:rPr lang="en-US" sz="1200" b="0" i="0" u="sng" strike="noStrike" cap="none">
                  <a:solidFill>
                    <a:srgbClr val="232659"/>
                  </a:solidFill>
                  <a:latin typeface="Arial"/>
                  <a:ea typeface="Arial"/>
                  <a:cs typeface="Arial"/>
                  <a:sym typeface="Arial"/>
                </a:rPr>
                <a:t>to at least three Schedule contractors</a:t>
              </a:r>
              <a:r>
                <a:rPr lang="en-US" sz="1200" b="0" i="0" u="none" strike="noStrike" cap="none">
                  <a:solidFill>
                    <a:srgbClr val="232659"/>
                  </a:solidFill>
                  <a:latin typeface="Arial"/>
                  <a:ea typeface="Arial"/>
                  <a:cs typeface="Arial"/>
                  <a:sym typeface="Arial"/>
                </a:rPr>
                <a:t> that offer services that will meet the agency’s needs</a:t>
              </a:r>
              <a:endParaRPr sz="1200" b="0" i="0" u="none" strike="noStrike" cap="none">
                <a:solidFill>
                  <a:srgbClr val="232659"/>
                </a:solidFill>
                <a:latin typeface="Arial"/>
                <a:ea typeface="Arial"/>
                <a:cs typeface="Arial"/>
                <a:sym typeface="Arial"/>
              </a:endParaRPr>
            </a:p>
            <a:p>
              <a:pPr marL="457200" marR="0" lvl="0" indent="-292100" algn="l" rtl="0">
                <a:lnSpc>
                  <a:spcPct val="100000"/>
                </a:lnSpc>
                <a:spcBef>
                  <a:spcPts val="600"/>
                </a:spcBef>
                <a:spcAft>
                  <a:spcPts val="0"/>
                </a:spcAft>
                <a:buClr>
                  <a:srgbClr val="232659"/>
                </a:buClr>
                <a:buSzPts val="1000"/>
                <a:buFont typeface="Arial"/>
                <a:buChar char="●"/>
              </a:pPr>
              <a:r>
                <a:rPr lang="en-US" sz="1200" b="0" i="0" u="none" strike="noStrike" cap="none">
                  <a:solidFill>
                    <a:srgbClr val="232659"/>
                  </a:solidFill>
                  <a:latin typeface="Arial"/>
                  <a:ea typeface="Arial"/>
                  <a:cs typeface="Arial"/>
                  <a:sym typeface="Arial"/>
                </a:rPr>
                <a:t>Specify the type of order (</a:t>
              </a:r>
              <a:r>
                <a:rPr lang="en-US" sz="1200" b="0" i="1" u="none" strike="noStrike" cap="none">
                  <a:solidFill>
                    <a:srgbClr val="232659"/>
                  </a:solidFill>
                  <a:latin typeface="Arial"/>
                  <a:ea typeface="Arial"/>
                  <a:cs typeface="Arial"/>
                  <a:sym typeface="Arial"/>
                </a:rPr>
                <a:t>i.e.</a:t>
              </a:r>
              <a:r>
                <a:rPr lang="en-US" sz="1200" b="0" i="0" u="none" strike="noStrike" cap="none">
                  <a:solidFill>
                    <a:srgbClr val="232659"/>
                  </a:solidFill>
                  <a:latin typeface="Arial"/>
                  <a:ea typeface="Arial"/>
                  <a:cs typeface="Arial"/>
                  <a:sym typeface="Arial"/>
                </a:rPr>
                <a:t>, firm-fixed-price, labor-hour) for the services identified in the statement of work</a:t>
              </a:r>
              <a:endParaRPr sz="1200" b="0" i="0" u="none" strike="noStrike" cap="none">
                <a:solidFill>
                  <a:srgbClr val="232659"/>
                </a:solidFill>
                <a:latin typeface="Arial"/>
                <a:ea typeface="Arial"/>
                <a:cs typeface="Arial"/>
                <a:sym typeface="Arial"/>
              </a:endParaRPr>
            </a:p>
            <a:p>
              <a:pPr marL="457200" marR="0" lvl="0" indent="-292100" algn="l" rtl="0">
                <a:lnSpc>
                  <a:spcPct val="100000"/>
                </a:lnSpc>
                <a:spcBef>
                  <a:spcPts val="600"/>
                </a:spcBef>
                <a:spcAft>
                  <a:spcPts val="0"/>
                </a:spcAft>
                <a:buClr>
                  <a:srgbClr val="232659"/>
                </a:buClr>
                <a:buSzPts val="1000"/>
                <a:buFont typeface="Arial"/>
                <a:buChar char="●"/>
              </a:pPr>
              <a:r>
                <a:rPr lang="en-US" sz="1200" b="0" i="0" u="none" strike="noStrike" cap="none">
                  <a:solidFill>
                    <a:srgbClr val="232659"/>
                  </a:solidFill>
                  <a:latin typeface="Arial"/>
                  <a:ea typeface="Arial"/>
                  <a:cs typeface="Arial"/>
                  <a:sym typeface="Arial"/>
                </a:rPr>
                <a:t>Limited Sources Justification, if applicable </a:t>
              </a:r>
              <a:endParaRPr sz="1200" b="0" i="0" u="none" strike="noStrike" cap="none">
                <a:solidFill>
                  <a:srgbClr val="232659"/>
                </a:solidFill>
                <a:latin typeface="Arial"/>
                <a:ea typeface="Arial"/>
                <a:cs typeface="Arial"/>
                <a:sym typeface="Arial"/>
              </a:endParaRPr>
            </a:p>
            <a:p>
              <a:pPr marL="457200" marR="0" lvl="0" indent="-292100" algn="l" rtl="0">
                <a:lnSpc>
                  <a:spcPct val="100000"/>
                </a:lnSpc>
                <a:spcBef>
                  <a:spcPts val="600"/>
                </a:spcBef>
                <a:spcAft>
                  <a:spcPts val="0"/>
                </a:spcAft>
                <a:buClr>
                  <a:srgbClr val="232659"/>
                </a:buClr>
                <a:buSzPts val="1000"/>
                <a:buFont typeface="Arial"/>
                <a:buChar char="●"/>
              </a:pPr>
              <a:r>
                <a:rPr lang="en-US" sz="1200" b="0" i="0" u="none" strike="noStrike" cap="none">
                  <a:solidFill>
                    <a:srgbClr val="232659"/>
                  </a:solidFill>
                  <a:latin typeface="Arial"/>
                  <a:ea typeface="Arial"/>
                  <a:cs typeface="Arial"/>
                  <a:sym typeface="Arial"/>
                </a:rPr>
                <a:t>Determine if a price reduction should be sought</a:t>
              </a:r>
              <a:endParaRPr sz="1200" b="0" i="0" u="none" strike="noStrike" cap="none">
                <a:solidFill>
                  <a:srgbClr val="232659"/>
                </a:solidFill>
                <a:latin typeface="Arial"/>
                <a:ea typeface="Arial"/>
                <a:cs typeface="Arial"/>
                <a:sym typeface="Arial"/>
              </a:endParaRPr>
            </a:p>
            <a:p>
              <a:pPr marL="457200" marR="0" lvl="0" indent="-292100" algn="l" rtl="0">
                <a:lnSpc>
                  <a:spcPct val="100000"/>
                </a:lnSpc>
                <a:spcBef>
                  <a:spcPts val="600"/>
                </a:spcBef>
                <a:spcAft>
                  <a:spcPts val="0"/>
                </a:spcAft>
                <a:buClr>
                  <a:srgbClr val="232659"/>
                </a:buClr>
                <a:buSzPts val="1000"/>
                <a:buFont typeface="Arial"/>
                <a:buChar char="●"/>
              </a:pPr>
              <a:r>
                <a:rPr lang="en-US" sz="1200" b="0" i="0" u="none" strike="noStrike" cap="none">
                  <a:solidFill>
                    <a:srgbClr val="232659"/>
                  </a:solidFill>
                  <a:latin typeface="Arial"/>
                  <a:ea typeface="Arial"/>
                  <a:cs typeface="Arial"/>
                  <a:sym typeface="Arial"/>
                </a:rPr>
                <a:t>Best value determination</a:t>
              </a:r>
              <a:endParaRPr sz="1200" b="0" i="0" u="none" strike="noStrike" cap="none">
                <a:solidFill>
                  <a:srgbClr val="232659"/>
                </a:solidFill>
                <a:latin typeface="Arial"/>
                <a:ea typeface="Arial"/>
                <a:cs typeface="Arial"/>
                <a:sym typeface="Arial"/>
              </a:endParaRPr>
            </a:p>
            <a:p>
              <a:pPr marL="114300" marR="0" lvl="1" indent="-45720" algn="l" rtl="0">
                <a:lnSpc>
                  <a:spcPct val="90000"/>
                </a:lnSpc>
                <a:spcBef>
                  <a:spcPts val="240"/>
                </a:spcBef>
                <a:spcAft>
                  <a:spcPts val="0"/>
                </a:spcAft>
                <a:buClr>
                  <a:srgbClr val="000000"/>
                </a:buClr>
                <a:buSzPts val="1080"/>
                <a:buFont typeface="Arial"/>
                <a:buNone/>
              </a:pPr>
              <a:endParaRPr sz="1200" b="0" i="0" u="none" strike="noStrike" cap="none">
                <a:solidFill>
                  <a:srgbClr val="000000"/>
                </a:solidFill>
                <a:latin typeface="Arial"/>
                <a:ea typeface="Arial"/>
                <a:cs typeface="Arial"/>
                <a:sym typeface="Arial"/>
              </a:endParaRPr>
            </a:p>
          </p:txBody>
        </p:sp>
        <p:sp>
          <p:nvSpPr>
            <p:cNvPr id="370" name="Google Shape;370;p39"/>
            <p:cNvSpPr/>
            <p:nvPr/>
          </p:nvSpPr>
          <p:spPr>
            <a:xfrm>
              <a:off x="0" y="2564140"/>
              <a:ext cx="8987100" cy="2523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39"/>
            <p:cNvSpPr txBox="1"/>
            <p:nvPr/>
          </p:nvSpPr>
          <p:spPr>
            <a:xfrm>
              <a:off x="12316" y="2393435"/>
              <a:ext cx="8962500" cy="410400"/>
            </a:xfrm>
            <a:prstGeom prst="rect">
              <a:avLst/>
            </a:prstGeom>
            <a:solidFill>
              <a:srgbClr val="232659"/>
            </a:solidFill>
            <a:ln w="9525" cap="flat" cmpd="sng">
              <a:solidFill>
                <a:schemeClr val="lt1"/>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400" b="1" i="0" u="none" strike="noStrike" cap="none">
                  <a:solidFill>
                    <a:srgbClr val="FFFFFF"/>
                  </a:solidFill>
                  <a:latin typeface="Arial"/>
                  <a:ea typeface="Arial"/>
                  <a:cs typeface="Arial"/>
                  <a:sym typeface="Arial"/>
                </a:rPr>
                <a:t>BELOW MICRO</a:t>
              </a:r>
              <a:endParaRPr sz="1400" b="0" i="0" u="none" strike="noStrike" cap="none">
                <a:solidFill>
                  <a:srgbClr val="000000"/>
                </a:solidFill>
                <a:latin typeface="Arial"/>
                <a:ea typeface="Arial"/>
                <a:cs typeface="Arial"/>
                <a:sym typeface="Arial"/>
              </a:endParaRPr>
            </a:p>
          </p:txBody>
        </p:sp>
        <p:sp>
          <p:nvSpPr>
            <p:cNvPr id="372" name="Google Shape;372;p39"/>
            <p:cNvSpPr/>
            <p:nvPr/>
          </p:nvSpPr>
          <p:spPr>
            <a:xfrm>
              <a:off x="0" y="2816300"/>
              <a:ext cx="8987100" cy="1060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39"/>
            <p:cNvSpPr txBox="1"/>
            <p:nvPr/>
          </p:nvSpPr>
          <p:spPr>
            <a:xfrm>
              <a:off x="0" y="2816300"/>
              <a:ext cx="8987100" cy="1060800"/>
            </a:xfrm>
            <a:prstGeom prst="rect">
              <a:avLst/>
            </a:prstGeom>
            <a:noFill/>
            <a:ln w="9525" cap="flat" cmpd="sng">
              <a:solidFill>
                <a:schemeClr val="lt1"/>
              </a:solidFill>
              <a:prstDash val="solid"/>
              <a:round/>
              <a:headEnd type="none" w="sm" len="sm"/>
              <a:tailEnd type="none" w="sm" len="sm"/>
            </a:ln>
          </p:spPr>
          <p:txBody>
            <a:bodyPr spcFirstLastPara="1" wrap="square" lIns="285325" tIns="15225" rIns="85325" bIns="15225" anchor="t" anchorCtr="0">
              <a:noAutofit/>
            </a:bodyPr>
            <a:lstStyle/>
            <a:p>
              <a:pPr marL="457200" marR="0" lvl="0" indent="-292100" algn="l" rtl="0">
                <a:lnSpc>
                  <a:spcPct val="100000"/>
                </a:lnSpc>
                <a:spcBef>
                  <a:spcPts val="240"/>
                </a:spcBef>
                <a:spcAft>
                  <a:spcPts val="0"/>
                </a:spcAft>
                <a:buClr>
                  <a:srgbClr val="232659"/>
                </a:buClr>
                <a:buSzPts val="1000"/>
                <a:buFont typeface="Arial"/>
                <a:buChar char="●"/>
              </a:pPr>
              <a:r>
                <a:rPr lang="en-US" sz="1200" b="0" i="0" u="none" strike="noStrike" cap="none">
                  <a:solidFill>
                    <a:srgbClr val="232659"/>
                  </a:solidFill>
                  <a:latin typeface="Arial"/>
                  <a:ea typeface="Arial"/>
                  <a:cs typeface="Arial"/>
                  <a:sym typeface="Arial"/>
                </a:rPr>
                <a:t>Ordering activities may place orders with any Federal Supply Schedule contractor that can meet the agency’s needs </a:t>
              </a:r>
              <a:endParaRPr sz="1200" b="0" i="0" u="none" strike="noStrike" cap="none">
                <a:solidFill>
                  <a:srgbClr val="232659"/>
                </a:solidFill>
                <a:latin typeface="Arial"/>
                <a:ea typeface="Arial"/>
                <a:cs typeface="Arial"/>
                <a:sym typeface="Arial"/>
              </a:endParaRPr>
            </a:p>
            <a:p>
              <a:pPr marL="457200" marR="0" lvl="0" indent="0" algn="l" rtl="0">
                <a:lnSpc>
                  <a:spcPct val="100000"/>
                </a:lnSpc>
                <a:spcBef>
                  <a:spcPts val="240"/>
                </a:spcBef>
                <a:spcAft>
                  <a:spcPts val="0"/>
                </a:spcAft>
                <a:buClr>
                  <a:srgbClr val="000000"/>
                </a:buClr>
                <a:buSzPts val="1200"/>
                <a:buFont typeface="Arial"/>
                <a:buNone/>
              </a:pPr>
              <a:endParaRPr sz="1200" b="0" i="0" u="none" strike="noStrike" cap="none">
                <a:solidFill>
                  <a:srgbClr val="232659"/>
                </a:solidFill>
                <a:latin typeface="Arial"/>
                <a:ea typeface="Arial"/>
                <a:cs typeface="Arial"/>
                <a:sym typeface="Arial"/>
              </a:endParaRPr>
            </a:p>
            <a:p>
              <a:pPr marL="457200" marR="0" lvl="0" indent="-292100" algn="l" rtl="0">
                <a:lnSpc>
                  <a:spcPct val="100000"/>
                </a:lnSpc>
                <a:spcBef>
                  <a:spcPts val="240"/>
                </a:spcBef>
                <a:spcAft>
                  <a:spcPts val="0"/>
                </a:spcAft>
                <a:buClr>
                  <a:srgbClr val="232659"/>
                </a:buClr>
                <a:buSzPts val="1000"/>
                <a:buFont typeface="Arial"/>
                <a:buChar char="●"/>
              </a:pPr>
              <a:r>
                <a:rPr lang="en-US" sz="1200" b="0" i="0" u="none" strike="noStrike" cap="none">
                  <a:solidFill>
                    <a:srgbClr val="232659"/>
                  </a:solidFill>
                  <a:latin typeface="Arial"/>
                  <a:ea typeface="Arial"/>
                  <a:cs typeface="Arial"/>
                  <a:sym typeface="Arial"/>
                </a:rPr>
                <a:t>Although not required to solicit from a specific number of Schedule contractors, ordering activities should attempt to </a:t>
              </a:r>
              <a:r>
                <a:rPr lang="en-US" sz="1200" b="0" i="0" u="sng" strike="noStrike" cap="none">
                  <a:solidFill>
                    <a:srgbClr val="232659"/>
                  </a:solidFill>
                  <a:latin typeface="Arial"/>
                  <a:ea typeface="Arial"/>
                  <a:cs typeface="Arial"/>
                  <a:sym typeface="Arial"/>
                </a:rPr>
                <a:t>distribute orders among contractors</a:t>
              </a:r>
              <a:endParaRPr sz="1200" b="0" i="0" u="none" strike="noStrike" cap="none">
                <a:solidFill>
                  <a:srgbClr val="232659"/>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0"/>
          <p:cNvSpPr txBox="1">
            <a:spLocks noGrp="1"/>
          </p:cNvSpPr>
          <p:nvPr>
            <p:ph type="ctrTitle"/>
          </p:nvPr>
        </p:nvSpPr>
        <p:spPr>
          <a:xfrm>
            <a:off x="266700" y="349250"/>
            <a:ext cx="8466300" cy="309600"/>
          </a:xfrm>
          <a:prstGeom prst="rect">
            <a:avLst/>
          </a:prstGeom>
          <a:noFill/>
          <a:ln>
            <a:noFill/>
          </a:ln>
        </p:spPr>
        <p:txBody>
          <a:bodyPr spcFirstLastPara="1" wrap="square" lIns="73150" tIns="73150" rIns="73150" bIns="73150" anchor="ctr" anchorCtr="0">
            <a:noAutofit/>
          </a:bodyPr>
          <a:lstStyle/>
          <a:p>
            <a:pPr marL="0" lvl="0" indent="0" algn="l" rtl="0">
              <a:lnSpc>
                <a:spcPct val="90000"/>
              </a:lnSpc>
              <a:spcBef>
                <a:spcPts val="0"/>
              </a:spcBef>
              <a:spcAft>
                <a:spcPts val="0"/>
              </a:spcAft>
              <a:buSzPts val="1400"/>
              <a:buNone/>
            </a:pPr>
            <a:r>
              <a:rPr lang="en-US" sz="1800">
                <a:solidFill>
                  <a:srgbClr val="232659"/>
                </a:solidFill>
              </a:rPr>
              <a:t>Establishing a </a:t>
            </a:r>
            <a:r>
              <a:rPr lang="en-US" sz="1800" u="sng">
                <a:solidFill>
                  <a:srgbClr val="232659"/>
                </a:solidFill>
              </a:rPr>
              <a:t>BPA</a:t>
            </a:r>
            <a:r>
              <a:rPr lang="en-US" sz="1800">
                <a:solidFill>
                  <a:srgbClr val="232659"/>
                </a:solidFill>
              </a:rPr>
              <a:t> for </a:t>
            </a:r>
            <a:r>
              <a:rPr lang="en-US" sz="1800" u="sng">
                <a:solidFill>
                  <a:srgbClr val="232659"/>
                </a:solidFill>
              </a:rPr>
              <a:t>Supplies</a:t>
            </a:r>
            <a:r>
              <a:rPr lang="en-US" sz="1800">
                <a:solidFill>
                  <a:srgbClr val="232659"/>
                </a:solidFill>
              </a:rPr>
              <a:t> – FAR 8.405-3(b)(1) </a:t>
            </a:r>
            <a:endParaRPr sz="1800">
              <a:solidFill>
                <a:srgbClr val="232659"/>
              </a:solidFill>
            </a:endParaRPr>
          </a:p>
        </p:txBody>
      </p:sp>
      <p:grpSp>
        <p:nvGrpSpPr>
          <p:cNvPr id="379" name="Google Shape;379;p40"/>
          <p:cNvGrpSpPr/>
          <p:nvPr/>
        </p:nvGrpSpPr>
        <p:grpSpPr>
          <a:xfrm>
            <a:off x="266700" y="1079975"/>
            <a:ext cx="8549701" cy="3224381"/>
            <a:chOff x="-1" y="210034"/>
            <a:chExt cx="8549701" cy="4299174"/>
          </a:xfrm>
        </p:grpSpPr>
        <p:sp>
          <p:nvSpPr>
            <p:cNvPr id="380" name="Google Shape;380;p40"/>
            <p:cNvSpPr/>
            <p:nvPr/>
          </p:nvSpPr>
          <p:spPr>
            <a:xfrm>
              <a:off x="0" y="479647"/>
              <a:ext cx="8549700" cy="2283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40"/>
            <p:cNvSpPr txBox="1"/>
            <p:nvPr/>
          </p:nvSpPr>
          <p:spPr>
            <a:xfrm>
              <a:off x="11149" y="210034"/>
              <a:ext cx="8527500" cy="486900"/>
            </a:xfrm>
            <a:prstGeom prst="rect">
              <a:avLst/>
            </a:prstGeom>
            <a:solidFill>
              <a:srgbClr val="232659"/>
            </a:solid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EXCEEDS SAT</a:t>
              </a:r>
              <a:endParaRPr sz="1400" b="0" i="0" u="none" strike="noStrike" cap="none">
                <a:solidFill>
                  <a:srgbClr val="000000"/>
                </a:solidFill>
                <a:latin typeface="Arial"/>
                <a:ea typeface="Arial"/>
                <a:cs typeface="Arial"/>
                <a:sym typeface="Arial"/>
              </a:endParaRPr>
            </a:p>
          </p:txBody>
        </p:sp>
        <p:sp>
          <p:nvSpPr>
            <p:cNvPr id="382" name="Google Shape;382;p40"/>
            <p:cNvSpPr/>
            <p:nvPr/>
          </p:nvSpPr>
          <p:spPr>
            <a:xfrm>
              <a:off x="0" y="707941"/>
              <a:ext cx="8549700" cy="1821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40" descr="Exceeds SAT:&#10;Develop RFQ, including the basis of the award&#10;Post to GSA eBuy OR provide to as many Schedule contractors as is practicable to ensure at least three quotes&#10;Limited Sources Justification, if applicable&#10;Shall seek price reduction (FAR 8.405-4)&#10;Best value determination&#10;"/>
            <p:cNvSpPr txBox="1"/>
            <p:nvPr/>
          </p:nvSpPr>
          <p:spPr>
            <a:xfrm>
              <a:off x="0" y="707941"/>
              <a:ext cx="8549700" cy="1821600"/>
            </a:xfrm>
            <a:prstGeom prst="rect">
              <a:avLst/>
            </a:prstGeom>
            <a:noFill/>
            <a:ln>
              <a:noFill/>
            </a:ln>
          </p:spPr>
          <p:txBody>
            <a:bodyPr spcFirstLastPara="1" wrap="square" lIns="271450" tIns="17775" rIns="99550" bIns="17775" anchor="t" anchorCtr="0">
              <a:noAutofit/>
            </a:bodyPr>
            <a:lstStyle/>
            <a:p>
              <a:pPr marL="114300" marR="0" lvl="1" indent="-110490" algn="l" rtl="0">
                <a:lnSpc>
                  <a:spcPct val="90000"/>
                </a:lnSpc>
                <a:spcBef>
                  <a:spcPts val="280"/>
                </a:spcBef>
                <a:spcAft>
                  <a:spcPts val="0"/>
                </a:spcAft>
                <a:buClr>
                  <a:srgbClr val="232659"/>
                </a:buClr>
                <a:buSzPts val="1200"/>
                <a:buFont typeface="Arial"/>
                <a:buChar char="•"/>
              </a:pPr>
              <a:r>
                <a:rPr lang="en-US" sz="1200" b="0" i="0" u="none" strike="noStrike" cap="none">
                  <a:solidFill>
                    <a:srgbClr val="232659"/>
                  </a:solidFill>
                  <a:latin typeface="Arial"/>
                  <a:ea typeface="Arial"/>
                  <a:cs typeface="Arial"/>
                  <a:sym typeface="Arial"/>
                </a:rPr>
                <a:t>Develop RFQ, including the basis of the award</a:t>
              </a:r>
              <a:endParaRPr sz="1200" b="0" i="0" u="none" strike="noStrike" cap="none">
                <a:solidFill>
                  <a:srgbClr val="232659"/>
                </a:solidFill>
                <a:latin typeface="Arial"/>
                <a:ea typeface="Arial"/>
                <a:cs typeface="Arial"/>
                <a:sym typeface="Arial"/>
              </a:endParaRPr>
            </a:p>
            <a:p>
              <a:pPr marL="114300" marR="0" lvl="1" indent="-110490" algn="l" rtl="0">
                <a:lnSpc>
                  <a:spcPct val="90000"/>
                </a:lnSpc>
                <a:spcBef>
                  <a:spcPts val="1000"/>
                </a:spcBef>
                <a:spcAft>
                  <a:spcPts val="0"/>
                </a:spcAft>
                <a:buClr>
                  <a:srgbClr val="232659"/>
                </a:buClr>
                <a:buSzPts val="1200"/>
                <a:buFont typeface="Arial"/>
                <a:buChar char="•"/>
              </a:pPr>
              <a:r>
                <a:rPr lang="en-US" sz="1200" b="0" i="0" u="none" strike="noStrike" cap="none">
                  <a:solidFill>
                    <a:srgbClr val="232659"/>
                  </a:solidFill>
                  <a:latin typeface="Arial"/>
                  <a:ea typeface="Arial"/>
                  <a:cs typeface="Arial"/>
                  <a:sym typeface="Arial"/>
                </a:rPr>
                <a:t>Post to GSA eBuy OR provide to as many Schedule contractors as is practicable to ensure at least three quotes</a:t>
              </a:r>
              <a:endParaRPr sz="1200" b="0" i="0" u="none" strike="noStrike" cap="none">
                <a:solidFill>
                  <a:srgbClr val="232659"/>
                </a:solidFill>
                <a:latin typeface="Arial"/>
                <a:ea typeface="Arial"/>
                <a:cs typeface="Arial"/>
                <a:sym typeface="Arial"/>
              </a:endParaRPr>
            </a:p>
            <a:p>
              <a:pPr marL="114300" marR="0" lvl="1" indent="-110490" algn="l" rtl="0">
                <a:lnSpc>
                  <a:spcPct val="90000"/>
                </a:lnSpc>
                <a:spcBef>
                  <a:spcPts val="1000"/>
                </a:spcBef>
                <a:spcAft>
                  <a:spcPts val="0"/>
                </a:spcAft>
                <a:buClr>
                  <a:srgbClr val="232659"/>
                </a:buClr>
                <a:buSzPts val="1200"/>
                <a:buFont typeface="Arial"/>
                <a:buChar char="•"/>
              </a:pPr>
              <a:r>
                <a:rPr lang="en-US" sz="1200" b="0" i="0" u="none" strike="noStrike" cap="none">
                  <a:solidFill>
                    <a:srgbClr val="232659"/>
                  </a:solidFill>
                  <a:latin typeface="Arial"/>
                  <a:ea typeface="Arial"/>
                  <a:cs typeface="Arial"/>
                  <a:sym typeface="Arial"/>
                </a:rPr>
                <a:t>Limited Sources Justification, if applicable</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1000"/>
                </a:spcBef>
                <a:spcAft>
                  <a:spcPts val="0"/>
                </a:spcAft>
                <a:buClr>
                  <a:srgbClr val="232659"/>
                </a:buClr>
                <a:buSzPts val="1200"/>
                <a:buFont typeface="Arial"/>
                <a:buChar char="•"/>
              </a:pPr>
              <a:r>
                <a:rPr lang="en-US" sz="1200" b="0" i="0" u="sng" strike="noStrike" cap="none">
                  <a:solidFill>
                    <a:srgbClr val="232659"/>
                  </a:solidFill>
                  <a:latin typeface="Arial"/>
                  <a:ea typeface="Arial"/>
                  <a:cs typeface="Arial"/>
                  <a:sym typeface="Arial"/>
                </a:rPr>
                <a:t>Shall</a:t>
              </a:r>
              <a:r>
                <a:rPr lang="en-US" sz="1200" b="0" i="0" u="none" strike="noStrike" cap="none">
                  <a:solidFill>
                    <a:srgbClr val="232659"/>
                  </a:solidFill>
                  <a:latin typeface="Arial"/>
                  <a:ea typeface="Arial"/>
                  <a:cs typeface="Arial"/>
                  <a:sym typeface="Arial"/>
                </a:rPr>
                <a:t> seek price reduction (FAR 8.405-4)</a:t>
              </a:r>
              <a:endParaRPr sz="1200" b="0" i="0" u="none" strike="noStrike" cap="none">
                <a:solidFill>
                  <a:srgbClr val="232659"/>
                </a:solidFill>
                <a:latin typeface="Arial"/>
                <a:ea typeface="Arial"/>
                <a:cs typeface="Arial"/>
                <a:sym typeface="Arial"/>
              </a:endParaRPr>
            </a:p>
            <a:p>
              <a:pPr marL="114300" marR="0" lvl="1" indent="-110490" algn="l" rtl="0">
                <a:lnSpc>
                  <a:spcPct val="90000"/>
                </a:lnSpc>
                <a:spcBef>
                  <a:spcPts val="1000"/>
                </a:spcBef>
                <a:spcAft>
                  <a:spcPts val="0"/>
                </a:spcAft>
                <a:buClr>
                  <a:srgbClr val="232659"/>
                </a:buClr>
                <a:buSzPts val="1200"/>
                <a:buFont typeface="Arial"/>
                <a:buChar char="•"/>
              </a:pPr>
              <a:r>
                <a:rPr lang="en-US" sz="1200" b="0" i="0" u="none" strike="noStrike" cap="none">
                  <a:solidFill>
                    <a:srgbClr val="232659"/>
                  </a:solidFill>
                  <a:latin typeface="Arial"/>
                  <a:ea typeface="Arial"/>
                  <a:cs typeface="Arial"/>
                  <a:sym typeface="Arial"/>
                </a:rPr>
                <a:t>Best value determination</a:t>
              </a:r>
              <a:endParaRPr sz="1200" b="0" i="0" u="none" strike="noStrike" cap="none">
                <a:solidFill>
                  <a:srgbClr val="232659"/>
                </a:solidFill>
                <a:latin typeface="Arial"/>
                <a:ea typeface="Arial"/>
                <a:cs typeface="Arial"/>
                <a:sym typeface="Arial"/>
              </a:endParaRPr>
            </a:p>
            <a:p>
              <a:pPr marL="114300" marR="0" lvl="1" indent="-34289" algn="l" rtl="0">
                <a:lnSpc>
                  <a:spcPct val="90000"/>
                </a:lnSpc>
                <a:spcBef>
                  <a:spcPts val="1000"/>
                </a:spcBef>
                <a:spcAft>
                  <a:spcPts val="0"/>
                </a:spcAft>
                <a:buClr>
                  <a:schemeClr val="dk1"/>
                </a:buClr>
                <a:buSzPts val="1260"/>
                <a:buFont typeface="Arial"/>
                <a:buNone/>
              </a:pPr>
              <a:endParaRPr sz="1400" b="1" i="0" u="none" strike="noStrike" cap="none">
                <a:solidFill>
                  <a:schemeClr val="dk1"/>
                </a:solidFill>
                <a:latin typeface="Calibri"/>
                <a:ea typeface="Calibri"/>
                <a:cs typeface="Calibri"/>
                <a:sym typeface="Calibri"/>
              </a:endParaRPr>
            </a:p>
          </p:txBody>
        </p:sp>
        <p:sp>
          <p:nvSpPr>
            <p:cNvPr id="384" name="Google Shape;384;p40"/>
            <p:cNvSpPr/>
            <p:nvPr/>
          </p:nvSpPr>
          <p:spPr>
            <a:xfrm>
              <a:off x="0" y="2529541"/>
              <a:ext cx="8549700" cy="2298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40"/>
            <p:cNvSpPr txBox="1"/>
            <p:nvPr/>
          </p:nvSpPr>
          <p:spPr>
            <a:xfrm>
              <a:off x="11224" y="2540767"/>
              <a:ext cx="8527200" cy="486900"/>
            </a:xfrm>
            <a:prstGeom prst="rect">
              <a:avLst/>
            </a:prstGeom>
            <a:solidFill>
              <a:srgbClr val="232659"/>
            </a:solid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BELOW SAT</a:t>
              </a:r>
              <a:endParaRPr sz="1400" b="0" i="0" u="none" strike="noStrike" cap="none">
                <a:solidFill>
                  <a:srgbClr val="000000"/>
                </a:solidFill>
                <a:latin typeface="Arial"/>
                <a:ea typeface="Arial"/>
                <a:cs typeface="Arial"/>
                <a:sym typeface="Arial"/>
              </a:endParaRPr>
            </a:p>
          </p:txBody>
        </p:sp>
        <p:sp>
          <p:nvSpPr>
            <p:cNvPr id="386" name="Google Shape;386;p40"/>
            <p:cNvSpPr/>
            <p:nvPr/>
          </p:nvSpPr>
          <p:spPr>
            <a:xfrm>
              <a:off x="0" y="2759285"/>
              <a:ext cx="8549700" cy="1159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40"/>
            <p:cNvSpPr txBox="1"/>
            <p:nvPr/>
          </p:nvSpPr>
          <p:spPr>
            <a:xfrm>
              <a:off x="-1" y="2759308"/>
              <a:ext cx="8549700" cy="1749900"/>
            </a:xfrm>
            <a:prstGeom prst="rect">
              <a:avLst/>
            </a:prstGeom>
            <a:noFill/>
            <a:ln>
              <a:noFill/>
            </a:ln>
          </p:spPr>
          <p:txBody>
            <a:bodyPr spcFirstLastPara="1" wrap="square" lIns="271450" tIns="17775" rIns="99550" bIns="17775" anchor="t" anchorCtr="0">
              <a:noAutofit/>
            </a:bodyPr>
            <a:lstStyle/>
            <a:p>
              <a:pPr marL="114300" marR="0" lvl="1" indent="-34289" algn="l" rtl="0">
                <a:lnSpc>
                  <a:spcPct val="90000"/>
                </a:lnSpc>
                <a:spcBef>
                  <a:spcPts val="0"/>
                </a:spcBef>
                <a:spcAft>
                  <a:spcPts val="0"/>
                </a:spcAft>
                <a:buClr>
                  <a:schemeClr val="dk1"/>
                </a:buClr>
                <a:buSzPts val="1260"/>
                <a:buFont typeface="Arial"/>
                <a:buNone/>
              </a:pPr>
              <a:endParaRPr sz="14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Survey ≥ 3 contractors</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100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Limited Sources Justification, if applicable </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100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Determine if a price reduction should be sought</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1000"/>
                </a:spcBef>
                <a:spcAft>
                  <a:spcPts val="100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Best value determination</a:t>
              </a:r>
              <a:endParaRPr sz="1200" b="0" i="0" u="none" strike="noStrike" cap="none">
                <a:solidFill>
                  <a:srgbClr val="232659"/>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1"/>
          <p:cNvSpPr txBox="1">
            <a:spLocks noGrp="1"/>
          </p:cNvSpPr>
          <p:nvPr>
            <p:ph type="ctrTitle"/>
          </p:nvPr>
        </p:nvSpPr>
        <p:spPr>
          <a:xfrm>
            <a:off x="559425" y="366125"/>
            <a:ext cx="7313100" cy="41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sz="1800">
                <a:solidFill>
                  <a:srgbClr val="232659"/>
                </a:solidFill>
              </a:rPr>
              <a:t>BPA Ordering Procedures: FAR 8.405-3</a:t>
            </a:r>
            <a:endParaRPr sz="1800">
              <a:solidFill>
                <a:srgbClr val="232659"/>
              </a:solidFill>
            </a:endParaRPr>
          </a:p>
        </p:txBody>
      </p:sp>
      <p:sp>
        <p:nvSpPr>
          <p:cNvPr id="393" name="Google Shape;393;p41"/>
          <p:cNvSpPr txBox="1">
            <a:spLocks noGrp="1"/>
          </p:cNvSpPr>
          <p:nvPr>
            <p:ph type="body" idx="4294967295"/>
          </p:nvPr>
        </p:nvSpPr>
        <p:spPr>
          <a:xfrm>
            <a:off x="457200" y="1128650"/>
            <a:ext cx="8228400" cy="322800"/>
          </a:xfrm>
          <a:prstGeom prst="rect">
            <a:avLst/>
          </a:prstGeom>
          <a:noFill/>
          <a:ln>
            <a:noFill/>
          </a:ln>
        </p:spPr>
        <p:txBody>
          <a:bodyPr spcFirstLastPara="1" wrap="square" lIns="91425" tIns="45700" rIns="91425" bIns="45700" anchor="t" anchorCtr="0">
            <a:noAutofit/>
          </a:bodyPr>
          <a:lstStyle/>
          <a:p>
            <a:pPr marL="406400" marR="0" lvl="0" indent="-406400" algn="l" rtl="0">
              <a:lnSpc>
                <a:spcPct val="100000"/>
              </a:lnSpc>
              <a:spcBef>
                <a:spcPts val="0"/>
              </a:spcBef>
              <a:spcAft>
                <a:spcPts val="0"/>
              </a:spcAft>
              <a:buClr>
                <a:schemeClr val="dk1"/>
              </a:buClr>
              <a:buSzPts val="1600"/>
              <a:buFont typeface="Arial"/>
              <a:buNone/>
            </a:pPr>
            <a:r>
              <a:rPr lang="en-US" sz="1700" b="1" i="0" u="none" strike="noStrike" cap="none">
                <a:solidFill>
                  <a:srgbClr val="232659"/>
                </a:solidFill>
              </a:rPr>
              <a:t>Procedures for Ordering from Multiple-Award Schedule BPAs (FAR 8.405-3(c))</a:t>
            </a:r>
            <a:endParaRPr sz="1700" i="0" u="none" strike="noStrike" cap="none">
              <a:solidFill>
                <a:srgbClr val="232659"/>
              </a:solidFill>
            </a:endParaRPr>
          </a:p>
        </p:txBody>
      </p:sp>
      <p:grpSp>
        <p:nvGrpSpPr>
          <p:cNvPr id="394" name="Google Shape;394;p41" descr="Ordering Procedures for Exceeds SAT, Micro-SAT, Below Micro"/>
          <p:cNvGrpSpPr/>
          <p:nvPr/>
        </p:nvGrpSpPr>
        <p:grpSpPr>
          <a:xfrm>
            <a:off x="457151" y="1622581"/>
            <a:ext cx="8153450" cy="3072473"/>
            <a:chOff x="-50" y="183135"/>
            <a:chExt cx="8153450" cy="4096631"/>
          </a:xfrm>
        </p:grpSpPr>
        <p:sp>
          <p:nvSpPr>
            <p:cNvPr id="395" name="Google Shape;395;p41"/>
            <p:cNvSpPr/>
            <p:nvPr/>
          </p:nvSpPr>
          <p:spPr>
            <a:xfrm>
              <a:off x="0" y="183135"/>
              <a:ext cx="8153400" cy="2724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41"/>
            <p:cNvSpPr txBox="1"/>
            <p:nvPr/>
          </p:nvSpPr>
          <p:spPr>
            <a:xfrm>
              <a:off x="13299" y="196427"/>
              <a:ext cx="8126700" cy="371400"/>
            </a:xfrm>
            <a:prstGeom prst="rect">
              <a:avLst/>
            </a:prstGeom>
            <a:solidFill>
              <a:srgbClr val="232659"/>
            </a:solid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EXCEEDS SAT</a:t>
              </a:r>
              <a:endParaRPr sz="1400" b="0" i="0" u="none" strike="noStrike" cap="none">
                <a:solidFill>
                  <a:srgbClr val="000000"/>
                </a:solidFill>
                <a:latin typeface="Arial"/>
                <a:ea typeface="Arial"/>
                <a:cs typeface="Arial"/>
                <a:sym typeface="Arial"/>
              </a:endParaRPr>
            </a:p>
          </p:txBody>
        </p:sp>
        <p:sp>
          <p:nvSpPr>
            <p:cNvPr id="397" name="Google Shape;397;p41"/>
            <p:cNvSpPr/>
            <p:nvPr/>
          </p:nvSpPr>
          <p:spPr>
            <a:xfrm>
              <a:off x="0" y="455399"/>
              <a:ext cx="8153400" cy="1159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41"/>
            <p:cNvSpPr txBox="1"/>
            <p:nvPr/>
          </p:nvSpPr>
          <p:spPr>
            <a:xfrm>
              <a:off x="-50" y="392116"/>
              <a:ext cx="8153400" cy="1159200"/>
            </a:xfrm>
            <a:prstGeom prst="rect">
              <a:avLst/>
            </a:prstGeom>
            <a:noFill/>
            <a:ln>
              <a:noFill/>
            </a:ln>
          </p:spPr>
          <p:txBody>
            <a:bodyPr spcFirstLastPara="1" wrap="square" lIns="258850" tIns="17775" rIns="99550" bIns="17775" anchor="t" anchorCtr="0">
              <a:noAutofit/>
            </a:bodyPr>
            <a:lstStyle/>
            <a:p>
              <a:pPr marL="114300" marR="0" lvl="1" indent="-34289" algn="l" rtl="0">
                <a:lnSpc>
                  <a:spcPct val="90000"/>
                </a:lnSpc>
                <a:spcBef>
                  <a:spcPts val="0"/>
                </a:spcBef>
                <a:spcAft>
                  <a:spcPts val="0"/>
                </a:spcAft>
                <a:buClr>
                  <a:schemeClr val="dk1"/>
                </a:buClr>
                <a:buSzPts val="1260"/>
                <a:buFont typeface="Arial"/>
                <a:buNone/>
              </a:pPr>
              <a:endParaRPr sz="1400" b="1" i="0" u="none" strike="noStrike" cap="none">
                <a:solidFill>
                  <a:schemeClr val="dk1"/>
                </a:solidFill>
                <a:latin typeface="Arial"/>
                <a:ea typeface="Arial"/>
                <a:cs typeface="Arial"/>
                <a:sym typeface="Arial"/>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Issue RFQ to all eligible BPA holders, or follow procedure for limiting sources</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Select best value quote</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Document best value determination and evidence of compliance with ordering procedures</a:t>
              </a:r>
              <a:endParaRPr sz="1200" b="0" i="0" u="none" strike="noStrike" cap="none">
                <a:solidFill>
                  <a:srgbClr val="232659"/>
                </a:solidFill>
                <a:latin typeface="Arial"/>
                <a:ea typeface="Arial"/>
                <a:cs typeface="Arial"/>
                <a:sym typeface="Arial"/>
              </a:endParaRPr>
            </a:p>
            <a:p>
              <a:pPr marL="114300" marR="0" lvl="1" indent="-34289" algn="l" rtl="0">
                <a:lnSpc>
                  <a:spcPct val="90000"/>
                </a:lnSpc>
                <a:spcBef>
                  <a:spcPts val="280"/>
                </a:spcBef>
                <a:spcAft>
                  <a:spcPts val="0"/>
                </a:spcAft>
                <a:buClr>
                  <a:srgbClr val="232659"/>
                </a:buClr>
                <a:buSzPts val="1200"/>
                <a:buFont typeface="Arial"/>
                <a:buNone/>
              </a:pPr>
              <a:endParaRPr sz="1200" b="0" i="0" u="none" strike="noStrike" cap="none">
                <a:solidFill>
                  <a:srgbClr val="232659"/>
                </a:solidFill>
                <a:latin typeface="Arial"/>
                <a:ea typeface="Arial"/>
                <a:cs typeface="Arial"/>
                <a:sym typeface="Arial"/>
              </a:endParaRPr>
            </a:p>
            <a:p>
              <a:pPr marL="114300" marR="0" lvl="1" indent="-34289" algn="l" rtl="0">
                <a:lnSpc>
                  <a:spcPct val="90000"/>
                </a:lnSpc>
                <a:spcBef>
                  <a:spcPts val="280"/>
                </a:spcBef>
                <a:spcAft>
                  <a:spcPts val="0"/>
                </a:spcAft>
                <a:buClr>
                  <a:schemeClr val="dk1"/>
                </a:buClr>
                <a:buSzPts val="1260"/>
                <a:buFont typeface="Arial"/>
                <a:buNone/>
              </a:pPr>
              <a:endParaRPr sz="1200" b="0" i="0" u="none" strike="noStrike" cap="none">
                <a:solidFill>
                  <a:srgbClr val="232659"/>
                </a:solidFill>
                <a:latin typeface="Arial"/>
                <a:ea typeface="Arial"/>
                <a:cs typeface="Arial"/>
                <a:sym typeface="Arial"/>
              </a:endParaRPr>
            </a:p>
          </p:txBody>
        </p:sp>
        <p:sp>
          <p:nvSpPr>
            <p:cNvPr id="399" name="Google Shape;399;p41"/>
            <p:cNvSpPr/>
            <p:nvPr/>
          </p:nvSpPr>
          <p:spPr>
            <a:xfrm>
              <a:off x="0" y="1614599"/>
              <a:ext cx="8153400" cy="2724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41"/>
            <p:cNvSpPr txBox="1"/>
            <p:nvPr/>
          </p:nvSpPr>
          <p:spPr>
            <a:xfrm>
              <a:off x="13299" y="1627896"/>
              <a:ext cx="8126700" cy="430500"/>
            </a:xfrm>
            <a:prstGeom prst="rect">
              <a:avLst/>
            </a:prstGeom>
            <a:solidFill>
              <a:srgbClr val="232659"/>
            </a:solid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MICRO-SAT</a:t>
              </a:r>
              <a:endParaRPr sz="1400" b="0" i="0" u="none" strike="noStrike" cap="none">
                <a:solidFill>
                  <a:srgbClr val="000000"/>
                </a:solidFill>
                <a:latin typeface="Arial"/>
                <a:ea typeface="Arial"/>
                <a:cs typeface="Arial"/>
                <a:sym typeface="Arial"/>
              </a:endParaRPr>
            </a:p>
          </p:txBody>
        </p:sp>
        <p:sp>
          <p:nvSpPr>
            <p:cNvPr id="401" name="Google Shape;401;p41"/>
            <p:cNvSpPr/>
            <p:nvPr/>
          </p:nvSpPr>
          <p:spPr>
            <a:xfrm>
              <a:off x="0" y="1886863"/>
              <a:ext cx="8153400" cy="105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41"/>
            <p:cNvSpPr txBox="1"/>
            <p:nvPr/>
          </p:nvSpPr>
          <p:spPr>
            <a:xfrm>
              <a:off x="0" y="1886863"/>
              <a:ext cx="8153400" cy="1059900"/>
            </a:xfrm>
            <a:prstGeom prst="rect">
              <a:avLst/>
            </a:prstGeom>
            <a:noFill/>
            <a:ln>
              <a:noFill/>
            </a:ln>
          </p:spPr>
          <p:txBody>
            <a:bodyPr spcFirstLastPara="1" wrap="square" lIns="258850" tIns="17775" rIns="99550" bIns="17775" anchor="t" anchorCtr="0">
              <a:noAutofit/>
            </a:bodyPr>
            <a:lstStyle/>
            <a:p>
              <a:pPr marL="114300" marR="0" lvl="1" indent="-34289" algn="l" rtl="0">
                <a:lnSpc>
                  <a:spcPct val="90000"/>
                </a:lnSpc>
                <a:spcBef>
                  <a:spcPts val="0"/>
                </a:spcBef>
                <a:spcAft>
                  <a:spcPts val="0"/>
                </a:spcAft>
                <a:buClr>
                  <a:schemeClr val="dk1"/>
                </a:buClr>
                <a:buSzPts val="1260"/>
                <a:buFont typeface="Arial"/>
                <a:buNone/>
              </a:pPr>
              <a:endParaRPr sz="1400" b="1" i="0" u="none" strike="noStrike" cap="none">
                <a:solidFill>
                  <a:schemeClr val="dk1"/>
                </a:solidFill>
                <a:latin typeface="Arial"/>
                <a:ea typeface="Arial"/>
                <a:cs typeface="Arial"/>
                <a:sym typeface="Arial"/>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Provide fair opportunity to all BPA holders or document reasons for restricting consideration</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100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Select best value quote</a:t>
              </a:r>
              <a:endParaRPr sz="1200" b="0" i="0" u="none" strike="noStrike" cap="none">
                <a:solidFill>
                  <a:srgbClr val="232659"/>
                </a:solidFill>
                <a:latin typeface="Arial"/>
                <a:ea typeface="Arial"/>
                <a:cs typeface="Arial"/>
                <a:sym typeface="Arial"/>
              </a:endParaRPr>
            </a:p>
            <a:p>
              <a:pPr marL="114300" marR="0" lvl="1" indent="-34289" algn="l" rtl="0">
                <a:lnSpc>
                  <a:spcPct val="90000"/>
                </a:lnSpc>
                <a:spcBef>
                  <a:spcPts val="1000"/>
                </a:spcBef>
                <a:spcAft>
                  <a:spcPts val="0"/>
                </a:spcAft>
                <a:buClr>
                  <a:schemeClr val="dk1"/>
                </a:buClr>
                <a:buSzPts val="1260"/>
                <a:buFont typeface="Arial"/>
                <a:buNone/>
              </a:pPr>
              <a:endParaRPr sz="1400" b="1" i="0" u="none" strike="noStrike" cap="none">
                <a:solidFill>
                  <a:srgbClr val="000000"/>
                </a:solidFill>
                <a:latin typeface="Calibri"/>
                <a:ea typeface="Calibri"/>
                <a:cs typeface="Calibri"/>
                <a:sym typeface="Calibri"/>
              </a:endParaRPr>
            </a:p>
          </p:txBody>
        </p:sp>
        <p:sp>
          <p:nvSpPr>
            <p:cNvPr id="403" name="Google Shape;403;p41"/>
            <p:cNvSpPr/>
            <p:nvPr/>
          </p:nvSpPr>
          <p:spPr>
            <a:xfrm>
              <a:off x="0" y="2946703"/>
              <a:ext cx="8153400" cy="2724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41"/>
            <p:cNvSpPr txBox="1"/>
            <p:nvPr/>
          </p:nvSpPr>
          <p:spPr>
            <a:xfrm>
              <a:off x="13299" y="2959993"/>
              <a:ext cx="8126700" cy="430500"/>
            </a:xfrm>
            <a:prstGeom prst="rect">
              <a:avLst/>
            </a:prstGeom>
            <a:solidFill>
              <a:srgbClr val="232659"/>
            </a:solid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400" b="1" i="0" u="none" strike="noStrike" cap="none">
                  <a:solidFill>
                    <a:schemeClr val="lt1"/>
                  </a:solidFill>
                  <a:latin typeface="Arial"/>
                  <a:ea typeface="Arial"/>
                  <a:cs typeface="Arial"/>
                  <a:sym typeface="Arial"/>
                </a:rPr>
                <a:t>BELOW MICRO</a:t>
              </a:r>
              <a:endParaRPr sz="1400" b="0" i="0" u="none" strike="noStrike" cap="none">
                <a:solidFill>
                  <a:srgbClr val="000000"/>
                </a:solidFill>
                <a:latin typeface="Arial"/>
                <a:ea typeface="Arial"/>
                <a:cs typeface="Arial"/>
                <a:sym typeface="Arial"/>
              </a:endParaRPr>
            </a:p>
          </p:txBody>
        </p:sp>
        <p:sp>
          <p:nvSpPr>
            <p:cNvPr id="405" name="Google Shape;405;p41"/>
            <p:cNvSpPr/>
            <p:nvPr/>
          </p:nvSpPr>
          <p:spPr>
            <a:xfrm>
              <a:off x="0" y="3218966"/>
              <a:ext cx="8153400" cy="1060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41"/>
            <p:cNvSpPr txBox="1"/>
            <p:nvPr/>
          </p:nvSpPr>
          <p:spPr>
            <a:xfrm>
              <a:off x="0" y="3218966"/>
              <a:ext cx="8153400" cy="1060800"/>
            </a:xfrm>
            <a:prstGeom prst="rect">
              <a:avLst/>
            </a:prstGeom>
            <a:noFill/>
            <a:ln>
              <a:noFill/>
            </a:ln>
          </p:spPr>
          <p:txBody>
            <a:bodyPr spcFirstLastPara="1" wrap="square" lIns="258850" tIns="17775" rIns="99550" bIns="17775" anchor="t" anchorCtr="0">
              <a:noAutofit/>
            </a:bodyPr>
            <a:lstStyle/>
            <a:p>
              <a:pPr marL="114300" marR="0" lvl="1" indent="-34289" algn="l" rtl="0">
                <a:lnSpc>
                  <a:spcPct val="90000"/>
                </a:lnSpc>
                <a:spcBef>
                  <a:spcPts val="0"/>
                </a:spcBef>
                <a:spcAft>
                  <a:spcPts val="0"/>
                </a:spcAft>
                <a:buClr>
                  <a:schemeClr val="dk1"/>
                </a:buClr>
                <a:buSzPts val="1260"/>
                <a:buFont typeface="Arial"/>
                <a:buNone/>
              </a:pPr>
              <a:endParaRPr sz="14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Place order with BPA contractor</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1000"/>
                </a:spcBef>
                <a:spcAft>
                  <a:spcPts val="100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Distribute orders among BPA contractors</a:t>
              </a:r>
              <a:endParaRPr sz="1200" b="0" i="0" u="none" strike="noStrike" cap="none">
                <a:solidFill>
                  <a:srgbClr val="232659"/>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2"/>
          <p:cNvSpPr txBox="1">
            <a:spLocks noGrp="1"/>
          </p:cNvSpPr>
          <p:nvPr>
            <p:ph type="title" idx="4294967295"/>
          </p:nvPr>
        </p:nvSpPr>
        <p:spPr>
          <a:xfrm>
            <a:off x="532600" y="217549"/>
            <a:ext cx="7151400" cy="675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232659"/>
                </a:solidFill>
                <a:latin typeface="Arial"/>
                <a:ea typeface="Arial"/>
                <a:cs typeface="Arial"/>
                <a:sym typeface="Arial"/>
              </a:rPr>
              <a:t>GWAC vs MAS Comparison</a:t>
            </a:r>
            <a:endParaRPr/>
          </a:p>
        </p:txBody>
      </p:sp>
      <p:sp>
        <p:nvSpPr>
          <p:cNvPr id="412" name="Google Shape;412;p42"/>
          <p:cNvSpPr txBox="1"/>
          <p:nvPr/>
        </p:nvSpPr>
        <p:spPr>
          <a:xfrm>
            <a:off x="304000" y="1858100"/>
            <a:ext cx="1561800" cy="219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highlight>
                  <a:srgbClr val="FFFFFF"/>
                </a:highlight>
                <a:latin typeface="Arial"/>
                <a:ea typeface="Arial"/>
                <a:cs typeface="Arial"/>
                <a:sym typeface="Arial"/>
              </a:rPr>
              <a:t>Circles that overlap have a commonality, while circles that do not overlap do not share any of the other circles' traits.</a:t>
            </a:r>
            <a:endParaRPr sz="1200" b="0"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highlight>
                  <a:srgbClr val="FFFFFF"/>
                </a:highlight>
                <a:latin typeface="Arial"/>
                <a:ea typeface="Arial"/>
                <a:cs typeface="Arial"/>
                <a:sym typeface="Arial"/>
              </a:rPr>
              <a:t>For more information, </a:t>
            </a:r>
            <a:r>
              <a:rPr lang="en-US" sz="1200" b="1" i="0" u="sng" strike="noStrike" cap="none">
                <a:solidFill>
                  <a:schemeClr val="dk1"/>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(click here)</a:t>
            </a:r>
            <a:r>
              <a:rPr lang="en-US" sz="1200" b="0" i="0" u="none" strike="noStrike" cap="none">
                <a:solidFill>
                  <a:schemeClr val="dk1"/>
                </a:solidFill>
                <a:highlight>
                  <a:srgbClr val="FFFFFF"/>
                </a:highlight>
                <a:latin typeface="Arial"/>
                <a:ea typeface="Arial"/>
                <a:cs typeface="Arial"/>
                <a:sym typeface="Arial"/>
              </a:rPr>
              <a:t> </a:t>
            </a:r>
            <a:endParaRPr sz="1200" b="0" i="0" u="none" strike="noStrike" cap="none">
              <a:solidFill>
                <a:schemeClr val="dk1"/>
              </a:solidFill>
              <a:highlight>
                <a:srgbClr val="FFFFFF"/>
              </a:highlight>
              <a:latin typeface="Arial"/>
              <a:ea typeface="Arial"/>
              <a:cs typeface="Arial"/>
              <a:sym typeface="Arial"/>
            </a:endParaRPr>
          </a:p>
        </p:txBody>
      </p:sp>
      <p:sp>
        <p:nvSpPr>
          <p:cNvPr id="413" name="Google Shape;413;p42"/>
          <p:cNvSpPr/>
          <p:nvPr/>
        </p:nvSpPr>
        <p:spPr>
          <a:xfrm>
            <a:off x="1969425" y="1063250"/>
            <a:ext cx="4180200" cy="3787800"/>
          </a:xfrm>
          <a:prstGeom prst="ellipse">
            <a:avLst/>
          </a:prstGeom>
          <a:noFill/>
          <a:ln w="9525"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42"/>
          <p:cNvSpPr/>
          <p:nvPr/>
        </p:nvSpPr>
        <p:spPr>
          <a:xfrm>
            <a:off x="4700869" y="1063250"/>
            <a:ext cx="4180200" cy="3787800"/>
          </a:xfrm>
          <a:prstGeom prst="ellipse">
            <a:avLst/>
          </a:prstGeom>
          <a:noFill/>
          <a:ln w="9525"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42"/>
          <p:cNvSpPr txBox="1"/>
          <p:nvPr/>
        </p:nvSpPr>
        <p:spPr>
          <a:xfrm>
            <a:off x="3318575" y="1143450"/>
            <a:ext cx="1417800" cy="38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366092"/>
                </a:solidFill>
                <a:latin typeface="Arial"/>
                <a:ea typeface="Arial"/>
                <a:cs typeface="Arial"/>
                <a:sym typeface="Arial"/>
              </a:rPr>
              <a:t>Alliant 2</a:t>
            </a:r>
            <a:endParaRPr sz="1800" b="1" i="0" u="sng" strike="noStrike" cap="none">
              <a:solidFill>
                <a:srgbClr val="366092"/>
              </a:solidFill>
              <a:latin typeface="Arial"/>
              <a:ea typeface="Arial"/>
              <a:cs typeface="Arial"/>
              <a:sym typeface="Arial"/>
            </a:endParaRPr>
          </a:p>
        </p:txBody>
      </p:sp>
      <p:sp>
        <p:nvSpPr>
          <p:cNvPr id="416" name="Google Shape;416;p42"/>
          <p:cNvSpPr txBox="1"/>
          <p:nvPr/>
        </p:nvSpPr>
        <p:spPr>
          <a:xfrm>
            <a:off x="2299300" y="1658675"/>
            <a:ext cx="2457600" cy="3078900"/>
          </a:xfrm>
          <a:prstGeom prst="rect">
            <a:avLst/>
          </a:prstGeom>
          <a:noFill/>
          <a:ln>
            <a:noFill/>
          </a:ln>
        </p:spPr>
        <p:txBody>
          <a:bodyPr spcFirstLastPara="1" wrap="square" lIns="91425" tIns="91425" rIns="91425" bIns="91425" anchor="t" anchorCtr="0">
            <a:noAutofit/>
          </a:bodyPr>
          <a:lstStyle/>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FAR Authority </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Ordering Governance</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Protests </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Statutory authority </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Process to Use</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Contractor Make-Up</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Labor Categories &amp; Rates</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Period of Performance</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Flexibility Parameters</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Teaming</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BPAs</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Fair Opportunity</a:t>
            </a:r>
            <a:endParaRPr sz="1200" b="0" i="0" u="none" strike="noStrike" cap="none">
              <a:solidFill>
                <a:srgbClr val="434343"/>
              </a:solidFill>
              <a:latin typeface="Arial"/>
              <a:ea typeface="Arial"/>
              <a:cs typeface="Arial"/>
              <a:sym typeface="Arial"/>
            </a:endParaRPr>
          </a:p>
        </p:txBody>
      </p:sp>
      <p:sp>
        <p:nvSpPr>
          <p:cNvPr id="417" name="Google Shape;417;p42"/>
          <p:cNvSpPr txBox="1"/>
          <p:nvPr/>
        </p:nvSpPr>
        <p:spPr>
          <a:xfrm>
            <a:off x="4609825" y="2176250"/>
            <a:ext cx="1635600" cy="1561800"/>
          </a:xfrm>
          <a:prstGeom prst="rect">
            <a:avLst/>
          </a:prstGeom>
          <a:noFill/>
          <a:ln>
            <a:noFill/>
          </a:ln>
        </p:spPr>
        <p:txBody>
          <a:bodyPr spcFirstLastPara="1" wrap="square" lIns="91425" tIns="91425" rIns="91425" bIns="91425" anchor="t" anchorCtr="0">
            <a:noAutofit/>
          </a:bodyPr>
          <a:lstStyle/>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Scope</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Contract Types, </a:t>
            </a:r>
            <a:r>
              <a:rPr lang="en-US" sz="1100" b="0" i="0" u="none" strike="noStrike" cap="none">
                <a:solidFill>
                  <a:srgbClr val="434343"/>
                </a:solidFill>
                <a:latin typeface="Arial"/>
                <a:ea typeface="Arial"/>
                <a:cs typeface="Arial"/>
                <a:sym typeface="Arial"/>
              </a:rPr>
              <a:t>but Alliant 2 provides cost reimbursement in addition to the other </a:t>
            </a:r>
            <a:endParaRPr sz="1100" b="0" i="0" u="none" strike="noStrike" cap="none">
              <a:solidFill>
                <a:srgbClr val="434343"/>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434343"/>
                </a:solidFill>
                <a:latin typeface="Arial"/>
                <a:ea typeface="Arial"/>
                <a:cs typeface="Arial"/>
                <a:sym typeface="Arial"/>
              </a:rPr>
              <a:t>types</a:t>
            </a:r>
            <a:endParaRPr sz="1100" b="0" i="0" u="none" strike="noStrike" cap="none">
              <a:solidFill>
                <a:srgbClr val="434343"/>
              </a:solidFill>
              <a:latin typeface="Arial"/>
              <a:ea typeface="Arial"/>
              <a:cs typeface="Arial"/>
              <a:sym typeface="Arial"/>
            </a:endParaRPr>
          </a:p>
        </p:txBody>
      </p:sp>
      <p:sp>
        <p:nvSpPr>
          <p:cNvPr id="418" name="Google Shape;418;p42"/>
          <p:cNvSpPr txBox="1"/>
          <p:nvPr/>
        </p:nvSpPr>
        <p:spPr>
          <a:xfrm>
            <a:off x="6113850" y="1143450"/>
            <a:ext cx="1417800" cy="38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366092"/>
                </a:solidFill>
                <a:latin typeface="Arial"/>
                <a:ea typeface="Arial"/>
                <a:cs typeface="Arial"/>
                <a:sym typeface="Arial"/>
              </a:rPr>
              <a:t>MAS IT</a:t>
            </a:r>
            <a:endParaRPr sz="1800" b="1" i="0" u="sng" strike="noStrike" cap="none">
              <a:solidFill>
                <a:srgbClr val="366092"/>
              </a:solidFill>
              <a:latin typeface="Arial"/>
              <a:ea typeface="Arial"/>
              <a:cs typeface="Arial"/>
              <a:sym typeface="Arial"/>
            </a:endParaRPr>
          </a:p>
        </p:txBody>
      </p:sp>
      <p:sp>
        <p:nvSpPr>
          <p:cNvPr id="419" name="Google Shape;419;p42"/>
          <p:cNvSpPr txBox="1"/>
          <p:nvPr/>
        </p:nvSpPr>
        <p:spPr>
          <a:xfrm>
            <a:off x="6137200" y="1658675"/>
            <a:ext cx="2679000" cy="3078900"/>
          </a:xfrm>
          <a:prstGeom prst="rect">
            <a:avLst/>
          </a:prstGeom>
          <a:noFill/>
          <a:ln>
            <a:noFill/>
          </a:ln>
        </p:spPr>
        <p:txBody>
          <a:bodyPr spcFirstLastPara="1" wrap="square" lIns="91425" tIns="91425" rIns="91425" bIns="91425" anchor="t" anchorCtr="0">
            <a:noAutofit/>
          </a:bodyPr>
          <a:lstStyle/>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Far Authority</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Ordering Governance </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Protests </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Statutory Authority </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Process to Use</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Contractor Make-Up</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Labor Categories &amp; Rates</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Period of Performance</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Flexibility Parameters</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Teaming</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BPAs</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Fair Opportunity</a:t>
            </a:r>
            <a:endParaRPr sz="1200" b="0" i="0" u="none" strike="noStrike" cap="none">
              <a:solidFill>
                <a:srgbClr val="434343"/>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5B2761"/>
            </a:gs>
            <a:gs pos="100000">
              <a:srgbClr val="232659"/>
            </a:gs>
          </a:gsLst>
          <a:path path="circle">
            <a:fillToRect l="50000" t="50000" r="50000" b="50000"/>
          </a:path>
          <a:tileRect/>
        </a:gradFill>
        <a:effectLst/>
      </p:bgPr>
    </p:bg>
    <p:spTree>
      <p:nvGrpSpPr>
        <p:cNvPr id="1" name="Shape 423"/>
        <p:cNvGrpSpPr/>
        <p:nvPr/>
      </p:nvGrpSpPr>
      <p:grpSpPr>
        <a:xfrm>
          <a:off x="0" y="0"/>
          <a:ext cx="0" cy="0"/>
          <a:chOff x="0" y="0"/>
          <a:chExt cx="0" cy="0"/>
        </a:xfrm>
      </p:grpSpPr>
      <p:sp>
        <p:nvSpPr>
          <p:cNvPr id="424" name="Google Shape;424;p43"/>
          <p:cNvSpPr txBox="1">
            <a:spLocks noGrp="1"/>
          </p:cNvSpPr>
          <p:nvPr>
            <p:ph type="title" idx="4294967295"/>
          </p:nvPr>
        </p:nvSpPr>
        <p:spPr>
          <a:xfrm>
            <a:off x="359717" y="328221"/>
            <a:ext cx="7071300" cy="586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3000"/>
              <a:buFont typeface="Arial"/>
              <a:buNone/>
            </a:pPr>
            <a:r>
              <a:rPr lang="en-US" sz="3200" b="1" i="0" u="none" strike="noStrike" cap="none">
                <a:solidFill>
                  <a:schemeClr val="lt1"/>
                </a:solidFill>
                <a:latin typeface="Arial"/>
                <a:ea typeface="Arial"/>
                <a:cs typeface="Arial"/>
                <a:sym typeface="Arial"/>
              </a:rPr>
              <a:t>Value Proposition</a:t>
            </a:r>
            <a:endParaRPr sz="1600" b="0" i="0" u="none" strike="noStrike" cap="none">
              <a:solidFill>
                <a:srgbClr val="000000"/>
              </a:solidFill>
              <a:latin typeface="Arial"/>
              <a:ea typeface="Arial"/>
              <a:cs typeface="Arial"/>
              <a:sym typeface="Arial"/>
            </a:endParaRPr>
          </a:p>
        </p:txBody>
      </p:sp>
      <p:pic>
        <p:nvPicPr>
          <p:cNvPr id="425" name="Google Shape;425;p43"/>
          <p:cNvPicPr preferRelativeResize="0"/>
          <p:nvPr/>
        </p:nvPicPr>
        <p:blipFill rotWithShape="1">
          <a:blip r:embed="rId3">
            <a:alphaModFix/>
          </a:blip>
          <a:srcRect/>
          <a:stretch/>
        </p:blipFill>
        <p:spPr>
          <a:xfrm>
            <a:off x="7957403" y="137525"/>
            <a:ext cx="854051" cy="853477"/>
          </a:xfrm>
          <a:prstGeom prst="rect">
            <a:avLst/>
          </a:prstGeom>
          <a:noFill/>
          <a:ln>
            <a:noFill/>
          </a:ln>
        </p:spPr>
      </p:pic>
      <p:sp>
        <p:nvSpPr>
          <p:cNvPr id="426" name="Google Shape;426;p43"/>
          <p:cNvSpPr txBox="1"/>
          <p:nvPr/>
        </p:nvSpPr>
        <p:spPr>
          <a:xfrm>
            <a:off x="286248" y="914802"/>
            <a:ext cx="8231400" cy="573000"/>
          </a:xfrm>
          <a:prstGeom prst="rect">
            <a:avLst/>
          </a:prstGeom>
          <a:noFill/>
          <a:ln>
            <a:noFill/>
          </a:ln>
        </p:spPr>
        <p:txBody>
          <a:bodyPr spcFirstLastPara="1" wrap="square" lIns="91425" tIns="91425" rIns="91425" bIns="91425" anchor="t" anchorCtr="0">
            <a:noAutofit/>
          </a:bodyPr>
          <a:lstStyle/>
          <a:p>
            <a:pPr marL="139700" marR="0" lvl="0" indent="0" algn="l" rtl="0">
              <a:lnSpc>
                <a:spcPct val="9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Agencies benefit from choosing ITC because we offer a commitment to meet customer needs,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easy access to the best solutions, cost savings, and compliance with Federal regulations. </a:t>
            </a:r>
            <a:endParaRPr sz="1400" b="0" i="0" u="none" strike="noStrike" cap="none">
              <a:solidFill>
                <a:schemeClr val="lt1"/>
              </a:solidFill>
              <a:latin typeface="Arial"/>
              <a:ea typeface="Arial"/>
              <a:cs typeface="Arial"/>
              <a:sym typeface="Arial"/>
            </a:endParaRPr>
          </a:p>
        </p:txBody>
      </p:sp>
      <p:cxnSp>
        <p:nvCxnSpPr>
          <p:cNvPr id="427" name="Google Shape;427;p43"/>
          <p:cNvCxnSpPr/>
          <p:nvPr/>
        </p:nvCxnSpPr>
        <p:spPr>
          <a:xfrm>
            <a:off x="504624" y="1724991"/>
            <a:ext cx="3820500" cy="0"/>
          </a:xfrm>
          <a:prstGeom prst="straightConnector1">
            <a:avLst/>
          </a:prstGeom>
          <a:noFill/>
          <a:ln w="73025" cap="flat" cmpd="sng">
            <a:solidFill>
              <a:srgbClr val="1D75BC"/>
            </a:solidFill>
            <a:prstDash val="solid"/>
            <a:round/>
            <a:headEnd type="none" w="sm" len="sm"/>
            <a:tailEnd type="none" w="sm" len="sm"/>
          </a:ln>
        </p:spPr>
      </p:cxnSp>
      <p:pic>
        <p:nvPicPr>
          <p:cNvPr id="428" name="Google Shape;428;p43" descr="A white line drawing of a door  Description automatically generated"/>
          <p:cNvPicPr preferRelativeResize="0"/>
          <p:nvPr/>
        </p:nvPicPr>
        <p:blipFill rotWithShape="1">
          <a:blip r:embed="rId4">
            <a:alphaModFix/>
          </a:blip>
          <a:srcRect/>
          <a:stretch/>
        </p:blipFill>
        <p:spPr>
          <a:xfrm>
            <a:off x="481444" y="1893706"/>
            <a:ext cx="602558" cy="602558"/>
          </a:xfrm>
          <a:prstGeom prst="rect">
            <a:avLst/>
          </a:prstGeom>
          <a:noFill/>
          <a:ln>
            <a:noFill/>
          </a:ln>
        </p:spPr>
      </p:pic>
      <p:sp>
        <p:nvSpPr>
          <p:cNvPr id="429" name="Google Shape;429;p43"/>
          <p:cNvSpPr/>
          <p:nvPr/>
        </p:nvSpPr>
        <p:spPr>
          <a:xfrm>
            <a:off x="1026160" y="1793420"/>
            <a:ext cx="3298800" cy="117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300" b="1" i="0" u="none" strike="noStrike" cap="none">
                <a:solidFill>
                  <a:schemeClr val="lt1"/>
                </a:solidFill>
                <a:latin typeface="Arial"/>
                <a:ea typeface="Arial"/>
                <a:cs typeface="Arial"/>
                <a:sym typeface="Arial"/>
              </a:rPr>
              <a:t>Customer Commitment</a:t>
            </a: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Acquisition and IT subject matter expertise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Responsive customer support to assist with emerging</a:t>
            </a:r>
            <a:br>
              <a:rPr lang="en-US" sz="1000" b="0" i="0" u="none" strike="noStrike" cap="none">
                <a:solidFill>
                  <a:schemeClr val="lt1"/>
                </a:solidFill>
                <a:latin typeface="Arial"/>
                <a:ea typeface="Arial"/>
                <a:cs typeface="Arial"/>
                <a:sym typeface="Arial"/>
              </a:rPr>
            </a:br>
            <a:r>
              <a:rPr lang="en-US" sz="1000" b="0" i="0" u="none" strike="noStrike" cap="none">
                <a:solidFill>
                  <a:schemeClr val="lt1"/>
                </a:solidFill>
                <a:latin typeface="Arial"/>
                <a:ea typeface="Arial"/>
                <a:cs typeface="Arial"/>
                <a:sym typeface="Arial"/>
              </a:rPr>
              <a:t>tech needs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Training and decision-support tools available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80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430" name="Google Shape;430;p43"/>
          <p:cNvCxnSpPr/>
          <p:nvPr/>
        </p:nvCxnSpPr>
        <p:spPr>
          <a:xfrm>
            <a:off x="513618" y="3308002"/>
            <a:ext cx="3820500" cy="0"/>
          </a:xfrm>
          <a:prstGeom prst="straightConnector1">
            <a:avLst/>
          </a:prstGeom>
          <a:noFill/>
          <a:ln w="73025" cap="flat" cmpd="sng">
            <a:solidFill>
              <a:srgbClr val="1D75BC"/>
            </a:solidFill>
            <a:prstDash val="solid"/>
            <a:round/>
            <a:headEnd type="none" w="sm" len="sm"/>
            <a:tailEnd type="none" w="sm" len="sm"/>
          </a:ln>
        </p:spPr>
      </p:cxnSp>
      <p:pic>
        <p:nvPicPr>
          <p:cNvPr id="431" name="Google Shape;431;p43" descr="A white outline of a lock  Description automatically generated"/>
          <p:cNvPicPr preferRelativeResize="0"/>
          <p:nvPr/>
        </p:nvPicPr>
        <p:blipFill rotWithShape="1">
          <a:blip r:embed="rId5">
            <a:alphaModFix/>
          </a:blip>
          <a:srcRect/>
          <a:stretch/>
        </p:blipFill>
        <p:spPr>
          <a:xfrm>
            <a:off x="481444" y="3379512"/>
            <a:ext cx="620450" cy="620450"/>
          </a:xfrm>
          <a:prstGeom prst="rect">
            <a:avLst/>
          </a:prstGeom>
          <a:noFill/>
          <a:ln>
            <a:noFill/>
          </a:ln>
        </p:spPr>
      </p:pic>
      <p:sp>
        <p:nvSpPr>
          <p:cNvPr id="432" name="Google Shape;432;p43"/>
          <p:cNvSpPr/>
          <p:nvPr/>
        </p:nvSpPr>
        <p:spPr>
          <a:xfrm>
            <a:off x="1107440" y="3376431"/>
            <a:ext cx="3226500" cy="117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300" b="1" i="0" u="none" strike="noStrike" cap="none">
                <a:solidFill>
                  <a:schemeClr val="lt1"/>
                </a:solidFill>
                <a:latin typeface="Arial"/>
                <a:ea typeface="Arial"/>
                <a:cs typeface="Arial"/>
                <a:sym typeface="Arial"/>
              </a:rPr>
              <a:t>Compliance</a:t>
            </a: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Align with complex federal regulations, laws, directives, and guidance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Reduce security and acquisition risks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Safeguard cyber assets and supply chains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80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433" name="Google Shape;433;p43"/>
          <p:cNvCxnSpPr/>
          <p:nvPr/>
        </p:nvCxnSpPr>
        <p:spPr>
          <a:xfrm>
            <a:off x="4755072" y="1724991"/>
            <a:ext cx="3820500" cy="0"/>
          </a:xfrm>
          <a:prstGeom prst="straightConnector1">
            <a:avLst/>
          </a:prstGeom>
          <a:noFill/>
          <a:ln w="73025" cap="flat" cmpd="sng">
            <a:solidFill>
              <a:srgbClr val="1D75BC"/>
            </a:solidFill>
            <a:prstDash val="solid"/>
            <a:round/>
            <a:headEnd type="none" w="sm" len="sm"/>
            <a:tailEnd type="none" w="sm" len="sm"/>
          </a:ln>
        </p:spPr>
      </p:cxnSp>
      <p:pic>
        <p:nvPicPr>
          <p:cNvPr id="434" name="Google Shape;434;p43" descr="A white puzzle piece with a black background  Description automatically generated"/>
          <p:cNvPicPr preferRelativeResize="0"/>
          <p:nvPr/>
        </p:nvPicPr>
        <p:blipFill rotWithShape="1">
          <a:blip r:embed="rId6">
            <a:alphaModFix/>
          </a:blip>
          <a:srcRect/>
          <a:stretch/>
        </p:blipFill>
        <p:spPr>
          <a:xfrm>
            <a:off x="4765232" y="1835498"/>
            <a:ext cx="572999" cy="572999"/>
          </a:xfrm>
          <a:prstGeom prst="rect">
            <a:avLst/>
          </a:prstGeom>
          <a:noFill/>
          <a:ln>
            <a:noFill/>
          </a:ln>
        </p:spPr>
      </p:pic>
      <p:sp>
        <p:nvSpPr>
          <p:cNvPr id="435" name="Google Shape;435;p43"/>
          <p:cNvSpPr/>
          <p:nvPr/>
        </p:nvSpPr>
        <p:spPr>
          <a:xfrm>
            <a:off x="5384800" y="1793420"/>
            <a:ext cx="3426600" cy="144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300" b="1" i="0" u="none" strike="noStrike" cap="none">
                <a:solidFill>
                  <a:schemeClr val="lt1"/>
                </a:solidFill>
                <a:latin typeface="Arial"/>
                <a:ea typeface="Arial"/>
                <a:cs typeface="Arial"/>
                <a:sym typeface="Arial"/>
              </a:rPr>
              <a:t>Convenience</a:t>
            </a: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Variety &amp; flexibility with uncompromising value &amp; quality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Easy to identify and secure vendors, products and services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Achieve small business/socio-economic goals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80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436" name="Google Shape;436;p43"/>
          <p:cNvCxnSpPr/>
          <p:nvPr/>
        </p:nvCxnSpPr>
        <p:spPr>
          <a:xfrm>
            <a:off x="4764066" y="3308002"/>
            <a:ext cx="3820500" cy="0"/>
          </a:xfrm>
          <a:prstGeom prst="straightConnector1">
            <a:avLst/>
          </a:prstGeom>
          <a:noFill/>
          <a:ln w="73025" cap="flat" cmpd="sng">
            <a:solidFill>
              <a:srgbClr val="1D75BC"/>
            </a:solidFill>
            <a:prstDash val="solid"/>
            <a:round/>
            <a:headEnd type="none" w="sm" len="sm"/>
            <a:tailEnd type="none" w="sm" len="sm"/>
          </a:ln>
        </p:spPr>
      </p:cxnSp>
      <p:pic>
        <p:nvPicPr>
          <p:cNvPr id="437" name="Google Shape;437;p43" descr="A white line drawing of a trophy  Description automatically generated"/>
          <p:cNvPicPr preferRelativeResize="0"/>
          <p:nvPr/>
        </p:nvPicPr>
        <p:blipFill rotWithShape="1">
          <a:blip r:embed="rId7">
            <a:alphaModFix/>
          </a:blip>
          <a:srcRect/>
          <a:stretch/>
        </p:blipFill>
        <p:spPr>
          <a:xfrm>
            <a:off x="4755072" y="3465012"/>
            <a:ext cx="635228" cy="635228"/>
          </a:xfrm>
          <a:prstGeom prst="rect">
            <a:avLst/>
          </a:prstGeom>
          <a:noFill/>
          <a:ln>
            <a:noFill/>
          </a:ln>
        </p:spPr>
      </p:pic>
      <p:sp>
        <p:nvSpPr>
          <p:cNvPr id="438" name="Google Shape;438;p43"/>
          <p:cNvSpPr/>
          <p:nvPr/>
        </p:nvSpPr>
        <p:spPr>
          <a:xfrm>
            <a:off x="5384800" y="3376431"/>
            <a:ext cx="3566100" cy="144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300" b="1" i="0" u="none" strike="noStrike" cap="none">
                <a:solidFill>
                  <a:schemeClr val="lt1"/>
                </a:solidFill>
                <a:latin typeface="Arial"/>
                <a:ea typeface="Arial"/>
                <a:cs typeface="Arial"/>
                <a:sym typeface="Arial"/>
              </a:rPr>
              <a:t>Cost Savings</a:t>
            </a: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Reduce costs, save time and resources for the mission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Solutions with pre-negotiated &amp; competitive pricing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Access to Best-In-Class offerings recommended by OMB</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9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9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80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4"/>
          <p:cNvSpPr txBox="1">
            <a:spLocks noGrp="1"/>
          </p:cNvSpPr>
          <p:nvPr>
            <p:ph type="title" idx="4294967295"/>
          </p:nvPr>
        </p:nvSpPr>
        <p:spPr>
          <a:xfrm>
            <a:off x="248475" y="0"/>
            <a:ext cx="8428500" cy="572700"/>
          </a:xfrm>
          <a:prstGeom prst="rect">
            <a:avLst/>
          </a:prstGeom>
          <a:noFill/>
          <a:ln>
            <a:noFill/>
          </a:ln>
        </p:spPr>
        <p:txBody>
          <a:bodyPr spcFirstLastPara="1" wrap="square" lIns="91425" tIns="91425" rIns="91425" bIns="91425" anchor="b" anchorCtr="0">
            <a:normAutofit fontScale="90000"/>
          </a:bodyPr>
          <a:lstStyle/>
          <a:p>
            <a:pPr marL="0" marR="0" lvl="0" indent="0" algn="l" rtl="0">
              <a:lnSpc>
                <a:spcPct val="100000"/>
              </a:lnSpc>
              <a:spcBef>
                <a:spcPts val="0"/>
              </a:spcBef>
              <a:spcAft>
                <a:spcPts val="0"/>
              </a:spcAft>
              <a:buClr>
                <a:srgbClr val="1D75BC"/>
              </a:buClr>
              <a:buSzPct val="111111"/>
              <a:buFont typeface="Arial"/>
              <a:buNone/>
            </a:pPr>
            <a:r>
              <a:rPr lang="en-US"/>
              <a:t>NOAA Use Case Scenario</a:t>
            </a:r>
            <a:endParaRPr/>
          </a:p>
        </p:txBody>
      </p:sp>
      <p:pic>
        <p:nvPicPr>
          <p:cNvPr id="444" name="Google Shape;444;p44" descr="National Oceanic and Atmospheric Administration"/>
          <p:cNvPicPr preferRelativeResize="0"/>
          <p:nvPr/>
        </p:nvPicPr>
        <p:blipFill rotWithShape="1">
          <a:blip r:embed="rId3">
            <a:alphaModFix/>
          </a:blip>
          <a:srcRect/>
          <a:stretch/>
        </p:blipFill>
        <p:spPr>
          <a:xfrm>
            <a:off x="314950" y="525797"/>
            <a:ext cx="3739200" cy="959503"/>
          </a:xfrm>
          <a:prstGeom prst="rect">
            <a:avLst/>
          </a:prstGeom>
          <a:noFill/>
          <a:ln>
            <a:noFill/>
          </a:ln>
        </p:spPr>
      </p:pic>
      <p:cxnSp>
        <p:nvCxnSpPr>
          <p:cNvPr id="445" name="Google Shape;445;p44"/>
          <p:cNvCxnSpPr/>
          <p:nvPr/>
        </p:nvCxnSpPr>
        <p:spPr>
          <a:xfrm>
            <a:off x="314950" y="1485289"/>
            <a:ext cx="4455900" cy="0"/>
          </a:xfrm>
          <a:prstGeom prst="straightConnector1">
            <a:avLst/>
          </a:prstGeom>
          <a:noFill/>
          <a:ln w="38100" cap="flat" cmpd="sng">
            <a:solidFill>
              <a:srgbClr val="1D75BC"/>
            </a:solidFill>
            <a:prstDash val="solid"/>
            <a:round/>
            <a:headEnd type="none" w="sm" len="sm"/>
            <a:tailEnd type="none" w="sm" len="sm"/>
          </a:ln>
        </p:spPr>
      </p:cxnSp>
      <p:sp>
        <p:nvSpPr>
          <p:cNvPr id="446" name="Google Shape;446;p44"/>
          <p:cNvSpPr txBox="1"/>
          <p:nvPr/>
        </p:nvSpPr>
        <p:spPr>
          <a:xfrm>
            <a:off x="314950" y="1586800"/>
            <a:ext cx="4542900" cy="3140100"/>
          </a:xfrm>
          <a:prstGeom prst="rect">
            <a:avLst/>
          </a:prstGeom>
          <a:noFill/>
          <a:ln>
            <a:noFill/>
          </a:ln>
        </p:spPr>
        <p:txBody>
          <a:bodyPr spcFirstLastPara="1" wrap="square" lIns="0" tIns="91425" rIns="0" bIns="91425"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1" i="0" u="none" strike="noStrike" cap="none" dirty="0">
                <a:solidFill>
                  <a:schemeClr val="dk1"/>
                </a:solidFill>
                <a:highlight>
                  <a:schemeClr val="lt1"/>
                </a:highlight>
                <a:latin typeface="Arial"/>
                <a:ea typeface="Arial"/>
                <a:cs typeface="Arial"/>
                <a:sym typeface="Arial"/>
              </a:rPr>
              <a:t>NOAA Mission IT Services (NMITS) </a:t>
            </a:r>
            <a:r>
              <a:rPr lang="en-US" sz="1400" b="0" i="0" u="none" strike="noStrike" cap="none" dirty="0">
                <a:solidFill>
                  <a:schemeClr val="dk1"/>
                </a:solidFill>
                <a:highlight>
                  <a:schemeClr val="lt1"/>
                </a:highlight>
                <a:latin typeface="Arial"/>
                <a:ea typeface="Arial"/>
                <a:cs typeface="Arial"/>
                <a:sym typeface="Arial"/>
              </a:rPr>
              <a:t>was a multi-award blanket purchase agreement approach awarded with a value of $2.1B to small businesses to compete on task orders.  NMITS joins a family of IT acquisition vehicles tailor-made to deliver secure and compliant solutions.</a:t>
            </a:r>
            <a:endParaRPr sz="1400" b="0" i="0" u="none" strike="noStrike" cap="none" dirty="0">
              <a:solidFill>
                <a:schemeClr val="dk1"/>
              </a:solidFill>
              <a:latin typeface="Arial"/>
              <a:ea typeface="Arial"/>
              <a:cs typeface="Arial"/>
              <a:sym typeface="Arial"/>
            </a:endParaRPr>
          </a:p>
          <a:p>
            <a:pPr marL="0" marR="0" lvl="0" indent="0" algn="l" rtl="0">
              <a:lnSpc>
                <a:spcPct val="150000"/>
              </a:lnSpc>
              <a:spcBef>
                <a:spcPts val="1200"/>
              </a:spcBef>
              <a:spcAft>
                <a:spcPts val="0"/>
              </a:spcAft>
              <a:buClr>
                <a:srgbClr val="000000"/>
              </a:buClr>
              <a:buSzPts val="1400"/>
              <a:buFont typeface="Arial"/>
              <a:buNone/>
            </a:pPr>
            <a:r>
              <a:rPr lang="en-US" sz="1400" b="1" i="0" u="none" strike="noStrike" cap="none" dirty="0">
                <a:solidFill>
                  <a:schemeClr val="dk1"/>
                </a:solidFill>
                <a:highlight>
                  <a:schemeClr val="lt1"/>
                </a:highlight>
                <a:latin typeface="Arial"/>
                <a:ea typeface="Arial"/>
                <a:cs typeface="Arial"/>
                <a:sym typeface="Arial"/>
              </a:rPr>
              <a:t>ITC </a:t>
            </a:r>
            <a:r>
              <a:rPr lang="en-US" sz="1400" b="0" i="0" u="none" strike="noStrike" cap="none" dirty="0">
                <a:solidFill>
                  <a:schemeClr val="dk1"/>
                </a:solidFill>
                <a:highlight>
                  <a:schemeClr val="lt1"/>
                </a:highlight>
                <a:latin typeface="Arial"/>
                <a:ea typeface="Arial"/>
                <a:cs typeface="Arial"/>
                <a:sym typeface="Arial"/>
              </a:rPr>
              <a:t>worked closely with NOAA during the entire acquisition life-cycle from pre to post-award. This helped the agency gain access to IT offerings from a variety of small business firms. </a:t>
            </a:r>
            <a:endParaRPr sz="1400" b="1" i="0" u="none" strike="noStrike" cap="none" dirty="0">
              <a:solidFill>
                <a:schemeClr val="dk1"/>
              </a:solidFill>
              <a:highlight>
                <a:schemeClr val="lt1"/>
              </a:highlight>
              <a:latin typeface="Arial"/>
              <a:ea typeface="Arial"/>
              <a:cs typeface="Arial"/>
              <a:sym typeface="Arial"/>
            </a:endParaRPr>
          </a:p>
        </p:txBody>
      </p:sp>
      <p:sp>
        <p:nvSpPr>
          <p:cNvPr id="447" name="Google Shape;447;p44"/>
          <p:cNvSpPr/>
          <p:nvPr/>
        </p:nvSpPr>
        <p:spPr>
          <a:xfrm>
            <a:off x="5404908" y="-1"/>
            <a:ext cx="3739200" cy="3795300"/>
          </a:xfrm>
          <a:prstGeom prst="rect">
            <a:avLst/>
          </a:prstGeom>
          <a:gradFill>
            <a:gsLst>
              <a:gs pos="0">
                <a:srgbClr val="232659"/>
              </a:gs>
              <a:gs pos="100000">
                <a:srgbClr val="5B276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48" name="Google Shape;448;p44" descr="Image of a satellite in space"/>
          <p:cNvPicPr preferRelativeResize="0"/>
          <p:nvPr/>
        </p:nvPicPr>
        <p:blipFill rotWithShape="1">
          <a:blip r:embed="rId4">
            <a:alphaModFix/>
          </a:blip>
          <a:srcRect l="5527" r="38017"/>
          <a:stretch/>
        </p:blipFill>
        <p:spPr>
          <a:xfrm>
            <a:off x="5131425" y="339000"/>
            <a:ext cx="3739203" cy="4274774"/>
          </a:xfrm>
          <a:prstGeom prst="rect">
            <a:avLst/>
          </a:prstGeom>
          <a:noFill/>
          <a:ln>
            <a:noFill/>
          </a:ln>
        </p:spPr>
      </p:pic>
      <p:pic>
        <p:nvPicPr>
          <p:cNvPr id="449" name="Google Shape;449;p44"/>
          <p:cNvPicPr preferRelativeResize="0"/>
          <p:nvPr/>
        </p:nvPicPr>
        <p:blipFill rotWithShape="1">
          <a:blip r:embed="rId5">
            <a:alphaModFix/>
          </a:blip>
          <a:srcRect/>
          <a:stretch/>
        </p:blipFill>
        <p:spPr>
          <a:xfrm>
            <a:off x="7714854" y="3505997"/>
            <a:ext cx="1175425" cy="1175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a:spLocks noGrp="1"/>
          </p:cNvSpPr>
          <p:nvPr>
            <p:ph type="title" idx="4294967295"/>
          </p:nvPr>
        </p:nvSpPr>
        <p:spPr>
          <a:xfrm>
            <a:off x="311700" y="99659"/>
            <a:ext cx="8520600" cy="572700"/>
          </a:xfrm>
          <a:prstGeom prst="rect">
            <a:avLst/>
          </a:prstGeom>
          <a:noFill/>
          <a:ln>
            <a:noFill/>
          </a:ln>
        </p:spPr>
        <p:txBody>
          <a:bodyPr spcFirstLastPara="1" wrap="square" lIns="91425" tIns="91425" rIns="91425" bIns="91425" anchor="b" anchorCtr="0">
            <a:normAutofit fontScale="90000"/>
          </a:bodyPr>
          <a:lstStyle/>
          <a:p>
            <a:pPr marL="0" marR="0" lvl="0" indent="0" algn="l" rtl="0">
              <a:lnSpc>
                <a:spcPct val="100000"/>
              </a:lnSpc>
              <a:spcBef>
                <a:spcPts val="0"/>
              </a:spcBef>
              <a:spcAft>
                <a:spcPts val="0"/>
              </a:spcAft>
              <a:buClr>
                <a:srgbClr val="1D75BC"/>
              </a:buClr>
              <a:buSzPct val="111111"/>
              <a:buFont typeface="Arial"/>
              <a:buNone/>
            </a:pPr>
            <a:r>
              <a:rPr lang="en-US" dirty="0"/>
              <a:t>ITC Partners through MAS</a:t>
            </a:r>
            <a:endParaRPr dirty="0"/>
          </a:p>
        </p:txBody>
      </p:sp>
      <p:pic>
        <p:nvPicPr>
          <p:cNvPr id="106" name="Google Shape;106;p17" descr="ITC Logo"/>
          <p:cNvPicPr preferRelativeResize="0"/>
          <p:nvPr/>
        </p:nvPicPr>
        <p:blipFill rotWithShape="1">
          <a:blip r:embed="rId3">
            <a:alphaModFix/>
          </a:blip>
          <a:srcRect/>
          <a:stretch/>
        </p:blipFill>
        <p:spPr>
          <a:xfrm>
            <a:off x="7957403" y="137525"/>
            <a:ext cx="854051" cy="853477"/>
          </a:xfrm>
          <a:prstGeom prst="rect">
            <a:avLst/>
          </a:prstGeom>
          <a:noFill/>
          <a:ln>
            <a:noFill/>
          </a:ln>
        </p:spPr>
      </p:pic>
      <p:sp>
        <p:nvSpPr>
          <p:cNvPr id="107" name="Google Shape;107;p17"/>
          <p:cNvSpPr/>
          <p:nvPr/>
        </p:nvSpPr>
        <p:spPr>
          <a:xfrm>
            <a:off x="463732" y="727198"/>
            <a:ext cx="1745700" cy="1745700"/>
          </a:xfrm>
          <a:prstGeom prst="rect">
            <a:avLst/>
          </a:prstGeom>
          <a:solidFill>
            <a:srgbClr val="1D75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1" i="0" u="none" strike="noStrike" cap="none" dirty="0">
                <a:solidFill>
                  <a:schemeClr val="lt1"/>
                </a:solidFill>
                <a:latin typeface="Arial"/>
                <a:ea typeface="Arial"/>
                <a:cs typeface="Arial"/>
                <a:sym typeface="Arial"/>
              </a:rPr>
              <a:t>Information Technology Category </a:t>
            </a:r>
            <a:br>
              <a:rPr lang="en-US" sz="1400" b="1" i="0" u="none" strike="noStrike" cap="none" dirty="0">
                <a:solidFill>
                  <a:schemeClr val="lt1"/>
                </a:solidFill>
                <a:latin typeface="Arial"/>
                <a:ea typeface="Arial"/>
                <a:cs typeface="Arial"/>
                <a:sym typeface="Arial"/>
              </a:rPr>
            </a:br>
            <a:r>
              <a:rPr lang="en-US" sz="1400" b="1" i="0" u="none" strike="noStrike" cap="none" dirty="0">
                <a:solidFill>
                  <a:schemeClr val="lt1"/>
                </a:solidFill>
                <a:latin typeface="Arial"/>
                <a:ea typeface="Arial"/>
                <a:cs typeface="Arial"/>
                <a:sym typeface="Arial"/>
              </a:rPr>
              <a:t>(ITC)</a:t>
            </a:r>
            <a:endParaRPr sz="14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000" b="0" i="0" u="none" strike="noStrike" cap="none" dirty="0">
                <a:solidFill>
                  <a:schemeClr val="lt1"/>
                </a:solidFill>
                <a:latin typeface="Arial"/>
                <a:ea typeface="Arial"/>
                <a:cs typeface="Arial"/>
                <a:sym typeface="Arial"/>
              </a:rPr>
              <a:t>Acquisition Solutions &amp; Category Expertise</a:t>
            </a:r>
            <a:endParaRPr sz="1400" b="0" i="0" u="none" strike="noStrike" cap="none" dirty="0">
              <a:solidFill>
                <a:schemeClr val="lt1"/>
              </a:solidFill>
              <a:latin typeface="Arial"/>
              <a:ea typeface="Arial"/>
              <a:cs typeface="Arial"/>
              <a:sym typeface="Arial"/>
            </a:endParaRPr>
          </a:p>
        </p:txBody>
      </p:sp>
      <p:sp>
        <p:nvSpPr>
          <p:cNvPr id="108" name="Google Shape;108;p17"/>
          <p:cNvSpPr/>
          <p:nvPr/>
        </p:nvSpPr>
        <p:spPr>
          <a:xfrm>
            <a:off x="2322975" y="727198"/>
            <a:ext cx="1745700" cy="1745700"/>
          </a:xfrm>
          <a:prstGeom prst="rect">
            <a:avLst/>
          </a:prstGeom>
          <a:gradFill>
            <a:gsLst>
              <a:gs pos="0">
                <a:srgbClr val="5B2761"/>
              </a:gs>
              <a:gs pos="100000">
                <a:srgbClr val="232659"/>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dirty="0">
                <a:solidFill>
                  <a:schemeClr val="lt1"/>
                </a:solidFill>
                <a:latin typeface="Arial"/>
                <a:ea typeface="Arial"/>
                <a:cs typeface="Arial"/>
                <a:sym typeface="Arial"/>
              </a:rPr>
              <a:t>Assisted Acquisition Service </a:t>
            </a:r>
            <a:br>
              <a:rPr lang="en-US" sz="1400" b="0" i="0" u="none" strike="noStrike" cap="none" dirty="0">
                <a:solidFill>
                  <a:schemeClr val="lt1"/>
                </a:solidFill>
                <a:latin typeface="Arial"/>
                <a:ea typeface="Arial"/>
                <a:cs typeface="Arial"/>
                <a:sym typeface="Arial"/>
              </a:rPr>
            </a:br>
            <a:r>
              <a:rPr lang="en-US" sz="1400" b="0" i="0" u="none" strike="noStrike" cap="none" dirty="0">
                <a:solidFill>
                  <a:schemeClr val="lt1"/>
                </a:solidFill>
                <a:latin typeface="Arial"/>
                <a:ea typeface="Arial"/>
                <a:cs typeface="Arial"/>
                <a:sym typeface="Arial"/>
              </a:rPr>
              <a:t>(AAS)</a:t>
            </a: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000" b="0" i="0" u="none" strike="noStrike" cap="none" dirty="0">
                <a:solidFill>
                  <a:schemeClr val="lt1"/>
                </a:solidFill>
                <a:latin typeface="Arial"/>
                <a:ea typeface="Arial"/>
                <a:cs typeface="Arial"/>
                <a:sym typeface="Arial"/>
              </a:rPr>
              <a:t>Custom Support Services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rgbClr val="000000"/>
              </a:solidFill>
              <a:latin typeface="Arial"/>
              <a:ea typeface="Arial"/>
              <a:cs typeface="Arial"/>
              <a:sym typeface="Arial"/>
            </a:endParaRPr>
          </a:p>
        </p:txBody>
      </p:sp>
      <p:sp>
        <p:nvSpPr>
          <p:cNvPr id="109" name="Google Shape;109;p17"/>
          <p:cNvSpPr/>
          <p:nvPr/>
        </p:nvSpPr>
        <p:spPr>
          <a:xfrm>
            <a:off x="463725" y="2559482"/>
            <a:ext cx="1745700" cy="1745700"/>
          </a:xfrm>
          <a:prstGeom prst="rect">
            <a:avLst/>
          </a:prstGeom>
          <a:gradFill>
            <a:gsLst>
              <a:gs pos="0">
                <a:srgbClr val="232659"/>
              </a:gs>
              <a:gs pos="100000">
                <a:srgbClr val="5B2761"/>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dirty="0">
                <a:solidFill>
                  <a:schemeClr val="lt1"/>
                </a:solidFill>
                <a:latin typeface="Arial"/>
                <a:ea typeface="Arial"/>
                <a:cs typeface="Arial"/>
                <a:sym typeface="Arial"/>
              </a:rPr>
              <a:t>Customer and Stakeholder Engagement (CASE)</a:t>
            </a: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lt1"/>
                </a:solidFill>
                <a:latin typeface="Arial"/>
                <a:ea typeface="Arial"/>
                <a:cs typeface="Arial"/>
                <a:sym typeface="Arial"/>
              </a:rPr>
              <a:t>Strategic </a:t>
            </a:r>
            <a:endParaRPr sz="10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000" b="0" i="0" u="none" strike="noStrike" cap="none" dirty="0">
                <a:solidFill>
                  <a:schemeClr val="lt1"/>
                </a:solidFill>
                <a:latin typeface="Arial"/>
                <a:ea typeface="Arial"/>
                <a:cs typeface="Arial"/>
                <a:sym typeface="Arial"/>
              </a:rPr>
              <a:t>Relationships</a:t>
            </a:r>
            <a:endParaRPr sz="1400" b="0" i="0" u="none" strike="noStrike" cap="none" dirty="0">
              <a:solidFill>
                <a:srgbClr val="000000"/>
              </a:solidFill>
              <a:latin typeface="Arial"/>
              <a:ea typeface="Arial"/>
              <a:cs typeface="Arial"/>
              <a:sym typeface="Arial"/>
            </a:endParaRPr>
          </a:p>
        </p:txBody>
      </p:sp>
      <p:sp>
        <p:nvSpPr>
          <p:cNvPr id="110" name="Google Shape;110;p17"/>
          <p:cNvSpPr/>
          <p:nvPr/>
        </p:nvSpPr>
        <p:spPr>
          <a:xfrm>
            <a:off x="2322982" y="2559482"/>
            <a:ext cx="1745700" cy="1745700"/>
          </a:xfrm>
          <a:prstGeom prst="rect">
            <a:avLst/>
          </a:prstGeom>
          <a:gradFill>
            <a:gsLst>
              <a:gs pos="0">
                <a:srgbClr val="232659"/>
              </a:gs>
              <a:gs pos="100000">
                <a:srgbClr val="5B2761"/>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dirty="0">
                <a:solidFill>
                  <a:schemeClr val="lt1"/>
                </a:solidFill>
                <a:latin typeface="Arial"/>
                <a:ea typeface="Arial"/>
                <a:cs typeface="Arial"/>
                <a:sym typeface="Arial"/>
              </a:rPr>
              <a:t>Technology Transformation Service </a:t>
            </a: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dirty="0">
                <a:solidFill>
                  <a:schemeClr val="lt1"/>
                </a:solidFill>
                <a:latin typeface="Arial"/>
                <a:ea typeface="Arial"/>
                <a:cs typeface="Arial"/>
                <a:sym typeface="Arial"/>
              </a:rPr>
              <a:t>(TTS)</a:t>
            </a: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lt1"/>
                </a:solidFill>
                <a:latin typeface="Arial"/>
                <a:ea typeface="Arial"/>
                <a:cs typeface="Arial"/>
                <a:sym typeface="Arial"/>
              </a:rPr>
              <a:t>Digital </a:t>
            </a:r>
            <a:endParaRPr sz="10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lt1"/>
                </a:solidFill>
                <a:latin typeface="Arial"/>
                <a:ea typeface="Arial"/>
                <a:cs typeface="Arial"/>
                <a:sym typeface="Arial"/>
              </a:rPr>
              <a:t>Transformation</a:t>
            </a:r>
            <a:endParaRPr sz="1400" b="0" i="0" u="none" strike="noStrike" cap="none" dirty="0">
              <a:solidFill>
                <a:srgbClr val="000000"/>
              </a:solidFill>
              <a:latin typeface="Arial"/>
              <a:ea typeface="Arial"/>
              <a:cs typeface="Arial"/>
              <a:sym typeface="Arial"/>
            </a:endParaRPr>
          </a:p>
        </p:txBody>
      </p:sp>
      <p:sp>
        <p:nvSpPr>
          <p:cNvPr id="111" name="Google Shape;111;p17" descr="ITC partners with agencies to deliver IT Solutions through the Multiple Award Schedule."/>
          <p:cNvSpPr/>
          <p:nvPr/>
        </p:nvSpPr>
        <p:spPr>
          <a:xfrm flipH="1">
            <a:off x="4182175" y="1135700"/>
            <a:ext cx="4856100" cy="1022700"/>
          </a:xfrm>
          <a:prstGeom prst="rect">
            <a:avLst/>
          </a:prstGeom>
          <a:solidFill>
            <a:srgbClr val="1D75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 name="Google Shape;112;p17"/>
          <p:cNvSpPr txBox="1"/>
          <p:nvPr/>
        </p:nvSpPr>
        <p:spPr>
          <a:xfrm>
            <a:off x="4182225" y="655150"/>
            <a:ext cx="4856100" cy="3958200"/>
          </a:xfrm>
          <a:prstGeom prst="rect">
            <a:avLst/>
          </a:prstGeom>
          <a:noFill/>
          <a:ln>
            <a:noFill/>
          </a:ln>
        </p:spPr>
        <p:txBody>
          <a:bodyPr spcFirstLastPara="1" wrap="square" lIns="91425" tIns="0" rIns="0" bIns="0" anchor="t" anchorCtr="0">
            <a:noAutofit/>
          </a:bodyPr>
          <a:lstStyle/>
          <a:p>
            <a:pPr marL="0" marR="0" lvl="0" indent="0" algn="l" rtl="0">
              <a:lnSpc>
                <a:spcPct val="100000"/>
              </a:lnSpc>
              <a:spcBef>
                <a:spcPts val="1000"/>
              </a:spcBef>
              <a:spcAft>
                <a:spcPts val="0"/>
              </a:spcAft>
              <a:buClr>
                <a:srgbClr val="000000"/>
              </a:buClr>
              <a:buSzPts val="1100"/>
              <a:buFont typeface="Arial"/>
              <a:buNone/>
            </a:pPr>
            <a:endParaRPr sz="1600" b="1" i="0" u="none" strike="noStrike" cap="none" dirty="0">
              <a:solidFill>
                <a:schemeClr val="lt1"/>
              </a:solidFill>
              <a:latin typeface="Arial"/>
              <a:ea typeface="Arial"/>
              <a:cs typeface="Arial"/>
              <a:sym typeface="Arial"/>
            </a:endParaRPr>
          </a:p>
          <a:p>
            <a:pPr marL="0" marR="0" lvl="0" indent="0" algn="l" rtl="0">
              <a:lnSpc>
                <a:spcPct val="100000"/>
              </a:lnSpc>
              <a:spcBef>
                <a:spcPts val="2200"/>
              </a:spcBef>
              <a:spcAft>
                <a:spcPts val="0"/>
              </a:spcAft>
              <a:buClr>
                <a:srgbClr val="000000"/>
              </a:buClr>
              <a:buSzPts val="1100"/>
              <a:buFont typeface="Arial"/>
              <a:buNone/>
            </a:pPr>
            <a:r>
              <a:rPr lang="en-US" sz="1600" b="1" i="0" u="none" strike="noStrike" cap="none" dirty="0">
                <a:solidFill>
                  <a:schemeClr val="lt1"/>
                </a:solidFill>
                <a:latin typeface="Arial"/>
                <a:ea typeface="Arial"/>
                <a:cs typeface="Arial"/>
                <a:sym typeface="Arial"/>
              </a:rPr>
              <a:t>ITC </a:t>
            </a:r>
            <a:r>
              <a:rPr lang="en-US" sz="1600" b="0" i="0" u="none" strike="noStrike" cap="none" dirty="0">
                <a:solidFill>
                  <a:schemeClr val="lt1"/>
                </a:solidFill>
                <a:latin typeface="Arial"/>
                <a:ea typeface="Arial"/>
                <a:cs typeface="Arial"/>
                <a:sym typeface="Arial"/>
              </a:rPr>
              <a:t>partners with agencies to deliver information technology solutions through the Multiple Award Schedule (MAS).</a:t>
            </a:r>
            <a:endParaRPr sz="1600" b="0" i="0" u="none" strike="noStrike" cap="none" dirty="0">
              <a:solidFill>
                <a:schemeClr val="lt1"/>
              </a:solidFill>
              <a:latin typeface="Arial"/>
              <a:ea typeface="Arial"/>
              <a:cs typeface="Arial"/>
              <a:sym typeface="Arial"/>
            </a:endParaRPr>
          </a:p>
          <a:p>
            <a:pPr marL="0" marR="0" lvl="0" indent="0" algn="just" rtl="0">
              <a:lnSpc>
                <a:spcPct val="100000"/>
              </a:lnSpc>
              <a:spcBef>
                <a:spcPts val="1000"/>
              </a:spcBef>
              <a:spcAft>
                <a:spcPts val="0"/>
              </a:spcAft>
              <a:buClr>
                <a:srgbClr val="000000"/>
              </a:buClr>
              <a:buSzPts val="1100"/>
              <a:buFont typeface="Arial"/>
              <a:buNone/>
            </a:pPr>
            <a:endParaRPr sz="1400" b="1" i="0" u="none" strike="noStrike" cap="none" dirty="0">
              <a:solidFill>
                <a:srgbClr val="5B2761"/>
              </a:solidFill>
              <a:latin typeface="Arial"/>
              <a:ea typeface="Arial"/>
              <a:cs typeface="Arial"/>
              <a:sym typeface="Arial"/>
            </a:endParaRPr>
          </a:p>
          <a:p>
            <a:pPr marL="457200" marR="0" lvl="0" indent="-330200" algn="just" rtl="0">
              <a:lnSpc>
                <a:spcPct val="100000"/>
              </a:lnSpc>
              <a:spcBef>
                <a:spcPts val="100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Managing $34B+ in government IT spending.</a:t>
            </a:r>
            <a:endParaRPr sz="1600" b="0" i="0" u="none" strike="noStrike" cap="none" dirty="0">
              <a:solidFill>
                <a:schemeClr val="dk1"/>
              </a:solidFill>
              <a:latin typeface="Arial"/>
              <a:ea typeface="Arial"/>
              <a:cs typeface="Arial"/>
              <a:sym typeface="Arial"/>
            </a:endParaRPr>
          </a:p>
          <a:p>
            <a:pPr marL="457200" marR="0" lvl="0" indent="-330200" algn="just" rtl="0">
              <a:lnSpc>
                <a:spcPct val="100000"/>
              </a:lnSpc>
              <a:spcBef>
                <a:spcPts val="100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Saving customers agencies $2B each year.</a:t>
            </a:r>
            <a:endParaRPr sz="1600" b="0" i="0" u="none" strike="noStrike" cap="none" dirty="0">
              <a:solidFill>
                <a:schemeClr val="dk1"/>
              </a:solidFill>
              <a:latin typeface="Arial"/>
              <a:ea typeface="Arial"/>
              <a:cs typeface="Arial"/>
              <a:sym typeface="Arial"/>
            </a:endParaRPr>
          </a:p>
          <a:p>
            <a:pPr marL="457200" marR="0" lvl="0" indent="-330200" algn="just" rtl="0">
              <a:lnSpc>
                <a:spcPct val="100000"/>
              </a:lnSpc>
              <a:spcBef>
                <a:spcPts val="100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Cost avoidance through established pricing.</a:t>
            </a:r>
            <a:endParaRPr sz="1600" b="0" i="0" u="none" strike="noStrike" cap="none" dirty="0">
              <a:solidFill>
                <a:schemeClr val="dk1"/>
              </a:solidFill>
              <a:latin typeface="Arial"/>
              <a:ea typeface="Arial"/>
              <a:cs typeface="Arial"/>
              <a:sym typeface="Arial"/>
            </a:endParaRPr>
          </a:p>
          <a:p>
            <a:pPr marL="457200" marR="0" lvl="0" indent="-330200" algn="just" rtl="0">
              <a:lnSpc>
                <a:spcPct val="100000"/>
              </a:lnSpc>
              <a:spcBef>
                <a:spcPts val="100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Improving procurement acquisitions lead time. </a:t>
            </a:r>
            <a:endParaRPr sz="1600" b="0" i="0" u="none" strike="noStrike" cap="none" dirty="0">
              <a:solidFill>
                <a:schemeClr val="dk1"/>
              </a:solidFill>
              <a:latin typeface="Arial"/>
              <a:ea typeface="Arial"/>
              <a:cs typeface="Arial"/>
              <a:sym typeface="Arial"/>
            </a:endParaRPr>
          </a:p>
          <a:p>
            <a:pPr marL="457200" marR="0" lvl="0" indent="-330200" algn="just" rtl="0">
              <a:lnSpc>
                <a:spcPct val="100000"/>
              </a:lnSpc>
              <a:spcBef>
                <a:spcPts val="1000"/>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Incorporating supply chain risk management. </a:t>
            </a:r>
            <a:endParaRPr sz="1600" b="0" i="0" u="none" strike="noStrike" cap="none" dirty="0">
              <a:solidFill>
                <a:schemeClr val="dk1"/>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100"/>
              <a:buFont typeface="Arial"/>
              <a:buNone/>
            </a:pPr>
            <a:endParaRPr sz="1400" b="1" i="0" u="none" strike="noStrike" cap="none" dirty="0">
              <a:solidFill>
                <a:srgbClr val="5B2761"/>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100"/>
              <a:buFont typeface="Arial"/>
              <a:buNone/>
            </a:pPr>
            <a:endParaRPr sz="1400" b="0" i="0" u="none" strike="noStrike" cap="none" dirty="0">
              <a:solidFill>
                <a:srgbClr val="232659"/>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100"/>
              <a:buFont typeface="Arial"/>
              <a:buNone/>
            </a:pPr>
            <a:endParaRPr sz="1400" b="0" i="0" u="none" strike="noStrike" cap="none" dirty="0">
              <a:solidFill>
                <a:srgbClr val="232659"/>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5"/>
          <p:cNvSpPr txBox="1">
            <a:spLocks noGrp="1"/>
          </p:cNvSpPr>
          <p:nvPr>
            <p:ph type="title"/>
          </p:nvPr>
        </p:nvSpPr>
        <p:spPr>
          <a:xfrm>
            <a:off x="457199" y="2022633"/>
            <a:ext cx="6111300" cy="84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b="1"/>
              <a:t>Support Tools</a:t>
            </a:r>
            <a:endParaRPr b="1">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6"/>
          <p:cNvSpPr txBox="1">
            <a:spLocks noGrp="1"/>
          </p:cNvSpPr>
          <p:nvPr>
            <p:ph type="title"/>
          </p:nvPr>
        </p:nvSpPr>
        <p:spPr>
          <a:xfrm>
            <a:off x="267096" y="1605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GSA Tools &amp; Resources</a:t>
            </a:r>
            <a:endParaRPr/>
          </a:p>
        </p:txBody>
      </p:sp>
      <p:graphicFrame>
        <p:nvGraphicFramePr>
          <p:cNvPr id="460" name="Google Shape;460;p46"/>
          <p:cNvGraphicFramePr/>
          <p:nvPr>
            <p:extLst>
              <p:ext uri="{D42A27DB-BD31-4B8C-83A1-F6EECF244321}">
                <p14:modId xmlns:p14="http://schemas.microsoft.com/office/powerpoint/2010/main" val="1992731630"/>
              </p:ext>
            </p:extLst>
          </p:nvPr>
        </p:nvGraphicFramePr>
        <p:xfrm>
          <a:off x="341376" y="1283975"/>
          <a:ext cx="8409750" cy="3029800"/>
        </p:xfrm>
        <a:graphic>
          <a:graphicData uri="http://schemas.openxmlformats.org/drawingml/2006/table">
            <a:tbl>
              <a:tblPr firstRow="1">
                <a:noFill/>
                <a:tableStyleId>{810C21A8-9099-4D67-AA54-08145FA7FF5E}</a:tableStyleId>
              </a:tblPr>
              <a:tblGrid>
                <a:gridCol w="1830175">
                  <a:extLst>
                    <a:ext uri="{9D8B030D-6E8A-4147-A177-3AD203B41FA5}">
                      <a16:colId xmlns:a16="http://schemas.microsoft.com/office/drawing/2014/main" val="20000"/>
                    </a:ext>
                  </a:extLst>
                </a:gridCol>
                <a:gridCol w="2081775">
                  <a:extLst>
                    <a:ext uri="{9D8B030D-6E8A-4147-A177-3AD203B41FA5}">
                      <a16:colId xmlns:a16="http://schemas.microsoft.com/office/drawing/2014/main" val="20001"/>
                    </a:ext>
                  </a:extLst>
                </a:gridCol>
                <a:gridCol w="2265050">
                  <a:extLst>
                    <a:ext uri="{9D8B030D-6E8A-4147-A177-3AD203B41FA5}">
                      <a16:colId xmlns:a16="http://schemas.microsoft.com/office/drawing/2014/main" val="20002"/>
                    </a:ext>
                  </a:extLst>
                </a:gridCol>
                <a:gridCol w="2232750">
                  <a:extLst>
                    <a:ext uri="{9D8B030D-6E8A-4147-A177-3AD203B41FA5}">
                      <a16:colId xmlns:a16="http://schemas.microsoft.com/office/drawing/2014/main" val="20003"/>
                    </a:ext>
                  </a:extLst>
                </a:gridCol>
              </a:tblGrid>
              <a:tr h="522075">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solidFill>
                            <a:schemeClr val="lt1"/>
                          </a:solidFill>
                          <a:latin typeface="Arial"/>
                          <a:ea typeface="Arial"/>
                          <a:cs typeface="Arial"/>
                          <a:sym typeface="Arial"/>
                        </a:rPr>
                        <a:t>SYSTEM</a:t>
                      </a:r>
                      <a:endParaRPr sz="1100" b="1"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solidFill>
                            <a:schemeClr val="lt1"/>
                          </a:solidFill>
                        </a:rPr>
                        <a:t>(Click links below)</a:t>
                      </a:r>
                      <a:endParaRPr sz="1100" b="1" u="none" strike="noStrike" cap="none">
                        <a:solidFill>
                          <a:schemeClr val="lt1"/>
                        </a:solidFill>
                      </a:endParaRPr>
                    </a:p>
                  </a:txBody>
                  <a:tcPr marL="0" marR="0" marT="1525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D276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solidFill>
                            <a:schemeClr val="lt1"/>
                          </a:solidFill>
                          <a:latin typeface="Arial"/>
                          <a:ea typeface="Arial"/>
                          <a:cs typeface="Arial"/>
                          <a:sym typeface="Arial"/>
                        </a:rPr>
                        <a:t>DESCRIPTION</a:t>
                      </a:r>
                      <a:endParaRPr sz="1400" u="none" strike="noStrike" cap="none"/>
                    </a:p>
                  </a:txBody>
                  <a:tcPr marL="0" marR="0" marT="1525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D2760"/>
                    </a:solidFill>
                  </a:tcPr>
                </a:tc>
                <a:tc>
                  <a:txBody>
                    <a:bodyPr/>
                    <a:lstStyle/>
                    <a:p>
                      <a:pPr marL="2540" marR="0" lvl="0" indent="0" algn="ctr" rtl="0">
                        <a:lnSpc>
                          <a:spcPct val="100000"/>
                        </a:lnSpc>
                        <a:spcBef>
                          <a:spcPts val="0"/>
                        </a:spcBef>
                        <a:spcAft>
                          <a:spcPts val="0"/>
                        </a:spcAft>
                        <a:buClr>
                          <a:srgbClr val="000000"/>
                        </a:buClr>
                        <a:buSzPts val="1100"/>
                        <a:buFont typeface="Arial"/>
                        <a:buNone/>
                      </a:pPr>
                      <a:r>
                        <a:rPr lang="en-US" sz="1100" b="1" u="none" strike="noStrike" cap="none">
                          <a:solidFill>
                            <a:schemeClr val="lt1"/>
                          </a:solidFill>
                          <a:latin typeface="Arial"/>
                          <a:ea typeface="Arial"/>
                          <a:cs typeface="Arial"/>
                          <a:sym typeface="Arial"/>
                        </a:rPr>
                        <a:t>MAS CONTRACTORS CAN:</a:t>
                      </a:r>
                      <a:endParaRPr sz="1400" u="none" strike="noStrike" cap="none"/>
                    </a:p>
                  </a:txBody>
                  <a:tcPr marL="0" marR="0" marT="1525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D2760"/>
                    </a:solidFill>
                  </a:tcPr>
                </a:tc>
                <a:tc>
                  <a:txBody>
                    <a:bodyPr/>
                    <a:lstStyle/>
                    <a:p>
                      <a:pPr marL="0" marR="219075" lvl="0" indent="0" algn="ctr" rtl="0">
                        <a:lnSpc>
                          <a:spcPct val="100000"/>
                        </a:lnSpc>
                        <a:spcBef>
                          <a:spcPts val="0"/>
                        </a:spcBef>
                        <a:spcAft>
                          <a:spcPts val="0"/>
                        </a:spcAft>
                        <a:buClr>
                          <a:srgbClr val="000000"/>
                        </a:buClr>
                        <a:buSzPts val="1100"/>
                        <a:buFont typeface="Arial"/>
                        <a:buNone/>
                      </a:pPr>
                      <a:r>
                        <a:rPr lang="en-US" sz="1100" b="1" u="none" strike="noStrike" cap="none">
                          <a:solidFill>
                            <a:schemeClr val="lt1"/>
                          </a:solidFill>
                          <a:latin typeface="Arial"/>
                          <a:ea typeface="Arial"/>
                          <a:cs typeface="Arial"/>
                          <a:sym typeface="Arial"/>
                        </a:rPr>
                        <a:t>GOVERNMENT BUYERS CAN:</a:t>
                      </a:r>
                      <a:endParaRPr sz="1400" u="none" strike="noStrike" cap="none"/>
                    </a:p>
                  </a:txBody>
                  <a:tcPr marL="0" marR="0" marT="1525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D2760"/>
                    </a:solidFill>
                  </a:tcPr>
                </a:tc>
                <a:extLst>
                  <a:ext uri="{0D108BD9-81ED-4DB2-BD59-A6C34878D82A}">
                    <a16:rowId xmlns:a16="http://schemas.microsoft.com/office/drawing/2014/main" val="10000"/>
                  </a:ext>
                </a:extLst>
              </a:tr>
              <a:tr h="565750">
                <a:tc>
                  <a:txBody>
                    <a:bodyPr/>
                    <a:lstStyle/>
                    <a:p>
                      <a:pPr marL="71120" marR="0" lvl="0" indent="0" algn="ctr" rtl="0">
                        <a:lnSpc>
                          <a:spcPct val="100000"/>
                        </a:lnSpc>
                        <a:spcBef>
                          <a:spcPts val="0"/>
                        </a:spcBef>
                        <a:spcAft>
                          <a:spcPts val="0"/>
                        </a:spcAft>
                        <a:buClr>
                          <a:srgbClr val="000000"/>
                        </a:buClr>
                        <a:buSzPts val="1100"/>
                        <a:buFont typeface="Arial"/>
                        <a:buNone/>
                      </a:pPr>
                      <a:r>
                        <a:rPr lang="en-US" sz="1100" u="sng" strike="noStrike" cap="none" dirty="0" err="1">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eBuy</a:t>
                      </a:r>
                      <a:endParaRPr sz="1100" u="none" strike="noStrike" cap="none" dirty="0">
                        <a:solidFill>
                          <a:schemeClr val="bg1"/>
                        </a:solidFill>
                        <a:latin typeface="Arial"/>
                        <a:ea typeface="Arial"/>
                        <a:cs typeface="Arial"/>
                        <a:sym typeface="Arial"/>
                      </a:endParaRPr>
                    </a:p>
                  </a:txBody>
                  <a:tcPr marL="0" marR="0" marT="241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8EC8"/>
                    </a:solidFill>
                  </a:tcPr>
                </a:tc>
                <a:tc>
                  <a:txBody>
                    <a:bodyPr/>
                    <a:lstStyle/>
                    <a:p>
                      <a:pPr marL="0" marR="3175" lvl="0" indent="0" algn="ctr"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Arial"/>
                          <a:ea typeface="Arial"/>
                          <a:cs typeface="Arial"/>
                          <a:sym typeface="Arial"/>
                        </a:rPr>
                        <a:t>Electronic RFI/RFQ system</a:t>
                      </a:r>
                      <a:endParaRPr sz="1100" u="none" strike="noStrike" cap="none">
                        <a:solidFill>
                          <a:schemeClr val="dk1"/>
                        </a:solidFill>
                        <a:latin typeface="Arial"/>
                        <a:ea typeface="Arial"/>
                        <a:cs typeface="Arial"/>
                        <a:sym typeface="Arial"/>
                      </a:endParaRPr>
                    </a:p>
                  </a:txBody>
                  <a:tcPr marL="0" marR="0" marT="5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95250" marR="81915" lvl="0" indent="1268" algn="ctr"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Arial"/>
                          <a:ea typeface="Arial"/>
                          <a:cs typeface="Arial"/>
                          <a:sym typeface="Arial"/>
                        </a:rPr>
                        <a:t>Tap into large customer base, access to RFI/RFQs</a:t>
                      </a:r>
                      <a:endParaRPr sz="1100" u="none" strike="noStrike" cap="none">
                        <a:solidFill>
                          <a:schemeClr val="dk1"/>
                        </a:solidFill>
                        <a:latin typeface="Arial"/>
                        <a:ea typeface="Arial"/>
                        <a:cs typeface="Arial"/>
                        <a:sym typeface="Arial"/>
                      </a:endParaRPr>
                    </a:p>
                  </a:txBody>
                  <a:tcPr marL="0" marR="0" marT="260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288290" marR="263525" lvl="0" indent="0" algn="ctr"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Arial"/>
                          <a:ea typeface="Arial"/>
                          <a:cs typeface="Arial"/>
                          <a:sym typeface="Arial"/>
                        </a:rPr>
                        <a:t>Request info, find sources, prepare RFI/RFQs</a:t>
                      </a:r>
                      <a:endParaRPr sz="1100" u="none" strike="noStrike" cap="none">
                        <a:solidFill>
                          <a:schemeClr val="dk1"/>
                        </a:solidFill>
                        <a:latin typeface="Arial"/>
                        <a:ea typeface="Arial"/>
                        <a:cs typeface="Arial"/>
                        <a:sym typeface="Arial"/>
                      </a:endParaRPr>
                    </a:p>
                  </a:txBody>
                  <a:tcPr marL="0" marR="0" marT="260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89375">
                <a:tc>
                  <a:txBody>
                    <a:bodyPr/>
                    <a:lstStyle/>
                    <a:p>
                      <a:pPr marL="71120" marR="0" lvl="0" indent="0" algn="ctr" rtl="0">
                        <a:lnSpc>
                          <a:spcPct val="100000"/>
                        </a:lnSpc>
                        <a:spcBef>
                          <a:spcPts val="0"/>
                        </a:spcBef>
                        <a:spcAft>
                          <a:spcPts val="0"/>
                        </a:spcAft>
                        <a:buClr>
                          <a:srgbClr val="000000"/>
                        </a:buClr>
                        <a:buSzPts val="1100"/>
                        <a:buFont typeface="Arial"/>
                        <a:buNone/>
                      </a:pPr>
                      <a:r>
                        <a:rPr lang="en-US" sz="1100" u="sng" strike="noStrike" cap="none" dirty="0">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GSA </a:t>
                      </a:r>
                      <a:r>
                        <a:rPr lang="en-US" sz="1100" u="sng" strike="noStrike" cap="none" dirty="0" err="1">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eLibrary</a:t>
                      </a:r>
                      <a:endParaRPr sz="1100" u="none" strike="noStrike" cap="none" dirty="0">
                        <a:solidFill>
                          <a:schemeClr val="bg1"/>
                        </a:solidFill>
                        <a:latin typeface="Arial"/>
                        <a:ea typeface="Arial"/>
                        <a:cs typeface="Arial"/>
                        <a:sym typeface="Arial"/>
                      </a:endParaRPr>
                    </a:p>
                  </a:txBody>
                  <a:tcPr marL="0" marR="0" marT="241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8EC8"/>
                    </a:solidFill>
                  </a:tcPr>
                </a:tc>
                <a:tc>
                  <a:txBody>
                    <a:bodyPr/>
                    <a:lstStyle/>
                    <a:p>
                      <a:pPr marL="120650" marR="106678" lvl="0" indent="-1270" algn="ctr"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Arial"/>
                          <a:ea typeface="Arial"/>
                          <a:cs typeface="Arial"/>
                          <a:sym typeface="Arial"/>
                        </a:rPr>
                        <a:t>Provides latest contract award information (GSA and VA schedules)</a:t>
                      </a:r>
                      <a:endParaRPr sz="1100" u="none" strike="noStrike" cap="none">
                        <a:solidFill>
                          <a:schemeClr val="dk1"/>
                        </a:solidFill>
                        <a:latin typeface="Arial"/>
                        <a:ea typeface="Arial"/>
                        <a:cs typeface="Arial"/>
                        <a:sym typeface="Arial"/>
                      </a:endParaRPr>
                    </a:p>
                  </a:txBody>
                  <a:tcPr marL="0" marR="0" marT="266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95250" marR="81915" lvl="0" indent="1268" algn="ctr"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Arial"/>
                          <a:ea typeface="Arial"/>
                          <a:cs typeface="Arial"/>
                          <a:sym typeface="Arial"/>
                        </a:rPr>
                        <a:t>Research competition</a:t>
                      </a:r>
                      <a:endParaRPr sz="1100" u="none" strike="noStrike" cap="none">
                        <a:solidFill>
                          <a:schemeClr val="dk1"/>
                        </a:solidFill>
                        <a:latin typeface="Arial"/>
                        <a:ea typeface="Arial"/>
                        <a:cs typeface="Arial"/>
                        <a:sym typeface="Arial"/>
                      </a:endParaRPr>
                    </a:p>
                  </a:txBody>
                  <a:tcPr marL="0" marR="0" marT="260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95250" marR="81915" lvl="0" indent="1268" algn="ctr" rtl="0">
                        <a:lnSpc>
                          <a:spcPct val="100000"/>
                        </a:lnSpc>
                        <a:spcBef>
                          <a:spcPts val="0"/>
                        </a:spcBef>
                        <a:spcAft>
                          <a:spcPts val="0"/>
                        </a:spcAft>
                        <a:buClr>
                          <a:schemeClr val="dk1"/>
                        </a:buClr>
                        <a:buSzPts val="1100"/>
                        <a:buFont typeface="Arial"/>
                        <a:buNone/>
                      </a:pPr>
                      <a:r>
                        <a:rPr lang="en-US" sz="1100" u="none" strike="noStrike" cap="none">
                          <a:solidFill>
                            <a:schemeClr val="dk1"/>
                          </a:solidFill>
                          <a:latin typeface="Arial"/>
                          <a:ea typeface="Arial"/>
                          <a:cs typeface="Arial"/>
                          <a:sym typeface="Arial"/>
                        </a:rPr>
                        <a:t>Perform Market Research</a:t>
                      </a:r>
                      <a:endParaRPr sz="1100" u="none" strike="noStrike" cap="none">
                        <a:solidFill>
                          <a:schemeClr val="dk1"/>
                        </a:solidFill>
                        <a:latin typeface="Arial"/>
                        <a:ea typeface="Arial"/>
                        <a:cs typeface="Arial"/>
                        <a:sym typeface="Arial"/>
                      </a:endParaRPr>
                    </a:p>
                  </a:txBody>
                  <a:tcPr marL="0" marR="0" marT="260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152600">
                <a:tc>
                  <a:txBody>
                    <a:bodyPr/>
                    <a:lstStyle/>
                    <a:p>
                      <a:pPr marL="71120" marR="0" lvl="0" indent="0" algn="ctr" rtl="0">
                        <a:lnSpc>
                          <a:spcPct val="100000"/>
                        </a:lnSpc>
                        <a:spcBef>
                          <a:spcPts val="0"/>
                        </a:spcBef>
                        <a:spcAft>
                          <a:spcPts val="0"/>
                        </a:spcAft>
                        <a:buClr>
                          <a:srgbClr val="000000"/>
                        </a:buClr>
                        <a:buSzPts val="1100"/>
                        <a:buFont typeface="Arial"/>
                        <a:buNone/>
                      </a:pPr>
                      <a:r>
                        <a:rPr lang="en-US" sz="1100" u="sng" strike="noStrike" cap="none" dirty="0">
                          <a:solidFill>
                            <a:schemeClr val="bg1"/>
                          </a:solidFill>
                          <a:latin typeface="Arial"/>
                          <a:ea typeface="Arial"/>
                          <a:cs typeface="Arial"/>
                          <a:sym typeface="Arial"/>
                          <a:hlinkClick r:id="rId5">
                            <a:extLst>
                              <a:ext uri="{A12FA001-AC4F-418D-AE19-62706E023703}">
                                <ahyp:hlinkClr xmlns:ahyp="http://schemas.microsoft.com/office/drawing/2018/hyperlinkcolor" val="tx"/>
                              </a:ext>
                            </a:extLst>
                          </a:hlinkClick>
                        </a:rPr>
                        <a:t>GSA</a:t>
                      </a:r>
                      <a:endParaRPr sz="1100" u="none" strike="noStrike" cap="none" dirty="0">
                        <a:solidFill>
                          <a:schemeClr val="bg1"/>
                        </a:solidFill>
                        <a:latin typeface="Arial"/>
                        <a:ea typeface="Arial"/>
                        <a:cs typeface="Arial"/>
                        <a:sym typeface="Arial"/>
                      </a:endParaRPr>
                    </a:p>
                    <a:p>
                      <a:pPr marL="71120" marR="0" lvl="0" indent="0" algn="ctr" rtl="0">
                        <a:lnSpc>
                          <a:spcPct val="100000"/>
                        </a:lnSpc>
                        <a:spcBef>
                          <a:spcPts val="0"/>
                        </a:spcBef>
                        <a:spcAft>
                          <a:spcPts val="0"/>
                        </a:spcAft>
                        <a:buClr>
                          <a:srgbClr val="000000"/>
                        </a:buClr>
                        <a:buSzPts val="1100"/>
                        <a:buFont typeface="Arial"/>
                        <a:buNone/>
                      </a:pPr>
                      <a:r>
                        <a:rPr lang="en-US" sz="1100" i="1" u="sng" strike="noStrike" cap="none" dirty="0">
                          <a:solidFill>
                            <a:schemeClr val="bg1"/>
                          </a:solidFill>
                          <a:latin typeface="Arial"/>
                          <a:ea typeface="Arial"/>
                          <a:cs typeface="Arial"/>
                          <a:sym typeface="Arial"/>
                          <a:hlinkClick r:id="rId5">
                            <a:extLst>
                              <a:ext uri="{A12FA001-AC4F-418D-AE19-62706E023703}">
                                <ahyp:hlinkClr xmlns:ahyp="http://schemas.microsoft.com/office/drawing/2018/hyperlinkcolor" val="tx"/>
                              </a:ext>
                            </a:extLst>
                          </a:hlinkClick>
                        </a:rPr>
                        <a:t>Advantage! ®</a:t>
                      </a:r>
                      <a:endParaRPr sz="1100" u="none" strike="noStrike" cap="none" dirty="0">
                        <a:solidFill>
                          <a:schemeClr val="bg1"/>
                        </a:solidFill>
                        <a:latin typeface="Arial"/>
                        <a:ea typeface="Arial"/>
                        <a:cs typeface="Arial"/>
                        <a:sym typeface="Arial"/>
                      </a:endParaRPr>
                    </a:p>
                  </a:txBody>
                  <a:tcPr marL="0" marR="0" marT="241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8EC8"/>
                    </a:solidFill>
                  </a:tcPr>
                </a:tc>
                <a:tc>
                  <a:txBody>
                    <a:bodyPr/>
                    <a:lstStyle/>
                    <a:p>
                      <a:pPr marL="334010" marR="154940" lvl="0" indent="-182880" algn="ctr"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Arial"/>
                          <a:ea typeface="Arial"/>
                          <a:cs typeface="Arial"/>
                          <a:sym typeface="Arial"/>
                        </a:rPr>
                        <a:t>Online shopping and ordering system</a:t>
                      </a:r>
                      <a:endParaRPr sz="1100" u="none" strike="noStrike" cap="none">
                        <a:solidFill>
                          <a:schemeClr val="dk1"/>
                        </a:solidFill>
                        <a:latin typeface="Arial"/>
                        <a:ea typeface="Arial"/>
                        <a:cs typeface="Arial"/>
                        <a:sym typeface="Arial"/>
                      </a:endParaRPr>
                    </a:p>
                  </a:txBody>
                  <a:tcPr marL="0" marR="0" marT="2730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92075" marR="74295" lvl="0" indent="0" algn="ctr"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Arial"/>
                          <a:ea typeface="Arial"/>
                          <a:cs typeface="Arial"/>
                          <a:sym typeface="Arial"/>
                        </a:rPr>
                        <a:t>Research competition, sell to the Federal Marketplace</a:t>
                      </a:r>
                      <a:endParaRPr sz="1100" u="none" strike="noStrike" cap="none">
                        <a:solidFill>
                          <a:schemeClr val="dk1"/>
                        </a:solidFill>
                        <a:latin typeface="Arial"/>
                        <a:ea typeface="Arial"/>
                        <a:cs typeface="Arial"/>
                        <a:sym typeface="Arial"/>
                      </a:endParaRPr>
                    </a:p>
                  </a:txBody>
                  <a:tcPr marL="0" marR="0" marT="2920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160655" marR="134620" lvl="0" indent="-3175" algn="ctr"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Arial"/>
                          <a:ea typeface="Arial"/>
                          <a:cs typeface="Arial"/>
                          <a:sym typeface="Arial"/>
                        </a:rPr>
                        <a:t>Search for items, services, suppliers, perform market  research, place orders, and compare features, prices, and  delivery</a:t>
                      </a:r>
                      <a:endParaRPr sz="1100" u="none" strike="noStrike" cap="none" dirty="0">
                        <a:solidFill>
                          <a:schemeClr val="dk1"/>
                        </a:solidFill>
                        <a:latin typeface="Arial"/>
                        <a:ea typeface="Arial"/>
                        <a:cs typeface="Arial"/>
                        <a:sym typeface="Arial"/>
                      </a:endParaRPr>
                    </a:p>
                  </a:txBody>
                  <a:tcPr marL="0" marR="0" marT="2920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7"/>
          <p:cNvSpPr txBox="1">
            <a:spLocks noGrp="1"/>
          </p:cNvSpPr>
          <p:nvPr>
            <p:ph type="title" idx="4294967295"/>
          </p:nvPr>
        </p:nvSpPr>
        <p:spPr>
          <a:xfrm>
            <a:off x="553075" y="282830"/>
            <a:ext cx="7151400" cy="677700"/>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dirty="0">
                <a:solidFill>
                  <a:srgbClr val="232659"/>
                </a:solidFill>
                <a:latin typeface="Arial"/>
                <a:ea typeface="Arial"/>
                <a:cs typeface="Arial"/>
                <a:sym typeface="Arial"/>
              </a:rPr>
              <a:t>Buyer Resources </a:t>
            </a:r>
            <a:r>
              <a:rPr lang="en-US" sz="1200" b="1" i="0" u="sng" strike="noStrike" cap="none" dirty="0">
                <a:solidFill>
                  <a:schemeClr val="hlink"/>
                </a:solidFill>
                <a:latin typeface="Arial"/>
                <a:ea typeface="Arial"/>
                <a:cs typeface="Arial"/>
                <a:sym typeface="Arial"/>
                <a:hlinkClick r:id="rId3"/>
              </a:rPr>
              <a:t>(Click Here)</a:t>
            </a:r>
            <a:endParaRPr sz="1200" b="1" i="0" u="none" strike="noStrike" cap="none" dirty="0">
              <a:solidFill>
                <a:srgbClr val="232659"/>
              </a:solidFill>
              <a:latin typeface="Arial"/>
              <a:ea typeface="Arial"/>
              <a:cs typeface="Arial"/>
              <a:sym typeface="Arial"/>
            </a:endParaRPr>
          </a:p>
        </p:txBody>
      </p:sp>
      <p:graphicFrame>
        <p:nvGraphicFramePr>
          <p:cNvPr id="466" name="Google Shape;466;p47"/>
          <p:cNvGraphicFramePr/>
          <p:nvPr/>
        </p:nvGraphicFramePr>
        <p:xfrm>
          <a:off x="771981" y="1220391"/>
          <a:ext cx="7600025" cy="3108200"/>
        </p:xfrm>
        <a:graphic>
          <a:graphicData uri="http://schemas.openxmlformats.org/drawingml/2006/table">
            <a:tbl>
              <a:tblPr firstRow="1">
                <a:noFill/>
                <a:tableStyleId>{810C21A8-9099-4D67-AA54-08145FA7FF5E}</a:tableStyleId>
              </a:tblPr>
              <a:tblGrid>
                <a:gridCol w="2451100">
                  <a:extLst>
                    <a:ext uri="{9D8B030D-6E8A-4147-A177-3AD203B41FA5}">
                      <a16:colId xmlns:a16="http://schemas.microsoft.com/office/drawing/2014/main" val="20000"/>
                    </a:ext>
                  </a:extLst>
                </a:gridCol>
                <a:gridCol w="2615300">
                  <a:extLst>
                    <a:ext uri="{9D8B030D-6E8A-4147-A177-3AD203B41FA5}">
                      <a16:colId xmlns:a16="http://schemas.microsoft.com/office/drawing/2014/main" val="20001"/>
                    </a:ext>
                  </a:extLst>
                </a:gridCol>
                <a:gridCol w="2533625">
                  <a:extLst>
                    <a:ext uri="{9D8B030D-6E8A-4147-A177-3AD203B41FA5}">
                      <a16:colId xmlns:a16="http://schemas.microsoft.com/office/drawing/2014/main" val="20002"/>
                    </a:ext>
                  </a:extLst>
                </a:gridCol>
              </a:tblGrid>
              <a:tr h="996625">
                <a:tc>
                  <a:txBody>
                    <a:bodyPr/>
                    <a:lstStyle/>
                    <a:p>
                      <a:pPr marL="0" marR="0" lvl="0" indent="0" algn="ctr" rtl="0">
                        <a:lnSpc>
                          <a:spcPct val="100000"/>
                        </a:lnSpc>
                        <a:spcBef>
                          <a:spcPts val="0"/>
                        </a:spcBef>
                        <a:spcAft>
                          <a:spcPts val="0"/>
                        </a:spcAft>
                        <a:buClr>
                          <a:srgbClr val="000000"/>
                        </a:buClr>
                        <a:buSzPts val="1000"/>
                        <a:buFont typeface="Arial"/>
                        <a:buNone/>
                      </a:pPr>
                      <a:r>
                        <a:rPr lang="en-US" sz="1700" b="1" u="none" strike="noStrike" cap="none">
                          <a:solidFill>
                            <a:srgbClr val="FFFFFF"/>
                          </a:solidFill>
                        </a:rPr>
                        <a:t>Conduct Research</a:t>
                      </a:r>
                      <a:endParaRPr sz="2100" u="none" strike="noStrike" cap="none">
                        <a:latin typeface="Arial"/>
                        <a:ea typeface="Arial"/>
                        <a:cs typeface="Arial"/>
                        <a:sym typeface="Arial"/>
                      </a:endParaRPr>
                    </a:p>
                  </a:txBody>
                  <a:tcPr marL="68575" marR="6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4406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700" b="1" u="none" strike="noStrike" cap="none">
                          <a:solidFill>
                            <a:srgbClr val="FFFFFF"/>
                          </a:solidFill>
                        </a:rPr>
                        <a:t>Develop Documents</a:t>
                      </a:r>
                      <a:endParaRPr sz="2100" u="none" strike="noStrike" cap="none">
                        <a:latin typeface="Arial"/>
                        <a:ea typeface="Arial"/>
                        <a:cs typeface="Arial"/>
                        <a:sym typeface="Arial"/>
                      </a:endParaRPr>
                    </a:p>
                  </a:txBody>
                  <a:tcPr marL="68575" marR="6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4406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700" b="1" u="none" strike="noStrike" cap="none">
                          <a:solidFill>
                            <a:srgbClr val="FFFFFF"/>
                          </a:solidFill>
                        </a:rPr>
                        <a:t>Ready to Buy</a:t>
                      </a:r>
                      <a:endParaRPr sz="2100" u="none" strike="noStrike" cap="none">
                        <a:latin typeface="Arial"/>
                        <a:ea typeface="Arial"/>
                        <a:cs typeface="Arial"/>
                        <a:sym typeface="Arial"/>
                      </a:endParaRPr>
                    </a:p>
                  </a:txBody>
                  <a:tcPr marL="68575" marR="6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44061"/>
                    </a:solidFill>
                  </a:tcPr>
                </a:tc>
                <a:extLst>
                  <a:ext uri="{0D108BD9-81ED-4DB2-BD59-A6C34878D82A}">
                    <a16:rowId xmlns:a16="http://schemas.microsoft.com/office/drawing/2014/main" val="10000"/>
                  </a:ext>
                </a:extLst>
              </a:tr>
              <a:tr h="2111575">
                <a:tc>
                  <a:txBody>
                    <a:bodyPr/>
                    <a:lstStyle/>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Acquisition Solutions Navigator</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Pricing Intelligence Suite</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GSA Interact</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Buying guides</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Steps to Performance Based Acquisition</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Acquisition Gateway</a:t>
                      </a:r>
                      <a:endParaRPr sz="1200" b="1" u="none" strike="noStrike" cap="none"/>
                    </a:p>
                  </a:txBody>
                  <a:tcPr marL="68575" marR="6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Find Acquisition Documents</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Market Research as a Service (MRAS)</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Build a Cost Estimate (IGCE)</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Document Builder</a:t>
                      </a:r>
                      <a:endParaRPr sz="1200" b="1" u="none" strike="noStrike" cap="none"/>
                    </a:p>
                  </a:txBody>
                  <a:tcPr marL="68575" marR="6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GSA Advantage</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GSA ebUy</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GSA Global Supply</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Personal Property Managment System</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OASIS Symphony</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Commercial Platforms</a:t>
                      </a:r>
                      <a:endParaRPr sz="1200" b="1" u="none" strike="noStrike" cap="none"/>
                    </a:p>
                  </a:txBody>
                  <a:tcPr marL="68575" marR="6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8"/>
          <p:cNvSpPr txBox="1">
            <a:spLocks noGrp="1"/>
          </p:cNvSpPr>
          <p:nvPr>
            <p:ph type="title" idx="4294967295"/>
          </p:nvPr>
        </p:nvSpPr>
        <p:spPr>
          <a:xfrm>
            <a:off x="400675" y="54230"/>
            <a:ext cx="7151400" cy="677700"/>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dirty="0">
                <a:solidFill>
                  <a:srgbClr val="232659"/>
                </a:solidFill>
                <a:latin typeface="Arial"/>
                <a:ea typeface="Arial"/>
                <a:cs typeface="Arial"/>
                <a:sym typeface="Arial"/>
              </a:rPr>
              <a:t>Buyer Guide </a:t>
            </a:r>
            <a:r>
              <a:rPr lang="en-US" sz="1200" b="1" i="0" u="sng" strike="noStrike" cap="none" dirty="0">
                <a:solidFill>
                  <a:schemeClr val="hlink"/>
                </a:solidFill>
                <a:latin typeface="Arial"/>
                <a:ea typeface="Arial"/>
                <a:cs typeface="Arial"/>
                <a:sym typeface="Arial"/>
                <a:hlinkClick r:id="rId3"/>
              </a:rPr>
              <a:t>(Click Here)</a:t>
            </a:r>
            <a:endParaRPr sz="1200" b="1" i="0" u="none" strike="noStrike" cap="none" dirty="0">
              <a:solidFill>
                <a:srgbClr val="232659"/>
              </a:solidFill>
              <a:latin typeface="Arial"/>
              <a:ea typeface="Arial"/>
              <a:cs typeface="Arial"/>
              <a:sym typeface="Arial"/>
            </a:endParaRPr>
          </a:p>
        </p:txBody>
      </p:sp>
      <p:cxnSp>
        <p:nvCxnSpPr>
          <p:cNvPr id="472" name="Google Shape;472;p48" descr="Decorative line going from High to Low"/>
          <p:cNvCxnSpPr/>
          <p:nvPr/>
        </p:nvCxnSpPr>
        <p:spPr>
          <a:xfrm>
            <a:off x="341875" y="816800"/>
            <a:ext cx="5745000" cy="4049400"/>
          </a:xfrm>
          <a:prstGeom prst="straightConnector1">
            <a:avLst/>
          </a:prstGeom>
          <a:noFill/>
          <a:ln w="19050" cap="flat" cmpd="sng">
            <a:solidFill>
              <a:srgbClr val="366092"/>
            </a:solidFill>
            <a:prstDash val="solid"/>
            <a:round/>
            <a:headEnd type="none" w="sm" len="sm"/>
            <a:tailEnd type="none" w="sm" len="sm"/>
          </a:ln>
        </p:spPr>
      </p:cxnSp>
      <p:sp>
        <p:nvSpPr>
          <p:cNvPr id="473" name="Google Shape;473;p48"/>
          <p:cNvSpPr txBox="1"/>
          <p:nvPr/>
        </p:nvSpPr>
        <p:spPr>
          <a:xfrm>
            <a:off x="-9547" y="808127"/>
            <a:ext cx="713100" cy="68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2E1B11"/>
                </a:solidFill>
                <a:latin typeface="Arial"/>
                <a:ea typeface="Arial"/>
                <a:cs typeface="Arial"/>
                <a:sym typeface="Arial"/>
              </a:rPr>
              <a:t>01</a:t>
            </a:r>
            <a:endParaRPr sz="2100" b="0" i="0" u="none" strike="noStrike" cap="none">
              <a:solidFill>
                <a:srgbClr val="2E1B11"/>
              </a:solidFill>
              <a:latin typeface="Arial"/>
              <a:ea typeface="Arial"/>
              <a:cs typeface="Arial"/>
              <a:sym typeface="Arial"/>
            </a:endParaRPr>
          </a:p>
        </p:txBody>
      </p:sp>
      <p:cxnSp>
        <p:nvCxnSpPr>
          <p:cNvPr id="474" name="Google Shape;474;p48"/>
          <p:cNvCxnSpPr/>
          <p:nvPr/>
        </p:nvCxnSpPr>
        <p:spPr>
          <a:xfrm rot="10800000">
            <a:off x="220725" y="1349075"/>
            <a:ext cx="1420500" cy="0"/>
          </a:xfrm>
          <a:prstGeom prst="straightConnector1">
            <a:avLst/>
          </a:prstGeom>
          <a:noFill/>
          <a:ln w="19050" cap="flat" cmpd="sng">
            <a:solidFill>
              <a:srgbClr val="366092"/>
            </a:solidFill>
            <a:prstDash val="solid"/>
            <a:round/>
            <a:headEnd type="none" w="sm" len="sm"/>
            <a:tailEnd type="none" w="sm" len="sm"/>
          </a:ln>
        </p:spPr>
      </p:cxnSp>
      <p:sp>
        <p:nvSpPr>
          <p:cNvPr id="475" name="Google Shape;475;p48"/>
          <p:cNvSpPr txBox="1"/>
          <p:nvPr/>
        </p:nvSpPr>
        <p:spPr>
          <a:xfrm>
            <a:off x="1629950" y="909150"/>
            <a:ext cx="1063800" cy="48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250"/>
              <a:buFont typeface="Arial"/>
              <a:buNone/>
            </a:pPr>
            <a:r>
              <a:rPr lang="en-US" sz="1250" b="1" i="0" u="none" strike="noStrike" cap="none">
                <a:solidFill>
                  <a:srgbClr val="244061"/>
                </a:solidFill>
                <a:latin typeface="Arial"/>
                <a:ea typeface="Arial"/>
                <a:cs typeface="Arial"/>
                <a:sym typeface="Arial"/>
              </a:rPr>
              <a:t>Progress Tracker</a:t>
            </a:r>
            <a:endParaRPr sz="1250" b="1" i="0" u="none" strike="noStrike" cap="none">
              <a:solidFill>
                <a:srgbClr val="244061"/>
              </a:solidFill>
              <a:latin typeface="Arial"/>
              <a:ea typeface="Arial"/>
              <a:cs typeface="Arial"/>
              <a:sym typeface="Arial"/>
            </a:endParaRPr>
          </a:p>
        </p:txBody>
      </p:sp>
      <p:sp>
        <p:nvSpPr>
          <p:cNvPr id="476" name="Google Shape;476;p48"/>
          <p:cNvSpPr txBox="1"/>
          <p:nvPr/>
        </p:nvSpPr>
        <p:spPr>
          <a:xfrm>
            <a:off x="2512250" y="878925"/>
            <a:ext cx="3589800" cy="48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Arial"/>
                <a:ea typeface="Arial"/>
                <a:cs typeface="Arial"/>
                <a:sym typeface="Arial"/>
              </a:rPr>
              <a:t>Search, Select, Prepare, Submit</a:t>
            </a:r>
            <a:endParaRPr sz="1200" b="0" i="0" u="none" strike="noStrike" cap="none">
              <a:solidFill>
                <a:srgbClr val="434343"/>
              </a:solidFill>
              <a:latin typeface="Arial"/>
              <a:ea typeface="Arial"/>
              <a:cs typeface="Arial"/>
              <a:sym typeface="Arial"/>
            </a:endParaRPr>
          </a:p>
        </p:txBody>
      </p:sp>
      <p:sp>
        <p:nvSpPr>
          <p:cNvPr id="477" name="Google Shape;477;p48"/>
          <p:cNvSpPr txBox="1"/>
          <p:nvPr/>
        </p:nvSpPr>
        <p:spPr>
          <a:xfrm>
            <a:off x="912046" y="1420415"/>
            <a:ext cx="713100" cy="68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2E1B11"/>
                </a:solidFill>
                <a:latin typeface="Arial"/>
                <a:ea typeface="Arial"/>
                <a:cs typeface="Arial"/>
                <a:sym typeface="Arial"/>
              </a:rPr>
              <a:t>02</a:t>
            </a:r>
            <a:endParaRPr sz="2100" b="0" i="0" u="none" strike="noStrike" cap="none">
              <a:solidFill>
                <a:srgbClr val="2E1B11"/>
              </a:solidFill>
              <a:latin typeface="Arial"/>
              <a:ea typeface="Arial"/>
              <a:cs typeface="Arial"/>
              <a:sym typeface="Arial"/>
            </a:endParaRPr>
          </a:p>
        </p:txBody>
      </p:sp>
      <p:cxnSp>
        <p:nvCxnSpPr>
          <p:cNvPr id="478" name="Google Shape;478;p48"/>
          <p:cNvCxnSpPr/>
          <p:nvPr/>
        </p:nvCxnSpPr>
        <p:spPr>
          <a:xfrm rot="10800000">
            <a:off x="1134400" y="1961075"/>
            <a:ext cx="1255800" cy="0"/>
          </a:xfrm>
          <a:prstGeom prst="straightConnector1">
            <a:avLst/>
          </a:prstGeom>
          <a:noFill/>
          <a:ln w="19050" cap="flat" cmpd="sng">
            <a:solidFill>
              <a:srgbClr val="366092"/>
            </a:solidFill>
            <a:prstDash val="solid"/>
            <a:round/>
            <a:headEnd type="none" w="sm" len="sm"/>
            <a:tailEnd type="none" w="sm" len="sm"/>
          </a:ln>
        </p:spPr>
      </p:cxnSp>
      <p:sp>
        <p:nvSpPr>
          <p:cNvPr id="479" name="Google Shape;479;p48"/>
          <p:cNvSpPr txBox="1"/>
          <p:nvPr/>
        </p:nvSpPr>
        <p:spPr>
          <a:xfrm>
            <a:off x="2435503" y="1520353"/>
            <a:ext cx="1063800" cy="48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250"/>
              <a:buFont typeface="Arial"/>
              <a:buNone/>
            </a:pPr>
            <a:r>
              <a:rPr lang="en-US" sz="1250" b="1" i="0" u="none" strike="noStrike" cap="none">
                <a:solidFill>
                  <a:srgbClr val="244061"/>
                </a:solidFill>
                <a:latin typeface="Arial"/>
                <a:ea typeface="Arial"/>
                <a:cs typeface="Arial"/>
                <a:sym typeface="Arial"/>
              </a:rPr>
              <a:t>Buyer Homepage</a:t>
            </a:r>
            <a:endParaRPr sz="1250" b="1" i="0" u="none" strike="noStrike" cap="none">
              <a:solidFill>
                <a:srgbClr val="244061"/>
              </a:solidFill>
              <a:latin typeface="Arial"/>
              <a:ea typeface="Arial"/>
              <a:cs typeface="Arial"/>
              <a:sym typeface="Arial"/>
            </a:endParaRPr>
          </a:p>
        </p:txBody>
      </p:sp>
      <p:sp>
        <p:nvSpPr>
          <p:cNvPr id="480" name="Google Shape;480;p48"/>
          <p:cNvSpPr txBox="1"/>
          <p:nvPr/>
        </p:nvSpPr>
        <p:spPr>
          <a:xfrm>
            <a:off x="3430304" y="1494451"/>
            <a:ext cx="5628300" cy="48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Arial"/>
                <a:ea typeface="Arial"/>
                <a:cs typeface="Arial"/>
                <a:sym typeface="Arial"/>
              </a:rPr>
              <a:t>Central Hub with quick access to your RFQs</a:t>
            </a:r>
            <a:endParaRPr sz="1200" b="0" i="0" u="none" strike="noStrike" cap="none">
              <a:solidFill>
                <a:srgbClr val="434343"/>
              </a:solidFill>
              <a:latin typeface="Arial"/>
              <a:ea typeface="Arial"/>
              <a:cs typeface="Arial"/>
              <a:sym typeface="Arial"/>
            </a:endParaRPr>
          </a:p>
        </p:txBody>
      </p:sp>
      <p:sp>
        <p:nvSpPr>
          <p:cNvPr id="481" name="Google Shape;481;p48"/>
          <p:cNvSpPr txBox="1"/>
          <p:nvPr/>
        </p:nvSpPr>
        <p:spPr>
          <a:xfrm>
            <a:off x="1597839" y="1979153"/>
            <a:ext cx="713100" cy="68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2E1B11"/>
                </a:solidFill>
                <a:latin typeface="Arial"/>
                <a:ea typeface="Arial"/>
                <a:cs typeface="Arial"/>
                <a:sym typeface="Arial"/>
              </a:rPr>
              <a:t>03</a:t>
            </a:r>
            <a:endParaRPr sz="2100" b="0" i="0" u="none" strike="noStrike" cap="none">
              <a:solidFill>
                <a:srgbClr val="2E1B11"/>
              </a:solidFill>
              <a:latin typeface="Arial"/>
              <a:ea typeface="Arial"/>
              <a:cs typeface="Arial"/>
              <a:sym typeface="Arial"/>
            </a:endParaRPr>
          </a:p>
        </p:txBody>
      </p:sp>
      <p:cxnSp>
        <p:nvCxnSpPr>
          <p:cNvPr id="482" name="Google Shape;482;p48"/>
          <p:cNvCxnSpPr/>
          <p:nvPr/>
        </p:nvCxnSpPr>
        <p:spPr>
          <a:xfrm rot="10800000">
            <a:off x="1818650" y="2520550"/>
            <a:ext cx="1330200" cy="0"/>
          </a:xfrm>
          <a:prstGeom prst="straightConnector1">
            <a:avLst/>
          </a:prstGeom>
          <a:noFill/>
          <a:ln w="19050" cap="flat" cmpd="sng">
            <a:solidFill>
              <a:srgbClr val="366092"/>
            </a:solidFill>
            <a:prstDash val="solid"/>
            <a:round/>
            <a:headEnd type="none" w="sm" len="sm"/>
            <a:tailEnd type="none" w="sm" len="sm"/>
          </a:ln>
        </p:spPr>
      </p:cxnSp>
      <p:sp>
        <p:nvSpPr>
          <p:cNvPr id="483" name="Google Shape;483;p48"/>
          <p:cNvSpPr txBox="1"/>
          <p:nvPr/>
        </p:nvSpPr>
        <p:spPr>
          <a:xfrm>
            <a:off x="3183179" y="2083335"/>
            <a:ext cx="1063800" cy="48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250"/>
              <a:buFont typeface="Arial"/>
              <a:buNone/>
            </a:pPr>
            <a:r>
              <a:rPr lang="en-US" sz="1250" b="1" i="0" u="none" strike="noStrike" cap="none">
                <a:solidFill>
                  <a:srgbClr val="244061"/>
                </a:solidFill>
                <a:latin typeface="Arial"/>
                <a:ea typeface="Arial"/>
                <a:cs typeface="Arial"/>
                <a:sym typeface="Arial"/>
              </a:rPr>
              <a:t>Search for Solutions</a:t>
            </a:r>
            <a:endParaRPr sz="1250" b="1" i="0" u="none" strike="noStrike" cap="none">
              <a:solidFill>
                <a:srgbClr val="244061"/>
              </a:solidFill>
              <a:latin typeface="Arial"/>
              <a:ea typeface="Arial"/>
              <a:cs typeface="Arial"/>
              <a:sym typeface="Arial"/>
            </a:endParaRPr>
          </a:p>
        </p:txBody>
      </p:sp>
      <p:sp>
        <p:nvSpPr>
          <p:cNvPr id="484" name="Google Shape;484;p48"/>
          <p:cNvSpPr txBox="1"/>
          <p:nvPr/>
        </p:nvSpPr>
        <p:spPr>
          <a:xfrm>
            <a:off x="4128000" y="2048800"/>
            <a:ext cx="4930500" cy="48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Arial"/>
                <a:ea typeface="Arial"/>
                <a:cs typeface="Arial"/>
                <a:sym typeface="Arial"/>
              </a:rPr>
              <a:t>3 Approaches - Keyword Search, Solution Guide, Acquisition Solution</a:t>
            </a:r>
            <a:endParaRPr sz="1200" b="0" i="0" u="none" strike="noStrike" cap="none">
              <a:solidFill>
                <a:srgbClr val="434343"/>
              </a:solidFill>
              <a:latin typeface="Arial"/>
              <a:ea typeface="Arial"/>
              <a:cs typeface="Arial"/>
              <a:sym typeface="Arial"/>
            </a:endParaRPr>
          </a:p>
        </p:txBody>
      </p:sp>
      <p:sp>
        <p:nvSpPr>
          <p:cNvPr id="485" name="Google Shape;485;p48"/>
          <p:cNvSpPr txBox="1"/>
          <p:nvPr/>
        </p:nvSpPr>
        <p:spPr>
          <a:xfrm>
            <a:off x="2383770" y="2596742"/>
            <a:ext cx="713100" cy="68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2E1B11"/>
                </a:solidFill>
                <a:latin typeface="Arial"/>
                <a:ea typeface="Arial"/>
                <a:cs typeface="Arial"/>
                <a:sym typeface="Arial"/>
              </a:rPr>
              <a:t>04</a:t>
            </a:r>
            <a:endParaRPr sz="2100" b="0" i="0" u="none" strike="noStrike" cap="none">
              <a:solidFill>
                <a:srgbClr val="2E1B11"/>
              </a:solidFill>
              <a:latin typeface="Arial"/>
              <a:ea typeface="Arial"/>
              <a:cs typeface="Arial"/>
              <a:sym typeface="Arial"/>
            </a:endParaRPr>
          </a:p>
        </p:txBody>
      </p:sp>
      <p:cxnSp>
        <p:nvCxnSpPr>
          <p:cNvPr id="486" name="Google Shape;486;p48"/>
          <p:cNvCxnSpPr/>
          <p:nvPr/>
        </p:nvCxnSpPr>
        <p:spPr>
          <a:xfrm rot="10800000">
            <a:off x="2598488" y="3138875"/>
            <a:ext cx="1392300" cy="0"/>
          </a:xfrm>
          <a:prstGeom prst="straightConnector1">
            <a:avLst/>
          </a:prstGeom>
          <a:noFill/>
          <a:ln w="19050" cap="flat" cmpd="sng">
            <a:solidFill>
              <a:srgbClr val="366092"/>
            </a:solidFill>
            <a:prstDash val="solid"/>
            <a:round/>
            <a:headEnd type="none" w="sm" len="sm"/>
            <a:tailEnd type="none" w="sm" len="sm"/>
          </a:ln>
        </p:spPr>
      </p:cxnSp>
      <p:sp>
        <p:nvSpPr>
          <p:cNvPr id="487" name="Google Shape;487;p48"/>
          <p:cNvSpPr txBox="1"/>
          <p:nvPr/>
        </p:nvSpPr>
        <p:spPr>
          <a:xfrm>
            <a:off x="4016600" y="2705850"/>
            <a:ext cx="1476900" cy="48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250"/>
              <a:buFont typeface="Arial"/>
              <a:buNone/>
            </a:pPr>
            <a:r>
              <a:rPr lang="en-US" sz="1250" b="1" i="0" u="none" strike="noStrike" cap="none">
                <a:solidFill>
                  <a:srgbClr val="244061"/>
                </a:solidFill>
                <a:latin typeface="Arial"/>
                <a:ea typeface="Arial"/>
                <a:cs typeface="Arial"/>
                <a:sym typeface="Arial"/>
              </a:rPr>
              <a:t>Jump to Source &amp; Source Listing</a:t>
            </a:r>
            <a:endParaRPr sz="1250" b="1" i="0" u="none" strike="noStrike" cap="none">
              <a:solidFill>
                <a:srgbClr val="244061"/>
              </a:solidFill>
              <a:latin typeface="Arial"/>
              <a:ea typeface="Arial"/>
              <a:cs typeface="Arial"/>
              <a:sym typeface="Arial"/>
            </a:endParaRPr>
          </a:p>
        </p:txBody>
      </p:sp>
      <p:sp>
        <p:nvSpPr>
          <p:cNvPr id="488" name="Google Shape;488;p48"/>
          <p:cNvSpPr txBox="1"/>
          <p:nvPr/>
        </p:nvSpPr>
        <p:spPr>
          <a:xfrm>
            <a:off x="5440434" y="2671328"/>
            <a:ext cx="3999000" cy="48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Arial"/>
                <a:ea typeface="Arial"/>
                <a:cs typeface="Arial"/>
                <a:sym typeface="Arial"/>
              </a:rPr>
              <a:t>Results are sorted by category number then subcategory number</a:t>
            </a:r>
            <a:endParaRPr sz="1200" b="0" i="0" u="none" strike="noStrike" cap="none">
              <a:solidFill>
                <a:srgbClr val="434343"/>
              </a:solidFill>
              <a:latin typeface="Arial"/>
              <a:ea typeface="Arial"/>
              <a:cs typeface="Arial"/>
              <a:sym typeface="Arial"/>
            </a:endParaRPr>
          </a:p>
        </p:txBody>
      </p:sp>
      <p:sp>
        <p:nvSpPr>
          <p:cNvPr id="489" name="Google Shape;489;p48"/>
          <p:cNvSpPr txBox="1"/>
          <p:nvPr/>
        </p:nvSpPr>
        <p:spPr>
          <a:xfrm>
            <a:off x="3362439" y="3215078"/>
            <a:ext cx="713100" cy="68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2E1B11"/>
                </a:solidFill>
                <a:latin typeface="Arial"/>
                <a:ea typeface="Arial"/>
                <a:cs typeface="Arial"/>
                <a:sym typeface="Arial"/>
              </a:rPr>
              <a:t>05</a:t>
            </a:r>
            <a:endParaRPr sz="2100" b="0" i="0" u="none" strike="noStrike" cap="none">
              <a:solidFill>
                <a:srgbClr val="2E1B11"/>
              </a:solidFill>
              <a:latin typeface="Arial"/>
              <a:ea typeface="Arial"/>
              <a:cs typeface="Arial"/>
              <a:sym typeface="Arial"/>
            </a:endParaRPr>
          </a:p>
        </p:txBody>
      </p:sp>
      <p:cxnSp>
        <p:nvCxnSpPr>
          <p:cNvPr id="490" name="Google Shape;490;p48"/>
          <p:cNvCxnSpPr/>
          <p:nvPr/>
        </p:nvCxnSpPr>
        <p:spPr>
          <a:xfrm rot="10800000">
            <a:off x="3583250" y="3756475"/>
            <a:ext cx="1330200" cy="0"/>
          </a:xfrm>
          <a:prstGeom prst="straightConnector1">
            <a:avLst/>
          </a:prstGeom>
          <a:noFill/>
          <a:ln w="19050" cap="flat" cmpd="sng">
            <a:solidFill>
              <a:srgbClr val="366092"/>
            </a:solidFill>
            <a:prstDash val="solid"/>
            <a:round/>
            <a:headEnd type="none" w="sm" len="sm"/>
            <a:tailEnd type="none" w="sm" len="sm"/>
          </a:ln>
        </p:spPr>
      </p:cxnSp>
      <p:sp>
        <p:nvSpPr>
          <p:cNvPr id="491" name="Google Shape;491;p48"/>
          <p:cNvSpPr txBox="1"/>
          <p:nvPr/>
        </p:nvSpPr>
        <p:spPr>
          <a:xfrm>
            <a:off x="4929529" y="3319259"/>
            <a:ext cx="1063800" cy="48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250"/>
              <a:buFont typeface="Arial"/>
              <a:buNone/>
            </a:pPr>
            <a:r>
              <a:rPr lang="en-US" sz="1250" b="1" i="0" u="none" strike="noStrike" cap="none">
                <a:solidFill>
                  <a:srgbClr val="244061"/>
                </a:solidFill>
                <a:latin typeface="Arial"/>
                <a:ea typeface="Arial"/>
                <a:cs typeface="Arial"/>
                <a:sym typeface="Arial"/>
              </a:rPr>
              <a:t>Post your RFQ</a:t>
            </a:r>
            <a:endParaRPr sz="1250" b="1" i="0" u="none" strike="noStrike" cap="none">
              <a:solidFill>
                <a:srgbClr val="244061"/>
              </a:solidFill>
              <a:latin typeface="Arial"/>
              <a:ea typeface="Arial"/>
              <a:cs typeface="Arial"/>
              <a:sym typeface="Arial"/>
            </a:endParaRPr>
          </a:p>
        </p:txBody>
      </p:sp>
      <p:sp>
        <p:nvSpPr>
          <p:cNvPr id="492" name="Google Shape;492;p48"/>
          <p:cNvSpPr txBox="1"/>
          <p:nvPr/>
        </p:nvSpPr>
        <p:spPr>
          <a:xfrm>
            <a:off x="5844150" y="3284725"/>
            <a:ext cx="3214500" cy="48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Arial"/>
                <a:ea typeface="Arial"/>
                <a:cs typeface="Arial"/>
                <a:sym typeface="Arial"/>
              </a:rPr>
              <a:t>Select contractors to invite to quote on your RFQ</a:t>
            </a:r>
            <a:endParaRPr sz="1200" b="0" i="0" u="none" strike="noStrike" cap="none">
              <a:solidFill>
                <a:srgbClr val="434343"/>
              </a:solidFill>
              <a:latin typeface="Arial"/>
              <a:ea typeface="Arial"/>
              <a:cs typeface="Arial"/>
              <a:sym typeface="Arial"/>
            </a:endParaRPr>
          </a:p>
        </p:txBody>
      </p:sp>
      <p:sp>
        <p:nvSpPr>
          <p:cNvPr id="493" name="Google Shape;493;p48"/>
          <p:cNvSpPr txBox="1"/>
          <p:nvPr/>
        </p:nvSpPr>
        <p:spPr>
          <a:xfrm>
            <a:off x="4315732" y="3908867"/>
            <a:ext cx="713100" cy="68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2E1B11"/>
                </a:solidFill>
                <a:latin typeface="Arial"/>
                <a:ea typeface="Arial"/>
                <a:cs typeface="Arial"/>
                <a:sym typeface="Arial"/>
              </a:rPr>
              <a:t>06</a:t>
            </a:r>
            <a:endParaRPr sz="2100" b="0" i="0" u="none" strike="noStrike" cap="none">
              <a:solidFill>
                <a:srgbClr val="2E1B11"/>
              </a:solidFill>
              <a:latin typeface="Arial"/>
              <a:ea typeface="Arial"/>
              <a:cs typeface="Arial"/>
              <a:sym typeface="Arial"/>
            </a:endParaRPr>
          </a:p>
        </p:txBody>
      </p:sp>
      <p:cxnSp>
        <p:nvCxnSpPr>
          <p:cNvPr id="494" name="Google Shape;494;p48"/>
          <p:cNvCxnSpPr/>
          <p:nvPr/>
        </p:nvCxnSpPr>
        <p:spPr>
          <a:xfrm rot="10800000">
            <a:off x="4530450" y="4451000"/>
            <a:ext cx="1392300" cy="0"/>
          </a:xfrm>
          <a:prstGeom prst="straightConnector1">
            <a:avLst/>
          </a:prstGeom>
          <a:noFill/>
          <a:ln w="19050" cap="flat" cmpd="sng">
            <a:solidFill>
              <a:srgbClr val="366092"/>
            </a:solidFill>
            <a:prstDash val="solid"/>
            <a:round/>
            <a:headEnd type="none" w="sm" len="sm"/>
            <a:tailEnd type="none" w="sm" len="sm"/>
          </a:ln>
        </p:spPr>
      </p:cxnSp>
      <p:sp>
        <p:nvSpPr>
          <p:cNvPr id="495" name="Google Shape;495;p48"/>
          <p:cNvSpPr txBox="1"/>
          <p:nvPr/>
        </p:nvSpPr>
        <p:spPr>
          <a:xfrm>
            <a:off x="5949674" y="4017975"/>
            <a:ext cx="1063800" cy="48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250"/>
              <a:buFont typeface="Arial"/>
              <a:buNone/>
            </a:pPr>
            <a:r>
              <a:rPr lang="en-US" sz="1250" b="1" i="0" u="none" strike="noStrike" cap="none">
                <a:solidFill>
                  <a:srgbClr val="244061"/>
                </a:solidFill>
                <a:latin typeface="Arial"/>
                <a:ea typeface="Arial"/>
                <a:cs typeface="Arial"/>
                <a:sym typeface="Arial"/>
              </a:rPr>
              <a:t>RFQ Information</a:t>
            </a:r>
            <a:endParaRPr sz="1250" b="1" i="0" u="none" strike="noStrike" cap="none">
              <a:solidFill>
                <a:srgbClr val="244061"/>
              </a:solidFill>
              <a:latin typeface="Arial"/>
              <a:ea typeface="Arial"/>
              <a:cs typeface="Arial"/>
              <a:sym typeface="Arial"/>
            </a:endParaRPr>
          </a:p>
        </p:txBody>
      </p:sp>
      <p:sp>
        <p:nvSpPr>
          <p:cNvPr id="496" name="Google Shape;496;p48"/>
          <p:cNvSpPr txBox="1"/>
          <p:nvPr/>
        </p:nvSpPr>
        <p:spPr>
          <a:xfrm>
            <a:off x="7023162" y="3983450"/>
            <a:ext cx="2349300" cy="48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Arial"/>
                <a:ea typeface="Arial"/>
                <a:cs typeface="Arial"/>
                <a:sym typeface="Arial"/>
              </a:rPr>
              <a:t>Post the RFQ</a:t>
            </a:r>
            <a:endParaRPr sz="1200" b="0" i="0" u="none" strike="noStrike" cap="none">
              <a:solidFill>
                <a:srgbClr val="434343"/>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0"/>
          <p:cNvSpPr txBox="1">
            <a:spLocks noGrp="1"/>
          </p:cNvSpPr>
          <p:nvPr>
            <p:ph type="title"/>
          </p:nvPr>
        </p:nvSpPr>
        <p:spPr>
          <a:xfrm>
            <a:off x="457201" y="2050266"/>
            <a:ext cx="6111374"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US"/>
              <a:t>Questions?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9"/>
          <p:cNvSpPr txBox="1">
            <a:spLocks noGrp="1"/>
          </p:cNvSpPr>
          <p:nvPr>
            <p:ph type="title"/>
          </p:nvPr>
        </p:nvSpPr>
        <p:spPr>
          <a:xfrm>
            <a:off x="3017525" y="441950"/>
            <a:ext cx="5928300" cy="1366500"/>
          </a:xfrm>
          <a:prstGeom prst="rect">
            <a:avLst/>
          </a:prstGeom>
          <a:noFill/>
          <a:ln>
            <a:noFill/>
          </a:ln>
        </p:spPr>
        <p:txBody>
          <a:bodyPr spcFirstLastPara="1" wrap="square" lIns="91425" tIns="91425" rIns="91425" bIns="91425" anchor="b" anchorCtr="0">
            <a:normAutofit fontScale="90000"/>
          </a:bodyPr>
          <a:lstStyle/>
          <a:p>
            <a:pPr marL="0" marR="0" lvl="0" indent="0" algn="l" rtl="0">
              <a:lnSpc>
                <a:spcPct val="100000"/>
              </a:lnSpc>
              <a:spcBef>
                <a:spcPts val="0"/>
              </a:spcBef>
              <a:spcAft>
                <a:spcPts val="0"/>
              </a:spcAft>
              <a:buClr>
                <a:srgbClr val="000000"/>
              </a:buClr>
              <a:buSzPct val="63492"/>
              <a:buFont typeface="Arial"/>
              <a:buNone/>
            </a:pPr>
            <a:r>
              <a:rPr lang="en-US" sz="2800" b="1" i="0" u="none" strike="noStrike" cap="none">
                <a:solidFill>
                  <a:srgbClr val="366092"/>
                </a:solidFill>
                <a:latin typeface="Proxima Nova"/>
                <a:ea typeface="Proxima Nova"/>
                <a:cs typeface="Proxima Nova"/>
                <a:sym typeface="Proxima Nova"/>
              </a:rPr>
              <a:t>U.S. General Services Administration</a:t>
            </a:r>
            <a:br>
              <a:rPr lang="en-US" sz="2800" i="0" u="none" strike="noStrike" cap="none">
                <a:solidFill>
                  <a:srgbClr val="000000"/>
                </a:solidFill>
                <a:latin typeface="Proxima Nova"/>
                <a:ea typeface="Proxima Nova"/>
                <a:cs typeface="Proxima Nova"/>
                <a:sym typeface="Proxima Nova"/>
              </a:rPr>
            </a:br>
            <a:r>
              <a:rPr lang="en-US" sz="2800" b="1" i="0" u="none" strike="noStrike" cap="none">
                <a:solidFill>
                  <a:srgbClr val="366092"/>
                </a:solidFill>
                <a:latin typeface="Proxima Nova"/>
                <a:ea typeface="Proxima Nova"/>
                <a:cs typeface="Proxima Nova"/>
                <a:sym typeface="Proxima Nova"/>
              </a:rPr>
              <a:t>Federal Acquisition Service</a:t>
            </a:r>
            <a:endParaRPr/>
          </a:p>
        </p:txBody>
      </p:sp>
      <p:sp>
        <p:nvSpPr>
          <p:cNvPr id="502" name="Google Shape;502;p49"/>
          <p:cNvSpPr txBox="1">
            <a:spLocks noGrp="1"/>
          </p:cNvSpPr>
          <p:nvPr>
            <p:ph type="body" idx="1"/>
          </p:nvPr>
        </p:nvSpPr>
        <p:spPr>
          <a:xfrm>
            <a:off x="3125321" y="1933001"/>
            <a:ext cx="3439027" cy="2804100"/>
          </a:xfrm>
          <a:prstGeom prst="rect">
            <a:avLst/>
          </a:prstGeom>
          <a:noFill/>
          <a:ln>
            <a:noFill/>
          </a:ln>
        </p:spPr>
        <p:txBody>
          <a:bodyPr spcFirstLastPara="1" wrap="square" lIns="0" tIns="0" rIns="91425" bIns="91425" anchor="t" anchorCtr="0">
            <a:normAutofit/>
          </a:bodyPr>
          <a:lstStyle/>
          <a:p>
            <a:pPr marL="0" marR="0" lvl="0" indent="0" algn="l" rtl="0">
              <a:lnSpc>
                <a:spcPct val="100000"/>
              </a:lnSpc>
              <a:spcBef>
                <a:spcPts val="0"/>
              </a:spcBef>
              <a:spcAft>
                <a:spcPts val="0"/>
              </a:spcAft>
              <a:buClr>
                <a:srgbClr val="000000"/>
              </a:buClr>
              <a:buSzPts val="1600"/>
              <a:buFont typeface="Arial"/>
              <a:buNone/>
            </a:pPr>
            <a:r>
              <a:rPr lang="en-US" sz="1400" b="1" i="0" u="none" strike="noStrike" cap="none" dirty="0">
                <a:solidFill>
                  <a:srgbClr val="424242"/>
                </a:solidFill>
                <a:latin typeface="Arial"/>
                <a:ea typeface="Arial"/>
                <a:cs typeface="Arial"/>
                <a:sym typeface="Arial"/>
              </a:rPr>
              <a:t>Office of Customer and Stakeholder Engagement (CASE)</a:t>
            </a:r>
            <a:endParaRPr sz="1400" i="0" u="none" strike="noStrike" cap="none" dirty="0">
              <a:solidFill>
                <a:srgbClr val="42424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400" b="0" i="0" u="none" strike="noStrike" dirty="0">
                <a:solidFill>
                  <a:srgbClr val="424242"/>
                </a:solidFill>
                <a:effectLst/>
                <a:latin typeface="Arial" panose="020B0604020202020204" pitchFamily="34" charset="0"/>
              </a:rPr>
              <a:t>https://buy.gsa.gov/help</a:t>
            </a:r>
            <a:endParaRPr sz="1400" i="0" u="none" strike="noStrike" cap="none" dirty="0">
              <a:solidFill>
                <a:srgbClr val="42424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400" i="0" u="none" strike="noStrike" cap="none" dirty="0">
              <a:solidFill>
                <a:srgbClr val="42424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400" b="1" i="0" u="none" strike="noStrike" cap="none" dirty="0">
                <a:solidFill>
                  <a:srgbClr val="424242"/>
                </a:solidFill>
                <a:latin typeface="Arial"/>
                <a:ea typeface="Arial"/>
                <a:cs typeface="Arial"/>
                <a:sym typeface="Arial"/>
              </a:rPr>
              <a:t>Information Technology Category (ITC) </a:t>
            </a:r>
            <a:endParaRPr dirty="0"/>
          </a:p>
          <a:p>
            <a:pPr marL="0" marR="0" lvl="0" indent="0" algn="l" rtl="0">
              <a:lnSpc>
                <a:spcPct val="100000"/>
              </a:lnSpc>
              <a:spcBef>
                <a:spcPts val="0"/>
              </a:spcBef>
              <a:spcAft>
                <a:spcPts val="0"/>
              </a:spcAft>
              <a:buClr>
                <a:srgbClr val="000000"/>
              </a:buClr>
              <a:buSzPts val="1600"/>
              <a:buFont typeface="Arial"/>
              <a:buNone/>
            </a:pPr>
            <a:r>
              <a:rPr lang="en-US" sz="1400" b="1" i="0" u="none" strike="noStrike" cap="none" dirty="0">
                <a:solidFill>
                  <a:srgbClr val="424242"/>
                </a:solidFill>
                <a:latin typeface="Arial"/>
                <a:ea typeface="Arial"/>
                <a:cs typeface="Arial"/>
                <a:sym typeface="Arial"/>
              </a:rPr>
              <a:t>Customer Strategic Solutions Division (CSSD)</a:t>
            </a:r>
            <a:endParaRPr dirty="0"/>
          </a:p>
          <a:p>
            <a:pPr marL="0" marR="0" lvl="0" indent="0" algn="l" rtl="0">
              <a:lnSpc>
                <a:spcPct val="100000"/>
              </a:lnSpc>
              <a:spcBef>
                <a:spcPts val="0"/>
              </a:spcBef>
              <a:spcAft>
                <a:spcPts val="0"/>
              </a:spcAft>
              <a:buClr>
                <a:srgbClr val="000000"/>
              </a:buClr>
              <a:buSzPts val="1600"/>
              <a:buFont typeface="Arial"/>
              <a:buNone/>
            </a:pPr>
            <a:r>
              <a:rPr lang="en-US" sz="1400" i="0" u="none" strike="noStrike" cap="none" dirty="0">
                <a:solidFill>
                  <a:srgbClr val="424242"/>
                </a:solidFill>
                <a:latin typeface="Arial"/>
                <a:ea typeface="Arial"/>
                <a:cs typeface="Arial"/>
                <a:sym typeface="Arial"/>
              </a:rPr>
              <a:t>Inquiries can be sent to the ITC CSSD email box: </a:t>
            </a:r>
            <a:r>
              <a:rPr lang="en-US" sz="1400" i="1" u="sng" strike="noStrike" cap="none" dirty="0">
                <a:solidFill>
                  <a:schemeClr val="hlink"/>
                </a:solidFill>
                <a:latin typeface="Arial"/>
                <a:ea typeface="Arial"/>
                <a:cs typeface="Arial"/>
                <a:sym typeface="Arial"/>
                <a:hlinkClick r:id="rId3"/>
              </a:rPr>
              <a:t>ITCSSD@gsa.gov</a:t>
            </a:r>
            <a:endParaRPr sz="1400" dirty="0">
              <a:solidFill>
                <a:srgbClr val="1D75B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dirty="0"/>
          </a:p>
          <a:p>
            <a:pPr marL="0" marR="0" lvl="0" indent="0" algn="l" rtl="0">
              <a:lnSpc>
                <a:spcPct val="100000"/>
              </a:lnSpc>
              <a:spcBef>
                <a:spcPts val="0"/>
              </a:spcBef>
              <a:spcAft>
                <a:spcPts val="0"/>
              </a:spcAft>
              <a:buClr>
                <a:srgbClr val="000000"/>
              </a:buClr>
              <a:buSzPts val="1600"/>
              <a:buFont typeface="Arial"/>
              <a:buNone/>
            </a:pPr>
            <a:endParaRPr sz="1200" dirty="0"/>
          </a:p>
          <a:p>
            <a:pPr marL="0" marR="0" lvl="0" indent="0" algn="l" rtl="0">
              <a:lnSpc>
                <a:spcPct val="100000"/>
              </a:lnSpc>
              <a:spcBef>
                <a:spcPts val="0"/>
              </a:spcBef>
              <a:spcAft>
                <a:spcPts val="0"/>
              </a:spcAft>
              <a:buClr>
                <a:srgbClr val="000000"/>
              </a:buClr>
              <a:buSzPts val="1600"/>
              <a:buFont typeface="Arial"/>
              <a:buNone/>
            </a:pPr>
            <a:r>
              <a:rPr lang="en-US" sz="1000" dirty="0"/>
              <a:t>CREDITS: Icons by </a:t>
            </a:r>
            <a:r>
              <a:rPr lang="en-US" sz="1000" dirty="0" err="1"/>
              <a:t>Flaticon</a:t>
            </a:r>
            <a:r>
              <a:rPr lang="en-US" sz="1000" dirty="0"/>
              <a:t> and infographics by </a:t>
            </a:r>
            <a:r>
              <a:rPr lang="en-US" sz="1000" dirty="0" err="1"/>
              <a:t>Freepik</a:t>
            </a:r>
            <a:endParaRPr sz="1000" dirty="0"/>
          </a:p>
          <a:p>
            <a:pPr marL="0" marR="0" lvl="0" indent="0" algn="l" rtl="0">
              <a:lnSpc>
                <a:spcPct val="100000"/>
              </a:lnSpc>
              <a:spcBef>
                <a:spcPts val="0"/>
              </a:spcBef>
              <a:spcAft>
                <a:spcPts val="0"/>
              </a:spcAft>
              <a:buClr>
                <a:srgbClr val="000000"/>
              </a:buClr>
              <a:buSzPts val="1600"/>
              <a:buFont typeface="Arial"/>
              <a:buNone/>
            </a:pPr>
            <a:endParaRPr dirty="0"/>
          </a:p>
        </p:txBody>
      </p:sp>
      <p:sp>
        <p:nvSpPr>
          <p:cNvPr id="503" name="Google Shape;503;p49"/>
          <p:cNvSpPr txBox="1">
            <a:spLocks noGrp="1"/>
          </p:cNvSpPr>
          <p:nvPr>
            <p:ph type="body" idx="1"/>
          </p:nvPr>
        </p:nvSpPr>
        <p:spPr>
          <a:xfrm>
            <a:off x="293266" y="3548117"/>
            <a:ext cx="2397900" cy="11151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1200"/>
              </a:spcAft>
              <a:buClr>
                <a:srgbClr val="000000"/>
              </a:buClr>
              <a:buSzPts val="1513"/>
              <a:buFont typeface="Arial"/>
              <a:buNone/>
            </a:pPr>
            <a:r>
              <a:rPr lang="en-US" sz="1400" b="1" i="0" u="none" strike="noStrike" cap="none">
                <a:solidFill>
                  <a:srgbClr val="000000"/>
                </a:solidFill>
                <a:latin typeface="Arial"/>
                <a:ea typeface="Arial"/>
                <a:cs typeface="Arial"/>
                <a:sym typeface="Arial"/>
              </a:rPr>
              <a:t>For more information, visit:</a:t>
            </a:r>
            <a:r>
              <a:rPr lang="en-US" sz="1400" b="0" i="0" u="none" strike="noStrike" cap="none">
                <a:solidFill>
                  <a:srgbClr val="000000"/>
                </a:solidFill>
                <a:latin typeface="Arial"/>
                <a:ea typeface="Arial"/>
                <a:cs typeface="Arial"/>
                <a:sym typeface="Arial"/>
              </a:rPr>
              <a:t> gsa.gov</a:t>
            </a:r>
            <a:endParaRPr sz="1400" b="0" i="0" u="none" strike="noStrike" cap="none">
              <a:solidFill>
                <a:srgbClr val="000000"/>
              </a:solidFill>
              <a:latin typeface="Arial"/>
              <a:ea typeface="Arial"/>
              <a:cs typeface="Arial"/>
              <a:sym typeface="Arial"/>
            </a:endParaRPr>
          </a:p>
        </p:txBody>
      </p:sp>
      <p:sp>
        <p:nvSpPr>
          <p:cNvPr id="504" name="Google Shape;504;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51"/>
          <p:cNvSpPr txBox="1">
            <a:spLocks noGrp="1"/>
          </p:cNvSpPr>
          <p:nvPr>
            <p:ph type="title"/>
          </p:nvPr>
        </p:nvSpPr>
        <p:spPr>
          <a:xfrm>
            <a:off x="457201" y="664112"/>
            <a:ext cx="6111374" cy="40383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ts val="8100"/>
              <a:buNone/>
            </a:pPr>
            <a:r>
              <a:rPr lang="en-US"/>
              <a:t>Appendix</a:t>
            </a:r>
            <a:br>
              <a:rPr lang="en-US"/>
            </a:br>
            <a:br>
              <a:rPr lang="en-US"/>
            </a:br>
            <a:r>
              <a:rPr lang="en-US" sz="1600">
                <a:latin typeface="Arial"/>
                <a:ea typeface="Arial"/>
                <a:cs typeface="Arial"/>
                <a:sym typeface="Arial"/>
              </a:rPr>
              <a:t>ADDITIONAL RESOURCES </a:t>
            </a:r>
            <a:br>
              <a:rPr lang="en-US" sz="1600" b="0">
                <a:latin typeface="Arial"/>
                <a:ea typeface="Arial"/>
                <a:cs typeface="Arial"/>
                <a:sym typeface="Arial"/>
              </a:rPr>
            </a:br>
            <a:br>
              <a:rPr lang="en-US" sz="1600" b="0">
                <a:latin typeface="Arial"/>
                <a:ea typeface="Arial"/>
                <a:cs typeface="Arial"/>
                <a:sym typeface="Arial"/>
              </a:rPr>
            </a:br>
            <a:r>
              <a:rPr lang="en-US" sz="1600">
                <a:latin typeface="Arial"/>
                <a:ea typeface="Arial"/>
                <a:cs typeface="Arial"/>
                <a:sym typeface="Arial"/>
              </a:rPr>
              <a:t>Multiple Award Schedule Details</a:t>
            </a:r>
            <a:br>
              <a:rPr lang="en-US" sz="1600">
                <a:latin typeface="Arial"/>
                <a:ea typeface="Arial"/>
                <a:cs typeface="Arial"/>
                <a:sym typeface="Arial"/>
              </a:rPr>
            </a:br>
            <a:r>
              <a:rPr lang="en-US" sz="1600">
                <a:latin typeface="Arial"/>
                <a:ea typeface="Arial"/>
                <a:cs typeface="Arial"/>
                <a:sym typeface="Arial"/>
              </a:rPr>
              <a:t>  </a:t>
            </a:r>
            <a:r>
              <a:rPr lang="en-US" sz="1600" b="0">
                <a:latin typeface="Arial"/>
                <a:ea typeface="Arial"/>
                <a:cs typeface="Arial"/>
                <a:sym typeface="Arial"/>
              </a:rPr>
              <a:t>Initiatives </a:t>
            </a:r>
            <a:br>
              <a:rPr lang="en-US" sz="1600">
                <a:latin typeface="Arial"/>
                <a:ea typeface="Arial"/>
                <a:cs typeface="Arial"/>
                <a:sym typeface="Arial"/>
              </a:rPr>
            </a:br>
            <a:br>
              <a:rPr lang="en-US" sz="1600" b="0">
                <a:latin typeface="Arial"/>
                <a:ea typeface="Arial"/>
                <a:cs typeface="Arial"/>
                <a:sym typeface="Arial"/>
              </a:rPr>
            </a:br>
            <a:r>
              <a:rPr lang="en-US" sz="1600">
                <a:latin typeface="Arial"/>
                <a:ea typeface="Arial"/>
                <a:cs typeface="Arial"/>
                <a:sym typeface="Arial"/>
              </a:rPr>
              <a:t>MAS Ordering Procedures </a:t>
            </a:r>
            <a:br>
              <a:rPr lang="en-US" sz="1600">
                <a:latin typeface="Arial"/>
                <a:ea typeface="Arial"/>
                <a:cs typeface="Arial"/>
                <a:sym typeface="Arial"/>
              </a:rPr>
            </a:br>
            <a:r>
              <a:rPr lang="en-US" sz="1600">
                <a:latin typeface="Arial"/>
                <a:ea typeface="Arial"/>
                <a:cs typeface="Arial"/>
                <a:sym typeface="Arial"/>
              </a:rPr>
              <a:t>  </a:t>
            </a:r>
            <a:r>
              <a:rPr lang="en-US" sz="1600" b="0">
                <a:latin typeface="Arial"/>
                <a:ea typeface="Arial"/>
                <a:cs typeface="Arial"/>
                <a:sym typeface="Arial"/>
              </a:rPr>
              <a:t>Products and Services without SOW - FAR 8.405-1</a:t>
            </a:r>
            <a:br>
              <a:rPr lang="en-US" sz="1600" b="0">
                <a:latin typeface="Arial"/>
                <a:ea typeface="Arial"/>
                <a:cs typeface="Arial"/>
                <a:sym typeface="Arial"/>
              </a:rPr>
            </a:br>
            <a:r>
              <a:rPr lang="en-US" sz="1600" b="0">
                <a:latin typeface="Arial"/>
                <a:ea typeface="Arial"/>
                <a:cs typeface="Arial"/>
                <a:sym typeface="Arial"/>
              </a:rPr>
              <a:t>  Services Requiring an SOW - FAR 8.405-2</a:t>
            </a:r>
            <a:br>
              <a:rPr lang="en-US" sz="1600">
                <a:latin typeface="Arial"/>
                <a:ea typeface="Arial"/>
                <a:cs typeface="Arial"/>
                <a:sym typeface="Arial"/>
              </a:rPr>
            </a:br>
            <a:br>
              <a:rPr lang="en-US" sz="1600">
                <a:latin typeface="Arial"/>
                <a:ea typeface="Arial"/>
                <a:cs typeface="Arial"/>
                <a:sym typeface="Arial"/>
              </a:rPr>
            </a:br>
            <a:r>
              <a:rPr lang="en-US" sz="1600">
                <a:latin typeface="Arial"/>
                <a:ea typeface="Arial"/>
                <a:cs typeface="Arial"/>
                <a:sym typeface="Arial"/>
              </a:rPr>
              <a:t>Establishing a Blanket Purchase Agreement (BPA) </a:t>
            </a:r>
            <a:br>
              <a:rPr lang="en-US" sz="1600">
                <a:latin typeface="Arial"/>
                <a:ea typeface="Arial"/>
                <a:cs typeface="Arial"/>
                <a:sym typeface="Arial"/>
              </a:rPr>
            </a:br>
            <a:r>
              <a:rPr lang="en-US" sz="1600">
                <a:latin typeface="Arial"/>
                <a:ea typeface="Arial"/>
                <a:cs typeface="Arial"/>
                <a:sym typeface="Arial"/>
              </a:rPr>
              <a:t>  </a:t>
            </a:r>
            <a:r>
              <a:rPr lang="en-US" sz="1600" b="0">
                <a:latin typeface="Arial"/>
                <a:ea typeface="Arial"/>
                <a:cs typeface="Arial"/>
                <a:sym typeface="Arial"/>
              </a:rPr>
              <a:t>Ordering Procedures </a:t>
            </a:r>
            <a:br>
              <a:rPr lang="en-US" sz="1600" b="0">
                <a:latin typeface="Arial"/>
                <a:ea typeface="Arial"/>
                <a:cs typeface="Arial"/>
                <a:sym typeface="Arial"/>
              </a:rPr>
            </a:br>
            <a:r>
              <a:rPr lang="en-US" sz="1600" b="0">
                <a:latin typeface="Arial"/>
                <a:ea typeface="Arial"/>
                <a:cs typeface="Arial"/>
                <a:sym typeface="Arial"/>
              </a:rPr>
              <a:t>     Supplies – FAR 8.405-3(b)(1)</a:t>
            </a:r>
            <a:br>
              <a:rPr lang="en-US" sz="1600" b="0">
                <a:latin typeface="Arial"/>
                <a:ea typeface="Arial"/>
                <a:cs typeface="Arial"/>
                <a:sym typeface="Arial"/>
              </a:rPr>
            </a:br>
            <a:r>
              <a:rPr lang="en-US" sz="1600" b="0">
                <a:latin typeface="Arial"/>
                <a:ea typeface="Arial"/>
                <a:cs typeface="Arial"/>
                <a:sym typeface="Arial"/>
              </a:rPr>
              <a:t>     Services – FAR 8.405-3(b)(2) </a:t>
            </a:r>
            <a:br>
              <a:rPr lang="en-US" sz="1600">
                <a:latin typeface="Arial"/>
                <a:ea typeface="Arial"/>
                <a:cs typeface="Arial"/>
                <a:sym typeface="Arial"/>
              </a:rPr>
            </a:br>
            <a:endParaRPr sz="16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rgbClr val="5B2761"/>
            </a:gs>
            <a:gs pos="100000">
              <a:srgbClr val="232659"/>
            </a:gs>
          </a:gsLst>
          <a:lin ang="5400012" scaled="0"/>
        </a:gradFill>
        <a:effectLst/>
      </p:bgPr>
    </p:bg>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283525" y="252025"/>
            <a:ext cx="4428600" cy="1223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3600"/>
              <a:buNone/>
            </a:pPr>
            <a:r>
              <a:rPr lang="en-US" sz="3000" b="1" dirty="0">
                <a:latin typeface="Arial"/>
                <a:ea typeface="Arial"/>
                <a:cs typeface="Arial"/>
                <a:sym typeface="Arial"/>
              </a:rPr>
              <a:t>ITC is a key player and</a:t>
            </a:r>
            <a:br>
              <a:rPr lang="en-US" sz="3000" b="1" dirty="0">
                <a:latin typeface="Arial"/>
                <a:ea typeface="Arial"/>
                <a:cs typeface="Arial"/>
                <a:sym typeface="Arial"/>
              </a:rPr>
            </a:br>
            <a:r>
              <a:rPr lang="en-US" sz="3000" b="1" dirty="0">
                <a:latin typeface="Arial"/>
                <a:ea typeface="Arial"/>
                <a:cs typeface="Arial"/>
                <a:sym typeface="Arial"/>
              </a:rPr>
              <a:t>partner for agency </a:t>
            </a:r>
            <a:br>
              <a:rPr lang="en-US" sz="3000" b="1" dirty="0">
                <a:latin typeface="Arial"/>
                <a:ea typeface="Arial"/>
                <a:cs typeface="Arial"/>
                <a:sym typeface="Arial"/>
              </a:rPr>
            </a:br>
            <a:r>
              <a:rPr lang="en-US" sz="3000" b="1" dirty="0">
                <a:latin typeface="Arial"/>
                <a:ea typeface="Arial"/>
                <a:cs typeface="Arial"/>
                <a:sym typeface="Arial"/>
              </a:rPr>
              <a:t>IT modernization.</a:t>
            </a:r>
            <a:endParaRPr sz="3000" b="1" dirty="0">
              <a:latin typeface="Arial"/>
              <a:ea typeface="Arial"/>
              <a:cs typeface="Arial"/>
              <a:sym typeface="Arial"/>
            </a:endParaRPr>
          </a:p>
        </p:txBody>
      </p:sp>
      <p:sp>
        <p:nvSpPr>
          <p:cNvPr id="118" name="Google Shape;118;p18"/>
          <p:cNvSpPr txBox="1"/>
          <p:nvPr/>
        </p:nvSpPr>
        <p:spPr>
          <a:xfrm>
            <a:off x="283525" y="1637075"/>
            <a:ext cx="4496100" cy="34026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dirty="0">
                <a:solidFill>
                  <a:schemeClr val="lt1"/>
                </a:solidFill>
                <a:latin typeface="Arial"/>
                <a:ea typeface="Arial"/>
                <a:cs typeface="Arial"/>
                <a:sym typeface="Arial"/>
              </a:rPr>
              <a:t>Cloud (</a:t>
            </a:r>
            <a:r>
              <a:rPr lang="en-US" sz="1600" b="0" i="0" u="none" strike="noStrike" cap="none" dirty="0" err="1">
                <a:solidFill>
                  <a:schemeClr val="lt1"/>
                </a:solidFill>
                <a:latin typeface="Arial"/>
                <a:ea typeface="Arial"/>
                <a:cs typeface="Arial"/>
                <a:sym typeface="Arial"/>
              </a:rPr>
              <a:t>XaaS</a:t>
            </a:r>
            <a:r>
              <a:rPr lang="en-US" sz="1600" b="0" i="0" u="none" strike="noStrike" cap="none" dirty="0">
                <a:solidFill>
                  <a:schemeClr val="lt1"/>
                </a:solidFill>
                <a:latin typeface="Arial"/>
                <a:ea typeface="Arial"/>
                <a:cs typeface="Arial"/>
                <a:sym typeface="Arial"/>
              </a:rPr>
              <a:t>): </a:t>
            </a:r>
            <a:r>
              <a:rPr lang="en-US" sz="16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Order Guide</a:t>
            </a:r>
            <a:endParaRPr sz="1600" b="0" i="0" u="none" strike="noStrike" cap="none" dirty="0">
              <a:solidFill>
                <a:schemeClr val="lt1"/>
              </a:solidFill>
              <a:latin typeface="Arial"/>
              <a:ea typeface="Arial"/>
              <a:cs typeface="Arial"/>
              <a:sym typeface="Arial"/>
            </a:endParaRPr>
          </a:p>
          <a:p>
            <a:pPr marL="914400" marR="0" lvl="0" indent="0" algn="l" rtl="0">
              <a:lnSpc>
                <a:spcPct val="83000"/>
              </a:lnSpc>
              <a:spcBef>
                <a:spcPts val="0"/>
              </a:spcBef>
              <a:spcAft>
                <a:spcPts val="0"/>
              </a:spcAft>
              <a:buClr>
                <a:srgbClr val="000000"/>
              </a:buClr>
              <a:buSzPts val="1600"/>
              <a:buFont typeface="Arial"/>
              <a:buNone/>
            </a:pPr>
            <a:endParaRPr sz="1600" b="0" i="0" u="none" strike="noStrike" cap="none" dirty="0">
              <a:solidFill>
                <a:schemeClr val="lt1"/>
              </a:solidFill>
              <a:latin typeface="Arial"/>
              <a:ea typeface="Arial"/>
              <a:cs typeface="Arial"/>
              <a:sym typeface="Arial"/>
            </a:endParaRPr>
          </a:p>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dirty="0">
                <a:solidFill>
                  <a:schemeClr val="lt1"/>
                </a:solidFill>
                <a:latin typeface="Arial"/>
                <a:ea typeface="Arial"/>
                <a:cs typeface="Arial"/>
                <a:sym typeface="Arial"/>
              </a:rPr>
              <a:t>Zero Trust (ZT) Architecture: </a:t>
            </a:r>
            <a:r>
              <a:rPr lang="en-US" sz="1600" b="0" i="0" u="sng" strike="noStrike" cap="none" dirty="0">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Buyers Guide</a:t>
            </a:r>
            <a:endParaRPr sz="1600" b="0" i="0" u="none" strike="noStrike" cap="none" dirty="0">
              <a:solidFill>
                <a:schemeClr val="lt1"/>
              </a:solidFill>
              <a:latin typeface="Arial"/>
              <a:ea typeface="Arial"/>
              <a:cs typeface="Arial"/>
              <a:sym typeface="Arial"/>
            </a:endParaRPr>
          </a:p>
          <a:p>
            <a:pPr marL="457200" marR="0" lvl="0" indent="0" algn="l" rtl="0">
              <a:lnSpc>
                <a:spcPct val="83000"/>
              </a:lnSpc>
              <a:spcBef>
                <a:spcPts val="0"/>
              </a:spcBef>
              <a:spcAft>
                <a:spcPts val="0"/>
              </a:spcAft>
              <a:buClr>
                <a:srgbClr val="000000"/>
              </a:buClr>
              <a:buSzPts val="1600"/>
              <a:buFont typeface="Arial"/>
              <a:buNone/>
            </a:pPr>
            <a:endParaRPr sz="1600" b="0" i="0" u="none" strike="noStrike" cap="none" dirty="0">
              <a:solidFill>
                <a:schemeClr val="lt1"/>
              </a:solidFill>
              <a:latin typeface="Arial"/>
              <a:ea typeface="Arial"/>
              <a:cs typeface="Arial"/>
              <a:sym typeface="Arial"/>
            </a:endParaRPr>
          </a:p>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dirty="0">
                <a:solidFill>
                  <a:schemeClr val="lt1"/>
                </a:solidFill>
                <a:latin typeface="Arial"/>
                <a:ea typeface="Arial"/>
                <a:cs typeface="Arial"/>
                <a:sym typeface="Arial"/>
              </a:rPr>
              <a:t>Post Quantum Computing (PQC) </a:t>
            </a:r>
            <a:endParaRPr sz="1600" b="0" i="0" u="none" strike="noStrike" cap="none" dirty="0">
              <a:solidFill>
                <a:schemeClr val="lt1"/>
              </a:solidFill>
              <a:latin typeface="Arial"/>
              <a:ea typeface="Arial"/>
              <a:cs typeface="Arial"/>
              <a:sym typeface="Arial"/>
            </a:endParaRPr>
          </a:p>
          <a:p>
            <a:pPr marL="457200" marR="0" lvl="0" indent="0" algn="l" rtl="0">
              <a:lnSpc>
                <a:spcPct val="83000"/>
              </a:lnSpc>
              <a:spcBef>
                <a:spcPts val="0"/>
              </a:spcBef>
              <a:spcAft>
                <a:spcPts val="0"/>
              </a:spcAft>
              <a:buClr>
                <a:srgbClr val="000000"/>
              </a:buClr>
              <a:buSzPts val="1600"/>
              <a:buFont typeface="Arial"/>
              <a:buNone/>
            </a:pPr>
            <a:endParaRPr sz="1600" b="0" i="0" u="none" strike="noStrike" cap="none" dirty="0">
              <a:solidFill>
                <a:schemeClr val="lt1"/>
              </a:solidFill>
              <a:latin typeface="Arial"/>
              <a:ea typeface="Arial"/>
              <a:cs typeface="Arial"/>
              <a:sym typeface="Arial"/>
            </a:endParaRPr>
          </a:p>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dirty="0">
                <a:solidFill>
                  <a:schemeClr val="lt1"/>
                </a:solidFill>
                <a:latin typeface="Arial"/>
                <a:ea typeface="Arial"/>
                <a:cs typeface="Arial"/>
                <a:sym typeface="Arial"/>
              </a:rPr>
              <a:t>Artificial Intelligence (AI) </a:t>
            </a:r>
            <a:endParaRPr sz="1600" b="0" i="0" u="none" strike="noStrike" cap="none" dirty="0">
              <a:solidFill>
                <a:schemeClr val="lt1"/>
              </a:solidFill>
              <a:latin typeface="Arial"/>
              <a:ea typeface="Arial"/>
              <a:cs typeface="Arial"/>
              <a:sym typeface="Arial"/>
            </a:endParaRPr>
          </a:p>
          <a:p>
            <a:pPr marL="0" marR="0" lvl="0" indent="0" algn="l" rtl="0">
              <a:lnSpc>
                <a:spcPct val="83000"/>
              </a:lnSpc>
              <a:spcBef>
                <a:spcPts val="0"/>
              </a:spcBef>
              <a:spcAft>
                <a:spcPts val="0"/>
              </a:spcAft>
              <a:buClr>
                <a:srgbClr val="000000"/>
              </a:buClr>
              <a:buSzPts val="1600"/>
              <a:buFont typeface="Arial"/>
              <a:buNone/>
            </a:pPr>
            <a:endParaRPr sz="1600" b="0" i="0" u="none" strike="noStrike" cap="none" dirty="0">
              <a:solidFill>
                <a:schemeClr val="lt1"/>
              </a:solidFill>
              <a:latin typeface="Arial"/>
              <a:ea typeface="Arial"/>
              <a:cs typeface="Arial"/>
              <a:sym typeface="Arial"/>
            </a:endParaRPr>
          </a:p>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dirty="0">
                <a:solidFill>
                  <a:schemeClr val="lt1"/>
                </a:solidFill>
                <a:latin typeface="Arial"/>
                <a:ea typeface="Arial"/>
                <a:cs typeface="Arial"/>
                <a:sym typeface="Arial"/>
              </a:rPr>
              <a:t>Machine Learning (ML) </a:t>
            </a:r>
            <a:endParaRPr sz="1600" b="0" i="0" u="none" strike="noStrike" cap="none" dirty="0">
              <a:solidFill>
                <a:schemeClr val="lt1"/>
              </a:solidFill>
              <a:latin typeface="Arial"/>
              <a:ea typeface="Arial"/>
              <a:cs typeface="Arial"/>
              <a:sym typeface="Arial"/>
            </a:endParaRPr>
          </a:p>
          <a:p>
            <a:pPr marL="457200" marR="0" lvl="0" indent="0" algn="l" rtl="0">
              <a:lnSpc>
                <a:spcPct val="83000"/>
              </a:lnSpc>
              <a:spcBef>
                <a:spcPts val="0"/>
              </a:spcBef>
              <a:spcAft>
                <a:spcPts val="0"/>
              </a:spcAft>
              <a:buClr>
                <a:srgbClr val="000000"/>
              </a:buClr>
              <a:buSzPts val="1600"/>
              <a:buFont typeface="Arial"/>
              <a:buNone/>
            </a:pPr>
            <a:endParaRPr sz="1600" b="0" i="0" u="none" strike="noStrike" cap="none" dirty="0">
              <a:solidFill>
                <a:schemeClr val="lt1"/>
              </a:solidFill>
              <a:latin typeface="Arial"/>
              <a:ea typeface="Arial"/>
              <a:cs typeface="Arial"/>
              <a:sym typeface="Arial"/>
            </a:endParaRPr>
          </a:p>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dirty="0">
                <a:solidFill>
                  <a:schemeClr val="lt1"/>
                </a:solidFill>
                <a:latin typeface="Arial"/>
                <a:ea typeface="Arial"/>
                <a:cs typeface="Arial"/>
                <a:sym typeface="Arial"/>
              </a:rPr>
              <a:t>Blockchain</a:t>
            </a:r>
            <a:endParaRPr sz="1600" b="0" i="0" u="none" strike="noStrike" cap="none" dirty="0">
              <a:solidFill>
                <a:schemeClr val="lt1"/>
              </a:solidFill>
              <a:latin typeface="Arial"/>
              <a:ea typeface="Arial"/>
              <a:cs typeface="Arial"/>
              <a:sym typeface="Arial"/>
            </a:endParaRPr>
          </a:p>
          <a:p>
            <a:pPr marL="457200" marR="0" lvl="0" indent="0" algn="l" rtl="0">
              <a:lnSpc>
                <a:spcPct val="83000"/>
              </a:lnSpc>
              <a:spcBef>
                <a:spcPts val="0"/>
              </a:spcBef>
              <a:spcAft>
                <a:spcPts val="0"/>
              </a:spcAft>
              <a:buClr>
                <a:srgbClr val="000000"/>
              </a:buClr>
              <a:buSzPts val="1600"/>
              <a:buFont typeface="Arial"/>
              <a:buNone/>
            </a:pPr>
            <a:endParaRPr sz="1600" b="0" i="0" u="none" strike="noStrike" cap="none" dirty="0">
              <a:solidFill>
                <a:schemeClr val="lt1"/>
              </a:solidFill>
              <a:latin typeface="Arial"/>
              <a:ea typeface="Arial"/>
              <a:cs typeface="Arial"/>
              <a:sym typeface="Arial"/>
            </a:endParaRPr>
          </a:p>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dirty="0">
                <a:solidFill>
                  <a:schemeClr val="lt1"/>
                </a:solidFill>
                <a:latin typeface="Arial"/>
                <a:ea typeface="Arial"/>
                <a:cs typeface="Arial"/>
                <a:sym typeface="Arial"/>
              </a:rPr>
              <a:t>Internet of Things (IoT)</a:t>
            </a:r>
            <a:endParaRPr sz="1600" b="0" i="0" u="none" strike="noStrike" cap="none" dirty="0">
              <a:solidFill>
                <a:schemeClr val="lt1"/>
              </a:solidFill>
              <a:latin typeface="Arial"/>
              <a:ea typeface="Arial"/>
              <a:cs typeface="Arial"/>
              <a:sym typeface="Arial"/>
            </a:endParaRPr>
          </a:p>
          <a:p>
            <a:pPr marL="457200" marR="0" lvl="0" indent="0" algn="l" rtl="0">
              <a:lnSpc>
                <a:spcPct val="83000"/>
              </a:lnSpc>
              <a:spcBef>
                <a:spcPts val="0"/>
              </a:spcBef>
              <a:spcAft>
                <a:spcPts val="0"/>
              </a:spcAft>
              <a:buClr>
                <a:srgbClr val="000000"/>
              </a:buClr>
              <a:buSzPts val="1600"/>
              <a:buFont typeface="Arial"/>
              <a:buNone/>
            </a:pPr>
            <a:endParaRPr sz="1600" b="0" i="0" u="none" strike="noStrike" cap="none" dirty="0">
              <a:solidFill>
                <a:schemeClr val="lt1"/>
              </a:solidFill>
              <a:latin typeface="Arial"/>
              <a:ea typeface="Arial"/>
              <a:cs typeface="Arial"/>
              <a:sym typeface="Arial"/>
            </a:endParaRPr>
          </a:p>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dirty="0">
                <a:solidFill>
                  <a:schemeClr val="lt1"/>
                </a:solidFill>
                <a:latin typeface="Arial"/>
                <a:ea typeface="Arial"/>
                <a:cs typeface="Arial"/>
                <a:sym typeface="Arial"/>
              </a:rPr>
              <a:t>Emerging Technologies</a:t>
            </a:r>
            <a:endParaRPr sz="1600" b="0" i="0" u="none" strike="noStrike" cap="none" dirty="0">
              <a:solidFill>
                <a:schemeClr val="lt1"/>
              </a:solidFill>
              <a:latin typeface="Arial"/>
              <a:ea typeface="Arial"/>
              <a:cs typeface="Arial"/>
              <a:sym typeface="Arial"/>
            </a:endParaRPr>
          </a:p>
          <a:p>
            <a:pPr marL="457200" marR="0" lvl="0" indent="0" algn="l" rtl="0">
              <a:lnSpc>
                <a:spcPct val="83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119" name="Google Shape;119;p18"/>
          <p:cNvPicPr preferRelativeResize="0"/>
          <p:nvPr/>
        </p:nvPicPr>
        <p:blipFill rotWithShape="1">
          <a:blip r:embed="rId5">
            <a:alphaModFix/>
          </a:blip>
          <a:srcRect l="14170" r="40217"/>
          <a:stretch/>
        </p:blipFill>
        <p:spPr>
          <a:xfrm>
            <a:off x="4949850" y="0"/>
            <a:ext cx="4170476" cy="5143501"/>
          </a:xfrm>
          <a:prstGeom prst="rect">
            <a:avLst/>
          </a:prstGeom>
          <a:noFill/>
          <a:ln>
            <a:noFill/>
          </a:ln>
        </p:spPr>
      </p:pic>
      <p:cxnSp>
        <p:nvCxnSpPr>
          <p:cNvPr id="120" name="Google Shape;120;p18"/>
          <p:cNvCxnSpPr/>
          <p:nvPr/>
        </p:nvCxnSpPr>
        <p:spPr>
          <a:xfrm>
            <a:off x="4949850" y="0"/>
            <a:ext cx="0" cy="5143500"/>
          </a:xfrm>
          <a:prstGeom prst="straightConnector1">
            <a:avLst/>
          </a:prstGeom>
          <a:noFill/>
          <a:ln w="38100" cap="flat" cmpd="sng">
            <a:solidFill>
              <a:schemeClr val="lt1"/>
            </a:solidFill>
            <a:prstDash val="solid"/>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5B2761"/>
            </a:gs>
            <a:gs pos="100000">
              <a:srgbClr val="232659"/>
            </a:gs>
          </a:gsLst>
          <a:lin ang="5400012" scaled="0"/>
        </a:gradFill>
        <a:effectLst/>
      </p:bgPr>
    </p:bg>
    <p:spTree>
      <p:nvGrpSpPr>
        <p:cNvPr id="1" name="Shape 124"/>
        <p:cNvGrpSpPr/>
        <p:nvPr/>
      </p:nvGrpSpPr>
      <p:grpSpPr>
        <a:xfrm>
          <a:off x="0" y="0"/>
          <a:ext cx="0" cy="0"/>
          <a:chOff x="0" y="0"/>
          <a:chExt cx="0" cy="0"/>
        </a:xfrm>
      </p:grpSpPr>
      <p:sp>
        <p:nvSpPr>
          <p:cNvPr id="125" name="Google Shape;125;p19"/>
          <p:cNvSpPr txBox="1">
            <a:spLocks noGrp="1"/>
          </p:cNvSpPr>
          <p:nvPr>
            <p:ph type="title" idx="4294967295"/>
          </p:nvPr>
        </p:nvSpPr>
        <p:spPr>
          <a:xfrm>
            <a:off x="267030" y="182649"/>
            <a:ext cx="7948200" cy="67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200" b="1" i="0" u="none" strike="noStrike" cap="none" dirty="0">
                <a:solidFill>
                  <a:schemeClr val="lt1"/>
                </a:solidFill>
                <a:latin typeface="Arial"/>
                <a:ea typeface="Arial"/>
                <a:cs typeface="Arial"/>
                <a:sym typeface="Arial"/>
              </a:rPr>
              <a:t>Acquisition Support Initiatives</a:t>
            </a:r>
            <a:endParaRPr dirty="0"/>
          </a:p>
        </p:txBody>
      </p:sp>
      <p:pic>
        <p:nvPicPr>
          <p:cNvPr id="126" name="Google Shape;126;p19"/>
          <p:cNvPicPr preferRelativeResize="0"/>
          <p:nvPr/>
        </p:nvPicPr>
        <p:blipFill rotWithShape="1">
          <a:blip r:embed="rId3">
            <a:alphaModFix/>
          </a:blip>
          <a:srcRect/>
          <a:stretch/>
        </p:blipFill>
        <p:spPr>
          <a:xfrm>
            <a:off x="7878750" y="227444"/>
            <a:ext cx="921189" cy="920615"/>
          </a:xfrm>
          <a:prstGeom prst="rect">
            <a:avLst/>
          </a:prstGeom>
          <a:noFill/>
          <a:ln>
            <a:noFill/>
          </a:ln>
        </p:spPr>
      </p:pic>
      <p:sp>
        <p:nvSpPr>
          <p:cNvPr id="127" name="Google Shape;127;p19"/>
          <p:cNvSpPr txBox="1"/>
          <p:nvPr/>
        </p:nvSpPr>
        <p:spPr>
          <a:xfrm>
            <a:off x="252074" y="807415"/>
            <a:ext cx="7283100" cy="569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700" b="0" i="0" u="none" strike="noStrike" cap="none" dirty="0">
                <a:solidFill>
                  <a:schemeClr val="lt1"/>
                </a:solidFill>
                <a:latin typeface="Arial"/>
                <a:ea typeface="Arial"/>
                <a:cs typeface="Arial"/>
                <a:sym typeface="Arial"/>
              </a:rPr>
              <a:t>HELPING AGENCIES DELIVER SUCCESSFUL ACQUISITIONS</a:t>
            </a:r>
            <a:endParaRPr sz="17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400" b="0" i="0" u="none" strike="noStrike" cap="none" dirty="0">
                <a:solidFill>
                  <a:schemeClr val="lt1"/>
                </a:solidFill>
                <a:latin typeface="Arial"/>
                <a:ea typeface="Arial"/>
                <a:cs typeface="Arial"/>
                <a:sym typeface="Arial"/>
              </a:rPr>
              <a:t>Program Management Benefits: Cost, Schedule, and Performance.</a:t>
            </a:r>
            <a:endParaRPr sz="1400" b="0" i="0" u="none" strike="noStrike" cap="none" dirty="0">
              <a:solidFill>
                <a:schemeClr val="lt1"/>
              </a:solidFill>
              <a:latin typeface="Arial"/>
              <a:ea typeface="Arial"/>
              <a:cs typeface="Arial"/>
              <a:sym typeface="Arial"/>
            </a:endParaRPr>
          </a:p>
        </p:txBody>
      </p:sp>
      <p:cxnSp>
        <p:nvCxnSpPr>
          <p:cNvPr id="128" name="Google Shape;128;p19"/>
          <p:cNvCxnSpPr/>
          <p:nvPr/>
        </p:nvCxnSpPr>
        <p:spPr>
          <a:xfrm>
            <a:off x="316365" y="1462846"/>
            <a:ext cx="1920300" cy="0"/>
          </a:xfrm>
          <a:prstGeom prst="straightConnector1">
            <a:avLst/>
          </a:prstGeom>
          <a:noFill/>
          <a:ln w="73025" cap="flat" cmpd="sng">
            <a:solidFill>
              <a:srgbClr val="1D75BC"/>
            </a:solidFill>
            <a:prstDash val="solid"/>
            <a:round/>
            <a:headEnd type="none" w="sm" len="sm"/>
            <a:tailEnd type="none" w="sm" len="sm"/>
          </a:ln>
        </p:spPr>
      </p:cxnSp>
      <p:sp>
        <p:nvSpPr>
          <p:cNvPr id="129" name="Google Shape;129;p19"/>
          <p:cNvSpPr/>
          <p:nvPr/>
        </p:nvSpPr>
        <p:spPr>
          <a:xfrm>
            <a:off x="252075" y="1531275"/>
            <a:ext cx="2029200" cy="313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dirty="0">
                <a:solidFill>
                  <a:schemeClr val="lt1"/>
                </a:solidFill>
                <a:latin typeface="Arial"/>
                <a:ea typeface="Arial"/>
                <a:cs typeface="Arial"/>
                <a:sym typeface="Arial"/>
              </a:rPr>
              <a:t>Smarter Cost </a:t>
            </a:r>
            <a:br>
              <a:rPr lang="en-US" sz="1600" b="1" i="0" u="none" strike="noStrike" cap="none" dirty="0">
                <a:solidFill>
                  <a:schemeClr val="lt1"/>
                </a:solidFill>
                <a:latin typeface="Arial"/>
                <a:ea typeface="Arial"/>
                <a:cs typeface="Arial"/>
                <a:sym typeface="Arial"/>
              </a:rPr>
            </a:br>
            <a:r>
              <a:rPr lang="en-US" sz="1600" b="1" i="0" u="none" strike="noStrike" cap="none" dirty="0">
                <a:solidFill>
                  <a:schemeClr val="lt1"/>
                </a:solidFill>
                <a:latin typeface="Arial"/>
                <a:ea typeface="Arial"/>
                <a:cs typeface="Arial"/>
                <a:sym typeface="Arial"/>
              </a:rPr>
              <a:t>Savings</a:t>
            </a:r>
            <a:endParaRPr sz="16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lt1"/>
                </a:solidFill>
                <a:latin typeface="Arial"/>
                <a:ea typeface="Arial"/>
                <a:cs typeface="Arial"/>
                <a:sym typeface="Arial"/>
              </a:rPr>
              <a:t>Established Not-To-Exceed ceiling prices. </a:t>
            </a: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lt1"/>
                </a:solidFill>
                <a:latin typeface="Arial"/>
                <a:ea typeface="Arial"/>
                <a:cs typeface="Arial"/>
                <a:sym typeface="Arial"/>
              </a:rPr>
              <a:t>Prices have been determined "Fair and Reasonable".</a:t>
            </a: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100"/>
              <a:buFont typeface="Arial"/>
              <a:buNone/>
            </a:pPr>
            <a:r>
              <a:rPr lang="en-US" sz="1100" b="0" i="0" u="none" strike="noStrike" cap="none" dirty="0">
                <a:solidFill>
                  <a:schemeClr val="lt1"/>
                </a:solidFill>
                <a:latin typeface="Arial"/>
                <a:ea typeface="Arial"/>
                <a:cs typeface="Arial"/>
                <a:sym typeface="Arial"/>
              </a:rPr>
              <a:t>Competition at the order level will further drive price discounts.  </a:t>
            </a: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100"/>
              <a:buFont typeface="Arial"/>
              <a:buNone/>
            </a:pPr>
            <a:r>
              <a:rPr lang="en-US" sz="1100" b="0" i="0" u="none" strike="noStrike" cap="none" dirty="0">
                <a:solidFill>
                  <a:schemeClr val="lt1"/>
                </a:solidFill>
                <a:latin typeface="Arial"/>
                <a:ea typeface="Arial"/>
                <a:cs typeface="Arial"/>
                <a:sym typeface="Arial"/>
              </a:rPr>
              <a:t>Reduce administrative costs by using pre-competed acquisition vehicles.</a:t>
            </a:r>
            <a:endParaRPr sz="1100" b="0" i="0" u="none" strike="noStrike" cap="none" dirty="0">
              <a:solidFill>
                <a:schemeClr val="lt1"/>
              </a:solidFill>
              <a:latin typeface="Arial"/>
              <a:ea typeface="Arial"/>
              <a:cs typeface="Arial"/>
              <a:sym typeface="Arial"/>
            </a:endParaRPr>
          </a:p>
        </p:txBody>
      </p:sp>
      <p:cxnSp>
        <p:nvCxnSpPr>
          <p:cNvPr id="130" name="Google Shape;130;p19"/>
          <p:cNvCxnSpPr/>
          <p:nvPr/>
        </p:nvCxnSpPr>
        <p:spPr>
          <a:xfrm>
            <a:off x="2499468" y="1462841"/>
            <a:ext cx="1920300" cy="0"/>
          </a:xfrm>
          <a:prstGeom prst="straightConnector1">
            <a:avLst/>
          </a:prstGeom>
          <a:noFill/>
          <a:ln w="73025" cap="flat" cmpd="sng">
            <a:solidFill>
              <a:srgbClr val="1D75BC"/>
            </a:solidFill>
            <a:prstDash val="solid"/>
            <a:round/>
            <a:headEnd type="none" w="sm" len="sm"/>
            <a:tailEnd type="none" w="sm" len="sm"/>
          </a:ln>
        </p:spPr>
      </p:cxnSp>
      <p:sp>
        <p:nvSpPr>
          <p:cNvPr id="131" name="Google Shape;131;p19"/>
          <p:cNvSpPr/>
          <p:nvPr/>
        </p:nvSpPr>
        <p:spPr>
          <a:xfrm>
            <a:off x="2426650" y="1536850"/>
            <a:ext cx="2029200" cy="313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dirty="0">
                <a:solidFill>
                  <a:schemeClr val="lt1"/>
                </a:solidFill>
                <a:latin typeface="Arial"/>
                <a:ea typeface="Arial"/>
                <a:cs typeface="Arial"/>
                <a:sym typeface="Arial"/>
              </a:rPr>
              <a:t>Faster Procurement Time</a:t>
            </a:r>
            <a:endParaRPr sz="16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dirty="0">
                <a:solidFill>
                  <a:schemeClr val="lt1"/>
                </a:solidFill>
                <a:latin typeface="Arial"/>
                <a:ea typeface="Arial"/>
                <a:cs typeface="Arial"/>
                <a:sym typeface="Arial"/>
              </a:rPr>
              <a:t>Support through the entire acquisition lifecycle (pre/post award).</a:t>
            </a: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dirty="0">
                <a:solidFill>
                  <a:schemeClr val="lt1"/>
                </a:solidFill>
                <a:latin typeface="Arial"/>
                <a:ea typeface="Arial"/>
                <a:cs typeface="Arial"/>
                <a:sym typeface="Arial"/>
              </a:rPr>
              <a:t>Complementary scope and requirement reviews.</a:t>
            </a: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dirty="0">
                <a:solidFill>
                  <a:schemeClr val="lt1"/>
                </a:solidFill>
                <a:latin typeface="Arial"/>
                <a:ea typeface="Arial"/>
                <a:cs typeface="Arial"/>
                <a:sym typeface="Arial"/>
              </a:rPr>
              <a:t>Market Research Assistance (M-RAS) and acquisition vehicle recommendations. </a:t>
            </a: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100"/>
              <a:buFont typeface="Arial"/>
              <a:buNone/>
            </a:pPr>
            <a:r>
              <a:rPr lang="en-US" sz="1100" b="0" i="0" u="none" strike="noStrike" cap="none" dirty="0">
                <a:solidFill>
                  <a:schemeClr val="lt1"/>
                </a:solidFill>
                <a:latin typeface="Arial"/>
                <a:ea typeface="Arial"/>
                <a:cs typeface="Arial"/>
                <a:sym typeface="Arial"/>
              </a:rPr>
              <a:t>Faster acquisition awards (PALT) by using pre-competed acquisition vehicles.</a:t>
            </a: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100"/>
              <a:buFont typeface="Arial"/>
              <a:buNone/>
            </a:pP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1000"/>
              </a:spcBef>
              <a:spcAft>
                <a:spcPts val="100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cxnSp>
        <p:nvCxnSpPr>
          <p:cNvPr id="132" name="Google Shape;132;p19"/>
          <p:cNvCxnSpPr/>
          <p:nvPr/>
        </p:nvCxnSpPr>
        <p:spPr>
          <a:xfrm>
            <a:off x="4725231" y="1462846"/>
            <a:ext cx="1920300" cy="0"/>
          </a:xfrm>
          <a:prstGeom prst="straightConnector1">
            <a:avLst/>
          </a:prstGeom>
          <a:noFill/>
          <a:ln w="73025" cap="flat" cmpd="sng">
            <a:solidFill>
              <a:srgbClr val="1D75BC"/>
            </a:solidFill>
            <a:prstDash val="solid"/>
            <a:round/>
            <a:headEnd type="none" w="sm" len="sm"/>
            <a:tailEnd type="none" w="sm" len="sm"/>
          </a:ln>
        </p:spPr>
      </p:cxnSp>
      <p:sp>
        <p:nvSpPr>
          <p:cNvPr id="133" name="Google Shape;133;p19"/>
          <p:cNvSpPr/>
          <p:nvPr/>
        </p:nvSpPr>
        <p:spPr>
          <a:xfrm>
            <a:off x="4649125" y="1531275"/>
            <a:ext cx="2098500" cy="329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dirty="0">
                <a:solidFill>
                  <a:schemeClr val="lt1"/>
                </a:solidFill>
                <a:latin typeface="Arial"/>
                <a:ea typeface="Arial"/>
                <a:cs typeface="Arial"/>
                <a:sym typeface="Arial"/>
              </a:rPr>
              <a:t>Federal Market Strategy</a:t>
            </a:r>
            <a:endParaRPr sz="16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dirty="0">
                <a:solidFill>
                  <a:schemeClr val="lt1"/>
                </a:solidFill>
                <a:latin typeface="Arial"/>
                <a:ea typeface="Arial"/>
                <a:cs typeface="Arial"/>
                <a:sym typeface="Arial"/>
              </a:rPr>
              <a:t>Achieve socio-economic targets / credits (direct and indirect) awards.</a:t>
            </a: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lt1"/>
                </a:solidFill>
                <a:latin typeface="Arial"/>
                <a:ea typeface="Arial"/>
                <a:cs typeface="Arial"/>
                <a:sym typeface="Arial"/>
              </a:rPr>
              <a:t>Leveraging the buying power of the government by Category Management.</a:t>
            </a: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lt1"/>
                </a:solidFill>
                <a:latin typeface="Arial"/>
                <a:ea typeface="Arial"/>
                <a:cs typeface="Arial"/>
                <a:sym typeface="Arial"/>
              </a:rPr>
              <a:t> </a:t>
            </a: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lt1"/>
                </a:solidFill>
                <a:latin typeface="Arial"/>
                <a:ea typeface="Arial"/>
                <a:cs typeface="Arial"/>
                <a:sym typeface="Arial"/>
              </a:rPr>
              <a:t>Ability to access small business vendors of a variety of socio-economic categories for set-asides. </a:t>
            </a: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lt1"/>
                </a:solidFill>
                <a:latin typeface="Arial"/>
                <a:ea typeface="Arial"/>
                <a:cs typeface="Arial"/>
                <a:sym typeface="Arial"/>
              </a:rPr>
              <a:t>Delivering savings, value, and efficiency.</a:t>
            </a:r>
            <a:endParaRPr sz="1100" b="0" i="0" u="none" strike="noStrike" cap="none" dirty="0">
              <a:solidFill>
                <a:schemeClr val="lt1"/>
              </a:solidFill>
              <a:latin typeface="Arial"/>
              <a:ea typeface="Arial"/>
              <a:cs typeface="Arial"/>
              <a:sym typeface="Arial"/>
            </a:endParaRPr>
          </a:p>
        </p:txBody>
      </p:sp>
      <p:cxnSp>
        <p:nvCxnSpPr>
          <p:cNvPr id="134" name="Google Shape;134;p19"/>
          <p:cNvCxnSpPr/>
          <p:nvPr/>
        </p:nvCxnSpPr>
        <p:spPr>
          <a:xfrm>
            <a:off x="6881411" y="1462837"/>
            <a:ext cx="1920300" cy="0"/>
          </a:xfrm>
          <a:prstGeom prst="straightConnector1">
            <a:avLst/>
          </a:prstGeom>
          <a:noFill/>
          <a:ln w="73025" cap="flat" cmpd="sng">
            <a:solidFill>
              <a:srgbClr val="1D75BC"/>
            </a:solidFill>
            <a:prstDash val="solid"/>
            <a:round/>
            <a:headEnd type="none" w="sm" len="sm"/>
            <a:tailEnd type="none" w="sm" len="sm"/>
          </a:ln>
        </p:spPr>
      </p:cxnSp>
      <p:sp>
        <p:nvSpPr>
          <p:cNvPr id="135" name="Google Shape;135;p19"/>
          <p:cNvSpPr/>
          <p:nvPr/>
        </p:nvSpPr>
        <p:spPr>
          <a:xfrm>
            <a:off x="6817400" y="1536850"/>
            <a:ext cx="2098500" cy="332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dirty="0">
                <a:solidFill>
                  <a:schemeClr val="lt1"/>
                </a:solidFill>
                <a:latin typeface="Arial"/>
                <a:ea typeface="Arial"/>
                <a:cs typeface="Arial"/>
                <a:sym typeface="Arial"/>
              </a:rPr>
              <a:t>Compliance Focused</a:t>
            </a:r>
            <a:endParaRPr sz="16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lt1"/>
                </a:solidFill>
                <a:latin typeface="Arial"/>
                <a:ea typeface="Arial"/>
                <a:cs typeface="Arial"/>
                <a:sym typeface="Arial"/>
              </a:rPr>
              <a:t>Compliant with ALL  federal legislation, regulations (FAR), and policies. </a:t>
            </a: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100"/>
              <a:buFont typeface="Arial"/>
              <a:buNone/>
            </a:pPr>
            <a:r>
              <a:rPr lang="en-US" sz="1100" b="0" i="0" u="none" strike="noStrike" cap="none" dirty="0">
                <a:solidFill>
                  <a:schemeClr val="lt1"/>
                </a:solidFill>
                <a:latin typeface="Arial"/>
                <a:ea typeface="Arial"/>
                <a:cs typeface="Arial"/>
                <a:sym typeface="Arial"/>
              </a:rPr>
              <a:t>Acquisition vehicles managed by GSA acquisition workforce professionals. </a:t>
            </a: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100"/>
              <a:buFont typeface="Arial"/>
              <a:buNone/>
            </a:pPr>
            <a:r>
              <a:rPr lang="en-US" sz="1100" b="0" i="0" u="none" strike="noStrike" cap="none" dirty="0">
                <a:solidFill>
                  <a:schemeClr val="lt1"/>
                </a:solidFill>
                <a:latin typeface="Arial"/>
                <a:ea typeface="Arial"/>
                <a:cs typeface="Arial"/>
                <a:sym typeface="Arial"/>
              </a:rPr>
              <a:t>Compliant with Section 801 of the National Defense Authorization Act for FY 2008.</a:t>
            </a:r>
            <a:endParaRPr sz="1100" b="0" i="0" u="none" strike="noStrike" cap="none" dirty="0">
              <a:solidFill>
                <a:schemeClr val="lt1"/>
              </a:solidFill>
              <a:latin typeface="Arial"/>
              <a:ea typeface="Arial"/>
              <a:cs typeface="Arial"/>
              <a:sym typeface="Arial"/>
            </a:endParaRPr>
          </a:p>
          <a:p>
            <a:pPr marL="0" marR="0" lvl="0" indent="0" algn="l" rtl="0">
              <a:lnSpc>
                <a:spcPct val="100000"/>
              </a:lnSpc>
              <a:spcBef>
                <a:spcPts val="1000"/>
              </a:spcBef>
              <a:spcAft>
                <a:spcPts val="1000"/>
              </a:spcAft>
              <a:buClr>
                <a:schemeClr val="dk1"/>
              </a:buClr>
              <a:buSzPts val="1100"/>
              <a:buFont typeface="Arial"/>
              <a:buNone/>
            </a:pPr>
            <a:r>
              <a:rPr lang="en-US" sz="1100" b="0" i="0" u="none" strike="noStrike" cap="none" dirty="0">
                <a:solidFill>
                  <a:schemeClr val="lt1"/>
                </a:solidFill>
                <a:latin typeface="Arial"/>
                <a:ea typeface="Arial"/>
                <a:cs typeface="Arial"/>
                <a:sym typeface="Arial"/>
              </a:rPr>
              <a:t>Additional agency regulations and policy requirements can be included at the order level.</a:t>
            </a:r>
            <a:endParaRPr sz="1100" b="0" i="0" u="none" strike="noStrike" cap="none" dirty="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txBox="1">
            <a:spLocks noGrp="1"/>
          </p:cNvSpPr>
          <p:nvPr>
            <p:ph type="title"/>
          </p:nvPr>
        </p:nvSpPr>
        <p:spPr>
          <a:xfrm>
            <a:off x="381000" y="2022625"/>
            <a:ext cx="6633000" cy="84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endParaRPr sz="3200" b="1" dirty="0"/>
          </a:p>
          <a:p>
            <a:pPr marL="0" lvl="0" indent="0" algn="l" rtl="0">
              <a:lnSpc>
                <a:spcPct val="100000"/>
              </a:lnSpc>
              <a:spcBef>
                <a:spcPts val="0"/>
              </a:spcBef>
              <a:spcAft>
                <a:spcPts val="0"/>
              </a:spcAft>
              <a:buSzPts val="3600"/>
              <a:buNone/>
            </a:pPr>
            <a:endParaRPr sz="3200" b="1" dirty="0"/>
          </a:p>
          <a:p>
            <a:pPr marL="0" lvl="0" indent="0" algn="l" rtl="0">
              <a:lnSpc>
                <a:spcPct val="100000"/>
              </a:lnSpc>
              <a:spcBef>
                <a:spcPts val="0"/>
              </a:spcBef>
              <a:spcAft>
                <a:spcPts val="0"/>
              </a:spcAft>
              <a:buSzPts val="3600"/>
              <a:buNone/>
            </a:pPr>
            <a:r>
              <a:rPr lang="en-US" sz="3200" b="1" dirty="0"/>
              <a:t>Multiple Award Schedule (MAS) </a:t>
            </a:r>
            <a:endParaRPr sz="3200" b="1" dirty="0"/>
          </a:p>
          <a:p>
            <a:pPr marL="457200" lvl="0" indent="-355600" algn="l" rtl="0">
              <a:lnSpc>
                <a:spcPct val="100000"/>
              </a:lnSpc>
              <a:spcBef>
                <a:spcPts val="1000"/>
              </a:spcBef>
              <a:spcAft>
                <a:spcPts val="0"/>
              </a:spcAft>
              <a:buSzPts val="2000"/>
              <a:buChar char="●"/>
            </a:pPr>
            <a:r>
              <a:rPr lang="en-US" sz="2000" b="1" dirty="0"/>
              <a:t>P</a:t>
            </a:r>
            <a:r>
              <a:rPr lang="en-US" sz="2000" b="1" dirty="0">
                <a:latin typeface="Arial"/>
                <a:ea typeface="Arial"/>
                <a:cs typeface="Arial"/>
                <a:sym typeface="Arial"/>
              </a:rPr>
              <a:t>roviding access to pre-vetted suppliers.</a:t>
            </a:r>
            <a:endParaRPr sz="2000" b="1" dirty="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b="1" dirty="0"/>
              <a:t>Incorporating supply chain risk mitigation.</a:t>
            </a:r>
            <a:endParaRPr sz="2000" b="1" dirty="0"/>
          </a:p>
          <a:p>
            <a:pPr marL="457200" lvl="0" indent="-355600" algn="l" rtl="0">
              <a:lnSpc>
                <a:spcPct val="100000"/>
              </a:lnSpc>
              <a:spcBef>
                <a:spcPts val="0"/>
              </a:spcBef>
              <a:spcAft>
                <a:spcPts val="0"/>
              </a:spcAft>
              <a:buSzPts val="2000"/>
              <a:buChar char="●"/>
            </a:pPr>
            <a:r>
              <a:rPr lang="en-US" sz="2000" b="1" dirty="0"/>
              <a:t>Specialized Item Numbers for IT buying. </a:t>
            </a:r>
            <a:endParaRPr sz="2000" b="1" dirty="0"/>
          </a:p>
          <a:p>
            <a:pPr marL="457200" lvl="0" indent="0" algn="l" rtl="0">
              <a:lnSpc>
                <a:spcPct val="100000"/>
              </a:lnSpc>
              <a:spcBef>
                <a:spcPts val="1000"/>
              </a:spcBef>
              <a:spcAft>
                <a:spcPts val="0"/>
              </a:spcAft>
              <a:buSzPts val="3600"/>
              <a:buNone/>
            </a:pPr>
            <a:endParaRPr sz="20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ctrTitle" idx="4294967295"/>
          </p:nvPr>
        </p:nvSpPr>
        <p:spPr>
          <a:xfrm>
            <a:off x="464785" y="223850"/>
            <a:ext cx="7151400" cy="677700"/>
          </a:xfrm>
          <a:prstGeom prst="rect">
            <a:avLst/>
          </a:prstGeom>
          <a:noFill/>
          <a:ln>
            <a:noFill/>
          </a:ln>
        </p:spPr>
        <p:txBody>
          <a:bodyPr spcFirstLastPara="1" wrap="square" lIns="91425" tIns="91425" rIns="91425" bIns="91425" anchor="b" anchorCtr="0">
            <a:normAutofit fontScale="90000"/>
          </a:bodyPr>
          <a:lstStyle/>
          <a:p>
            <a:pPr marL="0" marR="0" lvl="0" indent="0" algn="l" rtl="0">
              <a:lnSpc>
                <a:spcPct val="100000"/>
              </a:lnSpc>
              <a:spcBef>
                <a:spcPts val="0"/>
              </a:spcBef>
              <a:spcAft>
                <a:spcPts val="0"/>
              </a:spcAft>
              <a:buClr>
                <a:srgbClr val="1D75BC"/>
              </a:buClr>
              <a:buSzPct val="86419"/>
              <a:buFont typeface="Arial"/>
              <a:buNone/>
            </a:pPr>
            <a:r>
              <a:rPr lang="en-US" sz="3600" b="1" i="0" u="none" strike="noStrike" cap="none">
                <a:solidFill>
                  <a:srgbClr val="232659"/>
                </a:solidFill>
                <a:latin typeface="Arial"/>
                <a:ea typeface="Arial"/>
                <a:cs typeface="Arial"/>
                <a:sym typeface="Arial"/>
              </a:rPr>
              <a:t>IT SINs</a:t>
            </a:r>
            <a:endParaRPr sz="2000" b="1" i="0" u="none" strike="noStrike" cap="none">
              <a:solidFill>
                <a:srgbClr val="1D75BC"/>
              </a:solidFill>
              <a:latin typeface="Arial"/>
              <a:ea typeface="Arial"/>
              <a:cs typeface="Arial"/>
              <a:sym typeface="Arial"/>
            </a:endParaRPr>
          </a:p>
        </p:txBody>
      </p:sp>
      <p:grpSp>
        <p:nvGrpSpPr>
          <p:cNvPr id="153" name="Google Shape;153;p22"/>
          <p:cNvGrpSpPr/>
          <p:nvPr/>
        </p:nvGrpSpPr>
        <p:grpSpPr>
          <a:xfrm>
            <a:off x="294349" y="1216065"/>
            <a:ext cx="4305981" cy="1734671"/>
            <a:chOff x="1388991" y="2586846"/>
            <a:chExt cx="6366028" cy="2652807"/>
          </a:xfrm>
        </p:grpSpPr>
        <p:grpSp>
          <p:nvGrpSpPr>
            <p:cNvPr id="154" name="Google Shape;154;p22"/>
            <p:cNvGrpSpPr/>
            <p:nvPr/>
          </p:nvGrpSpPr>
          <p:grpSpPr>
            <a:xfrm>
              <a:off x="5574778" y="2586846"/>
              <a:ext cx="2180241" cy="2652807"/>
              <a:chOff x="2332275" y="1617275"/>
              <a:chExt cx="1090775" cy="1327200"/>
            </a:xfrm>
          </p:grpSpPr>
          <p:sp>
            <p:nvSpPr>
              <p:cNvPr id="155" name="Google Shape;155;p22"/>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2"/>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22"/>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8" name="Google Shape;158;p22"/>
            <p:cNvGrpSpPr/>
            <p:nvPr/>
          </p:nvGrpSpPr>
          <p:grpSpPr>
            <a:xfrm>
              <a:off x="3481984" y="2586846"/>
              <a:ext cx="2179991" cy="2652807"/>
              <a:chOff x="1285250" y="1617275"/>
              <a:chExt cx="1090650" cy="1327200"/>
            </a:xfrm>
          </p:grpSpPr>
          <p:sp>
            <p:nvSpPr>
              <p:cNvPr id="159" name="Google Shape;159;p22"/>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noFill/>
              <a:ln w="19050"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2"/>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22"/>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2" name="Google Shape;162;p22"/>
            <p:cNvGrpSpPr/>
            <p:nvPr/>
          </p:nvGrpSpPr>
          <p:grpSpPr>
            <a:xfrm>
              <a:off x="1388991" y="2586846"/>
              <a:ext cx="2180191" cy="2652807"/>
              <a:chOff x="238125" y="1617275"/>
              <a:chExt cx="1090750" cy="1327200"/>
            </a:xfrm>
          </p:grpSpPr>
          <p:sp>
            <p:nvSpPr>
              <p:cNvPr id="163" name="Google Shape;163;p22"/>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22"/>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22"/>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66" name="Google Shape;166;p22"/>
          <p:cNvSpPr/>
          <p:nvPr/>
        </p:nvSpPr>
        <p:spPr>
          <a:xfrm>
            <a:off x="644887" y="1818250"/>
            <a:ext cx="814200" cy="217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Arial"/>
                <a:ea typeface="Arial"/>
                <a:cs typeface="Arial"/>
                <a:sym typeface="Arial"/>
              </a:rPr>
              <a:t>IT Services</a:t>
            </a:r>
            <a:endParaRPr sz="1000" b="1" i="0" u="none" strike="noStrike" cap="none" dirty="0">
              <a:solidFill>
                <a:schemeClr val="dk1"/>
              </a:solidFill>
              <a:latin typeface="Arial"/>
              <a:ea typeface="Arial"/>
              <a:cs typeface="Arial"/>
              <a:sym typeface="Arial"/>
            </a:endParaRPr>
          </a:p>
        </p:txBody>
      </p:sp>
      <p:sp>
        <p:nvSpPr>
          <p:cNvPr id="167" name="Google Shape;167;p22"/>
          <p:cNvSpPr/>
          <p:nvPr/>
        </p:nvSpPr>
        <p:spPr>
          <a:xfrm>
            <a:off x="241975" y="3017100"/>
            <a:ext cx="1183200" cy="109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dirty="0">
                <a:solidFill>
                  <a:schemeClr val="dk1"/>
                </a:solidFill>
                <a:latin typeface="Arial"/>
                <a:ea typeface="Arial"/>
                <a:cs typeface="Arial"/>
                <a:sym typeface="Arial"/>
              </a:rPr>
              <a:t>SIN 54151S - IT Professional Services</a:t>
            </a:r>
            <a:endParaRPr sz="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dirty="0">
                <a:solidFill>
                  <a:schemeClr val="dk1"/>
                </a:solidFill>
                <a:latin typeface="Arial"/>
                <a:ea typeface="Arial"/>
                <a:cs typeface="Arial"/>
                <a:sym typeface="Arial"/>
              </a:rPr>
              <a:t>SIN 54151HACS - Cyber Security</a:t>
            </a:r>
            <a:endParaRPr sz="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dirty="0">
                <a:solidFill>
                  <a:schemeClr val="dk1"/>
                </a:solidFill>
                <a:latin typeface="Arial"/>
                <a:ea typeface="Arial"/>
                <a:cs typeface="Arial"/>
                <a:sym typeface="Arial"/>
              </a:rPr>
              <a:t>SIN 54151HEAL - Health IT</a:t>
            </a:r>
            <a:endParaRPr sz="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dirty="0">
              <a:solidFill>
                <a:schemeClr val="dk1"/>
              </a:solidFill>
              <a:latin typeface="Arial"/>
              <a:ea typeface="Arial"/>
              <a:cs typeface="Arial"/>
              <a:sym typeface="Arial"/>
            </a:endParaRPr>
          </a:p>
        </p:txBody>
      </p:sp>
      <p:sp>
        <p:nvSpPr>
          <p:cNvPr id="168" name="Google Shape;168;p22"/>
          <p:cNvSpPr/>
          <p:nvPr/>
        </p:nvSpPr>
        <p:spPr>
          <a:xfrm>
            <a:off x="2072248" y="1818250"/>
            <a:ext cx="750000" cy="217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Cloud &amp; Software</a:t>
            </a:r>
            <a:endParaRPr sz="1000" b="1" i="0" u="none" strike="noStrike" cap="none">
              <a:solidFill>
                <a:schemeClr val="dk1"/>
              </a:solidFill>
              <a:latin typeface="Arial"/>
              <a:ea typeface="Arial"/>
              <a:cs typeface="Arial"/>
              <a:sym typeface="Arial"/>
            </a:endParaRPr>
          </a:p>
        </p:txBody>
      </p:sp>
      <p:sp>
        <p:nvSpPr>
          <p:cNvPr id="169" name="Google Shape;169;p22"/>
          <p:cNvSpPr/>
          <p:nvPr/>
        </p:nvSpPr>
        <p:spPr>
          <a:xfrm>
            <a:off x="1725274" y="3017100"/>
            <a:ext cx="1241700" cy="168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511210 - IT Software Licenses</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54151 - IT Software Maintenance</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518210C - Cloud Solutions</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highlight>
                  <a:srgbClr val="FFFFFF"/>
                </a:highlight>
                <a:latin typeface="Roboto"/>
                <a:ea typeface="Roboto"/>
                <a:cs typeface="Roboto"/>
                <a:sym typeface="Roboto"/>
              </a:rPr>
              <a:t>  • 518210 - IaaS, PaaS, Saas</a:t>
            </a:r>
            <a:endParaRPr sz="600" b="0" i="0" u="none" strike="noStrike" cap="none">
              <a:solidFill>
                <a:schemeClr val="dk1"/>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highlight>
                  <a:srgbClr val="FFFFFF"/>
                </a:highlight>
                <a:latin typeface="Roboto"/>
                <a:ea typeface="Roboto"/>
                <a:cs typeface="Roboto"/>
                <a:sym typeface="Roboto"/>
              </a:rPr>
              <a:t>  • 541519 - Cloud Labor</a:t>
            </a:r>
            <a:endParaRPr sz="600" b="0" i="0" u="none" strike="noStrike" cap="none">
              <a:solidFill>
                <a:schemeClr val="dk1"/>
              </a:solidFill>
              <a:highlight>
                <a:srgbClr val="FFFFFF"/>
              </a:highlight>
              <a:latin typeface="Roboto"/>
              <a:ea typeface="Roboto"/>
              <a:cs typeface="Roboto"/>
              <a:sym typeface="Roboto"/>
            </a:endParaRPr>
          </a:p>
        </p:txBody>
      </p:sp>
      <p:sp>
        <p:nvSpPr>
          <p:cNvPr id="170" name="Google Shape;170;p22"/>
          <p:cNvSpPr/>
          <p:nvPr/>
        </p:nvSpPr>
        <p:spPr>
          <a:xfrm>
            <a:off x="3496425" y="1818250"/>
            <a:ext cx="787800" cy="217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IT Hardware</a:t>
            </a:r>
            <a:endParaRPr sz="1000" b="1" i="0" u="none" strike="noStrike" cap="none">
              <a:solidFill>
                <a:schemeClr val="dk1"/>
              </a:solidFill>
              <a:latin typeface="Arial"/>
              <a:ea typeface="Arial"/>
              <a:cs typeface="Arial"/>
              <a:sym typeface="Arial"/>
            </a:endParaRPr>
          </a:p>
        </p:txBody>
      </p:sp>
      <p:sp>
        <p:nvSpPr>
          <p:cNvPr id="171" name="Google Shape;171;p22"/>
          <p:cNvSpPr/>
          <p:nvPr/>
        </p:nvSpPr>
        <p:spPr>
          <a:xfrm>
            <a:off x="3267093" y="3017100"/>
            <a:ext cx="1183200" cy="109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33411 - IT Hardware</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532420L - IT Leasing</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811212 - Hardware Maintenance</a:t>
            </a:r>
            <a:endParaRPr sz="700" b="0" i="0" u="none" strike="noStrike" cap="none">
              <a:solidFill>
                <a:schemeClr val="dk1"/>
              </a:solidFill>
              <a:latin typeface="Arial"/>
              <a:ea typeface="Arial"/>
              <a:cs typeface="Arial"/>
              <a:sym typeface="Arial"/>
            </a:endParaRPr>
          </a:p>
        </p:txBody>
      </p:sp>
      <p:grpSp>
        <p:nvGrpSpPr>
          <p:cNvPr id="172" name="Google Shape;172;p22"/>
          <p:cNvGrpSpPr/>
          <p:nvPr/>
        </p:nvGrpSpPr>
        <p:grpSpPr>
          <a:xfrm>
            <a:off x="4543680" y="1216065"/>
            <a:ext cx="4305981" cy="1734671"/>
            <a:chOff x="1388991" y="2586846"/>
            <a:chExt cx="6366028" cy="2652807"/>
          </a:xfrm>
        </p:grpSpPr>
        <p:grpSp>
          <p:nvGrpSpPr>
            <p:cNvPr id="173" name="Google Shape;173;p22"/>
            <p:cNvGrpSpPr/>
            <p:nvPr/>
          </p:nvGrpSpPr>
          <p:grpSpPr>
            <a:xfrm>
              <a:off x="5574778" y="2586846"/>
              <a:ext cx="2180241" cy="2652807"/>
              <a:chOff x="2332275" y="1617275"/>
              <a:chExt cx="1090775" cy="1327200"/>
            </a:xfrm>
          </p:grpSpPr>
          <p:sp>
            <p:nvSpPr>
              <p:cNvPr id="174" name="Google Shape;174;p22"/>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22"/>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22"/>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7" name="Google Shape;177;p22"/>
            <p:cNvGrpSpPr/>
            <p:nvPr/>
          </p:nvGrpSpPr>
          <p:grpSpPr>
            <a:xfrm>
              <a:off x="3481984" y="2586846"/>
              <a:ext cx="2179991" cy="2652807"/>
              <a:chOff x="1285250" y="1617275"/>
              <a:chExt cx="1090650" cy="1327200"/>
            </a:xfrm>
          </p:grpSpPr>
          <p:sp>
            <p:nvSpPr>
              <p:cNvPr id="178" name="Google Shape;178;p22"/>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noFill/>
              <a:ln w="19050"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22"/>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22"/>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1" name="Google Shape;181;p22"/>
            <p:cNvGrpSpPr/>
            <p:nvPr/>
          </p:nvGrpSpPr>
          <p:grpSpPr>
            <a:xfrm>
              <a:off x="1388991" y="2586846"/>
              <a:ext cx="2180191" cy="2652807"/>
              <a:chOff x="238125" y="1617275"/>
              <a:chExt cx="1090750" cy="1327200"/>
            </a:xfrm>
          </p:grpSpPr>
          <p:sp>
            <p:nvSpPr>
              <p:cNvPr id="182" name="Google Shape;182;p22"/>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22"/>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22"/>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85" name="Google Shape;185;p22"/>
          <p:cNvSpPr/>
          <p:nvPr/>
        </p:nvSpPr>
        <p:spPr>
          <a:xfrm>
            <a:off x="4848588" y="1818250"/>
            <a:ext cx="905400" cy="217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Telecom &amp; Satellite</a:t>
            </a:r>
            <a:endParaRPr sz="1000" b="1" i="0" u="none" strike="noStrike" cap="none">
              <a:solidFill>
                <a:schemeClr val="dk1"/>
              </a:solidFill>
              <a:latin typeface="Arial"/>
              <a:ea typeface="Arial"/>
              <a:cs typeface="Arial"/>
              <a:sym typeface="Arial"/>
            </a:endParaRPr>
          </a:p>
        </p:txBody>
      </p:sp>
      <p:sp>
        <p:nvSpPr>
          <p:cNvPr id="186" name="Google Shape;186;p22"/>
          <p:cNvSpPr/>
          <p:nvPr/>
        </p:nvSpPr>
        <p:spPr>
          <a:xfrm>
            <a:off x="4769904" y="3017100"/>
            <a:ext cx="1183200" cy="109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517312 - Wireless Mobility Solutions</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517410 - Commercial Satellite Communications Solutions</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541370GEO - Earth Observation Solutions</a:t>
            </a:r>
            <a:endParaRPr sz="700" b="0" i="0" u="none" strike="noStrike" cap="none">
              <a:solidFill>
                <a:schemeClr val="dk1"/>
              </a:solidFill>
              <a:latin typeface="Arial"/>
              <a:ea typeface="Arial"/>
              <a:cs typeface="Arial"/>
              <a:sym typeface="Arial"/>
            </a:endParaRPr>
          </a:p>
        </p:txBody>
      </p:sp>
      <p:sp>
        <p:nvSpPr>
          <p:cNvPr id="187" name="Google Shape;187;p22"/>
          <p:cNvSpPr/>
          <p:nvPr/>
        </p:nvSpPr>
        <p:spPr>
          <a:xfrm>
            <a:off x="6243874" y="1818250"/>
            <a:ext cx="905400" cy="217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Specialized IT Categories</a:t>
            </a:r>
            <a:endParaRPr sz="1000" b="1" i="0" u="none" strike="noStrike" cap="none">
              <a:solidFill>
                <a:schemeClr val="dk1"/>
              </a:solidFill>
              <a:latin typeface="Arial"/>
              <a:ea typeface="Arial"/>
              <a:cs typeface="Arial"/>
              <a:sym typeface="Arial"/>
            </a:endParaRPr>
          </a:p>
        </p:txBody>
      </p:sp>
      <p:sp>
        <p:nvSpPr>
          <p:cNvPr id="188" name="Google Shape;188;p22"/>
          <p:cNvSpPr/>
          <p:nvPr/>
        </p:nvSpPr>
        <p:spPr>
          <a:xfrm>
            <a:off x="6282463" y="3017100"/>
            <a:ext cx="1183200" cy="109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518210FM - IT - Core Financial Mngt. Solutions FM QSMO</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54151ECOM - Electronic Commerce</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561422 - Automated Contact Center Solutions </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611420 - IT Training</a:t>
            </a:r>
            <a:endParaRPr sz="700" b="0" i="0" u="none" strike="noStrike" cap="none">
              <a:solidFill>
                <a:schemeClr val="dk1"/>
              </a:solidFill>
              <a:latin typeface="Arial"/>
              <a:ea typeface="Arial"/>
              <a:cs typeface="Arial"/>
              <a:sym typeface="Arial"/>
            </a:endParaRPr>
          </a:p>
        </p:txBody>
      </p:sp>
      <p:sp>
        <p:nvSpPr>
          <p:cNvPr id="189" name="Google Shape;189;p22"/>
          <p:cNvSpPr/>
          <p:nvPr/>
        </p:nvSpPr>
        <p:spPr>
          <a:xfrm>
            <a:off x="7651125" y="1818250"/>
            <a:ext cx="944700" cy="217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Identity, Credentials, &amp; Access</a:t>
            </a:r>
            <a:endParaRPr sz="1000" b="1" i="0" u="none" strike="noStrike" cap="none">
              <a:solidFill>
                <a:schemeClr val="dk1"/>
              </a:solidFill>
              <a:latin typeface="Arial"/>
              <a:ea typeface="Arial"/>
              <a:cs typeface="Arial"/>
              <a:sym typeface="Arial"/>
            </a:endParaRPr>
          </a:p>
        </p:txBody>
      </p:sp>
      <p:sp>
        <p:nvSpPr>
          <p:cNvPr id="190" name="Google Shape;190;p22"/>
          <p:cNvSpPr/>
          <p:nvPr/>
        </p:nvSpPr>
        <p:spPr>
          <a:xfrm>
            <a:off x="7795022" y="3017100"/>
            <a:ext cx="1183200" cy="109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541519ICAM - ICAM (non-PIV) Products &amp; Services</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541519PIV - Personal Identity Verfication (PIV) Products &amp; Services</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541519PKI - Public Key Infrastructure (PKI)</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541519CSP - Identity Proofing &amp; Authentication</a:t>
            </a:r>
            <a:endParaRPr sz="7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3"/>
          <p:cNvSpPr txBox="1">
            <a:spLocks noGrp="1"/>
          </p:cNvSpPr>
          <p:nvPr>
            <p:ph type="title" idx="4294967295"/>
          </p:nvPr>
        </p:nvSpPr>
        <p:spPr>
          <a:xfrm>
            <a:off x="311700" y="-572700"/>
            <a:ext cx="8520600" cy="572700"/>
          </a:xfrm>
          <a:prstGeom prst="rect">
            <a:avLst/>
          </a:prstGeom>
          <a:noFill/>
          <a:ln>
            <a:noFill/>
          </a:ln>
        </p:spPr>
        <p:txBody>
          <a:bodyPr spcFirstLastPara="1" wrap="square" lIns="91425" tIns="91425" rIns="91425" bIns="91425" anchor="b" anchorCtr="0">
            <a:normAutofit fontScale="90000"/>
          </a:bodyPr>
          <a:lstStyle/>
          <a:p>
            <a:pPr marL="0" marR="0" lvl="0" indent="0" algn="l" rtl="0">
              <a:lnSpc>
                <a:spcPct val="100000"/>
              </a:lnSpc>
              <a:spcBef>
                <a:spcPts val="0"/>
              </a:spcBef>
              <a:spcAft>
                <a:spcPts val="0"/>
              </a:spcAft>
              <a:buClr>
                <a:srgbClr val="1D75BC"/>
              </a:buClr>
              <a:buSzPct val="111111"/>
              <a:buFont typeface="Arial"/>
              <a:buNone/>
            </a:pPr>
            <a:r>
              <a:rPr lang="en-US"/>
              <a:t>BPA Use Story</a:t>
            </a:r>
            <a:endParaRPr/>
          </a:p>
        </p:txBody>
      </p:sp>
      <p:pic>
        <p:nvPicPr>
          <p:cNvPr id="196" name="Google Shape;196;p23" descr="US Air Force Logo"/>
          <p:cNvPicPr preferRelativeResize="0"/>
          <p:nvPr/>
        </p:nvPicPr>
        <p:blipFill rotWithShape="1">
          <a:blip r:embed="rId3">
            <a:alphaModFix/>
          </a:blip>
          <a:srcRect/>
          <a:stretch/>
        </p:blipFill>
        <p:spPr>
          <a:xfrm>
            <a:off x="338099" y="194680"/>
            <a:ext cx="1384499" cy="1081643"/>
          </a:xfrm>
          <a:prstGeom prst="rect">
            <a:avLst/>
          </a:prstGeom>
          <a:noFill/>
          <a:ln>
            <a:noFill/>
          </a:ln>
        </p:spPr>
      </p:pic>
      <p:cxnSp>
        <p:nvCxnSpPr>
          <p:cNvPr id="197" name="Google Shape;197;p23"/>
          <p:cNvCxnSpPr/>
          <p:nvPr/>
        </p:nvCxnSpPr>
        <p:spPr>
          <a:xfrm>
            <a:off x="314950" y="1485289"/>
            <a:ext cx="4455900" cy="0"/>
          </a:xfrm>
          <a:prstGeom prst="straightConnector1">
            <a:avLst/>
          </a:prstGeom>
          <a:noFill/>
          <a:ln w="38100" cap="flat" cmpd="sng">
            <a:solidFill>
              <a:srgbClr val="1D75BC"/>
            </a:solidFill>
            <a:prstDash val="solid"/>
            <a:round/>
            <a:headEnd type="none" w="sm" len="sm"/>
            <a:tailEnd type="none" w="sm" len="sm"/>
          </a:ln>
        </p:spPr>
      </p:cxnSp>
      <p:sp>
        <p:nvSpPr>
          <p:cNvPr id="198" name="Google Shape;198;p23"/>
          <p:cNvSpPr txBox="1"/>
          <p:nvPr/>
        </p:nvSpPr>
        <p:spPr>
          <a:xfrm>
            <a:off x="314950" y="1606649"/>
            <a:ext cx="4150800" cy="2467800"/>
          </a:xfrm>
          <a:prstGeom prst="rect">
            <a:avLst/>
          </a:prstGeom>
          <a:noFill/>
          <a:ln>
            <a:noFill/>
          </a:ln>
        </p:spPr>
        <p:txBody>
          <a:bodyPr spcFirstLastPara="1" wrap="square" lIns="0" tIns="91425" rIns="0" bIns="91425" anchor="t" anchorCtr="0">
            <a:spAutoFit/>
          </a:bodyPr>
          <a:lstStyle/>
          <a:p>
            <a:pPr marL="0" marR="0" lvl="0" indent="0" algn="l" rtl="0">
              <a:lnSpc>
                <a:spcPct val="150000"/>
              </a:lnSpc>
              <a:spcBef>
                <a:spcPts val="0"/>
              </a:spcBef>
              <a:spcAft>
                <a:spcPts val="0"/>
              </a:spcAft>
              <a:buClr>
                <a:srgbClr val="000000"/>
              </a:buClr>
              <a:buSzPts val="1500"/>
              <a:buFont typeface="Arial"/>
              <a:buNone/>
            </a:pPr>
            <a:r>
              <a:rPr lang="en-US" sz="1400" b="1" i="0" u="none" strike="noStrike" cap="none" dirty="0">
                <a:solidFill>
                  <a:schemeClr val="dk1"/>
                </a:solidFill>
                <a:highlight>
                  <a:schemeClr val="lt1"/>
                </a:highlight>
                <a:latin typeface="Arial"/>
                <a:ea typeface="Arial"/>
                <a:cs typeface="Arial"/>
                <a:sym typeface="Arial"/>
              </a:rPr>
              <a:t>Air Force </a:t>
            </a:r>
            <a:r>
              <a:rPr lang="en-US" sz="1400" b="0" i="0" u="none" strike="noStrike" cap="none" dirty="0">
                <a:solidFill>
                  <a:schemeClr val="dk1"/>
                </a:solidFill>
                <a:highlight>
                  <a:schemeClr val="lt1"/>
                </a:highlight>
                <a:latin typeface="Arial"/>
                <a:ea typeface="Arial"/>
                <a:cs typeface="Arial"/>
                <a:sym typeface="Arial"/>
              </a:rPr>
              <a:t>awarded a </a:t>
            </a:r>
            <a:r>
              <a:rPr lang="en-US" sz="1400" b="0" i="0" u="none" strike="noStrike" cap="none" dirty="0">
                <a:solidFill>
                  <a:schemeClr val="dk1"/>
                </a:solidFill>
                <a:highlight>
                  <a:srgbClr val="FFFFFF"/>
                </a:highlight>
                <a:latin typeface="Arial"/>
                <a:ea typeface="Arial"/>
                <a:cs typeface="Arial"/>
                <a:sym typeface="Arial"/>
              </a:rPr>
              <a:t>$5.7B </a:t>
            </a:r>
            <a:r>
              <a:rPr lang="en-US" sz="1400" b="0" i="0" u="none" strike="noStrike" cap="none" dirty="0">
                <a:solidFill>
                  <a:schemeClr val="dk1"/>
                </a:solidFill>
                <a:highlight>
                  <a:schemeClr val="lt1"/>
                </a:highlight>
                <a:latin typeface="Arial"/>
                <a:ea typeface="Arial"/>
                <a:cs typeface="Arial"/>
                <a:sym typeface="Arial"/>
              </a:rPr>
              <a:t>IT Service Management, Service Desk, and end-user devices Blanket Purchase Agreements (BPA) using the Multiple Award Schedule (MAS). </a:t>
            </a:r>
            <a:endParaRPr sz="1400" b="0" i="0" u="none" strike="noStrike" cap="none" dirty="0">
              <a:solidFill>
                <a:schemeClr val="dk1"/>
              </a:solidFill>
              <a:highlight>
                <a:srgbClr val="FFFFFF"/>
              </a:highlight>
              <a:latin typeface="Arial"/>
              <a:ea typeface="Arial"/>
              <a:cs typeface="Arial"/>
              <a:sym typeface="Arial"/>
            </a:endParaRPr>
          </a:p>
          <a:p>
            <a:pPr marL="0" marR="0" lvl="0" indent="0" algn="l" rtl="0">
              <a:lnSpc>
                <a:spcPct val="150000"/>
              </a:lnSpc>
              <a:spcBef>
                <a:spcPts val="1000"/>
              </a:spcBef>
              <a:spcAft>
                <a:spcPts val="0"/>
              </a:spcAft>
              <a:buClr>
                <a:srgbClr val="000000"/>
              </a:buClr>
              <a:buSzPts val="1500"/>
              <a:buFont typeface="Arial"/>
              <a:buNone/>
            </a:pPr>
            <a:r>
              <a:rPr lang="en-US" sz="1400" b="1" i="0" u="none" strike="noStrike" cap="none" dirty="0">
                <a:solidFill>
                  <a:schemeClr val="dk1"/>
                </a:solidFill>
                <a:highlight>
                  <a:srgbClr val="FFFFFF"/>
                </a:highlight>
                <a:latin typeface="Arial"/>
                <a:ea typeface="Arial"/>
                <a:cs typeface="Arial"/>
                <a:sym typeface="Arial"/>
              </a:rPr>
              <a:t>ITC</a:t>
            </a:r>
            <a:r>
              <a:rPr lang="en-US" sz="1400" b="0" i="0" u="none" strike="noStrike" cap="none" dirty="0">
                <a:solidFill>
                  <a:schemeClr val="dk1"/>
                </a:solidFill>
                <a:highlight>
                  <a:srgbClr val="FFFFFF"/>
                </a:highlight>
                <a:latin typeface="Arial"/>
                <a:ea typeface="Arial"/>
                <a:cs typeface="Arial"/>
                <a:sym typeface="Arial"/>
              </a:rPr>
              <a:t> provided market research, scope reviews, technical SMEs, and lessons learned from previous Blanket Purchase Agreements.</a:t>
            </a:r>
            <a:endParaRPr sz="1400" b="0" i="0" u="none" strike="noStrike" cap="none" dirty="0">
              <a:solidFill>
                <a:schemeClr val="dk1"/>
              </a:solidFill>
              <a:highlight>
                <a:srgbClr val="FFFFFF"/>
              </a:highlight>
              <a:latin typeface="Arial"/>
              <a:ea typeface="Arial"/>
              <a:cs typeface="Arial"/>
              <a:sym typeface="Arial"/>
            </a:endParaRPr>
          </a:p>
        </p:txBody>
      </p:sp>
      <p:sp>
        <p:nvSpPr>
          <p:cNvPr id="199" name="Google Shape;199;p23"/>
          <p:cNvSpPr/>
          <p:nvPr/>
        </p:nvSpPr>
        <p:spPr>
          <a:xfrm>
            <a:off x="5404908" y="-1"/>
            <a:ext cx="3739200" cy="3795300"/>
          </a:xfrm>
          <a:prstGeom prst="rect">
            <a:avLst/>
          </a:prstGeom>
          <a:gradFill>
            <a:gsLst>
              <a:gs pos="0">
                <a:srgbClr val="232659"/>
              </a:gs>
              <a:gs pos="100000">
                <a:srgbClr val="5B276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0" name="Google Shape;200;p23" descr="Air Force Jet picture"/>
          <p:cNvPicPr preferRelativeResize="0"/>
          <p:nvPr/>
        </p:nvPicPr>
        <p:blipFill rotWithShape="1">
          <a:blip r:embed="rId4">
            <a:alphaModFix/>
          </a:blip>
          <a:srcRect r="45554"/>
          <a:stretch/>
        </p:blipFill>
        <p:spPr>
          <a:xfrm>
            <a:off x="5094450" y="400625"/>
            <a:ext cx="3739197" cy="4356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cxnSp>
        <p:nvCxnSpPr>
          <p:cNvPr id="205" name="Google Shape;205;p24"/>
          <p:cNvCxnSpPr/>
          <p:nvPr/>
        </p:nvCxnSpPr>
        <p:spPr>
          <a:xfrm>
            <a:off x="553075" y="997212"/>
            <a:ext cx="7948200" cy="0"/>
          </a:xfrm>
          <a:prstGeom prst="straightConnector1">
            <a:avLst/>
          </a:prstGeom>
          <a:noFill/>
          <a:ln w="38100" cap="flat" cmpd="sng">
            <a:solidFill>
              <a:srgbClr val="1D75BC"/>
            </a:solidFill>
            <a:prstDash val="solid"/>
            <a:round/>
            <a:headEnd type="none" w="sm" len="sm"/>
            <a:tailEnd type="none" w="sm" len="sm"/>
          </a:ln>
        </p:spPr>
      </p:cxnSp>
      <p:sp>
        <p:nvSpPr>
          <p:cNvPr id="206" name="Google Shape;206;p24"/>
          <p:cNvSpPr txBox="1">
            <a:spLocks noGrp="1"/>
          </p:cNvSpPr>
          <p:nvPr>
            <p:ph type="ctrTitle"/>
          </p:nvPr>
        </p:nvSpPr>
        <p:spPr>
          <a:xfrm>
            <a:off x="446275" y="243300"/>
            <a:ext cx="5095800" cy="67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200" dirty="0">
                <a:solidFill>
                  <a:srgbClr val="002060"/>
                </a:solidFill>
              </a:rPr>
              <a:t>MAS: </a:t>
            </a:r>
            <a:r>
              <a:rPr lang="en-US" sz="3200" b="0" dirty="0">
                <a:solidFill>
                  <a:srgbClr val="002060"/>
                </a:solidFill>
              </a:rPr>
              <a:t>Master Contract </a:t>
            </a:r>
            <a:endParaRPr sz="3200" b="0" dirty="0"/>
          </a:p>
        </p:txBody>
      </p:sp>
      <p:sp>
        <p:nvSpPr>
          <p:cNvPr id="207" name="Google Shape;207;p24"/>
          <p:cNvSpPr txBox="1">
            <a:spLocks noGrp="1"/>
          </p:cNvSpPr>
          <p:nvPr>
            <p:ph type="body" idx="1"/>
          </p:nvPr>
        </p:nvSpPr>
        <p:spPr>
          <a:xfrm>
            <a:off x="299975" y="1023875"/>
            <a:ext cx="8405400" cy="37587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900"/>
              </a:spcBef>
              <a:spcAft>
                <a:spcPts val="0"/>
              </a:spcAft>
              <a:buClr>
                <a:schemeClr val="dk1"/>
              </a:buClr>
              <a:buSzPts val="840"/>
              <a:buFont typeface="Proxima Nova"/>
              <a:buChar char="●"/>
            </a:pPr>
            <a:r>
              <a:rPr lang="en-US" sz="1400" dirty="0">
                <a:solidFill>
                  <a:schemeClr val="dk1"/>
                </a:solidFill>
                <a:latin typeface="Arial"/>
                <a:ea typeface="Arial"/>
                <a:cs typeface="Arial"/>
                <a:sym typeface="Arial"/>
              </a:rPr>
              <a:t>Master IDIQ Contract Awarded under FAR 12 – Acquisition of Commercial Items &amp; FAR 38 – Federal Supply Schedules (FSS).</a:t>
            </a:r>
            <a:endParaRPr sz="1400" dirty="0">
              <a:solidFill>
                <a:schemeClr val="dk1"/>
              </a:solidFill>
              <a:latin typeface="Arial"/>
              <a:ea typeface="Arial"/>
              <a:cs typeface="Arial"/>
              <a:sym typeface="Arial"/>
            </a:endParaRPr>
          </a:p>
          <a:p>
            <a:pPr marL="457200" lvl="0" indent="-330200" algn="l" rtl="0">
              <a:lnSpc>
                <a:spcPct val="100000"/>
              </a:lnSpc>
              <a:spcBef>
                <a:spcPts val="900"/>
              </a:spcBef>
              <a:spcAft>
                <a:spcPts val="0"/>
              </a:spcAft>
              <a:buClr>
                <a:schemeClr val="dk1"/>
              </a:buClr>
              <a:buSzPts val="840"/>
              <a:buFont typeface="Proxima Nova"/>
              <a:buChar char="●"/>
            </a:pPr>
            <a:r>
              <a:rPr lang="en-US" sz="1400" dirty="0">
                <a:solidFill>
                  <a:schemeClr val="dk1"/>
                </a:solidFill>
                <a:latin typeface="Arial"/>
                <a:ea typeface="Arial"/>
                <a:cs typeface="Arial"/>
                <a:sym typeface="Arial"/>
              </a:rPr>
              <a:t>Long-term government-wide “Potential 20 year” contract with commercial companies that provide access to </a:t>
            </a:r>
            <a:r>
              <a:rPr lang="en-US" sz="1400" dirty="0">
                <a:solidFill>
                  <a:schemeClr val="dk1"/>
                </a:solidFill>
              </a:rPr>
              <a:t>ever changing </a:t>
            </a:r>
            <a:r>
              <a:rPr lang="en-US" sz="1400" dirty="0">
                <a:solidFill>
                  <a:schemeClr val="dk1"/>
                </a:solidFill>
                <a:latin typeface="Arial"/>
                <a:ea typeface="Arial"/>
                <a:cs typeface="Arial"/>
                <a:sym typeface="Arial"/>
              </a:rPr>
              <a:t>commercial IT offering</a:t>
            </a:r>
            <a:r>
              <a:rPr lang="en-US" sz="1400" dirty="0">
                <a:solidFill>
                  <a:schemeClr val="dk1"/>
                </a:solidFill>
              </a:rPr>
              <a:t>s.</a:t>
            </a:r>
            <a:endParaRPr sz="1400" dirty="0">
              <a:solidFill>
                <a:schemeClr val="dk1"/>
              </a:solidFill>
              <a:latin typeface="Arial"/>
              <a:ea typeface="Arial"/>
              <a:cs typeface="Arial"/>
              <a:sym typeface="Arial"/>
            </a:endParaRPr>
          </a:p>
          <a:p>
            <a:pPr marL="457200" lvl="0" indent="-330200" algn="l" rtl="0">
              <a:lnSpc>
                <a:spcPct val="100000"/>
              </a:lnSpc>
              <a:spcBef>
                <a:spcPts val="900"/>
              </a:spcBef>
              <a:spcAft>
                <a:spcPts val="0"/>
              </a:spcAft>
              <a:buClr>
                <a:schemeClr val="dk1"/>
              </a:buClr>
              <a:buSzPts val="840"/>
              <a:buFont typeface="Proxima Nova"/>
              <a:buChar char="●"/>
            </a:pPr>
            <a:r>
              <a:rPr lang="en-US" sz="1400" dirty="0">
                <a:solidFill>
                  <a:schemeClr val="dk1"/>
                </a:solidFill>
                <a:latin typeface="Arial"/>
                <a:ea typeface="Arial"/>
                <a:cs typeface="Arial"/>
                <a:sym typeface="Arial"/>
              </a:rPr>
              <a:t>Base schedule contract options are formally reviewed every five (5) years to ensure vendors remain compliant and commercial pricing remains competitive.</a:t>
            </a:r>
            <a:endParaRPr sz="1400" dirty="0">
              <a:solidFill>
                <a:schemeClr val="dk1"/>
              </a:solidFill>
              <a:latin typeface="Arial"/>
              <a:ea typeface="Arial"/>
              <a:cs typeface="Arial"/>
              <a:sym typeface="Arial"/>
            </a:endParaRPr>
          </a:p>
          <a:p>
            <a:pPr marL="914400" lvl="1" indent="-330200" algn="l" rtl="0">
              <a:lnSpc>
                <a:spcPct val="100000"/>
              </a:lnSpc>
              <a:spcBef>
                <a:spcPts val="900"/>
              </a:spcBef>
              <a:spcAft>
                <a:spcPts val="0"/>
              </a:spcAft>
              <a:buClr>
                <a:srgbClr val="424242"/>
              </a:buClr>
              <a:buSzPts val="840"/>
              <a:buFont typeface="Arial"/>
              <a:buChar char="○"/>
            </a:pPr>
            <a:r>
              <a:rPr lang="en-US" dirty="0">
                <a:solidFill>
                  <a:schemeClr val="dk1"/>
                </a:solidFill>
                <a:latin typeface="Arial"/>
                <a:ea typeface="Arial"/>
                <a:cs typeface="Arial"/>
                <a:sym typeface="Arial"/>
              </a:rPr>
              <a:t>Contract ceiling does not apply</a:t>
            </a:r>
            <a:r>
              <a:rPr lang="en-US" dirty="0">
                <a:solidFill>
                  <a:schemeClr val="dk1"/>
                </a:solidFill>
              </a:rPr>
              <a:t>.</a:t>
            </a:r>
            <a:endParaRPr dirty="0">
              <a:solidFill>
                <a:schemeClr val="dk1"/>
              </a:solidFill>
              <a:latin typeface="Arial"/>
              <a:ea typeface="Arial"/>
              <a:cs typeface="Arial"/>
              <a:sym typeface="Arial"/>
            </a:endParaRPr>
          </a:p>
          <a:p>
            <a:pPr marL="457200" lvl="0" indent="-330200" algn="l" rtl="0">
              <a:lnSpc>
                <a:spcPct val="100000"/>
              </a:lnSpc>
              <a:spcBef>
                <a:spcPts val="900"/>
              </a:spcBef>
              <a:spcAft>
                <a:spcPts val="0"/>
              </a:spcAft>
              <a:buClr>
                <a:schemeClr val="dk1"/>
              </a:buClr>
              <a:buSzPts val="840"/>
              <a:buFont typeface="Proxima Nova"/>
              <a:buChar char="●"/>
            </a:pPr>
            <a:r>
              <a:rPr lang="en-US" sz="1400" dirty="0">
                <a:solidFill>
                  <a:schemeClr val="dk1"/>
                </a:solidFill>
                <a:latin typeface="Arial"/>
                <a:ea typeface="Arial"/>
                <a:cs typeface="Arial"/>
                <a:sym typeface="Arial"/>
              </a:rPr>
              <a:t>Industrial </a:t>
            </a:r>
            <a:r>
              <a:rPr lang="en-US" sz="1400" dirty="0">
                <a:solidFill>
                  <a:schemeClr val="dk1"/>
                </a:solidFill>
              </a:rPr>
              <a:t>F</a:t>
            </a:r>
            <a:r>
              <a:rPr lang="en-US" sz="1400" dirty="0">
                <a:solidFill>
                  <a:schemeClr val="dk1"/>
                </a:solidFill>
                <a:latin typeface="Arial"/>
                <a:ea typeface="Arial"/>
                <a:cs typeface="Arial"/>
                <a:sym typeface="Arial"/>
              </a:rPr>
              <a:t>unding Fee (IFF) (paid by Industry</a:t>
            </a:r>
            <a:r>
              <a:rPr lang="en-US" sz="1400" dirty="0">
                <a:solidFill>
                  <a:schemeClr val="dk1"/>
                </a:solidFill>
              </a:rPr>
              <a:t>, not the customer</a:t>
            </a:r>
            <a:r>
              <a:rPr lang="en-US" sz="1400" dirty="0">
                <a:solidFill>
                  <a:schemeClr val="dk1"/>
                </a:solidFill>
                <a:latin typeface="Arial"/>
                <a:ea typeface="Arial"/>
                <a:cs typeface="Arial"/>
                <a:sym typeface="Arial"/>
              </a:rPr>
              <a:t>). </a:t>
            </a:r>
            <a:endParaRPr sz="1400" dirty="0">
              <a:solidFill>
                <a:schemeClr val="dk1"/>
              </a:solidFill>
              <a:latin typeface="Arial"/>
              <a:ea typeface="Arial"/>
              <a:cs typeface="Arial"/>
              <a:sym typeface="Arial"/>
            </a:endParaRPr>
          </a:p>
          <a:p>
            <a:pPr marL="457200" lvl="0" indent="-330200" algn="l" rtl="0">
              <a:lnSpc>
                <a:spcPct val="100000"/>
              </a:lnSpc>
              <a:spcBef>
                <a:spcPts val="900"/>
              </a:spcBef>
              <a:spcAft>
                <a:spcPts val="0"/>
              </a:spcAft>
              <a:buClr>
                <a:schemeClr val="dk1"/>
              </a:buClr>
              <a:buSzPts val="840"/>
              <a:buFont typeface="Proxima Nova"/>
              <a:buChar char="●"/>
            </a:pPr>
            <a:r>
              <a:rPr lang="en-US" sz="1400" b="1" dirty="0">
                <a:solidFill>
                  <a:schemeClr val="dk1"/>
                </a:solidFill>
              </a:rPr>
              <a:t>Continuously refreshed supplier base offering access to small businesses for set-asides. </a:t>
            </a:r>
            <a:endParaRPr sz="1400" b="1" dirty="0">
              <a:solidFill>
                <a:schemeClr val="dk1"/>
              </a:solidFill>
            </a:endParaRPr>
          </a:p>
          <a:p>
            <a:pPr marL="457200" lvl="0" indent="-330200" algn="l" rtl="0">
              <a:lnSpc>
                <a:spcPct val="100000"/>
              </a:lnSpc>
              <a:spcBef>
                <a:spcPts val="900"/>
              </a:spcBef>
              <a:spcAft>
                <a:spcPts val="0"/>
              </a:spcAft>
              <a:buClr>
                <a:schemeClr val="dk1"/>
              </a:buClr>
              <a:buSzPts val="840"/>
              <a:buFont typeface="Proxima Nova"/>
              <a:buChar char="●"/>
            </a:pPr>
            <a:r>
              <a:rPr lang="en-US" sz="1400" dirty="0">
                <a:solidFill>
                  <a:schemeClr val="dk1"/>
                </a:solidFill>
                <a:latin typeface="Arial"/>
                <a:ea typeface="Arial"/>
                <a:cs typeface="Arial"/>
                <a:sym typeface="Arial"/>
              </a:rPr>
              <a:t>Compliance with </a:t>
            </a:r>
            <a:r>
              <a:rPr lang="en-US" sz="1400" dirty="0">
                <a:solidFill>
                  <a:schemeClr val="dk1"/>
                </a:solidFill>
              </a:rPr>
              <a:t>ALL </a:t>
            </a:r>
            <a:r>
              <a:rPr lang="en-US" sz="1400" dirty="0">
                <a:solidFill>
                  <a:schemeClr val="dk1"/>
                </a:solidFill>
                <a:latin typeface="Arial"/>
                <a:ea typeface="Arial"/>
                <a:cs typeface="Arial"/>
                <a:sym typeface="Arial"/>
              </a:rPr>
              <a:t>applicable Federal Regulations and Policies</a:t>
            </a:r>
            <a:r>
              <a:rPr lang="en-US" sz="1400" dirty="0">
                <a:solidFill>
                  <a:schemeClr val="dk1"/>
                </a:solidFill>
              </a:rPr>
              <a:t>.</a:t>
            </a:r>
            <a:endParaRPr sz="1400" dirty="0">
              <a:solidFill>
                <a:schemeClr val="dk1"/>
              </a:solidFill>
            </a:endParaRPr>
          </a:p>
          <a:p>
            <a:pPr marL="457200" lvl="0" indent="-330200" algn="l" rtl="0">
              <a:lnSpc>
                <a:spcPct val="100000"/>
              </a:lnSpc>
              <a:spcBef>
                <a:spcPts val="900"/>
              </a:spcBef>
              <a:spcAft>
                <a:spcPts val="0"/>
              </a:spcAft>
              <a:buClr>
                <a:schemeClr val="dk1"/>
              </a:buClr>
              <a:buSzPts val="840"/>
              <a:buFont typeface="Proxima Nova"/>
              <a:buChar char="●"/>
            </a:pPr>
            <a:r>
              <a:rPr lang="en-US" sz="1400" b="1" dirty="0">
                <a:solidFill>
                  <a:schemeClr val="dk1"/>
                </a:solidFill>
              </a:rPr>
              <a:t>Established End User License Agreements (EULA) for software. </a:t>
            </a:r>
            <a:endParaRPr sz="1400" b="1" dirty="0">
              <a:solidFill>
                <a:schemeClr val="dk1"/>
              </a:solidFill>
            </a:endParaRPr>
          </a:p>
          <a:p>
            <a:pPr marL="457200" lvl="0" indent="-330200" algn="l" rtl="0">
              <a:lnSpc>
                <a:spcPct val="100000"/>
              </a:lnSpc>
              <a:spcBef>
                <a:spcPts val="900"/>
              </a:spcBef>
              <a:spcAft>
                <a:spcPts val="0"/>
              </a:spcAft>
              <a:buClr>
                <a:schemeClr val="dk1"/>
              </a:buClr>
              <a:buSzPts val="840"/>
              <a:buFont typeface="Proxima Nova"/>
              <a:buChar char="●"/>
            </a:pPr>
            <a:r>
              <a:rPr lang="en-US" sz="1400" dirty="0">
                <a:solidFill>
                  <a:schemeClr val="dk1"/>
                </a:solidFill>
                <a:latin typeface="Arial"/>
                <a:ea typeface="Arial"/>
                <a:cs typeface="Arial"/>
                <a:sym typeface="Arial"/>
              </a:rPr>
              <a:t>Worldwide Coverage (CONUS/OCONUS).</a:t>
            </a:r>
            <a:endParaRPr sz="1400" dirty="0">
              <a:solidFill>
                <a:schemeClr val="dk1"/>
              </a:solidFill>
              <a:latin typeface="Arial"/>
              <a:ea typeface="Arial"/>
              <a:cs typeface="Arial"/>
              <a:sym typeface="Arial"/>
            </a:endParaRPr>
          </a:p>
          <a:p>
            <a:pPr marL="0" lvl="0" indent="0" algn="l" rtl="0">
              <a:lnSpc>
                <a:spcPct val="100000"/>
              </a:lnSpc>
              <a:spcBef>
                <a:spcPts val="600"/>
              </a:spcBef>
              <a:spcAft>
                <a:spcPts val="0"/>
              </a:spcAft>
              <a:buSzPts val="980"/>
              <a:buNone/>
            </a:pPr>
            <a:endParaRPr sz="1400" dirty="0">
              <a:solidFill>
                <a:schemeClr val="dk1"/>
              </a:solidFill>
              <a:latin typeface="Arial"/>
              <a:ea typeface="Arial"/>
              <a:cs typeface="Arial"/>
              <a:sym typeface="Arial"/>
            </a:endParaRPr>
          </a:p>
          <a:p>
            <a:pPr marL="0" lvl="0" indent="0" algn="l" rtl="0">
              <a:lnSpc>
                <a:spcPct val="115000"/>
              </a:lnSpc>
              <a:spcBef>
                <a:spcPts val="1000"/>
              </a:spcBef>
              <a:spcAft>
                <a:spcPts val="0"/>
              </a:spcAft>
              <a:buSzPts val="980"/>
              <a:buNone/>
            </a:pPr>
            <a:endParaRPr sz="1400" b="1" dirty="0">
              <a:solidFill>
                <a:srgbClr val="424242"/>
              </a:solidFill>
              <a:latin typeface="Arial"/>
              <a:ea typeface="Arial"/>
              <a:cs typeface="Arial"/>
              <a:sym typeface="Arial"/>
            </a:endParaRPr>
          </a:p>
          <a:p>
            <a:pPr marL="0" lvl="0" indent="0" algn="l" rtl="0">
              <a:lnSpc>
                <a:spcPct val="115000"/>
              </a:lnSpc>
              <a:spcBef>
                <a:spcPts val="0"/>
              </a:spcBef>
              <a:spcAft>
                <a:spcPts val="0"/>
              </a:spcAft>
              <a:buSzPts val="980"/>
              <a:buNone/>
            </a:pPr>
            <a:endParaRPr sz="1400" b="1" dirty="0">
              <a:solidFill>
                <a:srgbClr val="424242"/>
              </a:solidFill>
              <a:latin typeface="Arial"/>
              <a:ea typeface="Arial"/>
              <a:cs typeface="Arial"/>
              <a:sym typeface="Arial"/>
            </a:endParaRPr>
          </a:p>
          <a:p>
            <a:pPr marL="0" lvl="0" indent="0" algn="l" rtl="0">
              <a:lnSpc>
                <a:spcPct val="115000"/>
              </a:lnSpc>
              <a:spcBef>
                <a:spcPts val="0"/>
              </a:spcBef>
              <a:spcAft>
                <a:spcPts val="0"/>
              </a:spcAft>
              <a:buSzPts val="980"/>
              <a:buNone/>
            </a:pPr>
            <a:endParaRPr sz="1400" b="1" dirty="0">
              <a:solidFill>
                <a:srgbClr val="424242"/>
              </a:solidFill>
              <a:latin typeface="Arial"/>
              <a:ea typeface="Arial"/>
              <a:cs typeface="Arial"/>
              <a:sym typeface="Arial"/>
            </a:endParaRPr>
          </a:p>
          <a:p>
            <a:pPr marL="285750" lvl="0" indent="-171450" algn="l" rtl="0">
              <a:lnSpc>
                <a:spcPct val="115000"/>
              </a:lnSpc>
              <a:spcBef>
                <a:spcPts val="0"/>
              </a:spcBef>
              <a:spcAft>
                <a:spcPts val="600"/>
              </a:spcAft>
              <a:buSzPts val="980"/>
              <a:buFont typeface="Arial"/>
              <a:buNone/>
            </a:pPr>
            <a:endParaRPr sz="1400" dirty="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3479</Words>
  <Application>Microsoft Office PowerPoint</Application>
  <PresentationFormat>On-screen Show (16:9)</PresentationFormat>
  <Paragraphs>515</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Noto Sans Symbols</vt:lpstr>
      <vt:lpstr>Cambria</vt:lpstr>
      <vt:lpstr>Proxima Nova</vt:lpstr>
      <vt:lpstr>Calibri</vt:lpstr>
      <vt:lpstr>Roboto</vt:lpstr>
      <vt:lpstr>Simple Light</vt:lpstr>
      <vt:lpstr>Information Technology Category Multiple Award Schedule</vt:lpstr>
      <vt:lpstr>Agenda </vt:lpstr>
      <vt:lpstr>ITC Partners through MAS</vt:lpstr>
      <vt:lpstr>ITC is a key player and partner for agency  IT modernization.</vt:lpstr>
      <vt:lpstr>Acquisition Support Initiatives</vt:lpstr>
      <vt:lpstr>  Multiple Award Schedule (MAS)  Providing access to pre-vetted suppliers. Incorporating supply chain risk mitigation. Specialized Item Numbers for IT buying.  </vt:lpstr>
      <vt:lpstr>IT SINs</vt:lpstr>
      <vt:lpstr>BPA Use Story</vt:lpstr>
      <vt:lpstr>MAS: Master Contract </vt:lpstr>
      <vt:lpstr>MAS: Speed, Cost Savings, &amp; Compliance</vt:lpstr>
      <vt:lpstr>MAS: Schedule Ordering &amp; Contract Pricing </vt:lpstr>
      <vt:lpstr>MAS: Blanket Purchase Agreement </vt:lpstr>
      <vt:lpstr>MAS: BPA Features &amp; Benefits</vt:lpstr>
      <vt:lpstr>MAS: CTA Comparison</vt:lpstr>
      <vt:lpstr>MAS: Ancillary Supplies &amp; Services</vt:lpstr>
      <vt:lpstr>MAS: Order Level Materials</vt:lpstr>
      <vt:lpstr>MAS: FastLane </vt:lpstr>
      <vt:lpstr>Defense Innovation Unit Use Case Scenario</vt:lpstr>
      <vt:lpstr>Pre-Competed Vehicles   2GIT BPA (IT Hardware, Software, &amp; Ancillary)  GSS BPA (Desktops/Laptops)  Printer BPA  GSA Advantage New vehicles</vt:lpstr>
      <vt:lpstr>Pre-Competed Vehicles (Click resources below) </vt:lpstr>
      <vt:lpstr>Buying Resources:  Ordering guidelines for MAS.  GWAC vs MAS solution comparison.</vt:lpstr>
      <vt:lpstr>GSA Order Guides</vt:lpstr>
      <vt:lpstr> Ordering Procedures for Products &amp; Services: without SOW FAR 8.405-1</vt:lpstr>
      <vt:lpstr> </vt:lpstr>
      <vt:lpstr>Establishing a BPA for Supplies – FAR 8.405-3(b)(1) </vt:lpstr>
      <vt:lpstr>BPA Ordering Procedures: FAR 8.405-3</vt:lpstr>
      <vt:lpstr>GWAC vs MAS Comparison</vt:lpstr>
      <vt:lpstr>Value Proposition</vt:lpstr>
      <vt:lpstr>NOAA Use Case Scenario</vt:lpstr>
      <vt:lpstr>Support Tools</vt:lpstr>
      <vt:lpstr>GSA Tools &amp; Resources</vt:lpstr>
      <vt:lpstr>Buyer Resources (Click Here)</vt:lpstr>
      <vt:lpstr>Buyer Guide (Click Here)</vt:lpstr>
      <vt:lpstr>Questions?</vt:lpstr>
      <vt:lpstr>U.S. General Services Administration Federal Acquisition Service</vt:lpstr>
      <vt:lpstr>Appendix  ADDITIONAL RESOURCES   Multiple Award Schedule Details   Initiatives   MAS Ordering Procedures    Products and Services without SOW - FAR 8.405-1   Services Requiring an SOW - FAR 8.405-2  Establishing a Blanket Purchase Agreement (BPA)    Ordering Procedures       Supplies – FAR 8.405-3(b)(1)      Services – FAR 8.405-3(b)(2)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SarahKKielty</cp:lastModifiedBy>
  <cp:revision>3</cp:revision>
  <dcterms:modified xsi:type="dcterms:W3CDTF">2024-11-19T15:08:12Z</dcterms:modified>
</cp:coreProperties>
</file>