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6" r:id="rId1"/>
    <p:sldMasterId id="2147483667"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b5d902926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b5d902926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b5d902926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b5d902926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be21ab0c05_3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be21ab0c05_3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be21ab0c05_3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be21ab0c05_3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be21ab0c05_3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be21ab0c05_3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be21ab0c05_3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be21ab0c05_3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be21ab0c05_3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be21ab0c05_3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be21ab0c05_3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be21ab0c05_3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be21ab0c05_3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be21ab0c05_3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be21ab0c05_3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be21ab0c05_3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aa38caba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aa38caba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b5d902926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b5d902926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be21ab0c05_3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be21ab0c05_3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b7baee42c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b7baee42c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7baee4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b7baee4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b7baee42c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b7baee42c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b7baee42c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b7baee42c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b7baee42c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b7baee42c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b7baee42c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b7baee42c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b7baee42c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b7baee42c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b7baee42c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b7baee42c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a618c1ac3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a618c1ac3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be21ab0c05_3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be21ab0c05_3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be21ab0c05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be21ab0c05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b7baee42ce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b7baee42c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be21ab0c05_3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be21ab0c05_3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a:latin typeface="Calibri"/>
                <a:ea typeface="Calibri"/>
                <a:cs typeface="Calibri"/>
                <a:sym typeface="Calibri"/>
              </a:rPr>
              <a:t>eBuy Open </a:t>
            </a:r>
            <a:endParaRPr sz="1300">
              <a:latin typeface="Calibri"/>
              <a:ea typeface="Calibri"/>
              <a:cs typeface="Calibri"/>
              <a:sym typeface="Calibri"/>
            </a:endParaRPr>
          </a:p>
          <a:p>
            <a:pPr marL="0" lvl="0" indent="0" algn="l" rtl="0">
              <a:lnSpc>
                <a:spcPct val="100000"/>
              </a:lnSpc>
              <a:spcBef>
                <a:spcPts val="0"/>
              </a:spcBef>
              <a:spcAft>
                <a:spcPts val="0"/>
              </a:spcAft>
              <a:buNone/>
            </a:pPr>
            <a:r>
              <a:rPr lang="en" sz="1300">
                <a:solidFill>
                  <a:srgbClr val="333333"/>
                </a:solidFill>
                <a:highlight>
                  <a:srgbClr val="FFFFFF"/>
                </a:highlight>
                <a:latin typeface="Calibri"/>
                <a:ea typeface="Calibri"/>
                <a:cs typeface="Calibri"/>
                <a:sym typeface="Calibri"/>
              </a:rPr>
              <a:t>RFQ1362167 Narcotic and Explosive Dog Services for Sierra Army Depot Herlong, CA Department of the Army  </a:t>
            </a:r>
            <a:endParaRPr sz="1300">
              <a:solidFill>
                <a:srgbClr val="333333"/>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None/>
            </a:pPr>
            <a:r>
              <a:rPr lang="en" sz="1300">
                <a:solidFill>
                  <a:srgbClr val="333333"/>
                </a:solidFill>
                <a:highlight>
                  <a:srgbClr val="FFFFFF"/>
                </a:highlight>
                <a:latin typeface="Calibri"/>
                <a:ea typeface="Calibri"/>
                <a:cs typeface="Calibri"/>
                <a:sym typeface="Calibri"/>
              </a:rPr>
              <a:t>and </a:t>
            </a:r>
            <a:r>
              <a:rPr lang="en" sz="1300">
                <a:solidFill>
                  <a:srgbClr val="202124"/>
                </a:solidFill>
                <a:highlight>
                  <a:srgbClr val="FFFFFF"/>
                </a:highlight>
                <a:latin typeface="Calibri"/>
                <a:ea typeface="Calibri"/>
                <a:cs typeface="Calibri"/>
                <a:sym typeface="Calibri"/>
              </a:rPr>
              <a:t>RFQ1367416 AMIS, Zebra and Quagga Mussel Canine Detection</a:t>
            </a:r>
            <a:endParaRPr sz="1300">
              <a:solidFill>
                <a:srgbClr val="333333"/>
              </a:solidFill>
              <a:highlight>
                <a:srgbClr val="FFFFFF"/>
              </a:highlight>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be21ab0c05_3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be21ab0c05_3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b7baee42ce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b7baee42ce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b7c9241c15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b7c9241c1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b7c9241c15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b7c9241c1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b7baee42ce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b7baee42ce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b7baee42c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b7baee42c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b5d902926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b5d902926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b7baee42ce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b7baee42ce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b7648f0666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b7648f066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be21ab0c05_3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be21ab0c05_3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be21ab0c05_3_206:notes"/>
          <p:cNvSpPr txBox="1">
            <a:spLocks noGrp="1"/>
          </p:cNvSpPr>
          <p:nvPr>
            <p:ph type="body" idx="1"/>
          </p:nvPr>
        </p:nvSpPr>
        <p:spPr>
          <a:xfrm>
            <a:off x="685800" y="4400549"/>
            <a:ext cx="5486400" cy="3600900"/>
          </a:xfrm>
          <a:prstGeom prst="rect">
            <a:avLst/>
          </a:prstGeom>
          <a:noFill/>
          <a:ln>
            <a:noFill/>
          </a:ln>
        </p:spPr>
        <p:txBody>
          <a:bodyPr spcFirstLastPara="1" wrap="square" lIns="93450" tIns="93450" rIns="93450" bIns="93450" anchor="ctr" anchorCtr="0">
            <a:noAutofit/>
          </a:bodyPr>
          <a:lstStyle/>
          <a:p>
            <a:pPr marL="0" lvl="0" indent="0" algn="l" rtl="0">
              <a:spcBef>
                <a:spcPts val="0"/>
              </a:spcBef>
              <a:spcAft>
                <a:spcPts val="0"/>
              </a:spcAft>
              <a:buClr>
                <a:schemeClr val="dk1"/>
              </a:buClr>
              <a:buSzPts val="1400"/>
              <a:buFont typeface="Calibri"/>
              <a:buNone/>
            </a:pPr>
            <a:endParaRPr sz="1400"/>
          </a:p>
        </p:txBody>
      </p:sp>
      <p:sp>
        <p:nvSpPr>
          <p:cNvPr id="142" name="Google Shape;142;g3be21ab0c05_3_206:notes"/>
          <p:cNvSpPr>
            <a:spLocks noGrp="1" noRot="1" noChangeAspect="1"/>
          </p:cNvSpPr>
          <p:nvPr>
            <p:ph type="sldImg" idx="2"/>
          </p:nvPr>
        </p:nvSpPr>
        <p:spPr>
          <a:xfrm>
            <a:off x="684213" y="1136650"/>
            <a:ext cx="5449887" cy="3067050"/>
          </a:xfrm>
          <a:custGeom>
            <a:avLst/>
            <a:gdLst/>
            <a:ahLst/>
            <a:cxnLst/>
            <a:rect l="l" t="t" r="r" b="b"/>
            <a:pathLst>
              <a:path w="120000" h="120000" extrusionOk="0">
                <a:moveTo>
                  <a:pt x="0" y="0"/>
                </a:moveTo>
                <a:lnTo>
                  <a:pt x="120000" y="0"/>
                </a:lnTo>
                <a:lnTo>
                  <a:pt x="120000" y="120000"/>
                </a:lnTo>
                <a:lnTo>
                  <a:pt x="0" y="120000"/>
                </a:lnTo>
                <a:close/>
              </a:path>
            </a:pathLst>
          </a:custGeom>
          <a:noFill/>
          <a:ln w="124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b5d902926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b5d902926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be21ab0c05_3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be21ab0c05_3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b5d902926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b5d902926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45"/>
        <p:cNvGrpSpPr/>
        <p:nvPr/>
      </p:nvGrpSpPr>
      <p:grpSpPr>
        <a:xfrm>
          <a:off x="0" y="0"/>
          <a:ext cx="0" cy="0"/>
          <a:chOff x="0" y="0"/>
          <a:chExt cx="0" cy="0"/>
        </a:xfrm>
      </p:grpSpPr>
      <p:sp>
        <p:nvSpPr>
          <p:cNvPr id="46" name="Google Shape;46;p12"/>
          <p:cNvSpPr/>
          <p:nvPr/>
        </p:nvSpPr>
        <p:spPr>
          <a:xfrm>
            <a:off x="0" y="0"/>
            <a:ext cx="9144000" cy="5143500"/>
          </a:xfrm>
          <a:custGeom>
            <a:avLst/>
            <a:gdLst/>
            <a:ahLst/>
            <a:cxnLst/>
            <a:rect l="l" t="t" r="r" b="b"/>
            <a:pathLst>
              <a:path w="9144000" h="6858000" extrusionOk="0">
                <a:moveTo>
                  <a:pt x="9144000" y="0"/>
                </a:moveTo>
                <a:lnTo>
                  <a:pt x="0" y="0"/>
                </a:lnTo>
                <a:lnTo>
                  <a:pt x="0" y="6858000"/>
                </a:lnTo>
                <a:lnTo>
                  <a:pt x="9144000" y="6858000"/>
                </a:lnTo>
                <a:lnTo>
                  <a:pt x="9144000" y="0"/>
                </a:lnTo>
                <a:close/>
              </a:path>
            </a:pathLst>
          </a:custGeom>
          <a:solidFill>
            <a:srgbClr val="0B539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47;p12"/>
          <p:cNvSpPr/>
          <p:nvPr/>
        </p:nvSpPr>
        <p:spPr>
          <a:xfrm>
            <a:off x="0" y="1840392"/>
            <a:ext cx="7879080" cy="1291114"/>
          </a:xfrm>
          <a:custGeom>
            <a:avLst/>
            <a:gdLst/>
            <a:ahLst/>
            <a:cxnLst/>
            <a:rect l="l" t="t" r="r" b="b"/>
            <a:pathLst>
              <a:path w="7879080" h="1721485" extrusionOk="0">
                <a:moveTo>
                  <a:pt x="7879016" y="0"/>
                </a:moveTo>
                <a:lnTo>
                  <a:pt x="0" y="0"/>
                </a:lnTo>
                <a:lnTo>
                  <a:pt x="0" y="1721091"/>
                </a:lnTo>
                <a:lnTo>
                  <a:pt x="7879016" y="1721091"/>
                </a:lnTo>
                <a:lnTo>
                  <a:pt x="7879016" y="0"/>
                </a:lnTo>
                <a:close/>
              </a:path>
            </a:pathLst>
          </a:custGeom>
          <a:solidFill>
            <a:srgbClr val="0579B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12"/>
          <p:cNvSpPr/>
          <p:nvPr/>
        </p:nvSpPr>
        <p:spPr>
          <a:xfrm>
            <a:off x="7101206" y="1751572"/>
            <a:ext cx="793115" cy="554831"/>
          </a:xfrm>
          <a:custGeom>
            <a:avLst/>
            <a:gdLst/>
            <a:ahLst/>
            <a:cxnLst/>
            <a:rect l="l" t="t" r="r" b="b"/>
            <a:pathLst>
              <a:path w="793115" h="739775" extrusionOk="0">
                <a:moveTo>
                  <a:pt x="792530" y="739419"/>
                </a:moveTo>
                <a:lnTo>
                  <a:pt x="103009" y="118414"/>
                </a:lnTo>
                <a:lnTo>
                  <a:pt x="103009" y="739419"/>
                </a:lnTo>
                <a:lnTo>
                  <a:pt x="792530" y="739419"/>
                </a:lnTo>
                <a:close/>
              </a:path>
              <a:path w="793115" h="739775" extrusionOk="0">
                <a:moveTo>
                  <a:pt x="792594" y="0"/>
                </a:moveTo>
                <a:lnTo>
                  <a:pt x="0" y="0"/>
                </a:lnTo>
                <a:lnTo>
                  <a:pt x="792594" y="724496"/>
                </a:lnTo>
                <a:lnTo>
                  <a:pt x="792594" y="0"/>
                </a:lnTo>
                <a:close/>
              </a:path>
            </a:pathLst>
          </a:custGeom>
          <a:solidFill>
            <a:srgbClr val="0B539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49;p12"/>
          <p:cNvSpPr txBox="1">
            <a:spLocks noGrp="1"/>
          </p:cNvSpPr>
          <p:nvPr>
            <p:ph type="title"/>
          </p:nvPr>
        </p:nvSpPr>
        <p:spPr>
          <a:xfrm>
            <a:off x="281622" y="2306403"/>
            <a:ext cx="7216200" cy="492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76200" y="57150"/>
            <a:ext cx="7772400" cy="492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3"/>
          <p:cNvSpPr txBox="1">
            <a:spLocks noGrp="1"/>
          </p:cNvSpPr>
          <p:nvPr>
            <p:ph type="subTitle" idx="1"/>
          </p:nvPr>
        </p:nvSpPr>
        <p:spPr>
          <a:xfrm>
            <a:off x="76200" y="742950"/>
            <a:ext cx="6400800" cy="246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3108960" y="4783455"/>
            <a:ext cx="2926200" cy="276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dt" idx="10"/>
          </p:nvPr>
        </p:nvSpPr>
        <p:spPr>
          <a:xfrm>
            <a:off x="457200" y="4783455"/>
            <a:ext cx="2103000" cy="276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8751334" y="4800004"/>
            <a:ext cx="216600" cy="153900"/>
          </a:xfrm>
          <a:prstGeom prst="rect">
            <a:avLst/>
          </a:prstGeom>
          <a:noFill/>
          <a:ln>
            <a:noFill/>
          </a:ln>
        </p:spPr>
        <p:txBody>
          <a:bodyPr spcFirstLastPara="1" wrap="square" lIns="0" tIns="0" rIns="0" bIns="0" anchor="t" anchorCtr="0">
            <a:noAutofit/>
          </a:bodyPr>
          <a:lstStyle>
            <a:lvl1pPr marL="38100" marR="0" lvl="0" indent="0" algn="l">
              <a:lnSpc>
                <a:spcPct val="100000"/>
              </a:lnSpc>
              <a:spcBef>
                <a:spcPts val="0"/>
              </a:spcBef>
              <a:buNone/>
              <a:defRPr sz="1000" b="0" i="0">
                <a:solidFill>
                  <a:srgbClr val="ACACAC"/>
                </a:solidFill>
                <a:latin typeface="Arial"/>
                <a:ea typeface="Arial"/>
                <a:cs typeface="Arial"/>
                <a:sym typeface="Arial"/>
              </a:defRPr>
            </a:lvl1pPr>
            <a:lvl2pPr marL="38100" marR="0" lvl="1" indent="0" algn="l">
              <a:lnSpc>
                <a:spcPct val="100000"/>
              </a:lnSpc>
              <a:spcBef>
                <a:spcPts val="0"/>
              </a:spcBef>
              <a:buNone/>
              <a:defRPr sz="1000" b="0" i="0">
                <a:solidFill>
                  <a:srgbClr val="ACACAC"/>
                </a:solidFill>
                <a:latin typeface="Arial"/>
                <a:ea typeface="Arial"/>
                <a:cs typeface="Arial"/>
                <a:sym typeface="Arial"/>
              </a:defRPr>
            </a:lvl2pPr>
            <a:lvl3pPr marL="38100" marR="0" lvl="2" indent="0" algn="l">
              <a:lnSpc>
                <a:spcPct val="100000"/>
              </a:lnSpc>
              <a:spcBef>
                <a:spcPts val="0"/>
              </a:spcBef>
              <a:buNone/>
              <a:defRPr sz="1000" b="0" i="0">
                <a:solidFill>
                  <a:srgbClr val="ACACAC"/>
                </a:solidFill>
                <a:latin typeface="Arial"/>
                <a:ea typeface="Arial"/>
                <a:cs typeface="Arial"/>
                <a:sym typeface="Arial"/>
              </a:defRPr>
            </a:lvl3pPr>
            <a:lvl4pPr marL="38100" marR="0" lvl="3" indent="0" algn="l">
              <a:lnSpc>
                <a:spcPct val="100000"/>
              </a:lnSpc>
              <a:spcBef>
                <a:spcPts val="0"/>
              </a:spcBef>
              <a:buNone/>
              <a:defRPr sz="1000" b="0" i="0">
                <a:solidFill>
                  <a:srgbClr val="ACACAC"/>
                </a:solidFill>
                <a:latin typeface="Arial"/>
                <a:ea typeface="Arial"/>
                <a:cs typeface="Arial"/>
                <a:sym typeface="Arial"/>
              </a:defRPr>
            </a:lvl4pPr>
            <a:lvl5pPr marL="38100" marR="0" lvl="4" indent="0" algn="l">
              <a:lnSpc>
                <a:spcPct val="100000"/>
              </a:lnSpc>
              <a:spcBef>
                <a:spcPts val="0"/>
              </a:spcBef>
              <a:buNone/>
              <a:defRPr sz="1000" b="0" i="0">
                <a:solidFill>
                  <a:srgbClr val="ACACAC"/>
                </a:solidFill>
                <a:latin typeface="Arial"/>
                <a:ea typeface="Arial"/>
                <a:cs typeface="Arial"/>
                <a:sym typeface="Arial"/>
              </a:defRPr>
            </a:lvl5pPr>
            <a:lvl6pPr marL="38100" marR="0" lvl="5" indent="0" algn="l">
              <a:lnSpc>
                <a:spcPct val="100000"/>
              </a:lnSpc>
              <a:spcBef>
                <a:spcPts val="0"/>
              </a:spcBef>
              <a:buNone/>
              <a:defRPr sz="1000" b="0" i="0">
                <a:solidFill>
                  <a:srgbClr val="ACACAC"/>
                </a:solidFill>
                <a:latin typeface="Arial"/>
                <a:ea typeface="Arial"/>
                <a:cs typeface="Arial"/>
                <a:sym typeface="Arial"/>
              </a:defRPr>
            </a:lvl6pPr>
            <a:lvl7pPr marL="38100" marR="0" lvl="6" indent="0" algn="l">
              <a:lnSpc>
                <a:spcPct val="100000"/>
              </a:lnSpc>
              <a:spcBef>
                <a:spcPts val="0"/>
              </a:spcBef>
              <a:buNone/>
              <a:defRPr sz="1000" b="0" i="0">
                <a:solidFill>
                  <a:srgbClr val="ACACAC"/>
                </a:solidFill>
                <a:latin typeface="Arial"/>
                <a:ea typeface="Arial"/>
                <a:cs typeface="Arial"/>
                <a:sym typeface="Arial"/>
              </a:defRPr>
            </a:lvl7pPr>
            <a:lvl8pPr marL="38100" marR="0" lvl="7" indent="0" algn="l">
              <a:lnSpc>
                <a:spcPct val="100000"/>
              </a:lnSpc>
              <a:spcBef>
                <a:spcPts val="0"/>
              </a:spcBef>
              <a:buNone/>
              <a:defRPr sz="1000" b="0" i="0">
                <a:solidFill>
                  <a:srgbClr val="ACACAC"/>
                </a:solidFill>
                <a:latin typeface="Arial"/>
                <a:ea typeface="Arial"/>
                <a:cs typeface="Arial"/>
                <a:sym typeface="Arial"/>
              </a:defRPr>
            </a:lvl8pPr>
            <a:lvl9pPr marL="38100" marR="0" lvl="8" indent="0" algn="l">
              <a:lnSpc>
                <a:spcPct val="100000"/>
              </a:lnSpc>
              <a:spcBef>
                <a:spcPts val="0"/>
              </a:spcBef>
              <a:buNone/>
              <a:defRPr sz="1000" b="0" i="0">
                <a:solidFill>
                  <a:srgbClr val="ACACAC"/>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
              <a:t>‹#›</a:t>
            </a:fld>
            <a:endParaRPr/>
          </a:p>
        </p:txBody>
      </p:sp>
      <p:sp>
        <p:nvSpPr>
          <p:cNvPr id="56" name="Google Shape;56;p13"/>
          <p:cNvSpPr/>
          <p:nvPr/>
        </p:nvSpPr>
        <p:spPr>
          <a:xfrm>
            <a:off x="67830" y="613933"/>
            <a:ext cx="7230109" cy="0"/>
          </a:xfrm>
          <a:custGeom>
            <a:avLst/>
            <a:gdLst/>
            <a:ahLst/>
            <a:cxnLst/>
            <a:rect l="l" t="t" r="r" b="b"/>
            <a:pathLst>
              <a:path w="7230109" h="120000" extrusionOk="0">
                <a:moveTo>
                  <a:pt x="0" y="0"/>
                </a:moveTo>
                <a:lnTo>
                  <a:pt x="7229995" y="0"/>
                </a:lnTo>
              </a:path>
            </a:pathLst>
          </a:cu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59" name="Google Shape;59;p1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1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p14"/>
          <p:cNvSpPr txBox="1">
            <a:spLocks noGrp="1"/>
          </p:cNvSpPr>
          <p:nvPr>
            <p:ph type="sldNum" idx="12"/>
          </p:nvPr>
        </p:nvSpPr>
        <p:spPr>
          <a:xfrm>
            <a:off x="7010400" y="4972050"/>
            <a:ext cx="2133600" cy="171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2"/>
        <p:cNvGrpSpPr/>
        <p:nvPr/>
      </p:nvGrpSpPr>
      <p:grpSpPr>
        <a:xfrm>
          <a:off x="0" y="0"/>
          <a:ext cx="0" cy="0"/>
          <a:chOff x="0" y="0"/>
          <a:chExt cx="0" cy="0"/>
        </a:xfrm>
      </p:grpSpPr>
      <p:sp>
        <p:nvSpPr>
          <p:cNvPr id="63" name="Google Shape;63;p15"/>
          <p:cNvSpPr/>
          <p:nvPr/>
        </p:nvSpPr>
        <p:spPr>
          <a:xfrm>
            <a:off x="2887508" y="1123950"/>
            <a:ext cx="3003600" cy="2651700"/>
          </a:xfrm>
          <a:prstGeom prst="rect">
            <a:avLst/>
          </a:prstGeom>
          <a:blipFill rotWithShape="1">
            <a:blip r:embed="rId2">
              <a:alphaModFix/>
            </a:blip>
            <a:stretch>
              <a:fillRect r="-10629"/>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76200" y="57150"/>
            <a:ext cx="7216200" cy="492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200" b="1" i="0">
                <a:solidFill>
                  <a:srgbClr val="003B7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76200" y="742950"/>
            <a:ext cx="3977700" cy="2463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7" name="Google Shape;67;p16"/>
          <p:cNvSpPr txBox="1">
            <a:spLocks noGrp="1"/>
          </p:cNvSpPr>
          <p:nvPr>
            <p:ph type="body" idx="2"/>
          </p:nvPr>
        </p:nvSpPr>
        <p:spPr>
          <a:xfrm>
            <a:off x="4495800" y="742950"/>
            <a:ext cx="3977700" cy="2463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8" name="Google Shape;68;p16"/>
          <p:cNvSpPr txBox="1">
            <a:spLocks noGrp="1"/>
          </p:cNvSpPr>
          <p:nvPr>
            <p:ph type="ftr" idx="11"/>
          </p:nvPr>
        </p:nvSpPr>
        <p:spPr>
          <a:xfrm>
            <a:off x="3108960" y="4783455"/>
            <a:ext cx="2926200" cy="276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6"/>
          <p:cNvSpPr txBox="1">
            <a:spLocks noGrp="1"/>
          </p:cNvSpPr>
          <p:nvPr>
            <p:ph type="dt" idx="10"/>
          </p:nvPr>
        </p:nvSpPr>
        <p:spPr>
          <a:xfrm>
            <a:off x="457200" y="4783455"/>
            <a:ext cx="2103000" cy="276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751334" y="4800004"/>
            <a:ext cx="216600" cy="153900"/>
          </a:xfrm>
          <a:prstGeom prst="rect">
            <a:avLst/>
          </a:prstGeom>
          <a:noFill/>
          <a:ln>
            <a:noFill/>
          </a:ln>
        </p:spPr>
        <p:txBody>
          <a:bodyPr spcFirstLastPara="1" wrap="square" lIns="0" tIns="0" rIns="0" bIns="0" anchor="t" anchorCtr="0">
            <a:noAutofit/>
          </a:bodyPr>
          <a:lstStyle>
            <a:lvl1pPr marL="38100" marR="0" lvl="0" indent="0" algn="l">
              <a:lnSpc>
                <a:spcPct val="100000"/>
              </a:lnSpc>
              <a:spcBef>
                <a:spcPts val="0"/>
              </a:spcBef>
              <a:buNone/>
              <a:defRPr sz="1000" b="0" i="0">
                <a:solidFill>
                  <a:srgbClr val="ACACAC"/>
                </a:solidFill>
                <a:latin typeface="Arial"/>
                <a:ea typeface="Arial"/>
                <a:cs typeface="Arial"/>
                <a:sym typeface="Arial"/>
              </a:defRPr>
            </a:lvl1pPr>
            <a:lvl2pPr marL="38100" marR="0" lvl="1" indent="0" algn="l">
              <a:lnSpc>
                <a:spcPct val="100000"/>
              </a:lnSpc>
              <a:spcBef>
                <a:spcPts val="0"/>
              </a:spcBef>
              <a:buNone/>
              <a:defRPr sz="1000" b="0" i="0">
                <a:solidFill>
                  <a:srgbClr val="ACACAC"/>
                </a:solidFill>
                <a:latin typeface="Arial"/>
                <a:ea typeface="Arial"/>
                <a:cs typeface="Arial"/>
                <a:sym typeface="Arial"/>
              </a:defRPr>
            </a:lvl2pPr>
            <a:lvl3pPr marL="38100" marR="0" lvl="2" indent="0" algn="l">
              <a:lnSpc>
                <a:spcPct val="100000"/>
              </a:lnSpc>
              <a:spcBef>
                <a:spcPts val="0"/>
              </a:spcBef>
              <a:buNone/>
              <a:defRPr sz="1000" b="0" i="0">
                <a:solidFill>
                  <a:srgbClr val="ACACAC"/>
                </a:solidFill>
                <a:latin typeface="Arial"/>
                <a:ea typeface="Arial"/>
                <a:cs typeface="Arial"/>
                <a:sym typeface="Arial"/>
              </a:defRPr>
            </a:lvl3pPr>
            <a:lvl4pPr marL="38100" marR="0" lvl="3" indent="0" algn="l">
              <a:lnSpc>
                <a:spcPct val="100000"/>
              </a:lnSpc>
              <a:spcBef>
                <a:spcPts val="0"/>
              </a:spcBef>
              <a:buNone/>
              <a:defRPr sz="1000" b="0" i="0">
                <a:solidFill>
                  <a:srgbClr val="ACACAC"/>
                </a:solidFill>
                <a:latin typeface="Arial"/>
                <a:ea typeface="Arial"/>
                <a:cs typeface="Arial"/>
                <a:sym typeface="Arial"/>
              </a:defRPr>
            </a:lvl4pPr>
            <a:lvl5pPr marL="38100" marR="0" lvl="4" indent="0" algn="l">
              <a:lnSpc>
                <a:spcPct val="100000"/>
              </a:lnSpc>
              <a:spcBef>
                <a:spcPts val="0"/>
              </a:spcBef>
              <a:buNone/>
              <a:defRPr sz="1000" b="0" i="0">
                <a:solidFill>
                  <a:srgbClr val="ACACAC"/>
                </a:solidFill>
                <a:latin typeface="Arial"/>
                <a:ea typeface="Arial"/>
                <a:cs typeface="Arial"/>
                <a:sym typeface="Arial"/>
              </a:defRPr>
            </a:lvl5pPr>
            <a:lvl6pPr marL="38100" marR="0" lvl="5" indent="0" algn="l">
              <a:lnSpc>
                <a:spcPct val="100000"/>
              </a:lnSpc>
              <a:spcBef>
                <a:spcPts val="0"/>
              </a:spcBef>
              <a:buNone/>
              <a:defRPr sz="1000" b="0" i="0">
                <a:solidFill>
                  <a:srgbClr val="ACACAC"/>
                </a:solidFill>
                <a:latin typeface="Arial"/>
                <a:ea typeface="Arial"/>
                <a:cs typeface="Arial"/>
                <a:sym typeface="Arial"/>
              </a:defRPr>
            </a:lvl6pPr>
            <a:lvl7pPr marL="38100" marR="0" lvl="6" indent="0" algn="l">
              <a:lnSpc>
                <a:spcPct val="100000"/>
              </a:lnSpc>
              <a:spcBef>
                <a:spcPts val="0"/>
              </a:spcBef>
              <a:buNone/>
              <a:defRPr sz="1000" b="0" i="0">
                <a:solidFill>
                  <a:srgbClr val="ACACAC"/>
                </a:solidFill>
                <a:latin typeface="Arial"/>
                <a:ea typeface="Arial"/>
                <a:cs typeface="Arial"/>
                <a:sym typeface="Arial"/>
              </a:defRPr>
            </a:lvl7pPr>
            <a:lvl8pPr marL="38100" marR="0" lvl="7" indent="0" algn="l">
              <a:lnSpc>
                <a:spcPct val="100000"/>
              </a:lnSpc>
              <a:spcBef>
                <a:spcPts val="0"/>
              </a:spcBef>
              <a:buNone/>
              <a:defRPr sz="1000" b="0" i="0">
                <a:solidFill>
                  <a:srgbClr val="ACACAC"/>
                </a:solidFill>
                <a:latin typeface="Arial"/>
                <a:ea typeface="Arial"/>
                <a:cs typeface="Arial"/>
                <a:sym typeface="Arial"/>
              </a:defRPr>
            </a:lvl8pPr>
            <a:lvl9pPr marL="38100" marR="0" lvl="8" indent="0" algn="l">
              <a:lnSpc>
                <a:spcPct val="100000"/>
              </a:lnSpc>
              <a:spcBef>
                <a:spcPts val="0"/>
              </a:spcBef>
              <a:buNone/>
              <a:defRPr sz="1000" b="0" i="0">
                <a:solidFill>
                  <a:srgbClr val="ACACAC"/>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
              <a:t>‹#›</a:t>
            </a:fld>
            <a:endParaRPr/>
          </a:p>
        </p:txBody>
      </p:sp>
      <p:sp>
        <p:nvSpPr>
          <p:cNvPr id="71" name="Google Shape;71;p16"/>
          <p:cNvSpPr/>
          <p:nvPr/>
        </p:nvSpPr>
        <p:spPr>
          <a:xfrm>
            <a:off x="67830" y="613933"/>
            <a:ext cx="7230109" cy="0"/>
          </a:xfrm>
          <a:custGeom>
            <a:avLst/>
            <a:gdLst/>
            <a:ahLst/>
            <a:cxnLst/>
            <a:rect l="l" t="t" r="r" b="b"/>
            <a:pathLst>
              <a:path w="7230109" h="120000" extrusionOk="0">
                <a:moveTo>
                  <a:pt x="0" y="0"/>
                </a:moveTo>
                <a:lnTo>
                  <a:pt x="7229995" y="0"/>
                </a:lnTo>
              </a:path>
            </a:pathLst>
          </a:cu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Section Header with Image">
  <p:cSld name="2_Section Header with Image">
    <p:spTree>
      <p:nvGrpSpPr>
        <p:cNvPr id="1" name="Shape 72"/>
        <p:cNvGrpSpPr/>
        <p:nvPr/>
      </p:nvGrpSpPr>
      <p:grpSpPr>
        <a:xfrm>
          <a:off x="0" y="0"/>
          <a:ext cx="0" cy="0"/>
          <a:chOff x="0" y="0"/>
          <a:chExt cx="0" cy="0"/>
        </a:xfrm>
      </p:grpSpPr>
      <p:sp>
        <p:nvSpPr>
          <p:cNvPr id="73" name="Google Shape;73;p17"/>
          <p:cNvSpPr/>
          <p:nvPr/>
        </p:nvSpPr>
        <p:spPr>
          <a:xfrm rot="10800000" flipH="1">
            <a:off x="0" y="78"/>
            <a:ext cx="7968900" cy="4053000"/>
          </a:xfrm>
          <a:prstGeom prst="rtTriangle">
            <a:avLst/>
          </a:prstGeom>
          <a:solidFill>
            <a:srgbClr val="014E7D">
              <a:alpha val="90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74" name="Google Shape;74;p17"/>
          <p:cNvCxnSpPr/>
          <p:nvPr/>
        </p:nvCxnSpPr>
        <p:spPr>
          <a:xfrm rot="10800000" flipH="1">
            <a:off x="0" y="757497"/>
            <a:ext cx="1338900" cy="680700"/>
          </a:xfrm>
          <a:prstGeom prst="straightConnector1">
            <a:avLst/>
          </a:prstGeom>
          <a:noFill/>
          <a:ln w="9525" cap="flat" cmpd="sng">
            <a:solidFill>
              <a:srgbClr val="17375E"/>
            </a:solidFill>
            <a:prstDash val="solid"/>
            <a:miter lim="800000"/>
            <a:headEnd type="none" w="sm" len="sm"/>
            <a:tailEnd type="none" w="sm" len="sm"/>
          </a:ln>
        </p:spPr>
      </p:cxnSp>
      <p:sp>
        <p:nvSpPr>
          <p:cNvPr id="75" name="Google Shape;75;p17"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rmAutofit/>
          </a:bodyPr>
          <a:lstStyle>
            <a:lvl1pPr lvl="0" algn="l">
              <a:lnSpc>
                <a:spcPct val="90000"/>
              </a:lnSpc>
              <a:spcBef>
                <a:spcPts val="0"/>
              </a:spcBef>
              <a:spcAft>
                <a:spcPts val="0"/>
              </a:spcAft>
              <a:buClr>
                <a:schemeClr val="accent1"/>
              </a:buClr>
              <a:buSzPts val="3000"/>
              <a:buFont typeface="Trebuchet MS"/>
              <a:buNone/>
              <a:defRPr sz="3000" b="1">
                <a:solidFill>
                  <a:schemeClr val="accent1"/>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7"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77" name="Google Shape;77;p17"/>
          <p:cNvCxnSpPr/>
          <p:nvPr/>
        </p:nvCxnSpPr>
        <p:spPr>
          <a:xfrm rot="10800000" flipH="1">
            <a:off x="6753226" y="2943449"/>
            <a:ext cx="2391000" cy="1266600"/>
          </a:xfrm>
          <a:prstGeom prst="straightConnector1">
            <a:avLst/>
          </a:prstGeom>
          <a:noFill/>
          <a:ln w="9525" cap="flat" cmpd="sng">
            <a:solidFill>
              <a:srgbClr val="17375E"/>
            </a:solidFill>
            <a:prstDash val="solid"/>
            <a:miter lim="800000"/>
            <a:headEnd type="none" w="sm" len="sm"/>
            <a:tailEnd type="none" w="sm" len="sm"/>
          </a:ln>
        </p:spPr>
      </p:cxnSp>
      <p:sp>
        <p:nvSpPr>
          <p:cNvPr id="78" name="Google Shape;78;p17"/>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79" name="Google Shape;79;p17"/>
          <p:cNvCxnSpPr/>
          <p:nvPr/>
        </p:nvCxnSpPr>
        <p:spPr>
          <a:xfrm rot="10800000" flipH="1">
            <a:off x="0" y="306383"/>
            <a:ext cx="4946700" cy="2552400"/>
          </a:xfrm>
          <a:prstGeom prst="straightConnector1">
            <a:avLst/>
          </a:prstGeom>
          <a:noFill/>
          <a:ln w="9525" cap="flat" cmpd="sng">
            <a:solidFill>
              <a:srgbClr val="17375E"/>
            </a:solidFill>
            <a:prstDash val="solid"/>
            <a:miter lim="800000"/>
            <a:headEnd type="none" w="sm" len="sm"/>
            <a:tailEnd type="none" w="sm" len="sm"/>
          </a:ln>
        </p:spPr>
      </p:cxnSp>
      <p:cxnSp>
        <p:nvCxnSpPr>
          <p:cNvPr id="80" name="Google Shape;80;p17"/>
          <p:cNvCxnSpPr/>
          <p:nvPr/>
        </p:nvCxnSpPr>
        <p:spPr>
          <a:xfrm rot="10800000" flipH="1">
            <a:off x="0" y="3576527"/>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81" name="Google Shape;81;p17"/>
          <p:cNvSpPr/>
          <p:nvPr/>
        </p:nvSpPr>
        <p:spPr>
          <a:xfrm rot="-1640934">
            <a:off x="-104219" y="2555304"/>
            <a:ext cx="1078780" cy="177383"/>
          </a:xfrm>
          <a:prstGeom prst="parallelogram">
            <a:avLst>
              <a:gd name="adj" fmla="val 53218"/>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 name="Google Shape;82;p17" descr="Solid dark colored hexagon in the middle of image accent"/>
          <p:cNvSpPr/>
          <p:nvPr/>
        </p:nvSpPr>
        <p:spPr>
          <a:xfrm rot="-5400000">
            <a:off x="1478990" y="1233605"/>
            <a:ext cx="2736300" cy="2358900"/>
          </a:xfrm>
          <a:prstGeom prst="hexagon">
            <a:avLst>
              <a:gd name="adj" fmla="val 25000"/>
              <a:gd name="vf" fmla="val 115470"/>
            </a:avLst>
          </a:prstGeom>
          <a:gradFill>
            <a:gsLst>
              <a:gs pos="0">
                <a:srgbClr val="7B7B7B"/>
              </a:gs>
              <a:gs pos="50000">
                <a:srgbClr val="C1C3C9"/>
              </a:gs>
              <a:gs pos="100000">
                <a:srgbClr val="E1E1E4"/>
              </a:gs>
            </a:gsLst>
            <a:lin ang="1380014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3" name="Google Shape;83;p17" descr="Solid dark colored hexagon in the middle of image accent"/>
          <p:cNvSpPr/>
          <p:nvPr/>
        </p:nvSpPr>
        <p:spPr>
          <a:xfrm rot="-5400000">
            <a:off x="1578263" y="1319231"/>
            <a:ext cx="2537700" cy="2187600"/>
          </a:xfrm>
          <a:prstGeom prst="hexagon">
            <a:avLst>
              <a:gd name="adj" fmla="val 25000"/>
              <a:gd name="vf" fmla="val 11547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4" name="Google Shape;84;p17" descr="Logo for the Civilian Services Acquisition Workshop with seven steps on the left leading to the letters CSAW" title="CSAW Logo"/>
          <p:cNvPicPr preferRelativeResize="0"/>
          <p:nvPr/>
        </p:nvPicPr>
        <p:blipFill rotWithShape="1">
          <a:blip r:embed="rId2">
            <a:alphaModFix/>
          </a:blip>
          <a:srcRect/>
          <a:stretch/>
        </p:blipFill>
        <p:spPr>
          <a:xfrm>
            <a:off x="1817347" y="1935077"/>
            <a:ext cx="2223768" cy="955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ark - 1 column">
  <p:cSld name="TITLE_AND_BODY_2_1_1_1_1">
    <p:bg>
      <p:bgPr>
        <a:solidFill>
          <a:srgbClr val="1C304A"/>
        </a:solidFill>
        <a:effectLst/>
      </p:bgPr>
    </p:bg>
    <p:spTree>
      <p:nvGrpSpPr>
        <p:cNvPr id="1" name="Shape 85"/>
        <p:cNvGrpSpPr/>
        <p:nvPr/>
      </p:nvGrpSpPr>
      <p:grpSpPr>
        <a:xfrm>
          <a:off x="0" y="0"/>
          <a:ext cx="0" cy="0"/>
          <a:chOff x="0" y="0"/>
          <a:chExt cx="0" cy="0"/>
        </a:xfrm>
      </p:grpSpPr>
      <p:sp>
        <p:nvSpPr>
          <p:cNvPr id="86" name="Google Shape;86;p18"/>
          <p:cNvSpPr txBox="1">
            <a:spLocks noGrp="1"/>
          </p:cNvSpPr>
          <p:nvPr>
            <p:ph type="ctrTitle"/>
          </p:nvPr>
        </p:nvSpPr>
        <p:spPr>
          <a:xfrm>
            <a:off x="712850" y="289402"/>
            <a:ext cx="7386600" cy="8442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rgbClr val="00CFFF"/>
              </a:buClr>
              <a:buSzPts val="2600"/>
              <a:buNone/>
              <a:defRPr sz="2600" b="1">
                <a:solidFill>
                  <a:srgbClr val="00CFFF"/>
                </a:solidFill>
              </a:defRPr>
            </a:lvl1pPr>
            <a:lvl2pPr lvl="1" algn="ctr">
              <a:spcBef>
                <a:spcPts val="0"/>
              </a:spcBef>
              <a:spcAft>
                <a:spcPts val="0"/>
              </a:spcAft>
              <a:buClr>
                <a:srgbClr val="1C304A"/>
              </a:buClr>
              <a:buSzPts val="1400"/>
              <a:buNone/>
              <a:defRPr>
                <a:solidFill>
                  <a:srgbClr val="1C304A"/>
                </a:solidFill>
              </a:defRPr>
            </a:lvl2pPr>
            <a:lvl3pPr lvl="2" algn="ctr">
              <a:spcBef>
                <a:spcPts val="0"/>
              </a:spcBef>
              <a:spcAft>
                <a:spcPts val="0"/>
              </a:spcAft>
              <a:buClr>
                <a:srgbClr val="1C304A"/>
              </a:buClr>
              <a:buSzPts val="1400"/>
              <a:buNone/>
              <a:defRPr>
                <a:solidFill>
                  <a:srgbClr val="1C304A"/>
                </a:solidFill>
              </a:defRPr>
            </a:lvl3pPr>
            <a:lvl4pPr lvl="3" algn="ctr">
              <a:spcBef>
                <a:spcPts val="0"/>
              </a:spcBef>
              <a:spcAft>
                <a:spcPts val="0"/>
              </a:spcAft>
              <a:buClr>
                <a:srgbClr val="1C304A"/>
              </a:buClr>
              <a:buSzPts val="1400"/>
              <a:buNone/>
              <a:defRPr>
                <a:solidFill>
                  <a:srgbClr val="1C304A"/>
                </a:solidFill>
              </a:defRPr>
            </a:lvl4pPr>
            <a:lvl5pPr lvl="4" algn="ctr">
              <a:spcBef>
                <a:spcPts val="0"/>
              </a:spcBef>
              <a:spcAft>
                <a:spcPts val="0"/>
              </a:spcAft>
              <a:buClr>
                <a:srgbClr val="1C304A"/>
              </a:buClr>
              <a:buSzPts val="1400"/>
              <a:buNone/>
              <a:defRPr>
                <a:solidFill>
                  <a:srgbClr val="1C304A"/>
                </a:solidFill>
              </a:defRPr>
            </a:lvl5pPr>
            <a:lvl6pPr lvl="5" algn="ctr">
              <a:spcBef>
                <a:spcPts val="0"/>
              </a:spcBef>
              <a:spcAft>
                <a:spcPts val="0"/>
              </a:spcAft>
              <a:buClr>
                <a:srgbClr val="1C304A"/>
              </a:buClr>
              <a:buSzPts val="1400"/>
              <a:buNone/>
              <a:defRPr>
                <a:solidFill>
                  <a:srgbClr val="1C304A"/>
                </a:solidFill>
              </a:defRPr>
            </a:lvl6pPr>
            <a:lvl7pPr lvl="6" algn="ctr">
              <a:spcBef>
                <a:spcPts val="0"/>
              </a:spcBef>
              <a:spcAft>
                <a:spcPts val="0"/>
              </a:spcAft>
              <a:buClr>
                <a:srgbClr val="1C304A"/>
              </a:buClr>
              <a:buSzPts val="1400"/>
              <a:buNone/>
              <a:defRPr>
                <a:solidFill>
                  <a:srgbClr val="1C304A"/>
                </a:solidFill>
              </a:defRPr>
            </a:lvl7pPr>
            <a:lvl8pPr lvl="7" algn="ctr">
              <a:spcBef>
                <a:spcPts val="0"/>
              </a:spcBef>
              <a:spcAft>
                <a:spcPts val="0"/>
              </a:spcAft>
              <a:buClr>
                <a:srgbClr val="1C304A"/>
              </a:buClr>
              <a:buSzPts val="1400"/>
              <a:buNone/>
              <a:defRPr>
                <a:solidFill>
                  <a:srgbClr val="1C304A"/>
                </a:solidFill>
              </a:defRPr>
            </a:lvl8pPr>
            <a:lvl9pPr lvl="8" algn="ctr">
              <a:spcBef>
                <a:spcPts val="0"/>
              </a:spcBef>
              <a:spcAft>
                <a:spcPts val="0"/>
              </a:spcAft>
              <a:buClr>
                <a:srgbClr val="1C304A"/>
              </a:buClr>
              <a:buSzPts val="1400"/>
              <a:buNone/>
              <a:defRPr>
                <a:solidFill>
                  <a:srgbClr val="1C304A"/>
                </a:solidFill>
              </a:defRPr>
            </a:lvl9pPr>
          </a:lstStyle>
          <a:p>
            <a:endParaRPr/>
          </a:p>
        </p:txBody>
      </p:sp>
      <p:sp>
        <p:nvSpPr>
          <p:cNvPr id="87" name="Google Shape;87;p18"/>
          <p:cNvSpPr txBox="1">
            <a:spLocks noGrp="1"/>
          </p:cNvSpPr>
          <p:nvPr>
            <p:ph type="body" idx="1"/>
          </p:nvPr>
        </p:nvSpPr>
        <p:spPr>
          <a:xfrm>
            <a:off x="623400" y="1654658"/>
            <a:ext cx="7891500" cy="3416400"/>
          </a:xfrm>
          <a:prstGeom prst="rect">
            <a:avLst/>
          </a:prstGeom>
        </p:spPr>
        <p:txBody>
          <a:bodyPr spcFirstLastPara="1" wrap="square" lIns="0" tIns="0" rIns="0" bIns="0" anchor="t" anchorCtr="0">
            <a:noAutofit/>
          </a:bodyPr>
          <a:lstStyle>
            <a:lvl1pPr marL="457200" lvl="0" indent="-317500">
              <a:spcBef>
                <a:spcPts val="0"/>
              </a:spcBef>
              <a:spcAft>
                <a:spcPts val="0"/>
              </a:spcAft>
              <a:buClr>
                <a:srgbClr val="FFFFFF"/>
              </a:buClr>
              <a:buSzPts val="1400"/>
              <a:buChar char="●"/>
              <a:defRPr>
                <a:solidFill>
                  <a:srgbClr val="FFFFFF"/>
                </a:solidFill>
              </a:defRPr>
            </a:lvl1pPr>
            <a:lvl2pPr marL="914400" lvl="1" indent="-317500">
              <a:spcBef>
                <a:spcPts val="0"/>
              </a:spcBef>
              <a:spcAft>
                <a:spcPts val="0"/>
              </a:spcAft>
              <a:buClr>
                <a:srgbClr val="FFFFFF"/>
              </a:buClr>
              <a:buSzPts val="1400"/>
              <a:buChar char="○"/>
              <a:defRPr>
                <a:solidFill>
                  <a:srgbClr val="FFFFFF"/>
                </a:solidFill>
              </a:defRPr>
            </a:lvl2pPr>
            <a:lvl3pPr marL="1371600" lvl="2" indent="-317500">
              <a:spcBef>
                <a:spcPts val="0"/>
              </a:spcBef>
              <a:spcAft>
                <a:spcPts val="0"/>
              </a:spcAft>
              <a:buClr>
                <a:srgbClr val="FFFFFF"/>
              </a:buClr>
              <a:buSzPts val="1400"/>
              <a:buChar char="■"/>
              <a:defRPr>
                <a:solidFill>
                  <a:srgbClr val="FFFFFF"/>
                </a:solidFill>
              </a:defRPr>
            </a:lvl3pPr>
            <a:lvl4pPr marL="1828800" lvl="3" indent="-317500">
              <a:spcBef>
                <a:spcPts val="0"/>
              </a:spcBef>
              <a:spcAft>
                <a:spcPts val="0"/>
              </a:spcAft>
              <a:buClr>
                <a:srgbClr val="FFFFFF"/>
              </a:buClr>
              <a:buSzPts val="1400"/>
              <a:buChar char="●"/>
              <a:defRPr>
                <a:solidFill>
                  <a:srgbClr val="FFFFFF"/>
                </a:solidFill>
              </a:defRPr>
            </a:lvl4pPr>
            <a:lvl5pPr marL="2286000" lvl="4" indent="-317500">
              <a:spcBef>
                <a:spcPts val="0"/>
              </a:spcBef>
              <a:spcAft>
                <a:spcPts val="0"/>
              </a:spcAft>
              <a:buClr>
                <a:srgbClr val="FFFFFF"/>
              </a:buClr>
              <a:buSzPts val="1400"/>
              <a:buChar char="○"/>
              <a:defRPr>
                <a:solidFill>
                  <a:srgbClr val="FFFFFF"/>
                </a:solidFill>
              </a:defRPr>
            </a:lvl5pPr>
            <a:lvl6pPr marL="2743200" lvl="5" indent="-317500">
              <a:spcBef>
                <a:spcPts val="0"/>
              </a:spcBef>
              <a:spcAft>
                <a:spcPts val="0"/>
              </a:spcAft>
              <a:buClr>
                <a:srgbClr val="FFFFFF"/>
              </a:buClr>
              <a:buSzPts val="1400"/>
              <a:buChar char="■"/>
              <a:defRPr>
                <a:solidFill>
                  <a:srgbClr val="FFFFFF"/>
                </a:solidFill>
              </a:defRPr>
            </a:lvl6pPr>
            <a:lvl7pPr marL="3200400" lvl="6" indent="-317500">
              <a:spcBef>
                <a:spcPts val="0"/>
              </a:spcBef>
              <a:spcAft>
                <a:spcPts val="0"/>
              </a:spcAft>
              <a:buClr>
                <a:srgbClr val="FFFFFF"/>
              </a:buClr>
              <a:buSzPts val="1400"/>
              <a:buChar char="●"/>
              <a:defRPr>
                <a:solidFill>
                  <a:srgbClr val="FFFFFF"/>
                </a:solidFill>
              </a:defRPr>
            </a:lvl7pPr>
            <a:lvl8pPr marL="3657600" lvl="7" indent="-317500">
              <a:spcBef>
                <a:spcPts val="0"/>
              </a:spcBef>
              <a:spcAft>
                <a:spcPts val="0"/>
              </a:spcAft>
              <a:buClr>
                <a:srgbClr val="FFFFFF"/>
              </a:buClr>
              <a:buSzPts val="1400"/>
              <a:buChar char="○"/>
              <a:defRPr>
                <a:solidFill>
                  <a:srgbClr val="FFFFFF"/>
                </a:solidFill>
              </a:defRPr>
            </a:lvl8pPr>
            <a:lvl9pPr marL="4114800" lvl="8" indent="-317500">
              <a:spcBef>
                <a:spcPts val="0"/>
              </a:spcBef>
              <a:spcAft>
                <a:spcPts val="0"/>
              </a:spcAft>
              <a:buClr>
                <a:srgbClr val="FFFFFF"/>
              </a:buClr>
              <a:buSzPts val="1400"/>
              <a:buChar char="■"/>
              <a:defRPr>
                <a:solidFill>
                  <a:srgbClr val="FFFFFF"/>
                </a:solidFill>
              </a:defRPr>
            </a:lvl9pPr>
          </a:lstStyle>
          <a:p>
            <a:endParaRPr/>
          </a:p>
        </p:txBody>
      </p:sp>
      <p:sp>
        <p:nvSpPr>
          <p:cNvPr id="88" name="Google Shape;88;p18"/>
          <p:cNvSpPr txBox="1">
            <a:spLocks noGrp="1"/>
          </p:cNvSpPr>
          <p:nvPr>
            <p:ph type="sldNum" idx="12"/>
          </p:nvPr>
        </p:nvSpPr>
        <p:spPr>
          <a:xfrm>
            <a:off x="8472450" y="4765389"/>
            <a:ext cx="548700" cy="261900"/>
          </a:xfrm>
          <a:prstGeom prst="rect">
            <a:avLst/>
          </a:prstGeom>
        </p:spPr>
        <p:txBody>
          <a:bodyPr spcFirstLastPara="1" wrap="square" lIns="0" tIns="0" rIns="0" bIns="0" anchor="t" anchorCtr="0">
            <a:noAutofit/>
          </a:bodyPr>
          <a:lstStyle>
            <a:lvl1pPr lvl="0">
              <a:buNone/>
              <a:defRPr sz="600">
                <a:solidFill>
                  <a:srgbClr val="00CFFF"/>
                </a:solidFill>
              </a:defRPr>
            </a:lvl1pPr>
            <a:lvl2pPr lvl="1">
              <a:buNone/>
              <a:defRPr sz="600">
                <a:solidFill>
                  <a:srgbClr val="00CFFF"/>
                </a:solidFill>
              </a:defRPr>
            </a:lvl2pPr>
            <a:lvl3pPr lvl="2">
              <a:buNone/>
              <a:defRPr sz="600">
                <a:solidFill>
                  <a:srgbClr val="00CFFF"/>
                </a:solidFill>
              </a:defRPr>
            </a:lvl3pPr>
            <a:lvl4pPr lvl="3">
              <a:buNone/>
              <a:defRPr sz="600">
                <a:solidFill>
                  <a:srgbClr val="00CFFF"/>
                </a:solidFill>
              </a:defRPr>
            </a:lvl4pPr>
            <a:lvl5pPr lvl="4">
              <a:buNone/>
              <a:defRPr sz="600">
                <a:solidFill>
                  <a:srgbClr val="00CFFF"/>
                </a:solidFill>
              </a:defRPr>
            </a:lvl5pPr>
            <a:lvl6pPr lvl="5">
              <a:buNone/>
              <a:defRPr sz="600">
                <a:solidFill>
                  <a:srgbClr val="00CFFF"/>
                </a:solidFill>
              </a:defRPr>
            </a:lvl6pPr>
            <a:lvl7pPr lvl="6">
              <a:buNone/>
              <a:defRPr sz="600">
                <a:solidFill>
                  <a:srgbClr val="00CFFF"/>
                </a:solidFill>
              </a:defRPr>
            </a:lvl7pPr>
            <a:lvl8pPr lvl="7">
              <a:buNone/>
              <a:defRPr sz="600">
                <a:solidFill>
                  <a:srgbClr val="00CFFF"/>
                </a:solidFill>
              </a:defRPr>
            </a:lvl8pPr>
            <a:lvl9pPr lvl="8">
              <a:buNone/>
              <a:defRPr sz="600">
                <a:solidFill>
                  <a:srgbClr val="00CFFF"/>
                </a:solidFill>
              </a:defRPr>
            </a:lvl9pPr>
          </a:lstStyle>
          <a:p>
            <a:pPr marL="3810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with Image">
  <p:cSld name="Section Header with Image">
    <p:spTree>
      <p:nvGrpSpPr>
        <p:cNvPr id="1" name="Shape 89"/>
        <p:cNvGrpSpPr/>
        <p:nvPr/>
      </p:nvGrpSpPr>
      <p:grpSpPr>
        <a:xfrm>
          <a:off x="0" y="0"/>
          <a:ext cx="0" cy="0"/>
          <a:chOff x="0" y="0"/>
          <a:chExt cx="0" cy="0"/>
        </a:xfrm>
      </p:grpSpPr>
      <p:sp>
        <p:nvSpPr>
          <p:cNvPr id="90" name="Google Shape;90;p19"/>
          <p:cNvSpPr/>
          <p:nvPr/>
        </p:nvSpPr>
        <p:spPr>
          <a:xfrm rot="10800000" flipH="1">
            <a:off x="0" y="78"/>
            <a:ext cx="7968900" cy="4053000"/>
          </a:xfrm>
          <a:prstGeom prst="rtTriangle">
            <a:avLst/>
          </a:prstGeom>
          <a:solidFill>
            <a:srgbClr val="FED659">
              <a:alpha val="9255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91" name="Google Shape;91;p19"/>
          <p:cNvCxnSpPr/>
          <p:nvPr/>
        </p:nvCxnSpPr>
        <p:spPr>
          <a:xfrm rot="10800000" flipH="1">
            <a:off x="0" y="757497"/>
            <a:ext cx="1338900" cy="680700"/>
          </a:xfrm>
          <a:prstGeom prst="straightConnector1">
            <a:avLst/>
          </a:prstGeom>
          <a:noFill/>
          <a:ln w="9525" cap="flat" cmpd="sng">
            <a:solidFill>
              <a:srgbClr val="17375E"/>
            </a:solidFill>
            <a:prstDash val="solid"/>
            <a:miter lim="800000"/>
            <a:headEnd type="none" w="sm" len="sm"/>
            <a:tailEnd type="none" w="sm" len="sm"/>
          </a:ln>
        </p:spPr>
      </p:cxnSp>
      <p:sp>
        <p:nvSpPr>
          <p:cNvPr id="92" name="Google Shape;92;p19"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Autofit/>
          </a:bodyPr>
          <a:lstStyle>
            <a:lvl1pPr lvl="0" algn="l">
              <a:lnSpc>
                <a:spcPct val="90000"/>
              </a:lnSpc>
              <a:spcBef>
                <a:spcPts val="0"/>
              </a:spcBef>
              <a:spcAft>
                <a:spcPts val="0"/>
              </a:spcAft>
              <a:buClr>
                <a:schemeClr val="accent1"/>
              </a:buClr>
              <a:buSzPts val="3000"/>
              <a:buFont typeface="Trebuchet MS"/>
              <a:buNone/>
              <a:defRPr sz="3000" b="1">
                <a:solidFill>
                  <a:schemeClr val="accent1"/>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19"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94" name="Google Shape;94;p19"/>
          <p:cNvCxnSpPr/>
          <p:nvPr/>
        </p:nvCxnSpPr>
        <p:spPr>
          <a:xfrm rot="10800000" flipH="1">
            <a:off x="6753226" y="2943449"/>
            <a:ext cx="2391000" cy="1266600"/>
          </a:xfrm>
          <a:prstGeom prst="straightConnector1">
            <a:avLst/>
          </a:prstGeom>
          <a:noFill/>
          <a:ln w="9525" cap="flat" cmpd="sng">
            <a:solidFill>
              <a:srgbClr val="17375E"/>
            </a:solidFill>
            <a:prstDash val="solid"/>
            <a:miter lim="800000"/>
            <a:headEnd type="none" w="sm" len="sm"/>
            <a:tailEnd type="none" w="sm" len="sm"/>
          </a:ln>
        </p:spPr>
      </p:cxnSp>
      <p:sp>
        <p:nvSpPr>
          <p:cNvPr id="95" name="Google Shape;95;p19"/>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96" name="Google Shape;96;p19"/>
          <p:cNvCxnSpPr/>
          <p:nvPr/>
        </p:nvCxnSpPr>
        <p:spPr>
          <a:xfrm rot="10800000" flipH="1">
            <a:off x="0" y="306383"/>
            <a:ext cx="4946700" cy="2552400"/>
          </a:xfrm>
          <a:prstGeom prst="straightConnector1">
            <a:avLst/>
          </a:prstGeom>
          <a:noFill/>
          <a:ln w="9525" cap="flat" cmpd="sng">
            <a:solidFill>
              <a:srgbClr val="17375E"/>
            </a:solidFill>
            <a:prstDash val="solid"/>
            <a:miter lim="800000"/>
            <a:headEnd type="none" w="sm" len="sm"/>
            <a:tailEnd type="none" w="sm" len="sm"/>
          </a:ln>
        </p:spPr>
      </p:cxnSp>
      <p:cxnSp>
        <p:nvCxnSpPr>
          <p:cNvPr id="97" name="Google Shape;97;p19"/>
          <p:cNvCxnSpPr/>
          <p:nvPr/>
        </p:nvCxnSpPr>
        <p:spPr>
          <a:xfrm rot="10800000" flipH="1">
            <a:off x="0" y="3576527"/>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98" name="Google Shape;98;p19"/>
          <p:cNvSpPr/>
          <p:nvPr/>
        </p:nvSpPr>
        <p:spPr>
          <a:xfrm rot="-1640934">
            <a:off x="-104219" y="2555305"/>
            <a:ext cx="1078780" cy="177383"/>
          </a:xfrm>
          <a:prstGeom prst="parallelogram">
            <a:avLst>
              <a:gd name="adj" fmla="val 53218"/>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9" name="Google Shape;99;p19" descr="Solid dark colored hexagon in the middle of image accent"/>
          <p:cNvSpPr/>
          <p:nvPr/>
        </p:nvSpPr>
        <p:spPr>
          <a:xfrm rot="-5400000">
            <a:off x="1478990" y="1233605"/>
            <a:ext cx="2736300" cy="2358900"/>
          </a:xfrm>
          <a:prstGeom prst="hexagon">
            <a:avLst>
              <a:gd name="adj" fmla="val 25000"/>
              <a:gd name="vf" fmla="val 115470"/>
            </a:avLst>
          </a:prstGeom>
          <a:gradFill>
            <a:gsLst>
              <a:gs pos="0">
                <a:srgbClr val="7B7B7B"/>
              </a:gs>
              <a:gs pos="50000">
                <a:srgbClr val="C1C3C9"/>
              </a:gs>
              <a:gs pos="100000">
                <a:srgbClr val="E1E1E4"/>
              </a:gs>
            </a:gsLst>
            <a:lin ang="1380014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0" name="Google Shape;100;p19" descr="Solid dark colored hexagon in the middle of image accent"/>
          <p:cNvSpPr/>
          <p:nvPr/>
        </p:nvSpPr>
        <p:spPr>
          <a:xfrm rot="-5400000">
            <a:off x="1578263" y="1319231"/>
            <a:ext cx="2537700" cy="2187600"/>
          </a:xfrm>
          <a:prstGeom prst="hexagon">
            <a:avLst>
              <a:gd name="adj" fmla="val 25000"/>
              <a:gd name="vf" fmla="val 11547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1" name="Google Shape;101;p19" descr="Logo for the Civilian Services Acquisition Workshop with seven steps on the left leading to the letters CSAW" title="CSAW Logo"/>
          <p:cNvPicPr preferRelativeResize="0"/>
          <p:nvPr/>
        </p:nvPicPr>
        <p:blipFill rotWithShape="1">
          <a:blip r:embed="rId2">
            <a:alphaModFix/>
          </a:blip>
          <a:srcRect/>
          <a:stretch/>
        </p:blipFill>
        <p:spPr>
          <a:xfrm>
            <a:off x="1817347" y="1935077"/>
            <a:ext cx="2223768" cy="955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SA Training Opportunities">
  <p:cSld name="CUSTOM">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3"/>
          <p:cNvSpPr txBox="1"/>
          <p:nvPr/>
        </p:nvSpPr>
        <p:spPr>
          <a:xfrm>
            <a:off x="4788125" y="1629300"/>
            <a:ext cx="3192000" cy="11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B00D15"/>
                </a:solidFill>
              </a:rPr>
              <a:t>For Additional Training Opportunities Visit:</a:t>
            </a:r>
            <a:endParaRPr sz="2000" b="1">
              <a:solidFill>
                <a:srgbClr val="B00D15"/>
              </a:solidFill>
            </a:endParaRPr>
          </a:p>
          <a:p>
            <a:pPr marL="0" lvl="0" indent="0" algn="l" rtl="0">
              <a:spcBef>
                <a:spcPts val="0"/>
              </a:spcBef>
              <a:spcAft>
                <a:spcPts val="0"/>
              </a:spcAft>
              <a:buNone/>
            </a:pPr>
            <a:r>
              <a:rPr lang="en" sz="2000" b="1">
                <a:solidFill>
                  <a:srgbClr val="00558E"/>
                </a:solidFill>
              </a:rPr>
              <a:t>GSA.gov/events</a:t>
            </a:r>
            <a:endParaRPr sz="2300" b="1">
              <a:solidFill>
                <a:srgbClr val="00558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ngle Contact Slide">
  <p:cSld name="TITLE_AND_TWO_COLUMNS_1">
    <p:spTree>
      <p:nvGrpSpPr>
        <p:cNvPr id="1" name="Shape 11"/>
        <p:cNvGrpSpPr/>
        <p:nvPr/>
      </p:nvGrpSpPr>
      <p:grpSpPr>
        <a:xfrm>
          <a:off x="0" y="0"/>
          <a:ext cx="0" cy="0"/>
          <a:chOff x="0" y="0"/>
          <a:chExt cx="0" cy="0"/>
        </a:xfrm>
      </p:grpSpPr>
      <p:sp>
        <p:nvSpPr>
          <p:cNvPr id="12" name="Google Shape;1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l Contact Slide">
  <p:cSld name="TITLE_AND_TWO_COLUMNS_1_1">
    <p:spTree>
      <p:nvGrpSpPr>
        <p:cNvPr id="1" name="Shape 13"/>
        <p:cNvGrpSpPr/>
        <p:nvPr/>
      </p:nvGrpSpPr>
      <p:grpSpPr>
        <a:xfrm>
          <a:off x="0" y="0"/>
          <a:ext cx="0" cy="0"/>
          <a:chOff x="0" y="0"/>
          <a:chExt cx="0" cy="0"/>
        </a:xfrm>
      </p:grpSpPr>
      <p:sp>
        <p:nvSpPr>
          <p:cNvPr id="14" name="Google Shape;1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SA Star Mark">
  <p:cSld name="BIG_NUMBER">
    <p:bg>
      <p:bgPr>
        <a:solidFill>
          <a:srgbClr val="FFFFFF"/>
        </a:solidFill>
        <a:effectLst/>
      </p:bgPr>
    </p:bg>
    <p:spTree>
      <p:nvGrpSpPr>
        <p:cNvPr id="1" name="Shape 15"/>
        <p:cNvGrpSpPr/>
        <p:nvPr/>
      </p:nvGrpSpPr>
      <p:grpSpPr>
        <a:xfrm>
          <a:off x="0" y="0"/>
          <a:ext cx="0" cy="0"/>
          <a:chOff x="0" y="0"/>
          <a:chExt cx="0" cy="0"/>
        </a:xfrm>
      </p:grpSpPr>
      <p:sp>
        <p:nvSpPr>
          <p:cNvPr id="16" name="Google Shape;1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6" title="GSA_Star_Mark_(RGB).png"/>
          <p:cNvPicPr preferRelativeResize="0"/>
          <p:nvPr/>
        </p:nvPicPr>
        <p:blipFill>
          <a:blip r:embed="rId2">
            <a:alphaModFix/>
          </a:blip>
          <a:stretch>
            <a:fillRect/>
          </a:stretch>
        </p:blipFill>
        <p:spPr>
          <a:xfrm>
            <a:off x="3999225" y="2054675"/>
            <a:ext cx="1145551" cy="10341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
        <p:cNvGrpSpPr/>
        <p:nvPr/>
      </p:nvGrpSpPr>
      <p:grpSpPr>
        <a:xfrm>
          <a:off x="0" y="0"/>
          <a:ext cx="0" cy="0"/>
          <a:chOff x="0" y="0"/>
          <a:chExt cx="0" cy="0"/>
        </a:xfrm>
      </p:grpSpPr>
      <p:pic>
        <p:nvPicPr>
          <p:cNvPr id="21" name="Google Shape;21;p8" title="Decorative Image"/>
          <p:cNvPicPr preferRelativeResize="0"/>
          <p:nvPr/>
        </p:nvPicPr>
        <p:blipFill rotWithShape="1">
          <a:blip r:embed="rId2">
            <a:alphaModFix/>
          </a:blip>
          <a:srcRect/>
          <a:stretch/>
        </p:blipFill>
        <p:spPr>
          <a:xfrm>
            <a:off x="1" y="-1"/>
            <a:ext cx="6858000" cy="814764"/>
          </a:xfrm>
          <a:prstGeom prst="rect">
            <a:avLst/>
          </a:prstGeom>
          <a:noFill/>
          <a:ln>
            <a:noFill/>
          </a:ln>
        </p:spPr>
      </p:pic>
      <p:sp>
        <p:nvSpPr>
          <p:cNvPr id="22" name="Google Shape;22;p8"/>
          <p:cNvSpPr txBox="1">
            <a:spLocks noGrp="1"/>
          </p:cNvSpPr>
          <p:nvPr>
            <p:ph type="title"/>
          </p:nvPr>
        </p:nvSpPr>
        <p:spPr>
          <a:xfrm>
            <a:off x="311700" y="1050163"/>
            <a:ext cx="8520600" cy="572700"/>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rgbClr val="002665"/>
              </a:buClr>
              <a:buSzPts val="2400"/>
              <a:buFont typeface="Trebuchet MS"/>
              <a:buNone/>
              <a:defRPr sz="2400" b="1">
                <a:solidFill>
                  <a:srgbClr val="0026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311700" y="1705839"/>
            <a:ext cx="8520600" cy="2634600"/>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1000"/>
              </a:spcBef>
              <a:spcAft>
                <a:spcPts val="0"/>
              </a:spcAft>
              <a:buClr>
                <a:srgbClr val="2E7A40"/>
              </a:buClr>
              <a:buSzPts val="2400"/>
              <a:buFont typeface="Arial"/>
              <a:buChar char="•"/>
              <a:defRPr sz="2400" b="0" i="0" u="none" strike="noStrike" cap="none">
                <a:solidFill>
                  <a:srgbClr val="6E6E6E"/>
                </a:solidFill>
                <a:latin typeface="Calibri"/>
                <a:ea typeface="Calibri"/>
                <a:cs typeface="Calibri"/>
                <a:sym typeface="Calibri"/>
              </a:defRPr>
            </a:lvl1pPr>
            <a:lvl2pPr marL="914400" marR="0" lvl="1" indent="-355600" algn="l">
              <a:lnSpc>
                <a:spcPct val="90000"/>
              </a:lnSpc>
              <a:spcBef>
                <a:spcPts val="500"/>
              </a:spcBef>
              <a:spcAft>
                <a:spcPts val="0"/>
              </a:spcAft>
              <a:buClr>
                <a:srgbClr val="2E7A4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90000"/>
              </a:lnSpc>
              <a:spcBef>
                <a:spcPts val="500"/>
              </a:spcBef>
              <a:spcAft>
                <a:spcPts val="0"/>
              </a:spcAft>
              <a:buClr>
                <a:srgbClr val="2E7A4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90000"/>
              </a:lnSpc>
              <a:spcBef>
                <a:spcPts val="500"/>
              </a:spcBef>
              <a:spcAft>
                <a:spcPts val="0"/>
              </a:spcAft>
              <a:buClr>
                <a:srgbClr val="2E7A4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30"/>
        <p:cNvGrpSpPr/>
        <p:nvPr/>
      </p:nvGrpSpPr>
      <p:grpSpPr>
        <a:xfrm>
          <a:off x="0" y="0"/>
          <a:ext cx="0" cy="0"/>
          <a:chOff x="0" y="0"/>
          <a:chExt cx="0" cy="0"/>
        </a:xfrm>
      </p:grpSpPr>
      <p:sp>
        <p:nvSpPr>
          <p:cNvPr id="31" name="Google Shape;31;p10"/>
          <p:cNvSpPr/>
          <p:nvPr/>
        </p:nvSpPr>
        <p:spPr>
          <a:xfrm>
            <a:off x="2024" y="0"/>
            <a:ext cx="9144000" cy="5143500"/>
          </a:xfrm>
          <a:custGeom>
            <a:avLst/>
            <a:gdLst/>
            <a:ahLst/>
            <a:cxnLst/>
            <a:rect l="l" t="t" r="r" b="b"/>
            <a:pathLst>
              <a:path w="9144000" h="6858000" extrusionOk="0">
                <a:moveTo>
                  <a:pt x="9144000" y="0"/>
                </a:moveTo>
                <a:lnTo>
                  <a:pt x="0" y="0"/>
                </a:lnTo>
                <a:lnTo>
                  <a:pt x="0" y="6858000"/>
                </a:lnTo>
                <a:lnTo>
                  <a:pt x="9144000" y="6858000"/>
                </a:lnTo>
                <a:lnTo>
                  <a:pt x="9144000" y="0"/>
                </a:lnTo>
                <a:close/>
              </a:path>
            </a:pathLst>
          </a:custGeom>
          <a:solidFill>
            <a:srgbClr val="0B539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32;p10"/>
          <p:cNvSpPr/>
          <p:nvPr/>
        </p:nvSpPr>
        <p:spPr>
          <a:xfrm>
            <a:off x="63995" y="0"/>
            <a:ext cx="2388870" cy="5137785"/>
          </a:xfrm>
          <a:custGeom>
            <a:avLst/>
            <a:gdLst/>
            <a:ahLst/>
            <a:cxnLst/>
            <a:rect l="l" t="t" r="r" b="b"/>
            <a:pathLst>
              <a:path w="2388870" h="6850380" extrusionOk="0">
                <a:moveTo>
                  <a:pt x="1940176" y="0"/>
                </a:moveTo>
                <a:lnTo>
                  <a:pt x="0" y="0"/>
                </a:lnTo>
                <a:lnTo>
                  <a:pt x="0" y="6849968"/>
                </a:lnTo>
                <a:lnTo>
                  <a:pt x="2259355" y="6849968"/>
                </a:lnTo>
                <a:lnTo>
                  <a:pt x="2267601" y="6781680"/>
                </a:lnTo>
                <a:lnTo>
                  <a:pt x="2275542" y="6714296"/>
                </a:lnTo>
                <a:lnTo>
                  <a:pt x="2283180" y="6647804"/>
                </a:lnTo>
                <a:lnTo>
                  <a:pt x="2290519" y="6582192"/>
                </a:lnTo>
                <a:lnTo>
                  <a:pt x="2297563" y="6517448"/>
                </a:lnTo>
                <a:lnTo>
                  <a:pt x="2304314" y="6453559"/>
                </a:lnTo>
                <a:lnTo>
                  <a:pt x="2310776" y="6390514"/>
                </a:lnTo>
                <a:lnTo>
                  <a:pt x="2316953" y="6328299"/>
                </a:lnTo>
                <a:lnTo>
                  <a:pt x="2322848" y="6266904"/>
                </a:lnTo>
                <a:lnTo>
                  <a:pt x="2328464" y="6206315"/>
                </a:lnTo>
                <a:lnTo>
                  <a:pt x="2333804" y="6146520"/>
                </a:lnTo>
                <a:lnTo>
                  <a:pt x="2338873" y="6087508"/>
                </a:lnTo>
                <a:lnTo>
                  <a:pt x="2343673" y="6029266"/>
                </a:lnTo>
                <a:lnTo>
                  <a:pt x="2348208" y="5971781"/>
                </a:lnTo>
                <a:lnTo>
                  <a:pt x="2352480" y="5915042"/>
                </a:lnTo>
                <a:lnTo>
                  <a:pt x="2356495" y="5859036"/>
                </a:lnTo>
                <a:lnTo>
                  <a:pt x="2360254" y="5803751"/>
                </a:lnTo>
                <a:lnTo>
                  <a:pt x="2363761" y="5749175"/>
                </a:lnTo>
                <a:lnTo>
                  <a:pt x="2367020" y="5695295"/>
                </a:lnTo>
                <a:lnTo>
                  <a:pt x="2370034" y="5642100"/>
                </a:lnTo>
                <a:lnTo>
                  <a:pt x="2372807" y="5589577"/>
                </a:lnTo>
                <a:lnTo>
                  <a:pt x="2375341" y="5537714"/>
                </a:lnTo>
                <a:lnTo>
                  <a:pt x="2377640" y="5486499"/>
                </a:lnTo>
                <a:lnTo>
                  <a:pt x="2379708" y="5435919"/>
                </a:lnTo>
                <a:lnTo>
                  <a:pt x="2381548" y="5385963"/>
                </a:lnTo>
                <a:lnTo>
                  <a:pt x="2383163" y="5336617"/>
                </a:lnTo>
                <a:lnTo>
                  <a:pt x="2384556" y="5287871"/>
                </a:lnTo>
                <a:lnTo>
                  <a:pt x="2385732" y="5239711"/>
                </a:lnTo>
                <a:lnTo>
                  <a:pt x="2386692" y="5192125"/>
                </a:lnTo>
                <a:lnTo>
                  <a:pt x="2387442" y="5145102"/>
                </a:lnTo>
                <a:lnTo>
                  <a:pt x="2387984" y="5098629"/>
                </a:lnTo>
                <a:lnTo>
                  <a:pt x="2388321" y="5052693"/>
                </a:lnTo>
                <a:lnTo>
                  <a:pt x="2388396" y="4962386"/>
                </a:lnTo>
                <a:lnTo>
                  <a:pt x="2388140" y="4917990"/>
                </a:lnTo>
                <a:lnTo>
                  <a:pt x="2387693" y="4874083"/>
                </a:lnTo>
                <a:lnTo>
                  <a:pt x="2387058" y="4830653"/>
                </a:lnTo>
                <a:lnTo>
                  <a:pt x="2386239" y="4787687"/>
                </a:lnTo>
                <a:lnTo>
                  <a:pt x="2385239" y="4745173"/>
                </a:lnTo>
                <a:lnTo>
                  <a:pt x="2384062" y="4703100"/>
                </a:lnTo>
                <a:lnTo>
                  <a:pt x="2382710" y="4661454"/>
                </a:lnTo>
                <a:lnTo>
                  <a:pt x="2381188" y="4620223"/>
                </a:lnTo>
                <a:lnTo>
                  <a:pt x="2379499" y="4579396"/>
                </a:lnTo>
                <a:lnTo>
                  <a:pt x="2377645" y="4538960"/>
                </a:lnTo>
                <a:lnTo>
                  <a:pt x="2375631" y="4498903"/>
                </a:lnTo>
                <a:lnTo>
                  <a:pt x="2373459" y="4459212"/>
                </a:lnTo>
                <a:lnTo>
                  <a:pt x="2371134" y="4419876"/>
                </a:lnTo>
                <a:lnTo>
                  <a:pt x="2368658" y="4380882"/>
                </a:lnTo>
                <a:lnTo>
                  <a:pt x="2366035" y="4342218"/>
                </a:lnTo>
                <a:lnTo>
                  <a:pt x="2363269" y="4303872"/>
                </a:lnTo>
                <a:lnTo>
                  <a:pt x="2360362" y="4265831"/>
                </a:lnTo>
                <a:lnTo>
                  <a:pt x="2354140" y="4190617"/>
                </a:lnTo>
                <a:lnTo>
                  <a:pt x="2347397" y="4116479"/>
                </a:lnTo>
                <a:lnTo>
                  <a:pt x="2340160" y="4043318"/>
                </a:lnTo>
                <a:lnTo>
                  <a:pt x="2332456" y="3971037"/>
                </a:lnTo>
                <a:lnTo>
                  <a:pt x="2324312" y="3899539"/>
                </a:lnTo>
                <a:lnTo>
                  <a:pt x="2315755" y="3828725"/>
                </a:lnTo>
                <a:lnTo>
                  <a:pt x="2306813" y="3758497"/>
                </a:lnTo>
                <a:lnTo>
                  <a:pt x="2297511" y="3688759"/>
                </a:lnTo>
                <a:lnTo>
                  <a:pt x="2287877" y="3619411"/>
                </a:lnTo>
                <a:lnTo>
                  <a:pt x="2277938" y="3550357"/>
                </a:lnTo>
                <a:lnTo>
                  <a:pt x="2267721" y="3481498"/>
                </a:lnTo>
                <a:lnTo>
                  <a:pt x="2257253" y="3412737"/>
                </a:lnTo>
                <a:lnTo>
                  <a:pt x="2246561" y="3343976"/>
                </a:lnTo>
                <a:lnTo>
                  <a:pt x="2235672" y="3275117"/>
                </a:lnTo>
                <a:lnTo>
                  <a:pt x="2219028" y="3171432"/>
                </a:lnTo>
                <a:lnTo>
                  <a:pt x="2179217" y="2925934"/>
                </a:lnTo>
                <a:lnTo>
                  <a:pt x="2167713" y="2854436"/>
                </a:lnTo>
                <a:lnTo>
                  <a:pt x="2156201" y="2782155"/>
                </a:lnTo>
                <a:lnTo>
                  <a:pt x="2144708" y="2708994"/>
                </a:lnTo>
                <a:lnTo>
                  <a:pt x="2133261" y="2634856"/>
                </a:lnTo>
                <a:lnTo>
                  <a:pt x="2121887" y="2559642"/>
                </a:lnTo>
                <a:lnTo>
                  <a:pt x="2116236" y="2521601"/>
                </a:lnTo>
                <a:lnTo>
                  <a:pt x="2110613" y="2483255"/>
                </a:lnTo>
                <a:lnTo>
                  <a:pt x="2105022" y="2444591"/>
                </a:lnTo>
                <a:lnTo>
                  <a:pt x="2099466" y="2405597"/>
                </a:lnTo>
                <a:lnTo>
                  <a:pt x="2093949" y="2366260"/>
                </a:lnTo>
                <a:lnTo>
                  <a:pt x="2088473" y="2326570"/>
                </a:lnTo>
                <a:lnTo>
                  <a:pt x="2083043" y="2286512"/>
                </a:lnTo>
                <a:lnTo>
                  <a:pt x="2077661" y="2246076"/>
                </a:lnTo>
                <a:lnTo>
                  <a:pt x="2072332" y="2205249"/>
                </a:lnTo>
                <a:lnTo>
                  <a:pt x="2067057" y="2164018"/>
                </a:lnTo>
                <a:lnTo>
                  <a:pt x="2061842" y="2122372"/>
                </a:lnTo>
                <a:lnTo>
                  <a:pt x="2056688" y="2080298"/>
                </a:lnTo>
                <a:lnTo>
                  <a:pt x="2051601" y="2037784"/>
                </a:lnTo>
                <a:lnTo>
                  <a:pt x="2046581" y="1994818"/>
                </a:lnTo>
                <a:lnTo>
                  <a:pt x="2041635" y="1951388"/>
                </a:lnTo>
                <a:lnTo>
                  <a:pt x="2036763" y="1907481"/>
                </a:lnTo>
                <a:lnTo>
                  <a:pt x="2031971" y="1863085"/>
                </a:lnTo>
                <a:lnTo>
                  <a:pt x="2027262" y="1818188"/>
                </a:lnTo>
                <a:lnTo>
                  <a:pt x="2022637" y="1772778"/>
                </a:lnTo>
                <a:lnTo>
                  <a:pt x="2018103" y="1726842"/>
                </a:lnTo>
                <a:lnTo>
                  <a:pt x="2013660" y="1680368"/>
                </a:lnTo>
                <a:lnTo>
                  <a:pt x="2009314" y="1633345"/>
                </a:lnTo>
                <a:lnTo>
                  <a:pt x="2005066" y="1585759"/>
                </a:lnTo>
                <a:lnTo>
                  <a:pt x="2000922" y="1537599"/>
                </a:lnTo>
                <a:lnTo>
                  <a:pt x="1996883" y="1488852"/>
                </a:lnTo>
                <a:lnTo>
                  <a:pt x="1992954" y="1439507"/>
                </a:lnTo>
                <a:lnTo>
                  <a:pt x="1989137" y="1389550"/>
                </a:lnTo>
                <a:lnTo>
                  <a:pt x="1985437" y="1338970"/>
                </a:lnTo>
                <a:lnTo>
                  <a:pt x="1981856" y="1287755"/>
                </a:lnTo>
                <a:lnTo>
                  <a:pt x="1978398" y="1235892"/>
                </a:lnTo>
                <a:lnTo>
                  <a:pt x="1975066" y="1183368"/>
                </a:lnTo>
                <a:lnTo>
                  <a:pt x="1971864" y="1130173"/>
                </a:lnTo>
                <a:lnTo>
                  <a:pt x="1968795" y="1076294"/>
                </a:lnTo>
                <a:lnTo>
                  <a:pt x="1965862" y="1021717"/>
                </a:lnTo>
                <a:lnTo>
                  <a:pt x="1963069" y="966432"/>
                </a:lnTo>
                <a:lnTo>
                  <a:pt x="1960419" y="910426"/>
                </a:lnTo>
                <a:lnTo>
                  <a:pt x="1957915" y="853687"/>
                </a:lnTo>
                <a:lnTo>
                  <a:pt x="1955562" y="796202"/>
                </a:lnTo>
                <a:lnTo>
                  <a:pt x="1953362" y="737959"/>
                </a:lnTo>
                <a:lnTo>
                  <a:pt x="1951318" y="678946"/>
                </a:lnTo>
                <a:lnTo>
                  <a:pt x="1949434" y="619152"/>
                </a:lnTo>
                <a:lnTo>
                  <a:pt x="1947714" y="558562"/>
                </a:lnTo>
                <a:lnTo>
                  <a:pt x="1946160" y="497167"/>
                </a:lnTo>
                <a:lnTo>
                  <a:pt x="1944777" y="434952"/>
                </a:lnTo>
                <a:lnTo>
                  <a:pt x="1943567" y="371906"/>
                </a:lnTo>
                <a:lnTo>
                  <a:pt x="1942534" y="308017"/>
                </a:lnTo>
                <a:lnTo>
                  <a:pt x="1941681" y="243273"/>
                </a:lnTo>
                <a:lnTo>
                  <a:pt x="1941012" y="177661"/>
                </a:lnTo>
                <a:lnTo>
                  <a:pt x="1940530" y="111169"/>
                </a:lnTo>
                <a:lnTo>
                  <a:pt x="1940238" y="43785"/>
                </a:lnTo>
                <a:lnTo>
                  <a:pt x="194017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33;p10"/>
          <p:cNvSpPr/>
          <p:nvPr/>
        </p:nvSpPr>
        <p:spPr>
          <a:xfrm>
            <a:off x="63995" y="0"/>
            <a:ext cx="2388870" cy="5137785"/>
          </a:xfrm>
          <a:custGeom>
            <a:avLst/>
            <a:gdLst/>
            <a:ahLst/>
            <a:cxnLst/>
            <a:rect l="l" t="t" r="r" b="b"/>
            <a:pathLst>
              <a:path w="2388870" h="6850380" extrusionOk="0">
                <a:moveTo>
                  <a:pt x="0" y="6849968"/>
                </a:moveTo>
                <a:lnTo>
                  <a:pt x="0" y="0"/>
                </a:lnTo>
                <a:lnTo>
                  <a:pt x="1940176" y="0"/>
                </a:lnTo>
                <a:lnTo>
                  <a:pt x="1940238" y="43785"/>
                </a:lnTo>
                <a:lnTo>
                  <a:pt x="1940530" y="111169"/>
                </a:lnTo>
                <a:lnTo>
                  <a:pt x="1941012" y="177661"/>
                </a:lnTo>
                <a:lnTo>
                  <a:pt x="1941681" y="243273"/>
                </a:lnTo>
                <a:lnTo>
                  <a:pt x="1942534" y="308017"/>
                </a:lnTo>
                <a:lnTo>
                  <a:pt x="1943567" y="371906"/>
                </a:lnTo>
                <a:lnTo>
                  <a:pt x="1944777" y="434952"/>
                </a:lnTo>
                <a:lnTo>
                  <a:pt x="1946160" y="497167"/>
                </a:lnTo>
                <a:lnTo>
                  <a:pt x="1947714" y="558562"/>
                </a:lnTo>
                <a:lnTo>
                  <a:pt x="1949434" y="619152"/>
                </a:lnTo>
                <a:lnTo>
                  <a:pt x="1951318" y="678946"/>
                </a:lnTo>
                <a:lnTo>
                  <a:pt x="1953362" y="737959"/>
                </a:lnTo>
                <a:lnTo>
                  <a:pt x="1955562" y="796202"/>
                </a:lnTo>
                <a:lnTo>
                  <a:pt x="1957915" y="853687"/>
                </a:lnTo>
                <a:lnTo>
                  <a:pt x="1960419" y="910426"/>
                </a:lnTo>
                <a:lnTo>
                  <a:pt x="1963069" y="966432"/>
                </a:lnTo>
                <a:lnTo>
                  <a:pt x="1965862" y="1021717"/>
                </a:lnTo>
                <a:lnTo>
                  <a:pt x="1968795" y="1076294"/>
                </a:lnTo>
                <a:lnTo>
                  <a:pt x="1971864" y="1130173"/>
                </a:lnTo>
                <a:lnTo>
                  <a:pt x="1975066" y="1183368"/>
                </a:lnTo>
                <a:lnTo>
                  <a:pt x="1978398" y="1235892"/>
                </a:lnTo>
                <a:lnTo>
                  <a:pt x="1981856" y="1287755"/>
                </a:lnTo>
                <a:lnTo>
                  <a:pt x="1985437" y="1338970"/>
                </a:lnTo>
                <a:lnTo>
                  <a:pt x="1989137" y="1389550"/>
                </a:lnTo>
                <a:lnTo>
                  <a:pt x="1992954" y="1439507"/>
                </a:lnTo>
                <a:lnTo>
                  <a:pt x="1996883" y="1488852"/>
                </a:lnTo>
                <a:lnTo>
                  <a:pt x="2000922" y="1537599"/>
                </a:lnTo>
                <a:lnTo>
                  <a:pt x="2005066" y="1585759"/>
                </a:lnTo>
                <a:lnTo>
                  <a:pt x="2009314" y="1633345"/>
                </a:lnTo>
                <a:lnTo>
                  <a:pt x="2013660" y="1680368"/>
                </a:lnTo>
                <a:lnTo>
                  <a:pt x="2018103" y="1726842"/>
                </a:lnTo>
                <a:lnTo>
                  <a:pt x="2022637" y="1772778"/>
                </a:lnTo>
                <a:lnTo>
                  <a:pt x="2027262" y="1818188"/>
                </a:lnTo>
                <a:lnTo>
                  <a:pt x="2031971" y="1863085"/>
                </a:lnTo>
                <a:lnTo>
                  <a:pt x="2036763" y="1907481"/>
                </a:lnTo>
                <a:lnTo>
                  <a:pt x="2041635" y="1951388"/>
                </a:lnTo>
                <a:lnTo>
                  <a:pt x="2046581" y="1994818"/>
                </a:lnTo>
                <a:lnTo>
                  <a:pt x="2051601" y="2037784"/>
                </a:lnTo>
                <a:lnTo>
                  <a:pt x="2056688" y="2080298"/>
                </a:lnTo>
                <a:lnTo>
                  <a:pt x="2061842" y="2122372"/>
                </a:lnTo>
                <a:lnTo>
                  <a:pt x="2067057" y="2164018"/>
                </a:lnTo>
                <a:lnTo>
                  <a:pt x="2072332" y="2205249"/>
                </a:lnTo>
                <a:lnTo>
                  <a:pt x="2077661" y="2246076"/>
                </a:lnTo>
                <a:lnTo>
                  <a:pt x="2083043" y="2286512"/>
                </a:lnTo>
                <a:lnTo>
                  <a:pt x="2088473" y="2326570"/>
                </a:lnTo>
                <a:lnTo>
                  <a:pt x="2093949" y="2366260"/>
                </a:lnTo>
                <a:lnTo>
                  <a:pt x="2099466" y="2405597"/>
                </a:lnTo>
                <a:lnTo>
                  <a:pt x="2105022" y="2444591"/>
                </a:lnTo>
                <a:lnTo>
                  <a:pt x="2110613" y="2483255"/>
                </a:lnTo>
                <a:lnTo>
                  <a:pt x="2116236" y="2521601"/>
                </a:lnTo>
                <a:lnTo>
                  <a:pt x="2121887" y="2559642"/>
                </a:lnTo>
                <a:lnTo>
                  <a:pt x="2127564" y="2597389"/>
                </a:lnTo>
                <a:lnTo>
                  <a:pt x="2138977" y="2672053"/>
                </a:lnTo>
                <a:lnTo>
                  <a:pt x="2150451" y="2745691"/>
                </a:lnTo>
                <a:lnTo>
                  <a:pt x="2161957" y="2818399"/>
                </a:lnTo>
                <a:lnTo>
                  <a:pt x="2173468" y="2890277"/>
                </a:lnTo>
                <a:lnTo>
                  <a:pt x="2184958" y="2961421"/>
                </a:lnTo>
                <a:lnTo>
                  <a:pt x="2196399" y="3031930"/>
                </a:lnTo>
                <a:lnTo>
                  <a:pt x="2202093" y="3066976"/>
                </a:lnTo>
                <a:lnTo>
                  <a:pt x="2207765" y="3101901"/>
                </a:lnTo>
                <a:lnTo>
                  <a:pt x="2219028" y="3171432"/>
                </a:lnTo>
                <a:lnTo>
                  <a:pt x="2230162" y="3240620"/>
                </a:lnTo>
                <a:lnTo>
                  <a:pt x="2241140" y="3309565"/>
                </a:lnTo>
                <a:lnTo>
                  <a:pt x="2251933" y="3378362"/>
                </a:lnTo>
                <a:lnTo>
                  <a:pt x="2262517" y="3447111"/>
                </a:lnTo>
                <a:lnTo>
                  <a:pt x="2272863" y="3515909"/>
                </a:lnTo>
                <a:lnTo>
                  <a:pt x="2282944" y="3584853"/>
                </a:lnTo>
                <a:lnTo>
                  <a:pt x="2292734" y="3654042"/>
                </a:lnTo>
                <a:lnTo>
                  <a:pt x="2302205" y="3723573"/>
                </a:lnTo>
                <a:lnTo>
                  <a:pt x="2311331" y="3793544"/>
                </a:lnTo>
                <a:lnTo>
                  <a:pt x="2320084" y="3864052"/>
                </a:lnTo>
                <a:lnTo>
                  <a:pt x="2328438" y="3935197"/>
                </a:lnTo>
                <a:lnTo>
                  <a:pt x="2336365" y="4007074"/>
                </a:lnTo>
                <a:lnTo>
                  <a:pt x="2343839" y="4079782"/>
                </a:lnTo>
                <a:lnTo>
                  <a:pt x="2350832" y="4153420"/>
                </a:lnTo>
                <a:lnTo>
                  <a:pt x="2357317" y="4228083"/>
                </a:lnTo>
                <a:lnTo>
                  <a:pt x="2363269" y="4303872"/>
                </a:lnTo>
                <a:lnTo>
                  <a:pt x="2366035" y="4342218"/>
                </a:lnTo>
                <a:lnTo>
                  <a:pt x="2368658" y="4380882"/>
                </a:lnTo>
                <a:lnTo>
                  <a:pt x="2371134" y="4419876"/>
                </a:lnTo>
                <a:lnTo>
                  <a:pt x="2373459" y="4459212"/>
                </a:lnTo>
                <a:lnTo>
                  <a:pt x="2375631" y="4498903"/>
                </a:lnTo>
                <a:lnTo>
                  <a:pt x="2377645" y="4538960"/>
                </a:lnTo>
                <a:lnTo>
                  <a:pt x="2379499" y="4579396"/>
                </a:lnTo>
                <a:lnTo>
                  <a:pt x="2381188" y="4620223"/>
                </a:lnTo>
                <a:lnTo>
                  <a:pt x="2382710" y="4661454"/>
                </a:lnTo>
                <a:lnTo>
                  <a:pt x="2384062" y="4703100"/>
                </a:lnTo>
                <a:lnTo>
                  <a:pt x="2385239" y="4745173"/>
                </a:lnTo>
                <a:lnTo>
                  <a:pt x="2386239" y="4787687"/>
                </a:lnTo>
                <a:lnTo>
                  <a:pt x="2387058" y="4830653"/>
                </a:lnTo>
                <a:lnTo>
                  <a:pt x="2387693" y="4874083"/>
                </a:lnTo>
                <a:lnTo>
                  <a:pt x="2388140" y="4917990"/>
                </a:lnTo>
                <a:lnTo>
                  <a:pt x="2388396" y="4962386"/>
                </a:lnTo>
                <a:lnTo>
                  <a:pt x="2388457" y="5007283"/>
                </a:lnTo>
                <a:lnTo>
                  <a:pt x="2388321" y="5052693"/>
                </a:lnTo>
                <a:lnTo>
                  <a:pt x="2387984" y="5098629"/>
                </a:lnTo>
                <a:lnTo>
                  <a:pt x="2387442" y="5145102"/>
                </a:lnTo>
                <a:lnTo>
                  <a:pt x="2386692" y="5192125"/>
                </a:lnTo>
                <a:lnTo>
                  <a:pt x="2385732" y="5239711"/>
                </a:lnTo>
                <a:lnTo>
                  <a:pt x="2384556" y="5287871"/>
                </a:lnTo>
                <a:lnTo>
                  <a:pt x="2383163" y="5336617"/>
                </a:lnTo>
                <a:lnTo>
                  <a:pt x="2381548" y="5385963"/>
                </a:lnTo>
                <a:lnTo>
                  <a:pt x="2379708" y="5435919"/>
                </a:lnTo>
                <a:lnTo>
                  <a:pt x="2377640" y="5486499"/>
                </a:lnTo>
                <a:lnTo>
                  <a:pt x="2375341" y="5537714"/>
                </a:lnTo>
                <a:lnTo>
                  <a:pt x="2372807" y="5589577"/>
                </a:lnTo>
                <a:lnTo>
                  <a:pt x="2370034" y="5642100"/>
                </a:lnTo>
                <a:lnTo>
                  <a:pt x="2367020" y="5695295"/>
                </a:lnTo>
                <a:lnTo>
                  <a:pt x="2363761" y="5749175"/>
                </a:lnTo>
                <a:lnTo>
                  <a:pt x="2360254" y="5803751"/>
                </a:lnTo>
                <a:lnTo>
                  <a:pt x="2356495" y="5859036"/>
                </a:lnTo>
                <a:lnTo>
                  <a:pt x="2352480" y="5915042"/>
                </a:lnTo>
                <a:lnTo>
                  <a:pt x="2348208" y="5971781"/>
                </a:lnTo>
                <a:lnTo>
                  <a:pt x="2343673" y="6029266"/>
                </a:lnTo>
                <a:lnTo>
                  <a:pt x="2338873" y="6087508"/>
                </a:lnTo>
                <a:lnTo>
                  <a:pt x="2333804" y="6146520"/>
                </a:lnTo>
                <a:lnTo>
                  <a:pt x="2328464" y="6206315"/>
                </a:lnTo>
                <a:lnTo>
                  <a:pt x="2322848" y="6266904"/>
                </a:lnTo>
                <a:lnTo>
                  <a:pt x="2316953" y="6328299"/>
                </a:lnTo>
                <a:lnTo>
                  <a:pt x="2310776" y="6390514"/>
                </a:lnTo>
                <a:lnTo>
                  <a:pt x="2304314" y="6453559"/>
                </a:lnTo>
                <a:lnTo>
                  <a:pt x="2297563" y="6517448"/>
                </a:lnTo>
                <a:lnTo>
                  <a:pt x="2290519" y="6582192"/>
                </a:lnTo>
                <a:lnTo>
                  <a:pt x="2283180" y="6647804"/>
                </a:lnTo>
                <a:lnTo>
                  <a:pt x="2275542" y="6714296"/>
                </a:lnTo>
                <a:lnTo>
                  <a:pt x="2267601" y="6781680"/>
                </a:lnTo>
                <a:lnTo>
                  <a:pt x="2259355" y="6849968"/>
                </a:lnTo>
                <a:lnTo>
                  <a:pt x="0" y="6849968"/>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34;p10"/>
          <p:cNvSpPr/>
          <p:nvPr/>
        </p:nvSpPr>
        <p:spPr>
          <a:xfrm>
            <a:off x="1" y="0"/>
            <a:ext cx="2305685" cy="5143500"/>
          </a:xfrm>
          <a:custGeom>
            <a:avLst/>
            <a:gdLst/>
            <a:ahLst/>
            <a:cxnLst/>
            <a:rect l="l" t="t" r="r" b="b"/>
            <a:pathLst>
              <a:path w="2305685" h="6858000" extrusionOk="0">
                <a:moveTo>
                  <a:pt x="1869608" y="0"/>
                </a:moveTo>
                <a:lnTo>
                  <a:pt x="0" y="0"/>
                </a:lnTo>
                <a:lnTo>
                  <a:pt x="0" y="6858000"/>
                </a:lnTo>
                <a:lnTo>
                  <a:pt x="2181793" y="6858000"/>
                </a:lnTo>
                <a:lnTo>
                  <a:pt x="2187826" y="6806364"/>
                </a:lnTo>
                <a:lnTo>
                  <a:pt x="2195497" y="6739096"/>
                </a:lnTo>
                <a:lnTo>
                  <a:pt x="2202877" y="6672713"/>
                </a:lnTo>
                <a:lnTo>
                  <a:pt x="2209971" y="6607202"/>
                </a:lnTo>
                <a:lnTo>
                  <a:pt x="2216781" y="6542553"/>
                </a:lnTo>
                <a:lnTo>
                  <a:pt x="2223311" y="6478752"/>
                </a:lnTo>
                <a:lnTo>
                  <a:pt x="2229563" y="6415787"/>
                </a:lnTo>
                <a:lnTo>
                  <a:pt x="2235541" y="6353647"/>
                </a:lnTo>
                <a:lnTo>
                  <a:pt x="2241249" y="6292320"/>
                </a:lnTo>
                <a:lnTo>
                  <a:pt x="2246689" y="6231793"/>
                </a:lnTo>
                <a:lnTo>
                  <a:pt x="2251864" y="6172055"/>
                </a:lnTo>
                <a:lnTo>
                  <a:pt x="2256779" y="6113093"/>
                </a:lnTo>
                <a:lnTo>
                  <a:pt x="2261435" y="6054895"/>
                </a:lnTo>
                <a:lnTo>
                  <a:pt x="2265837" y="5997450"/>
                </a:lnTo>
                <a:lnTo>
                  <a:pt x="2269987" y="5940745"/>
                </a:lnTo>
                <a:lnTo>
                  <a:pt x="2273889" y="5884768"/>
                </a:lnTo>
                <a:lnTo>
                  <a:pt x="2277546" y="5829508"/>
                </a:lnTo>
                <a:lnTo>
                  <a:pt x="2280961" y="5774952"/>
                </a:lnTo>
                <a:lnTo>
                  <a:pt x="2284137" y="5721088"/>
                </a:lnTo>
                <a:lnTo>
                  <a:pt x="2287078" y="5667904"/>
                </a:lnTo>
                <a:lnTo>
                  <a:pt x="2289787" y="5615388"/>
                </a:lnTo>
                <a:lnTo>
                  <a:pt x="2292267" y="5563528"/>
                </a:lnTo>
                <a:lnTo>
                  <a:pt x="2294521" y="5512312"/>
                </a:lnTo>
                <a:lnTo>
                  <a:pt x="2296552" y="5461728"/>
                </a:lnTo>
                <a:lnTo>
                  <a:pt x="2298364" y="5411765"/>
                </a:lnTo>
                <a:lnTo>
                  <a:pt x="2299960" y="5362409"/>
                </a:lnTo>
                <a:lnTo>
                  <a:pt x="2301343" y="5313648"/>
                </a:lnTo>
                <a:lnTo>
                  <a:pt x="2302516" y="5265472"/>
                </a:lnTo>
                <a:lnTo>
                  <a:pt x="2303483" y="5217868"/>
                </a:lnTo>
                <a:lnTo>
                  <a:pt x="2304246" y="5170823"/>
                </a:lnTo>
                <a:lnTo>
                  <a:pt x="2304810" y="5124326"/>
                </a:lnTo>
                <a:lnTo>
                  <a:pt x="2305176" y="5078364"/>
                </a:lnTo>
                <a:lnTo>
                  <a:pt x="2305349" y="5032926"/>
                </a:lnTo>
                <a:lnTo>
                  <a:pt x="2305332" y="4988000"/>
                </a:lnTo>
                <a:lnTo>
                  <a:pt x="2305127" y="4943574"/>
                </a:lnTo>
                <a:lnTo>
                  <a:pt x="2304739" y="4899635"/>
                </a:lnTo>
                <a:lnTo>
                  <a:pt x="2304170" y="4856171"/>
                </a:lnTo>
                <a:lnTo>
                  <a:pt x="2303423" y="4813171"/>
                </a:lnTo>
                <a:lnTo>
                  <a:pt x="2302502" y="4770622"/>
                </a:lnTo>
                <a:lnTo>
                  <a:pt x="2301409" y="4728513"/>
                </a:lnTo>
                <a:lnTo>
                  <a:pt x="2300149" y="4686831"/>
                </a:lnTo>
                <a:lnTo>
                  <a:pt x="2298724" y="4645564"/>
                </a:lnTo>
                <a:lnTo>
                  <a:pt x="2297138" y="4604700"/>
                </a:lnTo>
                <a:lnTo>
                  <a:pt x="2295393" y="4564228"/>
                </a:lnTo>
                <a:lnTo>
                  <a:pt x="2293494" y="4524135"/>
                </a:lnTo>
                <a:lnTo>
                  <a:pt x="2291442" y="4484409"/>
                </a:lnTo>
                <a:lnTo>
                  <a:pt x="2289242" y="4445038"/>
                </a:lnTo>
                <a:lnTo>
                  <a:pt x="2286897" y="4406010"/>
                </a:lnTo>
                <a:lnTo>
                  <a:pt x="2284409" y="4367313"/>
                </a:lnTo>
                <a:lnTo>
                  <a:pt x="2281783" y="4328936"/>
                </a:lnTo>
                <a:lnTo>
                  <a:pt x="2279021" y="4290865"/>
                </a:lnTo>
                <a:lnTo>
                  <a:pt x="2273102" y="4215596"/>
                </a:lnTo>
                <a:lnTo>
                  <a:pt x="2266679" y="4141410"/>
                </a:lnTo>
                <a:lnTo>
                  <a:pt x="2259777" y="4068212"/>
                </a:lnTo>
                <a:lnTo>
                  <a:pt x="2252423" y="3995904"/>
                </a:lnTo>
                <a:lnTo>
                  <a:pt x="2244641" y="3924391"/>
                </a:lnTo>
                <a:lnTo>
                  <a:pt x="2236458" y="3853576"/>
                </a:lnTo>
                <a:lnTo>
                  <a:pt x="2227899" y="3783363"/>
                </a:lnTo>
                <a:lnTo>
                  <a:pt x="2218990" y="3713655"/>
                </a:lnTo>
                <a:lnTo>
                  <a:pt x="2209757" y="3644357"/>
                </a:lnTo>
                <a:lnTo>
                  <a:pt x="2200226" y="3575372"/>
                </a:lnTo>
                <a:lnTo>
                  <a:pt x="2190422" y="3506603"/>
                </a:lnTo>
                <a:lnTo>
                  <a:pt x="2180370" y="3437955"/>
                </a:lnTo>
                <a:lnTo>
                  <a:pt x="2170098" y="3369330"/>
                </a:lnTo>
                <a:lnTo>
                  <a:pt x="2159629" y="3300634"/>
                </a:lnTo>
                <a:lnTo>
                  <a:pt x="2148991" y="3231769"/>
                </a:lnTo>
                <a:lnTo>
                  <a:pt x="2138209" y="3162639"/>
                </a:lnTo>
                <a:lnTo>
                  <a:pt x="2099708" y="2917209"/>
                </a:lnTo>
                <a:lnTo>
                  <a:pt x="2088596" y="2845695"/>
                </a:lnTo>
                <a:lnTo>
                  <a:pt x="2077481" y="2773388"/>
                </a:lnTo>
                <a:lnTo>
                  <a:pt x="2066389" y="2700189"/>
                </a:lnTo>
                <a:lnTo>
                  <a:pt x="2055346" y="2626003"/>
                </a:lnTo>
                <a:lnTo>
                  <a:pt x="2044377" y="2550734"/>
                </a:lnTo>
                <a:lnTo>
                  <a:pt x="2038929" y="2512663"/>
                </a:lnTo>
                <a:lnTo>
                  <a:pt x="2033509" y="2474286"/>
                </a:lnTo>
                <a:lnTo>
                  <a:pt x="2028121" y="2435589"/>
                </a:lnTo>
                <a:lnTo>
                  <a:pt x="2022767" y="2396561"/>
                </a:lnTo>
                <a:lnTo>
                  <a:pt x="2017451" y="2357190"/>
                </a:lnTo>
                <a:lnTo>
                  <a:pt x="2012177" y="2317464"/>
                </a:lnTo>
                <a:lnTo>
                  <a:pt x="2006946" y="2277371"/>
                </a:lnTo>
                <a:lnTo>
                  <a:pt x="2001764" y="2236898"/>
                </a:lnTo>
                <a:lnTo>
                  <a:pt x="1996632" y="2196035"/>
                </a:lnTo>
                <a:lnTo>
                  <a:pt x="1991554" y="2154768"/>
                </a:lnTo>
                <a:lnTo>
                  <a:pt x="1986533" y="2113085"/>
                </a:lnTo>
                <a:lnTo>
                  <a:pt x="1981573" y="2070976"/>
                </a:lnTo>
                <a:lnTo>
                  <a:pt x="1976677" y="2028427"/>
                </a:lnTo>
                <a:lnTo>
                  <a:pt x="1971847" y="1985427"/>
                </a:lnTo>
                <a:lnTo>
                  <a:pt x="1967088" y="1941963"/>
                </a:lnTo>
                <a:lnTo>
                  <a:pt x="1962402" y="1898024"/>
                </a:lnTo>
                <a:lnTo>
                  <a:pt x="1957792" y="1853597"/>
                </a:lnTo>
                <a:lnTo>
                  <a:pt x="1953262" y="1808671"/>
                </a:lnTo>
                <a:lnTo>
                  <a:pt x="1948815" y="1763233"/>
                </a:lnTo>
                <a:lnTo>
                  <a:pt x="1944454" y="1717271"/>
                </a:lnTo>
                <a:lnTo>
                  <a:pt x="1940183" y="1670774"/>
                </a:lnTo>
                <a:lnTo>
                  <a:pt x="1936004" y="1623729"/>
                </a:lnTo>
                <a:lnTo>
                  <a:pt x="1931921" y="1576124"/>
                </a:lnTo>
                <a:lnTo>
                  <a:pt x="1927937" y="1527948"/>
                </a:lnTo>
                <a:lnTo>
                  <a:pt x="1924056" y="1479187"/>
                </a:lnTo>
                <a:lnTo>
                  <a:pt x="1920280" y="1429831"/>
                </a:lnTo>
                <a:lnTo>
                  <a:pt x="1916612" y="1379867"/>
                </a:lnTo>
                <a:lnTo>
                  <a:pt x="1913057" y="1329283"/>
                </a:lnTo>
                <a:lnTo>
                  <a:pt x="1909616" y="1278067"/>
                </a:lnTo>
                <a:lnTo>
                  <a:pt x="1906294" y="1226207"/>
                </a:lnTo>
                <a:lnTo>
                  <a:pt x="1903094" y="1173691"/>
                </a:lnTo>
                <a:lnTo>
                  <a:pt x="1900018" y="1120507"/>
                </a:lnTo>
                <a:lnTo>
                  <a:pt x="1897070" y="1066643"/>
                </a:lnTo>
                <a:lnTo>
                  <a:pt x="1894253" y="1012086"/>
                </a:lnTo>
                <a:lnTo>
                  <a:pt x="1891571" y="956826"/>
                </a:lnTo>
                <a:lnTo>
                  <a:pt x="1889027" y="900849"/>
                </a:lnTo>
                <a:lnTo>
                  <a:pt x="1886623" y="844144"/>
                </a:lnTo>
                <a:lnTo>
                  <a:pt x="1884364" y="786698"/>
                </a:lnTo>
                <a:lnTo>
                  <a:pt x="1882251" y="728501"/>
                </a:lnTo>
                <a:lnTo>
                  <a:pt x="1880289" y="669538"/>
                </a:lnTo>
                <a:lnTo>
                  <a:pt x="1878481" y="609800"/>
                </a:lnTo>
                <a:lnTo>
                  <a:pt x="1876830" y="549273"/>
                </a:lnTo>
                <a:lnTo>
                  <a:pt x="1875339" y="487945"/>
                </a:lnTo>
                <a:lnTo>
                  <a:pt x="1874012" y="425805"/>
                </a:lnTo>
                <a:lnTo>
                  <a:pt x="1872851" y="362840"/>
                </a:lnTo>
                <a:lnTo>
                  <a:pt x="1871859" y="299039"/>
                </a:lnTo>
                <a:lnTo>
                  <a:pt x="1871041" y="234389"/>
                </a:lnTo>
                <a:lnTo>
                  <a:pt x="1870399" y="168878"/>
                </a:lnTo>
                <a:lnTo>
                  <a:pt x="1869937" y="102495"/>
                </a:lnTo>
                <a:lnTo>
                  <a:pt x="1869657" y="35227"/>
                </a:lnTo>
                <a:lnTo>
                  <a:pt x="1869608" y="0"/>
                </a:lnTo>
                <a:close/>
              </a:path>
            </a:pathLst>
          </a:custGeom>
          <a:solidFill>
            <a:srgbClr val="0FAE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10"/>
          <p:cNvSpPr/>
          <p:nvPr/>
        </p:nvSpPr>
        <p:spPr>
          <a:xfrm>
            <a:off x="1" y="0"/>
            <a:ext cx="2305685" cy="5143500"/>
          </a:xfrm>
          <a:custGeom>
            <a:avLst/>
            <a:gdLst/>
            <a:ahLst/>
            <a:cxnLst/>
            <a:rect l="l" t="t" r="r" b="b"/>
            <a:pathLst>
              <a:path w="2305685" h="6858000" extrusionOk="0">
                <a:moveTo>
                  <a:pt x="0" y="6858000"/>
                </a:moveTo>
                <a:lnTo>
                  <a:pt x="0" y="0"/>
                </a:lnTo>
                <a:lnTo>
                  <a:pt x="1869608" y="0"/>
                </a:lnTo>
                <a:lnTo>
                  <a:pt x="1869937" y="102495"/>
                </a:lnTo>
                <a:lnTo>
                  <a:pt x="1870399" y="168878"/>
                </a:lnTo>
                <a:lnTo>
                  <a:pt x="1871041" y="234389"/>
                </a:lnTo>
                <a:lnTo>
                  <a:pt x="1871859" y="299039"/>
                </a:lnTo>
                <a:lnTo>
                  <a:pt x="1872851" y="362840"/>
                </a:lnTo>
                <a:lnTo>
                  <a:pt x="1874012" y="425805"/>
                </a:lnTo>
                <a:lnTo>
                  <a:pt x="1875339" y="487945"/>
                </a:lnTo>
                <a:lnTo>
                  <a:pt x="1876830" y="549273"/>
                </a:lnTo>
                <a:lnTo>
                  <a:pt x="1878481" y="609800"/>
                </a:lnTo>
                <a:lnTo>
                  <a:pt x="1880289" y="669538"/>
                </a:lnTo>
                <a:lnTo>
                  <a:pt x="1882251" y="728501"/>
                </a:lnTo>
                <a:lnTo>
                  <a:pt x="1884364" y="786698"/>
                </a:lnTo>
                <a:lnTo>
                  <a:pt x="1886623" y="844144"/>
                </a:lnTo>
                <a:lnTo>
                  <a:pt x="1889027" y="900849"/>
                </a:lnTo>
                <a:lnTo>
                  <a:pt x="1891571" y="956826"/>
                </a:lnTo>
                <a:lnTo>
                  <a:pt x="1894253" y="1012086"/>
                </a:lnTo>
                <a:lnTo>
                  <a:pt x="1897070" y="1066643"/>
                </a:lnTo>
                <a:lnTo>
                  <a:pt x="1900018" y="1120507"/>
                </a:lnTo>
                <a:lnTo>
                  <a:pt x="1903094" y="1173691"/>
                </a:lnTo>
                <a:lnTo>
                  <a:pt x="1906294" y="1226207"/>
                </a:lnTo>
                <a:lnTo>
                  <a:pt x="1909616" y="1278067"/>
                </a:lnTo>
                <a:lnTo>
                  <a:pt x="1913057" y="1329283"/>
                </a:lnTo>
                <a:lnTo>
                  <a:pt x="1916612" y="1379867"/>
                </a:lnTo>
                <a:lnTo>
                  <a:pt x="1920280" y="1429831"/>
                </a:lnTo>
                <a:lnTo>
                  <a:pt x="1924056" y="1479187"/>
                </a:lnTo>
                <a:lnTo>
                  <a:pt x="1927937" y="1527948"/>
                </a:lnTo>
                <a:lnTo>
                  <a:pt x="1931921" y="1576124"/>
                </a:lnTo>
                <a:lnTo>
                  <a:pt x="1936004" y="1623729"/>
                </a:lnTo>
                <a:lnTo>
                  <a:pt x="1940183" y="1670774"/>
                </a:lnTo>
                <a:lnTo>
                  <a:pt x="1944454" y="1717271"/>
                </a:lnTo>
                <a:lnTo>
                  <a:pt x="1948815" y="1763233"/>
                </a:lnTo>
                <a:lnTo>
                  <a:pt x="1953262" y="1808671"/>
                </a:lnTo>
                <a:lnTo>
                  <a:pt x="1957792" y="1853597"/>
                </a:lnTo>
                <a:lnTo>
                  <a:pt x="1962402" y="1898024"/>
                </a:lnTo>
                <a:lnTo>
                  <a:pt x="1967088" y="1941963"/>
                </a:lnTo>
                <a:lnTo>
                  <a:pt x="1971847" y="1985427"/>
                </a:lnTo>
                <a:lnTo>
                  <a:pt x="1976677" y="2028427"/>
                </a:lnTo>
                <a:lnTo>
                  <a:pt x="1981573" y="2070976"/>
                </a:lnTo>
                <a:lnTo>
                  <a:pt x="1986533" y="2113085"/>
                </a:lnTo>
                <a:lnTo>
                  <a:pt x="1991554" y="2154768"/>
                </a:lnTo>
                <a:lnTo>
                  <a:pt x="1996632" y="2196035"/>
                </a:lnTo>
                <a:lnTo>
                  <a:pt x="2001764" y="2236898"/>
                </a:lnTo>
                <a:lnTo>
                  <a:pt x="2006946" y="2277371"/>
                </a:lnTo>
                <a:lnTo>
                  <a:pt x="2012177" y="2317464"/>
                </a:lnTo>
                <a:lnTo>
                  <a:pt x="2017451" y="2357190"/>
                </a:lnTo>
                <a:lnTo>
                  <a:pt x="2022767" y="2396561"/>
                </a:lnTo>
                <a:lnTo>
                  <a:pt x="2028121" y="2435589"/>
                </a:lnTo>
                <a:lnTo>
                  <a:pt x="2033509" y="2474286"/>
                </a:lnTo>
                <a:lnTo>
                  <a:pt x="2038929" y="2512663"/>
                </a:lnTo>
                <a:lnTo>
                  <a:pt x="2044377" y="2550734"/>
                </a:lnTo>
                <a:lnTo>
                  <a:pt x="2049851" y="2588510"/>
                </a:lnTo>
                <a:lnTo>
                  <a:pt x="2060860" y="2663226"/>
                </a:lnTo>
                <a:lnTo>
                  <a:pt x="2071930" y="2736906"/>
                </a:lnTo>
                <a:lnTo>
                  <a:pt x="2083037" y="2809647"/>
                </a:lnTo>
                <a:lnTo>
                  <a:pt x="2094154" y="2881545"/>
                </a:lnTo>
                <a:lnTo>
                  <a:pt x="2105255" y="2952698"/>
                </a:lnTo>
                <a:lnTo>
                  <a:pt x="2116315" y="3023200"/>
                </a:lnTo>
                <a:lnTo>
                  <a:pt x="2121822" y="3058237"/>
                </a:lnTo>
                <a:lnTo>
                  <a:pt x="2127309" y="3093148"/>
                </a:lnTo>
                <a:lnTo>
                  <a:pt x="2138209" y="3162639"/>
                </a:lnTo>
                <a:lnTo>
                  <a:pt x="2148991" y="3231769"/>
                </a:lnTo>
                <a:lnTo>
                  <a:pt x="2159629" y="3300634"/>
                </a:lnTo>
                <a:lnTo>
                  <a:pt x="2170098" y="3369330"/>
                </a:lnTo>
                <a:lnTo>
                  <a:pt x="2180370" y="3437955"/>
                </a:lnTo>
                <a:lnTo>
                  <a:pt x="2190422" y="3506603"/>
                </a:lnTo>
                <a:lnTo>
                  <a:pt x="2200226" y="3575372"/>
                </a:lnTo>
                <a:lnTo>
                  <a:pt x="2209757" y="3644357"/>
                </a:lnTo>
                <a:lnTo>
                  <a:pt x="2218990" y="3713655"/>
                </a:lnTo>
                <a:lnTo>
                  <a:pt x="2227899" y="3783363"/>
                </a:lnTo>
                <a:lnTo>
                  <a:pt x="2236458" y="3853576"/>
                </a:lnTo>
                <a:lnTo>
                  <a:pt x="2244641" y="3924391"/>
                </a:lnTo>
                <a:lnTo>
                  <a:pt x="2252423" y="3995904"/>
                </a:lnTo>
                <a:lnTo>
                  <a:pt x="2259777" y="4068212"/>
                </a:lnTo>
                <a:lnTo>
                  <a:pt x="2266679" y="4141410"/>
                </a:lnTo>
                <a:lnTo>
                  <a:pt x="2273102" y="4215596"/>
                </a:lnTo>
                <a:lnTo>
                  <a:pt x="2279021" y="4290865"/>
                </a:lnTo>
                <a:lnTo>
                  <a:pt x="2281783" y="4328936"/>
                </a:lnTo>
                <a:lnTo>
                  <a:pt x="2284409" y="4367313"/>
                </a:lnTo>
                <a:lnTo>
                  <a:pt x="2286897" y="4406010"/>
                </a:lnTo>
                <a:lnTo>
                  <a:pt x="2289242" y="4445038"/>
                </a:lnTo>
                <a:lnTo>
                  <a:pt x="2291442" y="4484409"/>
                </a:lnTo>
                <a:lnTo>
                  <a:pt x="2293494" y="4524135"/>
                </a:lnTo>
                <a:lnTo>
                  <a:pt x="2295393" y="4564228"/>
                </a:lnTo>
                <a:lnTo>
                  <a:pt x="2297138" y="4604700"/>
                </a:lnTo>
                <a:lnTo>
                  <a:pt x="2298724" y="4645564"/>
                </a:lnTo>
                <a:lnTo>
                  <a:pt x="2300149" y="4686831"/>
                </a:lnTo>
                <a:lnTo>
                  <a:pt x="2301409" y="4728513"/>
                </a:lnTo>
                <a:lnTo>
                  <a:pt x="2302502" y="4770622"/>
                </a:lnTo>
                <a:lnTo>
                  <a:pt x="2303423" y="4813171"/>
                </a:lnTo>
                <a:lnTo>
                  <a:pt x="2304170" y="4856171"/>
                </a:lnTo>
                <a:lnTo>
                  <a:pt x="2304739" y="4899635"/>
                </a:lnTo>
                <a:lnTo>
                  <a:pt x="2305127" y="4943574"/>
                </a:lnTo>
                <a:lnTo>
                  <a:pt x="2305332" y="4988000"/>
                </a:lnTo>
                <a:lnTo>
                  <a:pt x="2305349" y="5032926"/>
                </a:lnTo>
                <a:lnTo>
                  <a:pt x="2305176" y="5078364"/>
                </a:lnTo>
                <a:lnTo>
                  <a:pt x="2304810" y="5124326"/>
                </a:lnTo>
                <a:lnTo>
                  <a:pt x="2304246" y="5170823"/>
                </a:lnTo>
                <a:lnTo>
                  <a:pt x="2303483" y="5217868"/>
                </a:lnTo>
                <a:lnTo>
                  <a:pt x="2302516" y="5265472"/>
                </a:lnTo>
                <a:lnTo>
                  <a:pt x="2301343" y="5313648"/>
                </a:lnTo>
                <a:lnTo>
                  <a:pt x="2299960" y="5362409"/>
                </a:lnTo>
                <a:lnTo>
                  <a:pt x="2298364" y="5411765"/>
                </a:lnTo>
                <a:lnTo>
                  <a:pt x="2296552" y="5461728"/>
                </a:lnTo>
                <a:lnTo>
                  <a:pt x="2294521" y="5512312"/>
                </a:lnTo>
                <a:lnTo>
                  <a:pt x="2292267" y="5563528"/>
                </a:lnTo>
                <a:lnTo>
                  <a:pt x="2289787" y="5615388"/>
                </a:lnTo>
                <a:lnTo>
                  <a:pt x="2287078" y="5667904"/>
                </a:lnTo>
                <a:lnTo>
                  <a:pt x="2284137" y="5721088"/>
                </a:lnTo>
                <a:lnTo>
                  <a:pt x="2280961" y="5774952"/>
                </a:lnTo>
                <a:lnTo>
                  <a:pt x="2277546" y="5829508"/>
                </a:lnTo>
                <a:lnTo>
                  <a:pt x="2273889" y="5884768"/>
                </a:lnTo>
                <a:lnTo>
                  <a:pt x="2269987" y="5940745"/>
                </a:lnTo>
                <a:lnTo>
                  <a:pt x="2265837" y="5997450"/>
                </a:lnTo>
                <a:lnTo>
                  <a:pt x="2261435" y="6054895"/>
                </a:lnTo>
                <a:lnTo>
                  <a:pt x="2256779" y="6113093"/>
                </a:lnTo>
                <a:lnTo>
                  <a:pt x="2251864" y="6172055"/>
                </a:lnTo>
                <a:lnTo>
                  <a:pt x="2246689" y="6231793"/>
                </a:lnTo>
                <a:lnTo>
                  <a:pt x="2241249" y="6292320"/>
                </a:lnTo>
                <a:lnTo>
                  <a:pt x="2235541" y="6353647"/>
                </a:lnTo>
                <a:lnTo>
                  <a:pt x="2229563" y="6415787"/>
                </a:lnTo>
                <a:lnTo>
                  <a:pt x="2223311" y="6478752"/>
                </a:lnTo>
                <a:lnTo>
                  <a:pt x="2216781" y="6542553"/>
                </a:lnTo>
                <a:lnTo>
                  <a:pt x="2209971" y="6607202"/>
                </a:lnTo>
                <a:lnTo>
                  <a:pt x="2202877" y="6672713"/>
                </a:lnTo>
                <a:lnTo>
                  <a:pt x="2195497" y="6739096"/>
                </a:lnTo>
                <a:lnTo>
                  <a:pt x="2187826" y="6806364"/>
                </a:lnTo>
                <a:lnTo>
                  <a:pt x="2181793" y="6858000"/>
                </a:lnTo>
                <a:lnTo>
                  <a:pt x="0" y="6858000"/>
                </a:lnTo>
              </a:path>
            </a:pathLst>
          </a:custGeom>
          <a:noFill/>
          <a:ln w="9525" cap="flat" cmpd="sng">
            <a:solidFill>
              <a:srgbClr val="0FAE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10"/>
          <p:cNvSpPr/>
          <p:nvPr/>
        </p:nvSpPr>
        <p:spPr>
          <a:xfrm>
            <a:off x="1" y="0"/>
            <a:ext cx="9140825" cy="883444"/>
          </a:xfrm>
          <a:custGeom>
            <a:avLst/>
            <a:gdLst/>
            <a:ahLst/>
            <a:cxnLst/>
            <a:rect l="l" t="t" r="r" b="b"/>
            <a:pathLst>
              <a:path w="9140825" h="1177925" extrusionOk="0">
                <a:moveTo>
                  <a:pt x="0" y="1177480"/>
                </a:moveTo>
                <a:lnTo>
                  <a:pt x="0" y="0"/>
                </a:lnTo>
                <a:lnTo>
                  <a:pt x="9140367" y="0"/>
                </a:lnTo>
                <a:lnTo>
                  <a:pt x="9140367" y="1177480"/>
                </a:lnTo>
                <a:lnTo>
                  <a:pt x="0" y="117748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7;p10"/>
          <p:cNvSpPr/>
          <p:nvPr/>
        </p:nvSpPr>
        <p:spPr>
          <a:xfrm>
            <a:off x="411176" y="57151"/>
            <a:ext cx="847200" cy="7620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76200" y="57150"/>
            <a:ext cx="7216200" cy="492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200" b="1" i="0">
                <a:solidFill>
                  <a:srgbClr val="003B7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1"/>
          <p:cNvSpPr txBox="1">
            <a:spLocks noGrp="1"/>
          </p:cNvSpPr>
          <p:nvPr>
            <p:ph type="body" idx="1"/>
          </p:nvPr>
        </p:nvSpPr>
        <p:spPr>
          <a:xfrm>
            <a:off x="81317" y="742950"/>
            <a:ext cx="7297500" cy="2463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sz="1600" b="1" i="0">
                <a:solidFill>
                  <a:schemeClr val="dk1"/>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1"/>
          <p:cNvSpPr txBox="1">
            <a:spLocks noGrp="1"/>
          </p:cNvSpPr>
          <p:nvPr>
            <p:ph type="ftr" idx="11"/>
          </p:nvPr>
        </p:nvSpPr>
        <p:spPr>
          <a:xfrm>
            <a:off x="3108960" y="4783455"/>
            <a:ext cx="2926200" cy="2769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
          <p:cNvSpPr txBox="1">
            <a:spLocks noGrp="1"/>
          </p:cNvSpPr>
          <p:nvPr>
            <p:ph type="dt" idx="10"/>
          </p:nvPr>
        </p:nvSpPr>
        <p:spPr>
          <a:xfrm>
            <a:off x="457200" y="4783455"/>
            <a:ext cx="2103000" cy="276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sldNum" idx="12"/>
          </p:nvPr>
        </p:nvSpPr>
        <p:spPr>
          <a:xfrm>
            <a:off x="8534400" y="4800004"/>
            <a:ext cx="433500" cy="133800"/>
          </a:xfrm>
          <a:prstGeom prst="rect">
            <a:avLst/>
          </a:prstGeom>
          <a:noFill/>
          <a:ln>
            <a:noFill/>
          </a:ln>
        </p:spPr>
        <p:txBody>
          <a:bodyPr spcFirstLastPara="1" wrap="square" lIns="0" tIns="0" rIns="0" bIns="0" anchor="t" anchorCtr="0">
            <a:noAutofit/>
          </a:bodyPr>
          <a:lstStyle>
            <a:lvl1pPr marL="38100" marR="0" lvl="0" indent="0" algn="l">
              <a:lnSpc>
                <a:spcPct val="100000"/>
              </a:lnSpc>
              <a:spcBef>
                <a:spcPts val="0"/>
              </a:spcBef>
              <a:buNone/>
              <a:defRPr sz="1000" b="0" i="0">
                <a:solidFill>
                  <a:srgbClr val="ACACAC"/>
                </a:solidFill>
                <a:latin typeface="Arial"/>
                <a:ea typeface="Arial"/>
                <a:cs typeface="Arial"/>
                <a:sym typeface="Arial"/>
              </a:defRPr>
            </a:lvl1pPr>
            <a:lvl2pPr marL="38100" marR="0" lvl="1" indent="0" algn="l">
              <a:lnSpc>
                <a:spcPct val="100000"/>
              </a:lnSpc>
              <a:spcBef>
                <a:spcPts val="0"/>
              </a:spcBef>
              <a:buNone/>
              <a:defRPr sz="1000" b="0" i="0">
                <a:solidFill>
                  <a:srgbClr val="ACACAC"/>
                </a:solidFill>
                <a:latin typeface="Arial"/>
                <a:ea typeface="Arial"/>
                <a:cs typeface="Arial"/>
                <a:sym typeface="Arial"/>
              </a:defRPr>
            </a:lvl2pPr>
            <a:lvl3pPr marL="38100" marR="0" lvl="2" indent="0" algn="l">
              <a:lnSpc>
                <a:spcPct val="100000"/>
              </a:lnSpc>
              <a:spcBef>
                <a:spcPts val="0"/>
              </a:spcBef>
              <a:buNone/>
              <a:defRPr sz="1000" b="0" i="0">
                <a:solidFill>
                  <a:srgbClr val="ACACAC"/>
                </a:solidFill>
                <a:latin typeface="Arial"/>
                <a:ea typeface="Arial"/>
                <a:cs typeface="Arial"/>
                <a:sym typeface="Arial"/>
              </a:defRPr>
            </a:lvl3pPr>
            <a:lvl4pPr marL="38100" marR="0" lvl="3" indent="0" algn="l">
              <a:lnSpc>
                <a:spcPct val="100000"/>
              </a:lnSpc>
              <a:spcBef>
                <a:spcPts val="0"/>
              </a:spcBef>
              <a:buNone/>
              <a:defRPr sz="1000" b="0" i="0">
                <a:solidFill>
                  <a:srgbClr val="ACACAC"/>
                </a:solidFill>
                <a:latin typeface="Arial"/>
                <a:ea typeface="Arial"/>
                <a:cs typeface="Arial"/>
                <a:sym typeface="Arial"/>
              </a:defRPr>
            </a:lvl4pPr>
            <a:lvl5pPr marL="38100" marR="0" lvl="4" indent="0" algn="l">
              <a:lnSpc>
                <a:spcPct val="100000"/>
              </a:lnSpc>
              <a:spcBef>
                <a:spcPts val="0"/>
              </a:spcBef>
              <a:buNone/>
              <a:defRPr sz="1000" b="0" i="0">
                <a:solidFill>
                  <a:srgbClr val="ACACAC"/>
                </a:solidFill>
                <a:latin typeface="Arial"/>
                <a:ea typeface="Arial"/>
                <a:cs typeface="Arial"/>
                <a:sym typeface="Arial"/>
              </a:defRPr>
            </a:lvl5pPr>
            <a:lvl6pPr marL="38100" marR="0" lvl="5" indent="0" algn="l">
              <a:lnSpc>
                <a:spcPct val="100000"/>
              </a:lnSpc>
              <a:spcBef>
                <a:spcPts val="0"/>
              </a:spcBef>
              <a:buNone/>
              <a:defRPr sz="1000" b="0" i="0">
                <a:solidFill>
                  <a:srgbClr val="ACACAC"/>
                </a:solidFill>
                <a:latin typeface="Arial"/>
                <a:ea typeface="Arial"/>
                <a:cs typeface="Arial"/>
                <a:sym typeface="Arial"/>
              </a:defRPr>
            </a:lvl6pPr>
            <a:lvl7pPr marL="38100" marR="0" lvl="6" indent="0" algn="l">
              <a:lnSpc>
                <a:spcPct val="100000"/>
              </a:lnSpc>
              <a:spcBef>
                <a:spcPts val="0"/>
              </a:spcBef>
              <a:buNone/>
              <a:defRPr sz="1000" b="0" i="0">
                <a:solidFill>
                  <a:srgbClr val="ACACAC"/>
                </a:solidFill>
                <a:latin typeface="Arial"/>
                <a:ea typeface="Arial"/>
                <a:cs typeface="Arial"/>
                <a:sym typeface="Arial"/>
              </a:defRPr>
            </a:lvl7pPr>
            <a:lvl8pPr marL="38100" marR="0" lvl="7" indent="0" algn="l">
              <a:lnSpc>
                <a:spcPct val="100000"/>
              </a:lnSpc>
              <a:spcBef>
                <a:spcPts val="0"/>
              </a:spcBef>
              <a:buNone/>
              <a:defRPr sz="1000" b="0" i="0">
                <a:solidFill>
                  <a:srgbClr val="ACACAC"/>
                </a:solidFill>
                <a:latin typeface="Arial"/>
                <a:ea typeface="Arial"/>
                <a:cs typeface="Arial"/>
                <a:sym typeface="Arial"/>
              </a:defRPr>
            </a:lvl8pPr>
            <a:lvl9pPr marL="38100" marR="0" lvl="8" indent="0" algn="l">
              <a:lnSpc>
                <a:spcPct val="100000"/>
              </a:lnSpc>
              <a:spcBef>
                <a:spcPts val="0"/>
              </a:spcBef>
              <a:buNone/>
              <a:defRPr sz="1000" b="0" i="0">
                <a:solidFill>
                  <a:srgbClr val="ACACAC"/>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
              <a:t>‹#›</a:t>
            </a:fld>
            <a:endParaRPr/>
          </a:p>
        </p:txBody>
      </p:sp>
      <p:sp>
        <p:nvSpPr>
          <p:cNvPr id="44" name="Google Shape;44;p11"/>
          <p:cNvSpPr/>
          <p:nvPr/>
        </p:nvSpPr>
        <p:spPr>
          <a:xfrm>
            <a:off x="67830" y="613933"/>
            <a:ext cx="7230109" cy="0"/>
          </a:xfrm>
          <a:custGeom>
            <a:avLst/>
            <a:gdLst/>
            <a:ahLst/>
            <a:cxnLst/>
            <a:rect l="l" t="t" r="r" b="b"/>
            <a:pathLst>
              <a:path w="7230109" h="120000" extrusionOk="0">
                <a:moveTo>
                  <a:pt x="0" y="0"/>
                </a:moveTo>
                <a:lnTo>
                  <a:pt x="7229995" y="0"/>
                </a:lnTo>
              </a:path>
            </a:pathLst>
          </a:cu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rgbClr val="FFFFFF"/>
                </a:solidFill>
              </a:defRPr>
            </a:lvl1pPr>
            <a:lvl2pPr lvl="1" algn="r">
              <a:buNone/>
              <a:defRPr sz="1000">
                <a:solidFill>
                  <a:srgbClr val="FFFFFF"/>
                </a:solidFill>
              </a:defRPr>
            </a:lvl2pPr>
            <a:lvl3pPr lvl="2" algn="r">
              <a:buNone/>
              <a:defRPr sz="1000">
                <a:solidFill>
                  <a:srgbClr val="FFFFFF"/>
                </a:solidFill>
              </a:defRPr>
            </a:lvl3pPr>
            <a:lvl4pPr lvl="3" algn="r">
              <a:buNone/>
              <a:defRPr sz="1000">
                <a:solidFill>
                  <a:srgbClr val="FFFFFF"/>
                </a:solidFill>
              </a:defRPr>
            </a:lvl4pPr>
            <a:lvl5pPr lvl="4" algn="r">
              <a:buNone/>
              <a:defRPr sz="1000">
                <a:solidFill>
                  <a:srgbClr val="FFFFFF"/>
                </a:solidFill>
              </a:defRPr>
            </a:lvl5pPr>
            <a:lvl6pPr lvl="5" algn="r">
              <a:buNone/>
              <a:defRPr sz="1000">
                <a:solidFill>
                  <a:srgbClr val="FFFFFF"/>
                </a:solidFill>
              </a:defRPr>
            </a:lvl6pPr>
            <a:lvl7pPr lvl="6" algn="r">
              <a:buNone/>
              <a:defRPr sz="1000">
                <a:solidFill>
                  <a:srgbClr val="FFFFFF"/>
                </a:solidFill>
              </a:defRPr>
            </a:lvl7pPr>
            <a:lvl8pPr lvl="7" algn="r">
              <a:buNone/>
              <a:defRPr sz="1000">
                <a:solidFill>
                  <a:srgbClr val="FFFFFF"/>
                </a:solidFill>
              </a:defRPr>
            </a:lvl8pPr>
            <a:lvl9pPr lvl="8" algn="r">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76200" y="57150"/>
            <a:ext cx="7216200" cy="492300"/>
          </a:xfrm>
          <a:prstGeom prst="rect">
            <a:avLst/>
          </a:prstGeom>
          <a:noFill/>
          <a:ln>
            <a:noFill/>
          </a:ln>
        </p:spPr>
        <p:txBody>
          <a:bodyPr spcFirstLastPara="1" wrap="square" lIns="0" tIns="0" rIns="0" bIns="0" anchor="t" anchorCtr="0">
            <a:noAutofit/>
          </a:bodyPr>
          <a:lstStyle>
            <a:lvl1pPr marR="0" lvl="0" algn="l">
              <a:spcBef>
                <a:spcPts val="0"/>
              </a:spcBef>
              <a:spcAft>
                <a:spcPts val="0"/>
              </a:spcAft>
              <a:buSzPts val="1400"/>
              <a:buNone/>
              <a:defRPr sz="3200" b="1" i="0" u="none" strike="noStrike" cap="none">
                <a:solidFill>
                  <a:srgbClr val="003B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9"/>
          <p:cNvSpPr txBox="1">
            <a:spLocks noGrp="1"/>
          </p:cNvSpPr>
          <p:nvPr>
            <p:ph type="body" idx="1"/>
          </p:nvPr>
        </p:nvSpPr>
        <p:spPr>
          <a:xfrm>
            <a:off x="81317" y="742950"/>
            <a:ext cx="7297500" cy="246300"/>
          </a:xfrm>
          <a:prstGeom prst="rect">
            <a:avLst/>
          </a:prstGeom>
          <a:noFill/>
          <a:ln>
            <a:noFill/>
          </a:ln>
        </p:spPr>
        <p:txBody>
          <a:bodyPr spcFirstLastPara="1" wrap="square" lIns="0" tIns="0" rIns="0" bIns="0" anchor="t" anchorCtr="0">
            <a:noAutofit/>
          </a:bodyPr>
          <a:lstStyle>
            <a:lvl1pPr marL="457200" marR="0" lvl="0" indent="-228600" algn="l">
              <a:spcBef>
                <a:spcPts val="0"/>
              </a:spcBef>
              <a:spcAft>
                <a:spcPts val="0"/>
              </a:spcAft>
              <a:buSzPts val="1400"/>
              <a:buNone/>
              <a:defRPr sz="1600" b="1" i="0" u="none" strike="noStrike" cap="none">
                <a:solidFill>
                  <a:schemeClr val="dk1"/>
                </a:solidFill>
                <a:latin typeface="Arial"/>
                <a:ea typeface="Arial"/>
                <a:cs typeface="Arial"/>
                <a:sym typeface="Arial"/>
              </a:defRPr>
            </a:lvl1pPr>
            <a:lvl2pPr marL="914400" marR="0" lvl="1" indent="-228600" algn="l">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7" name="Google Shape;27;p9"/>
          <p:cNvSpPr txBox="1">
            <a:spLocks noGrp="1"/>
          </p:cNvSpPr>
          <p:nvPr>
            <p:ph type="ftr" idx="11"/>
          </p:nvPr>
        </p:nvSpPr>
        <p:spPr>
          <a:xfrm>
            <a:off x="3108960" y="4783455"/>
            <a:ext cx="2926200" cy="276900"/>
          </a:xfrm>
          <a:prstGeom prst="rect">
            <a:avLst/>
          </a:prstGeom>
          <a:noFill/>
          <a:ln>
            <a:noFill/>
          </a:ln>
        </p:spPr>
        <p:txBody>
          <a:bodyPr spcFirstLastPara="1" wrap="square" lIns="0" tIns="0" rIns="0" bIns="0" anchor="t" anchorCtr="0">
            <a:noAutofit/>
          </a:bodyPr>
          <a:lstStyle>
            <a:lvl1pPr marR="0" lvl="0" algn="ctr">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9"/>
          <p:cNvSpPr txBox="1">
            <a:spLocks noGrp="1"/>
          </p:cNvSpPr>
          <p:nvPr>
            <p:ph type="dt" idx="10"/>
          </p:nvPr>
        </p:nvSpPr>
        <p:spPr>
          <a:xfrm>
            <a:off x="457200" y="4783455"/>
            <a:ext cx="2103000" cy="276900"/>
          </a:xfrm>
          <a:prstGeom prst="rect">
            <a:avLst/>
          </a:prstGeom>
          <a:noFill/>
          <a:ln>
            <a:noFill/>
          </a:ln>
        </p:spPr>
        <p:txBody>
          <a:bodyPr spcFirstLastPara="1" wrap="square" lIns="0" tIns="0" rIns="0" bIns="0" anchor="t" anchorCtr="0">
            <a:noAutofit/>
          </a:bodyPr>
          <a:lstStyle>
            <a:lvl1pPr marR="0" lvl="0" algn="l">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9"/>
          <p:cNvSpPr txBox="1">
            <a:spLocks noGrp="1"/>
          </p:cNvSpPr>
          <p:nvPr>
            <p:ph type="sldNum" idx="12"/>
          </p:nvPr>
        </p:nvSpPr>
        <p:spPr>
          <a:xfrm>
            <a:off x="8751334" y="4800004"/>
            <a:ext cx="216600" cy="153900"/>
          </a:xfrm>
          <a:prstGeom prst="rect">
            <a:avLst/>
          </a:prstGeom>
          <a:noFill/>
          <a:ln>
            <a:noFill/>
          </a:ln>
        </p:spPr>
        <p:txBody>
          <a:bodyPr spcFirstLastPara="1" wrap="square" lIns="0" tIns="0" rIns="0" bIns="0" anchor="t" anchorCtr="0">
            <a:noAutofit/>
          </a:bodyPr>
          <a:lstStyle>
            <a:lvl1pPr marL="38100" marR="0" lvl="0" indent="0" algn="l">
              <a:lnSpc>
                <a:spcPct val="100000"/>
              </a:lnSpc>
              <a:spcBef>
                <a:spcPts val="0"/>
              </a:spcBef>
              <a:buNone/>
              <a:defRPr sz="1000" b="0" i="0" u="none" strike="noStrike" cap="none">
                <a:solidFill>
                  <a:srgbClr val="ACACAC"/>
                </a:solidFill>
                <a:latin typeface="Arial"/>
                <a:ea typeface="Arial"/>
                <a:cs typeface="Arial"/>
                <a:sym typeface="Arial"/>
              </a:defRPr>
            </a:lvl1pPr>
            <a:lvl2pPr marL="38100" marR="0" lvl="1" indent="0" algn="l">
              <a:lnSpc>
                <a:spcPct val="100000"/>
              </a:lnSpc>
              <a:spcBef>
                <a:spcPts val="0"/>
              </a:spcBef>
              <a:buNone/>
              <a:defRPr sz="1000" b="0" i="0" u="none" strike="noStrike" cap="none">
                <a:solidFill>
                  <a:srgbClr val="ACACAC"/>
                </a:solidFill>
                <a:latin typeface="Arial"/>
                <a:ea typeface="Arial"/>
                <a:cs typeface="Arial"/>
                <a:sym typeface="Arial"/>
              </a:defRPr>
            </a:lvl2pPr>
            <a:lvl3pPr marL="38100" marR="0" lvl="2" indent="0" algn="l">
              <a:lnSpc>
                <a:spcPct val="100000"/>
              </a:lnSpc>
              <a:spcBef>
                <a:spcPts val="0"/>
              </a:spcBef>
              <a:buNone/>
              <a:defRPr sz="1000" b="0" i="0" u="none" strike="noStrike" cap="none">
                <a:solidFill>
                  <a:srgbClr val="ACACAC"/>
                </a:solidFill>
                <a:latin typeface="Arial"/>
                <a:ea typeface="Arial"/>
                <a:cs typeface="Arial"/>
                <a:sym typeface="Arial"/>
              </a:defRPr>
            </a:lvl3pPr>
            <a:lvl4pPr marL="38100" marR="0" lvl="3" indent="0" algn="l">
              <a:lnSpc>
                <a:spcPct val="100000"/>
              </a:lnSpc>
              <a:spcBef>
                <a:spcPts val="0"/>
              </a:spcBef>
              <a:buNone/>
              <a:defRPr sz="1000" b="0" i="0" u="none" strike="noStrike" cap="none">
                <a:solidFill>
                  <a:srgbClr val="ACACAC"/>
                </a:solidFill>
                <a:latin typeface="Arial"/>
                <a:ea typeface="Arial"/>
                <a:cs typeface="Arial"/>
                <a:sym typeface="Arial"/>
              </a:defRPr>
            </a:lvl4pPr>
            <a:lvl5pPr marL="38100" marR="0" lvl="4" indent="0" algn="l">
              <a:lnSpc>
                <a:spcPct val="100000"/>
              </a:lnSpc>
              <a:spcBef>
                <a:spcPts val="0"/>
              </a:spcBef>
              <a:buNone/>
              <a:defRPr sz="1000" b="0" i="0" u="none" strike="noStrike" cap="none">
                <a:solidFill>
                  <a:srgbClr val="ACACAC"/>
                </a:solidFill>
                <a:latin typeface="Arial"/>
                <a:ea typeface="Arial"/>
                <a:cs typeface="Arial"/>
                <a:sym typeface="Arial"/>
              </a:defRPr>
            </a:lvl5pPr>
            <a:lvl6pPr marL="38100" marR="0" lvl="5" indent="0" algn="l">
              <a:lnSpc>
                <a:spcPct val="100000"/>
              </a:lnSpc>
              <a:spcBef>
                <a:spcPts val="0"/>
              </a:spcBef>
              <a:buNone/>
              <a:defRPr sz="1000" b="0" i="0" u="none" strike="noStrike" cap="none">
                <a:solidFill>
                  <a:srgbClr val="ACACAC"/>
                </a:solidFill>
                <a:latin typeface="Arial"/>
                <a:ea typeface="Arial"/>
                <a:cs typeface="Arial"/>
                <a:sym typeface="Arial"/>
              </a:defRPr>
            </a:lvl6pPr>
            <a:lvl7pPr marL="38100" marR="0" lvl="6" indent="0" algn="l">
              <a:lnSpc>
                <a:spcPct val="100000"/>
              </a:lnSpc>
              <a:spcBef>
                <a:spcPts val="0"/>
              </a:spcBef>
              <a:buNone/>
              <a:defRPr sz="1000" b="0" i="0" u="none" strike="noStrike" cap="none">
                <a:solidFill>
                  <a:srgbClr val="ACACAC"/>
                </a:solidFill>
                <a:latin typeface="Arial"/>
                <a:ea typeface="Arial"/>
                <a:cs typeface="Arial"/>
                <a:sym typeface="Arial"/>
              </a:defRPr>
            </a:lvl7pPr>
            <a:lvl8pPr marL="38100" marR="0" lvl="7" indent="0" algn="l">
              <a:lnSpc>
                <a:spcPct val="100000"/>
              </a:lnSpc>
              <a:spcBef>
                <a:spcPts val="0"/>
              </a:spcBef>
              <a:buNone/>
              <a:defRPr sz="1000" b="0" i="0" u="none" strike="noStrike" cap="none">
                <a:solidFill>
                  <a:srgbClr val="ACACAC"/>
                </a:solidFill>
                <a:latin typeface="Arial"/>
                <a:ea typeface="Arial"/>
                <a:cs typeface="Arial"/>
                <a:sym typeface="Arial"/>
              </a:defRPr>
            </a:lvl8pPr>
            <a:lvl9pPr marL="38100" marR="0" lvl="8" indent="0" algn="l">
              <a:lnSpc>
                <a:spcPct val="100000"/>
              </a:lnSpc>
              <a:spcBef>
                <a:spcPts val="0"/>
              </a:spcBef>
              <a:buNone/>
              <a:defRPr sz="1000" b="0" i="0" u="none" strike="noStrike" cap="none">
                <a:solidFill>
                  <a:srgbClr val="ACACAC"/>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acquisition.gov/?q=browse/far/2/1&amp;searchTerms=performance-based"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mailto:csaw@gsa.gov"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acquisition.gov/far-overhaul/far-part-deviation-guide/far-overhaul-part-3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1"/>
          <p:cNvSpPr txBox="1"/>
          <p:nvPr/>
        </p:nvSpPr>
        <p:spPr>
          <a:xfrm>
            <a:off x="1246500" y="2125675"/>
            <a:ext cx="66510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FFFFFF"/>
                </a:solidFill>
              </a:rPr>
              <a:t>Acquisition Training for the Real World Winter 2026</a:t>
            </a:r>
            <a:endParaRPr sz="2000">
              <a:solidFill>
                <a:srgbClr val="FFFFFF"/>
              </a:solidFill>
            </a:endParaRPr>
          </a:p>
        </p:txBody>
      </p:sp>
      <p:sp>
        <p:nvSpPr>
          <p:cNvPr id="108" name="Google Shape;108;p21"/>
          <p:cNvSpPr txBox="1">
            <a:spLocks noGrp="1"/>
          </p:cNvSpPr>
          <p:nvPr>
            <p:ph type="title" idx="4294967295"/>
          </p:nvPr>
        </p:nvSpPr>
        <p:spPr>
          <a:xfrm>
            <a:off x="295700" y="2587350"/>
            <a:ext cx="8848200" cy="1449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a:ea typeface="Arial"/>
                <a:cs typeface="Arial"/>
                <a:sym typeface="Arial"/>
              </a:rPr>
              <a:t>Steps to Performance Based  Requirements</a:t>
            </a:r>
          </a:p>
        </p:txBody>
      </p:sp>
      <p:sp>
        <p:nvSpPr>
          <p:cNvPr id="109" name="Google Shape;10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172" name="Google Shape;172;p30"/>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Performance Work Statement</a:t>
            </a:r>
          </a:p>
        </p:txBody>
      </p:sp>
      <p:pic>
        <p:nvPicPr>
          <p:cNvPr id="173" name="Google Shape;173;p30" descr="What is a PWS?&#10;Outcome-Focused: Describes required results, standards, and quality levels, not the contractor's detailed processes.&#10;Measurable: Includes specific, objective metrics (like response times, uptime, delivery rates) for success.&#10;Foundation: Acts as the core document for performance-based acquisitions, binding parties to outcomes.&#10;Key Sections: Typically covers scope, tasks (outcomes), deliverables, standards, and quality assurance. &#10;When is a PWS used?&#10;Performance-Based Acquisitions: When the government wants flexibility and innovation from contractors.&#10;When a SOO is Used: A SOO provides broad objectives, and offerors propose their PWS (how they'll meet objectives) in their bids.&#10;To Drive Innovation: By focusing on results, it encourages vendors to find the best solutions, often more cost-effectively.&#10;For Oversight: Simplifies monitoring by tying payments and evaluation to clear, measurable results, using tools like a Quality Assurance Surveillance Plan (QASP). "/>
          <p:cNvPicPr preferRelativeResize="0"/>
          <p:nvPr/>
        </p:nvPicPr>
        <p:blipFill rotWithShape="1">
          <a:blip r:embed="rId3">
            <a:alphaModFix/>
          </a:blip>
          <a:srcRect l="1719" t="22112"/>
          <a:stretch/>
        </p:blipFill>
        <p:spPr>
          <a:xfrm>
            <a:off x="-675" y="1033500"/>
            <a:ext cx="9143545" cy="40448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79" name="Google Shape;179;p31" descr="&quot;SOO&quot; most commonly stands for Statement of Objectives, a government document in contracting that defines what needs to be achieved (broad goals) rather than how, encouraging innovation from bidders to propose their own detailed methods (SOW/PWS) for better, more cost-effective results. Its use fosters flexibility, competition, and creative solutions by focusing on outcomes, making it useful when solutions aren't clear and the government wants diverse approaches, with the final, detailed work plan becoming part of the contract. "/>
          <p:cNvPicPr preferRelativeResize="0"/>
          <p:nvPr/>
        </p:nvPicPr>
        <p:blipFill rotWithShape="1">
          <a:blip r:embed="rId3">
            <a:alphaModFix/>
          </a:blip>
          <a:srcRect t="18929"/>
          <a:stretch/>
        </p:blipFill>
        <p:spPr>
          <a:xfrm>
            <a:off x="-450" y="985923"/>
            <a:ext cx="9143545" cy="4137431"/>
          </a:xfrm>
          <a:prstGeom prst="rect">
            <a:avLst/>
          </a:prstGeom>
          <a:noFill/>
          <a:ln>
            <a:noFill/>
          </a:ln>
        </p:spPr>
      </p:pic>
      <p:sp>
        <p:nvSpPr>
          <p:cNvPr id="180" name="Google Shape;180;p31"/>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Statement of Objectives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186" name="Google Shape;186;p32"/>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Weighing In:  PWS or SOO?</a:t>
            </a:r>
          </a:p>
        </p:txBody>
      </p:sp>
      <p:pic>
        <p:nvPicPr>
          <p:cNvPr id="187" name="Google Shape;187;p32" descr="&quot;Weighing in PWS SOO&quot; refers to the federal government's method of evaluating contractor proposals, where an SOO (Statement of Objectives) sets broad goals, and bidders propose their own PWS (Performance Work Statement), with these proposed PWSs (and pricing) then being &quot;weighed&quot; or scored against measurable standards to find the best value, encouraging innovation by letting industry define how to meet objectives. It's about shifting from &quot;how&quot; to &quot;what&quot; results are needed, using performance metrics and incentives to drive cost-effective, innovative solutions. "/>
          <p:cNvPicPr preferRelativeResize="0"/>
          <p:nvPr/>
        </p:nvPicPr>
        <p:blipFill rotWithShape="1">
          <a:blip r:embed="rId3">
            <a:alphaModFix/>
          </a:blip>
          <a:srcRect l="527" t="17156"/>
          <a:stretch/>
        </p:blipFill>
        <p:spPr>
          <a:xfrm>
            <a:off x="-25" y="1025650"/>
            <a:ext cx="9143545" cy="40978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193" name="Google Shape;193;p33"/>
          <p:cNvSpPr txBox="1">
            <a:spLocks noGrp="1"/>
          </p:cNvSpPr>
          <p:nvPr>
            <p:ph type="title" idx="4294967295"/>
          </p:nvPr>
        </p:nvSpPr>
        <p:spPr>
          <a:xfrm>
            <a:off x="453450" y="2270850"/>
            <a:ext cx="8237100" cy="1569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latin typeface="Arial"/>
                <a:ea typeface="Arial"/>
                <a:cs typeface="Arial"/>
                <a:sym typeface="Arial"/>
              </a:rPr>
              <a:t>Key Element 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1" u="none" strike="noStrike" kern="0" cap="none" spc="0" normalizeH="0" baseline="0" noProof="0" dirty="0">
                <a:ln>
                  <a:noFill/>
                </a:ln>
                <a:solidFill>
                  <a:srgbClr val="FFFFFF"/>
                </a:solidFill>
                <a:effectLst/>
                <a:uLnTx/>
                <a:uFillTx/>
                <a:latin typeface="Arial"/>
                <a:ea typeface="Arial"/>
                <a:cs typeface="Arial"/>
                <a:sym typeface="Arial"/>
              </a:rPr>
              <a:t>Include Meaningful &amp; Measurable Performance Standards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4" descr="The performance work statement should have clear performance standards for ALL requirements. While having standards for timeliness or delivery milestones are useful, it is also important for the government to define its expectation of quality. If you have trouble writing performance standards for quality, think about what the result or outcome would look like if it were completely unacceptable - then write the inverse."/>
          <p:cNvPicPr preferRelativeResize="0"/>
          <p:nvPr/>
        </p:nvPicPr>
        <p:blipFill>
          <a:blip r:embed="rId3">
            <a:alphaModFix/>
          </a:blip>
          <a:stretch>
            <a:fillRect/>
          </a:stretch>
        </p:blipFill>
        <p:spPr>
          <a:xfrm>
            <a:off x="4000500" y="0"/>
            <a:ext cx="5143500" cy="5143500"/>
          </a:xfrm>
          <a:prstGeom prst="rect">
            <a:avLst/>
          </a:prstGeom>
          <a:noFill/>
          <a:ln>
            <a:noFill/>
          </a:ln>
        </p:spPr>
      </p:pic>
      <p:sp>
        <p:nvSpPr>
          <p:cNvPr id="199" name="Google Shape;199;p34"/>
          <p:cNvSpPr txBox="1">
            <a:spLocks noGrp="1"/>
          </p:cNvSpPr>
          <p:nvPr>
            <p:ph type="title" idx="4294967295"/>
          </p:nvPr>
        </p:nvSpPr>
        <p:spPr>
          <a:xfrm>
            <a:off x="0" y="1222525"/>
            <a:ext cx="4000500" cy="769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FFFFFF"/>
                </a:solidFill>
                <a:effectLst/>
                <a:uLnTx/>
                <a:uFillTx/>
                <a:latin typeface="Calibri"/>
                <a:ea typeface="Calibri"/>
                <a:cs typeface="Calibri"/>
                <a:sym typeface="Calibri"/>
              </a:rPr>
              <a:t>Performance Standards &amp; Acceptable Quality Levels (AQLs)</a:t>
            </a:r>
          </a:p>
        </p:txBody>
      </p:sp>
      <p:sp>
        <p:nvSpPr>
          <p:cNvPr id="200" name="Google Shape;200;p34"/>
          <p:cNvSpPr txBox="1"/>
          <p:nvPr/>
        </p:nvSpPr>
        <p:spPr>
          <a:xfrm>
            <a:off x="126725" y="2027600"/>
            <a:ext cx="3794400" cy="27912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Standards for ALL requirements</a:t>
            </a:r>
            <a:endParaRPr sz="1700">
              <a:solidFill>
                <a:srgbClr val="FFFFFF"/>
              </a:solidFill>
              <a:latin typeface="Calibri"/>
              <a:ea typeface="Calibri"/>
              <a:cs typeface="Calibri"/>
              <a:sym typeface="Calibri"/>
            </a:endParaRPr>
          </a:p>
          <a:p>
            <a:pPr marL="457200" lvl="0" indent="-336550" algn="l" rtl="0">
              <a:spcBef>
                <a:spcPts val="100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More than just timeliness - what about quality?</a:t>
            </a:r>
            <a:endParaRPr sz="1700">
              <a:solidFill>
                <a:srgbClr val="FFFFFF"/>
              </a:solidFill>
              <a:latin typeface="Calibri"/>
              <a:ea typeface="Calibri"/>
              <a:cs typeface="Calibri"/>
              <a:sym typeface="Calibri"/>
            </a:endParaRPr>
          </a:p>
          <a:p>
            <a:pPr marL="457200" lvl="0" indent="-336550" algn="l" rtl="0">
              <a:spcBef>
                <a:spcPts val="100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Leverage commercial standards to the maximum extent possible</a:t>
            </a:r>
            <a:endParaRPr sz="1700">
              <a:solidFill>
                <a:srgbClr val="FFFFFF"/>
              </a:solidFill>
              <a:latin typeface="Calibri"/>
              <a:ea typeface="Calibri"/>
              <a:cs typeface="Calibri"/>
              <a:sym typeface="Calibri"/>
            </a:endParaRPr>
          </a:p>
          <a:p>
            <a:pPr marL="457200" lvl="0" indent="-336550" algn="l" rtl="0">
              <a:spcBef>
                <a:spcPts val="1000"/>
              </a:spcBef>
              <a:spcAft>
                <a:spcPts val="0"/>
              </a:spcAft>
              <a:buClr>
                <a:srgbClr val="FFFFFF"/>
              </a:buClr>
              <a:buSzPts val="1700"/>
              <a:buFont typeface="Calibri"/>
              <a:buChar char="●"/>
            </a:pPr>
            <a:r>
              <a:rPr lang="en" sz="1700">
                <a:solidFill>
                  <a:srgbClr val="FFFFFF"/>
                </a:solidFill>
                <a:latin typeface="Calibri"/>
                <a:ea typeface="Calibri"/>
                <a:cs typeface="Calibri"/>
                <a:sym typeface="Calibri"/>
              </a:rPr>
              <a:t>Conduct Market Research on your draft requirements and standards</a:t>
            </a:r>
            <a:endParaRPr sz="1700">
              <a:solidFill>
                <a:srgbClr val="FFFFFF"/>
              </a:solidFill>
              <a:latin typeface="Calibri"/>
              <a:ea typeface="Calibri"/>
              <a:cs typeface="Calibri"/>
              <a:sym typeface="Calibri"/>
            </a:endParaRPr>
          </a:p>
          <a:p>
            <a:pPr marL="457200" lvl="0" indent="-336550" algn="l" rtl="0">
              <a:spcBef>
                <a:spcPts val="1000"/>
              </a:spcBef>
              <a:spcAft>
                <a:spcPts val="1000"/>
              </a:spcAft>
              <a:buClr>
                <a:srgbClr val="FFFFFF"/>
              </a:buClr>
              <a:buSzPts val="1700"/>
              <a:buFont typeface="Calibri"/>
              <a:buChar char="●"/>
            </a:pPr>
            <a:r>
              <a:rPr lang="en" sz="1700">
                <a:solidFill>
                  <a:srgbClr val="FFFFFF"/>
                </a:solidFill>
                <a:latin typeface="Calibri"/>
                <a:ea typeface="Calibri"/>
                <a:cs typeface="Calibri"/>
                <a:sym typeface="Calibri"/>
              </a:rPr>
              <a:t>Standards and AQLs go in the PWS</a:t>
            </a:r>
            <a:endParaRPr sz="1700">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206" name="Google Shape;206;p35"/>
          <p:cNvSpPr txBox="1">
            <a:spLocks noGrp="1"/>
          </p:cNvSpPr>
          <p:nvPr>
            <p:ph type="title" idx="4294967295"/>
          </p:nvPr>
        </p:nvSpPr>
        <p:spPr>
          <a:xfrm>
            <a:off x="453450" y="2270850"/>
            <a:ext cx="8237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latin typeface="Arial"/>
                <a:ea typeface="Arial"/>
                <a:cs typeface="Arial"/>
                <a:sym typeface="Arial"/>
              </a:rPr>
              <a:t>Key Element 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1" u="none" strike="noStrike" kern="0" cap="none" spc="0" normalizeH="0" baseline="0" noProof="0" dirty="0">
                <a:ln>
                  <a:noFill/>
                </a:ln>
                <a:solidFill>
                  <a:srgbClr val="FFFFFF"/>
                </a:solidFill>
                <a:effectLst/>
                <a:uLnTx/>
                <a:uFillTx/>
                <a:latin typeface="Arial"/>
                <a:ea typeface="Arial"/>
                <a:cs typeface="Arial"/>
                <a:sym typeface="Arial"/>
              </a:rPr>
              <a:t>Incentives Tied to Outcome-Based Metrics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6" descr="&quot;SOO&quot; most commonly stands for Statement of Objectives, a government document in contracting that defines what needs to be achieved (broad goals) rather than how, encouraging innovation from bidders to propose their own detailed methods (SOW/PWS) for better, more cost-effective results. Its use fosters flexibility, competition, and creative solutions by focusing on outcomes, making it useful when solutions aren't clear and the government wants diverse approaches, with the final, detailed work plan becoming part of the contract. "/>
          <p:cNvPicPr preferRelativeResize="0"/>
          <p:nvPr/>
        </p:nvPicPr>
        <p:blipFill rotWithShape="1">
          <a:blip r:embed="rId3">
            <a:alphaModFix/>
          </a:blip>
          <a:srcRect t="18929" r="51814"/>
          <a:stretch/>
        </p:blipFill>
        <p:spPr>
          <a:xfrm>
            <a:off x="4944525" y="1193096"/>
            <a:ext cx="4199469" cy="3943521"/>
          </a:xfrm>
          <a:prstGeom prst="rect">
            <a:avLst/>
          </a:prstGeom>
          <a:noFill/>
          <a:ln>
            <a:noFill/>
          </a:ln>
        </p:spPr>
      </p:pic>
      <p:sp>
        <p:nvSpPr>
          <p:cNvPr id="212" name="Google Shape;212;p36"/>
          <p:cNvSpPr txBox="1"/>
          <p:nvPr/>
        </p:nvSpPr>
        <p:spPr>
          <a:xfrm>
            <a:off x="0" y="1356700"/>
            <a:ext cx="4944600" cy="3719700"/>
          </a:xfrm>
          <a:prstGeom prst="rect">
            <a:avLst/>
          </a:prstGeom>
          <a:noFill/>
          <a:ln>
            <a:noFill/>
          </a:ln>
        </p:spPr>
        <p:txBody>
          <a:bodyPr spcFirstLastPara="1" wrap="square" lIns="91425" tIns="91425" rIns="91425" bIns="91425" anchor="t" anchorCtr="0">
            <a:spAutoFit/>
          </a:bodyPr>
          <a:lstStyle/>
          <a:p>
            <a:pPr marL="152400" marR="152400" lvl="0" indent="0" algn="ctr" rtl="0">
              <a:lnSpc>
                <a:spcPct val="100000"/>
              </a:lnSpc>
              <a:spcBef>
                <a:spcPts val="0"/>
              </a:spcBef>
              <a:spcAft>
                <a:spcPts val="0"/>
              </a:spcAft>
              <a:buNone/>
            </a:pPr>
            <a:r>
              <a:rPr lang="en" sz="1450" i="1">
                <a:solidFill>
                  <a:srgbClr val="FFFFFF"/>
                </a:solidFill>
                <a:latin typeface="Calibri"/>
                <a:ea typeface="Calibri"/>
                <a:cs typeface="Calibri"/>
                <a:sym typeface="Calibri"/>
              </a:rPr>
              <a:t>“Structure contracts to include incentives tied directly to these outcome-based metrics, rewarding contractors for exceeding targets and addressing performance shortfalls when metrics aren't met.” - FAR Companion</a:t>
            </a:r>
            <a:endParaRPr sz="1450" i="1">
              <a:solidFill>
                <a:srgbClr val="FFFFFF"/>
              </a:solidFill>
              <a:latin typeface="Calibri"/>
              <a:ea typeface="Calibri"/>
              <a:cs typeface="Calibri"/>
              <a:sym typeface="Calibri"/>
            </a:endParaRPr>
          </a:p>
          <a:p>
            <a:pPr marL="152400" marR="152400" lvl="0" indent="0" algn="l" rtl="0">
              <a:lnSpc>
                <a:spcPct val="100000"/>
              </a:lnSpc>
              <a:spcBef>
                <a:spcPts val="0"/>
              </a:spcBef>
              <a:spcAft>
                <a:spcPts val="0"/>
              </a:spcAft>
              <a:buNone/>
            </a:pPr>
            <a:endParaRPr sz="1450">
              <a:solidFill>
                <a:srgbClr val="FFFFFF"/>
              </a:solidFill>
              <a:latin typeface="Calibri"/>
              <a:ea typeface="Calibri"/>
              <a:cs typeface="Calibri"/>
              <a:sym typeface="Calibri"/>
            </a:endParaRPr>
          </a:p>
          <a:p>
            <a:pPr marL="457200" marR="152400" lvl="0" indent="-339725" algn="l" rtl="0">
              <a:lnSpc>
                <a:spcPct val="100000"/>
              </a:lnSpc>
              <a:spcBef>
                <a:spcPts val="0"/>
              </a:spcBef>
              <a:spcAft>
                <a:spcPts val="0"/>
              </a:spcAft>
              <a:buClr>
                <a:srgbClr val="FFFFFF"/>
              </a:buClr>
              <a:buSzPts val="1750"/>
              <a:buFont typeface="Calibri"/>
              <a:buChar char="●"/>
            </a:pPr>
            <a:r>
              <a:rPr lang="en" sz="1750">
                <a:solidFill>
                  <a:srgbClr val="FFFFFF"/>
                </a:solidFill>
                <a:latin typeface="Calibri"/>
                <a:ea typeface="Calibri"/>
                <a:cs typeface="Calibri"/>
                <a:sym typeface="Calibri"/>
              </a:rPr>
              <a:t>Incentivizing higher quality performance STARTS with well-written, clear requirement and standards. </a:t>
            </a:r>
            <a:endParaRPr sz="1750">
              <a:solidFill>
                <a:srgbClr val="FFFFFF"/>
              </a:solidFill>
              <a:latin typeface="Calibri"/>
              <a:ea typeface="Calibri"/>
              <a:cs typeface="Calibri"/>
              <a:sym typeface="Calibri"/>
            </a:endParaRPr>
          </a:p>
          <a:p>
            <a:pPr marL="457200" marR="152400" lvl="0" indent="-339725" algn="l" rtl="0">
              <a:lnSpc>
                <a:spcPct val="100000"/>
              </a:lnSpc>
              <a:spcBef>
                <a:spcPts val="1000"/>
              </a:spcBef>
              <a:spcAft>
                <a:spcPts val="0"/>
              </a:spcAft>
              <a:buClr>
                <a:srgbClr val="FFFFFF"/>
              </a:buClr>
              <a:buSzPts val="1750"/>
              <a:buFont typeface="Calibri"/>
              <a:buChar char="●"/>
            </a:pPr>
            <a:r>
              <a:rPr lang="en" sz="1750">
                <a:solidFill>
                  <a:srgbClr val="FFFFFF"/>
                </a:solidFill>
                <a:latin typeface="Calibri"/>
                <a:ea typeface="Calibri"/>
                <a:cs typeface="Calibri"/>
                <a:sym typeface="Calibri"/>
              </a:rPr>
              <a:t>Layering performance incentives and formal incentive type contracts on top may be advantageous, but only if the foundations of the contract are solid.</a:t>
            </a:r>
            <a:endParaRPr sz="1750">
              <a:solidFill>
                <a:srgbClr val="FFFFFF"/>
              </a:solidFill>
              <a:latin typeface="Calibri"/>
              <a:ea typeface="Calibri"/>
              <a:cs typeface="Calibri"/>
              <a:sym typeface="Calibri"/>
            </a:endParaRPr>
          </a:p>
          <a:p>
            <a:pPr marL="0" lvl="0" indent="0" algn="l" rtl="0">
              <a:lnSpc>
                <a:spcPct val="100000"/>
              </a:lnSpc>
              <a:spcBef>
                <a:spcPts val="1000"/>
              </a:spcBef>
              <a:spcAft>
                <a:spcPts val="0"/>
              </a:spcAft>
              <a:buNone/>
            </a:pPr>
            <a:endParaRPr sz="1800">
              <a:solidFill>
                <a:srgbClr val="FFFFFF"/>
              </a:solidFill>
              <a:latin typeface="Calibri"/>
              <a:ea typeface="Calibri"/>
              <a:cs typeface="Calibri"/>
              <a:sym typeface="Calibri"/>
            </a:endParaRPr>
          </a:p>
        </p:txBody>
      </p:sp>
      <p:sp>
        <p:nvSpPr>
          <p:cNvPr id="213" name="Google Shape;213;p36"/>
          <p:cNvSpPr txBox="1">
            <a:spLocks noGrp="1"/>
          </p:cNvSpPr>
          <p:nvPr>
            <p:ph type="title" idx="4294967295"/>
          </p:nvPr>
        </p:nvSpPr>
        <p:spPr>
          <a:xfrm>
            <a:off x="2425200" y="268375"/>
            <a:ext cx="4293600" cy="631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900" b="1" i="0" u="none" strike="noStrike" kern="0" cap="none" spc="0" normalizeH="0" baseline="0" noProof="0" dirty="0">
                <a:ln>
                  <a:noFill/>
                </a:ln>
                <a:solidFill>
                  <a:srgbClr val="000000"/>
                </a:solidFill>
                <a:effectLst/>
                <a:uLnTx/>
                <a:uFillTx/>
                <a:latin typeface="Calibri"/>
                <a:ea typeface="Calibri"/>
                <a:cs typeface="Calibri"/>
                <a:sym typeface="Calibri"/>
              </a:rPr>
              <a:t>Incentivizing Performance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219" name="Google Shape;219;p37"/>
          <p:cNvSpPr txBox="1">
            <a:spLocks noGrp="1"/>
          </p:cNvSpPr>
          <p:nvPr>
            <p:ph type="title" idx="4294967295"/>
          </p:nvPr>
        </p:nvSpPr>
        <p:spPr>
          <a:xfrm>
            <a:off x="453450" y="2270850"/>
            <a:ext cx="8237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latin typeface="Arial"/>
                <a:ea typeface="Arial"/>
                <a:cs typeface="Arial"/>
                <a:sym typeface="Arial"/>
              </a:rPr>
              <a:t>Key Element 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1" u="none" strike="noStrike" kern="0" cap="none" spc="0" normalizeH="0" baseline="0" noProof="0" dirty="0">
                <a:ln>
                  <a:noFill/>
                </a:ln>
                <a:solidFill>
                  <a:srgbClr val="FFFFFF"/>
                </a:solidFill>
                <a:effectLst/>
                <a:uLnTx/>
                <a:uFillTx/>
                <a:latin typeface="Arial"/>
                <a:ea typeface="Arial"/>
                <a:cs typeface="Arial"/>
                <a:sym typeface="Arial"/>
              </a:rPr>
              <a:t>Incentives Tied to Outcome-Based Metrics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title" idx="4294967295"/>
          </p:nvPr>
        </p:nvSpPr>
        <p:spPr>
          <a:xfrm>
            <a:off x="8472458" y="4663217"/>
            <a:ext cx="548700" cy="3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chemeClr val="lt1"/>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0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25" name="Google Shape;225;p38" descr="QASP plan image"/>
          <p:cNvPicPr preferRelativeResize="0"/>
          <p:nvPr/>
        </p:nvPicPr>
        <p:blipFill rotWithShape="1">
          <a:blip r:embed="rId3">
            <a:alphaModFix/>
          </a:blip>
          <a:srcRect l="1381" t="2404" r="1342" b="2175"/>
          <a:stretch/>
        </p:blipFill>
        <p:spPr>
          <a:xfrm>
            <a:off x="0" y="0"/>
            <a:ext cx="9144000" cy="46900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231" name="Google Shape;231;p39"/>
          <p:cNvSpPr txBox="1">
            <a:spLocks noGrp="1"/>
          </p:cNvSpPr>
          <p:nvPr>
            <p:ph type="title" idx="4294967295"/>
          </p:nvPr>
        </p:nvSpPr>
        <p:spPr>
          <a:xfrm>
            <a:off x="549600" y="2121225"/>
            <a:ext cx="7848300" cy="2815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chemeClr val="lt1"/>
                </a:solidFill>
                <a:effectLst/>
                <a:uLnTx/>
                <a:uFillTx/>
                <a:latin typeface="Arial"/>
                <a:ea typeface="Arial"/>
                <a:cs typeface="Arial"/>
                <a:sym typeface="Arial"/>
              </a:rPr>
              <a:t>This is a lot, where do I start?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15" name="Google Shape;115;p22"/>
          <p:cNvSpPr txBox="1">
            <a:spLocks noGrp="1"/>
          </p:cNvSpPr>
          <p:nvPr>
            <p:ph type="title" idx="4294967295"/>
          </p:nvPr>
        </p:nvSpPr>
        <p:spPr>
          <a:xfrm>
            <a:off x="3925675" y="2580825"/>
            <a:ext cx="4762500" cy="1728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46524"/>
              </a:buClr>
              <a:buSzPts val="2200"/>
              <a:buFont typeface="Arial"/>
              <a:buNone/>
              <a:tabLst/>
              <a:defRPr/>
            </a:pPr>
            <a:r>
              <a:rPr kumimoji="0" lang="en-US" sz="1800" b="1" i="0" u="none" strike="noStrike" kern="0" cap="none" spc="0" normalizeH="0" baseline="0" noProof="0" dirty="0">
                <a:ln>
                  <a:noFill/>
                </a:ln>
                <a:solidFill>
                  <a:schemeClr val="lt1"/>
                </a:solidFill>
                <a:effectLst/>
                <a:uLnTx/>
                <a:uFillTx/>
                <a:latin typeface="Helvetica Neue"/>
                <a:ea typeface="Helvetica Neue"/>
                <a:cs typeface="Helvetica Neue"/>
                <a:sym typeface="Helvetica Neue"/>
              </a:rPr>
              <a:t>Jonathan Evans</a:t>
            </a:r>
          </a:p>
          <a:p>
            <a:pPr marL="0" marR="0" lvl="0" indent="0" algn="l" defTabSz="914400" rtl="0" eaLnBrk="1" fontAlgn="auto" latinLnBrk="0" hangingPunct="1">
              <a:lnSpc>
                <a:spcPct val="100000"/>
              </a:lnSpc>
              <a:spcBef>
                <a:spcPts val="640"/>
              </a:spcBef>
              <a:spcAft>
                <a:spcPts val="0"/>
              </a:spcAft>
              <a:buClr>
                <a:srgbClr val="F46524"/>
              </a:buClr>
              <a:buSzPts val="1600"/>
              <a:buFont typeface="Arial"/>
              <a:buNone/>
              <a:tabLst/>
              <a:defRPr/>
            </a:pPr>
            <a:r>
              <a:rPr kumimoji="0" lang="en-US" sz="1300" b="1" i="1" u="none" strike="noStrike" kern="0" cap="none" spc="0" normalizeH="0" baseline="0" noProof="0" dirty="0">
                <a:ln>
                  <a:noFill/>
                </a:ln>
                <a:solidFill>
                  <a:schemeClr val="lt1"/>
                </a:solidFill>
                <a:effectLst/>
                <a:uLnTx/>
                <a:uFillTx/>
                <a:latin typeface="Helvetica Neue"/>
                <a:ea typeface="Helvetica Neue"/>
                <a:cs typeface="Helvetica Neue"/>
                <a:sym typeface="Helvetica Neue"/>
              </a:rPr>
              <a:t>Supervisory Portfolio Manager &amp; Principal Facilitator</a:t>
            </a:r>
          </a:p>
          <a:p>
            <a:pPr marL="0" marR="0" lvl="0" indent="0" algn="l" defTabSz="914400" rtl="0" eaLnBrk="1" fontAlgn="auto" latinLnBrk="0" hangingPunct="1">
              <a:lnSpc>
                <a:spcPct val="100000"/>
              </a:lnSpc>
              <a:spcBef>
                <a:spcPts val="640"/>
              </a:spcBef>
              <a:spcAft>
                <a:spcPts val="0"/>
              </a:spcAft>
              <a:buClr>
                <a:srgbClr val="F46524"/>
              </a:buClr>
              <a:buSzPts val="1600"/>
              <a:buFont typeface="Arial"/>
              <a:buNone/>
              <a:tabLst/>
              <a:defRPr/>
            </a:pPr>
            <a:r>
              <a:rPr kumimoji="0" lang="en-US" sz="1300" b="0" i="1" u="none" strike="noStrike" kern="0" cap="none" spc="0" normalizeH="0" baseline="0" noProof="0" dirty="0">
                <a:ln>
                  <a:noFill/>
                </a:ln>
                <a:solidFill>
                  <a:schemeClr val="lt1"/>
                </a:solidFill>
                <a:effectLst/>
                <a:uLnTx/>
                <a:uFillTx/>
                <a:latin typeface="Helvetica Neue"/>
                <a:ea typeface="Helvetica Neue"/>
                <a:cs typeface="Helvetica Neue"/>
                <a:sym typeface="Helvetica Neue"/>
              </a:rPr>
              <a:t>Center of Excellence for Outcome-Based Contracting</a:t>
            </a:r>
          </a:p>
          <a:p>
            <a:pPr marL="0" marR="0" lvl="0" indent="0" algn="l" defTabSz="914400" rtl="0" eaLnBrk="1" fontAlgn="auto" latinLnBrk="0" hangingPunct="1">
              <a:lnSpc>
                <a:spcPct val="100000"/>
              </a:lnSpc>
              <a:spcBef>
                <a:spcPts val="640"/>
              </a:spcBef>
              <a:spcAft>
                <a:spcPts val="0"/>
              </a:spcAft>
              <a:buClr>
                <a:srgbClr val="F46524"/>
              </a:buClr>
              <a:buSzPts val="1600"/>
              <a:buFont typeface="Arial"/>
              <a:buNone/>
              <a:tabLst/>
              <a:defRPr/>
            </a:pPr>
            <a:r>
              <a:rPr kumimoji="0" lang="en-US" sz="1300" b="0" i="0" u="none" strike="noStrike" kern="0" cap="none" spc="0" normalizeH="0" baseline="0" noProof="0" dirty="0">
                <a:ln>
                  <a:noFill/>
                </a:ln>
                <a:solidFill>
                  <a:schemeClr val="lt1"/>
                </a:solidFill>
                <a:effectLst/>
                <a:uLnTx/>
                <a:uFillTx/>
                <a:latin typeface="Helvetica Neue"/>
                <a:ea typeface="Helvetica Neue"/>
                <a:cs typeface="Helvetica Neue"/>
                <a:sym typeface="Helvetica Neue"/>
              </a:rPr>
              <a:t>Office of Professional Services &amp; Human Capital Categories</a:t>
            </a:r>
          </a:p>
          <a:p>
            <a:pPr marL="0" marR="0" lvl="0" indent="0" algn="l" defTabSz="914400" rtl="0" eaLnBrk="1" fontAlgn="auto" latinLnBrk="0" hangingPunct="1">
              <a:lnSpc>
                <a:spcPct val="100000"/>
              </a:lnSpc>
              <a:spcBef>
                <a:spcPts val="640"/>
              </a:spcBef>
              <a:spcAft>
                <a:spcPts val="0"/>
              </a:spcAft>
              <a:buClr>
                <a:srgbClr val="F46524"/>
              </a:buClr>
              <a:buSzPts val="1600"/>
              <a:buFont typeface="Arial"/>
              <a:buNone/>
              <a:tabLst/>
              <a:defRPr/>
            </a:pPr>
            <a:r>
              <a:rPr kumimoji="0" lang="en-US" sz="1300" b="0" i="0" u="none" strike="noStrike" kern="0" cap="none" spc="0" normalizeH="0" baseline="0" noProof="0" dirty="0">
                <a:ln>
                  <a:noFill/>
                </a:ln>
                <a:solidFill>
                  <a:schemeClr val="lt1"/>
                </a:solidFill>
                <a:effectLst/>
                <a:uLnTx/>
                <a:uFillTx/>
                <a:latin typeface="Helvetica Neue"/>
                <a:ea typeface="Helvetica Neue"/>
                <a:cs typeface="Helvetica Neue"/>
                <a:sym typeface="Helvetica Neue"/>
              </a:rPr>
              <a:t>GSA Federal Acquisition Service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6" name="Google Shape;116;p22">
            <a:extLst>
              <a:ext uri="{C183D7F6-B498-43B3-948B-1728B52AA6E4}">
                <adec:decorative xmlns:adec="http://schemas.microsoft.com/office/drawing/2017/decorative" val="1"/>
              </a:ext>
            </a:extLst>
          </p:cNvPr>
          <p:cNvSpPr/>
          <p:nvPr/>
        </p:nvSpPr>
        <p:spPr>
          <a:xfrm>
            <a:off x="990300" y="1789725"/>
            <a:ext cx="2733600" cy="27336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7" name="Google Shape;117;p22" descr="picture"/>
          <p:cNvPicPr preferRelativeResize="0"/>
          <p:nvPr/>
        </p:nvPicPr>
        <p:blipFill>
          <a:blip r:embed="rId3">
            <a:alphaModFix/>
          </a:blip>
          <a:stretch>
            <a:fillRect/>
          </a:stretch>
        </p:blipFill>
        <p:spPr>
          <a:xfrm>
            <a:off x="1104751" y="1904176"/>
            <a:ext cx="2504700" cy="2504700"/>
          </a:xfrm>
          <a:prstGeom prst="roundRect">
            <a:avLst>
              <a:gd name="adj" fmla="val 16667"/>
            </a:avLst>
          </a:prstGeom>
          <a:solidFill>
            <a:schemeClr val="accent4"/>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idx="4294967295"/>
          </p:nvPr>
        </p:nvSpPr>
        <p:spPr>
          <a:xfrm>
            <a:off x="8472458" y="4663217"/>
            <a:ext cx="548700" cy="3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chemeClr val="lt1"/>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 sz="10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37" name="Google Shape;237;p40" descr="8 Steps to performance Based Acquisition&#10;Step 1 - form the team&#10;Step 2 - Identify Objectives&#10;Step 3 Market Research&#10;Step 4 Define Requirements&#10;Step 5 Define Measures&#10;Step 6 Source Selection&#10;Step 7 Manage Performance&#10;Step 8 Complete Closeout&#10;"/>
          <p:cNvPicPr preferRelativeResize="0"/>
          <p:nvPr/>
        </p:nvPicPr>
        <p:blipFill rotWithShape="1">
          <a:blip r:embed="rId3">
            <a:alphaModFix/>
          </a:blip>
          <a:srcRect l="1816" t="1661"/>
          <a:stretch/>
        </p:blipFill>
        <p:spPr>
          <a:xfrm>
            <a:off x="-400" y="11540"/>
            <a:ext cx="9143545" cy="5112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243" name="Google Shape;243;p41"/>
          <p:cNvSpPr txBox="1">
            <a:spLocks noGrp="1"/>
          </p:cNvSpPr>
          <p:nvPr>
            <p:ph type="title" idx="4294967295"/>
          </p:nvPr>
        </p:nvSpPr>
        <p:spPr>
          <a:xfrm>
            <a:off x="549600" y="2121225"/>
            <a:ext cx="7848300" cy="2815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chemeClr val="lt1"/>
                </a:solidFill>
                <a:effectLst/>
                <a:uLnTx/>
                <a:uFillTx/>
                <a:latin typeface="Arial"/>
                <a:ea typeface="Arial"/>
                <a:cs typeface="Arial"/>
                <a:sym typeface="Arial"/>
              </a:rPr>
              <a:t>Work Statement Writing Tips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249" name="Google Shape;249;p42"/>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Mission and Vision</a:t>
            </a:r>
          </a:p>
        </p:txBody>
      </p:sp>
      <p:pic>
        <p:nvPicPr>
          <p:cNvPr id="250" name="Google Shape;250;p42" descr="We put mission and vision in federal acquisition to provide strategic direction, ensure effective use of taxpayer money, deliver best value to the customer (agencies), maintain public trust, and achieve broader public policy goals, making acquisition not just about buying, but about mission accomplishment and value. It aligns buying power with agency goals, promotes transparency, and ensures we get the right thing, at the right time, at the right price, supporting core government functions. &#10;Key Reasons for Mission &amp; Vision in Federal Acquisition:&#10;Strategic Alignment: Connects every purchase directly to an agency's core mission (e.g., NASA's space exploration, GSA's government services).&#10;Best Value: Moves beyond just lowest price to delivering the best overall value, considering quality, timeliness, and performance, ensuring mission success.&#10;Public Trust &amp; Integrity: Promotes fair, open, and transparent practices, building confidence in how taxpayer funds are spent.&#10;Customer Focus: Ensures federal customers (the agencies) get what they need to perform their duties effectively, satisfying their requirements.&#10;Public Policy Fulfillment: Integrates broader goals like supporting small businesses, environmental mandates, or economic development into procurement.&#10;Foundation for Decisions: Acts as a framework (along with values) for developing acquisition strategies and making complex decisions. &#10;In essence, mission and vision transform acquisition from a mere transactional process into a strategic tool for achieving national objectives. "/>
          <p:cNvPicPr preferRelativeResize="0"/>
          <p:nvPr/>
        </p:nvPicPr>
        <p:blipFill rotWithShape="1">
          <a:blip r:embed="rId3">
            <a:alphaModFix/>
          </a:blip>
          <a:srcRect t="17457"/>
          <a:stretch/>
        </p:blipFill>
        <p:spPr>
          <a:xfrm>
            <a:off x="0" y="911000"/>
            <a:ext cx="9143545" cy="42120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256" name="Google Shape;256;p43"/>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High Level Objectives</a:t>
            </a:r>
          </a:p>
        </p:txBody>
      </p:sp>
      <p:pic>
        <p:nvPicPr>
          <p:cNvPr id="257" name="Google Shape;257;p43" descr="high level objectives image&#10;"/>
          <p:cNvPicPr preferRelativeResize="0"/>
          <p:nvPr/>
        </p:nvPicPr>
        <p:blipFill>
          <a:blip r:embed="rId3">
            <a:alphaModFix/>
          </a:blip>
          <a:stretch>
            <a:fillRect/>
          </a:stretch>
        </p:blipFill>
        <p:spPr>
          <a:xfrm>
            <a:off x="0" y="991225"/>
            <a:ext cx="9144000" cy="4283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
        <p:nvSpPr>
          <p:cNvPr id="263" name="Google Shape;263;p44"/>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ARC Statements</a:t>
            </a:r>
          </a:p>
        </p:txBody>
      </p:sp>
      <p:pic>
        <p:nvPicPr>
          <p:cNvPr id="264" name="Google Shape;264;p44" descr="ARC image"/>
          <p:cNvPicPr preferRelativeResize="0"/>
          <p:nvPr/>
        </p:nvPicPr>
        <p:blipFill>
          <a:blip r:embed="rId3">
            <a:alphaModFix/>
          </a:blip>
          <a:stretch>
            <a:fillRect/>
          </a:stretch>
        </p:blipFill>
        <p:spPr>
          <a:xfrm>
            <a:off x="0" y="1032175"/>
            <a:ext cx="9144001" cy="44383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270" name="Google Shape;270;p45"/>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Components of the ARC Method</a:t>
            </a:r>
          </a:p>
        </p:txBody>
      </p:sp>
      <p:pic>
        <p:nvPicPr>
          <p:cNvPr id="271" name="Google Shape;271;p45" descr="components of ARC"/>
          <p:cNvPicPr preferRelativeResize="0"/>
          <p:nvPr/>
        </p:nvPicPr>
        <p:blipFill>
          <a:blip r:embed="rId3">
            <a:alphaModFix/>
          </a:blip>
          <a:stretch>
            <a:fillRect/>
          </a:stretch>
        </p:blipFill>
        <p:spPr>
          <a:xfrm>
            <a:off x="-33888" y="991225"/>
            <a:ext cx="9211775" cy="4342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277" name="Google Shape;277;p46"/>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Why Use the ARC Method?</a:t>
            </a:r>
          </a:p>
        </p:txBody>
      </p:sp>
      <p:pic>
        <p:nvPicPr>
          <p:cNvPr id="278" name="Google Shape;278;p46" descr="goals of ARC image&#10;"/>
          <p:cNvPicPr preferRelativeResize="0"/>
          <p:nvPr/>
        </p:nvPicPr>
        <p:blipFill>
          <a:blip r:embed="rId3">
            <a:alphaModFix/>
          </a:blip>
          <a:stretch>
            <a:fillRect/>
          </a:stretch>
        </p:blipFill>
        <p:spPr>
          <a:xfrm>
            <a:off x="0" y="1155575"/>
            <a:ext cx="9144001" cy="43107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
        <p:nvSpPr>
          <p:cNvPr id="284" name="Google Shape;284;p47"/>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Breakdown of the ARC Statement</a:t>
            </a:r>
          </a:p>
        </p:txBody>
      </p:sp>
      <p:pic>
        <p:nvPicPr>
          <p:cNvPr id="285" name="Google Shape;285;p47" descr="chart with ARC breakdown"/>
          <p:cNvPicPr preferRelativeResize="0"/>
          <p:nvPr/>
        </p:nvPicPr>
        <p:blipFill>
          <a:blip r:embed="rId3">
            <a:alphaModFix/>
          </a:blip>
          <a:stretch>
            <a:fillRect/>
          </a:stretch>
        </p:blipFill>
        <p:spPr>
          <a:xfrm>
            <a:off x="-171600" y="1115100"/>
            <a:ext cx="9487200" cy="4028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291" name="Google Shape;291;p48" descr="ARC statement breakdown image&#10;"/>
          <p:cNvPicPr preferRelativeResize="0"/>
          <p:nvPr/>
        </p:nvPicPr>
        <p:blipFill>
          <a:blip r:embed="rId3">
            <a:alphaModFix/>
          </a:blip>
          <a:stretch>
            <a:fillRect/>
          </a:stretch>
        </p:blipFill>
        <p:spPr>
          <a:xfrm>
            <a:off x="515675" y="1396400"/>
            <a:ext cx="7894674" cy="3371850"/>
          </a:xfrm>
          <a:prstGeom prst="rect">
            <a:avLst/>
          </a:prstGeom>
          <a:noFill/>
          <a:ln>
            <a:noFill/>
          </a:ln>
        </p:spPr>
      </p:pic>
      <p:sp>
        <p:nvSpPr>
          <p:cNvPr id="292" name="Google Shape;292;p48"/>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Breakdown of an ARC Statement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298" name="Google Shape;298;p49"/>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ARC Example #1 Discussion</a:t>
            </a:r>
          </a:p>
        </p:txBody>
      </p:sp>
      <p:sp>
        <p:nvSpPr>
          <p:cNvPr id="299" name="Google Shape;299;p49"/>
          <p:cNvSpPr txBox="1"/>
          <p:nvPr/>
        </p:nvSpPr>
        <p:spPr>
          <a:xfrm>
            <a:off x="352800" y="1572850"/>
            <a:ext cx="8438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FFFF"/>
                </a:solidFill>
              </a:rPr>
              <a:t>Original Statement:</a:t>
            </a:r>
            <a:endParaRPr sz="1800" b="1">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 sz="1800">
                <a:solidFill>
                  <a:srgbClr val="FFFFFF"/>
                </a:solidFill>
              </a:rPr>
              <a:t>The contractor shall train system end users on how to use the system.</a:t>
            </a:r>
            <a:endParaRPr sz="1800">
              <a:solidFill>
                <a:srgbClr val="FFFFFF"/>
              </a:solidFill>
            </a:endParaRPr>
          </a:p>
        </p:txBody>
      </p:sp>
      <p:sp>
        <p:nvSpPr>
          <p:cNvPr id="300" name="Google Shape;300;p49"/>
          <p:cNvSpPr txBox="1"/>
          <p:nvPr/>
        </p:nvSpPr>
        <p:spPr>
          <a:xfrm>
            <a:off x="352800" y="2716683"/>
            <a:ext cx="84384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FFFF"/>
                </a:solidFill>
              </a:rPr>
              <a:t>Revised Statement(s):</a:t>
            </a:r>
            <a:endParaRPr sz="1800" b="1">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 sz="1800">
                <a:solidFill>
                  <a:srgbClr val="FFFFFF"/>
                </a:solidFill>
              </a:rPr>
              <a:t>The contractor shall provide training to end-users on how to use the system.</a:t>
            </a:r>
            <a:endParaRPr sz="1800">
              <a:solidFill>
                <a:srgbClr val="FFFFFF"/>
              </a:solidFill>
            </a:endParaRPr>
          </a:p>
          <a:p>
            <a:pPr marL="0" lvl="0" indent="0" algn="l" rtl="0">
              <a:spcBef>
                <a:spcPts val="0"/>
              </a:spcBef>
              <a:spcAft>
                <a:spcPts val="0"/>
              </a:spcAft>
              <a:buNone/>
            </a:pPr>
            <a:r>
              <a:rPr lang="en" sz="1000">
                <a:solidFill>
                  <a:srgbClr val="FFFFFF"/>
                </a:solidFill>
              </a:rPr>
              <a:t>…</a:t>
            </a:r>
            <a:endParaRPr sz="1000">
              <a:solidFill>
                <a:srgbClr val="FFFFFF"/>
              </a:solidFill>
            </a:endParaRPr>
          </a:p>
          <a:p>
            <a:pPr marL="0" lvl="0" indent="0" algn="l" rtl="0">
              <a:spcBef>
                <a:spcPts val="0"/>
              </a:spcBef>
              <a:spcAft>
                <a:spcPts val="0"/>
              </a:spcAft>
              <a:buNone/>
            </a:pPr>
            <a:r>
              <a:rPr lang="en" sz="1800">
                <a:solidFill>
                  <a:srgbClr val="FFFFFF"/>
                </a:solidFill>
              </a:rPr>
              <a:t>The contractor shall deliver a user manual for all aspects of the system.</a:t>
            </a:r>
            <a:endParaRPr sz="1800">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 i="1">
                <a:solidFill>
                  <a:srgbClr val="FFFFFF"/>
                </a:solidFill>
              </a:rPr>
              <a:t>NOTE: Everything following a preposition is context. Some prepositions: to, for, by, with, around, on, under, so (that), after, through, of, at, in, between…</a:t>
            </a:r>
            <a:endParaRPr i="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123" name="Google Shape;123;p23"/>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Training Overview</a:t>
            </a:r>
          </a:p>
        </p:txBody>
      </p:sp>
      <p:sp>
        <p:nvSpPr>
          <p:cNvPr id="124" name="Google Shape;124;p23"/>
          <p:cNvSpPr txBox="1"/>
          <p:nvPr/>
        </p:nvSpPr>
        <p:spPr>
          <a:xfrm>
            <a:off x="599550" y="1568400"/>
            <a:ext cx="7707000" cy="29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FFFFFF"/>
                </a:solidFill>
              </a:rPr>
              <a:t>Performance Based Acquisition</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Action - Result - Context ARC</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Ambiguity in Writing</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Plain Language</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Requirements ALWAYS Have Standards</a:t>
            </a:r>
            <a:endParaRPr sz="1900" b="1" dirty="0">
              <a:solidFill>
                <a:srgbClr val="FFFFFF"/>
              </a:solidFill>
            </a:endParaRPr>
          </a:p>
          <a:p>
            <a:pPr marL="0" lvl="0" indent="0" algn="l" rtl="0">
              <a:spcBef>
                <a:spcPts val="0"/>
              </a:spcBef>
              <a:spcAft>
                <a:spcPts val="0"/>
              </a:spcAft>
              <a:buNone/>
            </a:pPr>
            <a:endParaRPr sz="1600" dirty="0">
              <a:solidFill>
                <a:srgbClr val="FFFFFF"/>
              </a:solidFill>
            </a:endParaRPr>
          </a:p>
          <a:p>
            <a:pPr marL="0" lvl="0" indent="0" algn="l" rtl="0">
              <a:spcBef>
                <a:spcPts val="0"/>
              </a:spcBef>
              <a:spcAft>
                <a:spcPts val="0"/>
              </a:spcAft>
              <a:buNone/>
            </a:pPr>
            <a:endParaRPr sz="1600" dirty="0">
              <a:solidFill>
                <a:srgbClr val="FFFFFF"/>
              </a:solidFill>
            </a:endParaRPr>
          </a:p>
          <a:p>
            <a:pPr marL="0" lvl="0" indent="0" algn="l" rtl="0">
              <a:spcBef>
                <a:spcPts val="0"/>
              </a:spcBef>
              <a:spcAft>
                <a:spcPts val="0"/>
              </a:spcAft>
              <a:buNone/>
            </a:pPr>
            <a:endParaRPr sz="1600" dirty="0">
              <a:solidFill>
                <a:srgbClr val="FFFFFF"/>
              </a:solidFill>
            </a:endParaRPr>
          </a:p>
          <a:p>
            <a:pPr marL="0" lvl="0" indent="0" algn="l" rtl="0">
              <a:spcBef>
                <a:spcPts val="0"/>
              </a:spcBef>
              <a:spcAft>
                <a:spcPts val="0"/>
              </a:spcAft>
              <a:buNone/>
            </a:pPr>
            <a:endParaRPr sz="1600"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
        <p:nvSpPr>
          <p:cNvPr id="306" name="Google Shape;306;p50"/>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ARC Example #1 Discussion 1</a:t>
            </a:r>
          </a:p>
        </p:txBody>
      </p:sp>
      <p:sp>
        <p:nvSpPr>
          <p:cNvPr id="307" name="Google Shape;307;p50"/>
          <p:cNvSpPr txBox="1"/>
          <p:nvPr/>
        </p:nvSpPr>
        <p:spPr>
          <a:xfrm>
            <a:off x="352800" y="1572850"/>
            <a:ext cx="84384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FFFF"/>
                </a:solidFill>
              </a:rPr>
              <a:t>Original Statement:</a:t>
            </a:r>
            <a:endParaRPr sz="1800" b="1">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 sz="1800">
                <a:solidFill>
                  <a:srgbClr val="FFFFFF"/>
                </a:solidFill>
              </a:rPr>
              <a:t>The contractor shall be required to create or implement approaches to gather internal or external agency data through data collection, surveys, or questionnaires.</a:t>
            </a:r>
            <a:endParaRPr sz="1800">
              <a:solidFill>
                <a:srgbClr val="FFFFFF"/>
              </a:solidFill>
            </a:endParaRPr>
          </a:p>
        </p:txBody>
      </p:sp>
      <p:sp>
        <p:nvSpPr>
          <p:cNvPr id="308" name="Google Shape;308;p50"/>
          <p:cNvSpPr txBox="1"/>
          <p:nvPr/>
        </p:nvSpPr>
        <p:spPr>
          <a:xfrm>
            <a:off x="352800" y="3260858"/>
            <a:ext cx="843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FFFF"/>
                </a:solidFill>
              </a:rPr>
              <a:t>Revised Statement:</a:t>
            </a:r>
            <a:endParaRPr sz="1800" b="1">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 sz="1800">
                <a:solidFill>
                  <a:srgbClr val="FFFFFF"/>
                </a:solidFill>
              </a:rPr>
              <a:t>The contractor shall create data collection methodologies (for internal or external data used in support of Agency Projects and Programs.</a:t>
            </a:r>
            <a:endParaRPr sz="18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
        <p:nvSpPr>
          <p:cNvPr id="314" name="Google Shape;314;p51"/>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ARC Example #2 Discussion</a:t>
            </a:r>
          </a:p>
        </p:txBody>
      </p:sp>
      <p:sp>
        <p:nvSpPr>
          <p:cNvPr id="315" name="Google Shape;315;p51"/>
          <p:cNvSpPr txBox="1"/>
          <p:nvPr/>
        </p:nvSpPr>
        <p:spPr>
          <a:xfrm>
            <a:off x="352800" y="1267225"/>
            <a:ext cx="8438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FFFF"/>
                </a:solidFill>
              </a:rPr>
              <a:t>Original Statement:</a:t>
            </a:r>
            <a:endParaRPr sz="1800" b="1">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 sz="1800">
                <a:solidFill>
                  <a:srgbClr val="FFFFFF"/>
                </a:solidFill>
              </a:rPr>
              <a:t>Assistance shall be provided for the conduct of logistical support meetings.</a:t>
            </a:r>
            <a:endParaRPr sz="1800">
              <a:solidFill>
                <a:srgbClr val="FFFFFF"/>
              </a:solidFill>
            </a:endParaRPr>
          </a:p>
        </p:txBody>
      </p:sp>
      <p:sp>
        <p:nvSpPr>
          <p:cNvPr id="316" name="Google Shape;316;p51"/>
          <p:cNvSpPr txBox="1"/>
          <p:nvPr/>
        </p:nvSpPr>
        <p:spPr>
          <a:xfrm>
            <a:off x="352800" y="2554704"/>
            <a:ext cx="8018400" cy="238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FFFFFF"/>
                </a:solidFill>
              </a:rPr>
              <a:t>Revision to Focus on Outcomes:</a:t>
            </a:r>
            <a:endParaRPr sz="1800" b="1">
              <a:solidFill>
                <a:srgbClr val="FFFFFF"/>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r>
              <a:rPr lang="en" sz="1800">
                <a:solidFill>
                  <a:srgbClr val="FFFFFF"/>
                </a:solidFill>
              </a:rPr>
              <a:t>C.4.4.1 The Contractor shall schedule meetings to include all necessary stakeholders and a clear purpose and agenda</a:t>
            </a:r>
            <a:endParaRPr sz="1800">
              <a:solidFill>
                <a:srgbClr val="FFFFFF"/>
              </a:solidFill>
            </a:endParaRPr>
          </a:p>
          <a:p>
            <a:pPr marL="0" lvl="0" indent="0" algn="l" rtl="0">
              <a:spcBef>
                <a:spcPts val="1000"/>
              </a:spcBef>
              <a:spcAft>
                <a:spcPts val="0"/>
              </a:spcAft>
              <a:buNone/>
            </a:pPr>
            <a:r>
              <a:rPr lang="en" sz="1800">
                <a:solidFill>
                  <a:srgbClr val="FFFFFF"/>
                </a:solidFill>
              </a:rPr>
              <a:t>C.4.4.2 The Contractor shall record meeting minutes for all support meetings</a:t>
            </a:r>
            <a:endParaRPr sz="1800">
              <a:solidFill>
                <a:srgbClr val="FFFFFF"/>
              </a:solidFill>
            </a:endParaRPr>
          </a:p>
          <a:p>
            <a:pPr marL="0" lvl="0" indent="0" algn="l" rtl="0">
              <a:spcBef>
                <a:spcPts val="1000"/>
              </a:spcBef>
              <a:spcAft>
                <a:spcPts val="1000"/>
              </a:spcAft>
              <a:buNone/>
            </a:pPr>
            <a:r>
              <a:rPr lang="en" sz="1800">
                <a:solidFill>
                  <a:srgbClr val="FFFFFF"/>
                </a:solidFill>
              </a:rPr>
              <a:t>C.4.4.3 The Contractor shall draft meeting read-aheads that include inputs gathered from key government personnel</a:t>
            </a:r>
            <a:endParaRPr sz="1800">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2"/>
          <p:cNvSpPr txBox="1">
            <a:spLocks noGrp="1"/>
          </p:cNvSpPr>
          <p:nvPr>
            <p:ph type="title" idx="4294967295"/>
          </p:nvPr>
        </p:nvSpPr>
        <p:spPr>
          <a:xfrm>
            <a:off x="8472458" y="4663217"/>
            <a:ext cx="548700" cy="3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chemeClr val="lt1"/>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 sz="10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322" name="Google Shape;322;p52" descr="tips for avoiding ambiguity image "/>
          <p:cNvPicPr preferRelativeResize="0"/>
          <p:nvPr/>
        </p:nvPicPr>
        <p:blipFill>
          <a:blip r:embed="rId3">
            <a:alphaModFix/>
          </a:blip>
          <a:stretch>
            <a:fillRect/>
          </a:stretch>
        </p:blipFill>
        <p:spPr>
          <a:xfrm>
            <a:off x="-119625" y="0"/>
            <a:ext cx="9753337"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Shape 326"/>
        <p:cNvGrpSpPr/>
        <p:nvPr/>
      </p:nvGrpSpPr>
      <p:grpSpPr>
        <a:xfrm>
          <a:off x="0" y="0"/>
          <a:ext cx="0" cy="0"/>
          <a:chOff x="0" y="0"/>
          <a:chExt cx="0" cy="0"/>
        </a:xfrm>
      </p:grpSpPr>
      <p:sp>
        <p:nvSpPr>
          <p:cNvPr id="327" name="Google Shape;327;p53"/>
          <p:cNvSpPr txBox="1">
            <a:spLocks noGrp="1"/>
          </p:cNvSpPr>
          <p:nvPr>
            <p:ph type="ctrTitle"/>
          </p:nvPr>
        </p:nvSpPr>
        <p:spPr>
          <a:xfrm>
            <a:off x="168700" y="89827"/>
            <a:ext cx="7386600" cy="844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rgbClr val="FFFFFF"/>
                </a:solidFill>
              </a:rPr>
              <a:t>NO GIANT PARAGRAPHS</a:t>
            </a:r>
            <a:endParaRPr>
              <a:solidFill>
                <a:srgbClr val="FFFFFF"/>
              </a:solidFill>
            </a:endParaRPr>
          </a:p>
        </p:txBody>
      </p:sp>
      <p:sp>
        <p:nvSpPr>
          <p:cNvPr id="328" name="Google Shape;328;p53"/>
          <p:cNvSpPr txBox="1">
            <a:spLocks noGrp="1"/>
          </p:cNvSpPr>
          <p:nvPr>
            <p:ph type="body" idx="1"/>
          </p:nvPr>
        </p:nvSpPr>
        <p:spPr>
          <a:xfrm>
            <a:off x="168700" y="705394"/>
            <a:ext cx="3768600" cy="3463500"/>
          </a:xfrm>
          <a:prstGeom prst="rect">
            <a:avLst/>
          </a:prstGeom>
        </p:spPr>
        <p:txBody>
          <a:bodyPr spcFirstLastPara="1" wrap="square" lIns="0" tIns="0" rIns="0" bIns="0" anchor="t" anchorCtr="0">
            <a:noAutofit/>
          </a:bodyPr>
          <a:lstStyle/>
          <a:p>
            <a:pPr marL="457200" lvl="0" indent="-355600" algn="l" rtl="0">
              <a:spcBef>
                <a:spcPts val="0"/>
              </a:spcBef>
              <a:spcAft>
                <a:spcPts val="0"/>
              </a:spcAft>
              <a:buClr>
                <a:schemeClr val="lt1"/>
              </a:buClr>
              <a:buSzPts val="2000"/>
              <a:buChar char="●"/>
            </a:pPr>
            <a:r>
              <a:rPr lang="en" sz="2000">
                <a:solidFill>
                  <a:schemeClr val="lt1"/>
                </a:solidFill>
              </a:rPr>
              <a:t>Use</a:t>
            </a:r>
            <a:endParaRPr sz="2000">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Short sentences &amp; bullets</a:t>
            </a:r>
            <a:endParaRPr>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Lists</a:t>
            </a:r>
            <a:endParaRPr>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Tables</a:t>
            </a:r>
            <a:endParaRPr>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Bold, Italics, Underline</a:t>
            </a:r>
            <a:endParaRPr>
              <a:solidFill>
                <a:schemeClr val="lt1"/>
              </a:solidFill>
            </a:endParaRPr>
          </a:p>
          <a:p>
            <a:pPr marL="457200" lvl="0" indent="-355600" algn="l" rtl="0">
              <a:spcBef>
                <a:spcPts val="800"/>
              </a:spcBef>
              <a:spcAft>
                <a:spcPts val="0"/>
              </a:spcAft>
              <a:buClr>
                <a:schemeClr val="lt1"/>
              </a:buClr>
              <a:buSzPts val="2000"/>
              <a:buChar char="●"/>
            </a:pPr>
            <a:r>
              <a:rPr lang="en" sz="2000">
                <a:solidFill>
                  <a:schemeClr val="lt1"/>
                </a:solidFill>
              </a:rPr>
              <a:t>Write for your specific audience</a:t>
            </a:r>
            <a:endParaRPr sz="2000">
              <a:solidFill>
                <a:schemeClr val="lt1"/>
              </a:solidFill>
            </a:endParaRPr>
          </a:p>
          <a:p>
            <a:pPr marL="914400" lvl="1" indent="-317500" algn="l" rtl="0">
              <a:spcBef>
                <a:spcPts val="0"/>
              </a:spcBef>
              <a:spcAft>
                <a:spcPts val="0"/>
              </a:spcAft>
              <a:buClr>
                <a:schemeClr val="lt1"/>
              </a:buClr>
              <a:buSzPts val="1400"/>
              <a:buChar char="○"/>
            </a:pPr>
            <a:r>
              <a:rPr lang="en">
                <a:solidFill>
                  <a:schemeClr val="lt1"/>
                </a:solidFill>
              </a:rPr>
              <a:t>Balance technical and plain language </a:t>
            </a:r>
            <a:endParaRPr>
              <a:solidFill>
                <a:schemeClr val="lt1"/>
              </a:solidFill>
            </a:endParaRPr>
          </a:p>
          <a:p>
            <a:pPr marL="914400" lvl="1" indent="-317500" algn="l" rtl="0">
              <a:spcBef>
                <a:spcPts val="0"/>
              </a:spcBef>
              <a:spcAft>
                <a:spcPts val="0"/>
              </a:spcAft>
              <a:buClr>
                <a:schemeClr val="lt1"/>
              </a:buClr>
              <a:buSzPts val="1400"/>
              <a:buChar char="○"/>
            </a:pPr>
            <a:r>
              <a:rPr lang="en" i="1">
                <a:solidFill>
                  <a:schemeClr val="lt1"/>
                </a:solidFill>
              </a:rPr>
              <a:t>Write for the vendor you’ve never worked with before</a:t>
            </a:r>
            <a:endParaRPr i="1">
              <a:solidFill>
                <a:schemeClr val="lt1"/>
              </a:solidFill>
            </a:endParaRPr>
          </a:p>
          <a:p>
            <a:pPr marL="457200" lvl="0" indent="-355600" algn="l" rtl="0">
              <a:spcBef>
                <a:spcPts val="800"/>
              </a:spcBef>
              <a:spcAft>
                <a:spcPts val="0"/>
              </a:spcAft>
              <a:buClr>
                <a:schemeClr val="lt1"/>
              </a:buClr>
              <a:buSzPts val="2000"/>
              <a:buChar char="●"/>
            </a:pPr>
            <a:r>
              <a:rPr lang="en" sz="2000">
                <a:solidFill>
                  <a:schemeClr val="lt1"/>
                </a:solidFill>
              </a:rPr>
              <a:t>Stop using government jargon!</a:t>
            </a:r>
            <a:endParaRPr sz="2000">
              <a:solidFill>
                <a:schemeClr val="lt1"/>
              </a:solidFill>
            </a:endParaRPr>
          </a:p>
          <a:p>
            <a:pPr marL="914400" lvl="0" indent="0" algn="l" rtl="0">
              <a:spcBef>
                <a:spcPts val="0"/>
              </a:spcBef>
              <a:spcAft>
                <a:spcPts val="0"/>
              </a:spcAft>
              <a:buNone/>
            </a:pPr>
            <a:br>
              <a:rPr lang="en" sz="1400" b="1">
                <a:solidFill>
                  <a:schemeClr val="lt1"/>
                </a:solidFill>
              </a:rPr>
            </a:br>
            <a:endParaRPr sz="1400" b="1">
              <a:solidFill>
                <a:schemeClr val="lt1"/>
              </a:solidFill>
            </a:endParaRPr>
          </a:p>
          <a:p>
            <a:pPr marL="914400" lvl="0" indent="0" algn="l" rtl="0">
              <a:spcBef>
                <a:spcPts val="0"/>
              </a:spcBef>
              <a:spcAft>
                <a:spcPts val="0"/>
              </a:spcAft>
              <a:buNone/>
            </a:pPr>
            <a:endParaRPr sz="1400">
              <a:solidFill>
                <a:schemeClr val="lt1"/>
              </a:solidFill>
            </a:endParaRPr>
          </a:p>
        </p:txBody>
      </p:sp>
      <p:sp>
        <p:nvSpPr>
          <p:cNvPr id="329" name="Google Shape;329;p53"/>
          <p:cNvSpPr/>
          <p:nvPr/>
        </p:nvSpPr>
        <p:spPr>
          <a:xfrm>
            <a:off x="4256400" y="0"/>
            <a:ext cx="4887600" cy="5143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434343"/>
              </a:buClr>
              <a:buSzPts val="1300"/>
              <a:buFont typeface="Calibri"/>
              <a:buAutoNum type="arabicPeriod"/>
            </a:pPr>
            <a:r>
              <a:rPr lang="en" sz="1300" b="1">
                <a:solidFill>
                  <a:srgbClr val="434343"/>
                </a:solidFill>
                <a:latin typeface="Calibri"/>
                <a:ea typeface="Calibri"/>
                <a:cs typeface="Calibri"/>
                <a:sym typeface="Calibri"/>
              </a:rPr>
              <a:t>BACKGROUND</a:t>
            </a:r>
            <a:endParaRPr sz="1300" b="1">
              <a:solidFill>
                <a:srgbClr val="434343"/>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Mission &amp; Vision go here</a:t>
            </a:r>
            <a:endParaRPr sz="1000">
              <a:solidFill>
                <a:schemeClr val="dk1"/>
              </a:solidFill>
              <a:latin typeface="Calibri"/>
              <a:ea typeface="Calibri"/>
              <a:cs typeface="Calibri"/>
              <a:sym typeface="Calibri"/>
            </a:endParaRPr>
          </a:p>
          <a:p>
            <a:pPr marL="457200" lvl="0" indent="-311150" algn="l" rtl="0">
              <a:lnSpc>
                <a:spcPct val="115000"/>
              </a:lnSpc>
              <a:spcBef>
                <a:spcPts val="1000"/>
              </a:spcBef>
              <a:spcAft>
                <a:spcPts val="0"/>
              </a:spcAft>
              <a:buClr>
                <a:srgbClr val="434343"/>
              </a:buClr>
              <a:buSzPts val="1300"/>
              <a:buFont typeface="Calibri"/>
              <a:buAutoNum type="arabicPeriod"/>
            </a:pPr>
            <a:r>
              <a:rPr lang="en" sz="1300" b="1">
                <a:solidFill>
                  <a:srgbClr val="434343"/>
                </a:solidFill>
                <a:latin typeface="Calibri"/>
                <a:ea typeface="Calibri"/>
                <a:cs typeface="Calibri"/>
                <a:sym typeface="Calibri"/>
              </a:rPr>
              <a:t>SCOPE OF WORK</a:t>
            </a:r>
            <a:endParaRPr sz="1300" b="1">
              <a:solidFill>
                <a:srgbClr val="434343"/>
              </a:solidFill>
              <a:latin typeface="Calibri"/>
              <a:ea typeface="Calibri"/>
              <a:cs typeface="Calibri"/>
              <a:sym typeface="Calibri"/>
            </a:endParaRPr>
          </a:p>
          <a:p>
            <a:pPr marL="457200" lvl="0" indent="-311150" algn="l" rtl="0">
              <a:lnSpc>
                <a:spcPct val="115000"/>
              </a:lnSpc>
              <a:spcBef>
                <a:spcPts val="1000"/>
              </a:spcBef>
              <a:spcAft>
                <a:spcPts val="0"/>
              </a:spcAft>
              <a:buClr>
                <a:srgbClr val="434343"/>
              </a:buClr>
              <a:buSzPts val="1300"/>
              <a:buFont typeface="Calibri"/>
              <a:buAutoNum type="arabicPeriod"/>
            </a:pPr>
            <a:r>
              <a:rPr lang="en" sz="1300" b="1">
                <a:solidFill>
                  <a:srgbClr val="434343"/>
                </a:solidFill>
                <a:latin typeface="Calibri"/>
                <a:ea typeface="Calibri"/>
                <a:cs typeface="Calibri"/>
                <a:sym typeface="Calibri"/>
              </a:rPr>
              <a:t>HIGH LEVEL OBJECTIVES</a:t>
            </a:r>
            <a:endParaRPr sz="1300" b="1">
              <a:solidFill>
                <a:srgbClr val="434343"/>
              </a:solidFill>
              <a:latin typeface="Calibri"/>
              <a:ea typeface="Calibri"/>
              <a:cs typeface="Calibri"/>
              <a:sym typeface="Calibri"/>
            </a:endParaRPr>
          </a:p>
          <a:p>
            <a:pPr marL="914400" lvl="1" indent="-292100" algn="l" rtl="0">
              <a:spcBef>
                <a:spcPts val="1000"/>
              </a:spcBef>
              <a:spcAft>
                <a:spcPts val="0"/>
              </a:spcAft>
              <a:buClr>
                <a:schemeClr val="dk1"/>
              </a:buClr>
              <a:buSzPts val="1000"/>
              <a:buFont typeface="Calibri"/>
              <a:buAutoNum type="arabicPeriod"/>
            </a:pPr>
            <a:r>
              <a:rPr lang="en" sz="1000" b="1">
                <a:solidFill>
                  <a:schemeClr val="dk1"/>
                </a:solidFill>
                <a:latin typeface="Calibri"/>
                <a:ea typeface="Calibri"/>
                <a:cs typeface="Calibri"/>
                <a:sym typeface="Calibri"/>
              </a:rPr>
              <a:t>High Level Objective Statement 1 -&gt; why, what results, outcomes</a:t>
            </a:r>
            <a:endParaRPr sz="1000" b="1">
              <a:solidFill>
                <a:schemeClr val="dk1"/>
              </a:solidFill>
              <a:latin typeface="Calibri"/>
              <a:ea typeface="Calibri"/>
              <a:cs typeface="Calibri"/>
              <a:sym typeface="Calibri"/>
            </a:endParaRPr>
          </a:p>
          <a:p>
            <a:pPr marL="914400" lvl="1" indent="-292100" algn="l" rtl="0">
              <a:spcBef>
                <a:spcPts val="1000"/>
              </a:spcBef>
              <a:spcAft>
                <a:spcPts val="0"/>
              </a:spcAft>
              <a:buClr>
                <a:schemeClr val="dk1"/>
              </a:buClr>
              <a:buSzPts val="1000"/>
              <a:buFont typeface="Calibri"/>
              <a:buAutoNum type="arabicPeriod"/>
            </a:pPr>
            <a:r>
              <a:rPr lang="en" sz="1000" b="1">
                <a:solidFill>
                  <a:schemeClr val="dk1"/>
                </a:solidFill>
                <a:latin typeface="Calibri"/>
                <a:ea typeface="Calibri"/>
                <a:cs typeface="Calibri"/>
                <a:sym typeface="Calibri"/>
              </a:rPr>
              <a:t>High Level Objective Statement 2</a:t>
            </a:r>
            <a:endParaRPr sz="1000">
              <a:solidFill>
                <a:schemeClr val="dk1"/>
              </a:solidFill>
              <a:latin typeface="Calibri"/>
              <a:ea typeface="Calibri"/>
              <a:cs typeface="Calibri"/>
              <a:sym typeface="Calibri"/>
            </a:endParaRPr>
          </a:p>
          <a:p>
            <a:pPr marL="457200" lvl="0" indent="-311150" algn="l" rtl="0">
              <a:spcBef>
                <a:spcPts val="1000"/>
              </a:spcBef>
              <a:spcAft>
                <a:spcPts val="0"/>
              </a:spcAft>
              <a:buClr>
                <a:srgbClr val="434343"/>
              </a:buClr>
              <a:buSzPts val="1300"/>
              <a:buFont typeface="Calibri"/>
              <a:buAutoNum type="arabicPeriod"/>
            </a:pPr>
            <a:r>
              <a:rPr lang="en" sz="1300" b="1">
                <a:solidFill>
                  <a:srgbClr val="434343"/>
                </a:solidFill>
                <a:latin typeface="Calibri"/>
                <a:ea typeface="Calibri"/>
                <a:cs typeface="Calibri"/>
                <a:sym typeface="Calibri"/>
              </a:rPr>
              <a:t>PERFORMANCE REQUIREMENTS</a:t>
            </a:r>
            <a:endParaRPr sz="1300" b="1">
              <a:solidFill>
                <a:srgbClr val="434343"/>
              </a:solidFill>
              <a:latin typeface="Calibri"/>
              <a:ea typeface="Calibri"/>
              <a:cs typeface="Calibri"/>
              <a:sym typeface="Calibri"/>
            </a:endParaRPr>
          </a:p>
          <a:p>
            <a:pPr marL="914400" lvl="1" indent="-292100" algn="l" rtl="0">
              <a:spcBef>
                <a:spcPts val="1000"/>
              </a:spcBef>
              <a:spcAft>
                <a:spcPts val="0"/>
              </a:spcAft>
              <a:buClr>
                <a:schemeClr val="dk1"/>
              </a:buClr>
              <a:buSzPts val="1000"/>
              <a:buFont typeface="Calibri"/>
              <a:buAutoNum type="arabicPeriod"/>
            </a:pPr>
            <a:r>
              <a:rPr lang="en" sz="1000" b="1">
                <a:solidFill>
                  <a:schemeClr val="dk1"/>
                </a:solidFill>
                <a:latin typeface="Calibri"/>
                <a:ea typeface="Calibri"/>
                <a:cs typeface="Calibri"/>
                <a:sym typeface="Calibri"/>
              </a:rPr>
              <a:t>Task Area 1 (aligned with objective 1)</a:t>
            </a:r>
            <a:endParaRPr sz="1000" b="1">
              <a:solidFill>
                <a:schemeClr val="dk1"/>
              </a:solidFill>
              <a:latin typeface="Calibri"/>
              <a:ea typeface="Calibri"/>
              <a:cs typeface="Calibri"/>
              <a:sym typeface="Calibri"/>
            </a:endParaRPr>
          </a:p>
          <a:p>
            <a:pPr marL="914400" lvl="0" indent="0" algn="l" rtl="0">
              <a:spcBef>
                <a:spcPts val="1000"/>
              </a:spcBef>
              <a:spcAft>
                <a:spcPts val="0"/>
              </a:spcAft>
              <a:buClr>
                <a:schemeClr val="dk1"/>
              </a:buClr>
              <a:buSzPts val="1100"/>
              <a:buFont typeface="Arial"/>
              <a:buNone/>
            </a:pPr>
            <a:r>
              <a:rPr lang="en" sz="1000">
                <a:solidFill>
                  <a:schemeClr val="dk1"/>
                </a:solidFill>
                <a:latin typeface="Calibri"/>
                <a:ea typeface="Calibri"/>
                <a:cs typeface="Calibri"/>
                <a:sym typeface="Calibri"/>
              </a:rPr>
              <a:t>Broad context for multiple requirements</a:t>
            </a:r>
            <a:endParaRPr sz="1000">
              <a:solidFill>
                <a:schemeClr val="dk1"/>
              </a:solidFill>
              <a:latin typeface="Calibri"/>
              <a:ea typeface="Calibri"/>
              <a:cs typeface="Calibri"/>
              <a:sym typeface="Calibri"/>
            </a:endParaRPr>
          </a:p>
          <a:p>
            <a:pPr marL="1371600" lvl="2" indent="-292100" algn="l" rtl="0">
              <a:spcBef>
                <a:spcPts val="1000"/>
              </a:spcBef>
              <a:spcAft>
                <a:spcPts val="0"/>
              </a:spcAft>
              <a:buClr>
                <a:schemeClr val="dk1"/>
              </a:buClr>
              <a:buSzPts val="1000"/>
              <a:buFont typeface="Calibri"/>
              <a:buAutoNum type="arabicPeriod"/>
            </a:pPr>
            <a:r>
              <a:rPr lang="en" sz="1000">
                <a:solidFill>
                  <a:schemeClr val="dk1"/>
                </a:solidFill>
                <a:latin typeface="Calibri"/>
                <a:ea typeface="Calibri"/>
                <a:cs typeface="Calibri"/>
                <a:sym typeface="Calibri"/>
              </a:rPr>
              <a:t>The Contractor shall action RESULT context</a:t>
            </a:r>
            <a:endParaRPr sz="1000">
              <a:solidFill>
                <a:schemeClr val="dk1"/>
              </a:solidFill>
              <a:latin typeface="Calibri"/>
              <a:ea typeface="Calibri"/>
              <a:cs typeface="Calibri"/>
              <a:sym typeface="Calibri"/>
            </a:endParaRPr>
          </a:p>
          <a:p>
            <a:pPr marL="1828800" lvl="3" indent="-292100" algn="l" rtl="0">
              <a:spcBef>
                <a:spcPts val="1000"/>
              </a:spcBef>
              <a:spcAft>
                <a:spcPts val="0"/>
              </a:spcAft>
              <a:buClr>
                <a:schemeClr val="dk1"/>
              </a:buClr>
              <a:buSzPts val="1000"/>
              <a:buFont typeface="Calibri"/>
              <a:buAutoNum type="alphaLcPeriod"/>
            </a:pPr>
            <a:r>
              <a:rPr lang="en" sz="1000">
                <a:solidFill>
                  <a:schemeClr val="dk1"/>
                </a:solidFill>
                <a:latin typeface="Calibri"/>
                <a:ea typeface="Calibri"/>
                <a:cs typeface="Calibri"/>
                <a:sym typeface="Calibri"/>
              </a:rPr>
              <a:t>Additional context as needed (e.g. Number of users)</a:t>
            </a:r>
            <a:endParaRPr sz="1000">
              <a:solidFill>
                <a:schemeClr val="dk1"/>
              </a:solidFill>
              <a:latin typeface="Calibri"/>
              <a:ea typeface="Calibri"/>
              <a:cs typeface="Calibri"/>
              <a:sym typeface="Calibri"/>
            </a:endParaRPr>
          </a:p>
          <a:p>
            <a:pPr marL="1371600" lvl="2" indent="-292100" algn="l" rtl="0">
              <a:spcBef>
                <a:spcPts val="1000"/>
              </a:spcBef>
              <a:spcAft>
                <a:spcPts val="0"/>
              </a:spcAft>
              <a:buClr>
                <a:schemeClr val="dk1"/>
              </a:buClr>
              <a:buSzPts val="1000"/>
              <a:buFont typeface="Calibri"/>
              <a:buAutoNum type="arabicPeriod"/>
            </a:pPr>
            <a:r>
              <a:rPr lang="en" sz="1000">
                <a:solidFill>
                  <a:schemeClr val="dk1"/>
                </a:solidFill>
                <a:latin typeface="Calibri"/>
                <a:ea typeface="Calibri"/>
                <a:cs typeface="Calibri"/>
                <a:sym typeface="Calibri"/>
              </a:rPr>
              <a:t>The Contractor shall action RESULT context</a:t>
            </a:r>
            <a:endParaRPr sz="1000">
              <a:solidFill>
                <a:schemeClr val="dk1"/>
              </a:solidFill>
              <a:latin typeface="Calibri"/>
              <a:ea typeface="Calibri"/>
              <a:cs typeface="Calibri"/>
              <a:sym typeface="Calibri"/>
            </a:endParaRPr>
          </a:p>
          <a:p>
            <a:pPr marL="457200" marR="0" lvl="0" indent="-311150" algn="l" rtl="0">
              <a:lnSpc>
                <a:spcPct val="100000"/>
              </a:lnSpc>
              <a:spcBef>
                <a:spcPts val="1000"/>
              </a:spcBef>
              <a:spcAft>
                <a:spcPts val="0"/>
              </a:spcAft>
              <a:buClr>
                <a:srgbClr val="434343"/>
              </a:buClr>
              <a:buSzPts val="1300"/>
              <a:buFont typeface="Calibri"/>
              <a:buAutoNum type="arabicPeriod"/>
            </a:pPr>
            <a:r>
              <a:rPr lang="en" sz="1300" b="1">
                <a:solidFill>
                  <a:srgbClr val="434343"/>
                </a:solidFill>
                <a:latin typeface="Calibri"/>
                <a:ea typeface="Calibri"/>
                <a:cs typeface="Calibri"/>
                <a:sym typeface="Calibri"/>
              </a:rPr>
              <a:t>PERFORMANCE REQUIREMENTS SUMMARY TABLE</a:t>
            </a:r>
            <a:endParaRPr sz="1000">
              <a:solidFill>
                <a:schemeClr val="dk1"/>
              </a:solidFill>
              <a:latin typeface="Calibri"/>
              <a:ea typeface="Calibri"/>
              <a:cs typeface="Calibri"/>
              <a:sym typeface="Calibri"/>
            </a:endParaRPr>
          </a:p>
          <a:p>
            <a:pPr marL="0" lvl="0" indent="0" algn="l" rtl="0">
              <a:spcBef>
                <a:spcPts val="1000"/>
              </a:spcBef>
              <a:spcAft>
                <a:spcPts val="1000"/>
              </a:spcAft>
              <a:buNone/>
            </a:pPr>
            <a:endParaRPr sz="1000">
              <a:solidFill>
                <a:schemeClr val="dk1"/>
              </a:solidFill>
              <a:latin typeface="Calibri"/>
              <a:ea typeface="Calibri"/>
              <a:cs typeface="Calibri"/>
              <a:sym typeface="Calibri"/>
            </a:endParaRPr>
          </a:p>
        </p:txBody>
      </p:sp>
      <p:pic>
        <p:nvPicPr>
          <p:cNvPr id="330" name="Google Shape;330;p53" descr="chart"/>
          <p:cNvPicPr preferRelativeResize="0"/>
          <p:nvPr/>
        </p:nvPicPr>
        <p:blipFill>
          <a:blip r:embed="rId3">
            <a:alphaModFix/>
          </a:blip>
          <a:stretch>
            <a:fillRect/>
          </a:stretch>
        </p:blipFill>
        <p:spPr>
          <a:xfrm>
            <a:off x="4720100" y="3934475"/>
            <a:ext cx="4356825" cy="1168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336" name="Google Shape;336;p54"/>
          <p:cNvSpPr txBox="1">
            <a:spLocks noGrp="1"/>
          </p:cNvSpPr>
          <p:nvPr>
            <p:ph type="title" idx="4294967295"/>
          </p:nvPr>
        </p:nvSpPr>
        <p:spPr>
          <a:xfrm>
            <a:off x="549600" y="2121225"/>
            <a:ext cx="7848300" cy="2815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chemeClr val="lt1"/>
                </a:solidFill>
                <a:effectLst/>
                <a:uLnTx/>
                <a:uFillTx/>
                <a:latin typeface="Arial"/>
                <a:ea typeface="Arial"/>
                <a:cs typeface="Arial"/>
                <a:sym typeface="Arial"/>
              </a:rPr>
              <a:t>Are there additional resources to help?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pic>
        <p:nvPicPr>
          <p:cNvPr id="342" name="Google Shape;342;p55" descr="chart"/>
          <p:cNvPicPr preferRelativeResize="0"/>
          <p:nvPr/>
        </p:nvPicPr>
        <p:blipFill>
          <a:blip r:embed="rId3">
            <a:alphaModFix/>
          </a:blip>
          <a:stretch>
            <a:fillRect/>
          </a:stretch>
        </p:blipFill>
        <p:spPr>
          <a:xfrm>
            <a:off x="547150" y="1681475"/>
            <a:ext cx="4324350" cy="2943225"/>
          </a:xfrm>
          <a:prstGeom prst="rect">
            <a:avLst/>
          </a:prstGeom>
          <a:noFill/>
          <a:ln>
            <a:noFill/>
          </a:ln>
        </p:spPr>
      </p:pic>
      <p:pic>
        <p:nvPicPr>
          <p:cNvPr id="343" name="Google Shape;343;p55" descr="images or spreadsheets"/>
          <p:cNvPicPr preferRelativeResize="0"/>
          <p:nvPr/>
        </p:nvPicPr>
        <p:blipFill>
          <a:blip r:embed="rId4">
            <a:alphaModFix/>
          </a:blip>
          <a:stretch>
            <a:fillRect/>
          </a:stretch>
        </p:blipFill>
        <p:spPr>
          <a:xfrm>
            <a:off x="5276025" y="1583225"/>
            <a:ext cx="3431050" cy="3139725"/>
          </a:xfrm>
          <a:prstGeom prst="rect">
            <a:avLst/>
          </a:prstGeom>
          <a:noFill/>
          <a:ln>
            <a:noFill/>
          </a:ln>
        </p:spPr>
      </p:pic>
      <p:sp>
        <p:nvSpPr>
          <p:cNvPr id="344" name="Google Shape;344;p55"/>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ARC Spreadsheet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pic>
        <p:nvPicPr>
          <p:cNvPr id="350" name="Google Shape;350;p56" descr="spreadsheet image"/>
          <p:cNvPicPr preferRelativeResize="0"/>
          <p:nvPr/>
        </p:nvPicPr>
        <p:blipFill>
          <a:blip r:embed="rId3">
            <a:alphaModFix/>
          </a:blip>
          <a:stretch>
            <a:fillRect/>
          </a:stretch>
        </p:blipFill>
        <p:spPr>
          <a:xfrm>
            <a:off x="348800" y="1166325"/>
            <a:ext cx="8327474" cy="3857200"/>
          </a:xfrm>
          <a:prstGeom prst="rect">
            <a:avLst/>
          </a:prstGeom>
          <a:noFill/>
          <a:ln>
            <a:noFill/>
          </a:ln>
        </p:spPr>
      </p:pic>
      <p:sp>
        <p:nvSpPr>
          <p:cNvPr id="351" name="Google Shape;351;p56"/>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ARC Spreadsheet 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pic>
        <p:nvPicPr>
          <p:cNvPr id="357" name="Google Shape;357;p57" descr="promo image for center of excellence"/>
          <p:cNvPicPr preferRelativeResize="0"/>
          <p:nvPr/>
        </p:nvPicPr>
        <p:blipFill rotWithShape="1">
          <a:blip r:embed="rId3">
            <a:alphaModFix/>
          </a:blip>
          <a:srcRect l="39" t="19015" r="39"/>
          <a:stretch/>
        </p:blipFill>
        <p:spPr>
          <a:xfrm>
            <a:off x="89900" y="1341800"/>
            <a:ext cx="8964200" cy="3652625"/>
          </a:xfrm>
          <a:prstGeom prst="rect">
            <a:avLst/>
          </a:prstGeom>
          <a:noFill/>
          <a:ln>
            <a:noFill/>
          </a:ln>
        </p:spPr>
      </p:pic>
      <p:sp>
        <p:nvSpPr>
          <p:cNvPr id="358" name="Google Shape;358;p57"/>
          <p:cNvSpPr txBox="1">
            <a:spLocks noGrp="1"/>
          </p:cNvSpPr>
          <p:nvPr>
            <p:ph type="title" idx="4294967295"/>
          </p:nvPr>
        </p:nvSpPr>
        <p:spPr>
          <a:xfrm>
            <a:off x="1314150" y="78925"/>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dk1"/>
                </a:solidFill>
                <a:effectLst/>
                <a:uLnTx/>
                <a:uFillTx/>
                <a:latin typeface="Calibri"/>
                <a:ea typeface="Calibri"/>
                <a:cs typeface="Calibri"/>
                <a:sym typeface="Calibri"/>
              </a:rPr>
              <a:t>Center of Excellence for Outcome-Based Contracting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pic>
        <p:nvPicPr>
          <p:cNvPr id="364" name="Google Shape;364;p58" descr="image with more info on the center of excellence"/>
          <p:cNvPicPr preferRelativeResize="0"/>
          <p:nvPr/>
        </p:nvPicPr>
        <p:blipFill>
          <a:blip r:embed="rId3">
            <a:alphaModFix/>
          </a:blip>
          <a:stretch>
            <a:fillRect/>
          </a:stretch>
        </p:blipFill>
        <p:spPr>
          <a:xfrm>
            <a:off x="565663" y="1414300"/>
            <a:ext cx="8012674" cy="3642525"/>
          </a:xfrm>
          <a:prstGeom prst="rect">
            <a:avLst/>
          </a:prstGeom>
          <a:noFill/>
          <a:ln>
            <a:noFill/>
          </a:ln>
        </p:spPr>
      </p:pic>
      <p:sp>
        <p:nvSpPr>
          <p:cNvPr id="365" name="Google Shape;365;p58"/>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dirty="0">
                <a:ln>
                  <a:noFill/>
                </a:ln>
                <a:solidFill>
                  <a:schemeClr val="dk1"/>
                </a:solidFill>
                <a:effectLst/>
                <a:uLnTx/>
                <a:uFillTx/>
                <a:latin typeface="Calibri"/>
                <a:ea typeface="Calibri"/>
                <a:cs typeface="Calibri"/>
                <a:sym typeface="Calibri"/>
              </a:rPr>
              <a:t>Center of Excellence CSAW</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pic>
        <p:nvPicPr>
          <p:cNvPr id="371" name="Google Shape;371;p59" descr="CSAW promo"/>
          <p:cNvPicPr preferRelativeResize="0"/>
          <p:nvPr/>
        </p:nvPicPr>
        <p:blipFill>
          <a:blip r:embed="rId3">
            <a:alphaModFix/>
          </a:blip>
          <a:stretch>
            <a:fillRect/>
          </a:stretch>
        </p:blipFill>
        <p:spPr>
          <a:xfrm>
            <a:off x="571075" y="1420325"/>
            <a:ext cx="7839075" cy="3543300"/>
          </a:xfrm>
          <a:prstGeom prst="rect">
            <a:avLst/>
          </a:prstGeom>
          <a:noFill/>
          <a:ln>
            <a:noFill/>
          </a:ln>
        </p:spPr>
      </p:pic>
      <p:sp>
        <p:nvSpPr>
          <p:cNvPr id="372" name="Google Shape;372;p59"/>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Workshop Benefits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30" name="Google Shape;130;p24"/>
          <p:cNvSpPr txBox="1"/>
          <p:nvPr/>
        </p:nvSpPr>
        <p:spPr>
          <a:xfrm>
            <a:off x="2267675" y="198150"/>
            <a:ext cx="7707000" cy="6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chemeClr val="dk1"/>
                </a:solidFill>
              </a:rPr>
              <a:t>What is PBA?</a:t>
            </a:r>
            <a:endParaRPr sz="3400">
              <a:solidFill>
                <a:schemeClr val="dk1"/>
              </a:solidFill>
            </a:endParaRPr>
          </a:p>
        </p:txBody>
      </p:sp>
      <p:sp>
        <p:nvSpPr>
          <p:cNvPr id="131" name="Google Shape;131;p24">
            <a:extLst>
              <a:ext uri="{C183D7F6-B498-43B3-948B-1728B52AA6E4}">
                <adec:decorative xmlns:adec="http://schemas.microsoft.com/office/drawing/2017/decorative" val="1"/>
              </a:ext>
            </a:extLst>
          </p:cNvPr>
          <p:cNvSpPr/>
          <p:nvPr/>
        </p:nvSpPr>
        <p:spPr>
          <a:xfrm>
            <a:off x="-556635" y="1325217"/>
            <a:ext cx="9431100" cy="3525300"/>
          </a:xfrm>
          <a:prstGeom prst="roundRect">
            <a:avLst>
              <a:gd name="adj" fmla="val 13789"/>
            </a:avLst>
          </a:prstGeom>
          <a:solidFill>
            <a:srgbClr val="0B5394"/>
          </a:solidFill>
          <a:ln w="9525" cap="flat" cmpd="sng">
            <a:solidFill>
              <a:srgbClr val="FFD966"/>
            </a:solidFill>
            <a:prstDash val="solid"/>
            <a:round/>
            <a:headEnd type="none" w="sm" len="sm"/>
            <a:tailEnd type="none" w="sm" len="sm"/>
          </a:ln>
          <a:effectLst>
            <a:outerShdw blurRad="57150" dist="47625" dir="2760000" algn="bl" rotWithShape="0">
              <a:srgbClr val="434343">
                <a:alpha val="6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Arial"/>
              <a:buNone/>
            </a:pPr>
            <a:endParaRPr sz="1800">
              <a:solidFill>
                <a:srgbClr val="000000"/>
              </a:solidFill>
              <a:latin typeface="Arial"/>
              <a:ea typeface="Arial"/>
              <a:cs typeface="Arial"/>
              <a:sym typeface="Arial"/>
            </a:endParaRPr>
          </a:p>
        </p:txBody>
      </p:sp>
      <p:sp>
        <p:nvSpPr>
          <p:cNvPr id="132" name="Google Shape;132;p24"/>
          <p:cNvSpPr txBox="1">
            <a:spLocks noGrp="1"/>
          </p:cNvSpPr>
          <p:nvPr>
            <p:ph type="title" idx="4294967295"/>
          </p:nvPr>
        </p:nvSpPr>
        <p:spPr>
          <a:xfrm>
            <a:off x="353802" y="1401417"/>
            <a:ext cx="8520600" cy="3449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3600" b="0" i="1" u="none" strike="noStrike" kern="0" cap="none" spc="0" normalizeH="0" baseline="0" noProof="0" dirty="0">
                <a:ln>
                  <a:noFill/>
                </a:ln>
                <a:solidFill>
                  <a:srgbClr val="FFFFFF"/>
                </a:solidFill>
                <a:effectLst/>
                <a:uLnTx/>
                <a:uFillTx/>
                <a:latin typeface="Calibri"/>
                <a:ea typeface="Calibri"/>
                <a:cs typeface="Calibri"/>
                <a:sym typeface="Calibri"/>
              </a:rPr>
              <a:t>"Performance-based Acquisition" (PBA) means an acquisition structured around the results to be achieved as opposed to the manner by which the work is to be performed. - </a:t>
            </a:r>
            <a:r>
              <a:rPr kumimoji="0" lang="en-US" sz="3600" b="0" i="0" u="sng" strike="noStrike" kern="0" cap="none" spc="0" normalizeH="0" baseline="0" noProof="0" dirty="0">
                <a:ln>
                  <a:noFill/>
                </a:ln>
                <a:solidFill>
                  <a:srgbClr val="FFD966"/>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FAR 2.101</a:t>
            </a:r>
            <a:endPar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US"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378" name="Google Shape;378;p60"/>
          <p:cNvSpPr txBox="1"/>
          <p:nvPr/>
        </p:nvSpPr>
        <p:spPr>
          <a:xfrm>
            <a:off x="2267675" y="198150"/>
            <a:ext cx="7707000" cy="6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chemeClr val="dk1"/>
                </a:solidFill>
              </a:rPr>
              <a:t>Thank You!</a:t>
            </a:r>
            <a:endParaRPr sz="3400">
              <a:solidFill>
                <a:schemeClr val="dk1"/>
              </a:solidFill>
            </a:endParaRPr>
          </a:p>
        </p:txBody>
      </p:sp>
      <p:sp>
        <p:nvSpPr>
          <p:cNvPr id="379" name="Google Shape;379;p60"/>
          <p:cNvSpPr txBox="1">
            <a:spLocks noGrp="1"/>
          </p:cNvSpPr>
          <p:nvPr>
            <p:ph type="sldNum" idx="12"/>
          </p:nvPr>
        </p:nvSpPr>
        <p:spPr>
          <a:xfrm>
            <a:off x="8038733" y="4375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380" name="Google Shape;380;p60"/>
          <p:cNvSpPr txBox="1"/>
          <p:nvPr/>
        </p:nvSpPr>
        <p:spPr>
          <a:xfrm>
            <a:off x="3516600" y="1668800"/>
            <a:ext cx="4762500" cy="17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F46524"/>
              </a:buClr>
              <a:buSzPts val="2200"/>
              <a:buFont typeface="Arial"/>
              <a:buNone/>
            </a:pPr>
            <a:r>
              <a:rPr lang="en" sz="1800" b="1" dirty="0">
                <a:solidFill>
                  <a:schemeClr val="lt1"/>
                </a:solidFill>
                <a:latin typeface="+mj-lt"/>
                <a:ea typeface="Helvetica Neue"/>
                <a:cs typeface="Helvetica Neue"/>
                <a:sym typeface="Helvetica Neue"/>
              </a:rPr>
              <a:t>Jonathan Evans</a:t>
            </a:r>
            <a:endParaRPr sz="1800" b="1" dirty="0">
              <a:solidFill>
                <a:schemeClr val="lt1"/>
              </a:solidFill>
              <a:latin typeface="+mj-lt"/>
              <a:ea typeface="Helvetica Neue"/>
              <a:cs typeface="Helvetica Neue"/>
              <a:sym typeface="Helvetica Neue"/>
            </a:endParaRPr>
          </a:p>
          <a:p>
            <a:pPr marL="0" lvl="0" indent="0" algn="l" rtl="0">
              <a:spcBef>
                <a:spcPts val="640"/>
              </a:spcBef>
              <a:spcAft>
                <a:spcPts val="0"/>
              </a:spcAft>
              <a:buClr>
                <a:srgbClr val="F46524"/>
              </a:buClr>
              <a:buSzPts val="1600"/>
              <a:buFont typeface="Arial"/>
              <a:buNone/>
            </a:pPr>
            <a:r>
              <a:rPr lang="en" sz="1300" b="1" i="1" dirty="0">
                <a:solidFill>
                  <a:schemeClr val="lt1"/>
                </a:solidFill>
                <a:latin typeface="+mj-lt"/>
                <a:ea typeface="Helvetica Neue"/>
                <a:cs typeface="Helvetica Neue"/>
                <a:sym typeface="Helvetica Neue"/>
              </a:rPr>
              <a:t>Supervisory Portfolio Manager &amp; Principal Facilitator</a:t>
            </a:r>
            <a:endParaRPr sz="1300" b="1" i="1" dirty="0">
              <a:solidFill>
                <a:schemeClr val="lt1"/>
              </a:solidFill>
              <a:latin typeface="+mj-lt"/>
              <a:ea typeface="Helvetica Neue"/>
              <a:cs typeface="Helvetica Neue"/>
              <a:sym typeface="Helvetica Neue"/>
            </a:endParaRPr>
          </a:p>
          <a:p>
            <a:pPr marL="0" lvl="0" indent="0" algn="l" rtl="0">
              <a:spcBef>
                <a:spcPts val="640"/>
              </a:spcBef>
              <a:spcAft>
                <a:spcPts val="0"/>
              </a:spcAft>
              <a:buClr>
                <a:srgbClr val="F46524"/>
              </a:buClr>
              <a:buSzPts val="1600"/>
              <a:buFont typeface="Arial"/>
              <a:buNone/>
            </a:pPr>
            <a:r>
              <a:rPr lang="en" sz="1300" i="1" dirty="0">
                <a:solidFill>
                  <a:schemeClr val="lt1"/>
                </a:solidFill>
                <a:latin typeface="+mj-lt"/>
                <a:ea typeface="Helvetica Neue"/>
                <a:cs typeface="Helvetica Neue"/>
                <a:sym typeface="Helvetica Neue"/>
              </a:rPr>
              <a:t>Center of Excellence for Outcome-Based Contracting</a:t>
            </a:r>
            <a:endParaRPr sz="1300" i="1" dirty="0">
              <a:solidFill>
                <a:schemeClr val="lt1"/>
              </a:solidFill>
              <a:latin typeface="+mj-lt"/>
              <a:ea typeface="Helvetica Neue"/>
              <a:cs typeface="Helvetica Neue"/>
              <a:sym typeface="Helvetica Neue"/>
            </a:endParaRPr>
          </a:p>
          <a:p>
            <a:pPr marL="0" lvl="0" indent="0" algn="l" rtl="0">
              <a:spcBef>
                <a:spcPts val="640"/>
              </a:spcBef>
              <a:spcAft>
                <a:spcPts val="0"/>
              </a:spcAft>
              <a:buClr>
                <a:srgbClr val="F46524"/>
              </a:buClr>
              <a:buSzPts val="1600"/>
              <a:buFont typeface="Arial"/>
              <a:buNone/>
            </a:pPr>
            <a:r>
              <a:rPr lang="en" sz="1300" dirty="0">
                <a:solidFill>
                  <a:schemeClr val="lt1"/>
                </a:solidFill>
                <a:latin typeface="+mj-lt"/>
                <a:ea typeface="Helvetica Neue"/>
                <a:cs typeface="Helvetica Neue"/>
                <a:sym typeface="Helvetica Neue"/>
              </a:rPr>
              <a:t>Office of Professional Services &amp; Human Capital Categories</a:t>
            </a:r>
            <a:endParaRPr sz="1300" dirty="0">
              <a:solidFill>
                <a:schemeClr val="lt1"/>
              </a:solidFill>
              <a:latin typeface="+mj-lt"/>
              <a:ea typeface="Helvetica Neue"/>
              <a:cs typeface="Helvetica Neue"/>
              <a:sym typeface="Helvetica Neue"/>
            </a:endParaRPr>
          </a:p>
          <a:p>
            <a:pPr marL="0" lvl="0" indent="0" algn="l" rtl="0">
              <a:spcBef>
                <a:spcPts val="640"/>
              </a:spcBef>
              <a:spcAft>
                <a:spcPts val="0"/>
              </a:spcAft>
              <a:buClr>
                <a:srgbClr val="F46524"/>
              </a:buClr>
              <a:buSzPts val="1600"/>
              <a:buFont typeface="Arial"/>
              <a:buNone/>
            </a:pPr>
            <a:r>
              <a:rPr lang="en" sz="1300" dirty="0">
                <a:solidFill>
                  <a:schemeClr val="lt1"/>
                </a:solidFill>
                <a:latin typeface="+mj-lt"/>
                <a:ea typeface="Helvetica Neue"/>
                <a:cs typeface="Helvetica Neue"/>
                <a:sym typeface="Helvetica Neue"/>
              </a:rPr>
              <a:t>GSA Federal Acquisition Service</a:t>
            </a:r>
            <a:endParaRPr sz="1300" dirty="0">
              <a:solidFill>
                <a:schemeClr val="lt1"/>
              </a:solidFill>
              <a:latin typeface="+mj-lt"/>
              <a:ea typeface="Helvetica Neue"/>
              <a:cs typeface="Helvetica Neue"/>
              <a:sym typeface="Helvetica Neue"/>
            </a:endParaRPr>
          </a:p>
          <a:p>
            <a:pPr marL="0" lvl="0" indent="0" algn="l" rtl="0">
              <a:spcBef>
                <a:spcPts val="0"/>
              </a:spcBef>
              <a:spcAft>
                <a:spcPts val="0"/>
              </a:spcAft>
              <a:buNone/>
            </a:pPr>
            <a:endParaRPr sz="2000" b="1" dirty="0">
              <a:solidFill>
                <a:schemeClr val="lt1"/>
              </a:solidFill>
              <a:latin typeface="+mj-lt"/>
            </a:endParaRPr>
          </a:p>
          <a:p>
            <a:pPr marL="0" lvl="0" indent="0" algn="l" rtl="0">
              <a:spcBef>
                <a:spcPts val="0"/>
              </a:spcBef>
              <a:spcAft>
                <a:spcPts val="0"/>
              </a:spcAft>
              <a:buNone/>
            </a:pPr>
            <a:endParaRPr sz="2000" b="1" dirty="0">
              <a:solidFill>
                <a:srgbClr val="FFFFFF"/>
              </a:solidFill>
              <a:latin typeface="+mj-lt"/>
            </a:endParaRPr>
          </a:p>
        </p:txBody>
      </p:sp>
      <p:sp>
        <p:nvSpPr>
          <p:cNvPr id="381" name="Google Shape;381;p60">
            <a:extLst>
              <a:ext uri="{C183D7F6-B498-43B3-948B-1728B52AA6E4}">
                <adec:decorative xmlns:adec="http://schemas.microsoft.com/office/drawing/2017/decorative" val="1"/>
              </a:ext>
            </a:extLst>
          </p:cNvPr>
          <p:cNvSpPr/>
          <p:nvPr/>
        </p:nvSpPr>
        <p:spPr>
          <a:xfrm>
            <a:off x="556575" y="1502150"/>
            <a:ext cx="2733600" cy="27336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2" name="Google Shape;382;p60" descr="headshot"/>
          <p:cNvPicPr preferRelativeResize="0"/>
          <p:nvPr/>
        </p:nvPicPr>
        <p:blipFill>
          <a:blip r:embed="rId3">
            <a:alphaModFix/>
          </a:blip>
          <a:stretch>
            <a:fillRect/>
          </a:stretch>
        </p:blipFill>
        <p:spPr>
          <a:xfrm>
            <a:off x="671026" y="1616601"/>
            <a:ext cx="2504700" cy="2504700"/>
          </a:xfrm>
          <a:prstGeom prst="roundRect">
            <a:avLst>
              <a:gd name="adj" fmla="val 16667"/>
            </a:avLst>
          </a:prstGeom>
          <a:solidFill>
            <a:schemeClr val="accent4"/>
          </a:solidFill>
          <a:ln>
            <a:noFill/>
          </a:ln>
        </p:spPr>
      </p:pic>
      <p:sp>
        <p:nvSpPr>
          <p:cNvPr id="383" name="Google Shape;383;p60"/>
          <p:cNvSpPr txBox="1">
            <a:spLocks noGrp="1"/>
          </p:cNvSpPr>
          <p:nvPr>
            <p:ph type="title" idx="4294967295"/>
          </p:nvPr>
        </p:nvSpPr>
        <p:spPr>
          <a:xfrm>
            <a:off x="3546300" y="3459125"/>
            <a:ext cx="47328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Contact Us: </a:t>
            </a:r>
            <a:r>
              <a:rPr kumimoji="0" lang="en-US" sz="1800" b="1" i="0"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hlinkClick r:id="rId4">
                  <a:extLst>
                    <a:ext uri="{A12FA001-AC4F-418D-AE19-62706E023703}">
                      <ahyp:hlinkClr xmlns:ahyp="http://schemas.microsoft.com/office/drawing/2018/hyperlinkcolor" val="tx"/>
                    </a:ext>
                  </a:extLst>
                </a:hlinkClick>
              </a:rPr>
              <a:t>csaw@gsa.gov</a:t>
            </a: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1"/>
          <p:cNvSpPr txBox="1">
            <a:spLocks noGrp="1"/>
          </p:cNvSpPr>
          <p:nvPr>
            <p:ph type="title" idx="4294967295"/>
          </p:nvPr>
        </p:nvSpPr>
        <p:spPr>
          <a:xfrm>
            <a:off x="8472458" y="4663217"/>
            <a:ext cx="548700" cy="3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 sz="10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38" name="Google Shape;138;p25"/>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PBA Continuum Defined</a:t>
            </a:r>
          </a:p>
        </p:txBody>
      </p:sp>
      <p:pic>
        <p:nvPicPr>
          <p:cNvPr id="139" name="Google Shape;139;p25" descr="PBA Continuum chart"/>
          <p:cNvPicPr preferRelativeResize="0"/>
          <p:nvPr/>
        </p:nvPicPr>
        <p:blipFill>
          <a:blip r:embed="rId3">
            <a:alphaModFix/>
          </a:blip>
          <a:stretch>
            <a:fillRect/>
          </a:stretch>
        </p:blipFill>
        <p:spPr>
          <a:xfrm>
            <a:off x="0" y="1105350"/>
            <a:ext cx="9143999" cy="44238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a:extLst>
              <a:ext uri="{C183D7F6-B498-43B3-948B-1728B52AA6E4}">
                <adec:decorative xmlns:adec="http://schemas.microsoft.com/office/drawing/2017/decorative" val="1"/>
              </a:ext>
            </a:extLst>
          </p:cNvPr>
          <p:cNvSpPr/>
          <p:nvPr/>
        </p:nvSpPr>
        <p:spPr>
          <a:xfrm>
            <a:off x="152400" y="3803463"/>
            <a:ext cx="8839200" cy="1473300"/>
          </a:xfrm>
          <a:prstGeom prst="roundRect">
            <a:avLst>
              <a:gd name="adj" fmla="val 13789"/>
            </a:avLst>
          </a:prstGeom>
          <a:solidFill>
            <a:srgbClr val="0B5394"/>
          </a:solidFill>
          <a:ln w="9525" cap="flat" cmpd="sng">
            <a:solidFill>
              <a:srgbClr val="FFD966"/>
            </a:solidFill>
            <a:prstDash val="solid"/>
            <a:round/>
            <a:headEnd type="none" w="sm" len="sm"/>
            <a:tailEnd type="none" w="sm" len="sm"/>
          </a:ln>
          <a:effectLst>
            <a:outerShdw blurRad="57150" dist="47625" dir="2760000" algn="bl" rotWithShape="0">
              <a:srgbClr val="434343">
                <a:alpha val="6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45" name="Google Shape;145;p26" descr="decorative image showing a number of words clumped together" title="image"/>
          <p:cNvPicPr preferRelativeResize="0"/>
          <p:nvPr/>
        </p:nvPicPr>
        <p:blipFill rotWithShape="1">
          <a:blip r:embed="rId3">
            <a:alphaModFix/>
          </a:blip>
          <a:srcRect/>
          <a:stretch/>
        </p:blipFill>
        <p:spPr>
          <a:xfrm>
            <a:off x="22" y="0"/>
            <a:ext cx="9144001" cy="3732247"/>
          </a:xfrm>
          <a:prstGeom prst="rect">
            <a:avLst/>
          </a:prstGeom>
          <a:noFill/>
          <a:ln>
            <a:noFill/>
          </a:ln>
        </p:spPr>
      </p:pic>
      <p:sp>
        <p:nvSpPr>
          <p:cNvPr id="146" name="Google Shape;146;p26"/>
          <p:cNvSpPr txBox="1">
            <a:spLocks noGrp="1"/>
          </p:cNvSpPr>
          <p:nvPr>
            <p:ph type="title" idx="4294967295"/>
          </p:nvPr>
        </p:nvSpPr>
        <p:spPr>
          <a:xfrm>
            <a:off x="396050" y="3867150"/>
            <a:ext cx="8520600" cy="949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444398" marR="0" lvl="0" indent="-311150" algn="l" defTabSz="914400" rtl="0" eaLnBrk="1" fontAlgn="auto" latinLnBrk="0" hangingPunct="1">
              <a:lnSpc>
                <a:spcPct val="90000"/>
              </a:lnSpc>
              <a:spcBef>
                <a:spcPts val="0"/>
              </a:spcBef>
              <a:spcAft>
                <a:spcPts val="0"/>
              </a:spcAft>
              <a:buClr>
                <a:schemeClr val="lt1"/>
              </a:buClr>
              <a:buSzPts val="1500"/>
              <a:buFont typeface="Noto Sans Symbols"/>
              <a:buChar char="❑"/>
              <a:tabLst/>
              <a:defRPr/>
            </a:pPr>
            <a:r>
              <a:rPr kumimoji="0" lang="en-US" sz="1900" b="1" i="1" u="none" strike="noStrike" kern="0" cap="none" spc="0" normalizeH="0" baseline="0" noProof="0" dirty="0">
                <a:ln>
                  <a:noFill/>
                </a:ln>
                <a:solidFill>
                  <a:schemeClr val="lt1"/>
                </a:solidFill>
                <a:effectLst/>
                <a:uLnTx/>
                <a:uFillTx/>
                <a:latin typeface="Calibri"/>
                <a:ea typeface="Calibri"/>
                <a:cs typeface="Calibri"/>
                <a:sym typeface="Calibri"/>
              </a:rPr>
              <a:t>When acquiring services, including acquisition of commercial services using the procedures in part 12, agencies must —</a:t>
            </a:r>
            <a:r>
              <a:rPr kumimoji="0" lang="en-US" sz="1900" b="0" i="1" u="none" strike="noStrike" kern="0" cap="none" spc="0" normalizeH="0" baseline="0" noProof="0" dirty="0">
                <a:ln>
                  <a:noFill/>
                </a:ln>
                <a:solidFill>
                  <a:schemeClr val="lt1"/>
                </a:solidFill>
                <a:effectLst/>
                <a:uLnTx/>
                <a:uFillTx/>
                <a:latin typeface="Calibri"/>
                <a:ea typeface="Calibri"/>
                <a:cs typeface="Calibri"/>
                <a:sym typeface="Calibri"/>
              </a:rPr>
              <a:t> </a:t>
            </a:r>
            <a:endParaRPr kumimoji="0" lang="en-US" sz="900" b="0" i="0" u="none" strike="noStrike" kern="0" cap="none" spc="0" normalizeH="0" baseline="0" noProof="0" dirty="0">
              <a:ln>
                <a:noFill/>
              </a:ln>
              <a:solidFill>
                <a:schemeClr val="lt1"/>
              </a:solidFill>
              <a:effectLst/>
              <a:uLnTx/>
              <a:uFillTx/>
              <a:latin typeface="Arial"/>
              <a:ea typeface="Arial"/>
              <a:cs typeface="Arial"/>
              <a:sym typeface="Arial"/>
            </a:endParaRPr>
          </a:p>
          <a:p>
            <a:pPr marL="914400" marR="0" lvl="1" indent="-330200" algn="l" defTabSz="914400" rtl="0" eaLnBrk="1" fontAlgn="auto" latinLnBrk="0" hangingPunct="1">
              <a:lnSpc>
                <a:spcPct val="90000"/>
              </a:lnSpc>
              <a:spcBef>
                <a:spcPts val="1000"/>
              </a:spcBef>
              <a:spcAft>
                <a:spcPts val="0"/>
              </a:spcAft>
              <a:buClr>
                <a:schemeClr val="lt1"/>
              </a:buClr>
              <a:buSzPts val="1600"/>
              <a:buFont typeface="Calibri"/>
              <a:buChar char="○"/>
              <a:tabLst/>
              <a:defRPr/>
            </a:pPr>
            <a:r>
              <a:rPr kumimoji="0" lang="en-US" sz="1600" b="0" i="0" u="none" strike="noStrike" kern="0" cap="none" spc="0" normalizeH="0" baseline="0" noProof="0" dirty="0">
                <a:ln>
                  <a:noFill/>
                </a:ln>
                <a:solidFill>
                  <a:schemeClr val="lt1"/>
                </a:solidFill>
                <a:effectLst/>
                <a:uLnTx/>
                <a:uFillTx/>
                <a:latin typeface="Calibri"/>
                <a:ea typeface="Calibri"/>
                <a:cs typeface="Calibri"/>
                <a:sym typeface="Calibri"/>
              </a:rPr>
              <a:t>Use performance-based acquisition methods to the maximum extent practicable</a:t>
            </a:r>
          </a:p>
          <a:p>
            <a:pPr marL="0" marR="0" lvl="0" indent="0" algn="ctr" defTabSz="914400" rtl="0" eaLnBrk="1" fontAlgn="auto" latinLnBrk="0" hangingPunct="1">
              <a:lnSpc>
                <a:spcPct val="100000"/>
              </a:lnSpc>
              <a:spcBef>
                <a:spcPts val="1000"/>
              </a:spcBef>
              <a:spcAft>
                <a:spcPts val="0"/>
              </a:spcAft>
              <a:buClr>
                <a:srgbClr val="2E7A40"/>
              </a:buClr>
              <a:buSzPts val="2400"/>
              <a:buFont typeface="Arial"/>
              <a:buNone/>
              <a:tabLst/>
              <a:defRPr/>
            </a:pPr>
            <a:r>
              <a:rPr kumimoji="0" lang="en-US" sz="1900" b="0" i="1" u="sng" strike="noStrike" kern="0" cap="none" spc="0" normalizeH="0" baseline="0" noProof="0" dirty="0">
                <a:ln>
                  <a:noFill/>
                </a:ln>
                <a:solidFill>
                  <a:srgbClr val="FFFFFF"/>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FAR 37.101-1</a:t>
            </a:r>
            <a:endParaRPr kumimoji="0" lang="en-US" sz="1900" b="0" i="1"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52" name="Google Shape;152;p27"/>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4 Key Elements to PBA</a:t>
            </a:r>
          </a:p>
        </p:txBody>
      </p:sp>
      <p:pic>
        <p:nvPicPr>
          <p:cNvPr id="153" name="Google Shape;153;p27" descr="PBA Key Elements&#10;Performance&#10;Standards&#10;Incentives&#10;Quality Assurance"/>
          <p:cNvPicPr preferRelativeResize="0"/>
          <p:nvPr/>
        </p:nvPicPr>
        <p:blipFill rotWithShape="1">
          <a:blip r:embed="rId3">
            <a:alphaModFix/>
          </a:blip>
          <a:srcRect t="20286"/>
          <a:stretch/>
        </p:blipFill>
        <p:spPr>
          <a:xfrm>
            <a:off x="0" y="1196375"/>
            <a:ext cx="9143545" cy="39471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59" name="Google Shape;159;p28"/>
          <p:cNvSpPr txBox="1">
            <a:spLocks noGrp="1"/>
          </p:cNvSpPr>
          <p:nvPr>
            <p:ph type="title" idx="4294967295"/>
          </p:nvPr>
        </p:nvSpPr>
        <p:spPr>
          <a:xfrm>
            <a:off x="453450" y="2270850"/>
            <a:ext cx="8237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latin typeface="Arial"/>
                <a:ea typeface="Arial"/>
                <a:cs typeface="Arial"/>
                <a:sym typeface="Arial"/>
              </a:rPr>
              <a:t>Key Element 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1" u="none" strike="noStrike" kern="0" cap="none" spc="0" normalizeH="0" baseline="0" noProof="0" dirty="0">
                <a:ln>
                  <a:noFill/>
                </a:ln>
                <a:solidFill>
                  <a:srgbClr val="FFFFFF"/>
                </a:solidFill>
                <a:effectLst/>
                <a:uLnTx/>
                <a:uFillTx/>
                <a:latin typeface="Arial"/>
                <a:ea typeface="Arial"/>
                <a:cs typeface="Arial"/>
                <a:sym typeface="Arial"/>
              </a:rPr>
              <a:t>Use a Performance Work Statement (PWS)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165" name="Google Shape;165;p29"/>
          <p:cNvSpPr txBox="1">
            <a:spLocks noGrp="1"/>
          </p:cNvSpPr>
          <p:nvPr>
            <p:ph type="title" idx="4294967295"/>
          </p:nvPr>
        </p:nvSpPr>
        <p:spPr>
          <a:xfrm>
            <a:off x="2267675" y="198150"/>
            <a:ext cx="7707000" cy="661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chemeClr val="dk1"/>
                </a:solidFill>
                <a:effectLst/>
                <a:uLnTx/>
                <a:uFillTx/>
                <a:latin typeface="Arial"/>
                <a:ea typeface="Arial"/>
                <a:cs typeface="Arial"/>
                <a:sym typeface="Arial"/>
              </a:rPr>
              <a:t>Statement of Work</a:t>
            </a:r>
          </a:p>
        </p:txBody>
      </p:sp>
      <p:pic>
        <p:nvPicPr>
          <p:cNvPr id="166" name="Google Shape;166;p29" descr="A statement of work (SOW) is a detailed document that defines a project's objectives, activities, deliverables, and timelines for a contractor or vendor. It acts as a binding framework for a contract, providing clarity on expectations for all parties involved, and should include specific goals, deliverables, timelines, and resource requirements. There are different types, such as a fixed-price SOW (which specifies the final product) or a level-of-effort SOW (which focuses on the resources and time needed). "/>
          <p:cNvPicPr preferRelativeResize="0"/>
          <p:nvPr/>
        </p:nvPicPr>
        <p:blipFill rotWithShape="1">
          <a:blip r:embed="rId3">
            <a:alphaModFix/>
          </a:blip>
          <a:srcRect l="645" t="14792"/>
          <a:stretch/>
        </p:blipFill>
        <p:spPr>
          <a:xfrm>
            <a:off x="0" y="1173250"/>
            <a:ext cx="9143545" cy="404073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6F6F6"/>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825</Words>
  <Application>Microsoft Office PowerPoint</Application>
  <PresentationFormat>On-screen Show (16:9)</PresentationFormat>
  <Paragraphs>163</Paragraphs>
  <Slides>41</Slides>
  <Notes>41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Calibri</vt:lpstr>
      <vt:lpstr>Arial</vt:lpstr>
      <vt:lpstr>Helvetica Neue</vt:lpstr>
      <vt:lpstr>Noto Sans Symbols</vt:lpstr>
      <vt:lpstr>Trebuchet MS</vt:lpstr>
      <vt:lpstr>Simple Light</vt:lpstr>
      <vt:lpstr>Office Theme</vt:lpstr>
      <vt:lpstr>Steps to Performance Based  Requirements</vt:lpstr>
      <vt:lpstr>Jonathan Evans Supervisory Portfolio Manager &amp; Principal Facilitator Center of Excellence for Outcome-Based Contracting Office of Professional Services &amp; Human Capital Categories GSA Federal Acquisition Service  </vt:lpstr>
      <vt:lpstr>Training Overview</vt:lpstr>
      <vt:lpstr>"Performance-based Acquisition" (PBA) means an acquisition structured around the results to be achieved as opposed to the manner by which the work is to be performed. - FAR 2.101 </vt:lpstr>
      <vt:lpstr>PBA Continuum Defined</vt:lpstr>
      <vt:lpstr>When acquiring services, including acquisition of commercial services using the procedures in part 12, agencies must —  Use performance-based acquisition methods to the maximum extent practicable FAR 37.101-1</vt:lpstr>
      <vt:lpstr>4 Key Elements to PBA</vt:lpstr>
      <vt:lpstr>Key Element 1: Use a Performance Work Statement (PWS)</vt:lpstr>
      <vt:lpstr>Statement of Work</vt:lpstr>
      <vt:lpstr>Performance Work Statement</vt:lpstr>
      <vt:lpstr>Statement of Objectives</vt:lpstr>
      <vt:lpstr>Weighing In:  PWS or SOO?</vt:lpstr>
      <vt:lpstr>Key Element 2: Include Meaningful &amp; Measurable Performance Standards</vt:lpstr>
      <vt:lpstr>Performance Standards &amp; Acceptable Quality Levels (AQLs)</vt:lpstr>
      <vt:lpstr>Key Element 3: Incentives Tied to Outcome-Based Metrics</vt:lpstr>
      <vt:lpstr>Incentivizing Performance</vt:lpstr>
      <vt:lpstr>Key Element 4: Incentives Tied to Outcome-Based Metrics</vt:lpstr>
      <vt:lpstr>18</vt:lpstr>
      <vt:lpstr>This is a lot, where do I start?</vt:lpstr>
      <vt:lpstr>20</vt:lpstr>
      <vt:lpstr>Work Statement Writing Tips</vt:lpstr>
      <vt:lpstr>Mission and Vision</vt:lpstr>
      <vt:lpstr>High Level Objectives</vt:lpstr>
      <vt:lpstr>ARC Statements</vt:lpstr>
      <vt:lpstr>Components of the ARC Method</vt:lpstr>
      <vt:lpstr>Why Use the ARC Method?</vt:lpstr>
      <vt:lpstr>Breakdown of the ARC Statement</vt:lpstr>
      <vt:lpstr>Breakdown of an ARC Statement</vt:lpstr>
      <vt:lpstr>ARC Example #1 Discussion</vt:lpstr>
      <vt:lpstr>ARC Example #1 Discussion 1</vt:lpstr>
      <vt:lpstr>ARC Example #2 Discussion</vt:lpstr>
      <vt:lpstr>32</vt:lpstr>
      <vt:lpstr>NO GIANT PARAGRAPHS</vt:lpstr>
      <vt:lpstr>Are there additional resources to help?</vt:lpstr>
      <vt:lpstr>ARC Spreadsheet</vt:lpstr>
      <vt:lpstr>ARC Spreadsheet 1</vt:lpstr>
      <vt:lpstr>Center of Excellence for Outcome-Based Contracting </vt:lpstr>
      <vt:lpstr>Center of Excellence CSAW</vt:lpstr>
      <vt:lpstr>Workshop Benefits</vt:lpstr>
      <vt:lpstr>Contact Us: csaw@gsa.gov</vt:lpstr>
      <vt:lpstr>41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KellyCRobinson</dc:creator>
  <cp:lastModifiedBy>KellyCRobinson</cp:lastModifiedBy>
  <cp:revision>3</cp:revision>
  <dcterms:modified xsi:type="dcterms:W3CDTF">2026-01-26T21:37:46Z</dcterms:modified>
</cp:coreProperties>
</file>