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Open Sans" panose="020B0606030504020204" pitchFamily="34" charset="0"/>
      <p:regular r:id="rId19"/>
      <p:bold r:id="rId20"/>
      <p:italic r:id="rId21"/>
      <p:boldItalic r:id="rId22"/>
    </p:embeddedFont>
    <p:embeddedFont>
      <p:font typeface="Roboto"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56">
          <p15:clr>
            <a:srgbClr val="000000"/>
          </p15:clr>
        </p15:guide>
        <p15:guide id="2" pos="5328">
          <p15:clr>
            <a:srgbClr val="000000"/>
          </p15:clr>
        </p15:guide>
        <p15:guide id="3" orient="horz" pos="606">
          <p15:clr>
            <a:srgbClr val="9AA0A6"/>
          </p15:clr>
        </p15:guide>
        <p15:guide id="4" orient="horz" pos="5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12" autoAdjust="0"/>
  </p:normalViewPr>
  <p:slideViewPr>
    <p:cSldViewPr snapToGrid="0">
      <p:cViewPr varScale="1">
        <p:scale>
          <a:sx n="142" d="100"/>
          <a:sy n="142" d="100"/>
        </p:scale>
        <p:origin x="714" y="126"/>
      </p:cViewPr>
      <p:guideLst>
        <p:guide orient="horz" pos="756"/>
        <p:guide pos="5328"/>
        <p:guide orient="horz" pos="606"/>
        <p:guide orient="horz" pos="5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
        <p:nvSpPr>
          <p:cNvPr id="67" name="Google Shape;6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 name="Google Shape;68;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1" name="Google Shape;14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8" name="Google Shape;14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3ac3f621bf_2_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4" name="Google Shape;154;g13ac3f621bf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3a52e9afd6_1_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4" name="Google Shape;84;g13a52e9afd6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3ba845146b_0_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3" name="Google Shape;93;g13ba845146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3b9ea36e55_0_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02" name="Google Shape;102;g13b9ea36e5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3ea458d7c2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1" name="Google Shape;111;g13ea458d7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7" name="Google Shape;12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3ac3f621bf_2_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4" name="Google Shape;134;g13ac3f621bf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2"/>
          <p:cNvSpPr/>
          <p:nvPr/>
        </p:nvSpPr>
        <p:spPr>
          <a:xfrm>
            <a:off x="0" y="1289873"/>
            <a:ext cx="9144000" cy="38538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7" name="Google Shape;17;p2"/>
          <p:cNvSpPr/>
          <p:nvPr/>
        </p:nvSpPr>
        <p:spPr>
          <a:xfrm>
            <a:off x="-8700" y="3975750"/>
            <a:ext cx="9161400" cy="1167600"/>
          </a:xfrm>
          <a:prstGeom prst="rect">
            <a:avLst/>
          </a:prstGeom>
          <a:solidFill>
            <a:srgbClr val="FFB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FF00"/>
              </a:highlight>
              <a:latin typeface="Arial"/>
              <a:ea typeface="Arial"/>
              <a:cs typeface="Arial"/>
              <a:sym typeface="Arial"/>
            </a:endParaRPr>
          </a:p>
        </p:txBody>
      </p:sp>
      <p:pic>
        <p:nvPicPr>
          <p:cNvPr id="18" name="Google Shape;18;p2"/>
          <p:cNvPicPr preferRelativeResize="0"/>
          <p:nvPr/>
        </p:nvPicPr>
        <p:blipFill rotWithShape="1">
          <a:blip r:embed="rId2">
            <a:alphaModFix/>
          </a:blip>
          <a:srcRect/>
          <a:stretch/>
        </p:blipFill>
        <p:spPr>
          <a:xfrm>
            <a:off x="730033" y="1729550"/>
            <a:ext cx="1698487" cy="30572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4" name="Google Shape;54;p11"/>
          <p:cNvSpPr>
            <a:spLocks noGrp="1"/>
          </p:cNvSpPr>
          <p:nvPr>
            <p:ph type="pic" idx="2"/>
          </p:nvPr>
        </p:nvSpPr>
        <p:spPr>
          <a:xfrm>
            <a:off x="1792288" y="459581"/>
            <a:ext cx="5486400" cy="3086100"/>
          </a:xfrm>
          <a:prstGeom prst="rect">
            <a:avLst/>
          </a:prstGeom>
          <a:noFill/>
          <a:ln>
            <a:noFill/>
          </a:ln>
        </p:spPr>
      </p:sp>
      <p:sp>
        <p:nvSpPr>
          <p:cNvPr id="55" name="Google Shape;55;p11"/>
          <p:cNvSpPr txBox="1">
            <a:spLocks noGrp="1"/>
          </p:cNvSpPr>
          <p:nvPr>
            <p:ph type="body" idx="1"/>
          </p:nvPr>
        </p:nvSpPr>
        <p:spPr>
          <a:xfrm>
            <a:off x="1792288" y="4025504"/>
            <a:ext cx="5486400" cy="60364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6" name="Google Shape;56;p11"/>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9" name="Google Shape;59;p12"/>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Google Shape;60;p12"/>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63" name="Google Shape;63;p13"/>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13"/>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311700" y="1014602"/>
            <a:ext cx="8520600" cy="2634525"/>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3F3F3F"/>
              </a:buClr>
              <a:buSzPts val="1800"/>
              <a:buFont typeface="Arial"/>
              <a:buChar char="●"/>
              <a:defRPr sz="2100" b="0" i="0" u="none" strike="noStrike" cap="none">
                <a:solidFill>
                  <a:srgbClr val="3F3F3F"/>
                </a:solidFill>
                <a:latin typeface="Calibri"/>
                <a:ea typeface="Calibri"/>
                <a:cs typeface="Calibri"/>
                <a:sym typeface="Calibri"/>
              </a:defRPr>
            </a:lvl1pPr>
            <a:lvl2pPr marL="914400" marR="0" lvl="1" indent="-317500" algn="l" rtl="0">
              <a:lnSpc>
                <a:spcPct val="115000"/>
              </a:lnSpc>
              <a:spcBef>
                <a:spcPts val="12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115000"/>
              </a:lnSpc>
              <a:spcBef>
                <a:spcPts val="12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4pPr>
            <a:lvl5pPr marL="2286000" marR="0" lvl="4"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5pPr>
            <a:lvl6pPr marL="2743200" marR="0" lvl="5"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6pPr>
            <a:lvl7pPr marL="3200400" marR="0" lvl="6"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7pPr>
            <a:lvl8pPr marL="3657600" marR="0" lvl="7"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8pPr>
            <a:lvl9pPr marL="4114800" marR="0" lvl="8" indent="-317500" algn="l" rtl="0">
              <a:lnSpc>
                <a:spcPct val="115000"/>
              </a:lnSpc>
              <a:spcBef>
                <a:spcPts val="1200"/>
              </a:spcBef>
              <a:spcAft>
                <a:spcPts val="120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title"/>
          </p:nvPr>
        </p:nvSpPr>
        <p:spPr>
          <a:xfrm>
            <a:off x="1218975" y="189731"/>
            <a:ext cx="7534200" cy="572625"/>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rgbClr val="002665"/>
              </a:buClr>
              <a:buSzPts val="2800"/>
              <a:buFont typeface="Arial"/>
              <a:buNone/>
              <a:defRPr sz="1800" b="1" i="1" u="none" strike="noStrike" cap="none">
                <a:solidFill>
                  <a:srgbClr val="002665"/>
                </a:solidFill>
                <a:latin typeface="Roboto"/>
                <a:ea typeface="Roboto"/>
                <a:cs typeface="Roboto"/>
                <a:sym typeface="Roboto"/>
              </a:defRPr>
            </a:lvl1pPr>
            <a:lvl2pPr marR="0" lvl="1"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248C3D"/>
              </a:buClr>
              <a:buSzPts val="1400"/>
              <a:buFont typeface="Arial"/>
              <a:buNone/>
              <a:defRPr sz="2800" b="0" i="0" u="none" strike="noStrike" cap="none">
                <a:solidFill>
                  <a:srgbClr val="248C3D"/>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24" name="Google Shape;24;p4"/>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Google Shape;25;p4"/>
          <p:cNvSpPr txBox="1">
            <a:spLocks noGrp="1"/>
          </p:cNvSpPr>
          <p:nvPr>
            <p:ph type="sldNum" idx="12"/>
          </p:nvPr>
        </p:nvSpPr>
        <p:spPr>
          <a:xfrm>
            <a:off x="3444240" y="4661297"/>
            <a:ext cx="1828800" cy="32146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US"/>
              <a:t>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5"/>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0" name="Google Shape;30;p6"/>
          <p:cNvSpPr txBox="1">
            <a:spLocks noGrp="1"/>
          </p:cNvSpPr>
          <p:nvPr>
            <p:ph type="body" idx="1"/>
          </p:nvPr>
        </p:nvSpPr>
        <p:spPr>
          <a:xfrm>
            <a:off x="722313" y="2180036"/>
            <a:ext cx="7772400" cy="112514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31" name="Google Shape;31;p6"/>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4" name="Google Shape;34;p7"/>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 name="Google Shape;35;p7"/>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 name="Google Shape;36;p7"/>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9" name="Google Shape;39;p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0" name="Google Shape;40;p8"/>
          <p:cNvSpPr txBox="1">
            <a:spLocks noGrp="1"/>
          </p:cNvSpPr>
          <p:nvPr>
            <p:ph type="body" idx="2"/>
          </p:nvPr>
        </p:nvSpPr>
        <p:spPr>
          <a:xfrm>
            <a:off x="457200" y="1631157"/>
            <a:ext cx="4040188" cy="296346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1" name="Google Shape;41;p8"/>
          <p:cNvSpPr txBox="1">
            <a:spLocks noGrp="1"/>
          </p:cNvSpPr>
          <p:nvPr>
            <p:ph type="body" idx="3"/>
          </p:nvPr>
        </p:nvSpPr>
        <p:spPr>
          <a:xfrm>
            <a:off x="4645027" y="1151335"/>
            <a:ext cx="4041775" cy="47982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2" name="Google Shape;42;p8"/>
          <p:cNvSpPr txBox="1">
            <a:spLocks noGrp="1"/>
          </p:cNvSpPr>
          <p:nvPr>
            <p:ph type="body" idx="4"/>
          </p:nvPr>
        </p:nvSpPr>
        <p:spPr>
          <a:xfrm>
            <a:off x="4645027" y="1631157"/>
            <a:ext cx="4041775" cy="296346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3" name="Google Shape;43;p8"/>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6" name="Google Shape;46;p9"/>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457202" y="204787"/>
            <a:ext cx="3008313" cy="8715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9" name="Google Shape;49;p10"/>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10"/>
          <p:cNvSpPr txBox="1">
            <a:spLocks noGrp="1"/>
          </p:cNvSpPr>
          <p:nvPr>
            <p:ph type="body" idx="2"/>
          </p:nvPr>
        </p:nvSpPr>
        <p:spPr>
          <a:xfrm>
            <a:off x="457202" y="1076326"/>
            <a:ext cx="3008313" cy="351829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1" name="Google Shape;51;p10"/>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3177" y="4500562"/>
            <a:ext cx="9140825" cy="642938"/>
          </a:xfrm>
          <a:prstGeom prst="rect">
            <a:avLst/>
          </a:prstGeom>
          <a:solidFill>
            <a:srgbClr val="FFB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1" name="Google Shape;11;p1"/>
          <p:cNvSpPr txBox="1">
            <a:spLocks noGrp="1"/>
          </p:cNvSpPr>
          <p:nvPr>
            <p:ph type="sldNum" idx="12"/>
          </p:nvPr>
        </p:nvSpPr>
        <p:spPr>
          <a:xfrm>
            <a:off x="3253740" y="4661297"/>
            <a:ext cx="1828800" cy="321469"/>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US"/>
              <a:t>2</a:t>
            </a:r>
            <a:endParaRPr sz="1400">
              <a:solidFill>
                <a:srgbClr val="000000"/>
              </a:solidFill>
            </a:endParaRPr>
          </a:p>
        </p:txBody>
      </p:sp>
      <p:sp>
        <p:nvSpPr>
          <p:cNvPr id="12" name="Google Shape;12;p1"/>
          <p:cNvSpPr/>
          <p:nvPr/>
        </p:nvSpPr>
        <p:spPr>
          <a:xfrm>
            <a:off x="0" y="0"/>
            <a:ext cx="9144000" cy="4800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 name="Google Shape;13;p1"/>
          <p:cNvSpPr/>
          <p:nvPr/>
        </p:nvSpPr>
        <p:spPr>
          <a:xfrm>
            <a:off x="0" y="0"/>
            <a:ext cx="9144000" cy="4500563"/>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4" name="Google Shape;14;p1"/>
          <p:cNvPicPr preferRelativeResize="0"/>
          <p:nvPr/>
        </p:nvPicPr>
        <p:blipFill>
          <a:blip r:embed="rId14">
            <a:alphaModFix/>
          </a:blip>
          <a:stretch>
            <a:fillRect/>
          </a:stretch>
        </p:blipFill>
        <p:spPr>
          <a:xfrm>
            <a:off x="7974550" y="4528550"/>
            <a:ext cx="1093248" cy="6149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p:nvPr/>
        </p:nvSpPr>
        <p:spPr>
          <a:xfrm>
            <a:off x="1459250" y="687500"/>
            <a:ext cx="7093500" cy="369300"/>
          </a:xfrm>
          <a:prstGeom prst="rect">
            <a:avLst/>
          </a:prstGeom>
          <a:noFill/>
          <a:ln>
            <a:noFill/>
          </a:ln>
        </p:spPr>
        <p:txBody>
          <a:bodyPr spcFirstLastPara="1" wrap="square" lIns="91425" tIns="91425" rIns="0" bIns="91425" anchor="t" anchorCtr="0">
            <a:spAutoFit/>
          </a:bodyPr>
          <a:lstStyle/>
          <a:p>
            <a:pPr marL="0" lvl="0" indent="0" algn="r" rtl="0">
              <a:spcBef>
                <a:spcPts val="0"/>
              </a:spcBef>
              <a:spcAft>
                <a:spcPts val="0"/>
              </a:spcAft>
              <a:buClr>
                <a:schemeClr val="dk1"/>
              </a:buClr>
              <a:buFont typeface="Arial"/>
              <a:buNone/>
            </a:pPr>
            <a:r>
              <a:rPr lang="en-US" sz="1200" b="1">
                <a:solidFill>
                  <a:schemeClr val="lt2"/>
                </a:solidFill>
              </a:rPr>
              <a:t>U.S. General Services Administration</a:t>
            </a:r>
            <a:endParaRPr>
              <a:solidFill>
                <a:schemeClr val="dk1"/>
              </a:solidFill>
            </a:endParaRPr>
          </a:p>
        </p:txBody>
      </p:sp>
      <p:pic>
        <p:nvPicPr>
          <p:cNvPr id="71" name="Google Shape;71;p14" descr="Small Business Works&#10;Image of a storefront."/>
          <p:cNvPicPr preferRelativeResize="0"/>
          <p:nvPr/>
        </p:nvPicPr>
        <p:blipFill>
          <a:blip r:embed="rId3">
            <a:alphaModFix/>
          </a:blip>
          <a:stretch>
            <a:fillRect/>
          </a:stretch>
        </p:blipFill>
        <p:spPr>
          <a:xfrm>
            <a:off x="7242425" y="4100925"/>
            <a:ext cx="1782400" cy="1002600"/>
          </a:xfrm>
          <a:prstGeom prst="rect">
            <a:avLst/>
          </a:prstGeom>
          <a:noFill/>
          <a:ln>
            <a:noFill/>
          </a:ln>
        </p:spPr>
      </p:pic>
      <p:sp>
        <p:nvSpPr>
          <p:cNvPr id="72" name="Google Shape;72;p14"/>
          <p:cNvSpPr txBox="1">
            <a:spLocks noGrp="1"/>
          </p:cNvSpPr>
          <p:nvPr>
            <p:ph type="title" idx="4294967295"/>
          </p:nvPr>
        </p:nvSpPr>
        <p:spPr>
          <a:xfrm>
            <a:off x="2513750" y="1314800"/>
            <a:ext cx="6404100" cy="2524200"/>
          </a:xfrm>
          <a:prstGeom prst="rect">
            <a:avLst/>
          </a:prstGeom>
          <a:noFill/>
          <a:ln>
            <a:noFill/>
            <a:prstDash/>
          </a:ln>
          <a:effectLst/>
        </p:spPr>
        <p:txBody>
          <a:bodyPr rot="0" spcFirstLastPara="1" vertOverflow="overflow" horzOverflow="overflow" vert="horz" wrap="square" lIns="91425" tIns="91425" rIns="0" bIns="91425"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90000"/>
              </a:lnSpc>
              <a:spcBef>
                <a:spcPts val="190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59A8"/>
                </a:solidFill>
                <a:effectLst/>
                <a:uLnTx/>
                <a:uFillTx/>
                <a:latin typeface="Arial"/>
                <a:ea typeface="Arial"/>
                <a:cs typeface="Arial"/>
                <a:sym typeface="Arial"/>
              </a:rPr>
              <a:t>Small Business Works 2022:</a:t>
            </a:r>
          </a:p>
          <a:p>
            <a:pPr marL="0" marR="0" lvl="0" indent="0" algn="r" defTabSz="914400" rtl="0" eaLnBrk="1" fontAlgn="auto" latinLnBrk="0" hangingPunct="1">
              <a:lnSpc>
                <a:spcPct val="90000"/>
              </a:lnSpc>
              <a:spcBef>
                <a:spcPts val="120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595959"/>
                </a:solidFill>
                <a:effectLst/>
                <a:uLnTx/>
                <a:uFillTx/>
                <a:latin typeface="Arial"/>
                <a:ea typeface="Arial"/>
                <a:cs typeface="Arial"/>
                <a:sym typeface="Arial"/>
              </a:rPr>
              <a:t>Administration Priority Session</a:t>
            </a:r>
            <a:br>
              <a:rPr kumimoji="0" lang="en-US" sz="2400" b="1" i="0" u="none" strike="noStrike" kern="0" cap="none" spc="0" normalizeH="0" baseline="0" noProof="0" dirty="0">
                <a:ln>
                  <a:noFill/>
                </a:ln>
                <a:solidFill>
                  <a:srgbClr val="595959"/>
                </a:solidFill>
                <a:effectLst/>
                <a:uLnTx/>
                <a:uFillTx/>
                <a:latin typeface="Arial"/>
                <a:ea typeface="Arial"/>
                <a:cs typeface="Arial"/>
                <a:sym typeface="Arial"/>
              </a:rPr>
            </a:br>
            <a:r>
              <a:rPr kumimoji="0" lang="en-US" sz="2400" b="1" i="0" u="none" strike="noStrike" kern="0" cap="none" spc="0" normalizeH="0" baseline="0" noProof="0" dirty="0">
                <a:ln>
                  <a:noFill/>
                </a:ln>
                <a:solidFill>
                  <a:srgbClr val="595959"/>
                </a:solidFill>
                <a:effectLst/>
                <a:uLnTx/>
                <a:uFillTx/>
                <a:latin typeface="Arial"/>
                <a:ea typeface="Arial"/>
                <a:cs typeface="Arial"/>
                <a:sym typeface="Arial"/>
              </a:rPr>
              <a:t>Equity in Procurement </a:t>
            </a:r>
            <a:br>
              <a:rPr kumimoji="0" lang="en-US" sz="2400" b="1" i="0" u="none" strike="noStrike" kern="0" cap="none" spc="0" normalizeH="0" baseline="0" noProof="0" dirty="0">
                <a:ln>
                  <a:noFill/>
                </a:ln>
                <a:solidFill>
                  <a:srgbClr val="595959"/>
                </a:solidFill>
                <a:effectLst/>
                <a:uLnTx/>
                <a:uFillTx/>
                <a:latin typeface="Arial"/>
                <a:ea typeface="Arial"/>
                <a:cs typeface="Arial"/>
                <a:sym typeface="Arial"/>
              </a:rPr>
            </a:br>
            <a:r>
              <a:rPr kumimoji="0" lang="en-US" sz="2400" b="1" i="0" u="none" strike="noStrike" kern="0" cap="none" spc="0" normalizeH="0" baseline="0" noProof="0" dirty="0">
                <a:ln>
                  <a:noFill/>
                </a:ln>
                <a:solidFill>
                  <a:srgbClr val="595959"/>
                </a:solidFill>
                <a:effectLst/>
                <a:uLnTx/>
                <a:uFillTx/>
                <a:latin typeface="Arial"/>
                <a:ea typeface="Arial"/>
                <a:cs typeface="Arial"/>
                <a:sym typeface="Arial"/>
              </a:rPr>
              <a:t>Closing the Gap Panel Session </a:t>
            </a:r>
          </a:p>
          <a:p>
            <a:pPr marL="0" marR="0" lvl="0" indent="0" algn="r" defTabSz="914400" rtl="0" eaLnBrk="1" fontAlgn="auto" latinLnBrk="0" hangingPunct="1">
              <a:lnSpc>
                <a:spcPct val="90000"/>
              </a:lnSpc>
              <a:spcBef>
                <a:spcPts val="120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595959"/>
                </a:solidFill>
                <a:effectLst/>
                <a:uLnTx/>
                <a:uFillTx/>
                <a:latin typeface="Arial"/>
                <a:ea typeface="Arial"/>
                <a:cs typeface="Arial"/>
                <a:sym typeface="Arial"/>
              </a:rPr>
              <a:t>Day 1: July 26, 2022</a:t>
            </a:r>
          </a:p>
        </p:txBody>
      </p:sp>
      <p:pic>
        <p:nvPicPr>
          <p:cNvPr id="73" name="Google Shape;73;p14" descr="GSA logo."/>
          <p:cNvPicPr preferRelativeResize="0"/>
          <p:nvPr/>
        </p:nvPicPr>
        <p:blipFill>
          <a:blip r:embed="rId4">
            <a:alphaModFix/>
          </a:blip>
          <a:stretch>
            <a:fillRect/>
          </a:stretch>
        </p:blipFill>
        <p:spPr>
          <a:xfrm>
            <a:off x="739600" y="311500"/>
            <a:ext cx="698675" cy="632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Google Shape;144;p23"/>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
        <p:nvSpPr>
          <p:cNvPr id="145" name="Google Shape;145;p23"/>
          <p:cNvSpPr txBox="1">
            <a:spLocks noGrp="1"/>
          </p:cNvSpPr>
          <p:nvPr>
            <p:ph type="title" idx="4294967295"/>
          </p:nvPr>
        </p:nvSpPr>
        <p:spPr>
          <a:xfrm>
            <a:off x="1705075" y="1902600"/>
            <a:ext cx="5475900" cy="585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Final thoughts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p24"/>
          <p:cNvSpPr txBox="1">
            <a:spLocks noGrp="1"/>
          </p:cNvSpPr>
          <p:nvPr>
            <p:ph type="title" idx="4294967295"/>
          </p:nvPr>
        </p:nvSpPr>
        <p:spPr>
          <a:xfrm>
            <a:off x="0" y="1840320"/>
            <a:ext cx="91440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3864B2"/>
                </a:solidFill>
                <a:effectLst/>
                <a:uLnTx/>
                <a:uFillTx/>
                <a:latin typeface="Arial"/>
                <a:ea typeface="Arial"/>
                <a:cs typeface="Arial"/>
                <a:sym typeface="Arial"/>
              </a:rPr>
              <a:t>Questions?</a:t>
            </a:r>
            <a:endParaRPr kumimoji="0" lang="en-US" sz="30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25"/>
          <p:cNvSpPr txBox="1">
            <a:spLocks noGrp="1"/>
          </p:cNvSpPr>
          <p:nvPr>
            <p:ph type="title" idx="4294967295"/>
          </p:nvPr>
        </p:nvSpPr>
        <p:spPr>
          <a:xfrm>
            <a:off x="0" y="1840320"/>
            <a:ext cx="91440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3864B2"/>
                </a:solidFill>
                <a:effectLst/>
                <a:uLnTx/>
                <a:uFillTx/>
                <a:latin typeface="Arial"/>
                <a:ea typeface="Arial"/>
                <a:cs typeface="Arial"/>
                <a:sym typeface="Arial"/>
              </a:rPr>
              <a:t>Thank You!</a:t>
            </a:r>
            <a:endParaRPr kumimoji="0" lang="en-US" sz="30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a:spLocks noGrp="1"/>
          </p:cNvSpPr>
          <p:nvPr>
            <p:ph type="title" idx="4294967295"/>
          </p:nvPr>
        </p:nvSpPr>
        <p:spPr>
          <a:xfrm>
            <a:off x="687378" y="2143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TODAY’S MODERATOR</a:t>
            </a:r>
          </a:p>
        </p:txBody>
      </p:sp>
      <p:sp>
        <p:nvSpPr>
          <p:cNvPr id="79" name="Google Shape;79;p15"/>
          <p:cNvSpPr txBox="1"/>
          <p:nvPr/>
        </p:nvSpPr>
        <p:spPr>
          <a:xfrm>
            <a:off x="4193625" y="2045425"/>
            <a:ext cx="4618800" cy="16956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dk1"/>
              </a:buClr>
              <a:buFont typeface="Arial"/>
              <a:buNone/>
            </a:pPr>
            <a:r>
              <a:rPr lang="en-US" sz="3600" b="1">
                <a:solidFill>
                  <a:srgbClr val="3864B2"/>
                </a:solidFill>
                <a:latin typeface="Open Sans"/>
                <a:ea typeface="Open Sans"/>
                <a:cs typeface="Open Sans"/>
                <a:sym typeface="Open Sans"/>
              </a:rPr>
              <a:t>Exodie C. Roe, III</a:t>
            </a:r>
            <a:endParaRPr>
              <a:solidFill>
                <a:srgbClr val="3864B2"/>
              </a:solidFill>
            </a:endParaRPr>
          </a:p>
          <a:p>
            <a:pPr marL="0" lvl="0" indent="0" algn="l" rtl="0">
              <a:spcBef>
                <a:spcPts val="0"/>
              </a:spcBef>
              <a:spcAft>
                <a:spcPts val="0"/>
              </a:spcAft>
              <a:buClr>
                <a:schemeClr val="dk1"/>
              </a:buClr>
              <a:buFont typeface="Arial"/>
              <a:buNone/>
            </a:pPr>
            <a:r>
              <a:rPr lang="en-US" sz="2400">
                <a:solidFill>
                  <a:srgbClr val="3864B2"/>
                </a:solidFill>
                <a:latin typeface="Open Sans"/>
                <a:ea typeface="Open Sans"/>
                <a:cs typeface="Open Sans"/>
                <a:sym typeface="Open Sans"/>
              </a:rPr>
              <a:t>OSDBU Associate Administrator</a:t>
            </a:r>
            <a:endParaRPr sz="1050">
              <a:solidFill>
                <a:srgbClr val="3864B2"/>
              </a:solidFill>
            </a:endParaRPr>
          </a:p>
          <a:p>
            <a:pPr marL="0" lvl="0" indent="0" algn="l" rtl="0">
              <a:spcBef>
                <a:spcPts val="0"/>
              </a:spcBef>
              <a:spcAft>
                <a:spcPts val="0"/>
              </a:spcAft>
              <a:buClr>
                <a:schemeClr val="dk1"/>
              </a:buClr>
              <a:buFont typeface="Arial"/>
              <a:buNone/>
            </a:pPr>
            <a:r>
              <a:rPr lang="en-US" sz="2100">
                <a:solidFill>
                  <a:srgbClr val="3864B2"/>
                </a:solidFill>
                <a:latin typeface="Open Sans"/>
                <a:ea typeface="Open Sans"/>
                <a:cs typeface="Open Sans"/>
                <a:sym typeface="Open Sans"/>
              </a:rPr>
              <a:t>U.S. General Services Administration</a:t>
            </a:r>
            <a:endParaRPr>
              <a:solidFill>
                <a:srgbClr val="3864B2"/>
              </a:solidFill>
            </a:endParaRPr>
          </a:p>
        </p:txBody>
      </p:sp>
      <p:sp>
        <p:nvSpPr>
          <p:cNvPr id="80" name="Google Shape;80;p15"/>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pic>
        <p:nvPicPr>
          <p:cNvPr id="81" name="Google Shape;81;p15" descr="Photo of Exodie C. Roe, III."/>
          <p:cNvPicPr preferRelativeResize="0"/>
          <p:nvPr/>
        </p:nvPicPr>
        <p:blipFill>
          <a:blip r:embed="rId3">
            <a:alphaModFix/>
          </a:blip>
          <a:stretch>
            <a:fillRect/>
          </a:stretch>
        </p:blipFill>
        <p:spPr>
          <a:xfrm>
            <a:off x="281900" y="857250"/>
            <a:ext cx="2970851" cy="3601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a:spLocks noGrp="1"/>
          </p:cNvSpPr>
          <p:nvPr>
            <p:ph type="title" idx="4294967295"/>
          </p:nvPr>
        </p:nvSpPr>
        <p:spPr>
          <a:xfrm>
            <a:off x="687440" y="21435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TODAY’S PANELISTS</a:t>
            </a:r>
            <a:endParaRPr kumimoji="0" lang="en-US" sz="14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88" name="Google Shape;88;p16"/>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89" name="Google Shape;89;p16"/>
          <p:cNvSpPr txBox="1"/>
          <p:nvPr/>
        </p:nvSpPr>
        <p:spPr>
          <a:xfrm>
            <a:off x="3778025" y="2604700"/>
            <a:ext cx="5178900" cy="138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3600" b="1">
                <a:solidFill>
                  <a:srgbClr val="3864B2"/>
                </a:solidFill>
                <a:latin typeface="Open Sans"/>
                <a:ea typeface="Open Sans"/>
                <a:cs typeface="Open Sans"/>
                <a:sym typeface="Open Sans"/>
              </a:rPr>
              <a:t>Krystal Brumfield</a:t>
            </a:r>
            <a:endParaRPr sz="3600" b="1">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2100">
                <a:solidFill>
                  <a:srgbClr val="3864B2"/>
                </a:solidFill>
                <a:latin typeface="Open Sans"/>
                <a:ea typeface="Open Sans"/>
                <a:cs typeface="Open Sans"/>
                <a:sym typeface="Open Sans"/>
              </a:rPr>
              <a:t>Associate Administrator, OGP</a:t>
            </a:r>
            <a:endParaRPr sz="2100">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2100">
                <a:solidFill>
                  <a:srgbClr val="3864B2"/>
                </a:solidFill>
                <a:latin typeface="Open Sans"/>
                <a:ea typeface="Open Sans"/>
                <a:cs typeface="Open Sans"/>
                <a:sym typeface="Open Sans"/>
              </a:rPr>
              <a:t>U.S. General Services Administration</a:t>
            </a:r>
            <a:endParaRPr sz="2100">
              <a:solidFill>
                <a:srgbClr val="3864B2"/>
              </a:solidFill>
              <a:latin typeface="Open Sans"/>
              <a:ea typeface="Open Sans"/>
              <a:cs typeface="Open Sans"/>
              <a:sym typeface="Open Sans"/>
            </a:endParaRPr>
          </a:p>
        </p:txBody>
      </p:sp>
      <p:pic>
        <p:nvPicPr>
          <p:cNvPr id="90" name="Google Shape;90;p16" descr="Photo of Krystal Brumfield."/>
          <p:cNvPicPr preferRelativeResize="0"/>
          <p:nvPr/>
        </p:nvPicPr>
        <p:blipFill>
          <a:blip r:embed="rId3">
            <a:alphaModFix/>
          </a:blip>
          <a:stretch>
            <a:fillRect/>
          </a:stretch>
        </p:blipFill>
        <p:spPr>
          <a:xfrm>
            <a:off x="281900" y="857250"/>
            <a:ext cx="3185149" cy="35831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a:spLocks noGrp="1"/>
          </p:cNvSpPr>
          <p:nvPr>
            <p:ph type="title" idx="4294967295"/>
          </p:nvPr>
        </p:nvSpPr>
        <p:spPr>
          <a:xfrm>
            <a:off x="687440" y="21435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 TODAY’S PANELISTS</a:t>
            </a:r>
            <a:endParaRPr kumimoji="0" lang="en-US" sz="14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97" name="Google Shape;97;p17"/>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98" name="Google Shape;98;p17"/>
          <p:cNvSpPr txBox="1"/>
          <p:nvPr/>
        </p:nvSpPr>
        <p:spPr>
          <a:xfrm>
            <a:off x="3778025" y="2299900"/>
            <a:ext cx="5178900" cy="267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3600" b="1">
                <a:solidFill>
                  <a:srgbClr val="3864B2"/>
                </a:solidFill>
                <a:latin typeface="Open Sans"/>
                <a:ea typeface="Open Sans"/>
                <a:cs typeface="Open Sans"/>
                <a:sym typeface="Open Sans"/>
              </a:rPr>
              <a:t>Antonio Doss</a:t>
            </a:r>
            <a:endParaRPr sz="3600" b="1">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2100">
                <a:solidFill>
                  <a:srgbClr val="3864B2"/>
                </a:solidFill>
                <a:latin typeface="Open Sans"/>
                <a:ea typeface="Open Sans"/>
                <a:cs typeface="Open Sans"/>
                <a:sym typeface="Open Sans"/>
              </a:rPr>
              <a:t>Deputy Administrator</a:t>
            </a:r>
            <a:endParaRPr sz="2100">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2100">
                <a:solidFill>
                  <a:srgbClr val="3864B2"/>
                </a:solidFill>
                <a:latin typeface="Open Sans"/>
                <a:ea typeface="Open Sans"/>
                <a:cs typeface="Open Sans"/>
                <a:sym typeface="Open Sans"/>
              </a:rPr>
              <a:t>Office of Government Contracting and Business Development</a:t>
            </a:r>
            <a:endParaRPr sz="2100">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2100">
                <a:solidFill>
                  <a:srgbClr val="3864B2"/>
                </a:solidFill>
                <a:latin typeface="Open Sans"/>
                <a:ea typeface="Open Sans"/>
                <a:cs typeface="Open Sans"/>
                <a:sym typeface="Open Sans"/>
              </a:rPr>
              <a:t>U.S. Small Business Administration</a:t>
            </a:r>
            <a:endParaRPr sz="2100">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2100">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2100">
              <a:solidFill>
                <a:srgbClr val="3864B2"/>
              </a:solidFill>
              <a:latin typeface="Open Sans"/>
              <a:ea typeface="Open Sans"/>
              <a:cs typeface="Open Sans"/>
              <a:sym typeface="Open Sans"/>
            </a:endParaRPr>
          </a:p>
        </p:txBody>
      </p:sp>
      <p:pic>
        <p:nvPicPr>
          <p:cNvPr id="99" name="Google Shape;99;p17" descr="Photo of Antonio Doss."/>
          <p:cNvPicPr preferRelativeResize="0"/>
          <p:nvPr/>
        </p:nvPicPr>
        <p:blipFill>
          <a:blip r:embed="rId3">
            <a:alphaModFix/>
          </a:blip>
          <a:stretch>
            <a:fillRect/>
          </a:stretch>
        </p:blipFill>
        <p:spPr>
          <a:xfrm>
            <a:off x="485425" y="857250"/>
            <a:ext cx="2653649" cy="354617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a:spLocks noGrp="1"/>
          </p:cNvSpPr>
          <p:nvPr>
            <p:ph type="title" idx="4294967295"/>
          </p:nvPr>
        </p:nvSpPr>
        <p:spPr>
          <a:xfrm>
            <a:off x="687440" y="21435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TODAY’S PANELISTS</a:t>
            </a:r>
            <a:endParaRPr kumimoji="0" lang="en-US" sz="14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106" name="Google Shape;106;p18"/>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107" name="Google Shape;107;p18"/>
          <p:cNvSpPr txBox="1"/>
          <p:nvPr/>
        </p:nvSpPr>
        <p:spPr>
          <a:xfrm>
            <a:off x="3778025" y="2604700"/>
            <a:ext cx="5178900" cy="170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3600" b="1">
                <a:solidFill>
                  <a:srgbClr val="3864B2"/>
                </a:solidFill>
                <a:latin typeface="Open Sans"/>
                <a:ea typeface="Open Sans"/>
                <a:cs typeface="Open Sans"/>
                <a:sym typeface="Open Sans"/>
              </a:rPr>
              <a:t>Michael Parrish</a:t>
            </a:r>
            <a:endParaRPr sz="2100">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2100">
                <a:solidFill>
                  <a:srgbClr val="3864B2"/>
                </a:solidFill>
                <a:latin typeface="Open Sans"/>
                <a:ea typeface="Open Sans"/>
                <a:cs typeface="Open Sans"/>
                <a:sym typeface="Open Sans"/>
              </a:rPr>
              <a:t>VA Principal Executive Director and Chief Acquisition Officer</a:t>
            </a:r>
            <a:endParaRPr sz="2100">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2100">
                <a:solidFill>
                  <a:srgbClr val="3864B2"/>
                </a:solidFill>
                <a:latin typeface="Open Sans"/>
                <a:ea typeface="Open Sans"/>
                <a:cs typeface="Open Sans"/>
                <a:sym typeface="Open Sans"/>
              </a:rPr>
              <a:t>U.S. Department of Veterans Affairs</a:t>
            </a:r>
            <a:endParaRPr sz="2100">
              <a:solidFill>
                <a:srgbClr val="3864B2"/>
              </a:solidFill>
              <a:latin typeface="Open Sans"/>
              <a:ea typeface="Open Sans"/>
              <a:cs typeface="Open Sans"/>
              <a:sym typeface="Open Sans"/>
            </a:endParaRPr>
          </a:p>
        </p:txBody>
      </p:sp>
      <p:pic>
        <p:nvPicPr>
          <p:cNvPr id="108" name="Google Shape;108;p18" descr="Photo of Michael Parrish."/>
          <p:cNvPicPr preferRelativeResize="0"/>
          <p:nvPr/>
        </p:nvPicPr>
        <p:blipFill>
          <a:blip r:embed="rId3">
            <a:alphaModFix/>
          </a:blip>
          <a:stretch>
            <a:fillRect/>
          </a:stretch>
        </p:blipFill>
        <p:spPr>
          <a:xfrm>
            <a:off x="318900" y="857250"/>
            <a:ext cx="2972525" cy="35831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a:spLocks noGrp="1"/>
          </p:cNvSpPr>
          <p:nvPr>
            <p:ph type="title" idx="4294967295"/>
          </p:nvPr>
        </p:nvSpPr>
        <p:spPr>
          <a:xfrm>
            <a:off x="687440" y="21435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TODAY’S PANELISTS</a:t>
            </a:r>
            <a:endParaRPr kumimoji="0" lang="en-US" sz="14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115" name="Google Shape;115;p19"/>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116" name="Google Shape;116;p19"/>
          <p:cNvSpPr txBox="1"/>
          <p:nvPr/>
        </p:nvSpPr>
        <p:spPr>
          <a:xfrm>
            <a:off x="3778025" y="2604700"/>
            <a:ext cx="5178900" cy="170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3600" b="1">
                <a:solidFill>
                  <a:srgbClr val="3864B2"/>
                </a:solidFill>
                <a:latin typeface="Open Sans"/>
                <a:ea typeface="Open Sans"/>
                <a:cs typeface="Open Sans"/>
                <a:sym typeface="Open Sans"/>
              </a:rPr>
              <a:t>Matthew Blum</a:t>
            </a:r>
            <a:endParaRPr sz="2100">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2100">
                <a:solidFill>
                  <a:srgbClr val="3864B2"/>
                </a:solidFill>
                <a:latin typeface="Open Sans"/>
                <a:ea typeface="Open Sans"/>
                <a:cs typeface="Open Sans"/>
                <a:sym typeface="Open Sans"/>
              </a:rPr>
              <a:t>Associate Administrator </a:t>
            </a:r>
            <a:endParaRPr sz="2100">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2100">
                <a:solidFill>
                  <a:srgbClr val="3864B2"/>
                </a:solidFill>
                <a:latin typeface="Open Sans"/>
                <a:ea typeface="Open Sans"/>
                <a:cs typeface="Open Sans"/>
                <a:sym typeface="Open Sans"/>
              </a:rPr>
              <a:t>Office of Federal Procurement Policy</a:t>
            </a:r>
            <a:endParaRPr sz="2100">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2100">
                <a:solidFill>
                  <a:srgbClr val="3864B2"/>
                </a:solidFill>
                <a:latin typeface="Open Sans"/>
                <a:ea typeface="Open Sans"/>
                <a:cs typeface="Open Sans"/>
                <a:sym typeface="Open Sans"/>
              </a:rPr>
              <a:t>Office of Management and Budget</a:t>
            </a:r>
            <a:endParaRPr sz="2100">
              <a:solidFill>
                <a:srgbClr val="3864B2"/>
              </a:solidFill>
              <a:latin typeface="Open Sans"/>
              <a:ea typeface="Open Sans"/>
              <a:cs typeface="Open Sans"/>
              <a:sym typeface="Open Sans"/>
            </a:endParaRPr>
          </a:p>
        </p:txBody>
      </p:sp>
      <p:pic>
        <p:nvPicPr>
          <p:cNvPr id="117" name="Google Shape;117;p19" descr="Photo of Matthew Blum."/>
          <p:cNvPicPr preferRelativeResize="0"/>
          <p:nvPr/>
        </p:nvPicPr>
        <p:blipFill>
          <a:blip r:embed="rId3">
            <a:alphaModFix/>
          </a:blip>
          <a:stretch>
            <a:fillRect/>
          </a:stretch>
        </p:blipFill>
        <p:spPr>
          <a:xfrm>
            <a:off x="170100" y="962025"/>
            <a:ext cx="3174075" cy="3583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a:spLocks noGrp="1"/>
          </p:cNvSpPr>
          <p:nvPr>
            <p:ph type="title" idx="4294967295"/>
          </p:nvPr>
        </p:nvSpPr>
        <p:spPr>
          <a:xfrm>
            <a:off x="687378" y="2143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dk1"/>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Question 1:</a:t>
            </a:r>
          </a:p>
        </p:txBody>
      </p:sp>
      <p:sp>
        <p:nvSpPr>
          <p:cNvPr id="123" name="Google Shape;123;p20"/>
          <p:cNvSpPr/>
          <p:nvPr/>
        </p:nvSpPr>
        <p:spPr>
          <a:xfrm>
            <a:off x="460275" y="1104357"/>
            <a:ext cx="7996200" cy="2571900"/>
          </a:xfrm>
          <a:prstGeom prst="rect">
            <a:avLst/>
          </a:prstGeom>
          <a:noFill/>
          <a:ln>
            <a:noFill/>
          </a:ln>
        </p:spPr>
        <p:txBody>
          <a:bodyPr spcFirstLastPara="1" wrap="square" lIns="91425" tIns="45700" rIns="91425" bIns="45700" anchor="t" anchorCtr="0">
            <a:noAutofit/>
          </a:bodyPr>
          <a:lstStyle/>
          <a:p>
            <a:pPr marL="914400" lvl="0" indent="0" algn="ctr" rtl="0">
              <a:lnSpc>
                <a:spcPct val="115000"/>
              </a:lnSpc>
              <a:spcBef>
                <a:spcPts val="1200"/>
              </a:spcBef>
              <a:spcAft>
                <a:spcPts val="0"/>
              </a:spcAft>
              <a:buNone/>
            </a:pPr>
            <a:r>
              <a:rPr lang="en-US" sz="3200">
                <a:solidFill>
                  <a:schemeClr val="dk1"/>
                </a:solidFill>
              </a:rPr>
              <a:t>Since the Biden-Harris’ Administration issued an executive order to increase the share of contracts going to disadvantage business by 50% by 2025, what steps has your agency taken to achieve that goal?</a:t>
            </a:r>
            <a:endParaRPr sz="3200">
              <a:solidFill>
                <a:schemeClr val="dk1"/>
              </a:solidFill>
            </a:endParaRPr>
          </a:p>
          <a:p>
            <a:pPr marL="0" lvl="0" indent="0" algn="ctr" rtl="0">
              <a:lnSpc>
                <a:spcPct val="115000"/>
              </a:lnSpc>
              <a:spcBef>
                <a:spcPts val="1200"/>
              </a:spcBef>
              <a:spcAft>
                <a:spcPts val="0"/>
              </a:spcAft>
              <a:buNone/>
            </a:pPr>
            <a:endParaRPr sz="2500">
              <a:solidFill>
                <a:schemeClr val="dk1"/>
              </a:solidFill>
            </a:endParaRPr>
          </a:p>
        </p:txBody>
      </p:sp>
      <p:sp>
        <p:nvSpPr>
          <p:cNvPr id="124" name="Google Shape;124;p20"/>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a:spLocks noGrp="1"/>
          </p:cNvSpPr>
          <p:nvPr>
            <p:ph type="title" idx="4294967295"/>
          </p:nvPr>
        </p:nvSpPr>
        <p:spPr>
          <a:xfrm>
            <a:off x="687378" y="2143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dk1"/>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Question 2</a:t>
            </a:r>
          </a:p>
        </p:txBody>
      </p:sp>
      <p:sp>
        <p:nvSpPr>
          <p:cNvPr id="130" name="Google Shape;130;p21"/>
          <p:cNvSpPr txBox="1"/>
          <p:nvPr/>
        </p:nvSpPr>
        <p:spPr>
          <a:xfrm>
            <a:off x="685800" y="857200"/>
            <a:ext cx="8001000" cy="3682500"/>
          </a:xfrm>
          <a:prstGeom prst="rect">
            <a:avLst/>
          </a:prstGeom>
          <a:noFill/>
          <a:ln>
            <a:noFill/>
          </a:ln>
        </p:spPr>
        <p:txBody>
          <a:bodyPr spcFirstLastPara="1" wrap="square" lIns="91425" tIns="45700" rIns="91425" bIns="45700" anchor="t" anchorCtr="0">
            <a:spAutoFit/>
          </a:bodyPr>
          <a:lstStyle/>
          <a:p>
            <a:pPr marL="914400" lvl="0" indent="0" algn="ctr" rtl="0">
              <a:lnSpc>
                <a:spcPct val="115000"/>
              </a:lnSpc>
              <a:spcBef>
                <a:spcPts val="0"/>
              </a:spcBef>
              <a:spcAft>
                <a:spcPts val="0"/>
              </a:spcAft>
              <a:buNone/>
            </a:pPr>
            <a:endParaRPr sz="2500">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US" sz="2500">
                <a:solidFill>
                  <a:schemeClr val="dk1"/>
                </a:solidFill>
              </a:rPr>
              <a:t>As data-driven decision making becomes the norm in government, how agencies use data to achieve policy goals will garner increasing scrutiny. Please identify how your agency plans to apply enhanced data analytics to their procurement portfolios, positioned to make tactical decisions that promote equity?</a:t>
            </a:r>
            <a:endParaRPr sz="2500">
              <a:solidFill>
                <a:schemeClr val="dk1"/>
              </a:solidFill>
            </a:endParaRPr>
          </a:p>
          <a:p>
            <a:pPr marL="914400" lvl="0" indent="0" algn="ctr" rtl="0">
              <a:lnSpc>
                <a:spcPct val="115000"/>
              </a:lnSpc>
              <a:spcBef>
                <a:spcPts val="0"/>
              </a:spcBef>
              <a:spcAft>
                <a:spcPts val="0"/>
              </a:spcAft>
              <a:buNone/>
            </a:pPr>
            <a:endParaRPr sz="3200">
              <a:solidFill>
                <a:schemeClr val="dk1"/>
              </a:solidFill>
            </a:endParaRPr>
          </a:p>
        </p:txBody>
      </p:sp>
      <p:sp>
        <p:nvSpPr>
          <p:cNvPr id="131" name="Google Shape;131;p21"/>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dk1"/>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Question 3</a:t>
            </a:r>
          </a:p>
        </p:txBody>
      </p:sp>
      <p:sp>
        <p:nvSpPr>
          <p:cNvPr id="137" name="Google Shape;137;p22"/>
          <p:cNvSpPr txBox="1"/>
          <p:nvPr/>
        </p:nvSpPr>
        <p:spPr>
          <a:xfrm>
            <a:off x="568275" y="1506100"/>
            <a:ext cx="8001000" cy="22320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a:buNone/>
            </a:pPr>
            <a:r>
              <a:rPr lang="en-US" sz="2500"/>
              <a:t>We know measurable successes from DEIA initiatives such as increasing supplier diversity and improving the post award experience will take time to achieve, what successes can be achieved short term to increase DEIA for small businesses in procurement?</a:t>
            </a:r>
            <a:endParaRPr sz="2500"/>
          </a:p>
          <a:p>
            <a:pPr marL="0" lvl="0" indent="0" algn="ctr" rtl="0">
              <a:spcBef>
                <a:spcPts val="0"/>
              </a:spcBef>
              <a:spcAft>
                <a:spcPts val="0"/>
              </a:spcAft>
              <a:buClr>
                <a:schemeClr val="dk1"/>
              </a:buClr>
              <a:buSzPts val="1100"/>
              <a:buFont typeface="Arial"/>
              <a:buNone/>
            </a:pPr>
            <a:endParaRPr/>
          </a:p>
        </p:txBody>
      </p:sp>
      <p:sp>
        <p:nvSpPr>
          <p:cNvPr id="138" name="Google Shape;138;p22"/>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270</Words>
  <Application>Microsoft Office PowerPoint</Application>
  <PresentationFormat>On-screen Show (16:9)</PresentationFormat>
  <Paragraphs>46</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Roboto</vt:lpstr>
      <vt:lpstr>Arial</vt:lpstr>
      <vt:lpstr>Open Sans</vt:lpstr>
      <vt:lpstr>Calibri</vt:lpstr>
      <vt:lpstr>Blank Presentation</vt:lpstr>
      <vt:lpstr>Small Business Works 2022: Administration Priority Session Equity in Procurement  Closing the Gap Panel Session  Day 1: July 26, 2022</vt:lpstr>
      <vt:lpstr>TODAY’S MODERATOR</vt:lpstr>
      <vt:lpstr>TODAY’S PANELISTS</vt:lpstr>
      <vt:lpstr> TODAY’S PANELISTS</vt:lpstr>
      <vt:lpstr>TODAY’S PANELISTS</vt:lpstr>
      <vt:lpstr>TODAY’S PANELISTS</vt:lpstr>
      <vt:lpstr>Question 1:</vt:lpstr>
      <vt:lpstr>Question 2</vt:lpstr>
      <vt:lpstr>Question 3</vt:lpstr>
      <vt:lpstr>Final thoughts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Business Works 2022: Administration Priority Session Equity in Procurement  Closing the Gap Panel Session  Day 1: July 26, 2022</dc:title>
  <cp:lastModifiedBy>YolandaGJohnson</cp:lastModifiedBy>
  <cp:revision>1</cp:revision>
  <dcterms:modified xsi:type="dcterms:W3CDTF">2022-07-27T00:33:19Z</dcterms:modified>
</cp:coreProperties>
</file>