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p:cViewPr varScale="1">
        <p:scale>
          <a:sx n="130" d="100"/>
          <a:sy n="130" d="100"/>
        </p:scale>
        <p:origin x="672"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noAutofit/>
          </a:bodyPr>
          <a:lstStyle>
            <a:lvl1pPr marL="0" marR="0" lvl="0" indent="-88900" algn="r"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360"/>
              </a:spcBef>
              <a:spcAft>
                <a:spcPts val="0"/>
              </a:spcAft>
              <a:buSzPts val="1400"/>
              <a:buChar char="●"/>
              <a:defRPr/>
            </a:lvl1pPr>
            <a:lvl2pPr marL="914400" marR="0" lvl="1" indent="-317500" algn="l" rtl="0">
              <a:spcBef>
                <a:spcPts val="360"/>
              </a:spcBef>
              <a:spcAft>
                <a:spcPts val="0"/>
              </a:spcAft>
              <a:buSzPts val="1400"/>
              <a:buChar char="○"/>
              <a:defRPr/>
            </a:lvl2pPr>
            <a:lvl3pPr marL="1371600" marR="0" lvl="2" indent="-317500" algn="l" rtl="0">
              <a:spcBef>
                <a:spcPts val="360"/>
              </a:spcBef>
              <a:spcAft>
                <a:spcPts val="0"/>
              </a:spcAft>
              <a:buSzPts val="1400"/>
              <a:buChar char="■"/>
              <a:defRPr/>
            </a:lvl3pPr>
            <a:lvl4pPr marL="1828800" marR="0" lvl="3" indent="-317500" algn="l" rtl="0">
              <a:spcBef>
                <a:spcPts val="360"/>
              </a:spcBef>
              <a:spcAft>
                <a:spcPts val="0"/>
              </a:spcAft>
              <a:buSzPts val="1400"/>
              <a:buChar char="●"/>
              <a:defRPr/>
            </a:lvl4pPr>
            <a:lvl5pPr marL="2286000" marR="0" lvl="4" indent="-317500" algn="l" rtl="0">
              <a:spcBef>
                <a:spcPts val="360"/>
              </a:spcBef>
              <a:spcAft>
                <a:spcPts val="0"/>
              </a:spcAft>
              <a:buSzPts val="1400"/>
              <a:buChar char="○"/>
              <a:defRPr/>
            </a:lvl5pPr>
            <a:lvl6pPr marL="2743200" marR="0" lvl="5" indent="-317500" algn="l" rtl="0">
              <a:spcBef>
                <a:spcPts val="0"/>
              </a:spcBef>
              <a:spcAft>
                <a:spcPts val="0"/>
              </a:spcAft>
              <a:buSzPts val="1400"/>
              <a:buChar char="■"/>
              <a:defRPr/>
            </a:lvl6pPr>
            <a:lvl7pPr marL="3200400" marR="0" lvl="6" indent="-317500" algn="l" rtl="0">
              <a:spcBef>
                <a:spcPts val="0"/>
              </a:spcBef>
              <a:spcAft>
                <a:spcPts val="0"/>
              </a:spcAft>
              <a:buSzPts val="1400"/>
              <a:buChar char="●"/>
              <a:defRPr/>
            </a:lvl7pPr>
            <a:lvl8pPr marL="3657600" marR="0" lvl="7" indent="-317500" algn="l" rtl="0">
              <a:spcBef>
                <a:spcPts val="0"/>
              </a:spcBef>
              <a:spcAft>
                <a:spcPts val="0"/>
              </a:spcAft>
              <a:buSzPts val="1400"/>
              <a:buChar char="○"/>
              <a:defRPr/>
            </a:lvl8pPr>
            <a:lvl9pPr marL="4114800" marR="0" lvl="8" indent="-317500" algn="l" rtl="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noAutofit/>
          </a:bodyPr>
          <a:lstStyle>
            <a:lvl1pPr marL="0" marR="0" lvl="0" indent="-88900" algn="l" rtl="0">
              <a:spcBef>
                <a:spcPts val="0"/>
              </a:spcBef>
              <a:spcAft>
                <a:spcPts val="0"/>
              </a:spcAft>
              <a:buSzPts val="1400"/>
              <a:buChar char="●"/>
              <a:defRPr/>
            </a:lvl1pPr>
            <a:lvl2pPr marL="457200" marR="0" lvl="1" indent="-88900" algn="l" rtl="0">
              <a:spcBef>
                <a:spcPts val="0"/>
              </a:spcBef>
              <a:spcAft>
                <a:spcPts val="0"/>
              </a:spcAft>
              <a:buSzPts val="1400"/>
              <a:buChar char="○"/>
              <a:defRPr/>
            </a:lvl2pPr>
            <a:lvl3pPr marL="914400" marR="0" lvl="2" indent="-88900" algn="l" rtl="0">
              <a:spcBef>
                <a:spcPts val="0"/>
              </a:spcBef>
              <a:spcAft>
                <a:spcPts val="0"/>
              </a:spcAft>
              <a:buSzPts val="1400"/>
              <a:buChar char="■"/>
              <a:defRPr/>
            </a:lvl3pPr>
            <a:lvl4pPr marL="1371600" marR="0" lvl="3" indent="-88900" algn="l" rtl="0">
              <a:spcBef>
                <a:spcPts val="0"/>
              </a:spcBef>
              <a:spcAft>
                <a:spcPts val="0"/>
              </a:spcAft>
              <a:buSzPts val="1400"/>
              <a:buChar char="●"/>
              <a:defRPr/>
            </a:lvl4pPr>
            <a:lvl5pPr marL="1828800" marR="0" lvl="4" indent="-88900" algn="l" rtl="0">
              <a:spcBef>
                <a:spcPts val="0"/>
              </a:spcBef>
              <a:spcAft>
                <a:spcPts val="0"/>
              </a:spcAft>
              <a:buSzPts val="1400"/>
              <a:buChar char="○"/>
              <a:defRPr/>
            </a:lvl5pPr>
            <a:lvl6pPr marL="2286000" marR="0" lvl="5" indent="-88900" algn="l" rtl="0">
              <a:spcBef>
                <a:spcPts val="0"/>
              </a:spcBef>
              <a:spcAft>
                <a:spcPts val="0"/>
              </a:spcAft>
              <a:buSzPts val="1400"/>
              <a:buChar char="■"/>
              <a:defRPr/>
            </a:lvl6pPr>
            <a:lvl7pPr marL="2743200" marR="0" lvl="6" indent="-88900" algn="l" rtl="0">
              <a:spcBef>
                <a:spcPts val="0"/>
              </a:spcBef>
              <a:spcAft>
                <a:spcPts val="0"/>
              </a:spcAft>
              <a:buSzPts val="1400"/>
              <a:buChar char="●"/>
              <a:defRPr/>
            </a:lvl7pPr>
            <a:lvl8pPr marL="3200400" marR="0" lvl="7" indent="-88900" algn="l" rtl="0">
              <a:spcBef>
                <a:spcPts val="0"/>
              </a:spcBef>
              <a:spcAft>
                <a:spcPts val="0"/>
              </a:spcAft>
              <a:buSzPts val="1400"/>
              <a:buChar char="○"/>
              <a:defRPr/>
            </a:lvl8pPr>
            <a:lvl9pPr marL="3657600" marR="0" lvl="8" indent="-88900" algn="l" rtl="0">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4: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62" name="Google Shape;6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32" name="Google Shape;13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0d61e79cae_0_2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1" name="Google Shape;141;g10d61e79ca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8" name="Google Shape;14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7: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70" name="Google Shape;7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78" name="Google Shape;7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85" name="Google Shape;8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3: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92" name="Google Shape;9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d1a75bbbe0_0_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99" name="Google Shape;99;gd1a75bbbe0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d61e79cae_0_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06" name="Google Shape;106;g10d61e79ca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13" name="Google Shape;11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0d61e79cae_0_1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2" name="Google Shape;122;g10d61e79ca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l="3113" r="3113"/>
          <a:stretch/>
        </p:blipFill>
        <p:spPr>
          <a:xfrm>
            <a:off x="0" y="1285871"/>
            <a:ext cx="9144003" cy="6094528"/>
          </a:xfrm>
          <a:prstGeom prst="rect">
            <a:avLst/>
          </a:prstGeom>
          <a:noFill/>
          <a:ln>
            <a:noFill/>
          </a:ln>
        </p:spPr>
      </p:pic>
      <p:sp>
        <p:nvSpPr>
          <p:cNvPr id="15" name="Google Shape;15;p2"/>
          <p:cNvSpPr txBox="1"/>
          <p:nvPr/>
        </p:nvSpPr>
        <p:spPr>
          <a:xfrm>
            <a:off x="4419600" y="788687"/>
            <a:ext cx="4038600" cy="170700"/>
          </a:xfrm>
          <a:prstGeom prst="rect">
            <a:avLst/>
          </a:prstGeom>
          <a:noFill/>
          <a:ln>
            <a:noFill/>
          </a:ln>
        </p:spPr>
        <p:txBody>
          <a:bodyPr spcFirstLastPara="1" wrap="square" lIns="0" tIns="0" rIns="0" bIns="0" anchor="ctr" anchorCtr="0">
            <a:noAutofit/>
          </a:bodyPr>
          <a:lstStyle/>
          <a:p>
            <a:pPr marL="0" marR="0" lvl="0" indent="0" algn="r" rtl="0">
              <a:spcBef>
                <a:spcPts val="0"/>
              </a:spcBef>
              <a:spcAft>
                <a:spcPts val="0"/>
              </a:spcAft>
              <a:buNone/>
            </a:pPr>
            <a:r>
              <a:rPr lang="en-US" sz="1200" b="1" i="0" u="none" strike="noStrike" cap="none">
                <a:solidFill>
                  <a:schemeClr val="lt2"/>
                </a:solidFill>
                <a:latin typeface="Arial"/>
                <a:ea typeface="Arial"/>
                <a:cs typeface="Arial"/>
                <a:sym typeface="Arial"/>
              </a:rPr>
              <a:t>U.S. General Services Administration</a:t>
            </a:r>
            <a:endParaRPr/>
          </a:p>
        </p:txBody>
      </p:sp>
      <p:pic>
        <p:nvPicPr>
          <p:cNvPr id="16" name="Google Shape;16;p2"/>
          <p:cNvPicPr preferRelativeResize="0"/>
          <p:nvPr/>
        </p:nvPicPr>
        <p:blipFill>
          <a:blip r:embed="rId3">
            <a:alphaModFix/>
          </a:blip>
          <a:stretch>
            <a:fillRect/>
          </a:stretch>
        </p:blipFill>
        <p:spPr>
          <a:xfrm>
            <a:off x="635175" y="330973"/>
            <a:ext cx="696150" cy="628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4" name="Google Shape;54;p11"/>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5" name="Google Shape;55;p11"/>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6"/>
        <p:cNvGrpSpPr/>
        <p:nvPr/>
      </p:nvGrpSpPr>
      <p:grpSpPr>
        <a:xfrm>
          <a:off x="0" y="0"/>
          <a:ext cx="0" cy="0"/>
          <a:chOff x="0" y="0"/>
          <a:chExt cx="0" cy="0"/>
        </a:xfrm>
      </p:grpSpPr>
      <p:sp>
        <p:nvSpPr>
          <p:cNvPr id="57" name="Google Shape;57;p12"/>
          <p:cNvSpPr txBox="1">
            <a:spLocks noGrp="1"/>
          </p:cNvSpPr>
          <p:nvPr>
            <p:ph type="title"/>
          </p:nvPr>
        </p:nvSpPr>
        <p:spPr>
          <a:xfrm rot="5400000">
            <a:off x="5463750" y="1371629"/>
            <a:ext cx="4388700" cy="20574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58" name="Google Shape;58;p12"/>
          <p:cNvSpPr txBox="1">
            <a:spLocks noGrp="1"/>
          </p:cNvSpPr>
          <p:nvPr>
            <p:ph type="body" idx="1"/>
          </p:nvPr>
        </p:nvSpPr>
        <p:spPr>
          <a:xfrm rot="5400000">
            <a:off x="1272750" y="-609571"/>
            <a:ext cx="4388700" cy="60198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59" name="Google Shape;59;p12"/>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19" name="Google Shape;19;p3"/>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noAutofit/>
          </a:bodyPr>
          <a:lstStyle>
            <a:lvl1pPr marL="457200" lvl="0" indent="-317500" algn="l" rtl="0">
              <a:spcBef>
                <a:spcPts val="400"/>
              </a:spcBef>
              <a:spcAft>
                <a:spcPts val="0"/>
              </a:spcAft>
              <a:buClr>
                <a:schemeClr val="dk1"/>
              </a:buClr>
              <a:buSzPts val="1400"/>
              <a:buFont typeface="Arial"/>
              <a:buChar char="•"/>
              <a:defRPr/>
            </a:lvl1pPr>
            <a:lvl2pPr marL="914400" lvl="1" indent="-317500" algn="l" rtl="0">
              <a:spcBef>
                <a:spcPts val="400"/>
              </a:spcBef>
              <a:spcAft>
                <a:spcPts val="0"/>
              </a:spcAft>
              <a:buClr>
                <a:schemeClr val="dk1"/>
              </a:buClr>
              <a:buSzPts val="1400"/>
              <a:buFont typeface="Arial"/>
              <a:buChar char="–"/>
              <a:defRPr/>
            </a:lvl2pPr>
            <a:lvl3pPr marL="1371600" lvl="2" indent="-317500" algn="l" rtl="0">
              <a:spcBef>
                <a:spcPts val="400"/>
              </a:spcBef>
              <a:spcAft>
                <a:spcPts val="0"/>
              </a:spcAft>
              <a:buClr>
                <a:schemeClr val="dk1"/>
              </a:buClr>
              <a:buSzPts val="1400"/>
              <a:buFont typeface="Arial"/>
              <a:buChar char="•"/>
              <a:defRPr/>
            </a:lvl3pPr>
            <a:lvl4pPr marL="1828800" lvl="3" indent="-317500" algn="l" rtl="0">
              <a:spcBef>
                <a:spcPts val="400"/>
              </a:spcBef>
              <a:spcAft>
                <a:spcPts val="0"/>
              </a:spcAft>
              <a:buSzPts val="1400"/>
              <a:buChar char="●"/>
              <a:defRPr/>
            </a:lvl4pPr>
            <a:lvl5pPr marL="2286000" lvl="4" indent="-317500" algn="l" rtl="0">
              <a:spcBef>
                <a:spcPts val="400"/>
              </a:spcBef>
              <a:spcAft>
                <a:spcPts val="0"/>
              </a:spcAft>
              <a:buClr>
                <a:schemeClr val="dk1"/>
              </a:buClr>
              <a:buSzPts val="1400"/>
              <a:buFont typeface="Arial"/>
              <a:buChar char="»"/>
              <a:defRPr/>
            </a:lvl5pPr>
            <a:lvl6pPr marL="2743200" lvl="5" indent="-317500" algn="l" rtl="0">
              <a:spcBef>
                <a:spcPts val="400"/>
              </a:spcBef>
              <a:spcAft>
                <a:spcPts val="0"/>
              </a:spcAft>
              <a:buClr>
                <a:schemeClr val="dk1"/>
              </a:buClr>
              <a:buSzPts val="1400"/>
              <a:buFont typeface="Arial"/>
              <a:buChar char="»"/>
              <a:defRPr/>
            </a:lvl6pPr>
            <a:lvl7pPr marL="3200400" lvl="6" indent="-317500" algn="l" rtl="0">
              <a:spcBef>
                <a:spcPts val="400"/>
              </a:spcBef>
              <a:spcAft>
                <a:spcPts val="0"/>
              </a:spcAft>
              <a:buClr>
                <a:schemeClr val="dk1"/>
              </a:buClr>
              <a:buSzPts val="1400"/>
              <a:buFont typeface="Arial"/>
              <a:buChar char="»"/>
              <a:defRPr/>
            </a:lvl7pPr>
            <a:lvl8pPr marL="3657600" lvl="7" indent="-317500" algn="l" rtl="0">
              <a:spcBef>
                <a:spcPts val="400"/>
              </a:spcBef>
              <a:spcAft>
                <a:spcPts val="0"/>
              </a:spcAft>
              <a:buClr>
                <a:schemeClr val="dk1"/>
              </a:buClr>
              <a:buSzPts val="1400"/>
              <a:buFont typeface="Arial"/>
              <a:buChar char="»"/>
              <a:defRPr/>
            </a:lvl8pPr>
            <a:lvl9pPr marL="4114800" lvl="8" indent="-317500" algn="l" rtl="0">
              <a:spcBef>
                <a:spcPts val="400"/>
              </a:spcBef>
              <a:spcAft>
                <a:spcPts val="0"/>
              </a:spcAft>
              <a:buClr>
                <a:schemeClr val="dk1"/>
              </a:buClr>
              <a:buSzPts val="1400"/>
              <a:buFont typeface="Arial"/>
              <a:buChar char="»"/>
              <a:defRPr/>
            </a:lvl9pPr>
          </a:lstStyle>
          <a:p>
            <a:endParaRPr/>
          </a:p>
        </p:txBody>
      </p:sp>
      <p:sp>
        <p:nvSpPr>
          <p:cNvPr id="20" name="Google Shape;20;p3"/>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4"/>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22313" y="3305176"/>
            <a:ext cx="7772400" cy="1021500"/>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25" name="Google Shape;25;p5"/>
          <p:cNvSpPr txBox="1">
            <a:spLocks noGrp="1"/>
          </p:cNvSpPr>
          <p:nvPr>
            <p:ph type="body" idx="1"/>
          </p:nvPr>
        </p:nvSpPr>
        <p:spPr>
          <a:xfrm>
            <a:off x="722313" y="2180035"/>
            <a:ext cx="7772400" cy="11250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26" name="Google Shape;26;p5"/>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29" name="Google Shape;29;p6"/>
          <p:cNvSpPr txBox="1">
            <a:spLocks noGrp="1"/>
          </p:cNvSpPr>
          <p:nvPr>
            <p:ph type="body" idx="1"/>
          </p:nvPr>
        </p:nvSpPr>
        <p:spPr>
          <a:xfrm>
            <a:off x="457200" y="1200150"/>
            <a:ext cx="4038600" cy="33945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0" name="Google Shape;30;p6"/>
          <p:cNvSpPr txBox="1">
            <a:spLocks noGrp="1"/>
          </p:cNvSpPr>
          <p:nvPr>
            <p:ph type="body" idx="2"/>
          </p:nvPr>
        </p:nvSpPr>
        <p:spPr>
          <a:xfrm>
            <a:off x="4648200" y="1200150"/>
            <a:ext cx="4038600" cy="33945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6"/>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34" name="Google Shape;34;p7"/>
          <p:cNvSpPr txBox="1">
            <a:spLocks noGrp="1"/>
          </p:cNvSpPr>
          <p:nvPr>
            <p:ph type="body" idx="1"/>
          </p:nvPr>
        </p:nvSpPr>
        <p:spPr>
          <a:xfrm>
            <a:off x="457200" y="1151335"/>
            <a:ext cx="4040100" cy="4797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5" name="Google Shape;35;p7"/>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6" name="Google Shape;36;p7"/>
          <p:cNvSpPr txBox="1">
            <a:spLocks noGrp="1"/>
          </p:cNvSpPr>
          <p:nvPr>
            <p:ph type="body" idx="3"/>
          </p:nvPr>
        </p:nvSpPr>
        <p:spPr>
          <a:xfrm>
            <a:off x="4645026" y="1151335"/>
            <a:ext cx="4041900" cy="479700"/>
          </a:xfrm>
          <a:prstGeom prst="rect">
            <a:avLst/>
          </a:prstGeom>
          <a:noFill/>
          <a:ln>
            <a:noFill/>
          </a:ln>
        </p:spPr>
        <p:txBody>
          <a:bodyPr spcFirstLastPara="1" wrap="square" lIns="91425" tIns="91425" rIns="91425" bIns="91425" anchor="b"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37" name="Google Shape;37;p7"/>
          <p:cNvSpPr txBox="1">
            <a:spLocks noGrp="1"/>
          </p:cNvSpPr>
          <p:nvPr>
            <p:ph type="body" idx="4"/>
          </p:nvPr>
        </p:nvSpPr>
        <p:spPr>
          <a:xfrm>
            <a:off x="4645026" y="1631156"/>
            <a:ext cx="4041900" cy="29634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8" name="Google Shape;38;p7"/>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05978"/>
            <a:ext cx="8229600" cy="8571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SzPts val="1400"/>
              <a:buChar char="●"/>
              <a:defRPr/>
            </a:lvl1pPr>
            <a:lvl2pPr lvl="1" algn="r" rtl="0">
              <a:spcBef>
                <a:spcPts val="0"/>
              </a:spcBef>
              <a:spcAft>
                <a:spcPts val="0"/>
              </a:spcAft>
              <a:buSzPts val="1400"/>
              <a:buChar char="○"/>
              <a:defRPr/>
            </a:lvl2pPr>
            <a:lvl3pPr lvl="2" algn="r" rtl="0">
              <a:spcBef>
                <a:spcPts val="0"/>
              </a:spcBef>
              <a:spcAft>
                <a:spcPts val="0"/>
              </a:spcAft>
              <a:buSzPts val="1400"/>
              <a:buChar char="■"/>
              <a:defRPr/>
            </a:lvl3pPr>
            <a:lvl4pPr lvl="3" algn="r" rtl="0">
              <a:spcBef>
                <a:spcPts val="0"/>
              </a:spcBef>
              <a:spcAft>
                <a:spcPts val="0"/>
              </a:spcAft>
              <a:buSzPts val="1400"/>
              <a:buChar char="●"/>
              <a:defRPr/>
            </a:lvl4pPr>
            <a:lvl5pPr lvl="4" algn="r" rtl="0">
              <a:spcBef>
                <a:spcPts val="0"/>
              </a:spcBef>
              <a:spcAft>
                <a:spcPts val="0"/>
              </a:spcAft>
              <a:buSzPts val="1400"/>
              <a:buChar char="○"/>
              <a:defRPr/>
            </a:lvl5pPr>
            <a:lvl6pPr marL="457200" lvl="5" algn="r" rtl="0">
              <a:spcBef>
                <a:spcPts val="0"/>
              </a:spcBef>
              <a:spcAft>
                <a:spcPts val="0"/>
              </a:spcAft>
              <a:buSzPts val="1400"/>
              <a:buChar char="■"/>
              <a:defRPr/>
            </a:lvl6pPr>
            <a:lvl7pPr marL="914400" lvl="6" algn="r" rtl="0">
              <a:spcBef>
                <a:spcPts val="0"/>
              </a:spcBef>
              <a:spcAft>
                <a:spcPts val="0"/>
              </a:spcAft>
              <a:buSzPts val="1400"/>
              <a:buChar char="●"/>
              <a:defRPr/>
            </a:lvl7pPr>
            <a:lvl8pPr marL="1371600" lvl="7" algn="r" rtl="0">
              <a:spcBef>
                <a:spcPts val="0"/>
              </a:spcBef>
              <a:spcAft>
                <a:spcPts val="0"/>
              </a:spcAft>
              <a:buSzPts val="1400"/>
              <a:buChar char="○"/>
              <a:defRPr/>
            </a:lvl8pPr>
            <a:lvl9pPr marL="1828800" lvl="8" algn="r" rtl="0">
              <a:spcBef>
                <a:spcPts val="0"/>
              </a:spcBef>
              <a:spcAft>
                <a:spcPts val="0"/>
              </a:spcAft>
              <a:buSzPts val="1400"/>
              <a:buChar char="■"/>
              <a:defRPr/>
            </a:lvl9pPr>
          </a:lstStyle>
          <a:p>
            <a:endParaRPr/>
          </a:p>
        </p:txBody>
      </p:sp>
      <p:sp>
        <p:nvSpPr>
          <p:cNvPr id="41" name="Google Shape;41;p8"/>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457201" y="204787"/>
            <a:ext cx="3008400" cy="8715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4" name="Google Shape;44;p9"/>
          <p:cNvSpPr txBox="1">
            <a:spLocks noGrp="1"/>
          </p:cNvSpPr>
          <p:nvPr>
            <p:ph type="body" idx="1"/>
          </p:nvPr>
        </p:nvSpPr>
        <p:spPr>
          <a:xfrm>
            <a:off x="3575050" y="204788"/>
            <a:ext cx="5111700" cy="43899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5" name="Google Shape;45;p9"/>
          <p:cNvSpPr txBox="1">
            <a:spLocks noGrp="1"/>
          </p:cNvSpPr>
          <p:nvPr>
            <p:ph type="body" idx="2"/>
          </p:nvPr>
        </p:nvSpPr>
        <p:spPr>
          <a:xfrm>
            <a:off x="457201" y="1076325"/>
            <a:ext cx="3008400" cy="35184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46" name="Google Shape;46;p9"/>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a:endParaRPr/>
          </a:p>
        </p:txBody>
      </p:sp>
      <p:sp>
        <p:nvSpPr>
          <p:cNvPr id="49" name="Google Shape;49;p10"/>
          <p:cNvSpPr>
            <a:spLocks noGrp="1"/>
          </p:cNvSpPr>
          <p:nvPr>
            <p:ph type="pic" idx="2"/>
          </p:nvPr>
        </p:nvSpPr>
        <p:spPr>
          <a:xfrm>
            <a:off x="1792288" y="459581"/>
            <a:ext cx="5486400" cy="3086100"/>
          </a:xfrm>
          <a:prstGeom prst="rect">
            <a:avLst/>
          </a:prstGeom>
          <a:noFill/>
          <a:ln>
            <a:noFill/>
          </a:ln>
        </p:spPr>
      </p:sp>
      <p:sp>
        <p:nvSpPr>
          <p:cNvPr id="50" name="Google Shape;50;p10"/>
          <p:cNvSpPr txBox="1">
            <a:spLocks noGrp="1"/>
          </p:cNvSpPr>
          <p:nvPr>
            <p:ph type="body" idx="1"/>
          </p:nvPr>
        </p:nvSpPr>
        <p:spPr>
          <a:xfrm>
            <a:off x="1792288" y="4025504"/>
            <a:ext cx="5486400" cy="6036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SzPts val="1400"/>
              <a:buFont typeface="Arial"/>
              <a:buNone/>
              <a:defRPr/>
            </a:lvl1pPr>
            <a:lvl2pPr marL="914400" lvl="1" indent="-228600" rtl="0">
              <a:spcBef>
                <a:spcPts val="0"/>
              </a:spcBef>
              <a:spcAft>
                <a:spcPts val="0"/>
              </a:spcAft>
              <a:buSzPts val="1400"/>
              <a:buFont typeface="Arial"/>
              <a:buNone/>
              <a:defRPr/>
            </a:lvl2pPr>
            <a:lvl3pPr marL="1371600" lvl="2" indent="-228600" rtl="0">
              <a:spcBef>
                <a:spcPts val="0"/>
              </a:spcBef>
              <a:spcAft>
                <a:spcPts val="0"/>
              </a:spcAft>
              <a:buSzPts val="1400"/>
              <a:buFont typeface="Arial"/>
              <a:buNone/>
              <a:defRPr/>
            </a:lvl3pPr>
            <a:lvl4pPr marL="1828800" lvl="3" indent="-228600" rtl="0">
              <a:spcBef>
                <a:spcPts val="0"/>
              </a:spcBef>
              <a:spcAft>
                <a:spcPts val="0"/>
              </a:spcAft>
              <a:buSzPts val="1400"/>
              <a:buFont typeface="Arial"/>
              <a:buNone/>
              <a:defRPr/>
            </a:lvl4pPr>
            <a:lvl5pPr marL="2286000" lvl="4" indent="-228600" rtl="0">
              <a:spcBef>
                <a:spcPts val="0"/>
              </a:spcBef>
              <a:spcAft>
                <a:spcPts val="0"/>
              </a:spcAft>
              <a:buSzPts val="1400"/>
              <a:buFont typeface="Arial"/>
              <a:buNone/>
              <a:defRPr/>
            </a:lvl5pPr>
            <a:lvl6pPr marL="2743200" lvl="5" indent="-228600" rtl="0">
              <a:spcBef>
                <a:spcPts val="0"/>
              </a:spcBef>
              <a:spcAft>
                <a:spcPts val="0"/>
              </a:spcAft>
              <a:buSzPts val="1400"/>
              <a:buFont typeface="Arial"/>
              <a:buNone/>
              <a:defRPr/>
            </a:lvl6pPr>
            <a:lvl7pPr marL="3200400" lvl="6" indent="-228600" rtl="0">
              <a:spcBef>
                <a:spcPts val="0"/>
              </a:spcBef>
              <a:spcAft>
                <a:spcPts val="0"/>
              </a:spcAft>
              <a:buSzPts val="1400"/>
              <a:buFont typeface="Arial"/>
              <a:buNone/>
              <a:defRPr/>
            </a:lvl7pPr>
            <a:lvl8pPr marL="3657600" lvl="7" indent="-228600" rtl="0">
              <a:spcBef>
                <a:spcPts val="0"/>
              </a:spcBef>
              <a:spcAft>
                <a:spcPts val="0"/>
              </a:spcAft>
              <a:buSzPts val="1400"/>
              <a:buFont typeface="Arial"/>
              <a:buNone/>
              <a:defRPr/>
            </a:lvl8pPr>
            <a:lvl9pPr marL="4114800" lvl="8" indent="-228600" rtl="0">
              <a:spcBef>
                <a:spcPts val="0"/>
              </a:spcBef>
              <a:spcAft>
                <a:spcPts val="0"/>
              </a:spcAft>
              <a:buSzPts val="1400"/>
              <a:buFont typeface="Arial"/>
              <a:buNone/>
              <a:defRPr/>
            </a:lvl9pPr>
          </a:lstStyle>
          <a:p>
            <a:endParaRPr/>
          </a:p>
        </p:txBody>
      </p:sp>
      <p:sp>
        <p:nvSpPr>
          <p:cNvPr id="51" name="Google Shape;51;p10"/>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19575" y="-29375"/>
            <a:ext cx="9163500" cy="46014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Google Shape;11;p1"/>
          <p:cNvPicPr preferRelativeResize="0"/>
          <p:nvPr/>
        </p:nvPicPr>
        <p:blipFill rotWithShape="1">
          <a:blip r:embed="rId13">
            <a:alphaModFix/>
          </a:blip>
          <a:srcRect t="44495" b="44495"/>
          <a:stretch/>
        </p:blipFill>
        <p:spPr>
          <a:xfrm flipH="1">
            <a:off x="3" y="4514300"/>
            <a:ext cx="9143997" cy="629200"/>
          </a:xfrm>
          <a:prstGeom prst="rect">
            <a:avLst/>
          </a:prstGeom>
          <a:noFill/>
          <a:ln>
            <a:noFill/>
          </a:ln>
        </p:spPr>
      </p:pic>
      <p:sp>
        <p:nvSpPr>
          <p:cNvPr id="12" name="Google Shape;12;p1"/>
          <p:cNvSpPr txBox="1">
            <a:spLocks noGrp="1"/>
          </p:cNvSpPr>
          <p:nvPr>
            <p:ph type="sldNum" idx="12"/>
          </p:nvPr>
        </p:nvSpPr>
        <p:spPr>
          <a:xfrm>
            <a:off x="6553200" y="4661297"/>
            <a:ext cx="1905000" cy="3429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200" b="0" i="0" u="none" strike="noStrike" cap="none">
                <a:solidFill>
                  <a:schemeClr val="lt1"/>
                </a:solidFill>
                <a:latin typeface="Arial"/>
                <a:ea typeface="Arial"/>
                <a:cs typeface="Arial"/>
                <a:sym typeface="Arial"/>
              </a:defRPr>
            </a:lvl1pPr>
            <a:lvl2pPr marL="0" marR="0" lvl="1" indent="0" algn="r" rtl="0">
              <a:spcBef>
                <a:spcPts val="0"/>
              </a:spcBef>
              <a:buNone/>
              <a:defRPr sz="1200" b="0" i="0" u="none" strike="noStrike" cap="none">
                <a:solidFill>
                  <a:schemeClr val="lt1"/>
                </a:solidFill>
                <a:latin typeface="Arial"/>
                <a:ea typeface="Arial"/>
                <a:cs typeface="Arial"/>
                <a:sym typeface="Arial"/>
              </a:defRPr>
            </a:lvl2pPr>
            <a:lvl3pPr marL="0" marR="0" lvl="2" indent="0" algn="r" rtl="0">
              <a:spcBef>
                <a:spcPts val="0"/>
              </a:spcBef>
              <a:buNone/>
              <a:defRPr sz="1200" b="0" i="0" u="none" strike="noStrike" cap="none">
                <a:solidFill>
                  <a:schemeClr val="lt1"/>
                </a:solidFill>
                <a:latin typeface="Arial"/>
                <a:ea typeface="Arial"/>
                <a:cs typeface="Arial"/>
                <a:sym typeface="Arial"/>
              </a:defRPr>
            </a:lvl3pPr>
            <a:lvl4pPr marL="0" marR="0" lvl="3" indent="0" algn="r" rtl="0">
              <a:spcBef>
                <a:spcPts val="0"/>
              </a:spcBef>
              <a:buNone/>
              <a:defRPr sz="1200" b="0" i="0" u="none" strike="noStrike" cap="none">
                <a:solidFill>
                  <a:schemeClr val="lt1"/>
                </a:solidFill>
                <a:latin typeface="Arial"/>
                <a:ea typeface="Arial"/>
                <a:cs typeface="Arial"/>
                <a:sym typeface="Arial"/>
              </a:defRPr>
            </a:lvl4pPr>
            <a:lvl5pPr marL="0" marR="0" lvl="4" indent="0" algn="r" rtl="0">
              <a:spcBef>
                <a:spcPts val="0"/>
              </a:spcBef>
              <a:buNone/>
              <a:defRPr sz="1200" b="0" i="0" u="none" strike="noStrike" cap="none">
                <a:solidFill>
                  <a:schemeClr val="lt1"/>
                </a:solidFill>
                <a:latin typeface="Arial"/>
                <a:ea typeface="Arial"/>
                <a:cs typeface="Arial"/>
                <a:sym typeface="Arial"/>
              </a:defRPr>
            </a:lvl5pPr>
            <a:lvl6pPr marL="0" marR="0" lvl="5" indent="0" algn="r" rtl="0">
              <a:spcBef>
                <a:spcPts val="0"/>
              </a:spcBef>
              <a:buNone/>
              <a:defRPr sz="1200" b="0" i="0" u="none" strike="noStrike" cap="none">
                <a:solidFill>
                  <a:schemeClr val="lt1"/>
                </a:solidFill>
                <a:latin typeface="Arial"/>
                <a:ea typeface="Arial"/>
                <a:cs typeface="Arial"/>
                <a:sym typeface="Arial"/>
              </a:defRPr>
            </a:lvl6pPr>
            <a:lvl7pPr marL="0" marR="0" lvl="6" indent="0" algn="r" rtl="0">
              <a:spcBef>
                <a:spcPts val="0"/>
              </a:spcBef>
              <a:buNone/>
              <a:defRPr sz="1200" b="0" i="0" u="none" strike="noStrike" cap="none">
                <a:solidFill>
                  <a:schemeClr val="lt1"/>
                </a:solidFill>
                <a:latin typeface="Arial"/>
                <a:ea typeface="Arial"/>
                <a:cs typeface="Arial"/>
                <a:sym typeface="Arial"/>
              </a:defRPr>
            </a:lvl7pPr>
            <a:lvl8pPr marL="0" marR="0" lvl="7" indent="0" algn="r" rtl="0">
              <a:spcBef>
                <a:spcPts val="0"/>
              </a:spcBef>
              <a:buNone/>
              <a:defRPr sz="1200" b="0" i="0" u="none" strike="noStrike" cap="none">
                <a:solidFill>
                  <a:schemeClr val="lt1"/>
                </a:solidFill>
                <a:latin typeface="Arial"/>
                <a:ea typeface="Arial"/>
                <a:cs typeface="Arial"/>
                <a:sym typeface="Arial"/>
              </a:defRPr>
            </a:lvl8pPr>
            <a:lvl9pPr marL="0" marR="0" lvl="8" indent="0" algn="r" rtl="0">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quisition.gov/far/part-16#FAR_16_70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michael.sands@gsa.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6" name="Google Shape;66;p13"/>
          <p:cNvSpPr txBox="1">
            <a:spLocks noGrp="1"/>
          </p:cNvSpPr>
          <p:nvPr>
            <p:ph type="title" idx="4294967295"/>
          </p:nvPr>
        </p:nvSpPr>
        <p:spPr>
          <a:xfrm>
            <a:off x="683388" y="2087350"/>
            <a:ext cx="7088100" cy="6864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75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chemeClr val="lt1"/>
                </a:solidFill>
                <a:effectLst/>
                <a:uLnTx/>
                <a:uFillTx/>
                <a:latin typeface="Arial"/>
                <a:ea typeface="Arial"/>
                <a:cs typeface="Arial"/>
                <a:sym typeface="Arial"/>
              </a:rPr>
              <a:t>Emergency Acquisition Basic Ordering Agreements</a:t>
            </a:r>
            <a:endParaRPr kumimoji="0" lang="en-US" sz="1400" b="0"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l" defTabSz="914400" rtl="0" eaLnBrk="1" fontAlgn="auto" latinLnBrk="0" hangingPunct="1">
              <a:lnSpc>
                <a:spcPct val="75000"/>
              </a:lnSpc>
              <a:spcBef>
                <a:spcPts val="1800"/>
              </a:spcBef>
              <a:spcAft>
                <a:spcPts val="0"/>
              </a:spcAft>
              <a:buClr>
                <a:srgbClr val="000000"/>
              </a:buClr>
              <a:buSzTx/>
              <a:buFont typeface="Arial"/>
              <a:buNone/>
              <a:tabLst/>
              <a:defRPr/>
            </a:pPr>
            <a:endParaRPr kumimoji="0" lang="en-US" sz="2000" b="0"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l" defTabSz="914400" rtl="0" eaLnBrk="1" fontAlgn="auto" latinLnBrk="0" hangingPunct="1">
              <a:lnSpc>
                <a:spcPct val="75000"/>
              </a:lnSpc>
              <a:spcBef>
                <a:spcPts val="1800"/>
              </a:spcBef>
              <a:spcAft>
                <a:spcPts val="0"/>
              </a:spcAft>
              <a:buClr>
                <a:srgbClr val="000000"/>
              </a:buClr>
              <a:buSzTx/>
              <a:buFont typeface="Arial"/>
              <a:buNone/>
              <a:tabLst/>
              <a:defRPr/>
            </a:pPr>
            <a:r>
              <a:rPr kumimoji="0" lang="en-US" sz="2000" b="0" i="0" u="none" strike="noStrike" kern="0" cap="none" spc="0" normalizeH="0" baseline="0" noProof="0" dirty="0">
                <a:ln>
                  <a:noFill/>
                </a:ln>
                <a:solidFill>
                  <a:schemeClr val="lt1"/>
                </a:solidFill>
                <a:effectLst/>
                <a:uLnTx/>
                <a:uFillTx/>
                <a:latin typeface="Arial"/>
                <a:ea typeface="Arial"/>
                <a:cs typeface="Arial"/>
                <a:sym typeface="Arial"/>
              </a:rPr>
              <a:t>Office of Acquisition Operations (QMA)</a:t>
            </a:r>
            <a:endParaRPr kumimoji="0" lang="en-US" sz="1400" b="0" i="0" u="none" strike="noStrike" kern="0" cap="none" spc="0" normalizeH="0" baseline="0" noProof="0" dirty="0">
              <a:ln>
                <a:noFill/>
              </a:ln>
              <a:solidFill>
                <a:schemeClr val="lt1"/>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1800"/>
              </a:spcBef>
              <a:spcAft>
                <a:spcPts val="0"/>
              </a:spcAft>
              <a:buClr>
                <a:srgbClr val="000000"/>
              </a:buClr>
              <a:buSzTx/>
              <a:buFont typeface="Arial"/>
              <a:buNone/>
              <a:tabLst/>
              <a:defRPr/>
            </a:pPr>
            <a:endParaRPr kumimoji="0" lang="en-US" sz="2800" b="0" i="0" u="none" strike="noStrike" kern="0" cap="none" spc="0" normalizeH="0" baseline="0" noProof="0" dirty="0">
              <a:ln>
                <a:noFill/>
              </a:ln>
              <a:solidFill>
                <a:schemeClr val="lt1"/>
              </a:solidFill>
              <a:effectLst/>
              <a:uLnTx/>
              <a:uFillTx/>
              <a:latin typeface="Arial"/>
              <a:ea typeface="Arial"/>
              <a:cs typeface="Arial"/>
              <a:sym typeface="Arial"/>
            </a:endParaRPr>
          </a:p>
        </p:txBody>
      </p:sp>
      <p:sp>
        <p:nvSpPr>
          <p:cNvPr id="67" name="Google Shape;67;p13"/>
          <p:cNvSpPr txBox="1"/>
          <p:nvPr/>
        </p:nvSpPr>
        <p:spPr>
          <a:xfrm>
            <a:off x="683400" y="4146240"/>
            <a:ext cx="4495800" cy="663000"/>
          </a:xfrm>
          <a:prstGeom prst="rect">
            <a:avLst/>
          </a:prstGeom>
          <a:noFill/>
          <a:ln>
            <a:noFill/>
          </a:ln>
        </p:spPr>
        <p:txBody>
          <a:bodyPr spcFirstLastPara="1" wrap="square" lIns="0" tIns="0" rIns="0" bIns="0" anchor="t" anchorCtr="0">
            <a:noAutofit/>
          </a:bodyPr>
          <a:lstStyle/>
          <a:p>
            <a:pPr marL="0" marR="0" lvl="0" indent="0" algn="l" rtl="0">
              <a:lnSpc>
                <a:spcPct val="75000"/>
              </a:lnSpc>
              <a:spcBef>
                <a:spcPts val="0"/>
              </a:spcBef>
              <a:spcAft>
                <a:spcPts val="0"/>
              </a:spcAft>
              <a:buNone/>
            </a:pPr>
            <a:r>
              <a:rPr lang="en-US" sz="1600" b="0" i="0" u="none" strike="noStrike" cap="none" dirty="0">
                <a:solidFill>
                  <a:schemeClr val="lt1"/>
                </a:solidFill>
                <a:latin typeface="Arial"/>
                <a:ea typeface="Arial"/>
                <a:cs typeface="Arial"/>
                <a:sym typeface="Arial"/>
              </a:rPr>
              <a:t>presented by</a:t>
            </a:r>
            <a:endParaRPr sz="1600" dirty="0">
              <a:solidFill>
                <a:schemeClr val="lt1"/>
              </a:solidFill>
            </a:endParaRPr>
          </a:p>
          <a:p>
            <a:pPr marL="0" marR="0" lvl="0" indent="0" algn="l" rtl="0">
              <a:lnSpc>
                <a:spcPct val="50000"/>
              </a:lnSpc>
              <a:spcBef>
                <a:spcPts val="1800"/>
              </a:spcBef>
              <a:spcAft>
                <a:spcPts val="0"/>
              </a:spcAft>
              <a:buNone/>
            </a:pPr>
            <a:r>
              <a:rPr lang="en-US" sz="1800" dirty="0">
                <a:solidFill>
                  <a:schemeClr val="lt1"/>
                </a:solidFill>
              </a:rPr>
              <a:t>Michael Sands</a:t>
            </a:r>
            <a:endParaRPr sz="18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6" name="Google Shape;136;p22"/>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Example Requirement</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137" name="Google Shape;137;p22" descr="On the far left-center of the slide, there is a rectangular, cardboard box with the words &quot;MEAL READY TO EAT,&quot; 12 EACH,&quot; and &quot;LOT NO.&quot; written on the side of the box in black ink."/>
          <p:cNvPicPr preferRelativeResize="0"/>
          <p:nvPr/>
        </p:nvPicPr>
        <p:blipFill>
          <a:blip r:embed="rId3">
            <a:alphaModFix/>
          </a:blip>
          <a:stretch>
            <a:fillRect/>
          </a:stretch>
        </p:blipFill>
        <p:spPr>
          <a:xfrm>
            <a:off x="253500" y="1647713"/>
            <a:ext cx="2992125" cy="2196000"/>
          </a:xfrm>
          <a:prstGeom prst="rect">
            <a:avLst/>
          </a:prstGeom>
          <a:noFill/>
          <a:ln>
            <a:noFill/>
          </a:ln>
        </p:spPr>
      </p:pic>
      <p:pic>
        <p:nvPicPr>
          <p:cNvPr id="138" name="Google Shape;138;p22" descr="On the center of slide and to the right of the &quot;MEAL READY TO EAT&quot; image, there is a picture of an email written to BOA participants requesting that they submit quotes for an emergency requirement."/>
          <p:cNvPicPr preferRelativeResize="0"/>
          <p:nvPr/>
        </p:nvPicPr>
        <p:blipFill>
          <a:blip r:embed="rId4">
            <a:alphaModFix/>
          </a:blip>
          <a:stretch>
            <a:fillRect/>
          </a:stretch>
        </p:blipFill>
        <p:spPr>
          <a:xfrm>
            <a:off x="3414336" y="1381663"/>
            <a:ext cx="5494214" cy="2728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5" name="Google Shape;145;p23"/>
          <p:cNvSpPr>
            <a:spLocks noGrp="1"/>
          </p:cNvSpPr>
          <p:nvPr>
            <p:ph type="title" idx="4294967295"/>
          </p:nvPr>
        </p:nvSpPr>
        <p:spPr>
          <a:xfrm>
            <a:off x="685863" y="0"/>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References &amp; Contacts</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3" name="Google Shape;143;p23"/>
          <p:cNvSpPr/>
          <p:nvPr/>
        </p:nvSpPr>
        <p:spPr>
          <a:xfrm>
            <a:off x="684225" y="837238"/>
            <a:ext cx="7772400" cy="2716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u="sng" dirty="0">
                <a:solidFill>
                  <a:schemeClr val="tx1"/>
                </a:solidFill>
                <a:hlinkClick r:id="rId3">
                  <a:extLst>
                    <a:ext uri="{A12FA001-AC4F-418D-AE19-62706E023703}">
                      <ahyp:hlinkClr xmlns:ahyp="http://schemas.microsoft.com/office/drawing/2018/hyperlinkcolor" val="tx"/>
                    </a:ext>
                  </a:extLst>
                </a:hlinkClick>
              </a:rPr>
              <a:t>https://www.acquisition.gov/far/part-16#FAR_16_703</a:t>
            </a:r>
            <a:r>
              <a:rPr lang="en-US" sz="1800" dirty="0">
                <a:solidFill>
                  <a:schemeClr val="tx1"/>
                </a:solidFill>
              </a:rPr>
              <a:t>	</a:t>
            </a:r>
            <a:endParaRPr sz="1800" dirty="0">
              <a:solidFill>
                <a:schemeClr val="tx1"/>
              </a:solidFill>
            </a:endParaRPr>
          </a:p>
          <a:p>
            <a:pPr marL="0" marR="0" lvl="0" indent="0" algn="l" rtl="0">
              <a:spcBef>
                <a:spcPts val="400"/>
              </a:spcBef>
              <a:spcAft>
                <a:spcPts val="0"/>
              </a:spcAft>
              <a:buNone/>
            </a:pPr>
            <a:endParaRPr sz="1800" dirty="0">
              <a:solidFill>
                <a:schemeClr val="dk1"/>
              </a:solidFill>
            </a:endParaRPr>
          </a:p>
          <a:p>
            <a:pPr marL="0" marR="0" lvl="0" indent="0" algn="l" rtl="0">
              <a:spcBef>
                <a:spcPts val="400"/>
              </a:spcBef>
              <a:spcAft>
                <a:spcPts val="0"/>
              </a:spcAft>
              <a:buNone/>
            </a:pPr>
            <a:r>
              <a:rPr lang="en-US" sz="1800" dirty="0">
                <a:solidFill>
                  <a:schemeClr val="dk1"/>
                </a:solidFill>
              </a:rPr>
              <a:t>A copy of the BOA and Master Contact List of BOA Participants will be distributed with this slide deck to all participants after the meeting.</a:t>
            </a:r>
            <a:endParaRPr sz="1800" dirty="0">
              <a:solidFill>
                <a:schemeClr val="dk1"/>
              </a:solidFill>
            </a:endParaRPr>
          </a:p>
          <a:p>
            <a:pPr marL="0" marR="0" lvl="0" indent="0" algn="l" rtl="0">
              <a:spcBef>
                <a:spcPts val="400"/>
              </a:spcBef>
              <a:spcAft>
                <a:spcPts val="0"/>
              </a:spcAft>
              <a:buNone/>
            </a:pPr>
            <a:endParaRPr sz="1800" dirty="0">
              <a:solidFill>
                <a:schemeClr val="dk1"/>
              </a:solidFill>
            </a:endParaRPr>
          </a:p>
          <a:p>
            <a:pPr marL="0" marR="0" lvl="0" indent="0" algn="l" rtl="0">
              <a:spcBef>
                <a:spcPts val="400"/>
              </a:spcBef>
              <a:spcAft>
                <a:spcPts val="0"/>
              </a:spcAft>
              <a:buNone/>
            </a:pPr>
            <a:r>
              <a:rPr lang="en-US" sz="1800" b="1" dirty="0">
                <a:solidFill>
                  <a:schemeClr val="dk1"/>
                </a:solidFill>
              </a:rPr>
              <a:t>QMA EA Contracting Officer:</a:t>
            </a:r>
            <a:endParaRPr sz="1800" b="1" dirty="0">
              <a:solidFill>
                <a:schemeClr val="dk1"/>
              </a:solidFill>
            </a:endParaRPr>
          </a:p>
          <a:p>
            <a:pPr marL="0" marR="0" lvl="0" indent="0" algn="l" rtl="0">
              <a:spcBef>
                <a:spcPts val="400"/>
              </a:spcBef>
              <a:spcAft>
                <a:spcPts val="0"/>
              </a:spcAft>
              <a:buNone/>
            </a:pPr>
            <a:endParaRPr sz="1800" dirty="0">
              <a:solidFill>
                <a:schemeClr val="dk1"/>
              </a:solidFill>
            </a:endParaRPr>
          </a:p>
          <a:p>
            <a:pPr marL="0" marR="0" lvl="0" indent="0" algn="l" rtl="0">
              <a:spcBef>
                <a:spcPts val="400"/>
              </a:spcBef>
              <a:spcAft>
                <a:spcPts val="0"/>
              </a:spcAft>
              <a:buNone/>
            </a:pPr>
            <a:r>
              <a:rPr lang="en-US" sz="1800" dirty="0">
                <a:solidFill>
                  <a:schemeClr val="dk1"/>
                </a:solidFill>
              </a:rPr>
              <a:t>Michael Sands, 786-795-3259, </a:t>
            </a:r>
            <a:r>
              <a:rPr lang="en-US" sz="1800" u="sng" dirty="0">
                <a:solidFill>
                  <a:schemeClr val="tx1"/>
                </a:solidFill>
                <a:hlinkClick r:id="rId4">
                  <a:extLst>
                    <a:ext uri="{A12FA001-AC4F-418D-AE19-62706E023703}">
                      <ahyp:hlinkClr xmlns:ahyp="http://schemas.microsoft.com/office/drawing/2018/hyperlinkcolor" val="tx"/>
                    </a:ext>
                  </a:extLst>
                </a:hlinkClick>
              </a:rPr>
              <a:t>michael.sands@gsa.gov</a:t>
            </a:r>
            <a:r>
              <a:rPr lang="en-US" sz="1800" dirty="0">
                <a:solidFill>
                  <a:schemeClr val="dk1"/>
                </a:solidFill>
              </a:rPr>
              <a:t>	</a:t>
            </a:r>
            <a:endParaRPr sz="1800" dirty="0">
              <a:solidFill>
                <a:schemeClr val="dk1"/>
              </a:solidFill>
            </a:endParaRPr>
          </a:p>
          <a:p>
            <a:pPr marL="0" marR="0" lvl="0" indent="0" algn="l" rtl="0">
              <a:spcBef>
                <a:spcPts val="400"/>
              </a:spcBef>
              <a:spcAft>
                <a:spcPts val="0"/>
              </a:spcAft>
              <a:buNone/>
            </a:pPr>
            <a:r>
              <a:rPr lang="en-US" sz="1800" dirty="0">
                <a:solidFill>
                  <a:schemeClr val="dk1"/>
                </a:solidFill>
              </a:rPr>
              <a:t>	  </a:t>
            </a:r>
            <a:endParaRPr sz="1800" dirty="0">
              <a:solidFill>
                <a:schemeClr val="dk1"/>
              </a:solidFill>
            </a:endParaRPr>
          </a:p>
          <a:p>
            <a:pPr marL="0" marR="0" lvl="0" indent="0" algn="l" rtl="0">
              <a:spcBef>
                <a:spcPts val="400"/>
              </a:spcBef>
              <a:spcAft>
                <a:spcPts val="0"/>
              </a:spcAft>
              <a:buNone/>
            </a:pPr>
            <a:endParaRPr sz="1800" dirty="0">
              <a:solidFill>
                <a:schemeClr val="dk1"/>
              </a:solidFill>
            </a:endParaRPr>
          </a:p>
          <a:p>
            <a:pPr marL="342900" marR="0" lvl="0" indent="0" algn="l" rtl="0">
              <a:spcBef>
                <a:spcPts val="400"/>
              </a:spcBef>
              <a:spcAft>
                <a:spcPts val="0"/>
              </a:spcAft>
              <a:buNone/>
            </a:pPr>
            <a:endParaRPr sz="1800" dirty="0"/>
          </a:p>
          <a:p>
            <a:pPr marL="742950" marR="0" lvl="0" indent="0" algn="l" rtl="0">
              <a:spcBef>
                <a:spcPts val="400"/>
              </a:spcBef>
              <a:spcAft>
                <a:spcPts val="0"/>
              </a:spcAft>
              <a:buNone/>
            </a:pP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2" name="Title 1">
            <a:extLst>
              <a:ext uri="{FF2B5EF4-FFF2-40B4-BE49-F238E27FC236}">
                <a16:creationId xmlns:a16="http://schemas.microsoft.com/office/drawing/2014/main" id="{BAF4C00D-1559-4D9B-8342-B79ADAA7517C}"/>
              </a:ext>
            </a:extLst>
          </p:cNvPr>
          <p:cNvSpPr>
            <a:spLocks noGrp="1"/>
          </p:cNvSpPr>
          <p:nvPr>
            <p:ph type="title" idx="4294967295"/>
          </p:nvPr>
        </p:nvSpPr>
        <p:spPr>
          <a:xfrm>
            <a:off x="628650" y="-993775"/>
            <a:ext cx="7886700" cy="993775"/>
          </a:xfrm>
          <a:prstGeom prst="rect">
            <a:avLst/>
          </a:prstGeom>
        </p:spPr>
        <p:txBody>
          <a:bodyPr anchor="b"/>
          <a:lstStyle/>
          <a:p>
            <a:r>
              <a:rPr lang="en-US" dirty="0"/>
              <a:t>Final slide with two images</a:t>
            </a:r>
          </a:p>
        </p:txBody>
      </p:sp>
      <p:pic>
        <p:nvPicPr>
          <p:cNvPr id="151" name="Google Shape;151;p24" descr="On the top left-hand side of the screen, there is a picture of the GSA Star Mark logo in blue and white. &quot;GSA&quot; is written in white text on a blue background. The &quot;A&quot; in GSA contains a blue star in its center."/>
          <p:cNvPicPr preferRelativeResize="0"/>
          <p:nvPr/>
        </p:nvPicPr>
        <p:blipFill>
          <a:blip r:embed="rId3">
            <a:alphaModFix/>
          </a:blip>
          <a:stretch>
            <a:fillRect/>
          </a:stretch>
        </p:blipFill>
        <p:spPr>
          <a:xfrm>
            <a:off x="413100" y="242388"/>
            <a:ext cx="1298401" cy="1172075"/>
          </a:xfrm>
          <a:prstGeom prst="rect">
            <a:avLst/>
          </a:prstGeom>
          <a:noFill/>
          <a:ln>
            <a:noFill/>
          </a:ln>
        </p:spPr>
      </p:pic>
      <p:pic>
        <p:nvPicPr>
          <p:cNvPr id="152" name="Google Shape;152;p24" descr="In the center of the slide, there is a picture of Yoda from the Star Wars movies. At the top of this image, the words &quot;Understand You Do Not?&quot; are written in white text. On the bottom of the image, the words &quot;Ask Questions You Should&quot; are written in white text."/>
          <p:cNvPicPr preferRelativeResize="0"/>
          <p:nvPr/>
        </p:nvPicPr>
        <p:blipFill>
          <a:blip r:embed="rId4">
            <a:alphaModFix/>
          </a:blip>
          <a:stretch>
            <a:fillRect/>
          </a:stretch>
        </p:blipFill>
        <p:spPr>
          <a:xfrm>
            <a:off x="3130363" y="887543"/>
            <a:ext cx="2883275" cy="33684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5" name="Google Shape;75;p14"/>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Introduction</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 name="Google Shape;72;p14"/>
          <p:cNvSpPr/>
          <p:nvPr/>
        </p:nvSpPr>
        <p:spPr>
          <a:xfrm>
            <a:off x="684225" y="1281126"/>
            <a:ext cx="7772400" cy="2647200"/>
          </a:xfrm>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1800"/>
              <a:buFont typeface="Arial"/>
              <a:buChar char="•"/>
            </a:pPr>
            <a:r>
              <a:rPr lang="en-US" sz="1800">
                <a:solidFill>
                  <a:schemeClr val="dk1"/>
                </a:solidFill>
              </a:rPr>
              <a:t>Who we are</a:t>
            </a:r>
            <a:endParaRPr sz="1800">
              <a:solidFill>
                <a:schemeClr val="dk1"/>
              </a:solidFill>
            </a:endParaRPr>
          </a:p>
          <a:p>
            <a:pPr marL="742950" marR="0" lvl="1" indent="-273050" algn="l" rtl="0">
              <a:spcBef>
                <a:spcPts val="0"/>
              </a:spcBef>
              <a:spcAft>
                <a:spcPts val="0"/>
              </a:spcAft>
              <a:buClr>
                <a:schemeClr val="dk1"/>
              </a:buClr>
              <a:buSzPts val="1800"/>
              <a:buFont typeface="Arial"/>
              <a:buChar char="–"/>
            </a:pPr>
            <a:r>
              <a:rPr lang="en-US" sz="1800">
                <a:solidFill>
                  <a:schemeClr val="dk1"/>
                </a:solidFill>
              </a:rPr>
              <a:t>QMA falls under GSA’s Federal Acquisition Service (FAS).</a:t>
            </a:r>
            <a:endParaRPr sz="1800">
              <a:solidFill>
                <a:schemeClr val="dk1"/>
              </a:solidFill>
            </a:endParaRPr>
          </a:p>
          <a:p>
            <a:pPr marL="742950" marR="0" lvl="1" indent="-273050" algn="l" rtl="0">
              <a:spcBef>
                <a:spcPts val="0"/>
              </a:spcBef>
              <a:spcAft>
                <a:spcPts val="0"/>
              </a:spcAft>
              <a:buClr>
                <a:schemeClr val="dk1"/>
              </a:buClr>
              <a:buSzPts val="1800"/>
              <a:buFont typeface="Arial"/>
              <a:buChar char="–"/>
            </a:pPr>
            <a:r>
              <a:rPr lang="en-US" sz="1800">
                <a:solidFill>
                  <a:schemeClr val="dk1"/>
                </a:solidFill>
              </a:rPr>
              <a:t>FAS’s mission is to make agencies more effective at what they do by providing expertise, management, and optimal acquisition solutions.</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Who we support</a:t>
            </a:r>
            <a:endParaRPr sz="1800"/>
          </a:p>
          <a:p>
            <a:pPr marL="742950" marR="0" lvl="1" indent="-273050" algn="l" rtl="0">
              <a:spcBef>
                <a:spcPts val="400"/>
              </a:spcBef>
              <a:spcAft>
                <a:spcPts val="0"/>
              </a:spcAft>
              <a:buClr>
                <a:schemeClr val="dk1"/>
              </a:buClr>
              <a:buSzPts val="1800"/>
              <a:buFont typeface="Arial"/>
              <a:buChar char="–"/>
            </a:pPr>
            <a:r>
              <a:rPr lang="en-US" sz="1800"/>
              <a:t>Primarily we support other Federal agencies; however, GSA allows other non-federal government entities to utilize its contracting vehicles and sources of supply under certain circumstances.</a:t>
            </a:r>
            <a:endParaRPr sz="1800"/>
          </a:p>
          <a:p>
            <a:pPr marL="342900" marR="0" lvl="0" indent="-330200" algn="l" rtl="0">
              <a:spcBef>
                <a:spcPts val="400"/>
              </a:spcBef>
              <a:spcAft>
                <a:spcPts val="0"/>
              </a:spcAft>
              <a:buClr>
                <a:schemeClr val="dk1"/>
              </a:buClr>
              <a:buSzPts val="1800"/>
              <a:buFont typeface="Arial"/>
              <a:buChar char="•"/>
            </a:pPr>
            <a:r>
              <a:rPr lang="en-US" sz="1800">
                <a:solidFill>
                  <a:schemeClr val="dk1"/>
                </a:solidFill>
              </a:rPr>
              <a:t>QMA assumed responsibility for emergency acquisitions in support of other Federal agencies in FY21.</a:t>
            </a:r>
            <a:endParaRPr sz="1800"/>
          </a:p>
          <a:p>
            <a:pPr marL="742950" marR="0" lvl="1" indent="-273050" algn="l" rtl="0">
              <a:spcBef>
                <a:spcPts val="400"/>
              </a:spcBef>
              <a:spcAft>
                <a:spcPts val="0"/>
              </a:spcAft>
              <a:buClr>
                <a:schemeClr val="dk1"/>
              </a:buClr>
              <a:buSzPts val="1800"/>
              <a:buFont typeface="Arial"/>
              <a:buChar char="–"/>
            </a:pP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2" name="Google Shape;82;p15"/>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Agenda</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0" name="Google Shape;80;p15"/>
          <p:cNvSpPr/>
          <p:nvPr/>
        </p:nvSpPr>
        <p:spPr>
          <a:xfrm>
            <a:off x="685800" y="1281126"/>
            <a:ext cx="7772400" cy="2716500"/>
          </a:xfrm>
          <a:prstGeom prst="rect">
            <a:avLst/>
          </a:prstGeom>
          <a:noFill/>
          <a:ln>
            <a:noFill/>
          </a:ln>
        </p:spPr>
        <p:txBody>
          <a:bodyPr spcFirstLastPara="1" wrap="square" lIns="91425" tIns="45700" rIns="91425" bIns="45700" anchor="t" anchorCtr="0">
            <a:noAutofit/>
          </a:bodyPr>
          <a:lstStyle/>
          <a:p>
            <a:pPr marL="342900" lvl="0" indent="-330200" algn="l" rtl="0">
              <a:spcBef>
                <a:spcPts val="400"/>
              </a:spcBef>
              <a:spcAft>
                <a:spcPts val="0"/>
              </a:spcAft>
              <a:buClr>
                <a:schemeClr val="dk1"/>
              </a:buClr>
              <a:buSzPts val="1800"/>
              <a:buFont typeface="Arial"/>
              <a:buChar char="•"/>
            </a:pPr>
            <a:r>
              <a:rPr lang="en-US" sz="1800">
                <a:solidFill>
                  <a:schemeClr val="dk1"/>
                </a:solidFill>
              </a:rPr>
              <a:t>Explain what BOA’s are, how they work, and who can use them</a:t>
            </a:r>
            <a:endParaRPr sz="1800">
              <a:solidFill>
                <a:schemeClr val="dk1"/>
              </a:solidFill>
            </a:endParaRPr>
          </a:p>
          <a:p>
            <a:pPr marL="342900" marR="0" lvl="0" indent="-330200" algn="l" rtl="0">
              <a:spcBef>
                <a:spcPts val="0"/>
              </a:spcBef>
              <a:spcAft>
                <a:spcPts val="0"/>
              </a:spcAft>
              <a:buClr>
                <a:schemeClr val="dk1"/>
              </a:buClr>
              <a:buSzPts val="1800"/>
              <a:buFont typeface="Arial"/>
              <a:buChar char="•"/>
            </a:pPr>
            <a:r>
              <a:rPr lang="en-US" sz="1800">
                <a:solidFill>
                  <a:schemeClr val="dk1"/>
                </a:solidFill>
              </a:rPr>
              <a:t>Discuss the recently executed Emergency Acquisition (EA) Basic Ordering Agreements (BOA’s)</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Review the scope of the EA BOA’s along with the benefits of using them</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Ordering Process and Example Requirement</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Summary / Q&amp;A</a:t>
            </a:r>
            <a:endParaRPr sz="1800">
              <a:solidFill>
                <a:schemeClr val="dk1"/>
              </a:solidFill>
            </a:endParaRPr>
          </a:p>
          <a:p>
            <a:pPr marL="742950" marR="0" lvl="0" indent="0" algn="l" rtl="0">
              <a:spcBef>
                <a:spcPts val="400"/>
              </a:spcBef>
              <a:spcAft>
                <a:spcPts val="0"/>
              </a:spcAft>
              <a:buNone/>
            </a:pP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9" name="Google Shape;89;p16"/>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Basic Ordering Agreements</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7" name="Google Shape;87;p16"/>
          <p:cNvSpPr txBox="1"/>
          <p:nvPr/>
        </p:nvSpPr>
        <p:spPr>
          <a:xfrm>
            <a:off x="755700" y="1378925"/>
            <a:ext cx="7632600" cy="2672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500">
                <a:solidFill>
                  <a:schemeClr val="dk1"/>
                </a:solidFill>
              </a:rPr>
              <a:t>Federal Acquisition Regulations (FAR) 16.703 (emphasis added)</a:t>
            </a:r>
            <a:endParaRPr sz="1500">
              <a:solidFill>
                <a:schemeClr val="dk1"/>
              </a:solidFill>
            </a:endParaRPr>
          </a:p>
          <a:p>
            <a:pPr marL="0" marR="0" lvl="0" indent="0" algn="l" rtl="0">
              <a:spcBef>
                <a:spcPts val="0"/>
              </a:spcBef>
              <a:spcAft>
                <a:spcPts val="0"/>
              </a:spcAft>
              <a:buNone/>
            </a:pPr>
            <a:endParaRPr sz="1500">
              <a:solidFill>
                <a:schemeClr val="dk1"/>
              </a:solidFill>
            </a:endParaRPr>
          </a:p>
          <a:p>
            <a:pPr marL="0" marR="0" lvl="0" indent="0" algn="l" rtl="0">
              <a:spcBef>
                <a:spcPts val="0"/>
              </a:spcBef>
              <a:spcAft>
                <a:spcPts val="0"/>
              </a:spcAft>
              <a:buNone/>
            </a:pPr>
            <a:r>
              <a:rPr lang="en-US" sz="1500">
                <a:solidFill>
                  <a:schemeClr val="dk1"/>
                </a:solidFill>
              </a:rPr>
              <a:t>BOA’s are written instruments of understanding, negotiated between an agency, contracting activity, or contracting office and a contractor, that contains (1) terms and clauses applying to future contracts (orders) between the parties during its term, (2) a description, as specific as practicable, of supplies or services to be provided, and (3) methods for pricing, issuing, and delivering future orders under the basic ordering agreement. </a:t>
            </a:r>
            <a:r>
              <a:rPr lang="en-US" sz="1500" b="1">
                <a:solidFill>
                  <a:schemeClr val="dk1"/>
                </a:solidFill>
              </a:rPr>
              <a:t>A basic ordering agreement is not a contract.</a:t>
            </a:r>
            <a:endParaRPr sz="1500" b="1"/>
          </a:p>
          <a:p>
            <a:pPr marL="0" marR="0" lvl="0" indent="0" algn="l" rtl="0">
              <a:spcBef>
                <a:spcPts val="0"/>
              </a:spcBef>
              <a:spcAft>
                <a:spcPts val="0"/>
              </a:spcAft>
              <a:buNone/>
            </a:pPr>
            <a:endParaRPr sz="15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1500"/>
              <a:t>BOA’s are effective instruments for </a:t>
            </a:r>
            <a:r>
              <a:rPr lang="en-US" sz="1500" b="1"/>
              <a:t>expediting contracting activities for uncertain requirements</a:t>
            </a:r>
            <a:r>
              <a:rPr lang="en-US" sz="1500"/>
              <a:t> in which specific quantities, items, and prices are not known at the </a:t>
            </a:r>
            <a:r>
              <a:rPr lang="en-US" sz="1500">
                <a:solidFill>
                  <a:schemeClr val="dk1"/>
                </a:solidFill>
              </a:rPr>
              <a:t>time of execution of the agreement.</a:t>
            </a:r>
            <a:endParaRPr sz="15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6" name="Google Shape;96;p17"/>
          <p:cNvSpPr>
            <a:spLocks noGrp="1"/>
          </p:cNvSpPr>
          <p:nvPr>
            <p:ph type="title" idx="4294967295"/>
          </p:nvPr>
        </p:nvSpPr>
        <p:spPr>
          <a:xfrm>
            <a:off x="685863" y="4407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QMA’s EA Basic Ordering Agreements</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94" name="Google Shape;94;p17"/>
          <p:cNvSpPr/>
          <p:nvPr/>
        </p:nvSpPr>
        <p:spPr>
          <a:xfrm>
            <a:off x="684225" y="847338"/>
            <a:ext cx="7772400" cy="2716500"/>
          </a:xfrm>
          <a:prstGeom prst="rect">
            <a:avLst/>
          </a:prstGeom>
          <a:noFill/>
          <a:ln>
            <a:noFill/>
          </a:ln>
        </p:spPr>
        <p:txBody>
          <a:bodyPr spcFirstLastPara="1" wrap="square" lIns="91425" tIns="45700" rIns="91425" bIns="45700" anchor="t" anchorCtr="0">
            <a:noAutofit/>
          </a:bodyPr>
          <a:lstStyle/>
          <a:p>
            <a:pPr marL="342900" lvl="0" indent="-330200" algn="l" rtl="0">
              <a:spcBef>
                <a:spcPts val="400"/>
              </a:spcBef>
              <a:spcAft>
                <a:spcPts val="0"/>
              </a:spcAft>
              <a:buClr>
                <a:schemeClr val="dk1"/>
              </a:buClr>
              <a:buSzPts val="1800"/>
              <a:buFont typeface="Arial"/>
              <a:buChar char="•"/>
            </a:pPr>
            <a:r>
              <a:rPr lang="en-US" sz="1800">
                <a:solidFill>
                  <a:schemeClr val="dk1"/>
                </a:solidFill>
              </a:rPr>
              <a:t>BOA’s were initially considered to assist QMA with rapidly procuring supplies and services in support of FEMA. During Acquisition Planning and market research, it became clear these vehicles could also offer value to all levels of government in times of emergency.</a:t>
            </a:r>
            <a:endParaRPr sz="1800">
              <a:solidFill>
                <a:schemeClr val="dk1"/>
              </a:solidFill>
            </a:endParaRPr>
          </a:p>
          <a:p>
            <a:pPr marL="742950" lvl="1" indent="-273050" algn="l" rtl="0">
              <a:spcBef>
                <a:spcPts val="400"/>
              </a:spcBef>
              <a:spcAft>
                <a:spcPts val="0"/>
              </a:spcAft>
              <a:buClr>
                <a:srgbClr val="005087"/>
              </a:buClr>
              <a:buSzPts val="1800"/>
              <a:buFont typeface="Arial"/>
              <a:buChar char="–"/>
            </a:pPr>
            <a:r>
              <a:rPr lang="en-US" sz="1800">
                <a:solidFill>
                  <a:srgbClr val="005087"/>
                </a:solidFill>
              </a:rPr>
              <a:t>These BOA’s may be used, free of charge, by </a:t>
            </a:r>
            <a:r>
              <a:rPr lang="en-US" sz="1800" b="1">
                <a:solidFill>
                  <a:srgbClr val="005087"/>
                </a:solidFill>
              </a:rPr>
              <a:t>all Federal agencies, state &amp; local, tribal, and territorial governments</a:t>
            </a:r>
            <a:r>
              <a:rPr lang="en-US" sz="1800">
                <a:solidFill>
                  <a:srgbClr val="005087"/>
                </a:solidFill>
              </a:rPr>
              <a:t>. </a:t>
            </a:r>
            <a:endParaRPr sz="1800">
              <a:solidFill>
                <a:srgbClr val="005087"/>
              </a:solidFill>
            </a:endParaRPr>
          </a:p>
          <a:p>
            <a:pPr marL="342900" marR="0" lvl="0" indent="-330200" algn="l" rtl="0">
              <a:spcBef>
                <a:spcPts val="0"/>
              </a:spcBef>
              <a:spcAft>
                <a:spcPts val="0"/>
              </a:spcAft>
              <a:buClr>
                <a:schemeClr val="dk1"/>
              </a:buClr>
              <a:buSzPts val="1800"/>
              <a:buFont typeface="Arial"/>
              <a:buChar char="•"/>
            </a:pPr>
            <a:r>
              <a:rPr lang="en-US" sz="1800">
                <a:solidFill>
                  <a:schemeClr val="dk1"/>
                </a:solidFill>
              </a:rPr>
              <a:t>QMA executed eighteen (18) BOA’s with vendors from diverse industries and locations to ensure FEMA and other government entities would have a pool of experienced and capable vendors to procure commercial supplies and services from in times of emergency.</a:t>
            </a:r>
            <a:endParaRPr sz="1800"/>
          </a:p>
          <a:p>
            <a:pPr marL="742950" marR="0" lvl="1" indent="-273050" algn="l" rtl="0">
              <a:spcBef>
                <a:spcPts val="400"/>
              </a:spcBef>
              <a:spcAft>
                <a:spcPts val="0"/>
              </a:spcAft>
              <a:buClr>
                <a:srgbClr val="005087"/>
              </a:buClr>
              <a:buSzPts val="1800"/>
              <a:buFont typeface="Arial"/>
              <a:buChar char="–"/>
            </a:pPr>
            <a:r>
              <a:rPr lang="en-US" sz="1800">
                <a:solidFill>
                  <a:srgbClr val="005087"/>
                </a:solidFill>
              </a:rPr>
              <a:t>Of the 18 BOA’s executed, </a:t>
            </a:r>
            <a:r>
              <a:rPr lang="en-US" sz="1800" b="1">
                <a:solidFill>
                  <a:srgbClr val="005087"/>
                </a:solidFill>
              </a:rPr>
              <a:t>17 of the vendors are Small Businesses</a:t>
            </a:r>
            <a:r>
              <a:rPr lang="en-US" sz="1800">
                <a:solidFill>
                  <a:srgbClr val="005087"/>
                </a:solidFill>
              </a:rPr>
              <a:t>.</a:t>
            </a:r>
            <a:endParaRPr sz="1800">
              <a:solidFill>
                <a:srgbClr val="005087"/>
              </a:solidFill>
            </a:endParaRPr>
          </a:p>
          <a:p>
            <a:pPr marL="742950" marR="0" lvl="0" indent="0" algn="l" rtl="0">
              <a:spcBef>
                <a:spcPts val="400"/>
              </a:spcBef>
              <a:spcAft>
                <a:spcPts val="0"/>
              </a:spcAft>
              <a:buNone/>
            </a:pP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18"/>
          <p:cNvSpPr>
            <a:spLocks noGrp="1"/>
          </p:cNvSpPr>
          <p:nvPr>
            <p:ph type="title" idx="4294967295"/>
          </p:nvPr>
        </p:nvSpPr>
        <p:spPr>
          <a:xfrm>
            <a:off x="685863" y="144950"/>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Scope</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1" name="Google Shape;101;p18"/>
          <p:cNvSpPr/>
          <p:nvPr/>
        </p:nvSpPr>
        <p:spPr>
          <a:xfrm>
            <a:off x="684225" y="1119638"/>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1800"/>
              <a:buFont typeface="Arial"/>
              <a:buChar char="•"/>
            </a:pPr>
            <a:r>
              <a:rPr lang="en-US" sz="1800" dirty="0">
                <a:solidFill>
                  <a:schemeClr val="dk1"/>
                </a:solidFill>
              </a:rPr>
              <a:t>QMA’s EA BOA’s may be used to rapidly procure just about </a:t>
            </a:r>
            <a:r>
              <a:rPr lang="en-US" sz="1800" b="1" dirty="0">
                <a:solidFill>
                  <a:schemeClr val="dk1"/>
                </a:solidFill>
              </a:rPr>
              <a:t>any commercial supply or service</a:t>
            </a:r>
            <a:r>
              <a:rPr lang="en-US" sz="1800" dirty="0">
                <a:solidFill>
                  <a:schemeClr val="dk1"/>
                </a:solidFill>
              </a:rPr>
              <a:t>, so long as the requirement is in support of an emergency.</a:t>
            </a:r>
            <a:endParaRPr sz="1800" dirty="0"/>
          </a:p>
          <a:p>
            <a:pPr marL="742950" marR="0" lvl="1" indent="-273050" algn="l" rtl="0">
              <a:spcBef>
                <a:spcPts val="400"/>
              </a:spcBef>
              <a:spcAft>
                <a:spcPts val="0"/>
              </a:spcAft>
              <a:buClr>
                <a:schemeClr val="dk1"/>
              </a:buClr>
              <a:buSzPts val="1800"/>
              <a:buFont typeface="Arial"/>
              <a:buChar char="–"/>
            </a:pPr>
            <a:r>
              <a:rPr lang="en-US" sz="1800" dirty="0">
                <a:solidFill>
                  <a:schemeClr val="dk1"/>
                </a:solidFill>
              </a:rPr>
              <a:t>QMA’s definition of emergency is broader than that found in the FAR which requires a Presidential declaration. </a:t>
            </a:r>
            <a:endParaRPr sz="1800" dirty="0"/>
          </a:p>
          <a:p>
            <a:pPr marL="342900" marR="0" lvl="0" indent="-330200" algn="l" rtl="0">
              <a:spcBef>
                <a:spcPts val="400"/>
              </a:spcBef>
              <a:spcAft>
                <a:spcPts val="0"/>
              </a:spcAft>
              <a:buClr>
                <a:schemeClr val="dk1"/>
              </a:buClr>
              <a:buSzPts val="1800"/>
              <a:buFont typeface="Arial"/>
              <a:buChar char="•"/>
            </a:pPr>
            <a:r>
              <a:rPr lang="en-US" sz="1800" dirty="0">
                <a:solidFill>
                  <a:schemeClr val="dk1"/>
                </a:solidFill>
              </a:rPr>
              <a:t>If a given requirement is determined an emergency by an agency or government entity, or a Presidential declaration is made, your requirement for commercial supplies or services is likely within the scope of this BOA.</a:t>
            </a:r>
            <a:endParaRPr sz="1800" dirty="0">
              <a:solidFill>
                <a:schemeClr val="dk1"/>
              </a:solidFill>
            </a:endParaRPr>
          </a:p>
          <a:p>
            <a:pPr marL="742950" marR="0" lvl="1" indent="-273050" algn="l" rtl="0">
              <a:spcBef>
                <a:spcPts val="400"/>
              </a:spcBef>
              <a:spcAft>
                <a:spcPts val="0"/>
              </a:spcAft>
              <a:buClr>
                <a:schemeClr val="dk1"/>
              </a:buClr>
              <a:buSzPts val="1800"/>
              <a:buFont typeface="Arial"/>
              <a:buChar char="–"/>
            </a:pPr>
            <a:r>
              <a:rPr lang="en-US" sz="1800" dirty="0">
                <a:solidFill>
                  <a:schemeClr val="dk1"/>
                </a:solidFill>
              </a:rPr>
              <a:t>Should there be questions about scope or use of these BOA’s, contact the EA BOA Contracting Officer (see Contacts slide).</a:t>
            </a:r>
            <a:endParaRPr sz="1800" dirty="0"/>
          </a:p>
          <a:p>
            <a:pPr marL="742950" marR="0" lvl="0" indent="0" algn="l" rtl="0">
              <a:spcBef>
                <a:spcPts val="400"/>
              </a:spcBef>
              <a:spcAft>
                <a:spcPts val="0"/>
              </a:spcAft>
              <a:buNone/>
            </a:pP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9"/>
          <p:cNvSpPr>
            <a:spLocks noGrp="1"/>
          </p:cNvSpPr>
          <p:nvPr>
            <p:ph type="title" idx="4294967295"/>
          </p:nvPr>
        </p:nvSpPr>
        <p:spPr>
          <a:xfrm>
            <a:off x="685863" y="0"/>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Benefits</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8" name="Google Shape;108;p19"/>
          <p:cNvSpPr/>
          <p:nvPr/>
        </p:nvSpPr>
        <p:spPr>
          <a:xfrm>
            <a:off x="684225" y="837238"/>
            <a:ext cx="7772400" cy="2716500"/>
          </a:xfrm>
          <a:prstGeom prst="rect">
            <a:avLst/>
          </a:prstGeom>
          <a:noFill/>
          <a:ln>
            <a:noFill/>
          </a:ln>
        </p:spPr>
        <p:txBody>
          <a:bodyPr spcFirstLastPara="1" wrap="square" lIns="91425" tIns="45700" rIns="91425" bIns="45700" anchor="t" anchorCtr="0">
            <a:noAutofit/>
          </a:bodyPr>
          <a:lstStyle/>
          <a:p>
            <a:pPr marL="342900" marR="0" lvl="0" indent="-330200" algn="l" rtl="0">
              <a:spcBef>
                <a:spcPts val="0"/>
              </a:spcBef>
              <a:spcAft>
                <a:spcPts val="0"/>
              </a:spcAft>
              <a:buClr>
                <a:schemeClr val="dk1"/>
              </a:buClr>
              <a:buSzPts val="1800"/>
              <a:buFont typeface="Arial"/>
              <a:buChar char="•"/>
            </a:pPr>
            <a:r>
              <a:rPr lang="en-US" sz="1800">
                <a:solidFill>
                  <a:schemeClr val="dk1"/>
                </a:solidFill>
              </a:rPr>
              <a:t>QMA’s EA BOA’s include guidance and </a:t>
            </a:r>
            <a:r>
              <a:rPr lang="en-US" sz="1800" b="1">
                <a:solidFill>
                  <a:schemeClr val="dk1"/>
                </a:solidFill>
              </a:rPr>
              <a:t>step-by-step instructions</a:t>
            </a:r>
            <a:r>
              <a:rPr lang="en-US" sz="1800">
                <a:solidFill>
                  <a:schemeClr val="dk1"/>
                </a:solidFill>
              </a:rPr>
              <a:t> for authorized users to follow when soliciting, evaluating, and awarding requirements. </a:t>
            </a:r>
            <a:endParaRPr sz="1800"/>
          </a:p>
          <a:p>
            <a:pPr marL="342900" marR="0" lvl="0" indent="-330200" algn="l" rtl="0">
              <a:spcBef>
                <a:spcPts val="400"/>
              </a:spcBef>
              <a:spcAft>
                <a:spcPts val="0"/>
              </a:spcAft>
              <a:buClr>
                <a:schemeClr val="dk1"/>
              </a:buClr>
              <a:buSzPts val="1800"/>
              <a:buFont typeface="Arial"/>
              <a:buChar char="•"/>
            </a:pPr>
            <a:r>
              <a:rPr lang="en-US" sz="1800" b="1">
                <a:solidFill>
                  <a:schemeClr val="dk1"/>
                </a:solidFill>
              </a:rPr>
              <a:t>Flexibility</a:t>
            </a:r>
            <a:r>
              <a:rPr lang="en-US" sz="1800">
                <a:solidFill>
                  <a:schemeClr val="dk1"/>
                </a:solidFill>
              </a:rPr>
              <a:t> is built into the BOA’s allowing users to incorporate their own unique terms and conditions for each requirement (packaging, delivery, response times, additional clauses &amp; provisions…etc.).</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These BOA’s do not contain price lists or item catalogs; therefore, users can solicit just about any commercial supply or service, and vendors can quote based on current market conditions.  </a:t>
            </a:r>
            <a:endParaRPr sz="1800">
              <a:solidFill>
                <a:schemeClr val="dk1"/>
              </a:solidFill>
            </a:endParaRPr>
          </a:p>
          <a:p>
            <a:pPr marL="342900" marR="0" lvl="0" indent="-330200" algn="l" rtl="0">
              <a:spcBef>
                <a:spcPts val="400"/>
              </a:spcBef>
              <a:spcAft>
                <a:spcPts val="0"/>
              </a:spcAft>
              <a:buClr>
                <a:schemeClr val="dk1"/>
              </a:buClr>
              <a:buSzPts val="1800"/>
              <a:buFont typeface="Arial"/>
              <a:buChar char="•"/>
            </a:pPr>
            <a:r>
              <a:rPr lang="en-US" sz="1800">
                <a:solidFill>
                  <a:schemeClr val="dk1"/>
                </a:solidFill>
              </a:rPr>
              <a:t>Use of these BOA’s is not system-dependent (emailed RFQ’s and award notices are the norm), and vendors have been prepared to adapt to unique agency requirements and procedures.</a:t>
            </a:r>
            <a:endParaRPr sz="1800">
              <a:solidFill>
                <a:schemeClr val="dk1"/>
              </a:solidFill>
            </a:endParaRPr>
          </a:p>
          <a:p>
            <a:pPr marL="342900" marR="0" lvl="0" indent="0" algn="l" rtl="0">
              <a:spcBef>
                <a:spcPts val="400"/>
              </a:spcBef>
              <a:spcAft>
                <a:spcPts val="0"/>
              </a:spcAft>
              <a:buNone/>
            </a:pPr>
            <a:endParaRPr sz="1800"/>
          </a:p>
          <a:p>
            <a:pPr marL="742950" marR="0" lvl="0" indent="0" algn="l" rtl="0">
              <a:spcBef>
                <a:spcPts val="400"/>
              </a:spcBef>
              <a:spcAft>
                <a:spcPts val="0"/>
              </a:spcAft>
              <a:buNone/>
            </a:pP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20"/>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Process Flow</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119" name="Google Shape;119;p20" descr="Square image of a confused man in a suit and tie standing on a process flow map with numerous arrows pointing in various directions."/>
          <p:cNvPicPr preferRelativeResize="0"/>
          <p:nvPr/>
        </p:nvPicPr>
        <p:blipFill>
          <a:blip r:embed="rId3">
            <a:alphaModFix/>
          </a:blip>
          <a:stretch>
            <a:fillRect/>
          </a:stretch>
        </p:blipFill>
        <p:spPr>
          <a:xfrm>
            <a:off x="127425" y="1197200"/>
            <a:ext cx="4417476" cy="3197148"/>
          </a:xfrm>
          <a:prstGeom prst="rect">
            <a:avLst/>
          </a:prstGeom>
          <a:noFill/>
          <a:ln>
            <a:noFill/>
          </a:ln>
        </p:spPr>
      </p:pic>
      <p:sp>
        <p:nvSpPr>
          <p:cNvPr id="118" name="Google Shape;118;p20"/>
          <p:cNvSpPr txBox="1"/>
          <p:nvPr/>
        </p:nvSpPr>
        <p:spPr>
          <a:xfrm>
            <a:off x="4766625" y="306425"/>
            <a:ext cx="4190100" cy="3848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AutoNum type="arabicPeriod"/>
            </a:pPr>
            <a:r>
              <a:rPr lang="en-US" dirty="0"/>
              <a:t>Identification of need</a:t>
            </a:r>
            <a:endParaRPr dirty="0"/>
          </a:p>
          <a:p>
            <a:pPr marL="457200" lvl="0" indent="-317500" algn="l" rtl="0">
              <a:spcBef>
                <a:spcPts val="0"/>
              </a:spcBef>
              <a:spcAft>
                <a:spcPts val="0"/>
              </a:spcAft>
              <a:buSzPts val="1400"/>
              <a:buAutoNum type="arabicPeriod"/>
            </a:pPr>
            <a:r>
              <a:rPr lang="en-US" dirty="0"/>
              <a:t>Describe/Define requirement</a:t>
            </a:r>
            <a:endParaRPr dirty="0"/>
          </a:p>
          <a:p>
            <a:pPr marL="457200" lvl="0" indent="-317500" algn="l" rtl="0">
              <a:spcBef>
                <a:spcPts val="0"/>
              </a:spcBef>
              <a:spcAft>
                <a:spcPts val="0"/>
              </a:spcAft>
              <a:buSzPts val="1400"/>
              <a:buAutoNum type="arabicPeriod"/>
            </a:pPr>
            <a:r>
              <a:rPr lang="en-US" dirty="0"/>
              <a:t>Market Research &amp; Acquisition Planning</a:t>
            </a:r>
            <a:endParaRPr dirty="0"/>
          </a:p>
          <a:p>
            <a:pPr marL="457200" lvl="0" indent="-317500" algn="l" rtl="0">
              <a:spcBef>
                <a:spcPts val="0"/>
              </a:spcBef>
              <a:spcAft>
                <a:spcPts val="0"/>
              </a:spcAft>
              <a:buSzPts val="1400"/>
              <a:buAutoNum type="arabicPeriod"/>
            </a:pPr>
            <a:r>
              <a:rPr lang="en-US" dirty="0"/>
              <a:t>Review &amp; Approval</a:t>
            </a:r>
            <a:endParaRPr dirty="0"/>
          </a:p>
          <a:p>
            <a:pPr marL="457200" lvl="0" indent="-317500" algn="l" rtl="0">
              <a:spcBef>
                <a:spcPts val="0"/>
              </a:spcBef>
              <a:spcAft>
                <a:spcPts val="0"/>
              </a:spcAft>
              <a:buSzPts val="1400"/>
              <a:buAutoNum type="arabicPeriod"/>
            </a:pPr>
            <a:r>
              <a:rPr lang="en-US" dirty="0"/>
              <a:t>Draft solicitation</a:t>
            </a:r>
            <a:endParaRPr dirty="0"/>
          </a:p>
          <a:p>
            <a:pPr marL="457200" lvl="0" indent="-317500" algn="l" rtl="0">
              <a:spcBef>
                <a:spcPts val="0"/>
              </a:spcBef>
              <a:spcAft>
                <a:spcPts val="0"/>
              </a:spcAft>
              <a:buClr>
                <a:schemeClr val="dk1"/>
              </a:buClr>
              <a:buSzPts val="1400"/>
              <a:buAutoNum type="arabicPeriod"/>
            </a:pPr>
            <a:r>
              <a:rPr lang="en-US" dirty="0">
                <a:solidFill>
                  <a:schemeClr val="dk1"/>
                </a:solidFill>
              </a:rPr>
              <a:t>Review &amp; Approval</a:t>
            </a:r>
            <a:endParaRPr dirty="0"/>
          </a:p>
          <a:p>
            <a:pPr marL="457200" lvl="0" indent="-317500" algn="l" rtl="0">
              <a:spcBef>
                <a:spcPts val="0"/>
              </a:spcBef>
              <a:spcAft>
                <a:spcPts val="0"/>
              </a:spcAft>
              <a:buSzPts val="1400"/>
              <a:buAutoNum type="arabicPeriod"/>
            </a:pPr>
            <a:r>
              <a:rPr lang="en-US" dirty="0"/>
              <a:t>Publish/distribute solicitation</a:t>
            </a:r>
            <a:endParaRPr dirty="0"/>
          </a:p>
          <a:p>
            <a:pPr marL="457200" lvl="0" indent="-317500" algn="l" rtl="0">
              <a:spcBef>
                <a:spcPts val="0"/>
              </a:spcBef>
              <a:spcAft>
                <a:spcPts val="0"/>
              </a:spcAft>
              <a:buSzPts val="1400"/>
              <a:buAutoNum type="arabicPeriod"/>
            </a:pPr>
            <a:r>
              <a:rPr lang="en-US" dirty="0"/>
              <a:t>Evaluate quotes/offers </a:t>
            </a:r>
            <a:endParaRPr dirty="0"/>
          </a:p>
          <a:p>
            <a:pPr marL="457200" lvl="0" indent="-317500" algn="l" rtl="0">
              <a:spcBef>
                <a:spcPts val="0"/>
              </a:spcBef>
              <a:spcAft>
                <a:spcPts val="0"/>
              </a:spcAft>
              <a:buSzPts val="1400"/>
              <a:buAutoNum type="arabicPeriod"/>
            </a:pPr>
            <a:r>
              <a:rPr lang="en-US" dirty="0"/>
              <a:t>Draft award decision </a:t>
            </a:r>
            <a:endParaRPr dirty="0"/>
          </a:p>
          <a:p>
            <a:pPr marL="457200" lvl="0" indent="-317500" algn="l" rtl="0">
              <a:spcBef>
                <a:spcPts val="0"/>
              </a:spcBef>
              <a:spcAft>
                <a:spcPts val="0"/>
              </a:spcAft>
              <a:buClr>
                <a:schemeClr val="dk1"/>
              </a:buClr>
              <a:buSzPts val="1400"/>
              <a:buAutoNum type="arabicPeriod"/>
            </a:pPr>
            <a:r>
              <a:rPr lang="en-US" dirty="0">
                <a:solidFill>
                  <a:schemeClr val="dk1"/>
                </a:solidFill>
              </a:rPr>
              <a:t>Review &amp; Approval</a:t>
            </a:r>
            <a:endParaRPr dirty="0">
              <a:solidFill>
                <a:schemeClr val="dk1"/>
              </a:solidFill>
            </a:endParaRPr>
          </a:p>
          <a:p>
            <a:pPr marL="457200" lvl="0" indent="-317500" algn="l" rtl="0">
              <a:spcBef>
                <a:spcPts val="0"/>
              </a:spcBef>
              <a:spcAft>
                <a:spcPts val="0"/>
              </a:spcAft>
              <a:buSzPts val="1400"/>
              <a:buAutoNum type="arabicPeriod"/>
            </a:pPr>
            <a:r>
              <a:rPr lang="en-US" dirty="0"/>
              <a:t>Send order/contract to awardee for signature</a:t>
            </a:r>
            <a:endParaRPr dirty="0"/>
          </a:p>
          <a:p>
            <a:pPr marL="457200" lvl="0" indent="-317500" algn="l" rtl="0">
              <a:spcBef>
                <a:spcPts val="0"/>
              </a:spcBef>
              <a:spcAft>
                <a:spcPts val="0"/>
              </a:spcAft>
              <a:buSzPts val="1400"/>
              <a:buAutoNum type="arabicPeriod"/>
            </a:pPr>
            <a:r>
              <a:rPr lang="en-US" dirty="0"/>
              <a:t>CO countersigns award document</a:t>
            </a:r>
            <a:endParaRPr dirty="0"/>
          </a:p>
          <a:p>
            <a:pPr marL="457200" lvl="0" indent="-317500" algn="l" rtl="0">
              <a:spcBef>
                <a:spcPts val="0"/>
              </a:spcBef>
              <a:spcAft>
                <a:spcPts val="0"/>
              </a:spcAft>
              <a:buSzPts val="1400"/>
              <a:buAutoNum type="arabicPeriod"/>
            </a:pPr>
            <a:r>
              <a:rPr lang="en-US" dirty="0"/>
              <a:t>Distribute award to awardee</a:t>
            </a:r>
            <a:endParaRPr dirty="0"/>
          </a:p>
          <a:p>
            <a:pPr marL="457200" lvl="0" indent="-317500" algn="l" rtl="0">
              <a:spcBef>
                <a:spcPts val="0"/>
              </a:spcBef>
              <a:spcAft>
                <a:spcPts val="0"/>
              </a:spcAft>
              <a:buSzPts val="1400"/>
              <a:buAutoNum type="arabicPeriod"/>
            </a:pPr>
            <a:r>
              <a:rPr lang="en-US" dirty="0"/>
              <a:t>Publish award notice</a:t>
            </a:r>
            <a:endParaRPr dirty="0"/>
          </a:p>
          <a:p>
            <a:pPr marL="457200" lvl="0" indent="-317500" algn="l" rtl="0">
              <a:spcBef>
                <a:spcPts val="0"/>
              </a:spcBef>
              <a:spcAft>
                <a:spcPts val="0"/>
              </a:spcAft>
              <a:buSzPts val="1400"/>
              <a:buAutoNum type="arabicPeriod"/>
            </a:pPr>
            <a:r>
              <a:rPr lang="en-US" dirty="0"/>
              <a:t>Performance completed</a:t>
            </a:r>
            <a:endParaRPr dirty="0"/>
          </a:p>
          <a:p>
            <a:pPr marL="457200" lvl="0" indent="-317500" algn="l" rtl="0">
              <a:spcBef>
                <a:spcPts val="0"/>
              </a:spcBef>
              <a:spcAft>
                <a:spcPts val="0"/>
              </a:spcAft>
              <a:buSzPts val="1400"/>
              <a:buAutoNum type="arabicPeriod"/>
            </a:pPr>
            <a:r>
              <a:rPr lang="en-US" dirty="0"/>
              <a:t>Payment issued</a:t>
            </a:r>
            <a:endParaRPr dirty="0"/>
          </a:p>
          <a:p>
            <a:pPr marL="457200" lvl="0" indent="-317500" algn="l" rtl="0">
              <a:spcBef>
                <a:spcPts val="0"/>
              </a:spcBef>
              <a:spcAft>
                <a:spcPts val="0"/>
              </a:spcAft>
              <a:buSzPts val="1400"/>
              <a:buAutoNum type="arabicPeriod"/>
            </a:pPr>
            <a:r>
              <a:rPr lang="en-US" dirty="0"/>
              <a:t>Close out order/contract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21"/>
          <p:cNvSpPr>
            <a:spLocks noGrp="1"/>
          </p:cNvSpPr>
          <p:nvPr>
            <p:ph type="title" idx="4294967295"/>
          </p:nvPr>
        </p:nvSpPr>
        <p:spPr>
          <a:xfrm>
            <a:off x="685863" y="306425"/>
            <a:ext cx="7769100" cy="9747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5087"/>
                </a:solidFill>
                <a:effectLst/>
                <a:uLnTx/>
                <a:uFillTx/>
                <a:latin typeface="Arial"/>
                <a:ea typeface="Arial"/>
                <a:cs typeface="Arial"/>
                <a:sym typeface="Arial"/>
              </a:rPr>
              <a:t>EA BOA Process Flow</a:t>
            </a: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pic>
        <p:nvPicPr>
          <p:cNvPr id="128" name="Google Shape;128;p21" descr="On the far left-hand side of the screen, there is a square image in black and white of a person running through a finish line at a race."/>
          <p:cNvPicPr preferRelativeResize="0"/>
          <p:nvPr/>
        </p:nvPicPr>
        <p:blipFill>
          <a:blip r:embed="rId3">
            <a:alphaModFix/>
          </a:blip>
          <a:stretch>
            <a:fillRect/>
          </a:stretch>
        </p:blipFill>
        <p:spPr>
          <a:xfrm>
            <a:off x="343000" y="1880754"/>
            <a:ext cx="1794175" cy="1856626"/>
          </a:xfrm>
          <a:prstGeom prst="rect">
            <a:avLst/>
          </a:prstGeom>
          <a:noFill/>
          <a:ln>
            <a:noFill/>
          </a:ln>
        </p:spPr>
      </p:pic>
      <p:pic>
        <p:nvPicPr>
          <p:cNvPr id="129" name="Google Shape;129;p21" descr="At the center of the screen, there is a vertical, rectangular image of the Emergency Acquisition, Basic Ordering Agreements' process flow. At the top of the image, &quot;Emergency Event&quot; is listed in the first box with an blue arrow pointing down to the next box titled &quot;Identify and Describe Need.&quot; An arrow points down from this box to the next box titled &quot;Distribute RES/Solicitation.&quot; An arrow points down from this box to the final box titled &quot;Evaluate and Award.&quot;"/>
          <p:cNvPicPr preferRelativeResize="0"/>
          <p:nvPr/>
        </p:nvPicPr>
        <p:blipFill>
          <a:blip r:embed="rId4">
            <a:alphaModFix/>
          </a:blip>
          <a:stretch>
            <a:fillRect/>
          </a:stretch>
        </p:blipFill>
        <p:spPr>
          <a:xfrm>
            <a:off x="2549050" y="1244700"/>
            <a:ext cx="1745325" cy="3128750"/>
          </a:xfrm>
          <a:prstGeom prst="rect">
            <a:avLst/>
          </a:prstGeom>
          <a:noFill/>
          <a:ln>
            <a:noFill/>
          </a:ln>
        </p:spPr>
      </p:pic>
      <p:sp>
        <p:nvSpPr>
          <p:cNvPr id="127" name="Google Shape;127;p21"/>
          <p:cNvSpPr txBox="1"/>
          <p:nvPr/>
        </p:nvSpPr>
        <p:spPr>
          <a:xfrm>
            <a:off x="4544900" y="1208275"/>
            <a:ext cx="41901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US"/>
              <a:t>QMA has already performed the market research, acquisition planning, and responsibility determinations to streamline ordering procedures for users.</a:t>
            </a:r>
            <a:endParaRPr/>
          </a:p>
          <a:p>
            <a:pPr marL="457200" lvl="0" indent="-317500" algn="l" rtl="0">
              <a:spcBef>
                <a:spcPts val="0"/>
              </a:spcBef>
              <a:spcAft>
                <a:spcPts val="0"/>
              </a:spcAft>
              <a:buSzPts val="1400"/>
              <a:buChar char="●"/>
            </a:pPr>
            <a:r>
              <a:rPr lang="en-US"/>
              <a:t>The BOA was synopsized through SAM.gov and provided fair opportunity.</a:t>
            </a:r>
            <a:endParaRPr/>
          </a:p>
          <a:p>
            <a:pPr marL="457200" lvl="0" indent="-317500" algn="l" rtl="0">
              <a:spcBef>
                <a:spcPts val="0"/>
              </a:spcBef>
              <a:spcAft>
                <a:spcPts val="0"/>
              </a:spcAft>
              <a:buSzPts val="1400"/>
              <a:buChar char="●"/>
            </a:pPr>
            <a:r>
              <a:rPr lang="en-US"/>
              <a:t>Authorized users may jump right into their solicitations after they have identified their emergency requirement and adequately described their need.</a:t>
            </a:r>
            <a:endParaRPr/>
          </a:p>
          <a:p>
            <a:pPr marL="457200" lvl="0" indent="-317500" algn="l" rtl="0">
              <a:spcBef>
                <a:spcPts val="0"/>
              </a:spcBef>
              <a:spcAft>
                <a:spcPts val="0"/>
              </a:spcAft>
              <a:buSzPts val="1400"/>
              <a:buChar char="●"/>
            </a:pPr>
            <a:r>
              <a:rPr lang="en-US"/>
              <a:t>Rapid response times, evaluation procedures, and delivery terms are present in the BOA allowing streamlined competition and awards.</a:t>
            </a:r>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869</Words>
  <Application>Microsoft Office PowerPoint</Application>
  <PresentationFormat>On-screen Show (16:9)</PresentationFormat>
  <Paragraphs>75</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Blank Presentation</vt:lpstr>
      <vt:lpstr>Emergency Acquisition Basic Ordering Agreements  Office of Acquisition Operations (QMA) </vt:lpstr>
      <vt:lpstr>Introduction</vt:lpstr>
      <vt:lpstr>Agenda</vt:lpstr>
      <vt:lpstr>Basic Ordering Agreements</vt:lpstr>
      <vt:lpstr>QMA’s EA Basic Ordering Agreements</vt:lpstr>
      <vt:lpstr>Scope</vt:lpstr>
      <vt:lpstr>Benefits</vt:lpstr>
      <vt:lpstr>Process Flow</vt:lpstr>
      <vt:lpstr>EA BOA Process Flow</vt:lpstr>
      <vt:lpstr>Example Requirement</vt:lpstr>
      <vt:lpstr>References &amp; Contacts</vt:lpstr>
      <vt:lpstr>Final slide with two images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Acquisition Basic Ordering Agreements  Office of Acquisition Operations (QMA) </dc:title>
  <dc:creator>MichaelASands</dc:creator>
  <cp:lastModifiedBy>MichaelASands</cp:lastModifiedBy>
  <cp:revision>3</cp:revision>
  <dcterms:modified xsi:type="dcterms:W3CDTF">2023-02-09T19:02:58Z</dcterms:modified>
</cp:coreProperties>
</file>