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9" r:id="rId11"/>
    <p:sldId id="270" r:id="rId12"/>
    <p:sldId id="265" r:id="rId13"/>
    <p:sldId id="266" r:id="rId14"/>
    <p:sldId id="267"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F0707B1-AC45-0C42-DD8C-316C488CA653}" name="ReaganPCriddle" initials="RC" userId="S::1481915008@GSA.GOV::6598c799-054b-4b44-8d6d-31a297b57cd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4" d="100"/>
          <a:sy n="74" d="100"/>
        </p:scale>
        <p:origin x="9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6200" y="0"/>
            <a:ext cx="2971800" cy="4572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36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6800"/>
            <a:ext cx="2971800" cy="4572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62" name="Google Shape;6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3" name="Google Shape;63;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a:extLst>
            <a:ext uri="{FF2B5EF4-FFF2-40B4-BE49-F238E27FC236}">
              <a16:creationId xmlns:a16="http://schemas.microsoft.com/office/drawing/2014/main" id="{7DD100A5-FB89-70C7-B931-5639185D56EA}"/>
            </a:ext>
          </a:extLst>
        </p:cNvPr>
        <p:cNvGrpSpPr/>
        <p:nvPr/>
      </p:nvGrpSpPr>
      <p:grpSpPr>
        <a:xfrm>
          <a:off x="0" y="0"/>
          <a:ext cx="0" cy="0"/>
          <a:chOff x="0" y="0"/>
          <a:chExt cx="0" cy="0"/>
        </a:xfrm>
      </p:grpSpPr>
      <p:sp>
        <p:nvSpPr>
          <p:cNvPr id="92" name="Google Shape;92;p6:notes">
            <a:extLst>
              <a:ext uri="{FF2B5EF4-FFF2-40B4-BE49-F238E27FC236}">
                <a16:creationId xmlns:a16="http://schemas.microsoft.com/office/drawing/2014/main" id="{8CFB3C80-A6C0-0883-1599-A07D9B0AFAA9}"/>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dirty="0"/>
          </a:p>
        </p:txBody>
      </p:sp>
      <p:sp>
        <p:nvSpPr>
          <p:cNvPr id="93" name="Google Shape;93;p6:notes">
            <a:extLst>
              <a:ext uri="{FF2B5EF4-FFF2-40B4-BE49-F238E27FC236}">
                <a16:creationId xmlns:a16="http://schemas.microsoft.com/office/drawing/2014/main" id="{EFBCCE3B-CF53-D2DE-3A22-DCD98A78053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extLst>
      <p:ext uri="{BB962C8B-B14F-4D97-AF65-F5344CB8AC3E}">
        <p14:creationId xmlns:p14="http://schemas.microsoft.com/office/powerpoint/2010/main" val="2771643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a:extLst>
            <a:ext uri="{FF2B5EF4-FFF2-40B4-BE49-F238E27FC236}">
              <a16:creationId xmlns:a16="http://schemas.microsoft.com/office/drawing/2014/main" id="{E9555527-30D5-5A33-6490-804D8007B169}"/>
            </a:ext>
          </a:extLst>
        </p:cNvPr>
        <p:cNvGrpSpPr/>
        <p:nvPr/>
      </p:nvGrpSpPr>
      <p:grpSpPr>
        <a:xfrm>
          <a:off x="0" y="0"/>
          <a:ext cx="0" cy="0"/>
          <a:chOff x="0" y="0"/>
          <a:chExt cx="0" cy="0"/>
        </a:xfrm>
      </p:grpSpPr>
      <p:sp>
        <p:nvSpPr>
          <p:cNvPr id="92" name="Google Shape;92;p6:notes">
            <a:extLst>
              <a:ext uri="{FF2B5EF4-FFF2-40B4-BE49-F238E27FC236}">
                <a16:creationId xmlns:a16="http://schemas.microsoft.com/office/drawing/2014/main" id="{02137011-891A-EAA0-FA1E-F09E00FB6EBC}"/>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dirty="0"/>
          </a:p>
        </p:txBody>
      </p:sp>
      <p:sp>
        <p:nvSpPr>
          <p:cNvPr id="93" name="Google Shape;93;p6:notes">
            <a:extLst>
              <a:ext uri="{FF2B5EF4-FFF2-40B4-BE49-F238E27FC236}">
                <a16:creationId xmlns:a16="http://schemas.microsoft.com/office/drawing/2014/main" id="{A9B535D3-13B4-D143-A5A1-2EE614D0907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extLst>
      <p:ext uri="{BB962C8B-B14F-4D97-AF65-F5344CB8AC3E}">
        <p14:creationId xmlns:p14="http://schemas.microsoft.com/office/powerpoint/2010/main" val="81587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0: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20" name="Google Shape;12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1: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27" name="Google Shape;12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33" name="Google Shape;13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2: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69" name="Google Shape;6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3: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75" name="Google Shape;7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4: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81" name="Google Shape;8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5: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87" name="Google Shape;8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6: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r>
              <a:rPr lang="en-US" sz="1200">
                <a:solidFill>
                  <a:srgbClr val="000000"/>
                </a:solidFill>
              </a:rPr>
              <a:t>The term “Emergency” used within this agreement means events which meet the definition found in FAR 2.101 OR any situation which, if not corrected immediately, will result in unnecessary expenditure of funds, property damage, personal injury, or interruption of agency functions.  </a:t>
            </a:r>
            <a:endParaRPr sz="800"/>
          </a:p>
        </p:txBody>
      </p:sp>
      <p:sp>
        <p:nvSpPr>
          <p:cNvPr id="93" name="Google Shape;9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7: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spcBef>
                <a:spcPts val="400"/>
              </a:spcBef>
              <a:spcAft>
                <a:spcPts val="0"/>
              </a:spcAft>
              <a:buNone/>
            </a:pPr>
            <a:endParaRPr sz="1200">
              <a:solidFill>
                <a:schemeClr val="dk1"/>
              </a:solidFill>
            </a:endParaRPr>
          </a:p>
          <a:p>
            <a:pPr marL="457200" lvl="0" indent="0" algn="l" rtl="0">
              <a:spcBef>
                <a:spcPts val="400"/>
              </a:spcBef>
              <a:spcAft>
                <a:spcPts val="0"/>
              </a:spcAft>
              <a:buNone/>
            </a:pPr>
            <a:endParaRPr sz="600">
              <a:solidFill>
                <a:schemeClr val="dk1"/>
              </a:solidFill>
            </a:endParaRPr>
          </a:p>
          <a:p>
            <a:pPr marL="0" lvl="0" indent="0" algn="l" rtl="0">
              <a:lnSpc>
                <a:spcPct val="100000"/>
              </a:lnSpc>
              <a:spcBef>
                <a:spcPts val="360"/>
              </a:spcBef>
              <a:spcAft>
                <a:spcPts val="0"/>
              </a:spcAft>
              <a:buSzPts val="1400"/>
              <a:buNone/>
            </a:pPr>
            <a:endParaRPr/>
          </a:p>
        </p:txBody>
      </p:sp>
      <p:sp>
        <p:nvSpPr>
          <p:cNvPr id="99" name="Google Shape;9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8: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05" name="Google Shape;10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9:notes"/>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12" name="Google Shape;11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pic>
        <p:nvPicPr>
          <p:cNvPr id="14" name="Google Shape;14;p2"/>
          <p:cNvPicPr preferRelativeResize="0"/>
          <p:nvPr/>
        </p:nvPicPr>
        <p:blipFill rotWithShape="1">
          <a:blip r:embed="rId2">
            <a:alphaModFix/>
          </a:blip>
          <a:srcRect l="3113" r="3113"/>
          <a:stretch/>
        </p:blipFill>
        <p:spPr>
          <a:xfrm>
            <a:off x="0" y="1285871"/>
            <a:ext cx="9144003" cy="6094528"/>
          </a:xfrm>
          <a:prstGeom prst="rect">
            <a:avLst/>
          </a:prstGeom>
          <a:noFill/>
          <a:ln>
            <a:noFill/>
          </a:ln>
        </p:spPr>
      </p:pic>
      <p:sp>
        <p:nvSpPr>
          <p:cNvPr id="15" name="Google Shape;15;p2"/>
          <p:cNvSpPr txBox="1"/>
          <p:nvPr/>
        </p:nvSpPr>
        <p:spPr>
          <a:xfrm>
            <a:off x="4419600" y="788687"/>
            <a:ext cx="4038600" cy="17070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1" i="0" u="none" strike="noStrike" cap="none">
                <a:solidFill>
                  <a:schemeClr val="lt2"/>
                </a:solidFill>
                <a:latin typeface="Arial"/>
                <a:ea typeface="Arial"/>
                <a:cs typeface="Arial"/>
                <a:sym typeface="Arial"/>
              </a:rPr>
              <a:t>U.S. General Services Administration</a:t>
            </a:r>
            <a:endParaRPr sz="1400" b="0" i="0" u="none" strike="noStrike" cap="none">
              <a:solidFill>
                <a:srgbClr val="000000"/>
              </a:solidFill>
              <a:latin typeface="Arial"/>
              <a:ea typeface="Arial"/>
              <a:cs typeface="Arial"/>
              <a:sym typeface="Arial"/>
            </a:endParaRPr>
          </a:p>
        </p:txBody>
      </p:sp>
      <p:pic>
        <p:nvPicPr>
          <p:cNvPr id="16" name="Google Shape;16;p2"/>
          <p:cNvPicPr preferRelativeResize="0"/>
          <p:nvPr/>
        </p:nvPicPr>
        <p:blipFill rotWithShape="1">
          <a:blip r:embed="rId3">
            <a:alphaModFix/>
          </a:blip>
          <a:srcRect/>
          <a:stretch/>
        </p:blipFill>
        <p:spPr>
          <a:xfrm>
            <a:off x="635175" y="330973"/>
            <a:ext cx="696150" cy="6284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11"/>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4" name="Google Shape;54;p11"/>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5" name="Google Shape;55;p11"/>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12"/>
          <p:cNvSpPr txBox="1">
            <a:spLocks noGrp="1"/>
          </p:cNvSpPr>
          <p:nvPr>
            <p:ph type="title"/>
          </p:nvPr>
        </p:nvSpPr>
        <p:spPr>
          <a:xfrm rot="5400000">
            <a:off x="5463750" y="1371629"/>
            <a:ext cx="4388700" cy="20574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8" name="Google Shape;58;p12"/>
          <p:cNvSpPr txBox="1">
            <a:spLocks noGrp="1"/>
          </p:cNvSpPr>
          <p:nvPr>
            <p:ph type="body" idx="1"/>
          </p:nvPr>
        </p:nvSpPr>
        <p:spPr>
          <a:xfrm rot="5400000">
            <a:off x="1272750" y="-609571"/>
            <a:ext cx="4388700" cy="60198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9" name="Google Shape;59;p12"/>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19" name="Google Shape;19;p3"/>
          <p:cNvSpPr txBox="1">
            <a:spLocks noGrp="1"/>
          </p:cNvSpPr>
          <p:nvPr>
            <p:ph type="body" idx="1"/>
          </p:nvPr>
        </p:nvSpPr>
        <p:spPr>
          <a:xfrm>
            <a:off x="457200" y="1200150"/>
            <a:ext cx="8229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40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400"/>
              </a:spcBef>
              <a:spcAft>
                <a:spcPts val="0"/>
              </a:spcAft>
              <a:buClr>
                <a:schemeClr val="dk1"/>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0" name="Google Shape;20;p3"/>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4"/>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722313" y="3305176"/>
            <a:ext cx="7772400" cy="10215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5" name="Google Shape;25;p5"/>
          <p:cNvSpPr txBox="1">
            <a:spLocks noGrp="1"/>
          </p:cNvSpPr>
          <p:nvPr>
            <p:ph type="body" idx="1"/>
          </p:nvPr>
        </p:nvSpPr>
        <p:spPr>
          <a:xfrm>
            <a:off x="722313" y="2180035"/>
            <a:ext cx="7772400" cy="11250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6" name="Google Shape;26;p5"/>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9" name="Google Shape;29;p6"/>
          <p:cNvSpPr txBox="1">
            <a:spLocks noGrp="1"/>
          </p:cNvSpPr>
          <p:nvPr>
            <p:ph type="body" idx="1"/>
          </p:nvPr>
        </p:nvSpPr>
        <p:spPr>
          <a:xfrm>
            <a:off x="457200" y="1200150"/>
            <a:ext cx="4038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0" name="Google Shape;30;p6"/>
          <p:cNvSpPr txBox="1">
            <a:spLocks noGrp="1"/>
          </p:cNvSpPr>
          <p:nvPr>
            <p:ph type="body" idx="2"/>
          </p:nvPr>
        </p:nvSpPr>
        <p:spPr>
          <a:xfrm>
            <a:off x="4648200" y="1200150"/>
            <a:ext cx="4038600" cy="33945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1" name="Google Shape;31;p6"/>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4" name="Google Shape;34;p7"/>
          <p:cNvSpPr txBox="1">
            <a:spLocks noGrp="1"/>
          </p:cNvSpPr>
          <p:nvPr>
            <p:ph type="body" idx="1"/>
          </p:nvPr>
        </p:nvSpPr>
        <p:spPr>
          <a:xfrm>
            <a:off x="457200" y="1151335"/>
            <a:ext cx="4040100" cy="4797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Google Shape;35;p7"/>
          <p:cNvSpPr txBox="1">
            <a:spLocks noGrp="1"/>
          </p:cNvSpPr>
          <p:nvPr>
            <p:ph type="body" idx="2"/>
          </p:nvPr>
        </p:nvSpPr>
        <p:spPr>
          <a:xfrm>
            <a:off x="457200" y="1631156"/>
            <a:ext cx="4040100" cy="2963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6" name="Google Shape;36;p7"/>
          <p:cNvSpPr txBox="1">
            <a:spLocks noGrp="1"/>
          </p:cNvSpPr>
          <p:nvPr>
            <p:ph type="body" idx="3"/>
          </p:nvPr>
        </p:nvSpPr>
        <p:spPr>
          <a:xfrm>
            <a:off x="4645026" y="1151335"/>
            <a:ext cx="4041900" cy="479700"/>
          </a:xfrm>
          <a:prstGeom prst="rect">
            <a:avLst/>
          </a:prstGeom>
          <a:noFill/>
          <a:ln>
            <a:noFill/>
          </a:ln>
        </p:spPr>
        <p:txBody>
          <a:bodyPr spcFirstLastPara="1" wrap="square" lIns="91425" tIns="91425" rIns="91425" bIns="91425" anchor="b"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7" name="Google Shape;37;p7"/>
          <p:cNvSpPr txBox="1">
            <a:spLocks noGrp="1"/>
          </p:cNvSpPr>
          <p:nvPr>
            <p:ph type="body" idx="4"/>
          </p:nvPr>
        </p:nvSpPr>
        <p:spPr>
          <a:xfrm>
            <a:off x="4645026" y="1631156"/>
            <a:ext cx="4041900" cy="2963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8" name="Google Shape;38;p7"/>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205978"/>
            <a:ext cx="8229600" cy="857100"/>
          </a:xfrm>
          <a:prstGeom prst="rect">
            <a:avLst/>
          </a:prstGeom>
          <a:noFill/>
          <a:ln>
            <a:noFill/>
          </a:ln>
        </p:spPr>
        <p:txBody>
          <a:bodyPr spcFirstLastPara="1" wrap="square" lIns="91425" tIns="91425" rIns="91425" bIns="91425" anchor="t" anchorCtr="0">
            <a:noAutofit/>
          </a:bodyPr>
          <a:lstStyle>
            <a:lvl1pPr marR="0" lvl="0"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r"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1" name="Google Shape;41;p8"/>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57201" y="204787"/>
            <a:ext cx="3008400" cy="8715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4" name="Google Shape;44;p9"/>
          <p:cNvSpPr txBox="1">
            <a:spLocks noGrp="1"/>
          </p:cNvSpPr>
          <p:nvPr>
            <p:ph type="body" idx="1"/>
          </p:nvPr>
        </p:nvSpPr>
        <p:spPr>
          <a:xfrm>
            <a:off x="3575050" y="204788"/>
            <a:ext cx="5111700" cy="43899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L="3200400" marR="0" lvl="6"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L="3657600" marR="0" lvl="7"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L="4114800" marR="0" lvl="8" indent="-31750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5" name="Google Shape;45;p9"/>
          <p:cNvSpPr txBox="1">
            <a:spLocks noGrp="1"/>
          </p:cNvSpPr>
          <p:nvPr>
            <p:ph type="body" idx="2"/>
          </p:nvPr>
        </p:nvSpPr>
        <p:spPr>
          <a:xfrm>
            <a:off x="457201" y="1076325"/>
            <a:ext cx="3008400" cy="35184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46" name="Google Shape;46;p9"/>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1792288" y="3600450"/>
            <a:ext cx="5486400" cy="4251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9" name="Google Shape;49;p10"/>
          <p:cNvSpPr>
            <a:spLocks noGrp="1"/>
          </p:cNvSpPr>
          <p:nvPr>
            <p:ph type="pic" idx="2"/>
          </p:nvPr>
        </p:nvSpPr>
        <p:spPr>
          <a:xfrm>
            <a:off x="1792288" y="459581"/>
            <a:ext cx="5486400" cy="3086100"/>
          </a:xfrm>
          <a:prstGeom prst="rect">
            <a:avLst/>
          </a:prstGeom>
          <a:noFill/>
          <a:ln>
            <a:noFill/>
          </a:ln>
        </p:spPr>
      </p:sp>
      <p:sp>
        <p:nvSpPr>
          <p:cNvPr id="50" name="Google Shape;50;p10"/>
          <p:cNvSpPr txBox="1">
            <a:spLocks noGrp="1"/>
          </p:cNvSpPr>
          <p:nvPr>
            <p:ph type="body" idx="1"/>
          </p:nvPr>
        </p:nvSpPr>
        <p:spPr>
          <a:xfrm>
            <a:off x="1792288" y="4025504"/>
            <a:ext cx="5486400" cy="603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1" name="Google Shape;51;p10"/>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19575" y="-29375"/>
            <a:ext cx="9163500" cy="46014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1" name="Google Shape;11;p1"/>
          <p:cNvPicPr preferRelativeResize="0"/>
          <p:nvPr/>
        </p:nvPicPr>
        <p:blipFill rotWithShape="1">
          <a:blip r:embed="rId13">
            <a:alphaModFix/>
          </a:blip>
          <a:srcRect t="44495" b="44495"/>
          <a:stretch/>
        </p:blipFill>
        <p:spPr>
          <a:xfrm flipH="1">
            <a:off x="3" y="4514300"/>
            <a:ext cx="9143997" cy="629200"/>
          </a:xfrm>
          <a:prstGeom prst="rect">
            <a:avLst/>
          </a:prstGeom>
          <a:noFill/>
          <a:ln>
            <a:noFill/>
          </a:ln>
        </p:spPr>
      </p:pic>
      <p:sp>
        <p:nvSpPr>
          <p:cNvPr id="12" name="Google Shape;12;p1"/>
          <p:cNvSpPr txBox="1">
            <a:spLocks noGrp="1"/>
          </p:cNvSpPr>
          <p:nvPr>
            <p:ph type="sldNum" idx="12"/>
          </p:nvPr>
        </p:nvSpPr>
        <p:spPr>
          <a:xfrm>
            <a:off x="6553200" y="4661297"/>
            <a:ext cx="1905000" cy="34290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sz="140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acquisition.gov/far-overhaul/far-part-deviation-guide/far-overhaul-part-16#FAR_16_703:~:text=of%20the%20modification.-,16.703%20Basic%20ordering%20agreements.,-16.703%2D1%20Descriptio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mailto:reagan.criddle@gsa.gov" TargetMode="External"/><Relationship Id="rId4" Type="http://schemas.openxmlformats.org/officeDocument/2006/relationships/hyperlink" Target="https://www.gsa.gov/governmentwide-initiatives/emergency-response/emergency-acquisition-basic-ordering-agreement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3"/>
          <p:cNvSpPr txBox="1">
            <a:spLocks noGrp="1"/>
          </p:cNvSpPr>
          <p:nvPr>
            <p:ph type="title"/>
          </p:nvPr>
        </p:nvSpPr>
        <p:spPr>
          <a:xfrm>
            <a:off x="683388" y="2087350"/>
            <a:ext cx="7088100" cy="686400"/>
          </a:xfrm>
          <a:prstGeom prst="rect">
            <a:avLst/>
          </a:prstGeom>
          <a:noFill/>
          <a:ln>
            <a:noFill/>
          </a:ln>
        </p:spPr>
        <p:txBody>
          <a:bodyPr spcFirstLastPara="1" wrap="square" lIns="0" tIns="0" rIns="0" bIns="0" anchor="t" anchorCtr="0">
            <a:noAutofit/>
          </a:bodyPr>
          <a:lstStyle/>
          <a:p>
            <a:pPr marL="0" marR="0" lvl="0" indent="0" algn="l" rtl="0">
              <a:lnSpc>
                <a:spcPct val="75000"/>
              </a:lnSpc>
              <a:spcBef>
                <a:spcPts val="0"/>
              </a:spcBef>
              <a:spcAft>
                <a:spcPts val="0"/>
              </a:spcAft>
              <a:buClr>
                <a:srgbClr val="000000"/>
              </a:buClr>
              <a:buSzPts val="3200"/>
              <a:buFont typeface="Arial"/>
              <a:buNone/>
            </a:pPr>
            <a:r>
              <a:rPr lang="en-US" sz="3200" b="0" i="0" u="none" strike="noStrike" cap="none" dirty="0">
                <a:solidFill>
                  <a:schemeClr val="lt1"/>
                </a:solidFill>
                <a:latin typeface="Arial"/>
                <a:ea typeface="Arial"/>
                <a:cs typeface="Arial"/>
                <a:sym typeface="Arial"/>
              </a:rPr>
              <a:t>Emergency Acquisition Basic Ordering Agreements</a:t>
            </a:r>
            <a:endParaRPr sz="1400" b="0" i="0" u="none" strike="noStrike" cap="none" dirty="0">
              <a:solidFill>
                <a:schemeClr val="lt1"/>
              </a:solidFill>
              <a:latin typeface="Arial"/>
              <a:ea typeface="Arial"/>
              <a:cs typeface="Arial"/>
              <a:sym typeface="Arial"/>
            </a:endParaRPr>
          </a:p>
          <a:p>
            <a:pPr lvl="0">
              <a:lnSpc>
                <a:spcPct val="75000"/>
              </a:lnSpc>
              <a:spcBef>
                <a:spcPts val="1800"/>
              </a:spcBef>
              <a:buSzPts val="2000"/>
            </a:pPr>
            <a:br>
              <a:rPr lang="en-US" sz="2000" dirty="0">
                <a:solidFill>
                  <a:schemeClr val="lt1"/>
                </a:solidFill>
              </a:rPr>
            </a:br>
            <a:endParaRPr sz="2800" b="0" i="0" u="none" strike="noStrike" cap="none" dirty="0">
              <a:solidFill>
                <a:schemeClr val="lt1"/>
              </a:solidFill>
              <a:latin typeface="Arial"/>
              <a:ea typeface="Arial"/>
              <a:cs typeface="Arial"/>
              <a:sym typeface="Arial"/>
            </a:endParaRPr>
          </a:p>
        </p:txBody>
      </p:sp>
      <p:sp>
        <p:nvSpPr>
          <p:cNvPr id="66" name="Google Shape;66;p13"/>
          <p:cNvSpPr txBox="1"/>
          <p:nvPr/>
        </p:nvSpPr>
        <p:spPr>
          <a:xfrm>
            <a:off x="683388" y="4059976"/>
            <a:ext cx="4495800" cy="663000"/>
          </a:xfrm>
          <a:prstGeom prst="rect">
            <a:avLst/>
          </a:prstGeom>
          <a:noFill/>
          <a:ln>
            <a:noFill/>
          </a:ln>
        </p:spPr>
        <p:txBody>
          <a:bodyPr spcFirstLastPara="1" wrap="square" lIns="0" tIns="0" rIns="0" bIns="0" anchor="t" anchorCtr="0">
            <a:noAutofit/>
          </a:bodyPr>
          <a:lstStyle/>
          <a:p>
            <a:pPr marL="0" marR="0" lvl="0" indent="0" algn="l" rtl="0">
              <a:lnSpc>
                <a:spcPct val="75000"/>
              </a:lnSpc>
              <a:spcBef>
                <a:spcPts val="0"/>
              </a:spcBef>
              <a:spcAft>
                <a:spcPts val="0"/>
              </a:spcAft>
              <a:buClr>
                <a:srgbClr val="000000"/>
              </a:buClr>
              <a:buSzPts val="1600"/>
              <a:buFont typeface="Arial"/>
              <a:buNone/>
            </a:pPr>
            <a:r>
              <a:rPr lang="en-US" sz="1600" b="0" i="0" u="none" strike="noStrike" cap="none" dirty="0">
                <a:solidFill>
                  <a:schemeClr val="lt1"/>
                </a:solidFill>
                <a:latin typeface="Arial"/>
                <a:ea typeface="Arial"/>
                <a:cs typeface="Arial"/>
                <a:sym typeface="Arial"/>
              </a:rPr>
              <a:t>presented by</a:t>
            </a:r>
            <a:endParaRPr sz="1600" b="0" i="0" u="none" strike="noStrike" cap="none" dirty="0">
              <a:solidFill>
                <a:schemeClr val="lt1"/>
              </a:solidFill>
              <a:latin typeface="Arial"/>
              <a:ea typeface="Arial"/>
              <a:cs typeface="Arial"/>
              <a:sym typeface="Arial"/>
            </a:endParaRPr>
          </a:p>
          <a:p>
            <a:pPr marL="0" marR="0" lvl="0" indent="0" algn="l" rtl="0">
              <a:lnSpc>
                <a:spcPct val="50000"/>
              </a:lnSpc>
              <a:spcBef>
                <a:spcPts val="1800"/>
              </a:spcBef>
              <a:spcAft>
                <a:spcPts val="0"/>
              </a:spcAft>
              <a:buClr>
                <a:srgbClr val="000000"/>
              </a:buClr>
              <a:buSzPts val="1800"/>
              <a:buFont typeface="Arial"/>
              <a:buNone/>
            </a:pPr>
            <a:r>
              <a:rPr lang="en-US" sz="1800" b="0" i="0" u="none" strike="noStrike" cap="none" dirty="0">
                <a:solidFill>
                  <a:schemeClr val="lt1"/>
                </a:solidFill>
                <a:latin typeface="Arial"/>
                <a:ea typeface="Arial"/>
                <a:cs typeface="Arial"/>
                <a:sym typeface="Arial"/>
              </a:rPr>
              <a:t>Reagan Criddle</a:t>
            </a:r>
            <a:endParaRPr sz="1800" b="0" i="0" u="none" strike="noStrike" cap="none" dirty="0">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a:extLst>
            <a:ext uri="{FF2B5EF4-FFF2-40B4-BE49-F238E27FC236}">
              <a16:creationId xmlns:a16="http://schemas.microsoft.com/office/drawing/2014/main" id="{696025D7-A894-660C-5796-4D69C305CE2D}"/>
            </a:ext>
          </a:extLst>
        </p:cNvPr>
        <p:cNvGrpSpPr/>
        <p:nvPr/>
      </p:nvGrpSpPr>
      <p:grpSpPr>
        <a:xfrm>
          <a:off x="0" y="0"/>
          <a:ext cx="0" cy="0"/>
          <a:chOff x="0" y="0"/>
          <a:chExt cx="0" cy="0"/>
        </a:xfrm>
      </p:grpSpPr>
      <p:sp>
        <p:nvSpPr>
          <p:cNvPr id="95" name="Google Shape;95;p18">
            <a:extLst>
              <a:ext uri="{FF2B5EF4-FFF2-40B4-BE49-F238E27FC236}">
                <a16:creationId xmlns:a16="http://schemas.microsoft.com/office/drawing/2014/main" id="{00A3B7B4-BC3A-C98C-E1F8-CECD220549A2}"/>
              </a:ext>
            </a:extLst>
          </p:cNvPr>
          <p:cNvSpPr txBox="1">
            <a:spLocks noGrp="1"/>
          </p:cNvSpPr>
          <p:nvPr>
            <p:ph type="title"/>
          </p:nvPr>
        </p:nvSpPr>
        <p:spPr>
          <a:xfrm>
            <a:off x="684225" y="67312"/>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rgbClr val="005087"/>
                </a:solidFill>
              </a:rPr>
              <a:t>Posting &amp; Competition (FAR Parts 5 &amp; 6)</a:t>
            </a:r>
            <a:endParaRPr sz="2800" b="0" i="0" u="none" strike="noStrike" cap="none" dirty="0">
              <a:solidFill>
                <a:srgbClr val="000000"/>
              </a:solidFill>
              <a:latin typeface="Arial"/>
              <a:ea typeface="Arial"/>
              <a:cs typeface="Arial"/>
              <a:sym typeface="Arial"/>
            </a:endParaRPr>
          </a:p>
        </p:txBody>
      </p:sp>
      <p:sp>
        <p:nvSpPr>
          <p:cNvPr id="96" name="Google Shape;96;p18">
            <a:extLst>
              <a:ext uri="{FF2B5EF4-FFF2-40B4-BE49-F238E27FC236}">
                <a16:creationId xmlns:a16="http://schemas.microsoft.com/office/drawing/2014/main" id="{22DB60F3-E7E7-EAA3-EFDD-636DBC69C207}"/>
              </a:ext>
            </a:extLst>
          </p:cNvPr>
          <p:cNvSpPr/>
          <p:nvPr/>
        </p:nvSpPr>
        <p:spPr>
          <a:xfrm>
            <a:off x="684225" y="791935"/>
            <a:ext cx="7772400" cy="3728307"/>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1" i="0" u="none" strike="noStrike" cap="none" dirty="0">
                <a:solidFill>
                  <a:schemeClr val="dk1"/>
                </a:solidFill>
                <a:latin typeface="Arial"/>
                <a:ea typeface="Arial"/>
                <a:cs typeface="Arial"/>
                <a:sym typeface="Arial"/>
              </a:rPr>
              <a:t>BOAs are not contracts. </a:t>
            </a:r>
            <a:r>
              <a:rPr lang="en-US" sz="1800" b="0" i="0" u="none" strike="noStrike" cap="none" dirty="0">
                <a:solidFill>
                  <a:schemeClr val="dk1"/>
                </a:solidFill>
                <a:latin typeface="Arial"/>
                <a:ea typeface="Arial"/>
                <a:cs typeface="Arial"/>
                <a:sym typeface="Arial"/>
              </a:rPr>
              <a:t>Although posted to SAM.gov for full and open competition, BOA orders must still meet FAR Part 5 and 6 posting and competition requirements. </a:t>
            </a:r>
            <a:endParaRPr lang="en-US" sz="1800" b="0" i="0" u="none" strike="noStrike" cap="none" dirty="0">
              <a:solidFill>
                <a:srgbClr val="000000"/>
              </a:solidFill>
              <a:latin typeface="Arial"/>
              <a:ea typeface="Arial"/>
              <a:cs typeface="Arial"/>
              <a:sym typeface="Arial"/>
            </a:endParaRPr>
          </a:p>
          <a:p>
            <a:pPr marL="742950" lvl="1" indent="-273050">
              <a:spcBef>
                <a:spcPts val="400"/>
              </a:spcBef>
              <a:buClr>
                <a:schemeClr val="dk1"/>
              </a:buClr>
              <a:buSzPts val="1800"/>
              <a:buFont typeface="Arial"/>
              <a:buChar char="–"/>
            </a:pPr>
            <a:r>
              <a:rPr lang="en-US" sz="1800" dirty="0">
                <a:solidFill>
                  <a:srgbClr val="005087"/>
                </a:solidFill>
              </a:rPr>
              <a:t>FAR 16.703-3(d)(1) states: “Before issuing an order under a basic ordering agreement, the contracting officer must – </a:t>
            </a:r>
          </a:p>
          <a:p>
            <a:pPr marL="1087438" lvl="1">
              <a:spcBef>
                <a:spcPts val="400"/>
              </a:spcBef>
              <a:buClr>
                <a:schemeClr val="dk1"/>
              </a:buClr>
              <a:buSzPts val="1800"/>
            </a:pPr>
            <a:r>
              <a:rPr lang="en-US" sz="1800" dirty="0">
                <a:solidFill>
                  <a:srgbClr val="005087"/>
                </a:solidFill>
              </a:rPr>
              <a:t>(i) Obtain competition IAW part 6;</a:t>
            </a:r>
          </a:p>
          <a:p>
            <a:pPr marL="742950" lvl="1" indent="-273050">
              <a:spcBef>
                <a:spcPts val="400"/>
              </a:spcBef>
              <a:buClr>
                <a:schemeClr val="dk1"/>
              </a:buClr>
              <a:buSzPts val="1800"/>
              <a:buFont typeface="Arial"/>
              <a:buChar char="–"/>
            </a:pPr>
            <a:r>
              <a:rPr lang="en-US" sz="1800" dirty="0">
                <a:solidFill>
                  <a:srgbClr val="005087"/>
                </a:solidFill>
              </a:rPr>
              <a:t>FAR 16.703-3(d)(2) states: “Contracting Officers must – </a:t>
            </a:r>
          </a:p>
          <a:p>
            <a:pPr marL="1087438" lvl="1">
              <a:spcBef>
                <a:spcPts val="400"/>
              </a:spcBef>
              <a:buClr>
                <a:schemeClr val="dk1"/>
              </a:buClr>
              <a:buSzPts val="1800"/>
            </a:pPr>
            <a:r>
              <a:rPr lang="en-US" sz="1800" dirty="0">
                <a:solidFill>
                  <a:srgbClr val="005087"/>
                </a:solidFill>
              </a:rPr>
              <a:t>(iv) Comply with part 5’s publicizing and response time requirements when part 5 also requires a synopsis;</a:t>
            </a:r>
          </a:p>
          <a:p>
            <a:pPr marL="342900" lvl="0" indent="-330200">
              <a:spcBef>
                <a:spcPts val="400"/>
              </a:spcBef>
              <a:buClr>
                <a:schemeClr val="dk1"/>
              </a:buClr>
              <a:buSzPts val="1800"/>
              <a:buFont typeface="Arial"/>
              <a:buChar char="•"/>
            </a:pPr>
            <a:r>
              <a:rPr lang="en-US" sz="1800" dirty="0">
                <a:solidFill>
                  <a:schemeClr val="dk1"/>
                </a:solidFill>
              </a:rPr>
              <a:t>What does this mean for the EA BOA?</a:t>
            </a:r>
          </a:p>
          <a:p>
            <a:pPr marL="742950" lvl="1" indent="-273050">
              <a:spcBef>
                <a:spcPts val="400"/>
              </a:spcBef>
              <a:buClr>
                <a:schemeClr val="dk1"/>
              </a:buClr>
              <a:buSzPts val="1800"/>
              <a:buFont typeface="Arial"/>
              <a:buChar char="–"/>
            </a:pPr>
            <a:r>
              <a:rPr lang="en-US" sz="1800" dirty="0">
                <a:solidFill>
                  <a:srgbClr val="005087"/>
                </a:solidFill>
              </a:rPr>
              <a:t>Agencies can follow standard FAR 5 &amp; 6 posting and competition requirements or limit competition IAW FAR part 6.103.</a:t>
            </a:r>
          </a:p>
          <a:p>
            <a:pPr marL="342900" lvl="2" indent="-330200">
              <a:spcBef>
                <a:spcPts val="400"/>
              </a:spcBef>
              <a:buClr>
                <a:schemeClr val="dk1"/>
              </a:buClr>
              <a:buSzPts val="1800"/>
              <a:buFont typeface="Arial"/>
              <a:buChar char="•"/>
            </a:pPr>
            <a:endParaRPr lang="en-US" sz="1800" dirty="0">
              <a:solidFill>
                <a:schemeClr val="dk1"/>
              </a:solidFill>
            </a:endParaRPr>
          </a:p>
        </p:txBody>
      </p:sp>
    </p:spTree>
    <p:extLst>
      <p:ext uri="{BB962C8B-B14F-4D97-AF65-F5344CB8AC3E}">
        <p14:creationId xmlns:p14="http://schemas.microsoft.com/office/powerpoint/2010/main" val="4014393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4">
          <a:extLst>
            <a:ext uri="{FF2B5EF4-FFF2-40B4-BE49-F238E27FC236}">
              <a16:creationId xmlns:a16="http://schemas.microsoft.com/office/drawing/2014/main" id="{18C9AF84-BE31-1B97-E00E-B09A03F4702D}"/>
            </a:ext>
          </a:extLst>
        </p:cNvPr>
        <p:cNvGrpSpPr/>
        <p:nvPr/>
      </p:nvGrpSpPr>
      <p:grpSpPr>
        <a:xfrm>
          <a:off x="0" y="0"/>
          <a:ext cx="0" cy="0"/>
          <a:chOff x="0" y="0"/>
          <a:chExt cx="0" cy="0"/>
        </a:xfrm>
      </p:grpSpPr>
      <p:sp>
        <p:nvSpPr>
          <p:cNvPr id="95" name="Google Shape;95;p18">
            <a:extLst>
              <a:ext uri="{FF2B5EF4-FFF2-40B4-BE49-F238E27FC236}">
                <a16:creationId xmlns:a16="http://schemas.microsoft.com/office/drawing/2014/main" id="{D322D103-1C26-6426-2F93-A4427E8CCB84}"/>
              </a:ext>
            </a:extLst>
          </p:cNvPr>
          <p:cNvSpPr txBox="1">
            <a:spLocks noGrp="1"/>
          </p:cNvSpPr>
          <p:nvPr>
            <p:ph type="title"/>
          </p:nvPr>
        </p:nvSpPr>
        <p:spPr>
          <a:xfrm>
            <a:off x="685863" y="14495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rgbClr val="005087"/>
                </a:solidFill>
              </a:rPr>
              <a:t>Posting &amp; Competition (FAR Parts 5 &amp; 6) cont.</a:t>
            </a:r>
            <a:endParaRPr sz="2800" b="0" i="0" u="none" strike="noStrike" cap="none" dirty="0">
              <a:solidFill>
                <a:srgbClr val="000000"/>
              </a:solidFill>
              <a:latin typeface="Arial"/>
              <a:ea typeface="Arial"/>
              <a:cs typeface="Arial"/>
              <a:sym typeface="Arial"/>
            </a:endParaRPr>
          </a:p>
        </p:txBody>
      </p:sp>
      <p:sp>
        <p:nvSpPr>
          <p:cNvPr id="96" name="Google Shape;96;p18">
            <a:extLst>
              <a:ext uri="{FF2B5EF4-FFF2-40B4-BE49-F238E27FC236}">
                <a16:creationId xmlns:a16="http://schemas.microsoft.com/office/drawing/2014/main" id="{B842817B-EF97-BC5F-C5B0-490A3BF0347E}"/>
              </a:ext>
            </a:extLst>
          </p:cNvPr>
          <p:cNvSpPr/>
          <p:nvPr/>
        </p:nvSpPr>
        <p:spPr>
          <a:xfrm>
            <a:off x="684225" y="947057"/>
            <a:ext cx="7772400" cy="3559629"/>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i="0" u="none" strike="noStrike" cap="none" dirty="0">
                <a:solidFill>
                  <a:schemeClr val="dk1"/>
                </a:solidFill>
                <a:latin typeface="Arial"/>
                <a:ea typeface="Arial"/>
                <a:cs typeface="Arial"/>
                <a:sym typeface="Arial"/>
              </a:rPr>
              <a:t>Agencies can post and compete requirements IAW FAR parts 5 &amp; 6.</a:t>
            </a:r>
          </a:p>
          <a:p>
            <a:pPr marL="742950" lvl="1" indent="-273050">
              <a:spcBef>
                <a:spcPts val="400"/>
              </a:spcBef>
              <a:buClr>
                <a:schemeClr val="dk1"/>
              </a:buClr>
              <a:buSzPts val="1800"/>
              <a:buFont typeface="Arial"/>
              <a:buChar char="–"/>
            </a:pPr>
            <a:r>
              <a:rPr lang="en-US" sz="1800" dirty="0">
                <a:solidFill>
                  <a:srgbClr val="005087"/>
                </a:solidFill>
              </a:rPr>
              <a:t>Follow standard acquisition process</a:t>
            </a:r>
          </a:p>
          <a:p>
            <a:pPr marL="742950" lvl="1" indent="-273050">
              <a:spcBef>
                <a:spcPts val="400"/>
              </a:spcBef>
              <a:buClr>
                <a:schemeClr val="dk1"/>
              </a:buClr>
              <a:buSzPts val="1800"/>
              <a:buFont typeface="Arial"/>
              <a:buChar char="–"/>
            </a:pPr>
            <a:r>
              <a:rPr lang="en-US" sz="1800" dirty="0">
                <a:solidFill>
                  <a:srgbClr val="005087"/>
                </a:solidFill>
              </a:rPr>
              <a:t>If apparent awardee is an EA BOA holder, agency would complete the EA BOA ordering process for order placement</a:t>
            </a:r>
            <a:endParaRPr lang="en-US" sz="1800" i="0" u="none" strike="noStrike" cap="none" dirty="0">
              <a:solidFill>
                <a:schemeClr val="dk1"/>
              </a:solidFill>
              <a:latin typeface="Arial"/>
              <a:ea typeface="Arial"/>
              <a:cs typeface="Arial"/>
              <a:sym typeface="Arial"/>
            </a:endParaRPr>
          </a:p>
          <a:p>
            <a:pPr marL="342900" marR="0" lvl="0" indent="-330200" algn="l" rtl="0">
              <a:lnSpc>
                <a:spcPct val="100000"/>
              </a:lnSpc>
              <a:spcBef>
                <a:spcPts val="0"/>
              </a:spcBef>
              <a:spcAft>
                <a:spcPts val="0"/>
              </a:spcAft>
              <a:buClr>
                <a:schemeClr val="dk1"/>
              </a:buClr>
              <a:buSzPts val="1800"/>
              <a:buFont typeface="Arial"/>
              <a:buChar char="•"/>
            </a:pPr>
            <a:r>
              <a:rPr lang="en-US" sz="1800" dirty="0">
                <a:solidFill>
                  <a:schemeClr val="dk1"/>
                </a:solidFill>
              </a:rPr>
              <a:t>Emergency requirements typically do not allow for standard posting/competition timelines, which for BOAs can be 30-40 days IAW FAR 5.2(d) Table 5-3.</a:t>
            </a:r>
            <a:endParaRPr sz="1800" i="0" u="none" strike="noStrike" cap="none" dirty="0">
              <a:solidFill>
                <a:srgbClr val="000000"/>
              </a:solidFill>
              <a:latin typeface="Arial"/>
              <a:ea typeface="Arial"/>
              <a:cs typeface="Arial"/>
              <a:sym typeface="Arial"/>
            </a:endParaRPr>
          </a:p>
          <a:p>
            <a:pPr marL="742950" lvl="1" indent="-273050">
              <a:spcBef>
                <a:spcPts val="400"/>
              </a:spcBef>
              <a:buClr>
                <a:schemeClr val="dk1"/>
              </a:buClr>
              <a:buSzPts val="1800"/>
              <a:buFont typeface="Arial"/>
              <a:buChar char="–"/>
            </a:pPr>
            <a:r>
              <a:rPr lang="en-US" sz="1800" dirty="0">
                <a:solidFill>
                  <a:srgbClr val="005087"/>
                </a:solidFill>
              </a:rPr>
              <a:t>When expedited acquisition process time is required, agencies can utilize a Justification and Approval (J&amp;A) IAW FAR 6.103-2 – Unusual and Compelling Urgency</a:t>
            </a:r>
          </a:p>
        </p:txBody>
      </p:sp>
    </p:spTree>
    <p:extLst>
      <p:ext uri="{BB962C8B-B14F-4D97-AF65-F5344CB8AC3E}">
        <p14:creationId xmlns:p14="http://schemas.microsoft.com/office/powerpoint/2010/main" val="371723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Example Requirement</a:t>
            </a:r>
            <a:endParaRPr sz="2800" b="0" i="0" u="none" strike="noStrike" cap="none">
              <a:solidFill>
                <a:srgbClr val="000000"/>
              </a:solidFill>
              <a:latin typeface="Arial"/>
              <a:ea typeface="Arial"/>
              <a:cs typeface="Arial"/>
              <a:sym typeface="Arial"/>
            </a:endParaRPr>
          </a:p>
        </p:txBody>
      </p:sp>
      <p:pic>
        <p:nvPicPr>
          <p:cNvPr id="123" name="Google Shape;123;p22" descr="On the far left-center of the slide, there is a rectangular, cardboard box with the words &quot;MEAL READY TO EAT,&quot; 12 EACH,&quot; and &quot;LOT NO.&quot; written on the side of the box in black ink."/>
          <p:cNvPicPr preferRelativeResize="0"/>
          <p:nvPr/>
        </p:nvPicPr>
        <p:blipFill rotWithShape="1">
          <a:blip r:embed="rId3">
            <a:alphaModFix/>
          </a:blip>
          <a:srcRect/>
          <a:stretch/>
        </p:blipFill>
        <p:spPr>
          <a:xfrm>
            <a:off x="253500" y="1647713"/>
            <a:ext cx="2992125" cy="2196000"/>
          </a:xfrm>
          <a:prstGeom prst="rect">
            <a:avLst/>
          </a:prstGeom>
          <a:noFill/>
          <a:ln>
            <a:noFill/>
          </a:ln>
        </p:spPr>
      </p:pic>
      <p:pic>
        <p:nvPicPr>
          <p:cNvPr id="124" name="Google Shape;124;p22" descr="On the center of slide and to the right of the &quot;MEAL READY TO EAT&quot; image, there is a picture of an email written to BOA participants requesting that they submit quotes for an emergency requirement."/>
          <p:cNvPicPr preferRelativeResize="0"/>
          <p:nvPr/>
        </p:nvPicPr>
        <p:blipFill rotWithShape="1">
          <a:blip r:embed="rId4">
            <a:alphaModFix/>
          </a:blip>
          <a:srcRect/>
          <a:stretch/>
        </p:blipFill>
        <p:spPr>
          <a:xfrm>
            <a:off x="3414336" y="1381663"/>
            <a:ext cx="5494214" cy="27280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Summary &amp; Data</a:t>
            </a:r>
            <a:endParaRPr sz="2800" b="0" i="0" u="none" strike="noStrike" cap="none">
              <a:solidFill>
                <a:srgbClr val="000000"/>
              </a:solidFill>
              <a:latin typeface="Arial"/>
              <a:ea typeface="Arial"/>
              <a:cs typeface="Arial"/>
              <a:sym typeface="Arial"/>
            </a:endParaRPr>
          </a:p>
        </p:txBody>
      </p:sp>
      <p:sp>
        <p:nvSpPr>
          <p:cNvPr id="130" name="Google Shape;130;p23"/>
          <p:cNvSpPr/>
          <p:nvPr/>
        </p:nvSpPr>
        <p:spPr>
          <a:xfrm>
            <a:off x="684225" y="837238"/>
            <a:ext cx="7772400" cy="3576362"/>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FAS’s EA BOAs offer a streamlined approach to commercial purchases during emergencies.</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Any </a:t>
            </a:r>
            <a:r>
              <a:rPr lang="en-US" sz="1800" dirty="0">
                <a:solidFill>
                  <a:schemeClr val="dk1"/>
                </a:solidFill>
              </a:rPr>
              <a:t>Federal agency </a:t>
            </a:r>
            <a:r>
              <a:rPr lang="en-US" sz="1800" b="0" i="0" u="none" strike="noStrike" cap="none" dirty="0">
                <a:solidFill>
                  <a:schemeClr val="dk1"/>
                </a:solidFill>
                <a:latin typeface="Arial"/>
                <a:ea typeface="Arial"/>
                <a:cs typeface="Arial"/>
                <a:sym typeface="Arial"/>
              </a:rPr>
              <a:t>can use, free of charge.</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No price lists or item catalogs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The EA BOAs have been used to rapidly purchase meals, COVID test kits, sheltering items, Joint Field Office (JFO) kits, and pandemic kits.</a:t>
            </a:r>
            <a:endParaRPr sz="1800" b="0" i="0" u="none" strike="noStrike" cap="none" dirty="0">
              <a:solidFill>
                <a:schemeClr val="dk1"/>
              </a:solidFill>
              <a:latin typeface="Arial"/>
              <a:ea typeface="Arial"/>
              <a:cs typeface="Arial"/>
              <a:sym typeface="Arial"/>
            </a:endParaRPr>
          </a:p>
          <a:p>
            <a:pPr marL="342900" indent="-330200">
              <a:spcBef>
                <a:spcPts val="400"/>
              </a:spcBef>
              <a:buClr>
                <a:schemeClr val="dk1"/>
              </a:buClr>
              <a:buSzPts val="1800"/>
              <a:buFont typeface="Arial"/>
              <a:buChar char="•"/>
            </a:pPr>
            <a:r>
              <a:rPr lang="en-US" sz="1800" dirty="0">
                <a:solidFill>
                  <a:schemeClr val="dk1"/>
                </a:solidFill>
              </a:rPr>
              <a:t>Rapid process with competitive pricing - competitive quotes received on all solicitations</a:t>
            </a: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Average savings of ~20% in FY25, </a:t>
            </a:r>
            <a:r>
              <a:rPr lang="en-US" sz="1800" dirty="0">
                <a:solidFill>
                  <a:schemeClr val="dk1"/>
                </a:solidFill>
              </a:rPr>
              <a:t>~33% in FY24, </a:t>
            </a:r>
            <a:r>
              <a:rPr lang="en-US" sz="1800" b="0" i="0" u="none" strike="noStrike" cap="none" dirty="0">
                <a:solidFill>
                  <a:schemeClr val="dk1"/>
                </a:solidFill>
                <a:latin typeface="Arial"/>
                <a:ea typeface="Arial"/>
                <a:cs typeface="Arial"/>
                <a:sym typeface="Arial"/>
              </a:rPr>
              <a:t>~</a:t>
            </a:r>
            <a:r>
              <a:rPr lang="en-US" sz="1800" dirty="0">
                <a:solidFill>
                  <a:schemeClr val="dk1"/>
                </a:solidFill>
              </a:rPr>
              <a:t>39</a:t>
            </a:r>
            <a:r>
              <a:rPr lang="en-US" sz="1800" b="0" i="0" u="none" strike="noStrike" cap="none" dirty="0">
                <a:solidFill>
                  <a:schemeClr val="dk1"/>
                </a:solidFill>
                <a:latin typeface="Arial"/>
                <a:ea typeface="Arial"/>
                <a:cs typeface="Arial"/>
                <a:sym typeface="Arial"/>
              </a:rPr>
              <a:t>% in FY23, and ~32% in FY22</a:t>
            </a:r>
            <a:endParaRPr dirty="0"/>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References &amp; Contacts</a:t>
            </a:r>
            <a:endParaRPr sz="2800" b="0" i="0" u="none" strike="noStrike" cap="none">
              <a:solidFill>
                <a:srgbClr val="000000"/>
              </a:solidFill>
              <a:latin typeface="Arial"/>
              <a:ea typeface="Arial"/>
              <a:cs typeface="Arial"/>
              <a:sym typeface="Arial"/>
            </a:endParaRPr>
          </a:p>
        </p:txBody>
      </p:sp>
      <p:sp>
        <p:nvSpPr>
          <p:cNvPr id="136" name="Google Shape;136;p24"/>
          <p:cNvSpPr/>
          <p:nvPr/>
        </p:nvSpPr>
        <p:spPr>
          <a:xfrm>
            <a:off x="684225" y="837238"/>
            <a:ext cx="7772400" cy="3497162"/>
          </a:xfrm>
          <a:prstGeom prst="rect">
            <a:avLst/>
          </a:prstGeom>
          <a:noFill/>
          <a:ln>
            <a:noFill/>
          </a:ln>
        </p:spPr>
        <p:txBody>
          <a:bodyPr spcFirstLastPara="1" wrap="square" lIns="91425" tIns="45700" rIns="91425" bIns="45700" anchor="t" anchorCtr="0">
            <a:noAutofit/>
          </a:bodyPr>
          <a:lstStyle/>
          <a:p>
            <a:pPr lvl="0">
              <a:buSzPts val="1800"/>
            </a:pPr>
            <a:r>
              <a:rPr lang="en-US" sz="1800" dirty="0">
                <a:solidFill>
                  <a:schemeClr val="dk1"/>
                </a:solidFill>
                <a:hlinkClick r:id="rId3"/>
              </a:rPr>
              <a:t>FAR 16.703 Basic Ordering Agreements</a:t>
            </a: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b="0" i="0" u="none" strike="noStrike" cap="none" dirty="0">
                <a:solidFill>
                  <a:schemeClr val="dk1"/>
                </a:solidFill>
                <a:latin typeface="Arial"/>
                <a:ea typeface="Arial"/>
                <a:cs typeface="Arial"/>
                <a:sym typeface="Arial"/>
              </a:rPr>
              <a:t>A copy of the BOA and Master Contact List of BOA Participants </a:t>
            </a:r>
            <a:r>
              <a:rPr lang="en-US" sz="1800" dirty="0">
                <a:solidFill>
                  <a:schemeClr val="dk1"/>
                </a:solidFill>
              </a:rPr>
              <a:t>may be found at the link below:</a:t>
            </a: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r>
              <a:rPr lang="en-US" sz="1800" u="sng" dirty="0">
                <a:solidFill>
                  <a:schemeClr val="hlink"/>
                </a:solidFill>
                <a:hlinkClick r:id="rId4"/>
              </a:rPr>
              <a:t>Emergency Acquisition Basic Ordering Agreements (EA BOAs)</a:t>
            </a:r>
            <a:r>
              <a:rPr lang="en-US" sz="1800" dirty="0">
                <a:solidFill>
                  <a:schemeClr val="dk1"/>
                </a:solidFill>
              </a:rPr>
              <a:t>	</a:t>
            </a:r>
            <a:endParaRPr sz="1800" dirty="0">
              <a:solidFill>
                <a:schemeClr val="dk1"/>
              </a:solidFil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b="1" i="0" u="none" strike="noStrike" cap="none" dirty="0">
                <a:solidFill>
                  <a:schemeClr val="dk1"/>
                </a:solidFill>
                <a:latin typeface="Arial"/>
                <a:ea typeface="Arial"/>
                <a:cs typeface="Arial"/>
                <a:sym typeface="Arial"/>
              </a:rPr>
              <a:t>GSA EA Contracting Officers:</a:t>
            </a:r>
            <a:endParaRPr sz="1800" b="1"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r>
              <a:rPr lang="en-US" sz="1800" dirty="0">
                <a:solidFill>
                  <a:schemeClr val="dk1"/>
                </a:solidFill>
              </a:rPr>
              <a:t>Reagan Criddle, 312-208-4834, </a:t>
            </a:r>
            <a:r>
              <a:rPr lang="en-US" sz="1800" u="sng" dirty="0">
                <a:solidFill>
                  <a:schemeClr val="hlink"/>
                </a:solidFill>
                <a:hlinkClick r:id="rId5"/>
              </a:rPr>
              <a:t>reagan.criddle@gsa.gov</a:t>
            </a:r>
            <a:r>
              <a:rPr lang="en-US" sz="1800" dirty="0">
                <a:solidFill>
                  <a:schemeClr val="dk1"/>
                </a:solidFill>
              </a:rPr>
              <a:t>	</a:t>
            </a:r>
            <a:r>
              <a:rPr lang="en-US"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a:p>
            <a:pPr marL="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Introduction</a:t>
            </a:r>
            <a:endParaRPr sz="2800" b="0" i="0" u="none" strike="noStrike" cap="none">
              <a:solidFill>
                <a:srgbClr val="000000"/>
              </a:solidFill>
              <a:latin typeface="Arial"/>
              <a:ea typeface="Arial"/>
              <a:cs typeface="Arial"/>
              <a:sym typeface="Arial"/>
            </a:endParaRPr>
          </a:p>
        </p:txBody>
      </p:sp>
      <p:sp>
        <p:nvSpPr>
          <p:cNvPr id="72" name="Google Shape;72;p14"/>
          <p:cNvSpPr/>
          <p:nvPr/>
        </p:nvSpPr>
        <p:spPr>
          <a:xfrm>
            <a:off x="684213" y="1085182"/>
            <a:ext cx="7772400" cy="3178731"/>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Who we are</a:t>
            </a:r>
            <a:endParaRPr sz="18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The Emergency Acquisition team falls under GSA’s Federal Acquisition Service (FAS) Office of Shared Services Delivery (FD).</a:t>
            </a:r>
          </a:p>
          <a:p>
            <a:pPr marL="742950" marR="0" lvl="1" indent="-27305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FD strives to be the federal government’s most trusted shared-services provider, delivering reliable solutions that keep customer agencies mission-focused while making operations simpler, faster, and more cost effective.</a:t>
            </a: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Who we support</a:t>
            </a:r>
            <a:endParaRPr lang="en-US" sz="1800" b="0" i="0" u="none" strike="noStrike" cap="none" dirty="0">
              <a:solidFill>
                <a:srgbClr val="000000"/>
              </a:solidFill>
              <a:latin typeface="Arial"/>
              <a:ea typeface="Arial"/>
              <a:cs typeface="Arial"/>
              <a:sym typeface="Arial"/>
            </a:endParaRPr>
          </a:p>
          <a:p>
            <a:pPr marL="742950" marR="0" lvl="1" indent="-273050" algn="l" rtl="0">
              <a:lnSpc>
                <a:spcPct val="100000"/>
              </a:lnSpc>
              <a:spcBef>
                <a:spcPts val="400"/>
              </a:spcBef>
              <a:spcAft>
                <a:spcPts val="0"/>
              </a:spcAft>
              <a:buClr>
                <a:schemeClr val="dk1"/>
              </a:buClr>
              <a:buSzPts val="1800"/>
              <a:buFont typeface="Arial"/>
              <a:buChar char="–"/>
            </a:pPr>
            <a:r>
              <a:rPr lang="en-US" sz="1800" b="0" i="0" u="none" strike="noStrike" cap="none" dirty="0">
                <a:solidFill>
                  <a:srgbClr val="000000"/>
                </a:solidFill>
                <a:latin typeface="Arial"/>
                <a:ea typeface="Arial"/>
                <a:cs typeface="Arial"/>
                <a:sym typeface="Arial"/>
              </a:rPr>
              <a:t>Primarily we support other Federal agencies; however, GSA allows other non-federal government entities to utilize its contracting vehicles and sources of supply under certain circumstances.</a:t>
            </a:r>
            <a:endParaRPr sz="1800" b="0" i="0" u="none" strike="noStrike" cap="none" dirty="0">
              <a:solidFill>
                <a:srgbClr val="000000"/>
              </a:solidFill>
              <a:latin typeface="Arial"/>
              <a:ea typeface="Arial"/>
              <a:cs typeface="Arial"/>
              <a:sym typeface="Arial"/>
            </a:endParaRPr>
          </a:p>
          <a:p>
            <a:pPr marL="457200" marR="0" lvl="0" indent="0" algn="l" rtl="0">
              <a:lnSpc>
                <a:spcPct val="100000"/>
              </a:lnSpc>
              <a:spcBef>
                <a:spcPts val="400"/>
              </a:spcBef>
              <a:spcAft>
                <a:spcPts val="0"/>
              </a:spcAft>
              <a:buNone/>
            </a:pPr>
            <a:endParaRPr sz="1800" b="0" i="0" u="none" strike="noStrike" cap="none" dirty="0">
              <a:solidFill>
                <a:srgbClr val="000000"/>
              </a:solidFill>
              <a:latin typeface="Arial"/>
              <a:ea typeface="Arial"/>
              <a:cs typeface="Arial"/>
              <a:sym typeface="Arial"/>
            </a:endParaRPr>
          </a:p>
          <a:p>
            <a:pPr marL="742950" marR="0" lvl="1" indent="-158750" algn="l" rtl="0">
              <a:lnSpc>
                <a:spcPct val="100000"/>
              </a:lnSpc>
              <a:spcBef>
                <a:spcPts val="400"/>
              </a:spcBef>
              <a:spcAft>
                <a:spcPts val="0"/>
              </a:spcAft>
              <a:buClr>
                <a:schemeClr val="dk1"/>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Agenda</a:t>
            </a:r>
            <a:endParaRPr sz="2800" b="0" i="0" u="none" strike="noStrike" cap="none">
              <a:solidFill>
                <a:srgbClr val="000000"/>
              </a:solidFill>
              <a:latin typeface="Arial"/>
              <a:ea typeface="Arial"/>
              <a:cs typeface="Arial"/>
              <a:sym typeface="Arial"/>
            </a:endParaRPr>
          </a:p>
        </p:txBody>
      </p:sp>
      <p:sp>
        <p:nvSpPr>
          <p:cNvPr id="78" name="Google Shape;78;p15"/>
          <p:cNvSpPr/>
          <p:nvPr/>
        </p:nvSpPr>
        <p:spPr>
          <a:xfrm>
            <a:off x="685800" y="1281126"/>
            <a:ext cx="7772400" cy="2716500"/>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Explain what BOAs are, how they work, and who can use them</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Discuss the Emergency Acquisition (EA) Basic Ordering Agreements (BOAs)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Review the scope of the EA BOAs along with the benefits of using them</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dirty="0">
                <a:solidFill>
                  <a:schemeClr val="dk1"/>
                </a:solidFill>
              </a:rPr>
              <a:t>Discuss the </a:t>
            </a:r>
            <a:r>
              <a:rPr lang="en-US" sz="1800" b="0" i="0" u="none" strike="noStrike" cap="none" dirty="0">
                <a:solidFill>
                  <a:schemeClr val="dk1"/>
                </a:solidFill>
                <a:latin typeface="Arial"/>
                <a:ea typeface="Arial"/>
                <a:cs typeface="Arial"/>
                <a:sym typeface="Arial"/>
              </a:rPr>
              <a:t>Ordering Process and Example Requirements</a:t>
            </a:r>
            <a:endParaRPr sz="1800" b="0" i="0" u="none" strike="noStrike" cap="none" dirty="0">
              <a:solidFill>
                <a:schemeClr val="dk1"/>
              </a:solidFill>
              <a:latin typeface="Arial"/>
              <a:ea typeface="Arial"/>
              <a:cs typeface="Arial"/>
              <a:sym typeface="Arial"/>
            </a:endParaRPr>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Summary &amp; Data</a:t>
            </a:r>
            <a:endParaRPr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Q&amp;A</a:t>
            </a:r>
            <a:endParaRPr sz="1800" b="0" i="0" u="none" strike="noStrike" cap="none" dirty="0">
              <a:solidFill>
                <a:schemeClr val="dk1"/>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687438" y="29865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Basic Ordering Agreements</a:t>
            </a:r>
            <a:endParaRPr sz="2800" b="0" i="0" u="none" strike="noStrike" cap="none">
              <a:solidFill>
                <a:srgbClr val="000000"/>
              </a:solidFill>
              <a:latin typeface="Arial"/>
              <a:ea typeface="Arial"/>
              <a:cs typeface="Arial"/>
              <a:sym typeface="Arial"/>
            </a:endParaRPr>
          </a:p>
        </p:txBody>
      </p:sp>
      <p:sp>
        <p:nvSpPr>
          <p:cNvPr id="84" name="Google Shape;84;p16"/>
          <p:cNvSpPr txBox="1"/>
          <p:nvPr/>
        </p:nvSpPr>
        <p:spPr>
          <a:xfrm>
            <a:off x="755688" y="1094012"/>
            <a:ext cx="7632600" cy="2955475"/>
          </a:xfrm>
          <a:prstGeom prst="rect">
            <a:avLst/>
          </a:prstGeom>
          <a:noFill/>
          <a:ln>
            <a:noFill/>
          </a:ln>
        </p:spPr>
        <p:txBody>
          <a:bodyPr spcFirstLastPara="1" wrap="square" lIns="91425" tIns="45700" rIns="91425" bIns="45700" anchor="t" anchorCtr="0">
            <a:noAutofit/>
          </a:bodyPr>
          <a:lstStyle/>
          <a:p>
            <a:pPr>
              <a:buSzPts val="1500"/>
            </a:pPr>
            <a:r>
              <a:rPr lang="en-US" sz="1600" b="0" i="0" u="none" strike="noStrike" cap="none" dirty="0">
                <a:solidFill>
                  <a:schemeClr val="dk1"/>
                </a:solidFill>
                <a:latin typeface="Arial"/>
                <a:ea typeface="Arial"/>
                <a:cs typeface="Arial"/>
                <a:sym typeface="Arial"/>
              </a:rPr>
              <a:t>Federal Acquisition Regulations (FAR) 16.703(a)</a:t>
            </a:r>
            <a:r>
              <a:rPr lang="en-US" sz="1600" dirty="0">
                <a:solidFill>
                  <a:schemeClr val="dk1"/>
                </a:solidFill>
              </a:rPr>
              <a:t> (GSA Class Deviation RFO-2025-17)</a:t>
            </a:r>
            <a:endParaRPr sz="16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endParaRPr sz="16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r>
              <a:rPr lang="en-US" sz="1600" b="0" i="0" u="none" strike="noStrike" cap="none" dirty="0">
                <a:solidFill>
                  <a:schemeClr val="dk1"/>
                </a:solidFill>
                <a:latin typeface="Arial"/>
                <a:ea typeface="Arial"/>
                <a:cs typeface="Arial"/>
                <a:sym typeface="Arial"/>
              </a:rPr>
              <a:t>BOAs are written instruments of understanding, negotiated between an agency, contracting activity, or contracting office and a contractor, that contains (1) terms and clauses applying to future contracts (orders) between the parties during its term, (2) a description, as specific as practicable, of supplies or services to be provided, and (3) methods for pricing, issuing, and delivering future orders under the basic ordering agreement. </a:t>
            </a:r>
            <a:r>
              <a:rPr lang="en-US" sz="1600" b="1" i="0" u="none" strike="noStrike" cap="none" dirty="0">
                <a:solidFill>
                  <a:schemeClr val="dk1"/>
                </a:solidFill>
                <a:latin typeface="Arial"/>
                <a:ea typeface="Arial"/>
                <a:cs typeface="Arial"/>
                <a:sym typeface="Arial"/>
              </a:rPr>
              <a:t>A basic ordering agreement is not a contract.</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endParaRPr sz="16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500"/>
              <a:buFont typeface="Arial"/>
              <a:buNone/>
            </a:pPr>
            <a:r>
              <a:rPr lang="en-US" sz="1600" b="0" i="0" u="none" strike="noStrike" cap="none" dirty="0">
                <a:solidFill>
                  <a:srgbClr val="000000"/>
                </a:solidFill>
                <a:latin typeface="Arial"/>
                <a:ea typeface="Arial"/>
                <a:cs typeface="Arial"/>
                <a:sym typeface="Arial"/>
              </a:rPr>
              <a:t>BOAs are effective instruments for </a:t>
            </a:r>
            <a:r>
              <a:rPr lang="en-US" sz="1600" b="1" i="0" u="none" strike="noStrike" cap="none" dirty="0">
                <a:solidFill>
                  <a:srgbClr val="000000"/>
                </a:solidFill>
                <a:latin typeface="Arial"/>
                <a:ea typeface="Arial"/>
                <a:cs typeface="Arial"/>
                <a:sym typeface="Arial"/>
              </a:rPr>
              <a:t>expediting contracting activities for uncertain requirements</a:t>
            </a:r>
            <a:r>
              <a:rPr lang="en-US" sz="1600" b="0" i="0" u="none" strike="noStrike" cap="none" dirty="0">
                <a:solidFill>
                  <a:srgbClr val="000000"/>
                </a:solidFill>
                <a:latin typeface="Arial"/>
                <a:ea typeface="Arial"/>
                <a:cs typeface="Arial"/>
                <a:sym typeface="Arial"/>
              </a:rPr>
              <a:t> in which specific quantities, items, and prices are not known at the </a:t>
            </a:r>
            <a:r>
              <a:rPr lang="en-US" sz="1600" b="0" i="0" u="none" strike="noStrike" cap="none" dirty="0">
                <a:solidFill>
                  <a:schemeClr val="dk1"/>
                </a:solidFill>
                <a:latin typeface="Arial"/>
                <a:ea typeface="Arial"/>
                <a:cs typeface="Arial"/>
                <a:sym typeface="Arial"/>
              </a:rPr>
              <a:t>time of execution of the agreement.</a:t>
            </a:r>
            <a:endParaRPr sz="1600" b="0" i="0" u="none" strike="noStrike" cap="none" dirty="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title"/>
          </p:nvPr>
        </p:nvSpPr>
        <p:spPr>
          <a:xfrm>
            <a:off x="685863" y="4407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005087"/>
                </a:solidFill>
                <a:latin typeface="Arial"/>
                <a:ea typeface="Arial"/>
                <a:cs typeface="Arial"/>
                <a:sym typeface="Arial"/>
              </a:rPr>
              <a:t>FAS’s EA Basic Ordering Agreements</a:t>
            </a:r>
            <a:endParaRPr sz="2800" b="0" i="0" u="none" strike="noStrike" cap="none" dirty="0">
              <a:solidFill>
                <a:srgbClr val="000000"/>
              </a:solidFill>
              <a:latin typeface="Arial"/>
              <a:ea typeface="Arial"/>
              <a:cs typeface="Arial"/>
              <a:sym typeface="Arial"/>
            </a:endParaRPr>
          </a:p>
        </p:txBody>
      </p:sp>
      <p:sp>
        <p:nvSpPr>
          <p:cNvPr id="90" name="Google Shape;90;p17"/>
          <p:cNvSpPr/>
          <p:nvPr/>
        </p:nvSpPr>
        <p:spPr>
          <a:xfrm>
            <a:off x="684225" y="847338"/>
            <a:ext cx="7772400" cy="3638262"/>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400"/>
              </a:spcBef>
              <a:spcAft>
                <a:spcPts val="0"/>
              </a:spcAft>
              <a:buClr>
                <a:schemeClr val="dk1"/>
              </a:buClr>
              <a:buSzPts val="1800"/>
              <a:buFont typeface="Arial"/>
              <a:buChar char="•"/>
            </a:pPr>
            <a:r>
              <a:rPr lang="en-US" sz="1700" b="0" i="0" u="none" strike="noStrike" cap="none" dirty="0">
                <a:solidFill>
                  <a:schemeClr val="dk1"/>
                </a:solidFill>
                <a:latin typeface="Arial"/>
                <a:ea typeface="Arial"/>
                <a:cs typeface="Arial"/>
                <a:sym typeface="Arial"/>
              </a:rPr>
              <a:t>BOAs were initially considered to assist FAS with rapidly procuring supplies and services in support of FEMA. During Acquisition Planning and market research, it became clear these vehicles could also offer value to </a:t>
            </a:r>
            <a:r>
              <a:rPr lang="en-US" sz="1700" dirty="0">
                <a:solidFill>
                  <a:schemeClr val="dk1"/>
                </a:solidFill>
              </a:rPr>
              <a:t>other Federal agencies</a:t>
            </a:r>
            <a:r>
              <a:rPr lang="en-US" sz="1700" b="0" i="0" u="none" strike="noStrike" cap="none" dirty="0">
                <a:solidFill>
                  <a:schemeClr val="dk1"/>
                </a:solidFill>
                <a:latin typeface="Arial"/>
                <a:ea typeface="Arial"/>
                <a:cs typeface="Arial"/>
                <a:sym typeface="Arial"/>
              </a:rPr>
              <a:t> in times of emergency.</a:t>
            </a:r>
            <a:endParaRPr sz="1700" b="0" i="0" u="none" strike="noStrike" cap="none" dirty="0">
              <a:solidFill>
                <a:schemeClr val="dk1"/>
              </a:solidFill>
              <a:latin typeface="Arial"/>
              <a:ea typeface="Arial"/>
              <a:cs typeface="Arial"/>
              <a:sym typeface="Arial"/>
            </a:endParaRPr>
          </a:p>
          <a:p>
            <a:pPr marL="742950" marR="0" lvl="1" indent="-273050" algn="l" rtl="0">
              <a:lnSpc>
                <a:spcPct val="100000"/>
              </a:lnSpc>
              <a:spcBef>
                <a:spcPts val="400"/>
              </a:spcBef>
              <a:spcAft>
                <a:spcPts val="0"/>
              </a:spcAft>
              <a:buClr>
                <a:srgbClr val="005087"/>
              </a:buClr>
              <a:buSzPts val="1800"/>
              <a:buFont typeface="Arial"/>
              <a:buChar char="–"/>
            </a:pPr>
            <a:r>
              <a:rPr lang="en-US" sz="1700" b="0" i="0" u="none" strike="noStrike" cap="none" dirty="0">
                <a:solidFill>
                  <a:srgbClr val="005087"/>
                </a:solidFill>
                <a:latin typeface="Arial"/>
                <a:ea typeface="Arial"/>
                <a:cs typeface="Arial"/>
                <a:sym typeface="Arial"/>
              </a:rPr>
              <a:t>These BOAs may be used, free of charge, by </a:t>
            </a:r>
            <a:r>
              <a:rPr lang="en-US" sz="1700" b="1" i="0" u="none" strike="noStrike" cap="none" dirty="0">
                <a:solidFill>
                  <a:srgbClr val="005087"/>
                </a:solidFill>
                <a:latin typeface="Arial"/>
                <a:ea typeface="Arial"/>
                <a:cs typeface="Arial"/>
                <a:sym typeface="Arial"/>
              </a:rPr>
              <a:t>all Federal agencies</a:t>
            </a:r>
            <a:r>
              <a:rPr lang="en-US" sz="1700" b="0" i="0" u="none" strike="noStrike" cap="none" dirty="0">
                <a:solidFill>
                  <a:srgbClr val="005087"/>
                </a:solidFill>
                <a:latin typeface="Arial"/>
                <a:ea typeface="Arial"/>
                <a:cs typeface="Arial"/>
                <a:sym typeface="Arial"/>
              </a:rPr>
              <a:t>. </a:t>
            </a:r>
            <a:endParaRPr sz="1700" b="0" i="0" u="none" strike="noStrike" cap="none" dirty="0">
              <a:solidFill>
                <a:srgbClr val="005087"/>
              </a:solidFill>
              <a:latin typeface="Arial"/>
              <a:ea typeface="Arial"/>
              <a:cs typeface="Arial"/>
              <a:sym typeface="Arial"/>
            </a:endParaRPr>
          </a:p>
          <a:p>
            <a:pPr marL="342900" marR="0" lvl="0" indent="-330200" algn="l" rtl="0">
              <a:lnSpc>
                <a:spcPct val="100000"/>
              </a:lnSpc>
              <a:spcBef>
                <a:spcPts val="0"/>
              </a:spcBef>
              <a:spcAft>
                <a:spcPts val="0"/>
              </a:spcAft>
              <a:buClr>
                <a:schemeClr val="dk1"/>
              </a:buClr>
              <a:buSzPts val="1800"/>
              <a:buFont typeface="Arial"/>
              <a:buChar char="•"/>
            </a:pPr>
            <a:r>
              <a:rPr lang="en-US" sz="1700" b="0" i="0" u="none" strike="noStrike" cap="none" dirty="0">
                <a:solidFill>
                  <a:schemeClr val="dk1"/>
                </a:solidFill>
                <a:latin typeface="Arial"/>
                <a:ea typeface="Arial"/>
                <a:cs typeface="Arial"/>
                <a:sym typeface="Arial"/>
              </a:rPr>
              <a:t>FAS executed </a:t>
            </a:r>
            <a:r>
              <a:rPr lang="en-US" sz="1700" dirty="0">
                <a:solidFill>
                  <a:schemeClr val="dk1"/>
                </a:solidFill>
              </a:rPr>
              <a:t>19</a:t>
            </a:r>
            <a:r>
              <a:rPr lang="en-US" sz="1700" b="0" i="0" u="none" strike="noStrike" cap="none" dirty="0">
                <a:solidFill>
                  <a:schemeClr val="dk1"/>
                </a:solidFill>
                <a:latin typeface="Arial"/>
                <a:ea typeface="Arial"/>
                <a:cs typeface="Arial"/>
                <a:sym typeface="Arial"/>
              </a:rPr>
              <a:t> BOAs with vendors from diverse industries and locations to ensure FEMA and other </a:t>
            </a:r>
            <a:r>
              <a:rPr lang="en-US" sz="1700" dirty="0">
                <a:solidFill>
                  <a:schemeClr val="dk1"/>
                </a:solidFill>
              </a:rPr>
              <a:t>Federal</a:t>
            </a:r>
            <a:r>
              <a:rPr lang="en-US" sz="1700" b="0" i="0" u="none" strike="noStrike" cap="none" dirty="0">
                <a:solidFill>
                  <a:schemeClr val="dk1"/>
                </a:solidFill>
                <a:latin typeface="Arial"/>
                <a:ea typeface="Arial"/>
                <a:cs typeface="Arial"/>
                <a:sym typeface="Arial"/>
              </a:rPr>
              <a:t> </a:t>
            </a:r>
            <a:r>
              <a:rPr lang="en-US" sz="1700" dirty="0">
                <a:solidFill>
                  <a:schemeClr val="dk1"/>
                </a:solidFill>
              </a:rPr>
              <a:t>agencies</a:t>
            </a:r>
            <a:r>
              <a:rPr lang="en-US" sz="1700" b="0" i="0" u="none" strike="noStrike" cap="none" dirty="0">
                <a:solidFill>
                  <a:schemeClr val="dk1"/>
                </a:solidFill>
                <a:latin typeface="Arial"/>
                <a:ea typeface="Arial"/>
                <a:cs typeface="Arial"/>
                <a:sym typeface="Arial"/>
              </a:rPr>
              <a:t> would have a pool of experienced and capable vendors to procure commercial supplies and services from in times of emergency.</a:t>
            </a:r>
            <a:endParaRPr sz="1700" b="0" i="0" u="none" strike="noStrike" cap="none" dirty="0">
              <a:solidFill>
                <a:srgbClr val="000000"/>
              </a:solidFill>
              <a:latin typeface="Arial"/>
              <a:ea typeface="Arial"/>
              <a:cs typeface="Arial"/>
              <a:sym typeface="Arial"/>
            </a:endParaRPr>
          </a:p>
          <a:p>
            <a:pPr marL="742950" lvl="1" indent="-273050">
              <a:spcBef>
                <a:spcPts val="400"/>
              </a:spcBef>
              <a:buClr>
                <a:srgbClr val="005087"/>
              </a:buClr>
              <a:buSzPts val="1800"/>
              <a:buFont typeface="Arial"/>
              <a:buChar char="–"/>
            </a:pPr>
            <a:r>
              <a:rPr lang="en-US" sz="1700" dirty="0">
                <a:solidFill>
                  <a:srgbClr val="005087"/>
                </a:solidFill>
              </a:rPr>
              <a:t>Of the 19 BOA’s executed, </a:t>
            </a:r>
            <a:r>
              <a:rPr lang="en-US" sz="1700" b="1" dirty="0">
                <a:solidFill>
                  <a:srgbClr val="005087"/>
                </a:solidFill>
              </a:rPr>
              <a:t>15 of the vendors are Small Businesses</a:t>
            </a:r>
            <a:r>
              <a:rPr lang="en-US" sz="1700" dirty="0">
                <a:solidFill>
                  <a:srgbClr val="005087"/>
                </a:solidFill>
              </a:rPr>
              <a:t>.</a:t>
            </a:r>
            <a:endParaRPr lang="en-US" sz="1700" dirty="0">
              <a:solidFill>
                <a:schemeClr val="tx1"/>
              </a:solidFill>
            </a:endParaRPr>
          </a:p>
          <a:p>
            <a:pPr marL="342900" indent="-285750">
              <a:spcBef>
                <a:spcPts val="400"/>
              </a:spcBef>
              <a:buClrTx/>
              <a:buSzPts val="1800"/>
              <a:buFont typeface="Arial" panose="020B0604020202020204" pitchFamily="34" charset="0"/>
              <a:buChar char="•"/>
            </a:pPr>
            <a:r>
              <a:rPr lang="en-US" sz="1700" b="1" dirty="0">
                <a:solidFill>
                  <a:schemeClr val="tx1"/>
                </a:solidFill>
              </a:rPr>
              <a:t>The current EA BOA ordering period expires on 12/31/2026</a:t>
            </a:r>
            <a:r>
              <a:rPr lang="en-US" sz="1700" dirty="0">
                <a:solidFill>
                  <a:schemeClr val="tx1"/>
                </a:solidFill>
              </a:rPr>
              <a:t>. FAS is in the process of setting up another suite of follow-on EA BOAs.</a:t>
            </a: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685863" y="14495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Scope</a:t>
            </a:r>
            <a:endParaRPr sz="2800" b="0" i="0" u="none" strike="noStrike" cap="none">
              <a:solidFill>
                <a:srgbClr val="000000"/>
              </a:solidFill>
              <a:latin typeface="Arial"/>
              <a:ea typeface="Arial"/>
              <a:cs typeface="Arial"/>
              <a:sym typeface="Arial"/>
            </a:endParaRPr>
          </a:p>
        </p:txBody>
      </p:sp>
      <p:sp>
        <p:nvSpPr>
          <p:cNvPr id="96" name="Google Shape;96;p18"/>
          <p:cNvSpPr/>
          <p:nvPr/>
        </p:nvSpPr>
        <p:spPr>
          <a:xfrm>
            <a:off x="684225" y="1119638"/>
            <a:ext cx="7772400" cy="3329962"/>
          </a:xfrm>
          <a:prstGeom prst="rect">
            <a:avLst/>
          </a:prstGeom>
          <a:noFill/>
          <a:ln>
            <a:noFill/>
          </a:ln>
        </p:spPr>
        <p:txBody>
          <a:bodyPr spcFirstLastPara="1" wrap="square" lIns="91425" tIns="45700" rIns="91425" bIns="45700" anchor="t" anchorCtr="0">
            <a:noAutofit/>
          </a:bodyPr>
          <a:lstStyle/>
          <a:p>
            <a:pPr marL="342900" marR="0" lvl="0" indent="-330200" algn="l" rtl="0">
              <a:lnSpc>
                <a:spcPct val="1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FAS’s EA BOAs may be used to rapidly procure just about </a:t>
            </a:r>
            <a:r>
              <a:rPr lang="en-US" sz="1800" b="1" i="0" u="none" strike="noStrike" cap="none" dirty="0">
                <a:solidFill>
                  <a:schemeClr val="dk1"/>
                </a:solidFill>
                <a:latin typeface="Arial"/>
                <a:ea typeface="Arial"/>
                <a:cs typeface="Arial"/>
                <a:sym typeface="Arial"/>
              </a:rPr>
              <a:t>any commercial supply or service</a:t>
            </a:r>
            <a:r>
              <a:rPr lang="en-US" sz="1800" b="0" i="0" u="none" strike="noStrike" cap="none" dirty="0">
                <a:solidFill>
                  <a:schemeClr val="dk1"/>
                </a:solidFill>
                <a:latin typeface="Arial"/>
                <a:ea typeface="Arial"/>
                <a:cs typeface="Arial"/>
                <a:sym typeface="Arial"/>
              </a:rPr>
              <a:t>, so long as the requirement is in support of an emergency.</a:t>
            </a:r>
            <a:endParaRPr sz="1800" b="0" i="0" u="none" strike="noStrike" cap="none" dirty="0">
              <a:solidFill>
                <a:srgbClr val="000000"/>
              </a:solidFill>
              <a:latin typeface="Arial"/>
              <a:ea typeface="Arial"/>
              <a:cs typeface="Arial"/>
              <a:sym typeface="Arial"/>
            </a:endParaRPr>
          </a:p>
          <a:p>
            <a:pPr marL="742950" lvl="1" indent="-273050">
              <a:spcBef>
                <a:spcPts val="400"/>
              </a:spcBef>
              <a:buClr>
                <a:schemeClr val="dk1"/>
              </a:buClr>
              <a:buSzPts val="1800"/>
              <a:buFont typeface="Arial"/>
              <a:buChar char="–"/>
            </a:pPr>
            <a:r>
              <a:rPr lang="en-US" sz="1800" dirty="0">
                <a:solidFill>
                  <a:srgbClr val="005087"/>
                </a:solidFill>
              </a:rPr>
              <a:t>The EA BOA definition of “emergency” is broader that the FAR definition. No Presidential declaration required for EA BOA use. </a:t>
            </a:r>
            <a:r>
              <a:rPr lang="en-US" sz="1800" dirty="0">
                <a:solidFill>
                  <a:schemeClr val="dk1"/>
                </a:solidFill>
              </a:rPr>
              <a:t> </a:t>
            </a:r>
            <a:endParaRPr lang="en-US" sz="1800" dirty="0"/>
          </a:p>
          <a:p>
            <a:pPr marL="342900" marR="0" lvl="0" indent="-330200" algn="l" rtl="0">
              <a:lnSpc>
                <a:spcPct val="100000"/>
              </a:lnSpc>
              <a:spcBef>
                <a:spcPts val="400"/>
              </a:spcBef>
              <a:spcAft>
                <a:spcPts val="0"/>
              </a:spcAft>
              <a:buClr>
                <a:schemeClr val="dk1"/>
              </a:buClr>
              <a:buSzPts val="1800"/>
              <a:buFont typeface="Arial"/>
              <a:buChar char="•"/>
            </a:pPr>
            <a:r>
              <a:rPr lang="en-US" sz="1800" b="0" i="0" u="none" strike="noStrike" cap="none" dirty="0">
                <a:solidFill>
                  <a:schemeClr val="dk1"/>
                </a:solidFill>
                <a:latin typeface="Arial"/>
                <a:ea typeface="Arial"/>
                <a:cs typeface="Arial"/>
                <a:sym typeface="Arial"/>
              </a:rPr>
              <a:t>If a given requirement is determined an emergency by an agency, or a Presidential declaration is made, your requirement for commercial supplies or services is likely within the scope of this BOA.</a:t>
            </a:r>
            <a:endParaRPr sz="1800" b="0" i="0" u="none" strike="noStrike" cap="none" dirty="0">
              <a:solidFill>
                <a:schemeClr val="dk1"/>
              </a:solidFill>
              <a:latin typeface="Arial"/>
              <a:ea typeface="Arial"/>
              <a:cs typeface="Arial"/>
              <a:sym typeface="Arial"/>
            </a:endParaRPr>
          </a:p>
          <a:p>
            <a:pPr marL="742950" lvl="1" indent="-273050">
              <a:spcBef>
                <a:spcPts val="400"/>
              </a:spcBef>
              <a:buClr>
                <a:schemeClr val="dk1"/>
              </a:buClr>
              <a:buSzPts val="1800"/>
              <a:buFont typeface="Arial"/>
              <a:buChar char="–"/>
            </a:pPr>
            <a:r>
              <a:rPr lang="en-US" sz="1800" dirty="0">
                <a:solidFill>
                  <a:srgbClr val="005087"/>
                </a:solidFill>
              </a:rPr>
              <a:t>Questions about scope of the use of these BOAs? Contact the EA BOA Contracting Officer (see Contacts slide).</a:t>
            </a:r>
            <a:endParaRPr lang="en-US" sz="1800" dirty="0"/>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685863" y="0"/>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Benefits</a:t>
            </a:r>
            <a:endParaRPr sz="2800" b="0" i="0" u="none" strike="noStrike" cap="none">
              <a:solidFill>
                <a:srgbClr val="000000"/>
              </a:solidFill>
              <a:latin typeface="Arial"/>
              <a:ea typeface="Arial"/>
              <a:cs typeface="Arial"/>
              <a:sym typeface="Arial"/>
            </a:endParaRPr>
          </a:p>
        </p:txBody>
      </p:sp>
      <p:sp>
        <p:nvSpPr>
          <p:cNvPr id="102" name="Google Shape;102;p19"/>
          <p:cNvSpPr/>
          <p:nvPr/>
        </p:nvSpPr>
        <p:spPr>
          <a:xfrm>
            <a:off x="685863" y="902776"/>
            <a:ext cx="7772400" cy="3337947"/>
          </a:xfrm>
          <a:prstGeom prst="rect">
            <a:avLst/>
          </a:prstGeom>
          <a:noFill/>
          <a:ln>
            <a:noFill/>
          </a:ln>
        </p:spPr>
        <p:txBody>
          <a:bodyPr spcFirstLastPara="1" wrap="square" lIns="91425" tIns="45700" rIns="91425" bIns="45700" anchor="t" anchorCtr="0">
            <a:noAutofit/>
          </a:bodyPr>
          <a:lstStyle/>
          <a:p>
            <a:pPr marL="342900" marR="0" lvl="0" indent="-330200" algn="l" rtl="0">
              <a:lnSpc>
                <a:spcPct val="150000"/>
              </a:lnSpc>
              <a:spcBef>
                <a:spcPts val="0"/>
              </a:spcBef>
              <a:spcAft>
                <a:spcPts val="0"/>
              </a:spcAft>
              <a:buClr>
                <a:schemeClr val="dk1"/>
              </a:buClr>
              <a:buSzPts val="1800"/>
              <a:buFont typeface="Arial"/>
              <a:buChar char="•"/>
            </a:pPr>
            <a:r>
              <a:rPr lang="en-US" sz="1800" dirty="0">
                <a:solidFill>
                  <a:schemeClr val="dk1"/>
                </a:solidFill>
              </a:rPr>
              <a:t>Easy to use</a:t>
            </a:r>
            <a:endParaRPr sz="1800" b="0" i="0" u="none" strike="noStrike" cap="none" dirty="0">
              <a:solidFill>
                <a:srgbClr val="000000"/>
              </a:solidFill>
              <a:latin typeface="Arial"/>
              <a:ea typeface="Arial"/>
              <a:cs typeface="Arial"/>
              <a:sym typeface="Arial"/>
            </a:endParaRPr>
          </a:p>
          <a:p>
            <a:pPr marL="342900" marR="0" lvl="0" indent="-330200" algn="l" rtl="0">
              <a:lnSpc>
                <a:spcPct val="150000"/>
              </a:lnSpc>
              <a:spcBef>
                <a:spcPts val="400"/>
              </a:spcBef>
              <a:spcAft>
                <a:spcPts val="0"/>
              </a:spcAft>
              <a:buClr>
                <a:schemeClr val="dk1"/>
              </a:buClr>
              <a:buSzPts val="1800"/>
              <a:buChar char="•"/>
            </a:pPr>
            <a:r>
              <a:rPr lang="en-US" sz="1800" dirty="0">
                <a:solidFill>
                  <a:schemeClr val="dk1"/>
                </a:solidFill>
              </a:rPr>
              <a:t>Flexible to unique situations and buyers</a:t>
            </a:r>
            <a:endParaRPr sz="1800" dirty="0">
              <a:solidFill>
                <a:schemeClr val="dk1"/>
              </a:solidFill>
            </a:endParaRPr>
          </a:p>
          <a:p>
            <a:pPr marL="342900" marR="0" lvl="0" indent="-330200" algn="l" rtl="0">
              <a:lnSpc>
                <a:spcPct val="150000"/>
              </a:lnSpc>
              <a:spcBef>
                <a:spcPts val="400"/>
              </a:spcBef>
              <a:spcAft>
                <a:spcPts val="0"/>
              </a:spcAft>
              <a:buClr>
                <a:schemeClr val="dk1"/>
              </a:buClr>
              <a:buSzPts val="1800"/>
              <a:buChar char="•"/>
            </a:pPr>
            <a:r>
              <a:rPr lang="en-US" sz="1800" dirty="0">
                <a:solidFill>
                  <a:schemeClr val="dk1"/>
                </a:solidFill>
              </a:rPr>
              <a:t>Offers </a:t>
            </a:r>
            <a:r>
              <a:rPr lang="en-US" sz="1800" b="1" dirty="0">
                <a:solidFill>
                  <a:schemeClr val="dk1"/>
                </a:solidFill>
              </a:rPr>
              <a:t>competitive pricing </a:t>
            </a:r>
            <a:r>
              <a:rPr lang="en-US" sz="1800" dirty="0">
                <a:solidFill>
                  <a:schemeClr val="dk1"/>
                </a:solidFill>
              </a:rPr>
              <a:t>without sacrificing quality or time</a:t>
            </a:r>
          </a:p>
          <a:p>
            <a:pPr marL="342900" marR="0" lvl="0" indent="-330200" algn="l" rtl="0">
              <a:lnSpc>
                <a:spcPct val="150000"/>
              </a:lnSpc>
              <a:spcBef>
                <a:spcPts val="400"/>
              </a:spcBef>
              <a:spcAft>
                <a:spcPts val="0"/>
              </a:spcAft>
              <a:buClr>
                <a:schemeClr val="dk1"/>
              </a:buClr>
              <a:buSzPts val="1800"/>
              <a:buChar char="•"/>
            </a:pPr>
            <a:r>
              <a:rPr lang="en-US" sz="1800" dirty="0">
                <a:solidFill>
                  <a:schemeClr val="dk1"/>
                </a:solidFill>
              </a:rPr>
              <a:t>Regularly managed pool of BOA Holders</a:t>
            </a:r>
            <a:endParaRPr sz="1800" dirty="0">
              <a:solidFill>
                <a:schemeClr val="dk1"/>
              </a:solidFill>
            </a:endParaRPr>
          </a:p>
          <a:p>
            <a:pPr marL="342900" marR="0" lvl="0" indent="-330200" algn="l" rtl="0">
              <a:lnSpc>
                <a:spcPct val="150000"/>
              </a:lnSpc>
              <a:spcBef>
                <a:spcPts val="400"/>
              </a:spcBef>
              <a:spcAft>
                <a:spcPts val="0"/>
              </a:spcAft>
              <a:buClr>
                <a:schemeClr val="dk1"/>
              </a:buClr>
              <a:buSzPts val="1800"/>
              <a:buFont typeface="Arial"/>
              <a:buChar char="•"/>
            </a:pPr>
            <a:r>
              <a:rPr lang="en-US" sz="1800" dirty="0">
                <a:solidFill>
                  <a:schemeClr val="dk1"/>
                </a:solidFill>
              </a:rPr>
              <a:t>No</a:t>
            </a:r>
            <a:r>
              <a:rPr lang="en-US" sz="1800" b="0" i="0" u="none" strike="noStrike" cap="none" dirty="0">
                <a:solidFill>
                  <a:schemeClr val="dk1"/>
                </a:solidFill>
                <a:latin typeface="Arial"/>
                <a:ea typeface="Arial"/>
                <a:cs typeface="Arial"/>
                <a:sym typeface="Arial"/>
              </a:rPr>
              <a:t> price lists or item catalogs</a:t>
            </a:r>
            <a:endParaRPr sz="1800" b="0" i="0" u="none" strike="noStrike" cap="none" dirty="0">
              <a:solidFill>
                <a:schemeClr val="dk1"/>
              </a:solidFill>
              <a:latin typeface="Arial"/>
              <a:ea typeface="Arial"/>
              <a:cs typeface="Arial"/>
              <a:sym typeface="Arial"/>
            </a:endParaRPr>
          </a:p>
          <a:p>
            <a:pPr marL="342900" marR="0" lvl="0" indent="-330200" algn="l" rtl="0">
              <a:lnSpc>
                <a:spcPct val="150000"/>
              </a:lnSpc>
              <a:spcBef>
                <a:spcPts val="400"/>
              </a:spcBef>
              <a:spcAft>
                <a:spcPts val="0"/>
              </a:spcAft>
              <a:buClr>
                <a:schemeClr val="dk1"/>
              </a:buClr>
              <a:buSzPts val="1800"/>
              <a:buChar char="•"/>
            </a:pPr>
            <a:r>
              <a:rPr lang="en-US" sz="1800" dirty="0">
                <a:solidFill>
                  <a:schemeClr val="dk1"/>
                </a:solidFill>
              </a:rPr>
              <a:t>Rapid Response &amp; Delivery Timeframes </a:t>
            </a:r>
            <a:endParaRPr sz="1800" dirty="0">
              <a:solidFill>
                <a:schemeClr val="dk1"/>
              </a:solidFill>
            </a:endParaRPr>
          </a:p>
          <a:p>
            <a:pPr marL="457200" marR="0" lvl="0" indent="0" algn="l" rtl="0">
              <a:lnSpc>
                <a:spcPct val="100000"/>
              </a:lnSpc>
              <a:spcBef>
                <a:spcPts val="400"/>
              </a:spcBef>
              <a:spcAft>
                <a:spcPts val="0"/>
              </a:spcAft>
              <a:buNone/>
            </a:pPr>
            <a:endParaRPr sz="1800" b="0" i="0" u="none" strike="noStrike" cap="none" dirty="0">
              <a:solidFill>
                <a:schemeClr val="dk1"/>
              </a:solidFill>
              <a:latin typeface="Arial"/>
              <a:ea typeface="Arial"/>
              <a:cs typeface="Arial"/>
              <a:sym typeface="Arial"/>
            </a:endParaRPr>
          </a:p>
          <a:p>
            <a:pPr marL="34290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a:p>
            <a:pPr marL="742950" marR="0" lvl="0" indent="0" algn="l" rtl="0">
              <a:lnSpc>
                <a:spcPct val="100000"/>
              </a:lnSpc>
              <a:spcBef>
                <a:spcPts val="400"/>
              </a:spcBef>
              <a:spcAft>
                <a:spcPts val="0"/>
              </a:spcAft>
              <a:buClr>
                <a:srgbClr val="000000"/>
              </a:buClr>
              <a:buSzPts val="1800"/>
              <a:buFont typeface="Arial"/>
              <a:buNone/>
            </a:pP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685863" y="306425"/>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a:solidFill>
                  <a:srgbClr val="005087"/>
                </a:solidFill>
              </a:rPr>
              <a:t>Typical Acquisition </a:t>
            </a:r>
            <a:endParaRPr sz="2800">
              <a:solidFill>
                <a:srgbClr val="005087"/>
              </a:solidFill>
            </a:endParaRPr>
          </a:p>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5087"/>
                </a:solidFill>
                <a:latin typeface="Arial"/>
                <a:ea typeface="Arial"/>
                <a:cs typeface="Arial"/>
                <a:sym typeface="Arial"/>
              </a:rPr>
              <a:t>Process Flow</a:t>
            </a:r>
            <a:endParaRPr sz="2800" b="0" i="0" u="none" strike="noStrike" cap="none">
              <a:solidFill>
                <a:srgbClr val="000000"/>
              </a:solidFill>
              <a:latin typeface="Arial"/>
              <a:ea typeface="Arial"/>
              <a:cs typeface="Arial"/>
              <a:sym typeface="Arial"/>
            </a:endParaRPr>
          </a:p>
        </p:txBody>
      </p:sp>
      <p:pic>
        <p:nvPicPr>
          <p:cNvPr id="108" name="Google Shape;108;p20" descr="Square image of a confused man in a suit and tie standing on a process flow map with numerous arrows pointing in various directions."/>
          <p:cNvPicPr preferRelativeResize="0"/>
          <p:nvPr/>
        </p:nvPicPr>
        <p:blipFill rotWithShape="1">
          <a:blip r:embed="rId3">
            <a:alphaModFix/>
          </a:blip>
          <a:srcRect/>
          <a:stretch/>
        </p:blipFill>
        <p:spPr>
          <a:xfrm>
            <a:off x="127425" y="1197200"/>
            <a:ext cx="4417476" cy="3197148"/>
          </a:xfrm>
          <a:prstGeom prst="rect">
            <a:avLst/>
          </a:prstGeom>
          <a:noFill/>
          <a:ln>
            <a:noFill/>
          </a:ln>
        </p:spPr>
      </p:pic>
      <p:sp>
        <p:nvSpPr>
          <p:cNvPr id="109" name="Google Shape;109;p20"/>
          <p:cNvSpPr txBox="1"/>
          <p:nvPr/>
        </p:nvSpPr>
        <p:spPr>
          <a:xfrm>
            <a:off x="4766625" y="306425"/>
            <a:ext cx="4190100" cy="3200846"/>
          </a:xfrm>
          <a:prstGeom prst="rect">
            <a:avLst/>
          </a:prstGeom>
          <a:noFill/>
          <a:ln>
            <a:noFill/>
          </a:ln>
        </p:spPr>
        <p:txBody>
          <a:bodyPr spcFirstLastPara="1" wrap="square" lIns="91425" tIns="91425" rIns="91425" bIns="91425" anchor="t" anchorCtr="0">
            <a:spAutoFit/>
          </a:bodyPr>
          <a:lstStyle/>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Identification of need</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Describe/Define requirement</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Market Research &amp; Acquisition Planning</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Review &amp; Approval</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Draft solicitation</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Review &amp; Approval</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Publish/distribute solicitation</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Evaluate quotes/offers </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Draft award decision </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Review &amp; Approval</a:t>
            </a:r>
            <a:endParaRPr sz="1400" b="0" i="0" u="none" strike="noStrike" cap="none">
              <a:solidFill>
                <a:schemeClr val="dk1"/>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Send order/contract to awardee for signature</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CO countersigns award document</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Distribute award to awardee</a:t>
            </a:r>
            <a:endParaRPr sz="1400" b="0" i="0" u="none" strike="noStrike" cap="none">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AutoNum type="arabicPeriod"/>
            </a:pPr>
            <a:r>
              <a:rPr lang="en-US" sz="1400" b="0" i="0" u="none" strike="noStrike" cap="none">
                <a:solidFill>
                  <a:srgbClr val="000000"/>
                </a:solidFill>
                <a:latin typeface="Arial"/>
                <a:ea typeface="Arial"/>
                <a:cs typeface="Arial"/>
                <a:sym typeface="Arial"/>
              </a:rPr>
              <a:t>Publish award notice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1"/>
          <p:cNvSpPr txBox="1">
            <a:spLocks noGrp="1"/>
          </p:cNvSpPr>
          <p:nvPr>
            <p:ph type="title"/>
          </p:nvPr>
        </p:nvSpPr>
        <p:spPr>
          <a:xfrm>
            <a:off x="687450" y="92817"/>
            <a:ext cx="7769100" cy="9747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dirty="0">
                <a:solidFill>
                  <a:srgbClr val="005087"/>
                </a:solidFill>
                <a:latin typeface="Arial"/>
                <a:ea typeface="Arial"/>
                <a:cs typeface="Arial"/>
                <a:sym typeface="Arial"/>
              </a:rPr>
              <a:t>EA BOA Process Flow</a:t>
            </a:r>
            <a:endParaRPr sz="2800" b="0" i="0" u="none" strike="noStrike" cap="none" dirty="0">
              <a:solidFill>
                <a:srgbClr val="000000"/>
              </a:solidFill>
              <a:latin typeface="Arial"/>
              <a:ea typeface="Arial"/>
              <a:cs typeface="Arial"/>
              <a:sym typeface="Arial"/>
            </a:endParaRPr>
          </a:p>
        </p:txBody>
      </p:sp>
      <p:pic>
        <p:nvPicPr>
          <p:cNvPr id="115" name="Google Shape;115;p21" descr="On the far left-hand side of the screen, there is a square image in black and white of a person running through a finish line at a race."/>
          <p:cNvPicPr preferRelativeResize="0"/>
          <p:nvPr/>
        </p:nvPicPr>
        <p:blipFill rotWithShape="1">
          <a:blip r:embed="rId3">
            <a:alphaModFix/>
          </a:blip>
          <a:srcRect/>
          <a:stretch/>
        </p:blipFill>
        <p:spPr>
          <a:xfrm>
            <a:off x="343000" y="1643437"/>
            <a:ext cx="1794175" cy="1856626"/>
          </a:xfrm>
          <a:prstGeom prst="rect">
            <a:avLst/>
          </a:prstGeom>
          <a:noFill/>
          <a:ln>
            <a:noFill/>
          </a:ln>
        </p:spPr>
      </p:pic>
      <p:pic>
        <p:nvPicPr>
          <p:cNvPr id="116" name="Google Shape;116;p21" descr="At the center of the screen, there is a vertical, rectangular image of the Emergency Acquisition, Basic Ordering Agreements' process flow. At the top of the image, &quot;Emergency Event&quot; is listed in the first box with an blue arrow pointing down to the next box titled &quot;Identify and Describe Need.&quot; An arrow points down from this box to the next box titled &quot;Distribute RES/Solicitation.&quot; An arrow points down from this box to the final box titled &quot;Evaluate and Award.&quot;"/>
          <p:cNvPicPr preferRelativeResize="0"/>
          <p:nvPr/>
        </p:nvPicPr>
        <p:blipFill rotWithShape="1">
          <a:blip r:embed="rId4">
            <a:alphaModFix/>
          </a:blip>
          <a:srcRect/>
          <a:stretch/>
        </p:blipFill>
        <p:spPr>
          <a:xfrm>
            <a:off x="2549050" y="1067517"/>
            <a:ext cx="1745325" cy="3128750"/>
          </a:xfrm>
          <a:prstGeom prst="rect">
            <a:avLst/>
          </a:prstGeom>
          <a:noFill/>
          <a:ln>
            <a:noFill/>
          </a:ln>
        </p:spPr>
      </p:pic>
      <p:sp>
        <p:nvSpPr>
          <p:cNvPr id="117" name="Google Shape;117;p21"/>
          <p:cNvSpPr txBox="1"/>
          <p:nvPr/>
        </p:nvSpPr>
        <p:spPr>
          <a:xfrm>
            <a:off x="4294375" y="947233"/>
            <a:ext cx="4711700" cy="3416290"/>
          </a:xfrm>
          <a:prstGeom prst="rect">
            <a:avLst/>
          </a:prstGeom>
          <a:noFill/>
          <a:ln>
            <a:noFill/>
          </a:ln>
        </p:spPr>
        <p:txBody>
          <a:bodyPr spcFirstLastPara="1" wrap="square" lIns="91425" tIns="91425" rIns="91425" bIns="91425" anchor="t" anchorCtr="0">
            <a:spAutoFit/>
          </a:bodyPr>
          <a:lstStyle/>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FAS has already performed the market research, acquisition planning, and responsibility determinations to streamline ordering procedures for users.</a:t>
            </a:r>
            <a:endParaRPr sz="14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The BOA was synopsized through SAM.gov and provided fair opportunity, </a:t>
            </a:r>
            <a:r>
              <a:rPr lang="en-US" sz="1400" b="1" i="0" u="none" strike="noStrike" cap="none" dirty="0">
                <a:solidFill>
                  <a:srgbClr val="000000"/>
                </a:solidFill>
                <a:latin typeface="Arial"/>
                <a:ea typeface="Arial"/>
                <a:cs typeface="Arial"/>
                <a:sym typeface="Arial"/>
              </a:rPr>
              <a:t>but additional posting/competition requirements may apply.</a:t>
            </a:r>
            <a:endParaRPr sz="1400" b="1" i="0" u="none" strike="noStrike" cap="none" dirty="0">
              <a:solidFill>
                <a:srgbClr val="000000"/>
              </a:solidFill>
              <a:latin typeface="Arial"/>
              <a:ea typeface="Arial"/>
              <a:cs typeface="Arial"/>
              <a:sym typeface="Arial"/>
            </a:endParaRPr>
          </a:p>
          <a:p>
            <a:pPr marL="457200" indent="-317500">
              <a:buSzPts val="1400"/>
              <a:buFont typeface="Arial"/>
              <a:buChar char="●"/>
            </a:pPr>
            <a:r>
              <a:rPr lang="en-US" sz="1400" b="0" i="0" u="none" strike="noStrike" cap="none" dirty="0">
                <a:solidFill>
                  <a:srgbClr val="000000"/>
                </a:solidFill>
                <a:latin typeface="Arial"/>
                <a:ea typeface="Arial"/>
                <a:cs typeface="Arial"/>
                <a:sym typeface="Arial"/>
              </a:rPr>
              <a:t>Authorized users may jump right into their solicitations after they have identified their emergency requirement and adequately described their need</a:t>
            </a:r>
            <a:r>
              <a:rPr lang="en-US" dirty="0"/>
              <a:t>, and </a:t>
            </a:r>
            <a:r>
              <a:rPr lang="en-US" b="1" dirty="0"/>
              <a:t>addressed FAR posting and competition requirements (FAR Parts 5 &amp; 6).</a:t>
            </a:r>
            <a:endParaRPr sz="14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0"/>
              </a:spcBef>
              <a:spcAft>
                <a:spcPts val="0"/>
              </a:spcAft>
              <a:buClr>
                <a:srgbClr val="000000"/>
              </a:buClr>
              <a:buSzPts val="1400"/>
              <a:buFont typeface="Arial"/>
              <a:buChar char="●"/>
            </a:pPr>
            <a:r>
              <a:rPr lang="en-US" sz="1400" b="0" i="0" u="none" strike="noStrike" cap="none" dirty="0">
                <a:solidFill>
                  <a:srgbClr val="000000"/>
                </a:solidFill>
                <a:latin typeface="Arial"/>
                <a:ea typeface="Arial"/>
                <a:cs typeface="Arial"/>
                <a:sym typeface="Arial"/>
              </a:rPr>
              <a:t>Rapid response times, evaluation procedures, and delivery terms are present in the BOA allowing streamlined competition and awards.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4168</TotalTime>
  <Words>1198</Words>
  <Application>Microsoft Office PowerPoint</Application>
  <PresentationFormat>On-screen Show (16:9)</PresentationFormat>
  <Paragraphs>98</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Blank Presentation</vt:lpstr>
      <vt:lpstr>Emergency Acquisition Basic Ordering Agreements  </vt:lpstr>
      <vt:lpstr>Introduction</vt:lpstr>
      <vt:lpstr>Agenda</vt:lpstr>
      <vt:lpstr>Basic Ordering Agreements</vt:lpstr>
      <vt:lpstr>FAS’s EA Basic Ordering Agreements</vt:lpstr>
      <vt:lpstr>Scope</vt:lpstr>
      <vt:lpstr>Benefits</vt:lpstr>
      <vt:lpstr>Typical Acquisition  Process Flow</vt:lpstr>
      <vt:lpstr>EA BOA Process Flow</vt:lpstr>
      <vt:lpstr>Posting &amp; Competition (FAR Parts 5 &amp; 6)</vt:lpstr>
      <vt:lpstr>Posting &amp; Competition (FAR Parts 5 &amp; 6) cont.</vt:lpstr>
      <vt:lpstr>Example Requirement</vt:lpstr>
      <vt:lpstr>Summary &amp; Data</vt:lpstr>
      <vt:lpstr>References &amp;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ReaganPCriddle</dc:creator>
  <cp:lastModifiedBy>ReaganPCriddle</cp:lastModifiedBy>
  <cp:revision>10</cp:revision>
  <dcterms:modified xsi:type="dcterms:W3CDTF">2026-06-03T16:29:13Z</dcterms:modified>
</cp:coreProperties>
</file>