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1" autoAdjust="0"/>
  </p:normalViewPr>
  <p:slideViewPr>
    <p:cSldViewPr snapToGrid="0">
      <p:cViewPr varScale="1">
        <p:scale>
          <a:sx n="99" d="100"/>
          <a:sy n="99" d="100"/>
        </p:scale>
        <p:origin x="922" y="5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d0e6622c4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d0e6622c4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d0e6622c4c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d0e6622c4c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d0e6622c4c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d0e6622c4c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d0e6622c4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d0e6622c4c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9707169f8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9707169f8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9707169f8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9707169f8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9707169f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9707169f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 first for this slide.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9707169f8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9707169f8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on Lenear first. Maybe Nicol does not talk to this.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9707169f8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9707169f8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9707169f8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9707169f8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9707169f8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9707169f8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7775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9525" y="0"/>
            <a:ext cx="9144000" cy="103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" name="Google Shape;15;p2" title="GSA Star Mark 250 2026 Logo STARMARK SIGNATURE_300dpi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1750" y="200060"/>
            <a:ext cx="2190163" cy="63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 title="FAST 2026 Full Col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3100" y="1388688"/>
            <a:ext cx="2919352" cy="291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resenters">
  <p:cSld name="BLANK_1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11"/>
          <p:cNvGrpSpPr/>
          <p:nvPr/>
        </p:nvGrpSpPr>
        <p:grpSpPr>
          <a:xfrm>
            <a:off x="1673938" y="1221550"/>
            <a:ext cx="2123600" cy="2131650"/>
            <a:chOff x="3388225" y="1623400"/>
            <a:chExt cx="2123600" cy="2131650"/>
          </a:xfrm>
        </p:grpSpPr>
        <p:sp>
          <p:nvSpPr>
            <p:cNvPr id="53" name="Google Shape;53;p11"/>
            <p:cNvSpPr/>
            <p:nvPr/>
          </p:nvSpPr>
          <p:spPr>
            <a:xfrm>
              <a:off x="3388225" y="1623400"/>
              <a:ext cx="548700" cy="548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1F2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1"/>
            <p:cNvSpPr/>
            <p:nvPr/>
          </p:nvSpPr>
          <p:spPr>
            <a:xfrm rot="10800000">
              <a:off x="4963125" y="3206350"/>
              <a:ext cx="548700" cy="548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1F2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11"/>
          <p:cNvGrpSpPr/>
          <p:nvPr/>
        </p:nvGrpSpPr>
        <p:grpSpPr>
          <a:xfrm>
            <a:off x="5346438" y="1221550"/>
            <a:ext cx="2123600" cy="2131650"/>
            <a:chOff x="3388225" y="1623400"/>
            <a:chExt cx="2123600" cy="2131650"/>
          </a:xfrm>
        </p:grpSpPr>
        <p:sp>
          <p:nvSpPr>
            <p:cNvPr id="56" name="Google Shape;56;p11"/>
            <p:cNvSpPr/>
            <p:nvPr/>
          </p:nvSpPr>
          <p:spPr>
            <a:xfrm>
              <a:off x="3388225" y="1623400"/>
              <a:ext cx="548700" cy="548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1F2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1"/>
            <p:cNvSpPr/>
            <p:nvPr/>
          </p:nvSpPr>
          <p:spPr>
            <a:xfrm rot="10800000">
              <a:off x="4963125" y="3206350"/>
              <a:ext cx="548700" cy="548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1F2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7775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53408" y="47584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4" title="FAST 2026 Blue.png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8500175" y="3961226"/>
            <a:ext cx="643825" cy="64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666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7584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5" title="FAST 2026 Blue.png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8500175" y="3961226"/>
            <a:ext cx="643825" cy="6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05850" y="1152475"/>
            <a:ext cx="3666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&amp; Image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9683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7584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6" title="FAST 2026 Blue.png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8500175" y="3961226"/>
            <a:ext cx="643825" cy="6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96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7" title="FAST 2026 Blue.png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8500175" y="3961226"/>
            <a:ext cx="643825" cy="64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/ FAQ">
  <p:cSld name="BLANK_3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/>
        </p:nvSpPr>
        <p:spPr>
          <a:xfrm>
            <a:off x="1935900" y="1808250"/>
            <a:ext cx="5272200" cy="12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Merriweather"/>
                <a:ea typeface="Merriweather"/>
                <a:cs typeface="Merriweather"/>
                <a:sym typeface="Merriweather"/>
              </a:rPr>
              <a:t>Thank You</a:t>
            </a:r>
            <a:endParaRPr sz="60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SA Starmark End Slide">
  <p:cSld name="BLANK_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0" y="10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Google Shape;43;p9" descr="U.S. General Services Administration Logo" title="250 Signature.png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661" r="661"/>
          <a:stretch/>
        </p:blipFill>
        <p:spPr>
          <a:xfrm>
            <a:off x="3647791" y="1664935"/>
            <a:ext cx="2018775" cy="18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presentor">
  <p:cSld name="BLANK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" name="Google Shape;46;p10"/>
          <p:cNvGrpSpPr/>
          <p:nvPr/>
        </p:nvGrpSpPr>
        <p:grpSpPr>
          <a:xfrm>
            <a:off x="3510200" y="1221550"/>
            <a:ext cx="2123600" cy="2131650"/>
            <a:chOff x="3388225" y="1623400"/>
            <a:chExt cx="2123600" cy="2131650"/>
          </a:xfrm>
        </p:grpSpPr>
        <p:sp>
          <p:nvSpPr>
            <p:cNvPr id="47" name="Google Shape;47;p10"/>
            <p:cNvSpPr/>
            <p:nvPr/>
          </p:nvSpPr>
          <p:spPr>
            <a:xfrm>
              <a:off x="3388225" y="1623400"/>
              <a:ext cx="548700" cy="548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1F2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0"/>
            <p:cNvSpPr/>
            <p:nvPr/>
          </p:nvSpPr>
          <p:spPr>
            <a:xfrm rot="10800000">
              <a:off x="4963125" y="3206350"/>
              <a:ext cx="548700" cy="548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1F2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10"/>
          <p:cNvSpPr txBox="1"/>
          <p:nvPr/>
        </p:nvSpPr>
        <p:spPr>
          <a:xfrm>
            <a:off x="2202750" y="3496775"/>
            <a:ext cx="47385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5F6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7" name="Google Shape;7;p1"/>
          <p:cNvSpPr/>
          <p:nvPr/>
        </p:nvSpPr>
        <p:spPr>
          <a:xfrm>
            <a:off x="0" y="4677112"/>
            <a:ext cx="4342448" cy="134620"/>
          </a:xfrm>
          <a:custGeom>
            <a:avLst/>
            <a:gdLst/>
            <a:ahLst/>
            <a:cxnLst/>
            <a:rect l="l" t="t" r="r" b="b"/>
            <a:pathLst>
              <a:path w="8684895" h="269240" extrusionOk="0">
                <a:moveTo>
                  <a:pt x="8684793" y="0"/>
                </a:moveTo>
                <a:lnTo>
                  <a:pt x="0" y="0"/>
                </a:lnTo>
                <a:lnTo>
                  <a:pt x="0" y="269163"/>
                </a:lnTo>
                <a:lnTo>
                  <a:pt x="8684793" y="269163"/>
                </a:lnTo>
                <a:lnTo>
                  <a:pt x="8684793" y="0"/>
                </a:lnTo>
                <a:close/>
              </a:path>
            </a:pathLst>
          </a:custGeom>
          <a:solidFill>
            <a:srgbClr val="1F2D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8" name="Google Shape;8;p1"/>
          <p:cNvSpPr/>
          <p:nvPr/>
        </p:nvSpPr>
        <p:spPr>
          <a:xfrm>
            <a:off x="7299283" y="4672349"/>
            <a:ext cx="1145540" cy="139382"/>
          </a:xfrm>
          <a:custGeom>
            <a:avLst/>
            <a:gdLst/>
            <a:ahLst/>
            <a:cxnLst/>
            <a:rect l="l" t="t" r="r" b="b"/>
            <a:pathLst>
              <a:path w="2291080" h="278765" extrusionOk="0">
                <a:moveTo>
                  <a:pt x="2290762" y="0"/>
                </a:moveTo>
                <a:lnTo>
                  <a:pt x="0" y="0"/>
                </a:lnTo>
                <a:lnTo>
                  <a:pt x="0" y="278688"/>
                </a:lnTo>
                <a:lnTo>
                  <a:pt x="2290762" y="278688"/>
                </a:lnTo>
                <a:lnTo>
                  <a:pt x="2290762" y="0"/>
                </a:lnTo>
                <a:close/>
              </a:path>
            </a:pathLst>
          </a:custGeom>
          <a:solidFill>
            <a:srgbClr val="B1111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9" name="Google Shape;9;p1"/>
          <p:cNvSpPr/>
          <p:nvPr/>
        </p:nvSpPr>
        <p:spPr>
          <a:xfrm>
            <a:off x="4786473" y="4677112"/>
            <a:ext cx="2290763" cy="134620"/>
          </a:xfrm>
          <a:custGeom>
            <a:avLst/>
            <a:gdLst/>
            <a:ahLst/>
            <a:cxnLst/>
            <a:rect l="l" t="t" r="r" b="b"/>
            <a:pathLst>
              <a:path w="4581525" h="269240" extrusionOk="0">
                <a:moveTo>
                  <a:pt x="4581525" y="0"/>
                </a:moveTo>
                <a:lnTo>
                  <a:pt x="0" y="0"/>
                </a:lnTo>
                <a:lnTo>
                  <a:pt x="0" y="269163"/>
                </a:lnTo>
                <a:lnTo>
                  <a:pt x="4581525" y="269163"/>
                </a:lnTo>
                <a:lnTo>
                  <a:pt x="4581525" y="0"/>
                </a:lnTo>
                <a:close/>
              </a:path>
            </a:pathLst>
          </a:custGeom>
          <a:solidFill>
            <a:srgbClr val="1F2D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10" name="Google Shape;10;p1"/>
          <p:cNvSpPr/>
          <p:nvPr/>
        </p:nvSpPr>
        <p:spPr>
          <a:xfrm>
            <a:off x="8555677" y="4672349"/>
            <a:ext cx="588963" cy="139382"/>
          </a:xfrm>
          <a:custGeom>
            <a:avLst/>
            <a:gdLst/>
            <a:ahLst/>
            <a:cxnLst/>
            <a:rect l="l" t="t" r="r" b="b"/>
            <a:pathLst>
              <a:path w="1177925" h="278765" extrusionOk="0">
                <a:moveTo>
                  <a:pt x="1177899" y="0"/>
                </a:moveTo>
                <a:lnTo>
                  <a:pt x="0" y="0"/>
                </a:lnTo>
                <a:lnTo>
                  <a:pt x="0" y="278688"/>
                </a:lnTo>
                <a:lnTo>
                  <a:pt x="1177899" y="278688"/>
                </a:lnTo>
                <a:lnTo>
                  <a:pt x="1177899" y="0"/>
                </a:lnTo>
                <a:close/>
              </a:path>
            </a:pathLst>
          </a:custGeom>
          <a:solidFill>
            <a:srgbClr val="B1111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 idx="4294967295"/>
          </p:nvPr>
        </p:nvSpPr>
        <p:spPr>
          <a:xfrm>
            <a:off x="247604" y="1663838"/>
            <a:ext cx="5055300" cy="1391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6715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425" marR="2570" lvl="0" indent="0" algn="l" defTabSz="914400" rtl="0" eaLnBrk="1" fontAlgn="auto" latinLnBrk="0" hangingPunct="1">
              <a:lnSpc>
                <a:spcPct val="1098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Bridging CO and PM workflows</a:t>
            </a:r>
          </a:p>
        </p:txBody>
      </p:sp>
      <p:sp>
        <p:nvSpPr>
          <p:cNvPr id="63" name="Google Shape;63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029" y="3622418"/>
            <a:ext cx="4380196" cy="9637"/>
          </a:xfrm>
          <a:custGeom>
            <a:avLst/>
            <a:gdLst/>
            <a:ahLst/>
            <a:cxnLst/>
            <a:rect l="l" t="t" r="r" b="b"/>
            <a:pathLst>
              <a:path w="8658225" h="19050" extrusionOk="0">
                <a:moveTo>
                  <a:pt x="8658225" y="0"/>
                </a:moveTo>
                <a:lnTo>
                  <a:pt x="0" y="0"/>
                </a:lnTo>
                <a:lnTo>
                  <a:pt x="0" y="19050"/>
                </a:lnTo>
                <a:lnTo>
                  <a:pt x="8658225" y="19050"/>
                </a:lnTo>
                <a:lnTo>
                  <a:pt x="86582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8"/>
          </a:p>
        </p:txBody>
      </p:sp>
      <p:sp>
        <p:nvSpPr>
          <p:cNvPr id="64" name="Google Shape;64;p12"/>
          <p:cNvSpPr txBox="1"/>
          <p:nvPr/>
        </p:nvSpPr>
        <p:spPr>
          <a:xfrm>
            <a:off x="247598" y="3323800"/>
            <a:ext cx="24045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/>
          <a:p>
            <a:pPr marL="642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14">
                <a:latin typeface="Merriweather"/>
                <a:ea typeface="Merriweather"/>
                <a:cs typeface="Merriweather"/>
                <a:sym typeface="Merriweather"/>
              </a:rPr>
              <a:t>NOAA &amp;  GSA </a:t>
            </a:r>
            <a:endParaRPr sz="1414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5" name="Google Shape;65;p12"/>
          <p:cNvSpPr txBox="1"/>
          <p:nvPr/>
        </p:nvSpPr>
        <p:spPr>
          <a:xfrm>
            <a:off x="3709324" y="3323900"/>
            <a:ext cx="1048656" cy="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7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14">
                <a:latin typeface="Merriweather"/>
                <a:ea typeface="Merriweather"/>
                <a:cs typeface="Merriweather"/>
                <a:sym typeface="Merriweather"/>
              </a:rPr>
              <a:t>April 2026</a:t>
            </a:r>
            <a:endParaRPr sz="1414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311700" y="17811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425" marR="2570" lvl="0" indent="0" algn="ctr" rtl="0">
              <a:lnSpc>
                <a:spcPct val="1098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4098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is your biggest tip for working successfully in a CO / PM relationship?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30" name="Google Shape;130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190750" y="3452825"/>
            <a:ext cx="4776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8472458" y="47775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2756-8E6D-E967-CEB3-3FC04313F9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654AB-5CEF-A255-50ED-F90795DD49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GSA Starmark Logo – America 250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F30D-5891-20D9-DABA-C84F2F4CF3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Speakers</a:t>
            </a:r>
          </a:p>
        </p:txBody>
      </p:sp>
      <p:sp>
        <p:nvSpPr>
          <p:cNvPr id="71" name="Google Shape;71;p13"/>
          <p:cNvSpPr txBox="1"/>
          <p:nvPr/>
        </p:nvSpPr>
        <p:spPr>
          <a:xfrm>
            <a:off x="1033925" y="3407575"/>
            <a:ext cx="3193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Lenear Bassett-King (NOAA )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Management and Program Analyst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lenear.bassett-king@noaa.gov </a:t>
            </a:r>
            <a:endParaRPr sz="1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3" name="Google Shape;73;p13" descr="Lenear Bassett-King"/>
          <p:cNvPicPr preferRelativeResize="0"/>
          <p:nvPr/>
        </p:nvPicPr>
        <p:blipFill rotWithShape="1">
          <a:blip r:embed="rId3">
            <a:alphaModFix/>
          </a:blip>
          <a:srcRect b="14705"/>
          <a:stretch/>
        </p:blipFill>
        <p:spPr>
          <a:xfrm>
            <a:off x="1853271" y="1274155"/>
            <a:ext cx="1721400" cy="20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4811400" y="3407575"/>
            <a:ext cx="3193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Nicol Ford (GSA)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Program Analyst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COR / PM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nicol.ford@gsa.gov</a:t>
            </a:r>
            <a:endParaRPr sz="1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4" name="Google Shape;74;p13" descr="Nicol For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1062" y="1274150"/>
            <a:ext cx="1654189" cy="205012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311700" y="1677031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425" marR="2570" lvl="0" indent="0" algn="ctr" rtl="0">
              <a:lnSpc>
                <a:spcPct val="1098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4098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Please share a time when a CO / PM partnership worked really well? What contributed to this success?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81" name="Google Shape;8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190750" y="3452825"/>
            <a:ext cx="4776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8472458" y="47775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311700" y="17811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425" marR="2570" lvl="0" indent="0" algn="ctr" rtl="0">
              <a:lnSpc>
                <a:spcPct val="1098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4098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challenges have you overcome as a CO / PM?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88" name="Google Shape;88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190750" y="3452825"/>
            <a:ext cx="4776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8472458" y="47775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311700" y="17811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425" marR="2570" lvl="0" indent="0" algn="ctr" rtl="0">
              <a:lnSpc>
                <a:spcPct val="1098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4098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advice would you give someone who is new to working in a CO / PM relationship?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95" name="Google Shape;95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190750" y="3452825"/>
            <a:ext cx="4776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8472458" y="47775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11700" y="17811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425" marR="2570" lvl="0" indent="0" algn="ctr" rtl="0">
              <a:lnSpc>
                <a:spcPct val="1098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4098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How does the government get everyone onboard to work as a team?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02" name="Google Shape;102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190750" y="3452825"/>
            <a:ext cx="4776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8472458" y="47775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311700" y="17811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425" marR="2570" lvl="0" indent="0" algn="ctr" rtl="0">
              <a:lnSpc>
                <a:spcPct val="1098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4098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Please share some best communication tips.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09" name="Google Shape;109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190750" y="3452825"/>
            <a:ext cx="4776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Google Shape;108;p18"/>
          <p:cNvSpPr txBox="1">
            <a:spLocks noGrp="1"/>
          </p:cNvSpPr>
          <p:nvPr>
            <p:ph type="sldNum" idx="12"/>
          </p:nvPr>
        </p:nvSpPr>
        <p:spPr>
          <a:xfrm>
            <a:off x="8472458" y="47775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311700" y="17811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425" marR="2570" lvl="0" indent="0" algn="ctr" rtl="0">
              <a:lnSpc>
                <a:spcPct val="1098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4098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Has anyone had a time when nothing was working on a contract?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16" name="Google Shape;116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190750" y="3452825"/>
            <a:ext cx="4776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8472458" y="47775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311700" y="17811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425" marR="2570" lvl="0" indent="0" algn="ctr" rtl="0">
              <a:lnSpc>
                <a:spcPct val="1098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4098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How do lessons learned become best practices?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23" name="Google Shape;123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190750" y="3452825"/>
            <a:ext cx="4776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8472458" y="47775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On-screen Show (16:9)</PresentationFormat>
  <Paragraphs>32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Merriweather</vt:lpstr>
      <vt:lpstr>Century Gothic</vt:lpstr>
      <vt:lpstr>Simple Light</vt:lpstr>
      <vt:lpstr>Bridging CO and PM workflows</vt:lpstr>
      <vt:lpstr>Speakers</vt:lpstr>
      <vt:lpstr>Please share a time when a CO / PM partnership worked really well? What contributed to this success? </vt:lpstr>
      <vt:lpstr>What challenges have you overcome as a CO / PM?</vt:lpstr>
      <vt:lpstr>What advice would you give someone who is new to working in a CO / PM relationship? </vt:lpstr>
      <vt:lpstr>How does the government get everyone onboard to work as a team? </vt:lpstr>
      <vt:lpstr>Please share some best communication tips. </vt:lpstr>
      <vt:lpstr>Has anyone had a time when nothing was working on a contract? </vt:lpstr>
      <vt:lpstr>How do lessons learned become best practices? </vt:lpstr>
      <vt:lpstr>What is your biggest tip for working successfully in a CO / PM relationship? </vt:lpstr>
      <vt:lpstr>Thank You</vt:lpstr>
      <vt:lpstr>GSA Starmark Logo – America 250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ElizabethAOwens</cp:lastModifiedBy>
  <cp:revision>1</cp:revision>
  <dcterms:modified xsi:type="dcterms:W3CDTF">2026-04-10T16:34:58Z</dcterms:modified>
</cp:coreProperties>
</file>