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Poppins Medium"/>
      <p:regular r:id="rId23"/>
      <p:bold r:id="rId24"/>
      <p:italic r:id="rId25"/>
      <p:boldItalic r:id="rId26"/>
    </p:embeddedFont>
    <p:embeddedFont>
      <p:font typeface="Helvetica Neue"/>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oppinsMedium-bold.fntdata"/><Relationship Id="rId23" Type="http://schemas.openxmlformats.org/officeDocument/2006/relationships/font" Target="fonts/Poppins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Medium-boldItalic.fntdata"/><Relationship Id="rId25" Type="http://schemas.openxmlformats.org/officeDocument/2006/relationships/font" Target="fonts/PoppinsMedium-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regular.fntdata"/><Relationship Id="rId30" Type="http://schemas.openxmlformats.org/officeDocument/2006/relationships/font" Target="fonts/HelveticaNeue-boldItalic.fntdata"/><Relationship Id="rId11" Type="http://schemas.openxmlformats.org/officeDocument/2006/relationships/slide" Target="slides/slide7.xml"/><Relationship Id="rId33" Type="http://schemas.openxmlformats.org/officeDocument/2006/relationships/font" Target="fonts/HelveticaNeueLight-italic.fntdata"/><Relationship Id="rId10" Type="http://schemas.openxmlformats.org/officeDocument/2006/relationships/slide" Target="slides/slide6.xml"/><Relationship Id="rId32" Type="http://schemas.openxmlformats.org/officeDocument/2006/relationships/font" Target="fonts/HelveticaNeueLight-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HelveticaNeue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d3731a12f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d3731a12f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3731a12f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3731a12f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d3731a12f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d3731a12f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d3731a12f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d3731a12f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d3731a12f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d3731a12f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d3731a12f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d3731a12f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d3731a12fc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d3731a12fc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d388ff6ff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d388ff6ff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3731a12f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d3731a12f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d3731a12f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d3731a12f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3731a12f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3731a12f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3731a12f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d3731a12fc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d3731a12f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d3731a12fc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3731a12f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d3731a12f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66050" y="-40200"/>
            <a:ext cx="9289200" cy="1068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 title="AdobeStock_355436555.jpeg"/>
          <p:cNvPicPr preferRelativeResize="0"/>
          <p:nvPr/>
        </p:nvPicPr>
        <p:blipFill rotWithShape="1">
          <a:blip r:embed="rId2">
            <a:alphaModFix amt="54000"/>
          </a:blip>
          <a:srcRect b="0" l="0" r="0" t="0"/>
          <a:stretch/>
        </p:blipFill>
        <p:spPr>
          <a:xfrm rot="10800000">
            <a:off x="0" y="64325"/>
            <a:ext cx="9159424" cy="6104775"/>
          </a:xfrm>
          <a:prstGeom prst="rect">
            <a:avLst/>
          </a:prstGeom>
          <a:noFill/>
          <a:ln>
            <a:noFill/>
          </a:ln>
        </p:spPr>
      </p:pic>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62125" y="-32500"/>
            <a:ext cx="9220800" cy="10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S. General Services Administration Logo" id="14" name="Google Shape;14;p2" title="250 Starmark.png"/>
          <p:cNvPicPr preferRelativeResize="0"/>
          <p:nvPr/>
        </p:nvPicPr>
        <p:blipFill rotWithShape="1">
          <a:blip r:embed="rId3">
            <a:alphaModFix/>
          </a:blip>
          <a:srcRect b="3772" l="0" r="0" t="3772"/>
          <a:stretch/>
        </p:blipFill>
        <p:spPr>
          <a:xfrm>
            <a:off x="522452" y="184656"/>
            <a:ext cx="2111295" cy="61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square and body text" type="titleOnly">
  <p:cSld name="TITLE_ONLY">
    <p:spTree>
      <p:nvGrpSpPr>
        <p:cNvPr id="53" name="Shape 53"/>
        <p:cNvGrpSpPr/>
        <p:nvPr/>
      </p:nvGrpSpPr>
      <p:grpSpPr>
        <a:xfrm>
          <a:off x="0" y="0"/>
          <a:ext cx="0" cy="0"/>
          <a:chOff x="0" y="0"/>
          <a:chExt cx="0" cy="0"/>
        </a:xfrm>
      </p:grpSpPr>
      <p:sp>
        <p:nvSpPr>
          <p:cNvPr id="54" name="Google Shape;5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1"/>
          <p:cNvSpPr/>
          <p:nvPr/>
        </p:nvSpPr>
        <p:spPr>
          <a:xfrm>
            <a:off x="6858298" y="1304575"/>
            <a:ext cx="1614300" cy="1614300"/>
          </a:xfrm>
          <a:prstGeom prst="rect">
            <a:avLst/>
          </a:prstGeom>
          <a:solidFill>
            <a:srgbClr val="01558E"/>
          </a:solid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sp>
        <p:nvSpPr>
          <p:cNvPr id="56" name="Google Shape;56;p11"/>
          <p:cNvSpPr/>
          <p:nvPr/>
        </p:nvSpPr>
        <p:spPr>
          <a:xfrm>
            <a:off x="5129574" y="1304575"/>
            <a:ext cx="1614300" cy="1614300"/>
          </a:xfrm>
          <a:prstGeom prst="rect">
            <a:avLst/>
          </a:prstGeom>
          <a:no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sp>
        <p:nvSpPr>
          <p:cNvPr id="57" name="Google Shape;57;p11"/>
          <p:cNvSpPr/>
          <p:nvPr/>
        </p:nvSpPr>
        <p:spPr>
          <a:xfrm>
            <a:off x="3400851" y="3048921"/>
            <a:ext cx="1614300" cy="1614300"/>
          </a:xfrm>
          <a:prstGeom prst="rect">
            <a:avLst/>
          </a:prstGeom>
          <a:no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sp>
        <p:nvSpPr>
          <p:cNvPr id="58" name="Google Shape;58;p11"/>
          <p:cNvSpPr/>
          <p:nvPr/>
        </p:nvSpPr>
        <p:spPr>
          <a:xfrm>
            <a:off x="5129574" y="3048921"/>
            <a:ext cx="1614300" cy="1614300"/>
          </a:xfrm>
          <a:prstGeom prst="rect">
            <a:avLst/>
          </a:prstGeom>
          <a:solidFill>
            <a:schemeClr val="dk2"/>
          </a:solid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sp>
        <p:nvSpPr>
          <p:cNvPr id="59" name="Google Shape;59;p11"/>
          <p:cNvSpPr/>
          <p:nvPr/>
        </p:nvSpPr>
        <p:spPr>
          <a:xfrm>
            <a:off x="6858298" y="3048921"/>
            <a:ext cx="1614300" cy="1614300"/>
          </a:xfrm>
          <a:prstGeom prst="rect">
            <a:avLst/>
          </a:prstGeom>
          <a:no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sp>
        <p:nvSpPr>
          <p:cNvPr id="60" name="Google Shape;60;p11"/>
          <p:cNvSpPr/>
          <p:nvPr/>
        </p:nvSpPr>
        <p:spPr>
          <a:xfrm>
            <a:off x="3400850" y="1304575"/>
            <a:ext cx="1614300" cy="1614300"/>
          </a:xfrm>
          <a:prstGeom prst="rect">
            <a:avLst/>
          </a:prstGeom>
          <a:no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 name="Shape 61"/>
        <p:cNvGrpSpPr/>
        <p:nvPr/>
      </p:nvGrpSpPr>
      <p:grpSpPr>
        <a:xfrm>
          <a:off x="0" y="0"/>
          <a:ext cx="0" cy="0"/>
          <a:chOff x="0" y="0"/>
          <a:chExt cx="0" cy="0"/>
        </a:xfrm>
      </p:grpSpPr>
      <p:sp>
        <p:nvSpPr>
          <p:cNvPr id="62" name="Google Shape;6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2"/>
          <p:cNvSpPr/>
          <p:nvPr/>
        </p:nvSpPr>
        <p:spPr>
          <a:xfrm>
            <a:off x="0" y="0"/>
            <a:ext cx="3234600" cy="3154200"/>
          </a:xfrm>
          <a:prstGeom prst="rect">
            <a:avLst/>
          </a:prstGeom>
          <a:solidFill>
            <a:srgbClr val="01558E"/>
          </a:solid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and body text" type="tx">
  <p:cSld name="TITLE_AND_BODY">
    <p:spTree>
      <p:nvGrpSpPr>
        <p:cNvPr id="15" name="Shape 15"/>
        <p:cNvGrpSpPr/>
        <p:nvPr/>
      </p:nvGrpSpPr>
      <p:grpSpPr>
        <a:xfrm>
          <a:off x="0" y="0"/>
          <a:ext cx="0" cy="0"/>
          <a:chOff x="0" y="0"/>
          <a:chExt cx="0" cy="0"/>
        </a:xfrm>
      </p:grpSpPr>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4945625" y="-5150"/>
            <a:ext cx="4209900" cy="5143500"/>
          </a:xfrm>
          <a:prstGeom prst="rect">
            <a:avLst/>
          </a:prstGeom>
          <a:solidFill>
            <a:srgbClr val="F2F9FF">
              <a:alpha val="8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472825" y="1666075"/>
            <a:ext cx="2472900" cy="3477600"/>
          </a:xfrm>
          <a:prstGeom prst="rect">
            <a:avLst/>
          </a:prstGeom>
          <a:solidFill>
            <a:srgbClr val="01558E"/>
          </a:solid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quare text and caption" type="secHead">
  <p:cSld name="SECTION_HEADER">
    <p:spTree>
      <p:nvGrpSpPr>
        <p:cNvPr id="19" name="Shape 19"/>
        <p:cNvGrpSpPr/>
        <p:nvPr/>
      </p:nvGrpSpPr>
      <p:grpSpPr>
        <a:xfrm>
          <a:off x="0" y="0"/>
          <a:ext cx="0" cy="0"/>
          <a:chOff x="0" y="0"/>
          <a:chExt cx="0" cy="0"/>
        </a:xfrm>
      </p:grpSpPr>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p:nvPr/>
        </p:nvSpPr>
        <p:spPr>
          <a:xfrm>
            <a:off x="4310225" y="766800"/>
            <a:ext cx="1774800" cy="1774800"/>
          </a:xfrm>
          <a:prstGeom prst="rect">
            <a:avLst/>
          </a:prstGeom>
          <a:solidFill>
            <a:srgbClr val="01558E"/>
          </a:solid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
        <p:nvSpPr>
          <p:cNvPr id="22" name="Google Shape;22;p4"/>
          <p:cNvSpPr/>
          <p:nvPr/>
        </p:nvSpPr>
        <p:spPr>
          <a:xfrm>
            <a:off x="6210999" y="766800"/>
            <a:ext cx="1774800" cy="1774800"/>
          </a:xfrm>
          <a:prstGeom prst="rect">
            <a:avLst/>
          </a:prstGeom>
          <a:no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
        <p:nvSpPr>
          <p:cNvPr id="23" name="Google Shape;23;p4"/>
          <p:cNvSpPr/>
          <p:nvPr/>
        </p:nvSpPr>
        <p:spPr>
          <a:xfrm>
            <a:off x="4310225" y="2684750"/>
            <a:ext cx="1774800" cy="1774800"/>
          </a:xfrm>
          <a:prstGeom prst="rect">
            <a:avLst/>
          </a:prstGeom>
          <a:no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
        <p:nvSpPr>
          <p:cNvPr id="24" name="Google Shape;24;p4"/>
          <p:cNvSpPr/>
          <p:nvPr/>
        </p:nvSpPr>
        <p:spPr>
          <a:xfrm>
            <a:off x="6210999" y="2684750"/>
            <a:ext cx="1774800" cy="1774800"/>
          </a:xfrm>
          <a:prstGeom prst="rect">
            <a:avLst/>
          </a:prstGeom>
          <a:solidFill>
            <a:schemeClr val="dk2"/>
          </a:solid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
        <p:nvSpPr>
          <p:cNvPr id="25" name="Google Shape;25;p4"/>
          <p:cNvSpPr/>
          <p:nvPr/>
        </p:nvSpPr>
        <p:spPr>
          <a:xfrm>
            <a:off x="2409450" y="2684750"/>
            <a:ext cx="1774800" cy="1774800"/>
          </a:xfrm>
          <a:prstGeom prst="rect">
            <a:avLst/>
          </a:prstGeom>
          <a:no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ONE_COLUMN_TEXT">
    <p:spTree>
      <p:nvGrpSpPr>
        <p:cNvPr id="26" name="Shape 26"/>
        <p:cNvGrpSpPr/>
        <p:nvPr/>
      </p:nvGrpSpPr>
      <p:grpSpPr>
        <a:xfrm>
          <a:off x="0" y="0"/>
          <a:ext cx="0" cy="0"/>
          <a:chOff x="0" y="0"/>
          <a:chExt cx="0" cy="0"/>
        </a:xfrm>
      </p:grpSpPr>
      <p:sp>
        <p:nvSpPr>
          <p:cNvPr id="27" name="Google Shape;2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5"/>
          <p:cNvSpPr/>
          <p:nvPr/>
        </p:nvSpPr>
        <p:spPr>
          <a:xfrm>
            <a:off x="4945625" y="-5150"/>
            <a:ext cx="4209900" cy="5143500"/>
          </a:xfrm>
          <a:prstGeom prst="rect">
            <a:avLst/>
          </a:prstGeom>
          <a:solidFill>
            <a:srgbClr val="F2F9FF">
              <a:alpha val="8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APTION_ONLY">
    <p:spTree>
      <p:nvGrpSpPr>
        <p:cNvPr id="29" name="Shape 29"/>
        <p:cNvGrpSpPr/>
        <p:nvPr/>
      </p:nvGrpSpPr>
      <p:grpSpPr>
        <a:xfrm>
          <a:off x="0" y="0"/>
          <a:ext cx="0" cy="0"/>
          <a:chOff x="0" y="0"/>
          <a:chExt cx="0" cy="0"/>
        </a:xfrm>
      </p:grpSpPr>
      <p:sp>
        <p:nvSpPr>
          <p:cNvPr id="30" name="Google Shape;30;p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1" name="Google Shape;3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and body text">
  <p:cSld name="SECTION_TITLE_AND_DESCRIPTION">
    <p:spTree>
      <p:nvGrpSpPr>
        <p:cNvPr id="32" name="Shape 32"/>
        <p:cNvGrpSpPr/>
        <p:nvPr/>
      </p:nvGrpSpPr>
      <p:grpSpPr>
        <a:xfrm>
          <a:off x="0" y="0"/>
          <a:ext cx="0" cy="0"/>
          <a:chOff x="0" y="0"/>
          <a:chExt cx="0" cy="0"/>
        </a:xfrm>
      </p:grpSpPr>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7"/>
          <p:cNvSpPr/>
          <p:nvPr/>
        </p:nvSpPr>
        <p:spPr>
          <a:xfrm>
            <a:off x="985647" y="1892253"/>
            <a:ext cx="2100900" cy="2771100"/>
          </a:xfrm>
          <a:prstGeom prst="rect">
            <a:avLst/>
          </a:prstGeom>
          <a:solidFill>
            <a:schemeClr val="dk2"/>
          </a:solid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rPr b="0" i="0" lang="en" sz="1441" u="none" cap="none" strike="noStrike">
                <a:solidFill>
                  <a:srgbClr val="000000"/>
                </a:solidFill>
                <a:latin typeface="Arial"/>
                <a:ea typeface="Arial"/>
                <a:cs typeface="Arial"/>
                <a:sym typeface="Arial"/>
              </a:rPr>
              <a:t> </a:t>
            </a:r>
            <a:endParaRPr b="0" i="0" sz="1441" u="none" cap="none" strike="noStrike">
              <a:solidFill>
                <a:srgbClr val="000000"/>
              </a:solidFill>
              <a:latin typeface="Arial"/>
              <a:ea typeface="Arial"/>
              <a:cs typeface="Arial"/>
              <a:sym typeface="Arial"/>
            </a:endParaRPr>
          </a:p>
        </p:txBody>
      </p:sp>
      <p:sp>
        <p:nvSpPr>
          <p:cNvPr id="35" name="Google Shape;35;p7"/>
          <p:cNvSpPr/>
          <p:nvPr/>
        </p:nvSpPr>
        <p:spPr>
          <a:xfrm>
            <a:off x="5364775" y="1892400"/>
            <a:ext cx="3779100" cy="2771100"/>
          </a:xfrm>
          <a:prstGeom prst="rect">
            <a:avLst/>
          </a:prstGeom>
          <a:solidFill>
            <a:srgbClr val="01558E"/>
          </a:solidFill>
          <a:ln cap="flat" cmpd="sng" w="9525">
            <a:solidFill>
              <a:srgbClr val="CCCCCC"/>
            </a:solidFill>
            <a:prstDash val="solid"/>
            <a:round/>
            <a:headEnd len="sm" w="sm" type="none"/>
            <a:tailEnd len="sm" w="sm" type="none"/>
          </a:ln>
        </p:spPr>
        <p:txBody>
          <a:bodyPr anchorCtr="0" anchor="ctr" bIns="94125" lIns="94125" spcFirstLastPara="1" rIns="94125" wrap="square" tIns="94125">
            <a:noAutofit/>
          </a:bodyPr>
          <a:lstStyle/>
          <a:p>
            <a:pPr indent="0" lvl="0" marL="0" marR="0" rtl="0" algn="ctr">
              <a:lnSpc>
                <a:spcPct val="100000"/>
              </a:lnSpc>
              <a:spcBef>
                <a:spcPts val="0"/>
              </a:spcBef>
              <a:spcAft>
                <a:spcPts val="0"/>
              </a:spcAft>
              <a:buClr>
                <a:srgbClr val="000000"/>
              </a:buClr>
              <a:buSzPts val="1441"/>
              <a:buFont typeface="Arial"/>
              <a:buNone/>
            </a:pPr>
            <a:r>
              <a:t/>
            </a:r>
            <a:endParaRPr b="0" i="0" sz="1441" u="none" cap="none" strike="noStrike">
              <a:solidFill>
                <a:srgbClr val="000000"/>
              </a:solidFill>
              <a:latin typeface="Arial"/>
              <a:ea typeface="Arial"/>
              <a:cs typeface="Arial"/>
              <a:sym typeface="Arial"/>
            </a:endParaRPr>
          </a:p>
        </p:txBody>
      </p:sp>
      <p:pic>
        <p:nvPicPr>
          <p:cNvPr id="36" name="Google Shape;36;p7" title="AdobeStock_856639062.jpeg"/>
          <p:cNvPicPr preferRelativeResize="0"/>
          <p:nvPr/>
        </p:nvPicPr>
        <p:blipFill rotWithShape="1">
          <a:blip r:embed="rId2">
            <a:alphaModFix/>
          </a:blip>
          <a:srcRect b="0" l="34501" r="3052" t="20597"/>
          <a:stretch/>
        </p:blipFill>
        <p:spPr>
          <a:xfrm rot="5400000">
            <a:off x="2843397" y="2402101"/>
            <a:ext cx="2764529" cy="17577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text">
  <p:cSld name="BIG_NUMBER">
    <p:spTree>
      <p:nvGrpSpPr>
        <p:cNvPr id="37" name="Shape 37"/>
        <p:cNvGrpSpPr/>
        <p:nvPr/>
      </p:nvGrpSpPr>
      <p:grpSpPr>
        <a:xfrm>
          <a:off x="0" y="0"/>
          <a:ext cx="0" cy="0"/>
          <a:chOff x="0" y="0"/>
          <a:chExt cx="0" cy="0"/>
        </a:xfrm>
      </p:grpSpPr>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8"/>
          <p:cNvSpPr/>
          <p:nvPr/>
        </p:nvSpPr>
        <p:spPr>
          <a:xfrm>
            <a:off x="575413" y="2452075"/>
            <a:ext cx="1903200" cy="20391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84375" lIns="84375" spcFirstLastPara="1" rIns="84375" wrap="square" tIns="84375">
            <a:noAutofit/>
          </a:bodyPr>
          <a:lstStyle/>
          <a:p>
            <a:pPr indent="0" lvl="0" marL="0" marR="0" rtl="0" algn="ctr">
              <a:lnSpc>
                <a:spcPct val="100000"/>
              </a:lnSpc>
              <a:spcBef>
                <a:spcPts val="0"/>
              </a:spcBef>
              <a:spcAft>
                <a:spcPts val="0"/>
              </a:spcAft>
              <a:buClr>
                <a:srgbClr val="000000"/>
              </a:buClr>
              <a:buSzPts val="1292"/>
              <a:buFont typeface="Arial"/>
              <a:buNone/>
            </a:pPr>
            <a:r>
              <a:t/>
            </a:r>
            <a:endParaRPr b="0" i="0" sz="1292" u="none" cap="none" strike="noStrike">
              <a:solidFill>
                <a:srgbClr val="000000"/>
              </a:solidFill>
              <a:latin typeface="Arial"/>
              <a:ea typeface="Arial"/>
              <a:cs typeface="Arial"/>
              <a:sym typeface="Arial"/>
            </a:endParaRPr>
          </a:p>
        </p:txBody>
      </p:sp>
      <p:sp>
        <p:nvSpPr>
          <p:cNvPr id="40" name="Google Shape;40;p8"/>
          <p:cNvSpPr/>
          <p:nvPr/>
        </p:nvSpPr>
        <p:spPr>
          <a:xfrm>
            <a:off x="2605401" y="2452075"/>
            <a:ext cx="1903200" cy="2039100"/>
          </a:xfrm>
          <a:prstGeom prst="rect">
            <a:avLst/>
          </a:prstGeom>
          <a:noFill/>
          <a:ln cap="flat" cmpd="sng" w="9525">
            <a:solidFill>
              <a:srgbClr val="EFEFEF"/>
            </a:solidFill>
            <a:prstDash val="solid"/>
            <a:round/>
            <a:headEnd len="sm" w="sm" type="none"/>
            <a:tailEnd len="sm" w="sm" type="none"/>
          </a:ln>
        </p:spPr>
        <p:txBody>
          <a:bodyPr anchorCtr="0" anchor="ctr" bIns="84375" lIns="84375" spcFirstLastPara="1" rIns="84375" wrap="square" tIns="84375">
            <a:noAutofit/>
          </a:bodyPr>
          <a:lstStyle/>
          <a:p>
            <a:pPr indent="0" lvl="0" marL="0" marR="0" rtl="0" algn="ctr">
              <a:lnSpc>
                <a:spcPct val="100000"/>
              </a:lnSpc>
              <a:spcBef>
                <a:spcPts val="0"/>
              </a:spcBef>
              <a:spcAft>
                <a:spcPts val="0"/>
              </a:spcAft>
              <a:buClr>
                <a:srgbClr val="000000"/>
              </a:buClr>
              <a:buSzPts val="1292"/>
              <a:buFont typeface="Arial"/>
              <a:buNone/>
            </a:pPr>
            <a:r>
              <a:t/>
            </a:r>
            <a:endParaRPr b="0" i="0" sz="1292" u="none" cap="none" strike="noStrike">
              <a:solidFill>
                <a:srgbClr val="000000"/>
              </a:solidFill>
              <a:latin typeface="Arial"/>
              <a:ea typeface="Arial"/>
              <a:cs typeface="Arial"/>
              <a:sym typeface="Arial"/>
            </a:endParaRPr>
          </a:p>
        </p:txBody>
      </p:sp>
      <p:sp>
        <p:nvSpPr>
          <p:cNvPr id="41" name="Google Shape;41;p8"/>
          <p:cNvSpPr/>
          <p:nvPr/>
        </p:nvSpPr>
        <p:spPr>
          <a:xfrm>
            <a:off x="4635390" y="2452075"/>
            <a:ext cx="1903200" cy="20391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84375" lIns="84375" spcFirstLastPara="1" rIns="84375" wrap="square" tIns="84375">
            <a:noAutofit/>
          </a:bodyPr>
          <a:lstStyle/>
          <a:p>
            <a:pPr indent="0" lvl="0" marL="0" marR="0" rtl="0" algn="ctr">
              <a:lnSpc>
                <a:spcPct val="100000"/>
              </a:lnSpc>
              <a:spcBef>
                <a:spcPts val="0"/>
              </a:spcBef>
              <a:spcAft>
                <a:spcPts val="0"/>
              </a:spcAft>
              <a:buClr>
                <a:srgbClr val="000000"/>
              </a:buClr>
              <a:buSzPts val="1292"/>
              <a:buFont typeface="Arial"/>
              <a:buNone/>
            </a:pPr>
            <a:r>
              <a:t/>
            </a:r>
            <a:endParaRPr b="0" i="0" sz="1292" u="none" cap="none" strike="noStrike">
              <a:solidFill>
                <a:srgbClr val="000000"/>
              </a:solidFill>
              <a:latin typeface="Arial"/>
              <a:ea typeface="Arial"/>
              <a:cs typeface="Arial"/>
              <a:sym typeface="Arial"/>
            </a:endParaRPr>
          </a:p>
        </p:txBody>
      </p:sp>
      <p:sp>
        <p:nvSpPr>
          <p:cNvPr id="42" name="Google Shape;42;p8"/>
          <p:cNvSpPr/>
          <p:nvPr/>
        </p:nvSpPr>
        <p:spPr>
          <a:xfrm>
            <a:off x="6665379" y="2452075"/>
            <a:ext cx="1903200" cy="2039100"/>
          </a:xfrm>
          <a:prstGeom prst="rect">
            <a:avLst/>
          </a:prstGeom>
          <a:noFill/>
          <a:ln cap="flat" cmpd="sng" w="9525">
            <a:solidFill>
              <a:srgbClr val="EFEFEF"/>
            </a:solidFill>
            <a:prstDash val="solid"/>
            <a:round/>
            <a:headEnd len="sm" w="sm" type="none"/>
            <a:tailEnd len="sm" w="sm" type="none"/>
          </a:ln>
        </p:spPr>
        <p:txBody>
          <a:bodyPr anchorCtr="0" anchor="ctr" bIns="84375" lIns="84375" spcFirstLastPara="1" rIns="84375" wrap="square" tIns="84375">
            <a:noAutofit/>
          </a:bodyPr>
          <a:lstStyle/>
          <a:p>
            <a:pPr indent="0" lvl="0" marL="0" marR="0" rtl="0" algn="ctr">
              <a:lnSpc>
                <a:spcPct val="100000"/>
              </a:lnSpc>
              <a:spcBef>
                <a:spcPts val="0"/>
              </a:spcBef>
              <a:spcAft>
                <a:spcPts val="0"/>
              </a:spcAft>
              <a:buClr>
                <a:srgbClr val="000000"/>
              </a:buClr>
              <a:buSzPts val="1292"/>
              <a:buFont typeface="Arial"/>
              <a:buNone/>
            </a:pPr>
            <a:r>
              <a:t/>
            </a:r>
            <a:endParaRPr b="0" i="0" sz="1292" u="none" cap="none" strike="noStrike">
              <a:solidFill>
                <a:srgbClr val="000000"/>
              </a:solidFill>
              <a:latin typeface="Arial"/>
              <a:ea typeface="Arial"/>
              <a:cs typeface="Arial"/>
              <a:sym typeface="Arial"/>
            </a:endParaRPr>
          </a:p>
        </p:txBody>
      </p:sp>
      <p:sp>
        <p:nvSpPr>
          <p:cNvPr id="43" name="Google Shape;43;p8"/>
          <p:cNvSpPr/>
          <p:nvPr/>
        </p:nvSpPr>
        <p:spPr>
          <a:xfrm>
            <a:off x="575425" y="1796950"/>
            <a:ext cx="1903200" cy="461400"/>
          </a:xfrm>
          <a:prstGeom prst="rect">
            <a:avLst/>
          </a:prstGeom>
          <a:solidFill>
            <a:srgbClr val="01558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
          <p:cNvSpPr/>
          <p:nvPr/>
        </p:nvSpPr>
        <p:spPr>
          <a:xfrm>
            <a:off x="2605400" y="1796950"/>
            <a:ext cx="1903200" cy="46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p:nvPr/>
        </p:nvSpPr>
        <p:spPr>
          <a:xfrm>
            <a:off x="4635375" y="1796950"/>
            <a:ext cx="1903200" cy="461400"/>
          </a:xfrm>
          <a:prstGeom prst="rect">
            <a:avLst/>
          </a:prstGeom>
          <a:solidFill>
            <a:srgbClr val="01558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6665350" y="1796950"/>
            <a:ext cx="1903200" cy="46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type="blank">
  <p:cSld name="BLANK">
    <p:spTree>
      <p:nvGrpSpPr>
        <p:cNvPr id="47" name="Shape 47"/>
        <p:cNvGrpSpPr/>
        <p:nvPr/>
      </p:nvGrpSpPr>
      <p:grpSpPr>
        <a:xfrm>
          <a:off x="0" y="0"/>
          <a:ext cx="0" cy="0"/>
          <a:chOff x="0" y="0"/>
          <a:chExt cx="0" cy="0"/>
        </a:xfrm>
      </p:grpSpPr>
      <p:sp>
        <p:nvSpPr>
          <p:cNvPr id="48" name="Google Shape;4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U.S. General Services Administration Logo" id="49" name="Google Shape;49;p9" title="250 Signature.png"/>
          <p:cNvPicPr preferRelativeResize="0"/>
          <p:nvPr/>
        </p:nvPicPr>
        <p:blipFill rotWithShape="1">
          <a:blip r:embed="rId2">
            <a:alphaModFix/>
          </a:blip>
          <a:srcRect b="0" l="661" r="661" t="0"/>
          <a:stretch/>
        </p:blipFill>
        <p:spPr>
          <a:xfrm>
            <a:off x="4013551" y="1984975"/>
            <a:ext cx="1238875" cy="1119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text" type="twoColTx">
  <p:cSld name="TITLE_AND_TWO_COLUMNS">
    <p:spTree>
      <p:nvGrpSpPr>
        <p:cNvPr id="50" name="Shape 50"/>
        <p:cNvGrpSpPr/>
        <p:nvPr/>
      </p:nvGrpSpPr>
      <p:grpSpPr>
        <a:xfrm>
          <a:off x="0" y="0"/>
          <a:ext cx="0" cy="0"/>
          <a:chOff x="0" y="0"/>
          <a:chExt cx="0" cy="0"/>
        </a:xfrm>
      </p:grpSpPr>
      <p:sp>
        <p:nvSpPr>
          <p:cNvPr id="51" name="Google Shape;5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p:nvPr/>
        </p:nvSpPr>
        <p:spPr>
          <a:xfrm>
            <a:off x="-36196" y="-36950"/>
            <a:ext cx="9180300" cy="5180400"/>
          </a:xfrm>
          <a:prstGeom prst="rect">
            <a:avLst/>
          </a:prstGeom>
          <a:solidFill>
            <a:schemeClr val="dk2"/>
          </a:solidFill>
          <a:ln cap="flat" cmpd="sng" w="9525">
            <a:solidFill>
              <a:srgbClr val="CCCCCC"/>
            </a:solidFill>
            <a:prstDash val="solid"/>
            <a:round/>
            <a:headEnd len="sm" w="sm" type="none"/>
            <a:tailEnd len="sm" w="sm" type="none"/>
          </a:ln>
        </p:spPr>
        <p:txBody>
          <a:bodyPr anchorCtr="0" anchor="ctr" bIns="103500" lIns="103500" spcFirstLastPara="1" rIns="103500" wrap="square" tIns="103500">
            <a:noAutofit/>
          </a:bodyPr>
          <a:lstStyle/>
          <a:p>
            <a:pPr indent="0" lvl="0" marL="0" marR="0" rtl="0" algn="ctr">
              <a:lnSpc>
                <a:spcPct val="100000"/>
              </a:lnSpc>
              <a:spcBef>
                <a:spcPts val="0"/>
              </a:spcBef>
              <a:spcAft>
                <a:spcPts val="0"/>
              </a:spcAft>
              <a:buClr>
                <a:srgbClr val="000000"/>
              </a:buClr>
              <a:buSzPts val="1584"/>
              <a:buFont typeface="Arial"/>
              <a:buNone/>
            </a:pPr>
            <a:r>
              <a:t/>
            </a:r>
            <a:endParaRPr b="0" i="0" sz="1584"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www.gsa.gov/buy-through-us/purchasing-programs/multiple-award-schedule" TargetMode="External"/><Relationship Id="rId4" Type="http://schemas.openxmlformats.org/officeDocument/2006/relationships/hyperlink" Target="https://www.gsa.gov/buy-through-us/purchasing-programs/multiple-award-schedule/help-with-mas-buying/ordering-procedures-for-mas-buying/use-our-bpas-for-mas-products-and-services" TargetMode="External"/><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gsa.gov/about-us/contact-us#:~:text=under%20a%20minute.-,Chat%20now,-Email%20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gsa.gov/os4" TargetMode="External"/><Relationship Id="rId4" Type="http://schemas.openxmlformats.org/officeDocument/2006/relationships/hyperlink" Target="http://www.gsa.gov/os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nvSpPr>
        <p:spPr>
          <a:xfrm>
            <a:off x="442025" y="2166600"/>
            <a:ext cx="8245800" cy="57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1" lang="en" sz="1800">
                <a:solidFill>
                  <a:srgbClr val="01558E"/>
                </a:solidFill>
                <a:latin typeface="Helvetica Neue Light"/>
                <a:ea typeface="Helvetica Neue Light"/>
                <a:cs typeface="Helvetica Neue Light"/>
                <a:sym typeface="Helvetica Neue Light"/>
              </a:rPr>
              <a:t>Buying Guide for the Multiple Award Schedule (MAS) Program</a:t>
            </a:r>
            <a:endParaRPr b="0" i="1" sz="1800" u="none" cap="none" strike="noStrike">
              <a:solidFill>
                <a:srgbClr val="01558E"/>
              </a:solidFill>
              <a:latin typeface="Helvetica Neue Light"/>
              <a:ea typeface="Helvetica Neue Light"/>
              <a:cs typeface="Helvetica Neue Light"/>
              <a:sym typeface="Helvetica Neue Light"/>
            </a:endParaRPr>
          </a:p>
        </p:txBody>
      </p:sp>
      <p:sp>
        <p:nvSpPr>
          <p:cNvPr id="69" name="Google Shape;69;p13"/>
          <p:cNvSpPr txBox="1"/>
          <p:nvPr/>
        </p:nvSpPr>
        <p:spPr>
          <a:xfrm>
            <a:off x="441875" y="2405425"/>
            <a:ext cx="8245800" cy="130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lang="en" sz="4000">
                <a:solidFill>
                  <a:srgbClr val="01558E"/>
                </a:solidFill>
                <a:latin typeface="Helvetica Neue Light"/>
                <a:ea typeface="Helvetica Neue Light"/>
                <a:cs typeface="Helvetica Neue Light"/>
                <a:sym typeface="Helvetica Neue Light"/>
              </a:rPr>
              <a:t>Enhanced SIN Office Supply 4th Generation Solution (OS4)</a:t>
            </a:r>
            <a:endParaRPr b="0" i="0" sz="4000" u="none" cap="none" strike="noStrike">
              <a:solidFill>
                <a:srgbClr val="01558E"/>
              </a:solidFill>
              <a:latin typeface="Helvetica Neue Light"/>
              <a:ea typeface="Helvetica Neue Light"/>
              <a:cs typeface="Helvetica Neue Light"/>
              <a:sym typeface="Helvetica Neue Light"/>
            </a:endParaRPr>
          </a:p>
        </p:txBody>
      </p:sp>
      <p:sp>
        <p:nvSpPr>
          <p:cNvPr id="70" name="Google Shape;70;p13"/>
          <p:cNvSpPr txBox="1"/>
          <p:nvPr/>
        </p:nvSpPr>
        <p:spPr>
          <a:xfrm>
            <a:off x="7393775" y="4429525"/>
            <a:ext cx="1293900" cy="4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1800">
                <a:solidFill>
                  <a:srgbClr val="EC1C24"/>
                </a:solidFill>
                <a:latin typeface="Helvetica Neue"/>
                <a:ea typeface="Helvetica Neue"/>
                <a:cs typeface="Helvetica Neue"/>
                <a:sym typeface="Helvetica Neue"/>
              </a:rPr>
              <a:t>April 2026</a:t>
            </a:r>
            <a:endParaRPr i="0" sz="1800" u="none" cap="none" strike="noStrike">
              <a:solidFill>
                <a:srgbClr val="EC1C24"/>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t/>
            </a:r>
            <a:endParaRPr i="0" sz="1800" u="none" cap="none" strike="noStrike">
              <a:solidFill>
                <a:srgbClr val="EC1C2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2"/>
          <p:cNvSpPr txBox="1"/>
          <p:nvPr/>
        </p:nvSpPr>
        <p:spPr>
          <a:xfrm>
            <a:off x="440450" y="262500"/>
            <a:ext cx="2598900" cy="980400"/>
          </a:xfrm>
          <a:prstGeom prst="rect">
            <a:avLst/>
          </a:prstGeom>
          <a:noFill/>
          <a:ln>
            <a:noFill/>
          </a:ln>
        </p:spPr>
        <p:txBody>
          <a:bodyPr anchorCtr="0" anchor="t" bIns="28100" lIns="56250" spcFirstLastPara="1" rIns="56250" wrap="square" tIns="28100">
            <a:spAutoFit/>
          </a:bodyPr>
          <a:lstStyle/>
          <a:p>
            <a:pPr indent="0" lvl="0" marL="0" rtl="0" algn="l">
              <a:spcBef>
                <a:spcPts val="0"/>
              </a:spcBef>
              <a:spcAft>
                <a:spcPts val="0"/>
              </a:spcAft>
              <a:buClr>
                <a:schemeClr val="dk1"/>
              </a:buClr>
              <a:buSzPts val="1400"/>
              <a:buFont typeface="Arial"/>
              <a:buNone/>
            </a:pPr>
            <a:r>
              <a:rPr b="1" lang="en" sz="3000">
                <a:solidFill>
                  <a:srgbClr val="005390"/>
                </a:solidFill>
                <a:latin typeface="Helvetica Neue"/>
                <a:ea typeface="Helvetica Neue"/>
                <a:cs typeface="Helvetica Neue"/>
                <a:sym typeface="Helvetica Neue"/>
              </a:rPr>
              <a:t>Ordering Procedure </a:t>
            </a:r>
            <a:endParaRPr b="1" sz="2600">
              <a:solidFill>
                <a:srgbClr val="01558E"/>
              </a:solidFill>
              <a:latin typeface="Helvetica Neue"/>
              <a:ea typeface="Helvetica Neue"/>
              <a:cs typeface="Helvetica Neue"/>
              <a:sym typeface="Helvetica Neue"/>
            </a:endParaRPr>
          </a:p>
        </p:txBody>
      </p:sp>
      <p:sp>
        <p:nvSpPr>
          <p:cNvPr id="161" name="Google Shape;161;p22"/>
          <p:cNvSpPr txBox="1"/>
          <p:nvPr/>
        </p:nvSpPr>
        <p:spPr>
          <a:xfrm>
            <a:off x="440450" y="1294825"/>
            <a:ext cx="251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5390"/>
                </a:solidFill>
                <a:latin typeface="Helvetica Neue"/>
                <a:ea typeface="Helvetica Neue"/>
                <a:cs typeface="Helvetica Neue"/>
                <a:sym typeface="Helvetica Neue"/>
              </a:rPr>
              <a:t>For Orders </a:t>
            </a:r>
            <a:r>
              <a:rPr i="1" lang="en" sz="1800" u="sng">
                <a:solidFill>
                  <a:srgbClr val="005390"/>
                </a:solidFill>
                <a:latin typeface="Helvetica Neue"/>
                <a:ea typeface="Helvetica Neue"/>
                <a:cs typeface="Helvetica Neue"/>
                <a:sym typeface="Helvetica Neue"/>
              </a:rPr>
              <a:t>Exceeding</a:t>
            </a:r>
            <a:r>
              <a:rPr lang="en" sz="1800">
                <a:solidFill>
                  <a:srgbClr val="005390"/>
                </a:solidFill>
                <a:latin typeface="Helvetica Neue"/>
                <a:ea typeface="Helvetica Neue"/>
                <a:cs typeface="Helvetica Neue"/>
                <a:sym typeface="Helvetica Neue"/>
              </a:rPr>
              <a:t> the SAT</a:t>
            </a:r>
            <a:endParaRPr sz="1800">
              <a:latin typeface="Helvetica Neue"/>
              <a:ea typeface="Helvetica Neue"/>
              <a:cs typeface="Helvetica Neue"/>
              <a:sym typeface="Helvetica Neue"/>
            </a:endParaRPr>
          </a:p>
        </p:txBody>
      </p:sp>
      <p:pic>
        <p:nvPicPr>
          <p:cNvPr descr="Generate an image that depicts the following procedures for orders exceeding the SAT: Must be placed on a competitive basis (unless waiver applies)&#10;Issue RFQ with description of the supplies and basis the selection will be made&#10;Post the RFQ on e-Buy&#10;Consult GSAR subpart 538.71 for more information" id="162" name="Google Shape;162;p22"/>
          <p:cNvPicPr preferRelativeResize="0"/>
          <p:nvPr/>
        </p:nvPicPr>
        <p:blipFill rotWithShape="1">
          <a:blip r:embed="rId3">
            <a:alphaModFix/>
          </a:blip>
          <a:srcRect b="7554" l="5054" r="4864" t="23652"/>
          <a:stretch/>
        </p:blipFill>
        <p:spPr>
          <a:xfrm>
            <a:off x="3039350" y="246038"/>
            <a:ext cx="6090950" cy="4651425"/>
          </a:xfrm>
          <a:prstGeom prst="rect">
            <a:avLst/>
          </a:prstGeom>
          <a:noFill/>
          <a:ln>
            <a:noFill/>
          </a:ln>
        </p:spPr>
      </p:pic>
      <p:cxnSp>
        <p:nvCxnSpPr>
          <p:cNvPr id="163" name="Google Shape;163;p22"/>
          <p:cNvCxnSpPr/>
          <p:nvPr/>
        </p:nvCxnSpPr>
        <p:spPr>
          <a:xfrm>
            <a:off x="3039344" y="-6450"/>
            <a:ext cx="9300" cy="5156400"/>
          </a:xfrm>
          <a:prstGeom prst="straightConnector1">
            <a:avLst/>
          </a:prstGeom>
          <a:noFill/>
          <a:ln cap="flat" cmpd="sng" w="28575">
            <a:solidFill>
              <a:srgbClr val="01558E"/>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3"/>
          <p:cNvSpPr txBox="1"/>
          <p:nvPr/>
        </p:nvSpPr>
        <p:spPr>
          <a:xfrm>
            <a:off x="440450" y="262500"/>
            <a:ext cx="4835700" cy="518400"/>
          </a:xfrm>
          <a:prstGeom prst="rect">
            <a:avLst/>
          </a:prstGeom>
          <a:noFill/>
          <a:ln>
            <a:noFill/>
          </a:ln>
        </p:spPr>
        <p:txBody>
          <a:bodyPr anchorCtr="0" anchor="t" bIns="28100" lIns="56250" spcFirstLastPara="1" rIns="56250" wrap="square" tIns="28100">
            <a:spAutoFit/>
          </a:bodyPr>
          <a:lstStyle/>
          <a:p>
            <a:pPr indent="0" lvl="0" marL="0" rtl="0" algn="l">
              <a:spcBef>
                <a:spcPts val="0"/>
              </a:spcBef>
              <a:spcAft>
                <a:spcPts val="0"/>
              </a:spcAft>
              <a:buClr>
                <a:schemeClr val="dk1"/>
              </a:buClr>
              <a:buSzPts val="1400"/>
              <a:buFont typeface="Arial"/>
              <a:buNone/>
            </a:pPr>
            <a:r>
              <a:rPr b="1" lang="en" sz="3000">
                <a:solidFill>
                  <a:srgbClr val="005390"/>
                </a:solidFill>
                <a:latin typeface="Helvetica Neue"/>
                <a:ea typeface="Helvetica Neue"/>
                <a:cs typeface="Helvetica Neue"/>
                <a:sym typeface="Helvetica Neue"/>
              </a:rPr>
              <a:t>Establishing BPAs on OS4</a:t>
            </a:r>
            <a:endParaRPr b="1" sz="2600">
              <a:solidFill>
                <a:srgbClr val="01558E"/>
              </a:solidFill>
              <a:latin typeface="Helvetica Neue"/>
              <a:ea typeface="Helvetica Neue"/>
              <a:cs typeface="Helvetica Neue"/>
              <a:sym typeface="Helvetica Neue"/>
            </a:endParaRPr>
          </a:p>
        </p:txBody>
      </p:sp>
      <p:sp>
        <p:nvSpPr>
          <p:cNvPr id="170" name="Google Shape;170;p23"/>
          <p:cNvSpPr txBox="1"/>
          <p:nvPr/>
        </p:nvSpPr>
        <p:spPr>
          <a:xfrm>
            <a:off x="440450" y="920250"/>
            <a:ext cx="5809500" cy="4063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5390"/>
              </a:buClr>
              <a:buSzPts val="1800"/>
              <a:buFont typeface="Helvetica Neue"/>
              <a:buChar char="●"/>
            </a:pPr>
            <a:r>
              <a:rPr lang="en" sz="1800">
                <a:solidFill>
                  <a:srgbClr val="005390"/>
                </a:solidFill>
                <a:latin typeface="Helvetica Neue"/>
                <a:ea typeface="Helvetica Neue"/>
                <a:cs typeface="Helvetica Neue"/>
                <a:sym typeface="Helvetica Neue"/>
              </a:rPr>
              <a:t>In accordance with </a:t>
            </a:r>
            <a:r>
              <a:rPr b="1" lang="en" sz="1800">
                <a:solidFill>
                  <a:srgbClr val="005390"/>
                </a:solidFill>
                <a:latin typeface="Helvetica Neue"/>
                <a:ea typeface="Helvetica Neue"/>
                <a:cs typeface="Helvetica Neue"/>
                <a:sym typeface="Helvetica Neue"/>
              </a:rPr>
              <a:t>GSAR 538.7104-1 (GSA Class Deviation RFO-2025-FSS-GSAR 538)</a:t>
            </a:r>
            <a:r>
              <a:rPr lang="en" sz="1800">
                <a:solidFill>
                  <a:srgbClr val="005390"/>
                </a:solidFill>
                <a:latin typeface="Helvetica Neue"/>
                <a:ea typeface="Helvetica Neue"/>
                <a:cs typeface="Helvetica Neue"/>
                <a:sym typeface="Helvetica Neue"/>
              </a:rPr>
              <a:t>, ordering activities may establish </a:t>
            </a:r>
            <a:r>
              <a:rPr b="1" lang="en" sz="1800">
                <a:solidFill>
                  <a:srgbClr val="005390"/>
                </a:solidFill>
                <a:latin typeface="Helvetica Neue"/>
                <a:ea typeface="Helvetica Neue"/>
                <a:cs typeface="Helvetica Neue"/>
                <a:sym typeface="Helvetica Neue"/>
              </a:rPr>
              <a:t>Blanket Purchase Agreements (BPAs)</a:t>
            </a:r>
            <a:r>
              <a:rPr lang="en" sz="1800">
                <a:solidFill>
                  <a:srgbClr val="005390"/>
                </a:solidFill>
                <a:latin typeface="Helvetica Neue"/>
                <a:ea typeface="Helvetica Neue"/>
                <a:cs typeface="Helvetica Neue"/>
                <a:sym typeface="Helvetica Neue"/>
              </a:rPr>
              <a:t> under any GSA Schedule contract. </a:t>
            </a:r>
            <a:r>
              <a:rPr lang="en" sz="1800" u="sng">
                <a:solidFill>
                  <a:schemeClr val="hlink"/>
                </a:solidFill>
                <a:latin typeface="Helvetica Neue"/>
                <a:ea typeface="Helvetica Neue"/>
                <a:cs typeface="Helvetica Neue"/>
                <a:sym typeface="Helvetica Neue"/>
                <a:hlinkClick r:id="rId3"/>
              </a:rPr>
              <a:t>GSA Schedules</a:t>
            </a:r>
            <a:r>
              <a:rPr lang="en" sz="1800">
                <a:solidFill>
                  <a:srgbClr val="005390"/>
                </a:solidFill>
                <a:latin typeface="Helvetica Neue"/>
                <a:ea typeface="Helvetica Neue"/>
                <a:cs typeface="Helvetica Neue"/>
                <a:sym typeface="Helvetica Neue"/>
              </a:rPr>
              <a:t> simplify the filling of recurring needs for supplies and services, while leveraging ordering activities’ buying power by taking advantage of quantity discounts, saving administrative time, and reducing paperwork.</a:t>
            </a:r>
            <a:endParaRPr sz="1800">
              <a:solidFill>
                <a:srgbClr val="005390"/>
              </a:solidFill>
              <a:latin typeface="Helvetica Neue"/>
              <a:ea typeface="Helvetica Neue"/>
              <a:cs typeface="Helvetica Neue"/>
              <a:sym typeface="Helvetica Neue"/>
            </a:endParaRPr>
          </a:p>
          <a:p>
            <a:pPr indent="-342900" lvl="0" marL="457200" rtl="0" algn="l">
              <a:spcBef>
                <a:spcPts val="0"/>
              </a:spcBef>
              <a:spcAft>
                <a:spcPts val="0"/>
              </a:spcAft>
              <a:buClr>
                <a:srgbClr val="005390"/>
              </a:buClr>
              <a:buSzPts val="1800"/>
              <a:buFont typeface="Helvetica Neue"/>
              <a:buChar char="●"/>
            </a:pPr>
            <a:r>
              <a:rPr lang="en" sz="1800" u="sng">
                <a:solidFill>
                  <a:schemeClr val="hlink"/>
                </a:solidFill>
                <a:latin typeface="Helvetica Neue"/>
                <a:ea typeface="Helvetica Neue"/>
                <a:cs typeface="Helvetica Neue"/>
                <a:sym typeface="Helvetica Neue"/>
                <a:hlinkClick r:id="rId4"/>
              </a:rPr>
              <a:t>To establish BPAs</a:t>
            </a:r>
            <a:r>
              <a:rPr lang="en" sz="1800">
                <a:solidFill>
                  <a:srgbClr val="005390"/>
                </a:solidFill>
                <a:latin typeface="Helvetica Neue"/>
                <a:ea typeface="Helvetica Neue"/>
                <a:cs typeface="Helvetica Neue"/>
                <a:sym typeface="Helvetica Neue"/>
              </a:rPr>
              <a:t>, ordering activities evaluate different contractors on Schedule for a particular category of supply or service, then establish an ongoing agreement for repetitive orders from the selected contractor.</a:t>
            </a:r>
            <a:endParaRPr sz="1800">
              <a:solidFill>
                <a:srgbClr val="005390"/>
              </a:solidFill>
              <a:latin typeface="Helvetica Neue"/>
              <a:ea typeface="Helvetica Neue"/>
              <a:cs typeface="Helvetica Neue"/>
              <a:sym typeface="Helvetica Neue"/>
            </a:endParaRPr>
          </a:p>
        </p:txBody>
      </p:sp>
      <p:pic>
        <p:nvPicPr>
          <p:cNvPr descr="Generate an image that depict the following benefits: Simplify procurement of recurring needs, taking advantage of quantity discounts, saving time, and reducing administrative work. " id="171" name="Google Shape;171;p23"/>
          <p:cNvPicPr preferRelativeResize="0"/>
          <p:nvPr/>
        </p:nvPicPr>
        <p:blipFill>
          <a:blip r:embed="rId5">
            <a:alphaModFix/>
          </a:blip>
          <a:stretch>
            <a:fillRect/>
          </a:stretch>
        </p:blipFill>
        <p:spPr>
          <a:xfrm>
            <a:off x="6272151" y="0"/>
            <a:ext cx="2871850" cy="5143501"/>
          </a:xfrm>
          <a:prstGeom prst="rect">
            <a:avLst/>
          </a:prstGeom>
          <a:noFill/>
          <a:ln>
            <a:noFill/>
          </a:ln>
        </p:spPr>
      </p:pic>
      <p:cxnSp>
        <p:nvCxnSpPr>
          <p:cNvPr id="172" name="Google Shape;172;p23"/>
          <p:cNvCxnSpPr/>
          <p:nvPr/>
        </p:nvCxnSpPr>
        <p:spPr>
          <a:xfrm>
            <a:off x="6272144" y="-6450"/>
            <a:ext cx="9300" cy="5156400"/>
          </a:xfrm>
          <a:prstGeom prst="straightConnector1">
            <a:avLst/>
          </a:prstGeom>
          <a:noFill/>
          <a:ln cap="flat" cmpd="sng" w="28575">
            <a:solidFill>
              <a:srgbClr val="01558E"/>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Create an Infographic of the Benefits of BPAs: Convenience, efficiency, and reduced costs; Eliminate contracting and open market costs including the search for sources, the need to prepare solicitations, and the requirement to synopsize the acquisition; Provide opportunities to negotiate improved discounts; Satisfy recurring requirements; Reduce administrative costs by eliminating repetitive acquisition efforts; Permit ordering activities to leverage buying power through volume purchasing; Enable ordering activities streamlined ordering procedures; Reduce procurement lead time; and Tax Exemption Purchases on behalf of the Federal Government are exempt from most taxes In accordance with clause GSAR 552.212-4(k), Taxes, the contract price includes all applicable Federal, State and local taxes." id="178" name="Google Shape;178;p24"/>
          <p:cNvPicPr preferRelativeResize="0"/>
          <p:nvPr/>
        </p:nvPicPr>
        <p:blipFill>
          <a:blip r:embed="rId3">
            <a:alphaModFix/>
          </a:blip>
          <a:stretch>
            <a:fillRect/>
          </a:stretch>
        </p:blipFill>
        <p:spPr>
          <a:xfrm>
            <a:off x="0" y="13975"/>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Generate an infographic titled, &quot;Why Order through GSA Advantage!. The details are: Step-by-step ordering guide available&#10;Multiple ways to evaluate vendors, products, and pricing&#10;Filters to limit results to green items, small business vendors, toner, and AbilityOne products&#10;Quantity discount pricing&#10;Park Cart feature&#10;Varied shipping options&#10;" id="184" name="Google Shape;184;p25"/>
          <p:cNvPicPr preferRelativeResize="0"/>
          <p:nvPr/>
        </p:nvPicPr>
        <p:blipFill>
          <a:blip r:embed="rId3">
            <a:alphaModFix/>
          </a:blip>
          <a:stretch>
            <a:fillRect/>
          </a:stretch>
        </p:blipFill>
        <p:spPr>
          <a:xfrm>
            <a:off x="0" y="13975"/>
            <a:ext cx="9144000" cy="5143500"/>
          </a:xfrm>
          <a:prstGeom prst="rect">
            <a:avLst/>
          </a:prstGeom>
          <a:noFill/>
          <a:ln>
            <a:noFill/>
          </a:ln>
        </p:spPr>
      </p:pic>
      <p:sp>
        <p:nvSpPr>
          <p:cNvPr id="185" name="Google Shape;185;p25"/>
          <p:cNvSpPr/>
          <p:nvPr/>
        </p:nvSpPr>
        <p:spPr>
          <a:xfrm>
            <a:off x="6913679" y="96325"/>
            <a:ext cx="149700" cy="706500"/>
          </a:xfrm>
          <a:prstGeom prst="rect">
            <a:avLst/>
          </a:prstGeom>
          <a:solidFill>
            <a:srgbClr val="E6F5F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Generate an infographic that outlines the steps to order from GSA Advantage:  Go to https://www.gsaadvantage.gov&#10;Log in using your username and password&#10;Back at the home page click on “Office Supplies &amp; Equipment FSSI” in the left hand column under “Products”&#10;Locate the search bar in the middle of the page&#10;Begin search!&#10;Add items to your cart and check out with your appropriate method of payment&#10;" id="191" name="Google Shape;191;p26"/>
          <p:cNvPicPr preferRelativeResize="0"/>
          <p:nvPr/>
        </p:nvPicPr>
        <p:blipFill>
          <a:blip r:embed="rId3">
            <a:alphaModFix/>
          </a:blip>
          <a:stretch>
            <a:fillRect/>
          </a:stretch>
        </p:blipFill>
        <p:spPr>
          <a:xfrm>
            <a:off x="4000500" y="0"/>
            <a:ext cx="5143500" cy="5143500"/>
          </a:xfrm>
          <a:prstGeom prst="rect">
            <a:avLst/>
          </a:prstGeom>
          <a:noFill/>
          <a:ln>
            <a:noFill/>
          </a:ln>
        </p:spPr>
      </p:pic>
      <p:cxnSp>
        <p:nvCxnSpPr>
          <p:cNvPr id="192" name="Google Shape;192;p26"/>
          <p:cNvCxnSpPr/>
          <p:nvPr/>
        </p:nvCxnSpPr>
        <p:spPr>
          <a:xfrm>
            <a:off x="4023951" y="-6450"/>
            <a:ext cx="9300" cy="5156400"/>
          </a:xfrm>
          <a:prstGeom prst="straightConnector1">
            <a:avLst/>
          </a:prstGeom>
          <a:noFill/>
          <a:ln cap="flat" cmpd="sng" w="28575">
            <a:solidFill>
              <a:srgbClr val="01558E"/>
            </a:solidFill>
            <a:prstDash val="solid"/>
            <a:round/>
            <a:headEnd len="med" w="med" type="none"/>
            <a:tailEnd len="med" w="med" type="none"/>
          </a:ln>
        </p:spPr>
      </p:cxnSp>
      <p:sp>
        <p:nvSpPr>
          <p:cNvPr id="193" name="Google Shape;193;p26"/>
          <p:cNvSpPr txBox="1"/>
          <p:nvPr/>
        </p:nvSpPr>
        <p:spPr>
          <a:xfrm>
            <a:off x="0" y="-6450"/>
            <a:ext cx="4000500" cy="5207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2000">
              <a:solidFill>
                <a:srgbClr val="005390"/>
              </a:solidFill>
              <a:latin typeface="Helvetica Neue"/>
              <a:ea typeface="Helvetica Neue"/>
              <a:cs typeface="Helvetica Neue"/>
              <a:sym typeface="Helvetica Neue"/>
            </a:endParaRPr>
          </a:p>
          <a:p>
            <a:pPr indent="0" lvl="0" marL="0" rtl="0" algn="l">
              <a:spcBef>
                <a:spcPts val="0"/>
              </a:spcBef>
              <a:spcAft>
                <a:spcPts val="0"/>
              </a:spcAft>
              <a:buNone/>
            </a:pPr>
            <a:r>
              <a:rPr b="1" lang="en" sz="2000">
                <a:solidFill>
                  <a:srgbClr val="005390"/>
                </a:solidFill>
                <a:latin typeface="Helvetica Neue"/>
                <a:ea typeface="Helvetica Neue"/>
                <a:cs typeface="Helvetica Neue"/>
                <a:sym typeface="Helvetica Neue"/>
              </a:rPr>
              <a:t>Step-by-Step Guidance:</a:t>
            </a:r>
            <a:endParaRPr b="1" sz="2000">
              <a:solidFill>
                <a:srgbClr val="005390"/>
              </a:solidFill>
              <a:latin typeface="Helvetica Neue"/>
              <a:ea typeface="Helvetica Neue"/>
              <a:cs typeface="Helvetica Neue"/>
              <a:sym typeface="Helvetica Neue"/>
            </a:endParaRPr>
          </a:p>
          <a:p>
            <a:pPr indent="-355600" lvl="0" marL="457200" rtl="0" algn="l">
              <a:spcBef>
                <a:spcPts val="0"/>
              </a:spcBef>
              <a:spcAft>
                <a:spcPts val="0"/>
              </a:spcAft>
              <a:buClr>
                <a:srgbClr val="005390"/>
              </a:buClr>
              <a:buSzPts val="2000"/>
              <a:buFont typeface="Helvetica Neue"/>
              <a:buAutoNum type="arabicPeriod"/>
            </a:pPr>
            <a:r>
              <a:rPr lang="en" sz="2000">
                <a:solidFill>
                  <a:srgbClr val="005390"/>
                </a:solidFill>
                <a:latin typeface="Helvetica Neue"/>
                <a:ea typeface="Helvetica Neue"/>
                <a:cs typeface="Helvetica Neue"/>
                <a:sym typeface="Helvetica Neue"/>
              </a:rPr>
              <a:t>Go to gsaadvantage.gov </a:t>
            </a:r>
            <a:endParaRPr sz="2000">
              <a:solidFill>
                <a:srgbClr val="005390"/>
              </a:solidFill>
              <a:latin typeface="Helvetica Neue"/>
              <a:ea typeface="Helvetica Neue"/>
              <a:cs typeface="Helvetica Neue"/>
              <a:sym typeface="Helvetica Neue"/>
            </a:endParaRPr>
          </a:p>
          <a:p>
            <a:pPr indent="-355600" lvl="0" marL="457200" rtl="0" algn="l">
              <a:spcBef>
                <a:spcPts val="0"/>
              </a:spcBef>
              <a:spcAft>
                <a:spcPts val="0"/>
              </a:spcAft>
              <a:buClr>
                <a:srgbClr val="005390"/>
              </a:buClr>
              <a:buSzPts val="2000"/>
              <a:buFont typeface="Helvetica Neue"/>
              <a:buAutoNum type="arabicPeriod"/>
            </a:pPr>
            <a:r>
              <a:rPr lang="en" sz="2000">
                <a:solidFill>
                  <a:srgbClr val="005390"/>
                </a:solidFill>
                <a:latin typeface="Helvetica Neue"/>
                <a:ea typeface="Helvetica Neue"/>
                <a:cs typeface="Helvetica Neue"/>
                <a:sym typeface="Helvetica Neue"/>
              </a:rPr>
              <a:t>Login</a:t>
            </a:r>
            <a:endParaRPr sz="2000">
              <a:solidFill>
                <a:srgbClr val="005390"/>
              </a:solidFill>
              <a:latin typeface="Helvetica Neue"/>
              <a:ea typeface="Helvetica Neue"/>
              <a:cs typeface="Helvetica Neue"/>
              <a:sym typeface="Helvetica Neue"/>
            </a:endParaRPr>
          </a:p>
          <a:p>
            <a:pPr indent="-355600" lvl="0" marL="457200" rtl="0" algn="l">
              <a:spcBef>
                <a:spcPts val="0"/>
              </a:spcBef>
              <a:spcAft>
                <a:spcPts val="0"/>
              </a:spcAft>
              <a:buClr>
                <a:srgbClr val="005390"/>
              </a:buClr>
              <a:buSzPts val="2000"/>
              <a:buFont typeface="Helvetica Neue"/>
              <a:buAutoNum type="arabicPeriod"/>
            </a:pPr>
            <a:r>
              <a:rPr lang="en" sz="2000">
                <a:solidFill>
                  <a:srgbClr val="005390"/>
                </a:solidFill>
                <a:latin typeface="Helvetica Neue"/>
                <a:ea typeface="Helvetica Neue"/>
                <a:cs typeface="Helvetica Neue"/>
                <a:sym typeface="Helvetica Neue"/>
              </a:rPr>
              <a:t>From the home page, click "Office Supplies &amp; Equipment FSSI" under "Products" on the left. </a:t>
            </a:r>
            <a:endParaRPr sz="2000">
              <a:solidFill>
                <a:srgbClr val="005390"/>
              </a:solidFill>
              <a:latin typeface="Helvetica Neue"/>
              <a:ea typeface="Helvetica Neue"/>
              <a:cs typeface="Helvetica Neue"/>
              <a:sym typeface="Helvetica Neue"/>
            </a:endParaRPr>
          </a:p>
          <a:p>
            <a:pPr indent="-355600" lvl="0" marL="457200" rtl="0" algn="l">
              <a:spcBef>
                <a:spcPts val="0"/>
              </a:spcBef>
              <a:spcAft>
                <a:spcPts val="0"/>
              </a:spcAft>
              <a:buClr>
                <a:srgbClr val="005390"/>
              </a:buClr>
              <a:buSzPts val="2000"/>
              <a:buFont typeface="Helvetica Neue"/>
              <a:buAutoNum type="arabicPeriod"/>
            </a:pPr>
            <a:r>
              <a:rPr lang="en" sz="2000">
                <a:solidFill>
                  <a:srgbClr val="005390"/>
                </a:solidFill>
                <a:latin typeface="Helvetica Neue"/>
                <a:ea typeface="Helvetica Neue"/>
                <a:cs typeface="Helvetica Neue"/>
                <a:sym typeface="Helvetica Neue"/>
              </a:rPr>
              <a:t>Find the Search Bar </a:t>
            </a:r>
            <a:endParaRPr sz="2000">
              <a:solidFill>
                <a:srgbClr val="005390"/>
              </a:solidFill>
              <a:latin typeface="Helvetica Neue"/>
              <a:ea typeface="Helvetica Neue"/>
              <a:cs typeface="Helvetica Neue"/>
              <a:sym typeface="Helvetica Neue"/>
            </a:endParaRPr>
          </a:p>
          <a:p>
            <a:pPr indent="-355600" lvl="0" marL="457200" rtl="0" algn="l">
              <a:spcBef>
                <a:spcPts val="0"/>
              </a:spcBef>
              <a:spcAft>
                <a:spcPts val="0"/>
              </a:spcAft>
              <a:buClr>
                <a:srgbClr val="005390"/>
              </a:buClr>
              <a:buSzPts val="2000"/>
              <a:buFont typeface="Helvetica Neue"/>
              <a:buAutoNum type="arabicPeriod"/>
            </a:pPr>
            <a:r>
              <a:rPr lang="en" sz="2000">
                <a:solidFill>
                  <a:srgbClr val="005390"/>
                </a:solidFill>
                <a:latin typeface="Helvetica Neue"/>
                <a:ea typeface="Helvetica Neue"/>
                <a:cs typeface="Helvetica Neue"/>
                <a:sym typeface="Helvetica Neue"/>
              </a:rPr>
              <a:t>Begin Your Search </a:t>
            </a:r>
            <a:endParaRPr sz="2000">
              <a:solidFill>
                <a:srgbClr val="005390"/>
              </a:solidFill>
              <a:latin typeface="Helvetica Neue"/>
              <a:ea typeface="Helvetica Neue"/>
              <a:cs typeface="Helvetica Neue"/>
              <a:sym typeface="Helvetica Neue"/>
            </a:endParaRPr>
          </a:p>
          <a:p>
            <a:pPr indent="-355600" lvl="0" marL="457200" rtl="0" algn="l">
              <a:spcBef>
                <a:spcPts val="0"/>
              </a:spcBef>
              <a:spcAft>
                <a:spcPts val="0"/>
              </a:spcAft>
              <a:buClr>
                <a:srgbClr val="005390"/>
              </a:buClr>
              <a:buSzPts val="2000"/>
              <a:buFont typeface="Helvetica Neue"/>
              <a:buAutoNum type="arabicPeriod"/>
            </a:pPr>
            <a:r>
              <a:rPr lang="en" sz="2000">
                <a:solidFill>
                  <a:srgbClr val="005390"/>
                </a:solidFill>
                <a:latin typeface="Helvetica Neue"/>
                <a:ea typeface="Helvetica Neue"/>
                <a:cs typeface="Helvetica Neue"/>
                <a:sym typeface="Helvetica Neue"/>
              </a:rPr>
              <a:t>Check out using your payment method. </a:t>
            </a:r>
            <a:endParaRPr sz="2000">
              <a:solidFill>
                <a:srgbClr val="005390"/>
              </a:solidFill>
              <a:latin typeface="Helvetica Neue"/>
              <a:ea typeface="Helvetica Neue"/>
              <a:cs typeface="Helvetica Neue"/>
              <a:sym typeface="Helvetica Neue"/>
            </a:endParaRPr>
          </a:p>
          <a:p>
            <a:pPr indent="0" lvl="0" marL="0" rtl="0" algn="l">
              <a:spcBef>
                <a:spcPts val="0"/>
              </a:spcBef>
              <a:spcAft>
                <a:spcPts val="0"/>
              </a:spcAft>
              <a:buNone/>
            </a:pPr>
            <a:r>
              <a:t/>
            </a:r>
            <a:endParaRPr sz="2000">
              <a:solidFill>
                <a:srgbClr val="005390"/>
              </a:solidFill>
              <a:latin typeface="Helvetica Neue"/>
              <a:ea typeface="Helvetica Neue"/>
              <a:cs typeface="Helvetica Neue"/>
              <a:sym typeface="Helvetica Neue"/>
            </a:endParaRPr>
          </a:p>
          <a:p>
            <a:pPr indent="0" lvl="0" marL="0" rtl="0" algn="l">
              <a:spcBef>
                <a:spcPts val="0"/>
              </a:spcBef>
              <a:spcAft>
                <a:spcPts val="0"/>
              </a:spcAft>
              <a:buNone/>
            </a:pPr>
            <a:r>
              <a:rPr lang="en" sz="2000">
                <a:solidFill>
                  <a:srgbClr val="005390"/>
                </a:solidFill>
                <a:latin typeface="Helvetica Neue"/>
                <a:ea typeface="Helvetica Neue"/>
                <a:cs typeface="Helvetica Neue"/>
                <a:sym typeface="Helvetica Neue"/>
              </a:rPr>
              <a:t>For more details, see the GSA Advantage Purchasing Guide for OS4.</a:t>
            </a:r>
            <a:endParaRPr sz="20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7"/>
          <p:cNvSpPr txBox="1"/>
          <p:nvPr/>
        </p:nvSpPr>
        <p:spPr>
          <a:xfrm>
            <a:off x="0" y="0"/>
            <a:ext cx="9144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 sz="3000">
                <a:solidFill>
                  <a:srgbClr val="005390"/>
                </a:solidFill>
                <a:latin typeface="Helvetica Neue"/>
                <a:ea typeface="Helvetica Neue"/>
                <a:cs typeface="Helvetica Neue"/>
                <a:sym typeface="Helvetica Neue"/>
              </a:rPr>
              <a:t>Delivery or Service Issues? </a:t>
            </a:r>
            <a:endParaRPr b="1" i="1" sz="3000">
              <a:solidFill>
                <a:srgbClr val="005390"/>
              </a:solidFill>
              <a:latin typeface="Helvetica Neue"/>
              <a:ea typeface="Helvetica Neue"/>
              <a:cs typeface="Helvetica Neue"/>
              <a:sym typeface="Helvetica Neue"/>
            </a:endParaRPr>
          </a:p>
        </p:txBody>
      </p:sp>
      <p:sp>
        <p:nvSpPr>
          <p:cNvPr id="200" name="Google Shape;200;p27"/>
          <p:cNvSpPr txBox="1"/>
          <p:nvPr/>
        </p:nvSpPr>
        <p:spPr>
          <a:xfrm>
            <a:off x="0" y="402300"/>
            <a:ext cx="9144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005390"/>
                </a:solidFill>
                <a:latin typeface="Helvetica Neue"/>
                <a:ea typeface="Helvetica Neue"/>
                <a:cs typeface="Helvetica Neue"/>
                <a:sym typeface="Helvetica Neue"/>
              </a:rPr>
              <a:t>Contact the National Customer Service Center (NCSC)</a:t>
            </a:r>
            <a:endParaRPr sz="2700">
              <a:latin typeface="Helvetica Neue"/>
              <a:ea typeface="Helvetica Neue"/>
              <a:cs typeface="Helvetica Neue"/>
              <a:sym typeface="Helvetica Neue"/>
            </a:endParaRPr>
          </a:p>
        </p:txBody>
      </p:sp>
      <p:sp>
        <p:nvSpPr>
          <p:cNvPr id="201" name="Google Shape;201;p27"/>
          <p:cNvSpPr txBox="1"/>
          <p:nvPr/>
        </p:nvSpPr>
        <p:spPr>
          <a:xfrm>
            <a:off x="0" y="1220025"/>
            <a:ext cx="9144000" cy="10899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1200"/>
              </a:spcBef>
              <a:spcAft>
                <a:spcPts val="1200"/>
              </a:spcAft>
              <a:buNone/>
            </a:pPr>
            <a:r>
              <a:rPr lang="en">
                <a:solidFill>
                  <a:srgbClr val="1B1B1B"/>
                </a:solidFill>
                <a:highlight>
                  <a:srgbClr val="FFFFFF"/>
                </a:highlight>
                <a:latin typeface="Helvetica Neue"/>
                <a:ea typeface="Helvetica Neue"/>
                <a:cs typeface="Helvetica Neue"/>
                <a:sym typeface="Helvetica Neue"/>
              </a:rPr>
              <a:t>The NCSC can help find the answers you’re looking for, whether you’re an agency customer seeking support on an existing order, an industry vendor seeking to explore opportunities for your business, or someone trying to learn more about how we help government agencies purchase goods and services.</a:t>
            </a:r>
            <a:endParaRPr>
              <a:latin typeface="Helvetica Neue"/>
              <a:ea typeface="Helvetica Neue"/>
              <a:cs typeface="Helvetica Neue"/>
              <a:sym typeface="Helvetica Neue"/>
            </a:endParaRPr>
          </a:p>
        </p:txBody>
      </p:sp>
      <p:sp>
        <p:nvSpPr>
          <p:cNvPr id="202" name="Google Shape;202;p27"/>
          <p:cNvSpPr/>
          <p:nvPr/>
        </p:nvSpPr>
        <p:spPr>
          <a:xfrm>
            <a:off x="128425" y="2699525"/>
            <a:ext cx="2718300" cy="2140500"/>
          </a:xfrm>
          <a:prstGeom prst="roundRect">
            <a:avLst>
              <a:gd fmla="val 16667" name="adj"/>
            </a:avLst>
          </a:prstGeom>
          <a:solidFill>
            <a:srgbClr val="F8D0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CALL</a:t>
            </a:r>
            <a:endParaRPr b="1">
              <a:latin typeface="Helvetica Neue"/>
              <a:ea typeface="Helvetica Neue"/>
              <a:cs typeface="Helvetica Neue"/>
              <a:sym typeface="Helvetica Neue"/>
            </a:endParaRPr>
          </a:p>
          <a:p>
            <a:pPr indent="0" lvl="0" marL="0" rtl="0" algn="ctr">
              <a:spcBef>
                <a:spcPts val="0"/>
              </a:spcBef>
              <a:spcAft>
                <a:spcPts val="0"/>
              </a:spcAft>
              <a:buNone/>
            </a:pPr>
            <a:r>
              <a:t/>
            </a:r>
            <a:endParaRPr b="1">
              <a:latin typeface="Helvetica Neue"/>
              <a:ea typeface="Helvetica Neue"/>
              <a:cs typeface="Helvetica Neue"/>
              <a:sym typeface="Helvetica Neue"/>
            </a:endParaRPr>
          </a:p>
          <a:p>
            <a:pPr indent="0" lvl="0" marL="0" rtl="0" algn="ctr">
              <a:spcBef>
                <a:spcPts val="0"/>
              </a:spcBef>
              <a:spcAft>
                <a:spcPts val="0"/>
              </a:spcAft>
              <a:buNone/>
            </a:pPr>
            <a:r>
              <a:rPr lang="en">
                <a:latin typeface="Helvetica Neue"/>
                <a:ea typeface="Helvetica Neue"/>
                <a:cs typeface="Helvetica Neue"/>
                <a:sym typeface="Helvetica Neue"/>
              </a:rPr>
              <a:t>The NCSC is </a:t>
            </a:r>
            <a:r>
              <a:rPr lang="en">
                <a:latin typeface="Helvetica Neue"/>
                <a:ea typeface="Helvetica Neue"/>
                <a:cs typeface="Helvetica Neue"/>
                <a:sym typeface="Helvetica Neue"/>
              </a:rPr>
              <a:t>available</a:t>
            </a:r>
            <a:r>
              <a:rPr lang="en">
                <a:latin typeface="Helvetica Neue"/>
                <a:ea typeface="Helvetica Neue"/>
                <a:cs typeface="Helvetica Neue"/>
                <a:sym typeface="Helvetica Neue"/>
              </a:rPr>
              <a:t> Sunday 9:</a:t>
            </a:r>
            <a:r>
              <a:rPr lang="en">
                <a:latin typeface="Helvetica Neue"/>
                <a:ea typeface="Helvetica Neue"/>
                <a:cs typeface="Helvetica Neue"/>
                <a:sym typeface="Helvetica Neue"/>
              </a:rPr>
              <a:t>00 pm</a:t>
            </a:r>
            <a:r>
              <a:rPr lang="en">
                <a:latin typeface="Helvetica Neue"/>
                <a:ea typeface="Helvetica Neue"/>
                <a:cs typeface="Helvetica Neue"/>
                <a:sym typeface="Helvetica Neue"/>
              </a:rPr>
              <a:t> - Friday 9:</a:t>
            </a:r>
            <a:r>
              <a:rPr lang="en">
                <a:latin typeface="Helvetica Neue"/>
                <a:ea typeface="Helvetica Neue"/>
                <a:cs typeface="Helvetica Neue"/>
                <a:sym typeface="Helvetica Neue"/>
              </a:rPr>
              <a:t>30 pm</a:t>
            </a:r>
            <a:r>
              <a:rPr lang="en">
                <a:latin typeface="Helvetica Neue"/>
                <a:ea typeface="Helvetica Neue"/>
                <a:cs typeface="Helvetica Neue"/>
                <a:sym typeface="Helvetica Neue"/>
              </a:rPr>
              <a:t> Eastern time.</a:t>
            </a:r>
            <a:endParaRPr>
              <a:latin typeface="Helvetica Neue"/>
              <a:ea typeface="Helvetica Neue"/>
              <a:cs typeface="Helvetica Neue"/>
              <a:sym typeface="Helvetica Neue"/>
            </a:endParaRPr>
          </a:p>
          <a:p>
            <a:pPr indent="0" lvl="0" marL="0" rtl="0" algn="ctr">
              <a:spcBef>
                <a:spcPts val="0"/>
              </a:spcBef>
              <a:spcAft>
                <a:spcPts val="0"/>
              </a:spcAft>
              <a:buNone/>
            </a:pPr>
            <a:r>
              <a:t/>
            </a:r>
            <a:endParaRPr b="1">
              <a:latin typeface="Helvetica Neue"/>
              <a:ea typeface="Helvetica Neue"/>
              <a:cs typeface="Helvetica Neue"/>
              <a:sym typeface="Helvetica Neue"/>
            </a:endParaRPr>
          </a:p>
          <a:p>
            <a:pPr indent="0" lvl="0" marL="0" rtl="0" algn="ctr">
              <a:spcBef>
                <a:spcPts val="0"/>
              </a:spcBef>
              <a:spcAft>
                <a:spcPts val="0"/>
              </a:spcAft>
              <a:buNone/>
            </a:pPr>
            <a:r>
              <a:rPr b="1" lang="en">
                <a:latin typeface="Helvetica Neue"/>
                <a:ea typeface="Helvetica Neue"/>
                <a:cs typeface="Helvetica Neue"/>
                <a:sym typeface="Helvetica Neue"/>
              </a:rPr>
              <a:t>1-800-488-3111</a:t>
            </a:r>
            <a:endParaRPr b="1">
              <a:latin typeface="Helvetica Neue"/>
              <a:ea typeface="Helvetica Neue"/>
              <a:cs typeface="Helvetica Neue"/>
              <a:sym typeface="Helvetica Neue"/>
            </a:endParaRPr>
          </a:p>
        </p:txBody>
      </p:sp>
      <p:sp>
        <p:nvSpPr>
          <p:cNvPr id="203" name="Google Shape;203;p27"/>
          <p:cNvSpPr/>
          <p:nvPr/>
        </p:nvSpPr>
        <p:spPr>
          <a:xfrm>
            <a:off x="3157200" y="2699525"/>
            <a:ext cx="2718300" cy="2140500"/>
          </a:xfrm>
          <a:prstGeom prst="roundRect">
            <a:avLst>
              <a:gd fmla="val 16667" name="adj"/>
            </a:avLst>
          </a:prstGeom>
          <a:solidFill>
            <a:srgbClr val="D1EC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CHAT LIVE</a:t>
            </a:r>
            <a:endParaRPr b="1">
              <a:latin typeface="Helvetica Neue"/>
              <a:ea typeface="Helvetica Neue"/>
              <a:cs typeface="Helvetica Neue"/>
              <a:sym typeface="Helvetica Neue"/>
            </a:endParaRPr>
          </a:p>
          <a:p>
            <a:pPr indent="0" lvl="0" marL="0" rtl="0" algn="ctr">
              <a:spcBef>
                <a:spcPts val="0"/>
              </a:spcBef>
              <a:spcAft>
                <a:spcPts val="0"/>
              </a:spcAft>
              <a:buNone/>
            </a:pPr>
            <a:r>
              <a:t/>
            </a:r>
            <a:endParaRPr b="1">
              <a:latin typeface="Helvetica Neue"/>
              <a:ea typeface="Helvetica Neue"/>
              <a:cs typeface="Helvetica Neue"/>
              <a:sym typeface="Helvetica Neue"/>
            </a:endParaRPr>
          </a:p>
          <a:p>
            <a:pPr indent="0" lvl="0" marL="0" rtl="0" algn="ctr">
              <a:spcBef>
                <a:spcPts val="0"/>
              </a:spcBef>
              <a:spcAft>
                <a:spcPts val="0"/>
              </a:spcAft>
              <a:buNone/>
            </a:pPr>
            <a:r>
              <a:rPr lang="en">
                <a:latin typeface="Helvetica Neue"/>
                <a:ea typeface="Helvetica Neue"/>
                <a:cs typeface="Helvetica Neue"/>
                <a:sym typeface="Helvetica Neue"/>
              </a:rPr>
              <a:t>The NCSC is available </a:t>
            </a:r>
            <a:r>
              <a:rPr lang="en">
                <a:solidFill>
                  <a:schemeClr val="dk1"/>
                </a:solidFill>
                <a:latin typeface="Helvetica Neue"/>
                <a:ea typeface="Helvetica Neue"/>
                <a:cs typeface="Helvetica Neue"/>
                <a:sym typeface="Helvetica Neue"/>
              </a:rPr>
              <a:t>Sunday 9:00 pm - Friday 9:30 pm Eastern time.</a:t>
            </a:r>
            <a:endParaRPr>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a:solidFill>
                <a:schemeClr val="dk1"/>
              </a:solidFill>
              <a:latin typeface="Helvetica Neue"/>
              <a:ea typeface="Helvetica Neue"/>
              <a:cs typeface="Helvetica Neue"/>
              <a:sym typeface="Helvetica Neue"/>
            </a:endParaRPr>
          </a:p>
        </p:txBody>
      </p:sp>
      <p:sp>
        <p:nvSpPr>
          <p:cNvPr id="204" name="Google Shape;204;p27"/>
          <p:cNvSpPr/>
          <p:nvPr/>
        </p:nvSpPr>
        <p:spPr>
          <a:xfrm>
            <a:off x="6185975" y="2699525"/>
            <a:ext cx="2718300" cy="2140500"/>
          </a:xfrm>
          <a:prstGeom prst="roundRect">
            <a:avLst>
              <a:gd fmla="val 16667" name="adj"/>
            </a:avLst>
          </a:prstGeom>
          <a:solidFill>
            <a:srgbClr val="FEDF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EMAIL</a:t>
            </a:r>
            <a:endParaRPr b="1">
              <a:latin typeface="Helvetica Neue"/>
              <a:ea typeface="Helvetica Neue"/>
              <a:cs typeface="Helvetica Neue"/>
              <a:sym typeface="Helvetica Neue"/>
            </a:endParaRPr>
          </a:p>
          <a:p>
            <a:pPr indent="0" lvl="0" marL="0" rtl="0" algn="ctr">
              <a:spcBef>
                <a:spcPts val="0"/>
              </a:spcBef>
              <a:spcAft>
                <a:spcPts val="0"/>
              </a:spcAft>
              <a:buNone/>
            </a:pPr>
            <a:r>
              <a:t/>
            </a:r>
            <a:endParaRPr b="1">
              <a:latin typeface="Helvetica Neue"/>
              <a:ea typeface="Helvetica Neue"/>
              <a:cs typeface="Helvetica Neue"/>
              <a:sym typeface="Helvetica Neue"/>
            </a:endParaRPr>
          </a:p>
          <a:p>
            <a:pPr indent="0" lvl="0" marL="0" rtl="0" algn="ctr">
              <a:spcBef>
                <a:spcPts val="0"/>
              </a:spcBef>
              <a:spcAft>
                <a:spcPts val="0"/>
              </a:spcAft>
              <a:buNone/>
            </a:pPr>
            <a:r>
              <a:rPr lang="en">
                <a:latin typeface="Helvetica Neue"/>
                <a:ea typeface="Helvetica Neue"/>
                <a:cs typeface="Helvetica Neue"/>
                <a:sym typeface="Helvetica Neue"/>
              </a:rPr>
              <a:t>The NCSC will get back to you within one business day.</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ctr">
              <a:spcBef>
                <a:spcPts val="0"/>
              </a:spcBef>
              <a:spcAft>
                <a:spcPts val="0"/>
              </a:spcAft>
              <a:buNone/>
            </a:pPr>
            <a:r>
              <a:rPr lang="en" sz="1200">
                <a:solidFill>
                  <a:srgbClr val="1B1B1B"/>
                </a:solidFill>
                <a:latin typeface="Helvetica Neue"/>
                <a:ea typeface="Helvetica Neue"/>
                <a:cs typeface="Helvetica Neue"/>
                <a:sym typeface="Helvetica Neue"/>
              </a:rPr>
              <a:t> </a:t>
            </a:r>
            <a:r>
              <a:rPr lang="en" sz="1200">
                <a:solidFill>
                  <a:srgbClr val="005599"/>
                </a:solidFill>
                <a:latin typeface="Helvetica Neue"/>
                <a:ea typeface="Helvetica Neue"/>
                <a:cs typeface="Helvetica Neue"/>
                <a:sym typeface="Helvetica Neue"/>
              </a:rPr>
              <a:t>ncsccustomer.service@gsa.gov</a:t>
            </a:r>
            <a:endParaRPr>
              <a:latin typeface="Helvetica Neue"/>
              <a:ea typeface="Helvetica Neue"/>
              <a:cs typeface="Helvetica Neue"/>
              <a:sym typeface="Helvetica Neue"/>
            </a:endParaRPr>
          </a:p>
        </p:txBody>
      </p:sp>
      <p:sp>
        <p:nvSpPr>
          <p:cNvPr id="205" name="Google Shape;205;p27">
            <a:hlinkClick r:id="rId3"/>
          </p:cNvPr>
          <p:cNvSpPr/>
          <p:nvPr/>
        </p:nvSpPr>
        <p:spPr>
          <a:xfrm>
            <a:off x="3852800" y="4205975"/>
            <a:ext cx="1348500" cy="481500"/>
          </a:xfrm>
          <a:prstGeom prst="roundRect">
            <a:avLst>
              <a:gd fmla="val 16667" name="adj"/>
            </a:avLst>
          </a:prstGeom>
          <a:solidFill>
            <a:srgbClr val="005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Helvetica Neue"/>
                <a:ea typeface="Helvetica Neue"/>
                <a:cs typeface="Helvetica Neue"/>
                <a:sym typeface="Helvetica Neue"/>
              </a:rPr>
              <a:t>Chat Now</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28"/>
          <p:cNvSpPr txBox="1"/>
          <p:nvPr/>
        </p:nvSpPr>
        <p:spPr>
          <a:xfrm>
            <a:off x="224725" y="374575"/>
            <a:ext cx="3756600" cy="1015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 sz="3000">
                <a:solidFill>
                  <a:srgbClr val="005390"/>
                </a:solidFill>
                <a:latin typeface="Helvetica Neue"/>
                <a:ea typeface="Helvetica Neue"/>
                <a:cs typeface="Helvetica Neue"/>
                <a:sym typeface="Helvetica Neue"/>
              </a:rPr>
              <a:t>Other Purchasing Channels Available</a:t>
            </a:r>
            <a:endParaRPr b="1" i="1" sz="3000">
              <a:solidFill>
                <a:srgbClr val="005390"/>
              </a:solidFill>
              <a:latin typeface="Helvetica Neue"/>
              <a:ea typeface="Helvetica Neue"/>
              <a:cs typeface="Helvetica Neue"/>
              <a:sym typeface="Helvetica Neue"/>
            </a:endParaRPr>
          </a:p>
        </p:txBody>
      </p:sp>
      <p:sp>
        <p:nvSpPr>
          <p:cNvPr id="212" name="Google Shape;212;p28"/>
          <p:cNvSpPr txBox="1"/>
          <p:nvPr/>
        </p:nvSpPr>
        <p:spPr>
          <a:xfrm>
            <a:off x="224725" y="1390375"/>
            <a:ext cx="45270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1200"/>
              </a:spcBef>
              <a:spcAft>
                <a:spcPts val="0"/>
              </a:spcAft>
              <a:buClr>
                <a:srgbClr val="01558E"/>
              </a:buClr>
              <a:buSzPts val="2000"/>
              <a:buFont typeface="Helvetica Neue"/>
              <a:buChar char="●"/>
            </a:pPr>
            <a:r>
              <a:rPr lang="en" sz="2000">
                <a:solidFill>
                  <a:srgbClr val="01558E"/>
                </a:solidFill>
                <a:highlight>
                  <a:srgbClr val="FFFFFF"/>
                </a:highlight>
                <a:latin typeface="Helvetica Neue"/>
                <a:ea typeface="Helvetica Neue"/>
                <a:cs typeface="Helvetica Neue"/>
                <a:sym typeface="Helvetica Neue"/>
              </a:rPr>
              <a:t>Agency virtual stores</a:t>
            </a:r>
            <a:endParaRPr sz="2000">
              <a:solidFill>
                <a:srgbClr val="01558E"/>
              </a:solidFill>
              <a:highlight>
                <a:srgbClr val="FFFFFF"/>
              </a:highlight>
              <a:latin typeface="Helvetica Neue"/>
              <a:ea typeface="Helvetica Neue"/>
              <a:cs typeface="Helvetica Neue"/>
              <a:sym typeface="Helvetica Neue"/>
            </a:endParaRPr>
          </a:p>
          <a:p>
            <a:pPr indent="-355600" lvl="0" marL="457200" rtl="0" algn="l">
              <a:spcBef>
                <a:spcPts val="0"/>
              </a:spcBef>
              <a:spcAft>
                <a:spcPts val="0"/>
              </a:spcAft>
              <a:buClr>
                <a:srgbClr val="01558E"/>
              </a:buClr>
              <a:buSzPts val="2000"/>
              <a:buFont typeface="Helvetica Neue"/>
              <a:buChar char="●"/>
            </a:pPr>
            <a:r>
              <a:rPr lang="en" sz="2000">
                <a:solidFill>
                  <a:srgbClr val="01558E"/>
                </a:solidFill>
                <a:highlight>
                  <a:srgbClr val="FFFFFF"/>
                </a:highlight>
                <a:latin typeface="Helvetica Neue"/>
                <a:ea typeface="Helvetica Neue"/>
                <a:cs typeface="Helvetica Neue"/>
                <a:sym typeface="Helvetica Neue"/>
              </a:rPr>
              <a:t>Vendors' websites</a:t>
            </a:r>
            <a:endParaRPr sz="2000">
              <a:solidFill>
                <a:srgbClr val="01558E"/>
              </a:solidFill>
              <a:highlight>
                <a:srgbClr val="FFFFFF"/>
              </a:highlight>
              <a:latin typeface="Helvetica Neue"/>
              <a:ea typeface="Helvetica Neue"/>
              <a:cs typeface="Helvetica Neue"/>
              <a:sym typeface="Helvetica Neue"/>
            </a:endParaRPr>
          </a:p>
          <a:p>
            <a:pPr indent="-355600" lvl="0" marL="457200" rtl="0" algn="l">
              <a:spcBef>
                <a:spcPts val="0"/>
              </a:spcBef>
              <a:spcAft>
                <a:spcPts val="0"/>
              </a:spcAft>
              <a:buClr>
                <a:srgbClr val="01558E"/>
              </a:buClr>
              <a:buSzPts val="2000"/>
              <a:buFont typeface="Helvetica Neue"/>
              <a:buChar char="●"/>
            </a:pPr>
            <a:r>
              <a:rPr lang="en" sz="2000">
                <a:solidFill>
                  <a:srgbClr val="01558E"/>
                </a:solidFill>
                <a:highlight>
                  <a:srgbClr val="FFFFFF"/>
                </a:highlight>
                <a:latin typeface="Helvetica Neue"/>
                <a:ea typeface="Helvetica Neue"/>
                <a:cs typeface="Helvetica Neue"/>
                <a:sym typeface="Helvetica Neue"/>
              </a:rPr>
              <a:t>FedMall</a:t>
            </a:r>
            <a:endParaRPr sz="2000">
              <a:solidFill>
                <a:srgbClr val="01558E"/>
              </a:solidFill>
              <a:highlight>
                <a:srgbClr val="FFFFFF"/>
              </a:highlight>
              <a:latin typeface="Helvetica Neue"/>
              <a:ea typeface="Helvetica Neue"/>
              <a:cs typeface="Helvetica Neue"/>
              <a:sym typeface="Helvetica Neue"/>
            </a:endParaRPr>
          </a:p>
          <a:p>
            <a:pPr indent="-355600" lvl="0" marL="457200" rtl="0" algn="l">
              <a:spcBef>
                <a:spcPts val="0"/>
              </a:spcBef>
              <a:spcAft>
                <a:spcPts val="0"/>
              </a:spcAft>
              <a:buClr>
                <a:srgbClr val="01558E"/>
              </a:buClr>
              <a:buSzPts val="2000"/>
              <a:buFont typeface="Helvetica Neue"/>
              <a:buChar char="●"/>
            </a:pPr>
            <a:r>
              <a:rPr lang="en" sz="2000">
                <a:solidFill>
                  <a:srgbClr val="01558E"/>
                </a:solidFill>
                <a:highlight>
                  <a:srgbClr val="FFFFFF"/>
                </a:highlight>
                <a:latin typeface="Helvetica Neue"/>
                <a:ea typeface="Helvetica Neue"/>
                <a:cs typeface="Helvetica Neue"/>
                <a:sym typeface="Helvetica Neue"/>
              </a:rPr>
              <a:t>Directly with the vendor (via phone or in-person)</a:t>
            </a:r>
            <a:endParaRPr sz="2000">
              <a:solidFill>
                <a:srgbClr val="01558E"/>
              </a:solidFill>
              <a:highlight>
                <a:srgbClr val="FFFFFF"/>
              </a:highlight>
              <a:latin typeface="Helvetica Neue"/>
              <a:ea typeface="Helvetica Neue"/>
              <a:cs typeface="Helvetica Neue"/>
              <a:sym typeface="Helvetica Neue"/>
            </a:endParaRPr>
          </a:p>
          <a:p>
            <a:pPr indent="-355600" lvl="0" marL="457200" rtl="0" algn="l">
              <a:spcBef>
                <a:spcPts val="0"/>
              </a:spcBef>
              <a:spcAft>
                <a:spcPts val="0"/>
              </a:spcAft>
              <a:buClr>
                <a:srgbClr val="01558E"/>
              </a:buClr>
              <a:buSzPts val="2000"/>
              <a:buFont typeface="Helvetica Neue"/>
              <a:buChar char="●"/>
            </a:pPr>
            <a:r>
              <a:rPr lang="en" sz="2000">
                <a:solidFill>
                  <a:srgbClr val="01558E"/>
                </a:solidFill>
                <a:highlight>
                  <a:srgbClr val="FFFFFF"/>
                </a:highlight>
                <a:latin typeface="Helvetica Neue"/>
                <a:ea typeface="Helvetica Neue"/>
                <a:cs typeface="Helvetica Neue"/>
                <a:sym typeface="Helvetica Neue"/>
              </a:rPr>
              <a:t>OS4 pricing for walk-in store customers</a:t>
            </a:r>
            <a:endParaRPr sz="2000">
              <a:solidFill>
                <a:srgbClr val="01558E"/>
              </a:solidFill>
              <a:highlight>
                <a:srgbClr val="FFFFFF"/>
              </a:highlight>
              <a:latin typeface="Helvetica Neue"/>
              <a:ea typeface="Helvetica Neue"/>
              <a:cs typeface="Helvetica Neue"/>
              <a:sym typeface="Helvetica Neue"/>
            </a:endParaRPr>
          </a:p>
        </p:txBody>
      </p:sp>
      <p:sp>
        <p:nvSpPr>
          <p:cNvPr id="213" name="Google Shape;213;p28"/>
          <p:cNvSpPr txBox="1"/>
          <p:nvPr/>
        </p:nvSpPr>
        <p:spPr>
          <a:xfrm>
            <a:off x="224725" y="4092545"/>
            <a:ext cx="8572500" cy="914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2400"/>
              <a:buFont typeface="Arial"/>
              <a:buNone/>
            </a:pPr>
            <a:r>
              <a:rPr i="1" lang="en" sz="2400" u="none" cap="none" strike="noStrike">
                <a:solidFill>
                  <a:srgbClr val="013C88"/>
                </a:solidFill>
                <a:latin typeface="Helvetica Neue"/>
                <a:ea typeface="Helvetica Neue"/>
                <a:cs typeface="Helvetica Neue"/>
                <a:sym typeface="Helvetica Neue"/>
              </a:rPr>
              <a:t>However, GSA Advantage! is the simplest to use and best for tracking agency spend!</a:t>
            </a:r>
            <a:endParaRPr i="0" sz="2400" u="none" cap="none" strike="noStrike">
              <a:solidFill>
                <a:srgbClr val="000000"/>
              </a:solidFill>
              <a:latin typeface="Helvetica Neue"/>
              <a:ea typeface="Helvetica Neue"/>
              <a:cs typeface="Helvetica Neue"/>
              <a:sym typeface="Helvetica Neue"/>
            </a:endParaRPr>
          </a:p>
        </p:txBody>
      </p:sp>
      <p:pic>
        <p:nvPicPr>
          <p:cNvPr descr="Generate an image that depicts the following options that one has to purchase stuff: Agency virtual stores,&#10;Vendors' websites,&#10;FedMall,&#10;Directly with the vendor (via phone or in-person),&#10;OS4 pricing for walk-in store customers.&#10;" id="214" name="Google Shape;214;p28"/>
          <p:cNvPicPr preferRelativeResize="0"/>
          <p:nvPr/>
        </p:nvPicPr>
        <p:blipFill>
          <a:blip r:embed="rId3">
            <a:alphaModFix/>
          </a:blip>
          <a:stretch>
            <a:fillRect/>
          </a:stretch>
        </p:blipFill>
        <p:spPr>
          <a:xfrm>
            <a:off x="5021900" y="932400"/>
            <a:ext cx="3079700" cy="3079700"/>
          </a:xfrm>
          <a:prstGeom prst="rect">
            <a:avLst/>
          </a:prstGeom>
          <a:noFill/>
          <a:ln cap="flat" cmpd="sng" w="28575">
            <a:solidFill>
              <a:srgbClr val="D4AF37"/>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9"/>
          <p:cNvSpPr txBox="1"/>
          <p:nvPr/>
        </p:nvSpPr>
        <p:spPr>
          <a:xfrm>
            <a:off x="1908400" y="343725"/>
            <a:ext cx="6570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 sz="3000">
                <a:solidFill>
                  <a:srgbClr val="005390"/>
                </a:solidFill>
                <a:latin typeface="Helvetica Neue"/>
                <a:ea typeface="Helvetica Neue"/>
                <a:cs typeface="Helvetica Neue"/>
                <a:sym typeface="Helvetica Neue"/>
              </a:rPr>
              <a:t>Points of Contact (POCs) </a:t>
            </a:r>
            <a:endParaRPr b="1" i="1" sz="3000">
              <a:solidFill>
                <a:srgbClr val="005390"/>
              </a:solidFill>
              <a:latin typeface="Helvetica Neue"/>
              <a:ea typeface="Helvetica Neue"/>
              <a:cs typeface="Helvetica Neue"/>
              <a:sym typeface="Helvetica Neue"/>
            </a:endParaRPr>
          </a:p>
        </p:txBody>
      </p:sp>
      <p:sp>
        <p:nvSpPr>
          <p:cNvPr id="221" name="Google Shape;221;p29"/>
          <p:cNvSpPr txBox="1"/>
          <p:nvPr/>
        </p:nvSpPr>
        <p:spPr>
          <a:xfrm>
            <a:off x="224725" y="1390375"/>
            <a:ext cx="6995700" cy="3463200"/>
          </a:xfrm>
          <a:prstGeom prst="rect">
            <a:avLst/>
          </a:prstGeom>
          <a:noFill/>
          <a:ln>
            <a:noFill/>
          </a:ln>
        </p:spPr>
        <p:txBody>
          <a:bodyPr anchorCtr="0" anchor="t" bIns="91425" lIns="91425" spcFirstLastPara="1" rIns="91425" wrap="square" tIns="91425">
            <a:spAutoFit/>
          </a:bodyPr>
          <a:lstStyle/>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1600">
              <a:solidFill>
                <a:srgbClr val="01558E"/>
              </a:solidFill>
              <a:highlight>
                <a:schemeClr val="lt1"/>
              </a:highlight>
              <a:latin typeface="Helvetica Neue"/>
              <a:ea typeface="Helvetica Neue"/>
              <a:cs typeface="Helvetica Neue"/>
              <a:sym typeface="Helvetica Neue"/>
            </a:endParaRPr>
          </a:p>
          <a:p>
            <a:pPr indent="0" lvl="0" marL="457200" rtl="0" algn="l">
              <a:spcBef>
                <a:spcPts val="600"/>
              </a:spcBef>
              <a:spcAft>
                <a:spcPts val="0"/>
              </a:spcAft>
              <a:buNone/>
            </a:pPr>
            <a:r>
              <a:t/>
            </a:r>
            <a:endParaRPr sz="2000">
              <a:solidFill>
                <a:srgbClr val="01558E"/>
              </a:solidFill>
              <a:highlight>
                <a:schemeClr val="lt1"/>
              </a:highlight>
              <a:latin typeface="Helvetica Neue"/>
              <a:ea typeface="Helvetica Neue"/>
              <a:cs typeface="Helvetica Neue"/>
              <a:sym typeface="Helvetica Neue"/>
            </a:endParaRPr>
          </a:p>
          <a:p>
            <a:pPr indent="0" lvl="0" marL="0" rtl="0" algn="l">
              <a:spcBef>
                <a:spcPts val="600"/>
              </a:spcBef>
              <a:spcAft>
                <a:spcPts val="600"/>
              </a:spcAft>
              <a:buNone/>
            </a:pPr>
            <a:r>
              <a:rPr lang="en" sz="2000">
                <a:solidFill>
                  <a:srgbClr val="01558E"/>
                </a:solidFill>
                <a:highlight>
                  <a:schemeClr val="lt1"/>
                </a:highlight>
                <a:latin typeface="Helvetica Neue"/>
                <a:ea typeface="Helvetica Neue"/>
                <a:cs typeface="Helvetica Neue"/>
                <a:sym typeface="Helvetica Neue"/>
              </a:rPr>
              <a:t>                          </a:t>
            </a:r>
            <a:endParaRPr sz="2000">
              <a:solidFill>
                <a:srgbClr val="01558E"/>
              </a:solidFill>
              <a:highlight>
                <a:srgbClr val="FFFFFF"/>
              </a:highlight>
              <a:latin typeface="Helvetica Neue"/>
              <a:ea typeface="Helvetica Neue"/>
              <a:cs typeface="Helvetica Neue"/>
              <a:sym typeface="Helvetica Neue"/>
            </a:endParaRPr>
          </a:p>
        </p:txBody>
      </p:sp>
      <p:pic>
        <p:nvPicPr>
          <p:cNvPr id="222" name="Google Shape;222;p29"/>
          <p:cNvPicPr preferRelativeResize="0"/>
          <p:nvPr/>
        </p:nvPicPr>
        <p:blipFill rotWithShape="1">
          <a:blip r:embed="rId3">
            <a:alphaModFix/>
          </a:blip>
          <a:srcRect b="0" l="2696" r="2706" t="0"/>
          <a:stretch/>
        </p:blipFill>
        <p:spPr>
          <a:xfrm>
            <a:off x="707700" y="179250"/>
            <a:ext cx="7955775" cy="4588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p:nvPr/>
        </p:nvSpPr>
        <p:spPr>
          <a:xfrm>
            <a:off x="2294355" y="1881727"/>
            <a:ext cx="924000" cy="924000"/>
          </a:xfrm>
          <a:prstGeom prst="arc">
            <a:avLst>
              <a:gd fmla="val 8531752" name="adj1"/>
              <a:gd fmla="val 2355782" name="adj2"/>
            </a:avLst>
          </a:prstGeom>
          <a:noFill/>
          <a:ln cap="flat" cmpd="sng" w="22150">
            <a:solidFill>
              <a:srgbClr val="01558E"/>
            </a:solidFill>
            <a:prstDash val="solid"/>
            <a:miter lim="800000"/>
            <a:headEnd len="sm" w="sm" type="none"/>
            <a:tailEnd len="sm" w="sm" type="none"/>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000000"/>
              </a:solidFill>
              <a:latin typeface="Calibri"/>
              <a:ea typeface="Calibri"/>
              <a:cs typeface="Calibri"/>
              <a:sym typeface="Calibri"/>
            </a:endParaRPr>
          </a:p>
        </p:txBody>
      </p:sp>
      <p:sp>
        <p:nvSpPr>
          <p:cNvPr id="76" name="Google Shape;76;p14"/>
          <p:cNvSpPr/>
          <p:nvPr/>
        </p:nvSpPr>
        <p:spPr>
          <a:xfrm>
            <a:off x="2457420" y="2044809"/>
            <a:ext cx="597900" cy="597900"/>
          </a:xfrm>
          <a:prstGeom prst="ellipse">
            <a:avLst/>
          </a:prstGeom>
          <a:solidFill>
            <a:srgbClr val="01558E"/>
          </a:solidFill>
          <a:ln>
            <a:noFill/>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FFFFFF"/>
              </a:solidFill>
              <a:latin typeface="Calibri"/>
              <a:ea typeface="Calibri"/>
              <a:cs typeface="Calibri"/>
              <a:sym typeface="Calibri"/>
            </a:endParaRPr>
          </a:p>
        </p:txBody>
      </p:sp>
      <p:sp>
        <p:nvSpPr>
          <p:cNvPr id="77" name="Google Shape;77;p14"/>
          <p:cNvSpPr/>
          <p:nvPr/>
        </p:nvSpPr>
        <p:spPr>
          <a:xfrm rot="5400000">
            <a:off x="4110007" y="1881750"/>
            <a:ext cx="924000" cy="924000"/>
          </a:xfrm>
          <a:prstGeom prst="arc">
            <a:avLst>
              <a:gd fmla="val 8942690" name="adj1"/>
              <a:gd fmla="val 3880279" name="adj2"/>
            </a:avLst>
          </a:prstGeom>
          <a:noFill/>
          <a:ln cap="flat" cmpd="sng" w="22150">
            <a:solidFill>
              <a:srgbClr val="01558E"/>
            </a:solidFill>
            <a:prstDash val="solid"/>
            <a:miter lim="800000"/>
            <a:headEnd len="sm" w="sm" type="none"/>
            <a:tailEnd len="sm" w="sm" type="none"/>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000000"/>
              </a:solidFill>
              <a:latin typeface="Calibri"/>
              <a:ea typeface="Calibri"/>
              <a:cs typeface="Calibri"/>
              <a:sym typeface="Calibri"/>
            </a:endParaRPr>
          </a:p>
        </p:txBody>
      </p:sp>
      <p:sp>
        <p:nvSpPr>
          <p:cNvPr id="78" name="Google Shape;78;p14"/>
          <p:cNvSpPr/>
          <p:nvPr/>
        </p:nvSpPr>
        <p:spPr>
          <a:xfrm>
            <a:off x="4271182" y="2044807"/>
            <a:ext cx="597900" cy="597900"/>
          </a:xfrm>
          <a:prstGeom prst="ellipse">
            <a:avLst/>
          </a:prstGeom>
          <a:solidFill>
            <a:srgbClr val="01558E"/>
          </a:solidFill>
          <a:ln>
            <a:noFill/>
          </a:ln>
        </p:spPr>
        <p:txBody>
          <a:bodyPr anchorCtr="0" anchor="ctr" bIns="31875" lIns="63775" spcFirstLastPara="1" rIns="63775" wrap="square" tIns="31875">
            <a:noAutofit/>
          </a:bodyPr>
          <a:lstStyle/>
          <a:p>
            <a:pPr indent="0" lvl="0" marL="0" marR="0" rtl="0" algn="r">
              <a:lnSpc>
                <a:spcPct val="100000"/>
              </a:lnSpc>
              <a:spcBef>
                <a:spcPts val="0"/>
              </a:spcBef>
              <a:spcAft>
                <a:spcPts val="0"/>
              </a:spcAft>
              <a:buClr>
                <a:srgbClr val="000000"/>
              </a:buClr>
              <a:buSzPts val="1255"/>
              <a:buFont typeface="Arial"/>
              <a:buNone/>
            </a:pPr>
            <a:r>
              <a:t/>
            </a:r>
            <a:endParaRPr b="0" i="0" sz="1255" u="none" cap="none" strike="noStrike">
              <a:solidFill>
                <a:srgbClr val="FFFFFF"/>
              </a:solidFill>
              <a:latin typeface="Calibri"/>
              <a:ea typeface="Calibri"/>
              <a:cs typeface="Calibri"/>
              <a:sym typeface="Calibri"/>
            </a:endParaRPr>
          </a:p>
        </p:txBody>
      </p:sp>
      <p:sp>
        <p:nvSpPr>
          <p:cNvPr id="79" name="Google Shape;79;p14"/>
          <p:cNvSpPr/>
          <p:nvPr/>
        </p:nvSpPr>
        <p:spPr>
          <a:xfrm rot="10800000">
            <a:off x="5922825" y="1881748"/>
            <a:ext cx="924000" cy="924000"/>
          </a:xfrm>
          <a:prstGeom prst="arc">
            <a:avLst>
              <a:gd fmla="val 6555736" name="adj1"/>
              <a:gd fmla="val 482720" name="adj2"/>
            </a:avLst>
          </a:prstGeom>
          <a:noFill/>
          <a:ln cap="flat" cmpd="sng" w="22150">
            <a:solidFill>
              <a:srgbClr val="01558E"/>
            </a:solidFill>
            <a:prstDash val="solid"/>
            <a:miter lim="800000"/>
            <a:headEnd len="sm" w="sm" type="none"/>
            <a:tailEnd len="sm" w="sm" type="none"/>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000000"/>
              </a:solidFill>
              <a:latin typeface="Calibri"/>
              <a:ea typeface="Calibri"/>
              <a:cs typeface="Calibri"/>
              <a:sym typeface="Calibri"/>
            </a:endParaRPr>
          </a:p>
        </p:txBody>
      </p:sp>
      <p:sp>
        <p:nvSpPr>
          <p:cNvPr id="80" name="Google Shape;80;p14"/>
          <p:cNvSpPr/>
          <p:nvPr/>
        </p:nvSpPr>
        <p:spPr>
          <a:xfrm>
            <a:off x="6084932" y="2044782"/>
            <a:ext cx="597900" cy="597900"/>
          </a:xfrm>
          <a:prstGeom prst="ellipse">
            <a:avLst/>
          </a:prstGeom>
          <a:solidFill>
            <a:srgbClr val="01558E"/>
          </a:solidFill>
          <a:ln>
            <a:noFill/>
          </a:ln>
        </p:spPr>
        <p:txBody>
          <a:bodyPr anchorCtr="0" anchor="ctr" bIns="31875" lIns="63775" spcFirstLastPara="1" rIns="63775" wrap="square" tIns="31875">
            <a:noAutofit/>
          </a:bodyPr>
          <a:lstStyle/>
          <a:p>
            <a:pPr indent="0" lvl="0" marL="0" marR="0" rtl="0" algn="r">
              <a:lnSpc>
                <a:spcPct val="100000"/>
              </a:lnSpc>
              <a:spcBef>
                <a:spcPts val="0"/>
              </a:spcBef>
              <a:spcAft>
                <a:spcPts val="0"/>
              </a:spcAft>
              <a:buClr>
                <a:srgbClr val="000000"/>
              </a:buClr>
              <a:buSzPts val="1255"/>
              <a:buFont typeface="Arial"/>
              <a:buNone/>
            </a:pPr>
            <a:r>
              <a:t/>
            </a:r>
            <a:endParaRPr b="0" i="0" sz="1255" u="none" cap="none" strike="noStrike">
              <a:solidFill>
                <a:srgbClr val="FFFFFF"/>
              </a:solidFill>
              <a:latin typeface="Calibri"/>
              <a:ea typeface="Calibri"/>
              <a:cs typeface="Calibri"/>
              <a:sym typeface="Calibri"/>
            </a:endParaRPr>
          </a:p>
        </p:txBody>
      </p:sp>
      <p:sp>
        <p:nvSpPr>
          <p:cNvPr id="81" name="Google Shape;81;p14"/>
          <p:cNvSpPr/>
          <p:nvPr/>
        </p:nvSpPr>
        <p:spPr>
          <a:xfrm rot="-5400000">
            <a:off x="480575" y="1938025"/>
            <a:ext cx="924000" cy="924000"/>
          </a:xfrm>
          <a:prstGeom prst="arc">
            <a:avLst>
              <a:gd fmla="val 10337033" name="adj1"/>
              <a:gd fmla="val 4246455" name="adj2"/>
            </a:avLst>
          </a:prstGeom>
          <a:noFill/>
          <a:ln cap="flat" cmpd="sng" w="22150">
            <a:solidFill>
              <a:srgbClr val="01558E"/>
            </a:solidFill>
            <a:prstDash val="solid"/>
            <a:miter lim="800000"/>
            <a:headEnd len="sm" w="sm" type="none"/>
            <a:tailEnd len="sm" w="sm" type="none"/>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000000"/>
              </a:solidFill>
              <a:latin typeface="Calibri"/>
              <a:ea typeface="Calibri"/>
              <a:cs typeface="Calibri"/>
              <a:sym typeface="Calibri"/>
            </a:endParaRPr>
          </a:p>
        </p:txBody>
      </p:sp>
      <p:sp>
        <p:nvSpPr>
          <p:cNvPr id="82" name="Google Shape;82;p14"/>
          <p:cNvSpPr/>
          <p:nvPr/>
        </p:nvSpPr>
        <p:spPr>
          <a:xfrm>
            <a:off x="643657" y="2101083"/>
            <a:ext cx="597900" cy="597900"/>
          </a:xfrm>
          <a:prstGeom prst="ellipse">
            <a:avLst/>
          </a:prstGeom>
          <a:solidFill>
            <a:srgbClr val="01558E"/>
          </a:solidFill>
          <a:ln>
            <a:noFill/>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FFFFFF"/>
              </a:solidFill>
              <a:latin typeface="Calibri"/>
              <a:ea typeface="Calibri"/>
              <a:cs typeface="Calibri"/>
              <a:sym typeface="Calibri"/>
            </a:endParaRPr>
          </a:p>
        </p:txBody>
      </p:sp>
      <p:sp>
        <p:nvSpPr>
          <p:cNvPr id="83" name="Google Shape;83;p14"/>
          <p:cNvSpPr txBox="1"/>
          <p:nvPr/>
        </p:nvSpPr>
        <p:spPr>
          <a:xfrm>
            <a:off x="-2" y="3125764"/>
            <a:ext cx="1885200" cy="241500"/>
          </a:xfrm>
          <a:prstGeom prst="rect">
            <a:avLst/>
          </a:prstGeom>
          <a:noFill/>
          <a:ln>
            <a:noFill/>
          </a:ln>
        </p:spPr>
        <p:txBody>
          <a:bodyPr anchorCtr="0" anchor="t" bIns="28100" lIns="56250" spcFirstLastPara="1" rIns="56250" wrap="square" tIns="28100">
            <a:spAutoFit/>
          </a:bodyPr>
          <a:lstStyle/>
          <a:p>
            <a:pPr indent="0" lvl="0" marL="0" marR="0" rtl="0" algn="ctr">
              <a:lnSpc>
                <a:spcPct val="125000"/>
              </a:lnSpc>
              <a:spcBef>
                <a:spcPts val="0"/>
              </a:spcBef>
              <a:spcAft>
                <a:spcPts val="0"/>
              </a:spcAft>
              <a:buClr>
                <a:srgbClr val="000000"/>
              </a:buClr>
              <a:buSzPts val="984"/>
              <a:buFont typeface="Arial"/>
              <a:buNone/>
            </a:pPr>
            <a:r>
              <a:rPr lang="en" sz="1200">
                <a:latin typeface="Helvetica Neue"/>
                <a:ea typeface="Helvetica Neue"/>
                <a:cs typeface="Helvetica Neue"/>
                <a:sym typeface="Helvetica Neue"/>
              </a:rPr>
              <a:t>Overview</a:t>
            </a:r>
            <a:endParaRPr i="0" sz="1200" u="none" cap="none" strike="noStrike">
              <a:solidFill>
                <a:srgbClr val="000000"/>
              </a:solidFill>
              <a:latin typeface="Helvetica Neue"/>
              <a:ea typeface="Helvetica Neue"/>
              <a:cs typeface="Helvetica Neue"/>
              <a:sym typeface="Helvetica Neue"/>
            </a:endParaRPr>
          </a:p>
        </p:txBody>
      </p:sp>
      <p:sp>
        <p:nvSpPr>
          <p:cNvPr id="84" name="Google Shape;84;p14"/>
          <p:cNvSpPr txBox="1"/>
          <p:nvPr/>
        </p:nvSpPr>
        <p:spPr>
          <a:xfrm>
            <a:off x="1813761" y="3125764"/>
            <a:ext cx="1885200" cy="241500"/>
          </a:xfrm>
          <a:prstGeom prst="rect">
            <a:avLst/>
          </a:prstGeom>
          <a:noFill/>
          <a:ln>
            <a:noFill/>
          </a:ln>
        </p:spPr>
        <p:txBody>
          <a:bodyPr anchorCtr="0" anchor="t" bIns="28100" lIns="56250" spcFirstLastPara="1" rIns="56250" wrap="square" tIns="28100">
            <a:spAutoFit/>
          </a:bodyPr>
          <a:lstStyle/>
          <a:p>
            <a:pPr indent="0" lvl="0" marL="0" marR="0" rtl="0" algn="ctr">
              <a:lnSpc>
                <a:spcPct val="125000"/>
              </a:lnSpc>
              <a:spcBef>
                <a:spcPts val="0"/>
              </a:spcBef>
              <a:spcAft>
                <a:spcPts val="0"/>
              </a:spcAft>
              <a:buClr>
                <a:srgbClr val="000000"/>
              </a:buClr>
              <a:buSzPts val="984"/>
              <a:buFont typeface="Arial"/>
              <a:buNone/>
            </a:pPr>
            <a:r>
              <a:rPr lang="en" sz="1200">
                <a:latin typeface="Helvetica Neue"/>
                <a:ea typeface="Helvetica Neue"/>
                <a:cs typeface="Helvetica Neue"/>
                <a:sym typeface="Helvetica Neue"/>
              </a:rPr>
              <a:t>Ordering Procedures</a:t>
            </a:r>
            <a:endParaRPr sz="1200">
              <a:latin typeface="Helvetica Neue"/>
              <a:ea typeface="Helvetica Neue"/>
              <a:cs typeface="Helvetica Neue"/>
              <a:sym typeface="Helvetica Neue"/>
            </a:endParaRPr>
          </a:p>
        </p:txBody>
      </p:sp>
      <p:sp>
        <p:nvSpPr>
          <p:cNvPr id="85" name="Google Shape;85;p14"/>
          <p:cNvSpPr txBox="1"/>
          <p:nvPr/>
        </p:nvSpPr>
        <p:spPr>
          <a:xfrm>
            <a:off x="3627523" y="3125764"/>
            <a:ext cx="1885200" cy="241500"/>
          </a:xfrm>
          <a:prstGeom prst="rect">
            <a:avLst/>
          </a:prstGeom>
          <a:noFill/>
          <a:ln>
            <a:noFill/>
          </a:ln>
        </p:spPr>
        <p:txBody>
          <a:bodyPr anchorCtr="0" anchor="t" bIns="28100" lIns="56250" spcFirstLastPara="1" rIns="56250" wrap="square" tIns="28100">
            <a:spAutoFit/>
          </a:bodyPr>
          <a:lstStyle/>
          <a:p>
            <a:pPr indent="0" lvl="0" marL="0" marR="0" rtl="0" algn="ctr">
              <a:lnSpc>
                <a:spcPct val="125000"/>
              </a:lnSpc>
              <a:spcBef>
                <a:spcPts val="0"/>
              </a:spcBef>
              <a:spcAft>
                <a:spcPts val="0"/>
              </a:spcAft>
              <a:buClr>
                <a:srgbClr val="000000"/>
              </a:buClr>
              <a:buSzPts val="984"/>
              <a:buFont typeface="Arial"/>
              <a:buNone/>
            </a:pPr>
            <a:r>
              <a:rPr lang="en" sz="1200">
                <a:latin typeface="Helvetica Neue"/>
                <a:ea typeface="Helvetica Neue"/>
                <a:cs typeface="Helvetica Neue"/>
                <a:sym typeface="Helvetica Neue"/>
              </a:rPr>
              <a:t>Setting up a BPA</a:t>
            </a:r>
            <a:endParaRPr i="0" sz="1200" u="none" cap="none" strike="noStrike">
              <a:solidFill>
                <a:srgbClr val="000000"/>
              </a:solidFill>
              <a:latin typeface="Helvetica Neue"/>
              <a:ea typeface="Helvetica Neue"/>
              <a:cs typeface="Helvetica Neue"/>
              <a:sym typeface="Helvetica Neue"/>
            </a:endParaRPr>
          </a:p>
        </p:txBody>
      </p:sp>
      <p:sp>
        <p:nvSpPr>
          <p:cNvPr id="86" name="Google Shape;86;p14"/>
          <p:cNvSpPr txBox="1"/>
          <p:nvPr/>
        </p:nvSpPr>
        <p:spPr>
          <a:xfrm>
            <a:off x="5441286" y="3125764"/>
            <a:ext cx="1885200" cy="472500"/>
          </a:xfrm>
          <a:prstGeom prst="rect">
            <a:avLst/>
          </a:prstGeom>
          <a:noFill/>
          <a:ln>
            <a:noFill/>
          </a:ln>
        </p:spPr>
        <p:txBody>
          <a:bodyPr anchorCtr="0" anchor="t" bIns="28100" lIns="56250" spcFirstLastPara="1" rIns="56250" wrap="square" tIns="28100">
            <a:spAutoFit/>
          </a:bodyPr>
          <a:lstStyle/>
          <a:p>
            <a:pPr indent="0" lvl="0" marL="0" marR="0" rtl="0" algn="ctr">
              <a:lnSpc>
                <a:spcPct val="125000"/>
              </a:lnSpc>
              <a:spcBef>
                <a:spcPts val="0"/>
              </a:spcBef>
              <a:spcAft>
                <a:spcPts val="0"/>
              </a:spcAft>
              <a:buClr>
                <a:srgbClr val="000000"/>
              </a:buClr>
              <a:buSzPts val="984"/>
              <a:buFont typeface="Arial"/>
              <a:buNone/>
            </a:pPr>
            <a:r>
              <a:rPr lang="en" sz="1200">
                <a:latin typeface="Helvetica Neue"/>
                <a:ea typeface="Helvetica Neue"/>
                <a:cs typeface="Helvetica Neue"/>
                <a:sym typeface="Helvetica Neue"/>
              </a:rPr>
              <a:t>How to Buy FSSI OS4 Products</a:t>
            </a:r>
            <a:endParaRPr sz="1200">
              <a:latin typeface="Helvetica Neue"/>
              <a:ea typeface="Helvetica Neue"/>
              <a:cs typeface="Helvetica Neue"/>
              <a:sym typeface="Helvetica Neue"/>
            </a:endParaRPr>
          </a:p>
        </p:txBody>
      </p:sp>
      <p:sp>
        <p:nvSpPr>
          <p:cNvPr id="87" name="Google Shape;87;p14"/>
          <p:cNvSpPr/>
          <p:nvPr/>
        </p:nvSpPr>
        <p:spPr>
          <a:xfrm rot="-7272757">
            <a:off x="7735669" y="1881750"/>
            <a:ext cx="923940" cy="923940"/>
          </a:xfrm>
          <a:prstGeom prst="arc">
            <a:avLst>
              <a:gd fmla="val 6555736" name="adj1"/>
              <a:gd fmla="val 482720" name="adj2"/>
            </a:avLst>
          </a:prstGeom>
          <a:noFill/>
          <a:ln cap="flat" cmpd="sng" w="22150">
            <a:solidFill>
              <a:srgbClr val="01558E"/>
            </a:solidFill>
            <a:prstDash val="solid"/>
            <a:miter lim="800000"/>
            <a:headEnd len="sm" w="sm" type="none"/>
            <a:tailEnd len="sm" w="sm" type="none"/>
          </a:ln>
        </p:spPr>
        <p:txBody>
          <a:bodyPr anchorCtr="0" anchor="ctr" bIns="31875" lIns="63775" spcFirstLastPara="1" rIns="63775" wrap="square" tIns="31875">
            <a:noAutofit/>
          </a:bodyPr>
          <a:lstStyle/>
          <a:p>
            <a:pPr indent="0" lvl="0" marL="0" marR="0" rtl="0" algn="ctr">
              <a:lnSpc>
                <a:spcPct val="100000"/>
              </a:lnSpc>
              <a:spcBef>
                <a:spcPts val="0"/>
              </a:spcBef>
              <a:spcAft>
                <a:spcPts val="0"/>
              </a:spcAft>
              <a:buClr>
                <a:srgbClr val="000000"/>
              </a:buClr>
              <a:buSzPts val="1255"/>
              <a:buFont typeface="Arial"/>
              <a:buNone/>
            </a:pPr>
            <a:r>
              <a:t/>
            </a:r>
            <a:endParaRPr b="0" i="0" sz="1255" u="none" cap="none" strike="noStrike">
              <a:solidFill>
                <a:srgbClr val="000000"/>
              </a:solidFill>
              <a:latin typeface="Calibri"/>
              <a:ea typeface="Calibri"/>
              <a:cs typeface="Calibri"/>
              <a:sym typeface="Calibri"/>
            </a:endParaRPr>
          </a:p>
        </p:txBody>
      </p:sp>
      <p:sp>
        <p:nvSpPr>
          <p:cNvPr id="88" name="Google Shape;88;p14"/>
          <p:cNvSpPr/>
          <p:nvPr/>
        </p:nvSpPr>
        <p:spPr>
          <a:xfrm>
            <a:off x="7900582" y="2044782"/>
            <a:ext cx="597900" cy="597900"/>
          </a:xfrm>
          <a:prstGeom prst="ellipse">
            <a:avLst/>
          </a:prstGeom>
          <a:solidFill>
            <a:srgbClr val="01558E"/>
          </a:solidFill>
          <a:ln>
            <a:noFill/>
          </a:ln>
        </p:spPr>
        <p:txBody>
          <a:bodyPr anchorCtr="0" anchor="ctr" bIns="31875" lIns="63775" spcFirstLastPara="1" rIns="63775" wrap="square" tIns="31875">
            <a:noAutofit/>
          </a:bodyPr>
          <a:lstStyle/>
          <a:p>
            <a:pPr indent="0" lvl="0" marL="0" marR="0" rtl="0" algn="r">
              <a:lnSpc>
                <a:spcPct val="100000"/>
              </a:lnSpc>
              <a:spcBef>
                <a:spcPts val="0"/>
              </a:spcBef>
              <a:spcAft>
                <a:spcPts val="0"/>
              </a:spcAft>
              <a:buClr>
                <a:srgbClr val="000000"/>
              </a:buClr>
              <a:buSzPts val="1255"/>
              <a:buFont typeface="Arial"/>
              <a:buNone/>
            </a:pPr>
            <a:r>
              <a:t/>
            </a:r>
            <a:endParaRPr b="0" i="0" sz="1255" u="none" cap="none" strike="noStrike">
              <a:solidFill>
                <a:srgbClr val="FFFFFF"/>
              </a:solidFill>
              <a:latin typeface="Calibri"/>
              <a:ea typeface="Calibri"/>
              <a:cs typeface="Calibri"/>
              <a:sym typeface="Calibri"/>
            </a:endParaRPr>
          </a:p>
        </p:txBody>
      </p:sp>
      <p:sp>
        <p:nvSpPr>
          <p:cNvPr id="89" name="Google Shape;89;p14"/>
          <p:cNvSpPr txBox="1"/>
          <p:nvPr/>
        </p:nvSpPr>
        <p:spPr>
          <a:xfrm>
            <a:off x="7255048" y="3125764"/>
            <a:ext cx="1885200" cy="241500"/>
          </a:xfrm>
          <a:prstGeom prst="rect">
            <a:avLst/>
          </a:prstGeom>
          <a:noFill/>
          <a:ln>
            <a:noFill/>
          </a:ln>
        </p:spPr>
        <p:txBody>
          <a:bodyPr anchorCtr="0" anchor="t" bIns="28100" lIns="56250" spcFirstLastPara="1" rIns="56250" wrap="square" tIns="28100">
            <a:spAutoFit/>
          </a:bodyPr>
          <a:lstStyle/>
          <a:p>
            <a:pPr indent="0" lvl="0" marL="0" marR="0" rtl="0" algn="ctr">
              <a:lnSpc>
                <a:spcPct val="125000"/>
              </a:lnSpc>
              <a:spcBef>
                <a:spcPts val="0"/>
              </a:spcBef>
              <a:spcAft>
                <a:spcPts val="0"/>
              </a:spcAft>
              <a:buClr>
                <a:srgbClr val="000000"/>
              </a:buClr>
              <a:buSzPts val="984"/>
              <a:buFont typeface="Arial"/>
              <a:buNone/>
            </a:pPr>
            <a:r>
              <a:rPr lang="en" sz="1200">
                <a:latin typeface="Helvetica Neue"/>
                <a:ea typeface="Helvetica Neue"/>
                <a:cs typeface="Helvetica Neue"/>
                <a:sym typeface="Helvetica Neue"/>
              </a:rPr>
              <a:t>Points of Contact</a:t>
            </a:r>
            <a:endParaRPr i="0" sz="1200" u="none" cap="none" strike="noStrike">
              <a:solidFill>
                <a:srgbClr val="000000"/>
              </a:solidFill>
              <a:latin typeface="Helvetica Neue"/>
              <a:ea typeface="Helvetica Neue"/>
              <a:cs typeface="Helvetica Neue"/>
              <a:sym typeface="Helvetica Neue"/>
            </a:endParaRPr>
          </a:p>
        </p:txBody>
      </p:sp>
      <p:sp>
        <p:nvSpPr>
          <p:cNvPr id="90" name="Google Shape;90;p14"/>
          <p:cNvSpPr txBox="1"/>
          <p:nvPr/>
        </p:nvSpPr>
        <p:spPr>
          <a:xfrm>
            <a:off x="607713" y="257975"/>
            <a:ext cx="7924800" cy="554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 sz="3000">
                <a:solidFill>
                  <a:srgbClr val="005390"/>
                </a:solidFill>
                <a:latin typeface="Helvetica Neue"/>
                <a:ea typeface="Helvetica Neue"/>
                <a:cs typeface="Helvetica Neue"/>
                <a:sym typeface="Helvetica Neue"/>
              </a:rPr>
              <a:t>Document Overview</a:t>
            </a:r>
            <a:endParaRPr sz="3000">
              <a:solidFill>
                <a:srgbClr val="00539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a:hlinkClick r:id="rId3"/>
          </p:cNvPr>
          <p:cNvSpPr/>
          <p:nvPr/>
        </p:nvSpPr>
        <p:spPr>
          <a:xfrm>
            <a:off x="2219775" y="4290775"/>
            <a:ext cx="2424000" cy="395400"/>
          </a:xfrm>
          <a:prstGeom prst="roundRect">
            <a:avLst>
              <a:gd fmla="val 50000" name="adj"/>
            </a:avLst>
          </a:prstGeom>
          <a:solidFill>
            <a:srgbClr val="01558E"/>
          </a:solidFill>
          <a:ln>
            <a:noFill/>
          </a:ln>
        </p:spPr>
        <p:txBody>
          <a:bodyPr anchorCtr="0" anchor="ctr" bIns="43900" lIns="87750" spcFirstLastPara="1" rIns="87750" wrap="square" tIns="43900">
            <a:noAutofit/>
          </a:bodyPr>
          <a:lstStyle/>
          <a:p>
            <a:pPr indent="0" lvl="0" marL="0" marR="0" rtl="0" algn="ctr">
              <a:lnSpc>
                <a:spcPct val="100000"/>
              </a:lnSpc>
              <a:spcBef>
                <a:spcPts val="0"/>
              </a:spcBef>
              <a:spcAft>
                <a:spcPts val="0"/>
              </a:spcAft>
              <a:buClr>
                <a:srgbClr val="000000"/>
              </a:buClr>
              <a:buSzPts val="1728"/>
              <a:buFont typeface="Arial"/>
              <a:buNone/>
            </a:pPr>
            <a:r>
              <a:t/>
            </a:r>
            <a:endParaRPr b="0" i="0" sz="1728" u="none" cap="none" strike="noStrike">
              <a:solidFill>
                <a:srgbClr val="3F3F3F"/>
              </a:solidFill>
              <a:latin typeface="Calibri"/>
              <a:ea typeface="Calibri"/>
              <a:cs typeface="Calibri"/>
              <a:sym typeface="Calibri"/>
            </a:endParaRPr>
          </a:p>
        </p:txBody>
      </p:sp>
      <p:sp>
        <p:nvSpPr>
          <p:cNvPr id="96" name="Google Shape;96;p15"/>
          <p:cNvSpPr txBox="1"/>
          <p:nvPr/>
        </p:nvSpPr>
        <p:spPr>
          <a:xfrm>
            <a:off x="2447734" y="4342760"/>
            <a:ext cx="2019600" cy="295500"/>
          </a:xfrm>
          <a:prstGeom prst="rect">
            <a:avLst/>
          </a:prstGeom>
          <a:noFill/>
          <a:ln>
            <a:noFill/>
          </a:ln>
        </p:spPr>
        <p:txBody>
          <a:bodyPr anchorCtr="0" anchor="t" bIns="43900" lIns="87750" spcFirstLastPara="1" rIns="87750" wrap="square" tIns="43900">
            <a:spAutoFit/>
          </a:bodyPr>
          <a:lstStyle/>
          <a:p>
            <a:pPr indent="0" lvl="0" marL="0" marR="0" rtl="0" algn="ctr">
              <a:lnSpc>
                <a:spcPct val="100000"/>
              </a:lnSpc>
              <a:spcBef>
                <a:spcPts val="0"/>
              </a:spcBef>
              <a:spcAft>
                <a:spcPts val="0"/>
              </a:spcAft>
              <a:buClr>
                <a:srgbClr val="000000"/>
              </a:buClr>
              <a:buSzPts val="1343"/>
              <a:buFont typeface="Arial"/>
              <a:buNone/>
            </a:pPr>
            <a:r>
              <a:rPr lang="en" sz="1343" u="sng">
                <a:solidFill>
                  <a:schemeClr val="lt1"/>
                </a:solidFill>
                <a:latin typeface="Poppins Medium"/>
                <a:ea typeface="Poppins Medium"/>
                <a:cs typeface="Poppins Medium"/>
                <a:sym typeface="Poppins Medium"/>
                <a:hlinkClick r:id="rId4">
                  <a:extLst>
                    <a:ext uri="{A12FA001-AC4F-418D-AE19-62706E023703}">
                      <ahyp:hlinkClr val="tx"/>
                    </a:ext>
                  </a:extLst>
                </a:hlinkClick>
              </a:rPr>
              <a:t>www.gsa.gov/os4</a:t>
            </a:r>
            <a:endParaRPr b="0" i="0" sz="1343" u="none" cap="none" strike="noStrike">
              <a:solidFill>
                <a:schemeClr val="lt1"/>
              </a:solidFill>
              <a:latin typeface="Arial"/>
              <a:ea typeface="Arial"/>
              <a:cs typeface="Arial"/>
              <a:sym typeface="Arial"/>
            </a:endParaRPr>
          </a:p>
        </p:txBody>
      </p:sp>
      <p:sp>
        <p:nvSpPr>
          <p:cNvPr id="97" name="Google Shape;97;p15"/>
          <p:cNvSpPr txBox="1"/>
          <p:nvPr/>
        </p:nvSpPr>
        <p:spPr>
          <a:xfrm>
            <a:off x="461850" y="776225"/>
            <a:ext cx="4448700" cy="4569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b="1" lang="en" sz="2600">
                <a:solidFill>
                  <a:srgbClr val="01558E"/>
                </a:solidFill>
                <a:latin typeface="Helvetica Neue"/>
                <a:ea typeface="Helvetica Neue"/>
                <a:cs typeface="Helvetica Neue"/>
                <a:sym typeface="Helvetica Neue"/>
              </a:rPr>
              <a:t>FSSI OS4 Overview</a:t>
            </a:r>
            <a:endParaRPr b="1" sz="2600">
              <a:solidFill>
                <a:srgbClr val="01558E"/>
              </a:solidFill>
              <a:latin typeface="Helvetica Neue"/>
              <a:ea typeface="Helvetica Neue"/>
              <a:cs typeface="Helvetica Neue"/>
              <a:sym typeface="Helvetica Neue"/>
            </a:endParaRPr>
          </a:p>
        </p:txBody>
      </p:sp>
      <p:sp>
        <p:nvSpPr>
          <p:cNvPr id="98" name="Google Shape;98;p15"/>
          <p:cNvSpPr txBox="1"/>
          <p:nvPr/>
        </p:nvSpPr>
        <p:spPr>
          <a:xfrm>
            <a:off x="367450" y="1247175"/>
            <a:ext cx="4448700" cy="3443100"/>
          </a:xfrm>
          <a:prstGeom prst="rect">
            <a:avLst/>
          </a:prstGeom>
          <a:noFill/>
          <a:ln>
            <a:noFill/>
          </a:ln>
        </p:spPr>
        <p:txBody>
          <a:bodyPr anchorCtr="0" anchor="t" bIns="28100" lIns="56250" spcFirstLastPara="1" rIns="56250" wrap="square" tIns="28100">
            <a:spAutoFit/>
          </a:bodyPr>
          <a:lstStyle/>
          <a:p>
            <a:pPr indent="-355600" lvl="0" marL="457200" marR="0" rtl="0" algn="l">
              <a:lnSpc>
                <a:spcPct val="100000"/>
              </a:lnSpc>
              <a:spcBef>
                <a:spcPts val="0"/>
              </a:spcBef>
              <a:spcAft>
                <a:spcPts val="0"/>
              </a:spcAft>
              <a:buClr>
                <a:srgbClr val="01558E"/>
              </a:buClr>
              <a:buSzPts val="2000"/>
              <a:buFont typeface="Helvetica Neue"/>
              <a:buChar char="●"/>
            </a:pPr>
            <a:r>
              <a:rPr i="1" lang="en" sz="2000">
                <a:solidFill>
                  <a:srgbClr val="01558E"/>
                </a:solidFill>
                <a:latin typeface="Helvetica Neue"/>
                <a:ea typeface="Helvetica Neue"/>
                <a:cs typeface="Helvetica Neue"/>
                <a:sym typeface="Helvetica Neue"/>
              </a:rPr>
              <a:t>Comprise of Enhanced SIN, also known as OS4.</a:t>
            </a:r>
            <a:endParaRPr i="1" sz="2000">
              <a:solidFill>
                <a:srgbClr val="01558E"/>
              </a:solidFill>
              <a:latin typeface="Helvetica Neue"/>
              <a:ea typeface="Helvetica Neue"/>
              <a:cs typeface="Helvetica Neue"/>
              <a:sym typeface="Helvetica Neue"/>
            </a:endParaRPr>
          </a:p>
          <a:p>
            <a:pPr indent="-355600" lvl="0" marL="457200" marR="0" rtl="0" algn="l">
              <a:lnSpc>
                <a:spcPct val="100000"/>
              </a:lnSpc>
              <a:spcBef>
                <a:spcPts val="0"/>
              </a:spcBef>
              <a:spcAft>
                <a:spcPts val="0"/>
              </a:spcAft>
              <a:buClr>
                <a:srgbClr val="01558E"/>
              </a:buClr>
              <a:buSzPts val="2000"/>
              <a:buFont typeface="Helvetica Neue"/>
              <a:buChar char="●"/>
            </a:pPr>
            <a:r>
              <a:rPr i="1" lang="en" sz="2000">
                <a:solidFill>
                  <a:srgbClr val="01558E"/>
                </a:solidFill>
                <a:latin typeface="Helvetica Neue"/>
                <a:ea typeface="Helvetica Neue"/>
                <a:cs typeface="Helvetica Neue"/>
                <a:sym typeface="Helvetica Neue"/>
              </a:rPr>
              <a:t>OS4 consists of one SIN: 339940OS4.</a:t>
            </a:r>
            <a:endParaRPr i="1" sz="2000">
              <a:solidFill>
                <a:srgbClr val="01558E"/>
              </a:solidFill>
              <a:latin typeface="Helvetica Neue"/>
              <a:ea typeface="Helvetica Neue"/>
              <a:cs typeface="Helvetica Neue"/>
              <a:sym typeface="Helvetica Neue"/>
            </a:endParaRPr>
          </a:p>
          <a:p>
            <a:pPr indent="-355600" lvl="1" marL="914400" marR="0" rtl="0" algn="l">
              <a:lnSpc>
                <a:spcPct val="100000"/>
              </a:lnSpc>
              <a:spcBef>
                <a:spcPts val="0"/>
              </a:spcBef>
              <a:spcAft>
                <a:spcPts val="0"/>
              </a:spcAft>
              <a:buClr>
                <a:srgbClr val="01558E"/>
              </a:buClr>
              <a:buSzPts val="2000"/>
              <a:buFont typeface="Helvetica Neue"/>
              <a:buChar char="○"/>
            </a:pPr>
            <a:r>
              <a:rPr i="1" lang="en" sz="2000">
                <a:solidFill>
                  <a:srgbClr val="01558E"/>
                </a:solidFill>
                <a:latin typeface="Helvetica Neue"/>
                <a:ea typeface="Helvetica Neue"/>
                <a:cs typeface="Helvetica Neue"/>
                <a:sym typeface="Helvetica Neue"/>
              </a:rPr>
              <a:t>339940OS4 is an Office Supplies and Services solution.</a:t>
            </a:r>
            <a:endParaRPr i="1" sz="2000">
              <a:solidFill>
                <a:srgbClr val="01558E"/>
              </a:solidFill>
              <a:latin typeface="Helvetica Neue"/>
              <a:ea typeface="Helvetica Neue"/>
              <a:cs typeface="Helvetica Neue"/>
              <a:sym typeface="Helvetica Neue"/>
            </a:endParaRPr>
          </a:p>
          <a:p>
            <a:pPr indent="-355600" lvl="0" marL="457200" marR="0" rtl="0" algn="l">
              <a:lnSpc>
                <a:spcPct val="100000"/>
              </a:lnSpc>
              <a:spcBef>
                <a:spcPts val="0"/>
              </a:spcBef>
              <a:spcAft>
                <a:spcPts val="0"/>
              </a:spcAft>
              <a:buClr>
                <a:srgbClr val="01558E"/>
              </a:buClr>
              <a:buSzPts val="2000"/>
              <a:buFont typeface="Helvetica Neue"/>
              <a:buChar char="●"/>
            </a:pPr>
            <a:r>
              <a:rPr i="1" lang="en" sz="2000">
                <a:solidFill>
                  <a:srgbClr val="01558E"/>
                </a:solidFill>
                <a:latin typeface="Helvetica Neue"/>
                <a:ea typeface="Helvetica Neue"/>
                <a:cs typeface="Helvetica Neue"/>
                <a:sym typeface="Helvetica Neue"/>
              </a:rPr>
              <a:t>SIN is continuously open to new offers.</a:t>
            </a:r>
            <a:endParaRPr i="1" sz="2000">
              <a:solidFill>
                <a:srgbClr val="01558E"/>
              </a:solidFill>
              <a:latin typeface="Helvetica Neue"/>
              <a:ea typeface="Helvetica Neue"/>
              <a:cs typeface="Helvetica Neue"/>
              <a:sym typeface="Helvetica Neue"/>
            </a:endParaRPr>
          </a:p>
          <a:p>
            <a:pPr indent="-355600" lvl="0" marL="457200" marR="0" rtl="0" algn="l">
              <a:lnSpc>
                <a:spcPct val="100000"/>
              </a:lnSpc>
              <a:spcBef>
                <a:spcPts val="0"/>
              </a:spcBef>
              <a:spcAft>
                <a:spcPts val="0"/>
              </a:spcAft>
              <a:buClr>
                <a:srgbClr val="01558E"/>
              </a:buClr>
              <a:buSzPts val="2000"/>
              <a:buFont typeface="Helvetica Neue"/>
              <a:buChar char="●"/>
            </a:pPr>
            <a:r>
              <a:rPr i="1" lang="en" sz="2000">
                <a:solidFill>
                  <a:srgbClr val="01558E"/>
                </a:solidFill>
                <a:latin typeface="Helvetica Neue"/>
                <a:ea typeface="Helvetica Neue"/>
                <a:cs typeface="Helvetica Neue"/>
                <a:sym typeface="Helvetica Neue"/>
              </a:rPr>
              <a:t>A list of current contractors can be found at </a:t>
            </a:r>
            <a:endParaRPr i="1" sz="2000" u="none" cap="none" strike="noStrike">
              <a:solidFill>
                <a:srgbClr val="01558E"/>
              </a:solidFill>
              <a:latin typeface="Helvetica Neue"/>
              <a:ea typeface="Helvetica Neue"/>
              <a:cs typeface="Helvetica Neue"/>
              <a:sym typeface="Helvetica Neue"/>
            </a:endParaRPr>
          </a:p>
        </p:txBody>
      </p:sp>
      <p:sp>
        <p:nvSpPr>
          <p:cNvPr id="99" name="Google Shape;99;p15"/>
          <p:cNvSpPr txBox="1"/>
          <p:nvPr/>
        </p:nvSpPr>
        <p:spPr>
          <a:xfrm>
            <a:off x="4974750" y="0"/>
            <a:ext cx="42753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SIN 339940OS4 OS4 Office Products and Supplies:</a:t>
            </a:r>
            <a:endParaRPr b="1"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339940OS4</a:t>
            </a:r>
            <a:r>
              <a:rPr lang="en" sz="950">
                <a:solidFill>
                  <a:schemeClr val="dk1"/>
                </a:solidFill>
                <a:latin typeface="Helvetica Neue"/>
                <a:ea typeface="Helvetica Neue"/>
                <a:cs typeface="Helvetica Neue"/>
                <a:sym typeface="Helvetica Neue"/>
              </a:rPr>
              <a:t> Offerors may offer their entire commercial catalog, or may offer a select, limited line of office products. Office products include, but are not limited to items such as: pens, pencils, markers, xerographic paper, printer paper, fax paper, 3D printing filaments and resins, binders, tape, envelopes, shredders, helical-scan, longitudinally oriented video tapes, video cassettes, reel to reel audio tapes, blank endless loop audio cartridge tapes, magnetic tape audio recording cassette, computer tape, reel, cartridge, cassette, diskettes, disk packs, disk cartridges,  anti-glare/anti-radiation screens (VDT), ergonomic workstations products, cleaning equipment and supplies (head cleaners, disk drive cleaners, monitor cleaners, toner wipes, mini-vacuums, etc.) optical disks, CD-ROMS, DVD-ROMS, flash drives, external hard drives, physical storage, security, protective and related ADP supplies, and toner cartridges. Toner cartridge offerors must provide arrangements for empty toner</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950">
                <a:solidFill>
                  <a:schemeClr val="dk1"/>
                </a:solidFill>
                <a:latin typeface="Helvetica Neue"/>
                <a:ea typeface="Helvetica Neue"/>
                <a:cs typeface="Helvetica Neue"/>
                <a:sym typeface="Helvetica Neue"/>
              </a:rPr>
              <a:t>cartridges to be returned from customers. This may include prepaid shipping labels in the products packaging and/or rebates.</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NOTE:</a:t>
            </a:r>
            <a:r>
              <a:rPr lang="en" sz="950">
                <a:solidFill>
                  <a:schemeClr val="dk1"/>
                </a:solidFill>
                <a:latin typeface="Helvetica Neue"/>
                <a:ea typeface="Helvetica Neue"/>
                <a:cs typeface="Helvetica Neue"/>
                <a:sym typeface="Helvetica Neue"/>
              </a:rPr>
              <a:t> Toner cartridges are the ONLY remanufactured item(s) allowable under this SIN.</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Cooperative Purchasing:</a:t>
            </a:r>
            <a:r>
              <a:rPr lang="en" sz="950">
                <a:solidFill>
                  <a:schemeClr val="dk1"/>
                </a:solidFill>
                <a:latin typeface="Helvetica Neue"/>
                <a:ea typeface="Helvetica Neue"/>
                <a:cs typeface="Helvetica Neue"/>
                <a:sym typeface="Helvetica Neue"/>
              </a:rPr>
              <a:t> No</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Set Aside:</a:t>
            </a:r>
            <a:r>
              <a:rPr lang="en" sz="950">
                <a:solidFill>
                  <a:schemeClr val="dk1"/>
                </a:solidFill>
                <a:latin typeface="Helvetica Neue"/>
                <a:ea typeface="Helvetica Neue"/>
                <a:cs typeface="Helvetica Neue"/>
                <a:sym typeface="Helvetica Neue"/>
              </a:rPr>
              <a:t> No</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FSC/PSC Code:</a:t>
            </a:r>
            <a:r>
              <a:rPr lang="en" sz="950">
                <a:solidFill>
                  <a:schemeClr val="dk1"/>
                </a:solidFill>
                <a:latin typeface="Helvetica Neue"/>
                <a:ea typeface="Helvetica Neue"/>
                <a:cs typeface="Helvetica Neue"/>
                <a:sym typeface="Helvetica Neue"/>
              </a:rPr>
              <a:t> 7510</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Maximum Order:</a:t>
            </a:r>
            <a:r>
              <a:rPr lang="en" sz="950">
                <a:solidFill>
                  <a:schemeClr val="dk1"/>
                </a:solidFill>
                <a:latin typeface="Helvetica Neue"/>
                <a:ea typeface="Helvetica Neue"/>
                <a:cs typeface="Helvetica Neue"/>
                <a:sym typeface="Helvetica Neue"/>
              </a:rPr>
              <a:t> $250,000</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NAICS</a:t>
            </a:r>
            <a:endParaRPr b="1"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950">
                <a:solidFill>
                  <a:schemeClr val="dk1"/>
                </a:solidFill>
                <a:latin typeface="Helvetica Neue"/>
                <a:ea typeface="Helvetica Neue"/>
                <a:cs typeface="Helvetica Neue"/>
                <a:sym typeface="Helvetica Neue"/>
              </a:rPr>
              <a:t>Number</a:t>
            </a:r>
            <a:r>
              <a:rPr lang="en" sz="950">
                <a:solidFill>
                  <a:schemeClr val="dk1"/>
                </a:solidFill>
                <a:latin typeface="Helvetica Neue"/>
                <a:ea typeface="Helvetica Neue"/>
                <a:cs typeface="Helvetica Neue"/>
                <a:sym typeface="Helvetica Neue"/>
              </a:rPr>
              <a:t>     </a:t>
            </a:r>
            <a:r>
              <a:rPr b="1" lang="en" sz="950">
                <a:solidFill>
                  <a:schemeClr val="dk1"/>
                </a:solidFill>
                <a:latin typeface="Helvetica Neue"/>
                <a:ea typeface="Helvetica Neue"/>
                <a:cs typeface="Helvetica Neue"/>
                <a:sym typeface="Helvetica Neue"/>
              </a:rPr>
              <a:t>Description Business</a:t>
            </a:r>
            <a:r>
              <a:rPr lang="en" sz="950">
                <a:solidFill>
                  <a:schemeClr val="dk1"/>
                </a:solidFill>
                <a:latin typeface="Helvetica Neue"/>
                <a:ea typeface="Helvetica Neue"/>
                <a:cs typeface="Helvetica Neue"/>
                <a:sym typeface="Helvetica Neue"/>
              </a:rPr>
              <a:t>                                        </a:t>
            </a:r>
            <a:r>
              <a:rPr b="1" lang="en" sz="950">
                <a:solidFill>
                  <a:schemeClr val="dk1"/>
                </a:solidFill>
                <a:latin typeface="Helvetica Neue"/>
                <a:ea typeface="Helvetica Neue"/>
                <a:cs typeface="Helvetica Neue"/>
                <a:sym typeface="Helvetica Neue"/>
              </a:rPr>
              <a:t>Size</a:t>
            </a:r>
            <a:endParaRPr b="1"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950">
                <a:solidFill>
                  <a:schemeClr val="dk1"/>
                </a:solidFill>
                <a:latin typeface="Helvetica Neue"/>
                <a:ea typeface="Helvetica Neue"/>
                <a:cs typeface="Helvetica Neue"/>
                <a:sym typeface="Helvetica Neue"/>
              </a:rPr>
              <a:t>322230       Stationery Product Manufacturing                      750 employees</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950">
                <a:solidFill>
                  <a:schemeClr val="dk1"/>
                </a:solidFill>
                <a:latin typeface="Helvetica Neue"/>
                <a:ea typeface="Helvetica Neue"/>
                <a:cs typeface="Helvetica Neue"/>
                <a:sym typeface="Helvetica Neue"/>
              </a:rPr>
              <a:t>339940       Office Supplies (except Paper) Manufacturing    750 employees</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9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950">
              <a:solidFill>
                <a:schemeClr val="dk1"/>
              </a:solidFill>
              <a:latin typeface="Helvetica Neue"/>
              <a:ea typeface="Helvetica Neue"/>
              <a:cs typeface="Helvetica Neue"/>
              <a:sym typeface="Helvetica Neue"/>
            </a:endParaRPr>
          </a:p>
        </p:txBody>
      </p:sp>
      <p:cxnSp>
        <p:nvCxnSpPr>
          <p:cNvPr id="100" name="Google Shape;100;p15"/>
          <p:cNvCxnSpPr/>
          <p:nvPr/>
        </p:nvCxnSpPr>
        <p:spPr>
          <a:xfrm>
            <a:off x="5569450" y="4227325"/>
            <a:ext cx="8100" cy="538500"/>
          </a:xfrm>
          <a:prstGeom prst="straightConnector1">
            <a:avLst/>
          </a:prstGeom>
          <a:noFill/>
          <a:ln cap="flat" cmpd="sng" w="9525">
            <a:solidFill>
              <a:schemeClr val="dk2"/>
            </a:solidFill>
            <a:prstDash val="solid"/>
            <a:round/>
            <a:headEnd len="med" w="med" type="none"/>
            <a:tailEnd len="med" w="med" type="none"/>
          </a:ln>
        </p:spPr>
      </p:cxnSp>
      <p:cxnSp>
        <p:nvCxnSpPr>
          <p:cNvPr id="101" name="Google Shape;101;p15"/>
          <p:cNvCxnSpPr/>
          <p:nvPr/>
        </p:nvCxnSpPr>
        <p:spPr>
          <a:xfrm>
            <a:off x="8189125" y="4227325"/>
            <a:ext cx="300" cy="522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Generate an image that complements the following points related to OS4 Goals: Achieve savings Capture data Enable achievement of socio-economic goals Drive compliance with mandates &amp; regulations Make green products available and easy to purchase Conform with Agency business practices Be easy to use" id="107" name="Google Shape;107;p16"/>
          <p:cNvPicPr preferRelativeResize="0"/>
          <p:nvPr/>
        </p:nvPicPr>
        <p:blipFill rotWithShape="1">
          <a:blip r:embed="rId3">
            <a:alphaModFix/>
          </a:blip>
          <a:srcRect b="0" l="0" r="0" t="15590"/>
          <a:stretch/>
        </p:blipFill>
        <p:spPr>
          <a:xfrm>
            <a:off x="0" y="833453"/>
            <a:ext cx="9144000" cy="4310046"/>
          </a:xfrm>
          <a:prstGeom prst="rect">
            <a:avLst/>
          </a:prstGeom>
          <a:noFill/>
          <a:ln>
            <a:noFill/>
          </a:ln>
        </p:spPr>
      </p:pic>
      <p:sp>
        <p:nvSpPr>
          <p:cNvPr id="108" name="Google Shape;108;p16"/>
          <p:cNvSpPr txBox="1"/>
          <p:nvPr/>
        </p:nvSpPr>
        <p:spPr>
          <a:xfrm>
            <a:off x="440450" y="262500"/>
            <a:ext cx="4448700" cy="4569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b="1" lang="en" sz="2600">
                <a:solidFill>
                  <a:srgbClr val="01558E"/>
                </a:solidFill>
                <a:latin typeface="Helvetica Neue"/>
                <a:ea typeface="Helvetica Neue"/>
                <a:cs typeface="Helvetica Neue"/>
                <a:sym typeface="Helvetica Neue"/>
              </a:rPr>
              <a:t>OS4 Goals</a:t>
            </a:r>
            <a:endParaRPr b="1" sz="2600">
              <a:solidFill>
                <a:srgbClr val="01558E"/>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7"/>
          <p:cNvSpPr txBox="1"/>
          <p:nvPr/>
        </p:nvSpPr>
        <p:spPr>
          <a:xfrm>
            <a:off x="440450" y="262500"/>
            <a:ext cx="4448700" cy="4569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b="1" lang="en" sz="2600">
                <a:solidFill>
                  <a:srgbClr val="01558E"/>
                </a:solidFill>
                <a:latin typeface="Helvetica Neue"/>
                <a:ea typeface="Helvetica Neue"/>
                <a:cs typeface="Helvetica Neue"/>
                <a:sym typeface="Helvetica Neue"/>
              </a:rPr>
              <a:t>OS4 Discounts</a:t>
            </a:r>
            <a:endParaRPr b="1" sz="2600">
              <a:solidFill>
                <a:srgbClr val="01558E"/>
              </a:solidFill>
              <a:latin typeface="Helvetica Neue"/>
              <a:ea typeface="Helvetica Neue"/>
              <a:cs typeface="Helvetica Neue"/>
              <a:sym typeface="Helvetica Neue"/>
            </a:endParaRPr>
          </a:p>
        </p:txBody>
      </p:sp>
      <p:sp>
        <p:nvSpPr>
          <p:cNvPr id="115" name="Google Shape;115;p17"/>
          <p:cNvSpPr txBox="1"/>
          <p:nvPr/>
        </p:nvSpPr>
        <p:spPr>
          <a:xfrm>
            <a:off x="440450" y="1158000"/>
            <a:ext cx="5413800" cy="2519400"/>
          </a:xfrm>
          <a:prstGeom prst="rect">
            <a:avLst/>
          </a:prstGeom>
          <a:noFill/>
          <a:ln>
            <a:noFill/>
          </a:ln>
        </p:spPr>
        <p:txBody>
          <a:bodyPr anchorCtr="0" anchor="t" bIns="28100" lIns="56250" spcFirstLastPara="1" rIns="56250" wrap="square" tIns="28100">
            <a:spAutoFit/>
          </a:bodyPr>
          <a:lstStyle/>
          <a:p>
            <a:pPr indent="0" lvl="0" marL="0" marR="0" rtl="0" algn="l">
              <a:lnSpc>
                <a:spcPct val="100000"/>
              </a:lnSpc>
              <a:spcBef>
                <a:spcPts val="0"/>
              </a:spcBef>
              <a:spcAft>
                <a:spcPts val="0"/>
              </a:spcAft>
              <a:buNone/>
            </a:pPr>
            <a:r>
              <a:rPr b="1" lang="en" sz="2000">
                <a:solidFill>
                  <a:srgbClr val="01558E"/>
                </a:solidFill>
                <a:latin typeface="Helvetica Neue"/>
                <a:ea typeface="Helvetica Neue"/>
                <a:cs typeface="Helvetica Neue"/>
                <a:sym typeface="Helvetica Neue"/>
              </a:rPr>
              <a:t>OS4 Delivery Order size discounts:</a:t>
            </a:r>
            <a:endParaRPr b="1" sz="2000">
              <a:solidFill>
                <a:srgbClr val="01558E"/>
              </a:solidFill>
              <a:latin typeface="Helvetica Neue"/>
              <a:ea typeface="Helvetica Neue"/>
              <a:cs typeface="Helvetica Neue"/>
              <a:sym typeface="Helvetica Neue"/>
            </a:endParaRPr>
          </a:p>
          <a:p>
            <a:pPr indent="-355600" lvl="0" marL="457200" marR="0" rtl="0" algn="l">
              <a:lnSpc>
                <a:spcPct val="100000"/>
              </a:lnSpc>
              <a:spcBef>
                <a:spcPts val="0"/>
              </a:spcBef>
              <a:spcAft>
                <a:spcPts val="0"/>
              </a:spcAft>
              <a:buClr>
                <a:srgbClr val="01558E"/>
              </a:buClr>
              <a:buSzPts val="2000"/>
              <a:buFont typeface="Helvetica Neue"/>
              <a:buChar char="●"/>
            </a:pPr>
            <a:r>
              <a:rPr lang="en" sz="2000">
                <a:solidFill>
                  <a:srgbClr val="01558E"/>
                </a:solidFill>
                <a:latin typeface="Helvetica Neue"/>
                <a:ea typeface="Helvetica Neue"/>
                <a:cs typeface="Helvetica Neue"/>
                <a:sym typeface="Helvetica Neue"/>
              </a:rPr>
              <a:t>Consolidate orders and save as discounts are triggered on individual orders starting at $25.00 for some vendors</a:t>
            </a:r>
            <a:endParaRPr sz="2000">
              <a:solidFill>
                <a:srgbClr val="01558E"/>
              </a:solidFill>
              <a:latin typeface="Helvetica Neue"/>
              <a:ea typeface="Helvetica Neue"/>
              <a:cs typeface="Helvetica Neue"/>
              <a:sym typeface="Helvetica Neue"/>
            </a:endParaRPr>
          </a:p>
          <a:p>
            <a:pPr indent="-355600" lvl="0" marL="457200" marR="0" rtl="0" algn="l">
              <a:lnSpc>
                <a:spcPct val="100000"/>
              </a:lnSpc>
              <a:spcBef>
                <a:spcPts val="0"/>
              </a:spcBef>
              <a:spcAft>
                <a:spcPts val="0"/>
              </a:spcAft>
              <a:buClr>
                <a:srgbClr val="01558E"/>
              </a:buClr>
              <a:buSzPts val="2000"/>
              <a:buFont typeface="Helvetica Neue"/>
              <a:buChar char="●"/>
            </a:pPr>
            <a:r>
              <a:rPr lang="en" sz="2000">
                <a:solidFill>
                  <a:srgbClr val="01558E"/>
                </a:solidFill>
                <a:latin typeface="Helvetica Neue"/>
                <a:ea typeface="Helvetica Neue"/>
                <a:cs typeface="Helvetica Neue"/>
                <a:sym typeface="Helvetica Neue"/>
              </a:rPr>
              <a:t>Discounts for some vendors start at $300</a:t>
            </a:r>
            <a:endParaRPr sz="2000">
              <a:solidFill>
                <a:srgbClr val="01558E"/>
              </a:solidFill>
              <a:latin typeface="Helvetica Neue"/>
              <a:ea typeface="Helvetica Neue"/>
              <a:cs typeface="Helvetica Neue"/>
              <a:sym typeface="Helvetica Neue"/>
            </a:endParaRPr>
          </a:p>
          <a:p>
            <a:pPr indent="-355600" lvl="0" marL="457200" marR="0" rtl="0" algn="l">
              <a:lnSpc>
                <a:spcPct val="100000"/>
              </a:lnSpc>
              <a:spcBef>
                <a:spcPts val="0"/>
              </a:spcBef>
              <a:spcAft>
                <a:spcPts val="0"/>
              </a:spcAft>
              <a:buClr>
                <a:srgbClr val="01558E"/>
              </a:buClr>
              <a:buSzPts val="2000"/>
              <a:buFont typeface="Helvetica Neue"/>
              <a:buChar char="●"/>
            </a:pPr>
            <a:r>
              <a:rPr lang="en" sz="2000">
                <a:solidFill>
                  <a:srgbClr val="01558E"/>
                </a:solidFill>
                <a:latin typeface="Helvetica Neue"/>
                <a:ea typeface="Helvetica Neue"/>
                <a:cs typeface="Helvetica Neue"/>
                <a:sym typeface="Helvetica Neue"/>
              </a:rPr>
              <a:t>Discounts increase at $1,000, $3,000, $5,000, and $10,000 orders depending on contractor</a:t>
            </a:r>
            <a:endParaRPr sz="2000">
              <a:solidFill>
                <a:srgbClr val="01558E"/>
              </a:solidFill>
              <a:latin typeface="Helvetica Neue"/>
              <a:ea typeface="Helvetica Neue"/>
              <a:cs typeface="Helvetica Neue"/>
              <a:sym typeface="Helvetica Neue"/>
            </a:endParaRPr>
          </a:p>
        </p:txBody>
      </p:sp>
      <p:pic>
        <p:nvPicPr>
          <p:cNvPr descr="Generate an image that complements the following points about OS4 Delivery Order Size Discounts: Consolidate orders and save as discounts are triggered on individual orders starting at $25.00 for some vendors&#10;Discounts for some vendors start at $300&#10;Discounts increase at $1,000, $3,000, $5,000, and $10,000 orders depending on contractor&#10;" id="116" name="Google Shape;116;p17"/>
          <p:cNvPicPr preferRelativeResize="0"/>
          <p:nvPr/>
        </p:nvPicPr>
        <p:blipFill>
          <a:blip r:embed="rId3">
            <a:alphaModFix/>
          </a:blip>
          <a:stretch>
            <a:fillRect/>
          </a:stretch>
        </p:blipFill>
        <p:spPr>
          <a:xfrm>
            <a:off x="6272165" y="0"/>
            <a:ext cx="2871835" cy="5143501"/>
          </a:xfrm>
          <a:prstGeom prst="rect">
            <a:avLst/>
          </a:prstGeom>
          <a:noFill/>
          <a:ln>
            <a:noFill/>
          </a:ln>
        </p:spPr>
      </p:pic>
      <p:sp>
        <p:nvSpPr>
          <p:cNvPr id="117" name="Google Shape;117;p17"/>
          <p:cNvSpPr txBox="1"/>
          <p:nvPr/>
        </p:nvSpPr>
        <p:spPr>
          <a:xfrm>
            <a:off x="8465475" y="1990607"/>
            <a:ext cx="428100" cy="107100"/>
          </a:xfrm>
          <a:prstGeom prst="rect">
            <a:avLst/>
          </a:prstGeom>
          <a:solidFill>
            <a:srgbClr val="EB685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8" name="Google Shape;118;p17"/>
          <p:cNvSpPr txBox="1"/>
          <p:nvPr/>
        </p:nvSpPr>
        <p:spPr>
          <a:xfrm>
            <a:off x="8347725" y="1874800"/>
            <a:ext cx="66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$10,000</a:t>
            </a:r>
            <a:endParaRPr b="1"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txBox="1"/>
          <p:nvPr/>
        </p:nvSpPr>
        <p:spPr>
          <a:xfrm>
            <a:off x="440450" y="262500"/>
            <a:ext cx="2598900" cy="980400"/>
          </a:xfrm>
          <a:prstGeom prst="rect">
            <a:avLst/>
          </a:prstGeom>
          <a:noFill/>
          <a:ln>
            <a:noFill/>
          </a:ln>
        </p:spPr>
        <p:txBody>
          <a:bodyPr anchorCtr="0" anchor="t" bIns="28100" lIns="56250" spcFirstLastPara="1" rIns="56250" wrap="square" tIns="28100">
            <a:spAutoFit/>
          </a:bodyPr>
          <a:lstStyle/>
          <a:p>
            <a:pPr indent="0" lvl="0" marL="0" rtl="0" algn="l">
              <a:spcBef>
                <a:spcPts val="0"/>
              </a:spcBef>
              <a:spcAft>
                <a:spcPts val="0"/>
              </a:spcAft>
              <a:buClr>
                <a:schemeClr val="dk1"/>
              </a:buClr>
              <a:buSzPts val="1400"/>
              <a:buFont typeface="Arial"/>
              <a:buNone/>
            </a:pPr>
            <a:r>
              <a:rPr b="1" lang="en" sz="3000">
                <a:solidFill>
                  <a:srgbClr val="005390"/>
                </a:solidFill>
                <a:latin typeface="Helvetica Neue"/>
                <a:ea typeface="Helvetica Neue"/>
                <a:cs typeface="Helvetica Neue"/>
                <a:sym typeface="Helvetica Neue"/>
              </a:rPr>
              <a:t>Ordering Procedure </a:t>
            </a:r>
            <a:endParaRPr b="1" sz="2600">
              <a:solidFill>
                <a:srgbClr val="01558E"/>
              </a:solidFill>
              <a:latin typeface="Helvetica Neue"/>
              <a:ea typeface="Helvetica Neue"/>
              <a:cs typeface="Helvetica Neue"/>
              <a:sym typeface="Helvetica Neue"/>
            </a:endParaRPr>
          </a:p>
        </p:txBody>
      </p:sp>
      <p:sp>
        <p:nvSpPr>
          <p:cNvPr id="125" name="Google Shape;125;p18"/>
          <p:cNvSpPr txBox="1"/>
          <p:nvPr/>
        </p:nvSpPr>
        <p:spPr>
          <a:xfrm>
            <a:off x="440450" y="1286825"/>
            <a:ext cx="2256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5390"/>
                </a:solidFill>
                <a:latin typeface="Helvetica Neue"/>
                <a:ea typeface="Helvetica Neue"/>
                <a:cs typeface="Helvetica Neue"/>
                <a:sym typeface="Helvetica Neue"/>
              </a:rPr>
              <a:t>For Orders </a:t>
            </a:r>
            <a:r>
              <a:rPr i="1" lang="en" sz="1800" u="sng">
                <a:solidFill>
                  <a:srgbClr val="005390"/>
                </a:solidFill>
                <a:latin typeface="Helvetica Neue"/>
                <a:ea typeface="Helvetica Neue"/>
                <a:cs typeface="Helvetica Neue"/>
                <a:sym typeface="Helvetica Neue"/>
              </a:rPr>
              <a:t>At Or Below</a:t>
            </a:r>
            <a:r>
              <a:rPr lang="en" sz="1800">
                <a:solidFill>
                  <a:srgbClr val="005390"/>
                </a:solidFill>
                <a:latin typeface="Helvetica Neue"/>
                <a:ea typeface="Helvetica Neue"/>
                <a:cs typeface="Helvetica Neue"/>
                <a:sym typeface="Helvetica Neue"/>
              </a:rPr>
              <a:t> the Micro Purchase Threshold</a:t>
            </a:r>
            <a:endParaRPr sz="1800">
              <a:latin typeface="Helvetica Neue"/>
              <a:ea typeface="Helvetica Neue"/>
              <a:cs typeface="Helvetica Neue"/>
              <a:sym typeface="Helvetica Neue"/>
            </a:endParaRPr>
          </a:p>
        </p:txBody>
      </p:sp>
      <p:pic>
        <p:nvPicPr>
          <p:cNvPr descr="Generate an infographic that depicts the following ordering procedure: Attempt to distribute orders among multiple OS4 contractors&#10;Order minimums are currently up to $100, but some vendors may have lower minimums&#10;Smaller orders may be placed, but a small convenience fee may be incurred&#10;Place larger orders to reduce the number of deliveries and transactions&#10;" id="126" name="Google Shape;126;p18"/>
          <p:cNvPicPr preferRelativeResize="0"/>
          <p:nvPr/>
        </p:nvPicPr>
        <p:blipFill rotWithShape="1">
          <a:blip r:embed="rId3">
            <a:alphaModFix/>
          </a:blip>
          <a:srcRect b="0" l="0" r="0" t="17458"/>
          <a:stretch/>
        </p:blipFill>
        <p:spPr>
          <a:xfrm>
            <a:off x="2912569" y="2175"/>
            <a:ext cx="6231432" cy="5143500"/>
          </a:xfrm>
          <a:prstGeom prst="rect">
            <a:avLst/>
          </a:prstGeom>
          <a:noFill/>
          <a:ln>
            <a:noFill/>
          </a:ln>
        </p:spPr>
      </p:pic>
      <p:cxnSp>
        <p:nvCxnSpPr>
          <p:cNvPr id="127" name="Google Shape;127;p18"/>
          <p:cNvCxnSpPr/>
          <p:nvPr/>
        </p:nvCxnSpPr>
        <p:spPr>
          <a:xfrm>
            <a:off x="2912575" y="2175"/>
            <a:ext cx="9300" cy="5156400"/>
          </a:xfrm>
          <a:prstGeom prst="straightConnector1">
            <a:avLst/>
          </a:prstGeom>
          <a:noFill/>
          <a:ln cap="flat" cmpd="sng" w="28575">
            <a:solidFill>
              <a:srgbClr val="01558E"/>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nvSpPr>
        <p:spPr>
          <a:xfrm>
            <a:off x="451150" y="166200"/>
            <a:ext cx="4557600" cy="4569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b="1" lang="en" sz="2600">
                <a:solidFill>
                  <a:srgbClr val="01558E"/>
                </a:solidFill>
                <a:latin typeface="Helvetica Neue"/>
                <a:ea typeface="Helvetica Neue"/>
                <a:cs typeface="Helvetica Neue"/>
                <a:sym typeface="Helvetica Neue"/>
              </a:rPr>
              <a:t>Frequently Asked Questions</a:t>
            </a:r>
            <a:endParaRPr b="1" sz="2600">
              <a:solidFill>
                <a:srgbClr val="01558E"/>
              </a:solidFill>
              <a:latin typeface="Helvetica Neue"/>
              <a:ea typeface="Helvetica Neue"/>
              <a:cs typeface="Helvetica Neue"/>
              <a:sym typeface="Helvetica Neue"/>
            </a:endParaRPr>
          </a:p>
        </p:txBody>
      </p:sp>
      <p:sp>
        <p:nvSpPr>
          <p:cNvPr id="133" name="Google Shape;133;p19"/>
          <p:cNvSpPr txBox="1"/>
          <p:nvPr/>
        </p:nvSpPr>
        <p:spPr>
          <a:xfrm>
            <a:off x="5139850" y="1267300"/>
            <a:ext cx="3670800" cy="3207000"/>
          </a:xfrm>
          <a:prstGeom prst="rect">
            <a:avLst/>
          </a:prstGeom>
          <a:noFill/>
          <a:ln>
            <a:noFill/>
          </a:ln>
        </p:spPr>
        <p:txBody>
          <a:bodyPr anchorCtr="0" anchor="t" bIns="28100" lIns="56250" spcFirstLastPara="1" rIns="56250" wrap="square" tIns="28100">
            <a:spAutoFit/>
          </a:bodyPr>
          <a:lstStyle/>
          <a:p>
            <a:pPr indent="-342900" lvl="0" marL="457200" rtl="0" algn="l">
              <a:spcBef>
                <a:spcPts val="0"/>
              </a:spcBef>
              <a:spcAft>
                <a:spcPts val="0"/>
              </a:spcAft>
              <a:buClr>
                <a:srgbClr val="005390"/>
              </a:buClr>
              <a:buSzPts val="1800"/>
              <a:buFont typeface="Helvetica Neue Light"/>
              <a:buChar char="●"/>
            </a:pPr>
            <a:r>
              <a:rPr lang="en" sz="1800">
                <a:solidFill>
                  <a:srgbClr val="005390"/>
                </a:solidFill>
                <a:latin typeface="Helvetica Neue Light"/>
                <a:ea typeface="Helvetica Neue Light"/>
                <a:cs typeface="Helvetica Neue Light"/>
                <a:sym typeface="Helvetica Neue Light"/>
              </a:rPr>
              <a:t>In general, the OS4 program includes a wide range of products, brands; however, </a:t>
            </a:r>
            <a:endParaRPr sz="1800">
              <a:solidFill>
                <a:srgbClr val="005390"/>
              </a:solidFill>
              <a:latin typeface="Helvetica Neue Light"/>
              <a:ea typeface="Helvetica Neue Light"/>
              <a:cs typeface="Helvetica Neue Light"/>
              <a:sym typeface="Helvetica Neue Light"/>
            </a:endParaRPr>
          </a:p>
          <a:p>
            <a:pPr indent="-342900" lvl="0" marL="457200" rtl="0" algn="l">
              <a:spcBef>
                <a:spcPts val="400"/>
              </a:spcBef>
              <a:spcAft>
                <a:spcPts val="0"/>
              </a:spcAft>
              <a:buClr>
                <a:srgbClr val="005390"/>
              </a:buClr>
              <a:buSzPts val="1800"/>
              <a:buFont typeface="Helvetica Neue Light"/>
              <a:buChar char="●"/>
            </a:pPr>
            <a:r>
              <a:rPr lang="en" sz="1800">
                <a:solidFill>
                  <a:srgbClr val="005390"/>
                </a:solidFill>
                <a:latin typeface="Helvetica Neue Light"/>
                <a:ea typeface="Helvetica Neue Light"/>
                <a:cs typeface="Helvetica Neue Light"/>
                <a:sym typeface="Helvetica Neue Light"/>
              </a:rPr>
              <a:t>By purchasing office supplies through OS4, customers are able to ensure that they are meeting all relevant mandates and procurement regulations </a:t>
            </a:r>
            <a:endParaRPr sz="1800">
              <a:solidFill>
                <a:srgbClr val="005390"/>
              </a:solidFill>
              <a:latin typeface="Helvetica Neue Light"/>
              <a:ea typeface="Helvetica Neue Light"/>
              <a:cs typeface="Helvetica Neue Light"/>
              <a:sym typeface="Helvetica Neue Light"/>
            </a:endParaRPr>
          </a:p>
          <a:p>
            <a:pPr indent="-342900" lvl="0" marL="457200" rtl="0" algn="l">
              <a:spcBef>
                <a:spcPts val="400"/>
              </a:spcBef>
              <a:spcAft>
                <a:spcPts val="0"/>
              </a:spcAft>
              <a:buClr>
                <a:srgbClr val="005390"/>
              </a:buClr>
              <a:buSzPts val="1800"/>
              <a:buChar char="●"/>
            </a:pPr>
            <a:r>
              <a:rPr lang="en" sz="1800">
                <a:solidFill>
                  <a:srgbClr val="005390"/>
                </a:solidFill>
                <a:latin typeface="Helvetica Neue Light"/>
                <a:ea typeface="Helvetica Neue Light"/>
                <a:cs typeface="Helvetica Neue Light"/>
                <a:sym typeface="Helvetica Neue Light"/>
              </a:rPr>
              <a:t>We recommend purchasing a similar item to the office supply you are intending to buy</a:t>
            </a:r>
            <a:r>
              <a:rPr i="1" lang="en" sz="1800">
                <a:solidFill>
                  <a:schemeClr val="dk2"/>
                </a:solidFill>
                <a:latin typeface="Helvetica Neue Light"/>
                <a:ea typeface="Helvetica Neue Light"/>
                <a:cs typeface="Helvetica Neue Light"/>
                <a:sym typeface="Helvetica Neue Light"/>
              </a:rPr>
              <a:t> </a:t>
            </a:r>
            <a:endParaRPr i="1" sz="1800" u="none" cap="none" strike="noStrike">
              <a:solidFill>
                <a:schemeClr val="dk2"/>
              </a:solidFill>
              <a:latin typeface="Helvetica Neue Light"/>
              <a:ea typeface="Helvetica Neue Light"/>
              <a:cs typeface="Helvetica Neue Light"/>
              <a:sym typeface="Helvetica Neue Light"/>
            </a:endParaRPr>
          </a:p>
        </p:txBody>
      </p:sp>
      <p:sp>
        <p:nvSpPr>
          <p:cNvPr id="134" name="Google Shape;134;p19"/>
          <p:cNvSpPr txBox="1"/>
          <p:nvPr/>
        </p:nvSpPr>
        <p:spPr>
          <a:xfrm>
            <a:off x="451150" y="513705"/>
            <a:ext cx="4688700" cy="3645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lang="en" sz="2000">
                <a:solidFill>
                  <a:srgbClr val="01558E"/>
                </a:solidFill>
                <a:latin typeface="Helvetica Neue"/>
                <a:ea typeface="Helvetica Neue"/>
                <a:cs typeface="Helvetica Neue"/>
                <a:sym typeface="Helvetica Neue"/>
              </a:rPr>
              <a:t>At or below the SAT</a:t>
            </a:r>
            <a:endParaRPr sz="2000">
              <a:solidFill>
                <a:srgbClr val="01558E"/>
              </a:solidFill>
              <a:latin typeface="Helvetica Neue"/>
              <a:ea typeface="Helvetica Neue"/>
              <a:cs typeface="Helvetica Neue"/>
              <a:sym typeface="Helvetica Neue"/>
            </a:endParaRPr>
          </a:p>
        </p:txBody>
      </p:sp>
      <p:sp>
        <p:nvSpPr>
          <p:cNvPr id="135" name="Google Shape;135;p19"/>
          <p:cNvSpPr txBox="1"/>
          <p:nvPr/>
        </p:nvSpPr>
        <p:spPr>
          <a:xfrm>
            <a:off x="451150" y="1267300"/>
            <a:ext cx="43971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sz="2000">
                <a:solidFill>
                  <a:srgbClr val="005390"/>
                </a:solidFill>
                <a:latin typeface="Helvetica Neue"/>
                <a:ea typeface="Helvetica Neue"/>
                <a:cs typeface="Helvetica Neue"/>
                <a:sym typeface="Helvetica Neue"/>
              </a:rPr>
              <a:t>What if the office supply I want to buy is not on OS4?</a:t>
            </a:r>
            <a:endParaRPr sz="2000">
              <a:solidFill>
                <a:srgbClr val="005390"/>
              </a:solidFill>
              <a:latin typeface="Helvetica Neue"/>
              <a:ea typeface="Helvetica Neue"/>
              <a:cs typeface="Helvetica Neue"/>
              <a:sym typeface="Helvetica Neue"/>
            </a:endParaRPr>
          </a:p>
        </p:txBody>
      </p:sp>
      <p:pic>
        <p:nvPicPr>
          <p:cNvPr descr="What if question on napkin (Provided by Getty Images)" id="136" name="Google Shape;136;p19"/>
          <p:cNvPicPr preferRelativeResize="0"/>
          <p:nvPr/>
        </p:nvPicPr>
        <p:blipFill>
          <a:blip r:embed="rId3">
            <a:alphaModFix/>
          </a:blip>
          <a:stretch>
            <a:fillRect/>
          </a:stretch>
        </p:blipFill>
        <p:spPr>
          <a:xfrm>
            <a:off x="144300" y="2364400"/>
            <a:ext cx="4703949" cy="2698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nvSpPr>
        <p:spPr>
          <a:xfrm>
            <a:off x="451150" y="166200"/>
            <a:ext cx="4557600" cy="4569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b="1" lang="en" sz="2600">
                <a:solidFill>
                  <a:srgbClr val="01558E"/>
                </a:solidFill>
                <a:latin typeface="Helvetica Neue"/>
                <a:ea typeface="Helvetica Neue"/>
                <a:cs typeface="Helvetica Neue"/>
                <a:sym typeface="Helvetica Neue"/>
              </a:rPr>
              <a:t>Frequently Asked Questions</a:t>
            </a:r>
            <a:endParaRPr b="1" sz="2600">
              <a:solidFill>
                <a:srgbClr val="01558E"/>
              </a:solidFill>
              <a:latin typeface="Helvetica Neue"/>
              <a:ea typeface="Helvetica Neue"/>
              <a:cs typeface="Helvetica Neue"/>
              <a:sym typeface="Helvetica Neue"/>
            </a:endParaRPr>
          </a:p>
        </p:txBody>
      </p:sp>
      <p:sp>
        <p:nvSpPr>
          <p:cNvPr id="142" name="Google Shape;142;p20"/>
          <p:cNvSpPr txBox="1"/>
          <p:nvPr/>
        </p:nvSpPr>
        <p:spPr>
          <a:xfrm>
            <a:off x="5008750" y="1267300"/>
            <a:ext cx="4135200" cy="3874200"/>
          </a:xfrm>
          <a:prstGeom prst="rect">
            <a:avLst/>
          </a:prstGeom>
          <a:noFill/>
          <a:ln>
            <a:noFill/>
          </a:ln>
        </p:spPr>
        <p:txBody>
          <a:bodyPr anchorCtr="0" anchor="t" bIns="28100" lIns="56250" spcFirstLastPara="1" rIns="56250" wrap="square" tIns="28100">
            <a:spAutoFit/>
          </a:bodyPr>
          <a:lstStyle/>
          <a:p>
            <a:pPr indent="-336550" lvl="0" marL="457200" rtl="0" algn="l">
              <a:spcBef>
                <a:spcPts val="400"/>
              </a:spcBef>
              <a:spcAft>
                <a:spcPts val="0"/>
              </a:spcAft>
              <a:buClr>
                <a:srgbClr val="005390"/>
              </a:buClr>
              <a:buSzPts val="1700"/>
              <a:buChar char="●"/>
            </a:pPr>
            <a:r>
              <a:rPr lang="en" sz="1700">
                <a:solidFill>
                  <a:srgbClr val="005390"/>
                </a:solidFill>
                <a:latin typeface="Helvetica Neue Light"/>
                <a:ea typeface="Helvetica Neue Light"/>
                <a:cs typeface="Helvetica Neue Light"/>
                <a:sym typeface="Helvetica Neue Light"/>
              </a:rPr>
              <a:t>The minimum purchasing amount is currently up to $100 (may be lower depending on vendor)</a:t>
            </a:r>
            <a:endParaRPr sz="1700">
              <a:solidFill>
                <a:srgbClr val="005390"/>
              </a:solidFill>
              <a:latin typeface="Helvetica Neue Light"/>
              <a:ea typeface="Helvetica Neue Light"/>
              <a:cs typeface="Helvetica Neue Light"/>
              <a:sym typeface="Helvetica Neue Light"/>
            </a:endParaRPr>
          </a:p>
          <a:p>
            <a:pPr indent="-336550" lvl="0" marL="457200" rtl="0" algn="l">
              <a:spcBef>
                <a:spcPts val="400"/>
              </a:spcBef>
              <a:spcAft>
                <a:spcPts val="0"/>
              </a:spcAft>
              <a:buClr>
                <a:srgbClr val="005390"/>
              </a:buClr>
              <a:buSzPts val="1700"/>
              <a:buChar char="●"/>
            </a:pPr>
            <a:r>
              <a:rPr lang="en" sz="1700">
                <a:solidFill>
                  <a:srgbClr val="005390"/>
                </a:solidFill>
                <a:latin typeface="Helvetica Neue Light"/>
                <a:ea typeface="Helvetica Neue Light"/>
                <a:cs typeface="Helvetica Neue Light"/>
                <a:sym typeface="Helvetica Neue Light"/>
              </a:rPr>
              <a:t>We recommend that you pool together other purchases in your office using the "Park Cart" feature on GSA Advantage </a:t>
            </a:r>
            <a:endParaRPr sz="1700">
              <a:solidFill>
                <a:srgbClr val="005390"/>
              </a:solidFill>
              <a:latin typeface="Helvetica Neue Light"/>
              <a:ea typeface="Helvetica Neue Light"/>
              <a:cs typeface="Helvetica Neue Light"/>
              <a:sym typeface="Helvetica Neue Light"/>
            </a:endParaRPr>
          </a:p>
          <a:p>
            <a:pPr indent="-336550" lvl="0" marL="457200" rtl="0" algn="l">
              <a:spcBef>
                <a:spcPts val="400"/>
              </a:spcBef>
              <a:spcAft>
                <a:spcPts val="0"/>
              </a:spcAft>
              <a:buClr>
                <a:srgbClr val="005390"/>
              </a:buClr>
              <a:buSzPts val="1700"/>
              <a:buChar char="●"/>
            </a:pPr>
            <a:r>
              <a:rPr lang="en" sz="1700">
                <a:solidFill>
                  <a:srgbClr val="005390"/>
                </a:solidFill>
                <a:latin typeface="Helvetica Neue Light"/>
                <a:ea typeface="Helvetica Neue Light"/>
                <a:cs typeface="Helvetica Neue Light"/>
                <a:sym typeface="Helvetica Neue Light"/>
              </a:rPr>
              <a:t>Develop a strategy to purchase more items less frequently, planning ahead, so that you are making larger purchases.</a:t>
            </a:r>
            <a:endParaRPr sz="1700">
              <a:solidFill>
                <a:srgbClr val="005390"/>
              </a:solidFill>
              <a:latin typeface="Helvetica Neue Light"/>
              <a:ea typeface="Helvetica Neue Light"/>
              <a:cs typeface="Helvetica Neue Light"/>
              <a:sym typeface="Helvetica Neue Light"/>
            </a:endParaRPr>
          </a:p>
          <a:p>
            <a:pPr indent="-336550" lvl="0" marL="457200" rtl="0" algn="l">
              <a:spcBef>
                <a:spcPts val="400"/>
              </a:spcBef>
              <a:spcAft>
                <a:spcPts val="0"/>
              </a:spcAft>
              <a:buClr>
                <a:srgbClr val="005390"/>
              </a:buClr>
              <a:buSzPts val="1700"/>
              <a:buChar char="●"/>
            </a:pPr>
            <a:r>
              <a:rPr lang="en" sz="1700">
                <a:solidFill>
                  <a:srgbClr val="005390"/>
                </a:solidFill>
                <a:latin typeface="Helvetica Neue Light"/>
                <a:ea typeface="Helvetica Neue Light"/>
                <a:cs typeface="Helvetica Neue Light"/>
                <a:sym typeface="Helvetica Neue Light"/>
              </a:rPr>
              <a:t>Remember, order minimums result in added value: better prices and less shipping waste</a:t>
            </a:r>
            <a:endParaRPr sz="1700">
              <a:solidFill>
                <a:srgbClr val="005390"/>
              </a:solidFill>
              <a:latin typeface="Helvetica Neue Light"/>
              <a:ea typeface="Helvetica Neue Light"/>
              <a:cs typeface="Helvetica Neue Light"/>
              <a:sym typeface="Helvetica Neue Light"/>
            </a:endParaRPr>
          </a:p>
        </p:txBody>
      </p:sp>
      <p:sp>
        <p:nvSpPr>
          <p:cNvPr id="143" name="Google Shape;143;p20"/>
          <p:cNvSpPr txBox="1"/>
          <p:nvPr/>
        </p:nvSpPr>
        <p:spPr>
          <a:xfrm>
            <a:off x="451150" y="513705"/>
            <a:ext cx="4688700" cy="364500"/>
          </a:xfrm>
          <a:prstGeom prst="rect">
            <a:avLst/>
          </a:prstGeom>
          <a:noFill/>
          <a:ln>
            <a:noFill/>
          </a:ln>
        </p:spPr>
        <p:txBody>
          <a:bodyPr anchorCtr="0" anchor="t" bIns="28100" lIns="56250" spcFirstLastPara="1" rIns="56250" wrap="square" tIns="28100">
            <a:spAutoFit/>
          </a:bodyPr>
          <a:lstStyle/>
          <a:p>
            <a:pPr indent="0" lvl="0" marL="0" marR="0" rtl="0" algn="l">
              <a:lnSpc>
                <a:spcPct val="128571"/>
              </a:lnSpc>
              <a:spcBef>
                <a:spcPts val="0"/>
              </a:spcBef>
              <a:spcAft>
                <a:spcPts val="0"/>
              </a:spcAft>
              <a:buClr>
                <a:srgbClr val="000000"/>
              </a:buClr>
              <a:buSzPts val="2152"/>
              <a:buFont typeface="Arial"/>
              <a:buNone/>
            </a:pPr>
            <a:r>
              <a:rPr lang="en" sz="2000">
                <a:solidFill>
                  <a:srgbClr val="01558E"/>
                </a:solidFill>
                <a:latin typeface="Helvetica Neue"/>
                <a:ea typeface="Helvetica Neue"/>
                <a:cs typeface="Helvetica Neue"/>
                <a:sym typeface="Helvetica Neue"/>
              </a:rPr>
              <a:t>At or below the SAT</a:t>
            </a:r>
            <a:endParaRPr sz="2000">
              <a:solidFill>
                <a:srgbClr val="01558E"/>
              </a:solidFill>
              <a:latin typeface="Helvetica Neue"/>
              <a:ea typeface="Helvetica Neue"/>
              <a:cs typeface="Helvetica Neue"/>
              <a:sym typeface="Helvetica Neue"/>
            </a:endParaRPr>
          </a:p>
        </p:txBody>
      </p:sp>
      <p:sp>
        <p:nvSpPr>
          <p:cNvPr id="144" name="Google Shape;144;p20"/>
          <p:cNvSpPr txBox="1"/>
          <p:nvPr/>
        </p:nvSpPr>
        <p:spPr>
          <a:xfrm>
            <a:off x="451150" y="1267300"/>
            <a:ext cx="43971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sz="2000">
                <a:solidFill>
                  <a:srgbClr val="005390"/>
                </a:solidFill>
                <a:latin typeface="Helvetica Neue"/>
                <a:ea typeface="Helvetica Neue"/>
                <a:cs typeface="Helvetica Neue"/>
                <a:sym typeface="Helvetica Neue"/>
              </a:rPr>
              <a:t>What if my order doesn’t meet the minimum purchasing requirement?</a:t>
            </a:r>
            <a:endParaRPr sz="2000">
              <a:solidFill>
                <a:srgbClr val="005390"/>
              </a:solidFill>
              <a:latin typeface="Helvetica Neue"/>
              <a:ea typeface="Helvetica Neue"/>
              <a:cs typeface="Helvetica Neue"/>
              <a:sym typeface="Helvetica Neue"/>
            </a:endParaRPr>
          </a:p>
        </p:txBody>
      </p:sp>
      <p:pic>
        <p:nvPicPr>
          <p:cNvPr descr="3d Red question mark. (Provided by Getty Images)" id="145" name="Google Shape;145;p20"/>
          <p:cNvPicPr preferRelativeResize="0"/>
          <p:nvPr/>
        </p:nvPicPr>
        <p:blipFill>
          <a:blip r:embed="rId3">
            <a:alphaModFix/>
          </a:blip>
          <a:stretch>
            <a:fillRect/>
          </a:stretch>
        </p:blipFill>
        <p:spPr>
          <a:xfrm>
            <a:off x="676096" y="2060739"/>
            <a:ext cx="3425649" cy="30827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p:nvPr/>
        </p:nvSpPr>
        <p:spPr>
          <a:xfrm>
            <a:off x="3531750" y="1402000"/>
            <a:ext cx="1969200" cy="214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21"/>
          <p:cNvSpPr txBox="1"/>
          <p:nvPr/>
        </p:nvSpPr>
        <p:spPr>
          <a:xfrm>
            <a:off x="440450" y="262500"/>
            <a:ext cx="2598900" cy="980400"/>
          </a:xfrm>
          <a:prstGeom prst="rect">
            <a:avLst/>
          </a:prstGeom>
          <a:noFill/>
          <a:ln>
            <a:noFill/>
          </a:ln>
        </p:spPr>
        <p:txBody>
          <a:bodyPr anchorCtr="0" anchor="t" bIns="28100" lIns="56250" spcFirstLastPara="1" rIns="56250" wrap="square" tIns="28100">
            <a:spAutoFit/>
          </a:bodyPr>
          <a:lstStyle/>
          <a:p>
            <a:pPr indent="0" lvl="0" marL="0" rtl="0" algn="l">
              <a:spcBef>
                <a:spcPts val="0"/>
              </a:spcBef>
              <a:spcAft>
                <a:spcPts val="0"/>
              </a:spcAft>
              <a:buClr>
                <a:schemeClr val="dk1"/>
              </a:buClr>
              <a:buSzPts val="1400"/>
              <a:buFont typeface="Arial"/>
              <a:buNone/>
            </a:pPr>
            <a:r>
              <a:rPr b="1" lang="en" sz="3000">
                <a:solidFill>
                  <a:srgbClr val="005390"/>
                </a:solidFill>
                <a:latin typeface="Helvetica Neue"/>
                <a:ea typeface="Helvetica Neue"/>
                <a:cs typeface="Helvetica Neue"/>
                <a:sym typeface="Helvetica Neue"/>
              </a:rPr>
              <a:t>Ordering Procedure </a:t>
            </a:r>
            <a:endParaRPr b="1" sz="2600">
              <a:solidFill>
                <a:srgbClr val="01558E"/>
              </a:solidFill>
              <a:latin typeface="Helvetica Neue"/>
              <a:ea typeface="Helvetica Neue"/>
              <a:cs typeface="Helvetica Neue"/>
              <a:sym typeface="Helvetica Neue"/>
            </a:endParaRPr>
          </a:p>
        </p:txBody>
      </p:sp>
      <p:sp>
        <p:nvSpPr>
          <p:cNvPr id="152" name="Google Shape;152;p21"/>
          <p:cNvSpPr txBox="1"/>
          <p:nvPr/>
        </p:nvSpPr>
        <p:spPr>
          <a:xfrm>
            <a:off x="440450" y="1294825"/>
            <a:ext cx="2513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5390"/>
                </a:solidFill>
                <a:latin typeface="Helvetica Neue"/>
                <a:ea typeface="Helvetica Neue"/>
                <a:cs typeface="Helvetica Neue"/>
                <a:sym typeface="Helvetica Neue"/>
              </a:rPr>
              <a:t>For Orders </a:t>
            </a:r>
            <a:r>
              <a:rPr i="1" lang="en" sz="1800" u="sng">
                <a:solidFill>
                  <a:srgbClr val="005390"/>
                </a:solidFill>
                <a:latin typeface="Helvetica Neue"/>
                <a:ea typeface="Helvetica Neue"/>
                <a:cs typeface="Helvetica Neue"/>
                <a:sym typeface="Helvetica Neue"/>
              </a:rPr>
              <a:t>Exceeding</a:t>
            </a:r>
            <a:r>
              <a:rPr lang="en" sz="1800">
                <a:solidFill>
                  <a:srgbClr val="005390"/>
                </a:solidFill>
                <a:latin typeface="Helvetica Neue"/>
                <a:ea typeface="Helvetica Neue"/>
                <a:cs typeface="Helvetica Neue"/>
                <a:sym typeface="Helvetica Neue"/>
              </a:rPr>
              <a:t> the Micro Purchase Threshold but </a:t>
            </a:r>
            <a:r>
              <a:rPr i="1" lang="en" sz="1800" u="sng">
                <a:solidFill>
                  <a:srgbClr val="005390"/>
                </a:solidFill>
                <a:latin typeface="Helvetica Neue"/>
                <a:ea typeface="Helvetica Neue"/>
                <a:cs typeface="Helvetica Neue"/>
                <a:sym typeface="Helvetica Neue"/>
              </a:rPr>
              <a:t>Below</a:t>
            </a:r>
            <a:r>
              <a:rPr lang="en" sz="1800">
                <a:solidFill>
                  <a:srgbClr val="005390"/>
                </a:solidFill>
                <a:latin typeface="Helvetica Neue"/>
                <a:ea typeface="Helvetica Neue"/>
                <a:cs typeface="Helvetica Neue"/>
                <a:sym typeface="Helvetica Neue"/>
              </a:rPr>
              <a:t> the SAT</a:t>
            </a:r>
            <a:endParaRPr sz="1800">
              <a:latin typeface="Helvetica Neue"/>
              <a:ea typeface="Helvetica Neue"/>
              <a:cs typeface="Helvetica Neue"/>
              <a:sym typeface="Helvetica Neue"/>
            </a:endParaRPr>
          </a:p>
        </p:txBody>
      </p:sp>
      <p:pic>
        <p:nvPicPr>
          <p:cNvPr descr="Generate an image that explains the following information: For orders exceeding Micro-Purchase threshold but below the SAT reference GSAR 538.7103-2 (GSA Class Deviation RFO-2025-FSS-GSAR 538). (1) Consider reasonably available information about the supply or service offered under MAS contracts by surveying at least three schedule contractors through the GSA Advantage! on-line shopping service, by reviewing the catalogs or pricelists of at least three schedule contractors, or by requesting quotations from at least three schedule contractors (see GSAR 538.7103-2); or&#10;(2) Document the circumstances for restricting consideration to fewer than three schedule contractors &#10;(3) When purchasing items peculiar to one manufacturer, follow  GSAR 538.7104-5&#10;" id="153" name="Google Shape;153;p21"/>
          <p:cNvPicPr preferRelativeResize="0"/>
          <p:nvPr/>
        </p:nvPicPr>
        <p:blipFill rotWithShape="1">
          <a:blip r:embed="rId3">
            <a:alphaModFix/>
          </a:blip>
          <a:srcRect b="0" l="0" r="0" t="14391"/>
          <a:stretch/>
        </p:blipFill>
        <p:spPr>
          <a:xfrm>
            <a:off x="3120573" y="-6450"/>
            <a:ext cx="6023427" cy="5156401"/>
          </a:xfrm>
          <a:prstGeom prst="rect">
            <a:avLst/>
          </a:prstGeom>
          <a:noFill/>
          <a:ln>
            <a:noFill/>
          </a:ln>
        </p:spPr>
      </p:pic>
      <p:cxnSp>
        <p:nvCxnSpPr>
          <p:cNvPr id="154" name="Google Shape;154;p21"/>
          <p:cNvCxnSpPr/>
          <p:nvPr/>
        </p:nvCxnSpPr>
        <p:spPr>
          <a:xfrm>
            <a:off x="3075319" y="-6450"/>
            <a:ext cx="9300" cy="5156400"/>
          </a:xfrm>
          <a:prstGeom prst="straightConnector1">
            <a:avLst/>
          </a:prstGeom>
          <a:noFill/>
          <a:ln cap="flat" cmpd="sng" w="28575">
            <a:solidFill>
              <a:srgbClr val="01558E"/>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