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1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Lst>
  <p:sldSz cx="12192000" cy="6858000"/>
  <p:notesSz cx="7315200" cy="9601200"/>
  <p:embeddedFontLst>
    <p:embeddedFont>
      <p:font typeface="Century Gothic" panose="020B0502020202020204" pitchFamily="34" charset="0"/>
      <p:regular r:id="rId113"/>
      <p:bold r:id="rId114"/>
      <p:italic r:id="rId115"/>
      <p:boldItalic r:id="rId116"/>
    </p:embeddedFont>
    <p:embeddedFont>
      <p:font typeface="Helvetica Neue" panose="020B0604020202020204" charset="0"/>
      <p:regular r:id="rId117"/>
      <p:bold r:id="rId118"/>
      <p:italic r:id="rId119"/>
      <p:boldItalic r:id="rId120"/>
    </p:embeddedFont>
    <p:embeddedFont>
      <p:font typeface="Merriweather" panose="00000500000000000000" pitchFamily="2" charset="0"/>
      <p:regular r:id="rId121"/>
      <p:bold r:id="rId122"/>
      <p:italic r:id="rId123"/>
      <p:boldItalic r:id="rId124"/>
    </p:embeddedFont>
    <p:embeddedFont>
      <p:font typeface="Roboto" panose="02000000000000000000" pitchFamily="2" charset="0"/>
      <p:regular r:id="rId125"/>
      <p:bold r:id="rId126"/>
      <p:italic r:id="rId127"/>
      <p:boldItalic r:id="rId128"/>
    </p:embeddedFont>
    <p:embeddedFont>
      <p:font typeface="Trebuchet MS" panose="020B0603020202020204" pitchFamily="34" charset="0"/>
      <p:regular r:id="rId129"/>
      <p:bold r:id="rId130"/>
      <p:italic r:id="rId131"/>
      <p:boldItalic r:id="rId132"/>
    </p:embeddedFont>
    <p:embeddedFont>
      <p:font typeface="Verdana" panose="020B0604030504040204" pitchFamily="34" charset="0"/>
      <p:regular r:id="rId133"/>
      <p:bold r:id="rId134"/>
      <p:italic r:id="rId135"/>
      <p:boldItalic r:id="rId1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pos="597">
          <p15:clr>
            <a:srgbClr val="A4A3A4"/>
          </p15:clr>
        </p15:guide>
        <p15:guide id="3" orient="horz" pos="2160">
          <p15:clr>
            <a:srgbClr val="A4A3A4"/>
          </p15:clr>
        </p15:guide>
      </p15:sldGuideLst>
    </p:ext>
    <p:ext uri="{2D200454-40CA-4A62-9FC3-DE9A4176ACB9}">
      <p15:notesGuideLst xmlns:p15="http://schemas.microsoft.com/office/powerpoint/2012/main">
        <p15:guide id="1" orient="horz" pos="3024">
          <p15:clr>
            <a:srgbClr val="000000"/>
          </p15:clr>
        </p15:guide>
        <p15:guide id="2" pos="2304">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12BF8D-6D08-4AA5-B30E-A47DD24437BB}">
  <a:tblStyle styleId="{D812BF8D-6D08-4AA5-B30E-A47DD24437B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ACAEA47-1B7B-46D4-B324-CB17932BCAC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8"/>
          </a:solidFill>
        </a:fill>
      </a:tcStyle>
    </a:wholeTbl>
    <a:band1H>
      <a:tcTxStyle b="off" i="off"/>
      <a:tcStyle>
        <a:tcBdr/>
        <a:fill>
          <a:solidFill>
            <a:srgbClr val="CACBCE"/>
          </a:solidFill>
        </a:fill>
      </a:tcStyle>
    </a:band1H>
    <a:band2H>
      <a:tcTxStyle b="off" i="off"/>
      <a:tcStyle>
        <a:tcBdr/>
      </a:tcStyle>
    </a:band2H>
    <a:band1V>
      <a:tcTxStyle b="off" i="off"/>
      <a:tcStyle>
        <a:tcBdr/>
        <a:fill>
          <a:solidFill>
            <a:srgbClr val="CACBCE"/>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E1667B3E-50B5-4A5C-8DA1-52B90B0DE270}"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986C6CC-C8CC-46ED-8A65-272E6841DE76}"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A"/>
          </a:solidFill>
        </a:fill>
      </a:tcStyle>
    </a:wholeTbl>
    <a:band1H>
      <a:tcTxStyle b="off" i="off"/>
      <a:tcStyle>
        <a:tcBdr/>
        <a:fill>
          <a:solidFill>
            <a:srgbClr val="CACDD2"/>
          </a:solidFill>
        </a:fill>
      </a:tcStyle>
    </a:band1H>
    <a:band2H>
      <a:tcTxStyle b="off" i="off"/>
      <a:tcStyle>
        <a:tcBdr/>
      </a:tcStyle>
    </a:band2H>
    <a:band1V>
      <a:tcTxStyle b="off" i="off"/>
      <a:tcStyle>
        <a:tcBdr/>
        <a:fill>
          <a:solidFill>
            <a:srgbClr val="CACDD2"/>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guide pos="3840"/>
        <p:guide pos="597"/>
        <p:guide orient="horz"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5.fntdata"/><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11.fntdata"/><Relationship Id="rId128" Type="http://schemas.openxmlformats.org/officeDocument/2006/relationships/font" Target="fonts/font16.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fntdata"/><Relationship Id="rId118" Type="http://schemas.openxmlformats.org/officeDocument/2006/relationships/font" Target="fonts/font6.fntdata"/><Relationship Id="rId134" Type="http://schemas.openxmlformats.org/officeDocument/2006/relationships/font" Target="fonts/font22.fntdata"/><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12.fntdata"/><Relationship Id="rId129" Type="http://schemas.openxmlformats.org/officeDocument/2006/relationships/font" Target="fonts/font17.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2.fntdata"/><Relationship Id="rId119" Type="http://schemas.openxmlformats.org/officeDocument/2006/relationships/font" Target="fonts/font7.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18.fntdata"/><Relationship Id="rId135" Type="http://schemas.openxmlformats.org/officeDocument/2006/relationships/font" Target="fonts/font23.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8.fntdata"/><Relationship Id="rId125"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font" Target="fonts/font3.fntdata"/><Relationship Id="rId131" Type="http://schemas.openxmlformats.org/officeDocument/2006/relationships/font" Target="fonts/font19.fntdata"/><Relationship Id="rId136" Type="http://schemas.openxmlformats.org/officeDocument/2006/relationships/font" Target="fonts/font24.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9.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4.fntdata"/><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20.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notesMaster" Target="notesMasters/notesMaster1.xml"/><Relationship Id="rId133"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ba.app.cloud.gov/app/#/pb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40" name="Google Shape;140;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txBox="1">
            <a:spLocks noGrp="1"/>
          </p:cNvSpPr>
          <p:nvPr>
            <p:ph type="body" idx="1"/>
          </p:nvPr>
        </p:nvSpPr>
        <p:spPr>
          <a:xfrm>
            <a:off x="731520" y="4560570"/>
            <a:ext cx="5852100" cy="432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0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58" name="Google Shape;958;p10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10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What are you doing now that you like doing and want to keep doing?</a:t>
            </a:r>
            <a:endParaRPr/>
          </a:p>
          <a:p>
            <a:pPr marL="0" lvl="0" indent="0" algn="l" rtl="0">
              <a:lnSpc>
                <a:spcPct val="100000"/>
              </a:lnSpc>
              <a:spcBef>
                <a:spcPts val="0"/>
              </a:spcBef>
              <a:spcAft>
                <a:spcPts val="0"/>
              </a:spcAft>
              <a:buSzPts val="1400"/>
              <a:buNone/>
            </a:pPr>
            <a:r>
              <a:rPr lang="en-US"/>
              <a:t>What doing now that you want to do more of?</a:t>
            </a:r>
            <a:endParaRPr/>
          </a:p>
          <a:p>
            <a:pPr marL="0" lvl="0" indent="0" algn="l" rtl="0">
              <a:lnSpc>
                <a:spcPct val="100000"/>
              </a:lnSpc>
              <a:spcBef>
                <a:spcPts val="0"/>
              </a:spcBef>
              <a:spcAft>
                <a:spcPts val="0"/>
              </a:spcAft>
              <a:buSzPts val="1400"/>
              <a:buNone/>
            </a:pPr>
            <a:r>
              <a:rPr lang="en-US"/>
              <a:t>What are doing now that you’d like to do less of or stop doing?</a:t>
            </a:r>
            <a:endParaRPr/>
          </a:p>
          <a:p>
            <a:pPr marL="0" lvl="0" indent="0" algn="l" rtl="0">
              <a:lnSpc>
                <a:spcPct val="100000"/>
              </a:lnSpc>
              <a:spcBef>
                <a:spcPts val="0"/>
              </a:spcBef>
              <a:spcAft>
                <a:spcPts val="0"/>
              </a:spcAft>
              <a:buSzPts val="1400"/>
              <a:buNone/>
            </a:pPr>
            <a:r>
              <a:rPr lang="en-US"/>
              <a:t>What would you like to differently moving forward?</a:t>
            </a:r>
            <a:endParaRPr/>
          </a:p>
        </p:txBody>
      </p:sp>
      <p:sp>
        <p:nvSpPr>
          <p:cNvPr id="963" name="Google Shape;963;p10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10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69" name="Google Shape;969;p10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10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74" name="Google Shape;974;p10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10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83" name="Google Shape;983;p10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10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Four breakouts, eight minutes.</a:t>
            </a:r>
            <a:endParaRPr/>
          </a:p>
          <a:p>
            <a:pPr marL="0" lvl="0" indent="0" algn="l" rtl="0">
              <a:lnSpc>
                <a:spcPct val="100000"/>
              </a:lnSpc>
              <a:spcBef>
                <a:spcPts val="0"/>
              </a:spcBef>
              <a:spcAft>
                <a:spcPts val="0"/>
              </a:spcAft>
              <a:buSzPts val="1400"/>
              <a:buNone/>
            </a:pPr>
            <a:r>
              <a:rPr lang="en-US"/>
              <a:t>You are going to brainstorm as many questions as you can possibly think of.  There are no wrong questions.  Later on, you can decide which questions you will actually ask industry.  This is a brainstorming exercise.  Whoever comes up with the most questions wins a prize (bragging rights for the rest of the day).</a:t>
            </a:r>
            <a:endParaRPr/>
          </a:p>
          <a:p>
            <a:pPr marL="0" lvl="0" indent="0" algn="l" rtl="0">
              <a:lnSpc>
                <a:spcPct val="100000"/>
              </a:lnSpc>
              <a:spcBef>
                <a:spcPts val="0"/>
              </a:spcBef>
              <a:spcAft>
                <a:spcPts val="0"/>
              </a:spcAft>
              <a:buClr>
                <a:schemeClr val="dk1"/>
              </a:buClr>
              <a:buSzPts val="1400"/>
              <a:buFont typeface="Arial"/>
              <a:buNone/>
            </a:pPr>
            <a:r>
              <a:rPr lang="en-US" sz="1800"/>
              <a:t>One idea from each group.  Keep going, or Chat dump depending on the energy.</a:t>
            </a:r>
            <a:endParaRPr/>
          </a:p>
        </p:txBody>
      </p:sp>
      <p:sp>
        <p:nvSpPr>
          <p:cNvPr id="988" name="Google Shape;988;p10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10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96" name="Google Shape;996;p10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10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001" name="Google Shape;1001;p10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10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015" name="Google Shape;1015;p10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10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020" name="Google Shape;1020;p10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txBox="1">
            <a:spLocks noGrp="1"/>
          </p:cNvSpPr>
          <p:nvPr>
            <p:ph type="body" idx="1"/>
          </p:nvPr>
        </p:nvSpPr>
        <p:spPr>
          <a:xfrm>
            <a:off x="731520" y="4560570"/>
            <a:ext cx="5852100" cy="432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Presenter</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2020-03-12 14:26:25</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Difference between the SOW SOO,  and PWS</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SOW = defines exactly how and when  the contractor will carry out the  requirement and tasks within</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PWS = describes work in terms of  “required outcomes” measurable  results, using clear, precise, and  objective terms</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SOO = provides the objectives that  the gov’t is looking to achieve  but does not address the  required tasks the contractor is  to perform</a:t>
            </a:r>
            <a:endParaRPr/>
          </a:p>
        </p:txBody>
      </p:sp>
      <p:sp>
        <p:nvSpPr>
          <p:cNvPr id="221" name="Google Shape;221;p1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1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6" name="Google Shape;1026;p11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027" name="Google Shape;1027;p11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txBox="1">
            <a:spLocks noGrp="1"/>
          </p:cNvSpPr>
          <p:nvPr>
            <p:ph type="body" idx="1"/>
          </p:nvPr>
        </p:nvSpPr>
        <p:spPr>
          <a:xfrm>
            <a:off x="731520" y="4560570"/>
            <a:ext cx="5852100" cy="432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txBox="1">
            <a:spLocks noGrp="1"/>
          </p:cNvSpPr>
          <p:nvPr>
            <p:ph type="body" idx="1"/>
          </p:nvPr>
        </p:nvSpPr>
        <p:spPr>
          <a:xfrm>
            <a:off x="731520" y="4560570"/>
            <a:ext cx="5852100" cy="432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txBox="1">
            <a:spLocks noGrp="1"/>
          </p:cNvSpPr>
          <p:nvPr>
            <p:ph type="body" idx="1"/>
          </p:nvPr>
        </p:nvSpPr>
        <p:spPr>
          <a:xfrm>
            <a:off x="731520" y="4560570"/>
            <a:ext cx="5852100" cy="432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a:spLocks noGrp="1" noRot="1" noChangeAspect="1"/>
          </p:cNvSpPr>
          <p:nvPr>
            <p:ph type="sldImg" idx="2"/>
          </p:nvPr>
        </p:nvSpPr>
        <p:spPr>
          <a:xfrm>
            <a:off x="457200" y="722313"/>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5:notes"/>
          <p:cNvSpPr txBox="1">
            <a:spLocks noGrp="1"/>
          </p:cNvSpPr>
          <p:nvPr>
            <p:ph type="body" idx="1"/>
          </p:nvPr>
        </p:nvSpPr>
        <p:spPr>
          <a:xfrm>
            <a:off x="975803" y="4560899"/>
            <a:ext cx="5363700" cy="43194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373"/>
              </a:spcBef>
              <a:spcAft>
                <a:spcPts val="0"/>
              </a:spcAft>
              <a:buSzPts val="1400"/>
              <a:buNone/>
            </a:pPr>
            <a:r>
              <a:rPr lang="en-US" u="sng">
                <a:solidFill>
                  <a:schemeClr val="hlink"/>
                </a:solidFill>
                <a:latin typeface="Arial"/>
                <a:ea typeface="Arial"/>
                <a:cs typeface="Arial"/>
                <a:sym typeface="Arial"/>
                <a:hlinkClick r:id="rId3"/>
              </a:rPr>
              <a:t>https://pba.app.cloud.gov/app/#/pba</a:t>
            </a:r>
            <a:endParaRPr/>
          </a:p>
        </p:txBody>
      </p:sp>
      <p:sp>
        <p:nvSpPr>
          <p:cNvPr id="256" name="Google Shape;256;p15:notes"/>
          <p:cNvSpPr txBox="1">
            <a:spLocks noGrp="1"/>
          </p:cNvSpPr>
          <p:nvPr>
            <p:ph type="sldNum" idx="12"/>
          </p:nvPr>
        </p:nvSpPr>
        <p:spPr>
          <a:xfrm>
            <a:off x="4145502" y="9121797"/>
            <a:ext cx="3169800" cy="4794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95" name="Google Shape;295;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07" name="Google Shape;307;p19: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457200" y="722313"/>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975802" y="4560899"/>
            <a:ext cx="5363675" cy="4319410"/>
          </a:xfrm>
          <a:prstGeom prst="rect">
            <a:avLst/>
          </a:prstGeom>
          <a:noFill/>
          <a:ln>
            <a:noFill/>
          </a:ln>
        </p:spPr>
        <p:txBody>
          <a:bodyPr spcFirstLastPara="1" wrap="square" lIns="94675" tIns="94675" rIns="94675" bIns="94675" anchor="t" anchorCtr="0">
            <a:noAutofit/>
          </a:bodyPr>
          <a:lstStyle/>
          <a:p>
            <a:pPr marL="0" lvl="0" indent="0" algn="l" rtl="0">
              <a:lnSpc>
                <a:spcPct val="115000"/>
              </a:lnSpc>
              <a:spcBef>
                <a:spcPts val="0"/>
              </a:spcBef>
              <a:spcAft>
                <a:spcPts val="1036"/>
              </a:spcAft>
              <a:buSzPts val="1400"/>
              <a:buNone/>
            </a:pPr>
            <a:r>
              <a:rPr lang="en-US" sz="1500">
                <a:solidFill>
                  <a:srgbClr val="434343"/>
                </a:solidFill>
                <a:latin typeface="Calibri"/>
                <a:ea typeface="Calibri"/>
                <a:cs typeface="Calibri"/>
                <a:sym typeface="Calibri"/>
              </a:rPr>
              <a:t>The Civilian SAW (CSAW) initiative was proposed by a member of the the Professional Services Interagency Team who had experienced the benefits of the approach. As a result, GSA (in partnership with OFPP) began research into CSAWs.</a:t>
            </a:r>
            <a:endParaRPr sz="1500">
              <a:solidFill>
                <a:srgbClr val="434343"/>
              </a:solidFill>
              <a:latin typeface="Calibri"/>
              <a:ea typeface="Calibri"/>
              <a:cs typeface="Calibri"/>
              <a:sym typeface="Calibri"/>
            </a:endParaRPr>
          </a:p>
        </p:txBody>
      </p:sp>
      <p:sp>
        <p:nvSpPr>
          <p:cNvPr id="147" name="Google Shape;147;p2:notes"/>
          <p:cNvSpPr txBox="1">
            <a:spLocks noGrp="1"/>
          </p:cNvSpPr>
          <p:nvPr>
            <p:ph type="sldNum" idx="12"/>
          </p:nvPr>
        </p:nvSpPr>
        <p:spPr>
          <a:xfrm>
            <a:off x="4145501" y="9121797"/>
            <a:ext cx="3169771" cy="479281"/>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19" name="Google Shape;319;p21: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 What is working well today that you want to keep doing?</a:t>
            </a:r>
            <a:endParaRPr/>
          </a:p>
          <a:p>
            <a:pPr marL="0" lvl="0" indent="0" algn="l" rtl="0">
              <a:lnSpc>
                <a:spcPct val="100000"/>
              </a:lnSpc>
              <a:spcBef>
                <a:spcPts val="0"/>
              </a:spcBef>
              <a:spcAft>
                <a:spcPts val="0"/>
              </a:spcAft>
              <a:buSzPts val="1400"/>
              <a:buNone/>
            </a:pPr>
            <a:r>
              <a:rPr lang="en-US"/>
              <a:t>- What is working well today that you want to do more of?</a:t>
            </a:r>
            <a:endParaRPr/>
          </a:p>
          <a:p>
            <a:pPr marL="0" lvl="0" indent="0" algn="l" rtl="0">
              <a:lnSpc>
                <a:spcPct val="100000"/>
              </a:lnSpc>
              <a:spcBef>
                <a:spcPts val="0"/>
              </a:spcBef>
              <a:spcAft>
                <a:spcPts val="0"/>
              </a:spcAft>
              <a:buSzPts val="1400"/>
              <a:buNone/>
            </a:pPr>
            <a:r>
              <a:rPr lang="en-US"/>
              <a:t>- What are you doing today that you want to do less of, or stop doing?</a:t>
            </a:r>
            <a:endParaRPr/>
          </a:p>
          <a:p>
            <a:pPr marL="0" lvl="0" indent="0" algn="l" rtl="0">
              <a:lnSpc>
                <a:spcPct val="100000"/>
              </a:lnSpc>
              <a:spcBef>
                <a:spcPts val="0"/>
              </a:spcBef>
              <a:spcAft>
                <a:spcPts val="0"/>
              </a:spcAft>
              <a:buSzPts val="1400"/>
              <a:buNone/>
            </a:pPr>
            <a:r>
              <a:rPr lang="en-US"/>
              <a:t>- What would you like to do differently moving forward?</a:t>
            </a:r>
            <a:endParaRPr/>
          </a:p>
        </p:txBody>
      </p:sp>
      <p:sp>
        <p:nvSpPr>
          <p:cNvPr id="325" name="Google Shape;325;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CHATTERFALL – </a:t>
            </a:r>
            <a:endParaRPr/>
          </a:p>
          <a:p>
            <a:pPr marL="181240" lvl="0" indent="-181240" algn="l" rtl="0">
              <a:lnSpc>
                <a:spcPct val="100000"/>
              </a:lnSpc>
              <a:spcBef>
                <a:spcPts val="0"/>
              </a:spcBef>
              <a:spcAft>
                <a:spcPts val="0"/>
              </a:spcAft>
              <a:buClr>
                <a:schemeClr val="dk1"/>
              </a:buClr>
              <a:buSzPts val="1200"/>
              <a:buFont typeface="Calibri"/>
              <a:buChar char="-"/>
            </a:pPr>
            <a:r>
              <a:rPr lang="en-US"/>
              <a:t>Mission</a:t>
            </a:r>
            <a:endParaRPr/>
          </a:p>
          <a:p>
            <a:pPr marL="181240" lvl="0" indent="-181240" algn="l" rtl="0">
              <a:lnSpc>
                <a:spcPct val="100000"/>
              </a:lnSpc>
              <a:spcBef>
                <a:spcPts val="0"/>
              </a:spcBef>
              <a:spcAft>
                <a:spcPts val="0"/>
              </a:spcAft>
              <a:buClr>
                <a:schemeClr val="dk1"/>
              </a:buClr>
              <a:buSzPts val="1200"/>
              <a:buFont typeface="Calibri"/>
              <a:buChar char="-"/>
            </a:pPr>
            <a:r>
              <a:rPr lang="en-US"/>
              <a:t>Vision</a:t>
            </a:r>
            <a:endParaRPr/>
          </a:p>
          <a:p>
            <a:pPr marL="181240" lvl="0" indent="-181240" algn="l" rtl="0">
              <a:lnSpc>
                <a:spcPct val="100000"/>
              </a:lnSpc>
              <a:spcBef>
                <a:spcPts val="0"/>
              </a:spcBef>
              <a:spcAft>
                <a:spcPts val="0"/>
              </a:spcAft>
              <a:buClr>
                <a:schemeClr val="dk1"/>
              </a:buClr>
              <a:buSzPts val="1200"/>
              <a:buFont typeface="Calibri"/>
              <a:buChar char="-"/>
            </a:pPr>
            <a:r>
              <a:rPr lang="en-US"/>
              <a:t>Objectives</a:t>
            </a:r>
            <a:endParaRPr/>
          </a:p>
          <a:p>
            <a:pPr marL="181240" lvl="0" indent="-181240" algn="l" rtl="0">
              <a:lnSpc>
                <a:spcPct val="100000"/>
              </a:lnSpc>
              <a:spcBef>
                <a:spcPts val="0"/>
              </a:spcBef>
              <a:spcAft>
                <a:spcPts val="0"/>
              </a:spcAft>
              <a:buClr>
                <a:schemeClr val="dk1"/>
              </a:buClr>
              <a:buSzPts val="1200"/>
              <a:buFont typeface="Calibri"/>
              <a:buChar char="-"/>
            </a:pPr>
            <a:r>
              <a:rPr lang="en-US"/>
              <a:t>Success Factors</a:t>
            </a:r>
            <a:endParaRPr/>
          </a:p>
        </p:txBody>
      </p:sp>
      <p:sp>
        <p:nvSpPr>
          <p:cNvPr id="348" name="Google Shape;348;p2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53" name="Google Shape;353;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59" name="Google Shape;359;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MISSION: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2220"/>
              <a:buNone/>
            </a:pPr>
            <a:r>
              <a:rPr lang="en-US"/>
              <a:t>Defines WHAT the acquisition will do, WHY we’re doing it, for WHOM it’s being done, and WHAT the benefit is. </a:t>
            </a:r>
            <a:endParaRPr/>
          </a:p>
          <a:p>
            <a:pPr marL="0" lvl="0" indent="0" algn="l" rtl="0">
              <a:lnSpc>
                <a:spcPct val="100000"/>
              </a:lnSpc>
              <a:spcBef>
                <a:spcPts val="0"/>
              </a:spcBef>
              <a:spcAft>
                <a:spcPts val="0"/>
              </a:spcAft>
              <a:buSzPts val="2220"/>
              <a:buNone/>
            </a:pPr>
            <a:endParaRPr/>
          </a:p>
          <a:p>
            <a:pPr marL="0" lvl="0" indent="0" algn="l" rtl="0">
              <a:lnSpc>
                <a:spcPct val="100000"/>
              </a:lnSpc>
              <a:spcBef>
                <a:spcPts val="0"/>
              </a:spcBef>
              <a:spcAft>
                <a:spcPts val="0"/>
              </a:spcAft>
              <a:buSzPts val="2220"/>
              <a:buNone/>
            </a:pPr>
            <a:r>
              <a:rPr lang="en-US"/>
              <a:t>VISION:</a:t>
            </a:r>
            <a:endParaRPr/>
          </a:p>
          <a:p>
            <a:pPr marL="0" lvl="0" indent="0" algn="l" rtl="0">
              <a:lnSpc>
                <a:spcPct val="100000"/>
              </a:lnSpc>
              <a:spcBef>
                <a:spcPts val="0"/>
              </a:spcBef>
              <a:spcAft>
                <a:spcPts val="0"/>
              </a:spcAft>
              <a:buSzPts val="2220"/>
              <a:buNone/>
            </a:pPr>
            <a:endParaRPr/>
          </a:p>
          <a:p>
            <a:pPr marL="0" lvl="0" indent="0" algn="l" rtl="0">
              <a:lnSpc>
                <a:spcPct val="100000"/>
              </a:lnSpc>
              <a:spcBef>
                <a:spcPts val="0"/>
              </a:spcBef>
              <a:spcAft>
                <a:spcPts val="0"/>
              </a:spcAft>
              <a:buClr>
                <a:schemeClr val="dk1"/>
              </a:buClr>
              <a:buSzPts val="2400"/>
              <a:buFont typeface="Arial"/>
              <a:buNone/>
            </a:pPr>
            <a:r>
              <a:rPr lang="en-US"/>
              <a:t>Key measures of your team’s effort and performance throughout the project.</a:t>
            </a:r>
            <a:endParaRPr/>
          </a:p>
          <a:p>
            <a:pPr marL="0" lvl="0" indent="0" algn="l" rtl="0">
              <a:lnSpc>
                <a:spcPct val="100000"/>
              </a:lnSpc>
              <a:spcBef>
                <a:spcPts val="0"/>
              </a:spcBef>
              <a:spcAft>
                <a:spcPts val="0"/>
              </a:spcAft>
              <a:buSzPts val="2220"/>
              <a:buNone/>
            </a:pPr>
            <a:endParaRPr/>
          </a:p>
          <a:p>
            <a:pPr marL="0" lvl="0" indent="0" algn="l" rtl="0">
              <a:lnSpc>
                <a:spcPct val="100000"/>
              </a:lnSpc>
              <a:spcBef>
                <a:spcPts val="0"/>
              </a:spcBef>
              <a:spcAft>
                <a:spcPts val="0"/>
              </a:spcAft>
              <a:buSzPts val="2400"/>
              <a:buNone/>
            </a:pPr>
            <a:r>
              <a:rPr lang="en-US"/>
              <a:t>Future desired end-state or idealistic result. Assumes we have met our Mission &amp; all Objectives.  (Future Tense)</a:t>
            </a:r>
            <a:endParaRPr/>
          </a:p>
          <a:p>
            <a:pPr marL="0" lvl="0" indent="0" algn="l" rtl="0">
              <a:lnSpc>
                <a:spcPct val="100000"/>
              </a:lnSpc>
              <a:spcBef>
                <a:spcPts val="0"/>
              </a:spcBef>
              <a:spcAft>
                <a:spcPts val="0"/>
              </a:spcAft>
              <a:buSzPts val="2400"/>
              <a:buNone/>
            </a:pPr>
            <a:endParaRPr/>
          </a:p>
          <a:p>
            <a:pPr marL="0" lvl="0" indent="0" algn="l" rtl="0">
              <a:lnSpc>
                <a:spcPct val="100000"/>
              </a:lnSpc>
              <a:spcBef>
                <a:spcPts val="0"/>
              </a:spcBef>
              <a:spcAft>
                <a:spcPts val="0"/>
              </a:spcAft>
              <a:buSzPts val="2400"/>
              <a:buNone/>
            </a:pPr>
            <a:r>
              <a:rPr lang="en-US"/>
              <a:t>SUCCESS FACTORS:</a:t>
            </a:r>
            <a:endParaRPr/>
          </a:p>
          <a:p>
            <a:pPr marL="0" lvl="0" indent="0" algn="l" rtl="0">
              <a:lnSpc>
                <a:spcPct val="100000"/>
              </a:lnSpc>
              <a:spcBef>
                <a:spcPts val="0"/>
              </a:spcBef>
              <a:spcAft>
                <a:spcPts val="0"/>
              </a:spcAft>
              <a:buSzPts val="2400"/>
              <a:buNone/>
            </a:pPr>
            <a:endParaRPr/>
          </a:p>
          <a:p>
            <a:pPr marL="0" lvl="0" indent="0" algn="l" rtl="0">
              <a:lnSpc>
                <a:spcPct val="100000"/>
              </a:lnSpc>
              <a:spcBef>
                <a:spcPts val="0"/>
              </a:spcBef>
              <a:spcAft>
                <a:spcPts val="0"/>
              </a:spcAft>
              <a:buClr>
                <a:schemeClr val="dk1"/>
              </a:buClr>
              <a:buSzPts val="2400"/>
              <a:buFont typeface="Arial"/>
              <a:buNone/>
            </a:pPr>
            <a:r>
              <a:rPr lang="en-US"/>
              <a:t>Key measures of your team’s effort and performance throughout the project.</a:t>
            </a:r>
            <a:endParaRPr/>
          </a:p>
        </p:txBody>
      </p:sp>
      <p:sp>
        <p:nvSpPr>
          <p:cNvPr id="365" name="Google Shape;365;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71" name="Google Shape;371;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77" name="Google Shape;377;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83" name="Google Shape;383;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53" name="Google Shape;153;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89" name="Google Shape;389;p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99" name="Google Shape;399;p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06" name="Google Shape;406;p32: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3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14" name="Google Shape;414;p3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22" name="Google Shape;422;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b="1"/>
              <a:t>Andrea</a:t>
            </a:r>
            <a:endParaRPr b="1"/>
          </a:p>
          <a:p>
            <a:pPr marL="0" lvl="0" indent="0" algn="l" rtl="0">
              <a:lnSpc>
                <a:spcPct val="100000"/>
              </a:lnSpc>
              <a:spcBef>
                <a:spcPts val="0"/>
              </a:spcBef>
              <a:spcAft>
                <a:spcPts val="0"/>
              </a:spcAft>
              <a:buClr>
                <a:schemeClr val="dk1"/>
              </a:buClr>
              <a:buSzPts val="1400"/>
              <a:buFont typeface="Arial"/>
              <a:buNone/>
            </a:pPr>
            <a:r>
              <a:rPr lang="en-US"/>
              <a:t>Two/three breakout rooms</a:t>
            </a:r>
            <a:endParaRPr/>
          </a:p>
          <a:p>
            <a:pPr marL="0" lvl="0" indent="0" algn="l" rtl="0">
              <a:lnSpc>
                <a:spcPct val="100000"/>
              </a:lnSpc>
              <a:spcBef>
                <a:spcPts val="0"/>
              </a:spcBef>
              <a:spcAft>
                <a:spcPts val="0"/>
              </a:spcAft>
              <a:buClr>
                <a:schemeClr val="dk1"/>
              </a:buClr>
              <a:buSzPts val="1400"/>
              <a:buFont typeface="Arial"/>
              <a:buNone/>
            </a:pPr>
            <a:r>
              <a:rPr lang="en-US"/>
              <a:t>Checkpoint goes here!  Summarize the thing we just did and explain what we are doing next.  </a:t>
            </a:r>
            <a:endParaRPr/>
          </a:p>
          <a:p>
            <a:pPr marL="0" lvl="0" indent="0" algn="l" rtl="0">
              <a:lnSpc>
                <a:spcPct val="100000"/>
              </a:lnSpc>
              <a:spcBef>
                <a:spcPts val="0"/>
              </a:spcBef>
              <a:spcAft>
                <a:spcPts val="0"/>
              </a:spcAft>
              <a:buClr>
                <a:schemeClr val="dk1"/>
              </a:buClr>
              <a:buSzPts val="1400"/>
              <a:buFont typeface="Arial"/>
              <a:buNone/>
            </a:pPr>
            <a:r>
              <a:rPr lang="en-US"/>
              <a:t>We worked on high-level objectives, and started to identify stakeholders and how they impact and influence this project.</a:t>
            </a:r>
            <a:endParaRPr/>
          </a:p>
          <a:p>
            <a:pPr marL="0" lvl="0" indent="0" algn="l" rtl="0">
              <a:lnSpc>
                <a:spcPct val="100000"/>
              </a:lnSpc>
              <a:spcBef>
                <a:spcPts val="0"/>
              </a:spcBef>
              <a:spcAft>
                <a:spcPts val="0"/>
              </a:spcAft>
              <a:buClr>
                <a:schemeClr val="dk1"/>
              </a:buClr>
              <a:buSzPts val="1400"/>
              <a:buFont typeface="Arial"/>
              <a:buNone/>
            </a:pPr>
            <a:r>
              <a:rPr lang="en-US"/>
              <a:t>Now we’re going to keep those objectives and stakeholders in mind as we move to the next topic-market research.</a:t>
            </a:r>
            <a:endParaRPr/>
          </a:p>
          <a:p>
            <a:pPr marL="0" lvl="0" indent="0" algn="l" rtl="0">
              <a:lnSpc>
                <a:spcPct val="100000"/>
              </a:lnSpc>
              <a:spcBef>
                <a:spcPts val="0"/>
              </a:spcBef>
              <a:spcAft>
                <a:spcPts val="0"/>
              </a:spcAft>
              <a:buClr>
                <a:schemeClr val="dk1"/>
              </a:buClr>
              <a:buSzPts val="1400"/>
              <a:buFont typeface="Arial"/>
              <a:buNone/>
            </a:pPr>
            <a:r>
              <a:rPr lang="en-US"/>
              <a:t>P_</a:t>
            </a:r>
            <a:endParaRPr/>
          </a:p>
          <a:p>
            <a:pPr marL="0" lvl="0" indent="0" algn="l" rtl="0">
              <a:lnSpc>
                <a:spcPct val="100000"/>
              </a:lnSpc>
              <a:spcBef>
                <a:spcPts val="0"/>
              </a:spcBef>
              <a:spcAft>
                <a:spcPts val="0"/>
              </a:spcAft>
              <a:buClr>
                <a:schemeClr val="dk1"/>
              </a:buClr>
              <a:buSzPts val="1400"/>
              <a:buFont typeface="Arial"/>
              <a:buNone/>
            </a:pPr>
            <a:r>
              <a:rPr lang="en-US"/>
              <a:t>D_</a:t>
            </a:r>
            <a:endParaRPr/>
          </a:p>
          <a:p>
            <a:pPr marL="0" lvl="0" indent="0" algn="l" rtl="0">
              <a:lnSpc>
                <a:spcPct val="100000"/>
              </a:lnSpc>
              <a:spcBef>
                <a:spcPts val="0"/>
              </a:spcBef>
              <a:spcAft>
                <a:spcPts val="0"/>
              </a:spcAft>
              <a:buClr>
                <a:schemeClr val="dk1"/>
              </a:buClr>
              <a:buSzPts val="1400"/>
              <a:buFont typeface="Arial"/>
              <a:buNone/>
            </a:pPr>
            <a:r>
              <a:rPr lang="en-US"/>
              <a:t>Q_</a:t>
            </a:r>
            <a:endParaRPr/>
          </a:p>
          <a:p>
            <a:pPr marL="0" lvl="0" indent="0" algn="l" rtl="0">
              <a:lnSpc>
                <a:spcPct val="100000"/>
              </a:lnSpc>
              <a:spcBef>
                <a:spcPts val="0"/>
              </a:spcBef>
              <a:spcAft>
                <a:spcPts val="0"/>
              </a:spcAft>
              <a:buClr>
                <a:schemeClr val="dk1"/>
              </a:buClr>
              <a:buSzPts val="1400"/>
              <a:buFont typeface="Arial"/>
              <a:buNone/>
            </a:pPr>
            <a:r>
              <a:rPr lang="en-US"/>
              <a:t>Starting question:  Imagine this-you’re working and your phone rings.  Something compels you to answer it.  A potential vendor found out about your need and spontaneously called you today.  You actually have some free time to talk to them.  What would you want to know about that company?  What information would you need?  Who would you need it from?</a:t>
            </a:r>
            <a:endParaRPr/>
          </a:p>
        </p:txBody>
      </p:sp>
      <p:sp>
        <p:nvSpPr>
          <p:cNvPr id="431" name="Google Shape;431;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37" name="Google Shape;437;p36: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If you could have an answer to any question that would support your decisions with this requirement, what would you ask?</a:t>
            </a:r>
            <a:endParaRPr/>
          </a:p>
        </p:txBody>
      </p:sp>
      <p:sp>
        <p:nvSpPr>
          <p:cNvPr id="443" name="Google Shape;443;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Four breakouts, eight minutes.</a:t>
            </a:r>
            <a:endParaRPr/>
          </a:p>
          <a:p>
            <a:pPr marL="0" lvl="0" indent="0" algn="l" rtl="0">
              <a:lnSpc>
                <a:spcPct val="100000"/>
              </a:lnSpc>
              <a:spcBef>
                <a:spcPts val="0"/>
              </a:spcBef>
              <a:spcAft>
                <a:spcPts val="0"/>
              </a:spcAft>
              <a:buSzPts val="1400"/>
              <a:buNone/>
            </a:pPr>
            <a:r>
              <a:rPr lang="en-US"/>
              <a:t>You are going to brainstorm as many questions as you can possibly think of.  There are no wrong questions.  Later on, you can decide which questions you will actually ask industry.  This is a brainstorming exercise.  Whoever comes up with the most questions wins a prize (bragging rights for the rest of the day).</a:t>
            </a:r>
            <a:endParaRPr/>
          </a:p>
          <a:p>
            <a:pPr marL="0" lvl="0" indent="0" algn="l" rtl="0">
              <a:lnSpc>
                <a:spcPct val="100000"/>
              </a:lnSpc>
              <a:spcBef>
                <a:spcPts val="0"/>
              </a:spcBef>
              <a:spcAft>
                <a:spcPts val="0"/>
              </a:spcAft>
              <a:buClr>
                <a:schemeClr val="dk1"/>
              </a:buClr>
              <a:buSzPts val="1400"/>
              <a:buFont typeface="Arial"/>
              <a:buNone/>
            </a:pPr>
            <a:r>
              <a:rPr lang="en-US" sz="1800"/>
              <a:t>One idea from each group.  Keep going, or Chat dump depending on the energy.</a:t>
            </a:r>
            <a:endParaRPr/>
          </a:p>
        </p:txBody>
      </p:sp>
      <p:sp>
        <p:nvSpPr>
          <p:cNvPr id="448" name="Google Shape;448;p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56" name="Google Shape;456;p3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59" name="Google Shape;159;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67" name="Google Shape;467;p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73" name="Google Shape;473;p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81" name="Google Shape;481;p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4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90" name="Google Shape;490;p4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4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99" name="Google Shape;499;p44: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4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08" name="Google Shape;508;p4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16" name="Google Shape;516;p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4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24" name="Google Shape;524;p47: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31" name="Google Shape;531;p4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40" name="Google Shape;540;p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66" name="Google Shape;16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5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5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46" name="Google Shape;546;p5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53" name="Google Shape;553;p5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61" name="Google Shape;561;p5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5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68" name="Google Shape;568;p5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5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73" name="Google Shape;573;p5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5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78" name="Google Shape;578;p5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5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98" name="Google Shape;598;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5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618" name="Google Shape;618;p5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623" name="Google Shape;623;p5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5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640" name="Google Shape;640;p5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73" name="Google Shape;173;p6: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6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60:notes"/>
          <p:cNvSpPr txBox="1">
            <a:spLocks noGrp="1"/>
          </p:cNvSpPr>
          <p:nvPr>
            <p:ph type="body" idx="1"/>
          </p:nvPr>
        </p:nvSpPr>
        <p:spPr>
          <a:xfrm>
            <a:off x="731520" y="4560570"/>
            <a:ext cx="5852100" cy="432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6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61:notes"/>
          <p:cNvSpPr txBox="1">
            <a:spLocks noGrp="1"/>
          </p:cNvSpPr>
          <p:nvPr>
            <p:ph type="body" idx="1"/>
          </p:nvPr>
        </p:nvSpPr>
        <p:spPr>
          <a:xfrm>
            <a:off x="731520" y="4560570"/>
            <a:ext cx="5852100" cy="432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62:notes"/>
          <p:cNvSpPr txBox="1">
            <a:spLocks noGrp="1"/>
          </p:cNvSpPr>
          <p:nvPr>
            <p:ph type="body" idx="1"/>
          </p:nvPr>
        </p:nvSpPr>
        <p:spPr>
          <a:xfrm>
            <a:off x="731520" y="4620577"/>
            <a:ext cx="5852100" cy="3780600"/>
          </a:xfrm>
          <a:prstGeom prst="rect">
            <a:avLst/>
          </a:prstGeom>
          <a:noFill/>
          <a:ln>
            <a:noFill/>
          </a:ln>
        </p:spPr>
        <p:txBody>
          <a:bodyPr spcFirstLastPara="1" wrap="square" lIns="96675" tIns="48325" rIns="96675" bIns="48325" anchor="t" anchorCtr="0">
            <a:noAutofit/>
          </a:bodyPr>
          <a:lstStyle/>
          <a:p>
            <a:pPr marL="0" lvl="0" indent="0" algn="l" rtl="0">
              <a:lnSpc>
                <a:spcPct val="100000"/>
              </a:lnSpc>
              <a:spcBef>
                <a:spcPts val="0"/>
              </a:spcBef>
              <a:spcAft>
                <a:spcPts val="0"/>
              </a:spcAft>
              <a:buSzPts val="1400"/>
              <a:buNone/>
            </a:pPr>
            <a:endParaRPr/>
          </a:p>
        </p:txBody>
      </p:sp>
      <p:sp>
        <p:nvSpPr>
          <p:cNvPr id="663" name="Google Shape;663;p6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6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63:notes"/>
          <p:cNvSpPr txBox="1">
            <a:spLocks noGrp="1"/>
          </p:cNvSpPr>
          <p:nvPr>
            <p:ph type="body" idx="1"/>
          </p:nvPr>
        </p:nvSpPr>
        <p:spPr>
          <a:xfrm>
            <a:off x="731520" y="4560570"/>
            <a:ext cx="5852100" cy="432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300">
                <a:latin typeface="Calibri"/>
                <a:ea typeface="Calibri"/>
                <a:cs typeface="Calibri"/>
                <a:sym typeface="Calibri"/>
              </a:rPr>
              <a:t>eBuy Open </a:t>
            </a:r>
            <a:endParaRPr sz="13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300">
                <a:solidFill>
                  <a:srgbClr val="333333"/>
                </a:solidFill>
                <a:highlight>
                  <a:srgbClr val="FFFFFF"/>
                </a:highlight>
                <a:latin typeface="Calibri"/>
                <a:ea typeface="Calibri"/>
                <a:cs typeface="Calibri"/>
                <a:sym typeface="Calibri"/>
              </a:rPr>
              <a:t>RFQ1362167 Narcotic and Explosive Dog Services for Sierra Army Depot Herlong, CA Department of the Army  </a:t>
            </a:r>
            <a:endParaRPr sz="1300">
              <a:solidFill>
                <a:srgbClr val="333333"/>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1400"/>
              <a:buNone/>
            </a:pPr>
            <a:r>
              <a:rPr lang="en-US" sz="1300">
                <a:solidFill>
                  <a:srgbClr val="333333"/>
                </a:solidFill>
                <a:highlight>
                  <a:srgbClr val="FFFFFF"/>
                </a:highlight>
                <a:latin typeface="Calibri"/>
                <a:ea typeface="Calibri"/>
                <a:cs typeface="Calibri"/>
                <a:sym typeface="Calibri"/>
              </a:rPr>
              <a:t>and </a:t>
            </a:r>
            <a:r>
              <a:rPr lang="en-US" sz="1300">
                <a:solidFill>
                  <a:srgbClr val="202124"/>
                </a:solidFill>
                <a:highlight>
                  <a:srgbClr val="FFFFFF"/>
                </a:highlight>
                <a:latin typeface="Calibri"/>
                <a:ea typeface="Calibri"/>
                <a:cs typeface="Calibri"/>
                <a:sym typeface="Calibri"/>
              </a:rPr>
              <a:t>RFQ1367416 AMIS, Zebra and Quagga Mussel Canine Detection</a:t>
            </a:r>
            <a:endParaRPr sz="1300">
              <a:solidFill>
                <a:srgbClr val="333333"/>
              </a:solidFill>
              <a:highlight>
                <a:srgbClr val="FFFFFF"/>
              </a:highlight>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6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676" name="Google Shape;676;p6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6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681" name="Google Shape;681;p6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6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688" name="Google Shape;688;p6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6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6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696" name="Google Shape;696;p67: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6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04" name="Google Shape;704;p6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6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11" name="Google Shape;711;p69: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79" name="Google Shape;179;p7: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7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16" name="Google Shape;716;p7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7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p7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24" name="Google Shape;724;p71: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7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30" name="Google Shape;730;p7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7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41" name="Google Shape;741;p7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7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46" name="Google Shape;746;p7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7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53" name="Google Shape;753;p7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7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500">
                <a:highlight>
                  <a:srgbClr val="FDFDFD"/>
                </a:highlight>
                <a:latin typeface="Arial"/>
                <a:ea typeface="Arial"/>
                <a:cs typeface="Arial"/>
                <a:sym typeface="Arial"/>
              </a:rPr>
              <a:t>DHS FLASH Tech Demo - There were 110 bidders with no screening downselect. Bidders were given a time and location to show up. They were asked to develop an app for giving kudos to an employee. They had only four hours to work. Everything was filmed, and afterwards each team had 30 minutes to make a presentation about what they had done and what choices they had made.</a:t>
            </a:r>
            <a:endParaRPr sz="1500">
              <a:highlight>
                <a:srgbClr val="FDFDFD"/>
              </a:highlight>
              <a:latin typeface="Arial"/>
              <a:ea typeface="Arial"/>
              <a:cs typeface="Arial"/>
              <a:sym typeface="Arial"/>
            </a:endParaRPr>
          </a:p>
          <a:p>
            <a:pPr marL="0" lvl="0" indent="0" algn="l" rtl="0">
              <a:lnSpc>
                <a:spcPct val="100000"/>
              </a:lnSpc>
              <a:spcBef>
                <a:spcPts val="0"/>
              </a:spcBef>
              <a:spcAft>
                <a:spcPts val="0"/>
              </a:spcAft>
              <a:buSzPts val="1400"/>
              <a:buNone/>
            </a:pPr>
            <a:endParaRPr sz="1500">
              <a:highlight>
                <a:srgbClr val="FDFDFD"/>
              </a:highlight>
              <a:latin typeface="Arial"/>
              <a:ea typeface="Arial"/>
              <a:cs typeface="Arial"/>
              <a:sym typeface="Arial"/>
            </a:endParaRPr>
          </a:p>
          <a:p>
            <a:pPr marL="0" lvl="0" indent="0" algn="l" rtl="0">
              <a:lnSpc>
                <a:spcPct val="100000"/>
              </a:lnSpc>
              <a:spcBef>
                <a:spcPts val="0"/>
              </a:spcBef>
              <a:spcAft>
                <a:spcPts val="0"/>
              </a:spcAft>
              <a:buSzPts val="1400"/>
              <a:buNone/>
            </a:pPr>
            <a:r>
              <a:rPr lang="en-US" sz="1500">
                <a:highlight>
                  <a:srgbClr val="FDFDFD"/>
                </a:highlight>
                <a:latin typeface="Arial"/>
                <a:ea typeface="Arial"/>
                <a:cs typeface="Arial"/>
                <a:sym typeface="Arial"/>
              </a:rPr>
              <a:t>DHS’s evaluation looked not only at the technical quality of the code but also their skills at user-centered design. “We gave each offeror a user in the room to interact with, and that showed us a lot in a very short amount of time," Palmer said. "There are people out there who are highly skilled at design, and we saw some of them on the teams that were proposing. They were not requirements managers or graphic artists simply re-branded as designers, which is something that frequently happens nowadays as companies attempt to demonstrate that they have design capabilities.”</a:t>
            </a:r>
            <a:endParaRPr sz="1500">
              <a:highlight>
                <a:srgbClr val="FDFDFD"/>
              </a:highlight>
              <a:latin typeface="Arial"/>
              <a:ea typeface="Arial"/>
              <a:cs typeface="Arial"/>
              <a:sym typeface="Arial"/>
            </a:endParaRPr>
          </a:p>
        </p:txBody>
      </p:sp>
      <p:sp>
        <p:nvSpPr>
          <p:cNvPr id="761" name="Google Shape;761;p7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7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68" name="Google Shape;768;p7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7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80" name="Google Shape;780;p7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7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89" name="Google Shape;789;p7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90" name="Google Shape;190;p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8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96" name="Google Shape;796;p8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8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02" name="Google Shape;802;p8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8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8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CHATTERFALL – </a:t>
            </a:r>
            <a:endParaRPr/>
          </a:p>
          <a:p>
            <a:pPr marL="181240" lvl="0" indent="-181240" algn="l" rtl="0">
              <a:lnSpc>
                <a:spcPct val="100000"/>
              </a:lnSpc>
              <a:spcBef>
                <a:spcPts val="0"/>
              </a:spcBef>
              <a:spcAft>
                <a:spcPts val="0"/>
              </a:spcAft>
              <a:buClr>
                <a:schemeClr val="dk1"/>
              </a:buClr>
              <a:buSzPts val="1200"/>
              <a:buFont typeface="Calibri"/>
              <a:buChar char="-"/>
            </a:pPr>
            <a:r>
              <a:rPr lang="en-US"/>
              <a:t>Mission</a:t>
            </a:r>
            <a:endParaRPr/>
          </a:p>
          <a:p>
            <a:pPr marL="181240" lvl="0" indent="-181240" algn="l" rtl="0">
              <a:lnSpc>
                <a:spcPct val="100000"/>
              </a:lnSpc>
              <a:spcBef>
                <a:spcPts val="0"/>
              </a:spcBef>
              <a:spcAft>
                <a:spcPts val="0"/>
              </a:spcAft>
              <a:buClr>
                <a:schemeClr val="dk1"/>
              </a:buClr>
              <a:buSzPts val="1200"/>
              <a:buFont typeface="Calibri"/>
              <a:buChar char="-"/>
            </a:pPr>
            <a:r>
              <a:rPr lang="en-US"/>
              <a:t>Vision</a:t>
            </a:r>
            <a:endParaRPr/>
          </a:p>
          <a:p>
            <a:pPr marL="181240" lvl="0" indent="-181240" algn="l" rtl="0">
              <a:lnSpc>
                <a:spcPct val="100000"/>
              </a:lnSpc>
              <a:spcBef>
                <a:spcPts val="0"/>
              </a:spcBef>
              <a:spcAft>
                <a:spcPts val="0"/>
              </a:spcAft>
              <a:buClr>
                <a:schemeClr val="dk1"/>
              </a:buClr>
              <a:buSzPts val="1200"/>
              <a:buFont typeface="Calibri"/>
              <a:buChar char="-"/>
            </a:pPr>
            <a:r>
              <a:rPr lang="en-US"/>
              <a:t>Objectives</a:t>
            </a:r>
            <a:endParaRPr/>
          </a:p>
          <a:p>
            <a:pPr marL="181240" lvl="0" indent="-181240" algn="l" rtl="0">
              <a:lnSpc>
                <a:spcPct val="100000"/>
              </a:lnSpc>
              <a:spcBef>
                <a:spcPts val="0"/>
              </a:spcBef>
              <a:spcAft>
                <a:spcPts val="0"/>
              </a:spcAft>
              <a:buClr>
                <a:schemeClr val="dk1"/>
              </a:buClr>
              <a:buSzPts val="1200"/>
              <a:buFont typeface="Calibri"/>
              <a:buChar char="-"/>
            </a:pPr>
            <a:r>
              <a:rPr lang="en-US"/>
              <a:t>Success Factors</a:t>
            </a:r>
            <a:endParaRPr/>
          </a:p>
        </p:txBody>
      </p:sp>
      <p:sp>
        <p:nvSpPr>
          <p:cNvPr id="808" name="Google Shape;808;p82: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8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8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14" name="Google Shape;814;p8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8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8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CHATTERFALL – </a:t>
            </a:r>
            <a:endParaRPr/>
          </a:p>
          <a:p>
            <a:pPr marL="181240" lvl="0" indent="-181240" algn="l" rtl="0">
              <a:lnSpc>
                <a:spcPct val="100000"/>
              </a:lnSpc>
              <a:spcBef>
                <a:spcPts val="0"/>
              </a:spcBef>
              <a:spcAft>
                <a:spcPts val="0"/>
              </a:spcAft>
              <a:buClr>
                <a:schemeClr val="dk1"/>
              </a:buClr>
              <a:buSzPts val="1200"/>
              <a:buFont typeface="Calibri"/>
              <a:buChar char="-"/>
            </a:pPr>
            <a:r>
              <a:rPr lang="en-US"/>
              <a:t>Mission</a:t>
            </a:r>
            <a:endParaRPr/>
          </a:p>
          <a:p>
            <a:pPr marL="181240" lvl="0" indent="-181240" algn="l" rtl="0">
              <a:lnSpc>
                <a:spcPct val="100000"/>
              </a:lnSpc>
              <a:spcBef>
                <a:spcPts val="0"/>
              </a:spcBef>
              <a:spcAft>
                <a:spcPts val="0"/>
              </a:spcAft>
              <a:buClr>
                <a:schemeClr val="dk1"/>
              </a:buClr>
              <a:buSzPts val="1200"/>
              <a:buFont typeface="Calibri"/>
              <a:buChar char="-"/>
            </a:pPr>
            <a:r>
              <a:rPr lang="en-US"/>
              <a:t>Vision</a:t>
            </a:r>
            <a:endParaRPr/>
          </a:p>
          <a:p>
            <a:pPr marL="181240" lvl="0" indent="-181240" algn="l" rtl="0">
              <a:lnSpc>
                <a:spcPct val="100000"/>
              </a:lnSpc>
              <a:spcBef>
                <a:spcPts val="0"/>
              </a:spcBef>
              <a:spcAft>
                <a:spcPts val="0"/>
              </a:spcAft>
              <a:buClr>
                <a:schemeClr val="dk1"/>
              </a:buClr>
              <a:buSzPts val="1200"/>
              <a:buFont typeface="Calibri"/>
              <a:buChar char="-"/>
            </a:pPr>
            <a:r>
              <a:rPr lang="en-US"/>
              <a:t>Objectives</a:t>
            </a:r>
            <a:endParaRPr/>
          </a:p>
          <a:p>
            <a:pPr marL="181240" lvl="0" indent="-181240" algn="l" rtl="0">
              <a:lnSpc>
                <a:spcPct val="100000"/>
              </a:lnSpc>
              <a:spcBef>
                <a:spcPts val="0"/>
              </a:spcBef>
              <a:spcAft>
                <a:spcPts val="0"/>
              </a:spcAft>
              <a:buClr>
                <a:schemeClr val="dk1"/>
              </a:buClr>
              <a:buSzPts val="1200"/>
              <a:buFont typeface="Calibri"/>
              <a:buChar char="-"/>
            </a:pPr>
            <a:r>
              <a:rPr lang="en-US"/>
              <a:t>Success Factors</a:t>
            </a:r>
            <a:endParaRPr/>
          </a:p>
        </p:txBody>
      </p:sp>
      <p:sp>
        <p:nvSpPr>
          <p:cNvPr id="822" name="Google Shape;822;p84: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8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27" name="Google Shape;827;p8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8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33" name="Google Shape;833;p8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8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38" name="Google Shape;838;p8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8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45" name="Google Shape;845;p8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8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Google Shape;850;p8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51" name="Google Shape;851;p89: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99" name="Google Shape;199;p9: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9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60" name="Google Shape;860;p9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9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66" name="Google Shape;866;p9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9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72" name="Google Shape;872;p9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9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78" name="Google Shape;878;p9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9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p9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84" name="Google Shape;884;p94: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9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90" name="Google Shape;890;p9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9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95" name="Google Shape;895;p9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9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01" name="Google Shape;901;p9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9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06" name="Google Shape;906;p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9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11" name="Google Shape;911;p9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Title Slide">
  <p:cSld name="Main Title Slide">
    <p:spTree>
      <p:nvGrpSpPr>
        <p:cNvPr id="1" name="Shape 11"/>
        <p:cNvGrpSpPr/>
        <p:nvPr/>
      </p:nvGrpSpPr>
      <p:grpSpPr>
        <a:xfrm>
          <a:off x="0" y="0"/>
          <a:ext cx="0" cy="0"/>
          <a:chOff x="0" y="0"/>
          <a:chExt cx="0" cy="0"/>
        </a:xfrm>
      </p:grpSpPr>
      <p:sp>
        <p:nvSpPr>
          <p:cNvPr id="12" name="Google Shape;12;p2"/>
          <p:cNvSpPr/>
          <p:nvPr/>
        </p:nvSpPr>
        <p:spPr>
          <a:xfrm rot="10800000" flipH="1">
            <a:off x="0" y="-6"/>
            <a:ext cx="10625328" cy="5404110"/>
          </a:xfrm>
          <a:prstGeom prst="rtTriangle">
            <a:avLst/>
          </a:prstGeom>
          <a:solidFill>
            <a:srgbClr val="1737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13;p2"/>
          <p:cNvCxnSpPr/>
          <p:nvPr/>
        </p:nvCxnSpPr>
        <p:spPr>
          <a:xfrm rot="10800000" flipH="1">
            <a:off x="0" y="0"/>
            <a:ext cx="6030686" cy="3004456"/>
          </a:xfrm>
          <a:prstGeom prst="straightConnector1">
            <a:avLst/>
          </a:prstGeom>
          <a:noFill/>
          <a:ln w="9525" cap="flat" cmpd="sng">
            <a:solidFill>
              <a:srgbClr val="A5A5A5"/>
            </a:solidFill>
            <a:prstDash val="solid"/>
            <a:miter lim="800000"/>
            <a:headEnd type="none" w="sm" len="sm"/>
            <a:tailEnd type="none" w="sm" len="sm"/>
          </a:ln>
        </p:spPr>
      </p:cxnSp>
      <p:cxnSp>
        <p:nvCxnSpPr>
          <p:cNvPr id="14" name="Google Shape;14;p2"/>
          <p:cNvCxnSpPr/>
          <p:nvPr/>
        </p:nvCxnSpPr>
        <p:spPr>
          <a:xfrm rot="10800000" flipH="1">
            <a:off x="9004301" y="3924299"/>
            <a:ext cx="3187700" cy="1689100"/>
          </a:xfrm>
          <a:prstGeom prst="straightConnector1">
            <a:avLst/>
          </a:prstGeom>
          <a:noFill/>
          <a:ln w="9525" cap="flat" cmpd="sng">
            <a:solidFill>
              <a:srgbClr val="953735"/>
            </a:solidFill>
            <a:prstDash val="solid"/>
            <a:miter lim="800000"/>
            <a:headEnd type="none" w="sm" len="sm"/>
            <a:tailEnd type="none" w="sm" len="sm"/>
          </a:ln>
        </p:spPr>
      </p:cxnSp>
      <p:sp>
        <p:nvSpPr>
          <p:cNvPr id="15" name="Google Shape;15;p2" title="Title"/>
          <p:cNvSpPr txBox="1">
            <a:spLocks noGrp="1"/>
          </p:cNvSpPr>
          <p:nvPr>
            <p:ph type="ctrTitle"/>
          </p:nvPr>
        </p:nvSpPr>
        <p:spPr>
          <a:xfrm>
            <a:off x="7010080" y="2006084"/>
            <a:ext cx="4853573" cy="1616252"/>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rgbClr val="953735"/>
              </a:buClr>
              <a:buSzPts val="4300"/>
              <a:buFont typeface="Trebuchet MS"/>
              <a:buNone/>
              <a:defRPr sz="4300" b="1">
                <a:solidFill>
                  <a:srgbClr val="953735"/>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title="Subtitle"/>
          <p:cNvSpPr txBox="1">
            <a:spLocks noGrp="1"/>
          </p:cNvSpPr>
          <p:nvPr>
            <p:ph type="subTitle" idx="1"/>
          </p:nvPr>
        </p:nvSpPr>
        <p:spPr>
          <a:xfrm>
            <a:off x="7009573" y="3640998"/>
            <a:ext cx="4854339" cy="125757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2E7A40"/>
              </a:buClr>
              <a:buSzPts val="2400"/>
              <a:buFont typeface="Arial"/>
              <a:buNone/>
              <a:defRPr sz="2400" b="0" i="0" u="none" strike="noStrike" cap="none">
                <a:solidFill>
                  <a:srgbClr val="953735"/>
                </a:solidFill>
                <a:latin typeface="Trebuchet MS"/>
                <a:ea typeface="Trebuchet MS"/>
                <a:cs typeface="Trebuchet MS"/>
                <a:sym typeface="Trebuchet MS"/>
              </a:defRPr>
            </a:lvl1pPr>
            <a:lvl2pPr marR="0" lvl="1" algn="ctr" rtl="0">
              <a:lnSpc>
                <a:spcPct val="90000"/>
              </a:lnSpc>
              <a:spcBef>
                <a:spcPts val="5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rgbClr val="2E7A40"/>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rgbClr val="2E7A40"/>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rgbClr val="2E7A40"/>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7" name="Google Shape;17;p2"/>
          <p:cNvSpPr/>
          <p:nvPr/>
        </p:nvSpPr>
        <p:spPr>
          <a:xfrm>
            <a:off x="2947305" y="2677887"/>
            <a:ext cx="1714502" cy="128179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2" descr="H:\Rotation 4 PSHC Category Management\CSAW\CSAW Logo - Color.png"/>
          <p:cNvPicPr preferRelativeResize="0"/>
          <p:nvPr/>
        </p:nvPicPr>
        <p:blipFill rotWithShape="1">
          <a:blip r:embed="rId2">
            <a:alphaModFix/>
          </a:blip>
          <a:srcRect/>
          <a:stretch/>
        </p:blipFill>
        <p:spPr>
          <a:xfrm>
            <a:off x="2963633" y="2920612"/>
            <a:ext cx="1846943" cy="796341"/>
          </a:xfrm>
          <a:prstGeom prst="rect">
            <a:avLst/>
          </a:prstGeom>
          <a:noFill/>
          <a:ln>
            <a:noFill/>
          </a:ln>
        </p:spPr>
      </p:pic>
      <p:sp>
        <p:nvSpPr>
          <p:cNvPr id="19" name="Google Shape;19;p2"/>
          <p:cNvSpPr/>
          <p:nvPr/>
        </p:nvSpPr>
        <p:spPr>
          <a:xfrm>
            <a:off x="246713" y="229056"/>
            <a:ext cx="6646459" cy="6171746"/>
          </a:xfrm>
          <a:prstGeom prst="ellipse">
            <a:avLst/>
          </a:prstGeom>
          <a:solidFill>
            <a:srgbClr val="FED6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 name="Google Shape;20;p2" descr="Image of people standing in a circle holding out their arms and in the middle is the Civilian Services Acquisition Workshop logo.&#10;" title="Title Page Image"/>
          <p:cNvPicPr preferRelativeResize="0"/>
          <p:nvPr/>
        </p:nvPicPr>
        <p:blipFill rotWithShape="1">
          <a:blip r:embed="rId3">
            <a:alphaModFix/>
          </a:blip>
          <a:srcRect/>
          <a:stretch/>
        </p:blipFill>
        <p:spPr>
          <a:xfrm>
            <a:off x="406401" y="400990"/>
            <a:ext cx="6319156" cy="5835585"/>
          </a:xfrm>
          <a:prstGeom prst="ellipse">
            <a:avLst/>
          </a:prstGeom>
          <a:noFill/>
          <a:ln>
            <a:noFill/>
          </a:ln>
        </p:spPr>
      </p:pic>
      <p:sp>
        <p:nvSpPr>
          <p:cNvPr id="21" name="Google Shape;21;p2"/>
          <p:cNvSpPr/>
          <p:nvPr/>
        </p:nvSpPr>
        <p:spPr>
          <a:xfrm>
            <a:off x="2529036" y="2484334"/>
            <a:ext cx="1933550" cy="15271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 name="Google Shape;22;p2" descr="Logo for the Civilian Services Acquisition Workshop with seven steps on the left leading to the letters CSAW" title="CSAW Logo Color"/>
          <p:cNvPicPr preferRelativeResize="0"/>
          <p:nvPr/>
        </p:nvPicPr>
        <p:blipFill rotWithShape="1">
          <a:blip r:embed="rId4">
            <a:alphaModFix/>
          </a:blip>
          <a:srcRect/>
          <a:stretch/>
        </p:blipFill>
        <p:spPr>
          <a:xfrm>
            <a:off x="2544667" y="2814547"/>
            <a:ext cx="2042623" cy="86667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101600" y="76200"/>
            <a:ext cx="9621600" cy="656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900"/>
              <a:buNone/>
              <a:defRPr sz="4300" b="1" i="0">
                <a:solidFill>
                  <a:srgbClr val="003B70"/>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83" name="Google Shape;83;p11"/>
          <p:cNvSpPr txBox="1">
            <a:spLocks noGrp="1"/>
          </p:cNvSpPr>
          <p:nvPr>
            <p:ph type="body" idx="1"/>
          </p:nvPr>
        </p:nvSpPr>
        <p:spPr>
          <a:xfrm>
            <a:off x="108423" y="990600"/>
            <a:ext cx="9729900" cy="328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900"/>
              <a:buFont typeface="Arial"/>
              <a:buNone/>
              <a:defRPr sz="2100" b="1"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11"/>
          <p:cNvSpPr/>
          <p:nvPr/>
        </p:nvSpPr>
        <p:spPr>
          <a:xfrm>
            <a:off x="90440" y="818577"/>
            <a:ext cx="9634120" cy="0"/>
          </a:xfrm>
          <a:custGeom>
            <a:avLst/>
            <a:gdLst/>
            <a:ahLst/>
            <a:cxnLst/>
            <a:rect l="l" t="t" r="r" b="b"/>
            <a:pathLst>
              <a:path w="7230109" h="120000" extrusionOk="0">
                <a:moveTo>
                  <a:pt x="0" y="0"/>
                </a:moveTo>
                <a:lnTo>
                  <a:pt x="7229995" y="0"/>
                </a:lnTo>
              </a:path>
            </a:pathLst>
          </a:custGeom>
          <a:noFill/>
          <a:ln w="190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with Image 2">
  <p:cSld name="Text with Image 2">
    <p:spTree>
      <p:nvGrpSpPr>
        <p:cNvPr id="1" name="Shape 85"/>
        <p:cNvGrpSpPr/>
        <p:nvPr/>
      </p:nvGrpSpPr>
      <p:grpSpPr>
        <a:xfrm>
          <a:off x="0" y="0"/>
          <a:ext cx="0" cy="0"/>
          <a:chOff x="0" y="0"/>
          <a:chExt cx="0" cy="0"/>
        </a:xfrm>
      </p:grpSpPr>
      <p:sp>
        <p:nvSpPr>
          <p:cNvPr id="86" name="Google Shape;86;p12"/>
          <p:cNvSpPr/>
          <p:nvPr/>
        </p:nvSpPr>
        <p:spPr>
          <a:xfrm rot="10800000">
            <a:off x="1839684" y="0"/>
            <a:ext cx="10352314" cy="5638806"/>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12" title="Bullet Points"/>
          <p:cNvSpPr txBox="1">
            <a:spLocks noGrp="1"/>
          </p:cNvSpPr>
          <p:nvPr>
            <p:ph type="body" idx="1"/>
          </p:nvPr>
        </p:nvSpPr>
        <p:spPr>
          <a:xfrm>
            <a:off x="531378" y="3196915"/>
            <a:ext cx="4942829" cy="295827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953735"/>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953735"/>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2"/>
          <p:cNvSpPr/>
          <p:nvPr/>
        </p:nvSpPr>
        <p:spPr>
          <a:xfrm flipH="1">
            <a:off x="2978150" y="-5"/>
            <a:ext cx="4121150" cy="1308105"/>
          </a:xfrm>
          <a:prstGeom prst="parallelogram">
            <a:avLst>
              <a:gd name="adj" fmla="val 186380"/>
            </a:avLst>
          </a:prstGeom>
          <a:solidFill>
            <a:srgbClr val="1737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2" title="Subtitle"/>
          <p:cNvSpPr txBox="1">
            <a:spLocks noGrp="1"/>
          </p:cNvSpPr>
          <p:nvPr>
            <p:ph type="body" idx="2"/>
          </p:nvPr>
        </p:nvSpPr>
        <p:spPr>
          <a:xfrm>
            <a:off x="531379" y="2563477"/>
            <a:ext cx="7342621" cy="60889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2000"/>
              <a:buFont typeface="Arial"/>
              <a:buNone/>
              <a:defRPr sz="20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12" title="Title "/>
          <p:cNvSpPr txBox="1">
            <a:spLocks noGrp="1"/>
          </p:cNvSpPr>
          <p:nvPr>
            <p:ph type="title"/>
          </p:nvPr>
        </p:nvSpPr>
        <p:spPr>
          <a:xfrm>
            <a:off x="531378" y="1308484"/>
            <a:ext cx="7342622" cy="1215566"/>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rgbClr val="17375E"/>
              </a:buClr>
              <a:buSzPts val="4000"/>
              <a:buFont typeface="Trebuchet MS"/>
              <a:buNone/>
              <a:defRPr sz="4000" b="1">
                <a:solidFill>
                  <a:srgbClr val="17375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1" name="Google Shape;91;p12" descr="Logo for the Civilian Services Acquisition Workshop with seven steps on the left leading to the letters CSAW" title="CSAW Logo Color"/>
          <p:cNvPicPr preferRelativeResize="0"/>
          <p:nvPr/>
        </p:nvPicPr>
        <p:blipFill rotWithShape="1">
          <a:blip r:embed="rId2">
            <a:alphaModFix/>
          </a:blip>
          <a:srcRect/>
          <a:stretch/>
        </p:blipFill>
        <p:spPr>
          <a:xfrm>
            <a:off x="10503877" y="9503"/>
            <a:ext cx="1688121" cy="71626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with Image">
  <p:cSld name="Section Header with Image">
    <p:spTree>
      <p:nvGrpSpPr>
        <p:cNvPr id="1" name="Shape 92"/>
        <p:cNvGrpSpPr/>
        <p:nvPr/>
      </p:nvGrpSpPr>
      <p:grpSpPr>
        <a:xfrm>
          <a:off x="0" y="0"/>
          <a:ext cx="0" cy="0"/>
          <a:chOff x="0" y="0"/>
          <a:chExt cx="0" cy="0"/>
        </a:xfrm>
      </p:grpSpPr>
      <p:sp>
        <p:nvSpPr>
          <p:cNvPr id="93" name="Google Shape;93;p13"/>
          <p:cNvSpPr/>
          <p:nvPr/>
        </p:nvSpPr>
        <p:spPr>
          <a:xfrm rot="10800000" flipH="1">
            <a:off x="0" y="-6"/>
            <a:ext cx="10625328" cy="5404110"/>
          </a:xfrm>
          <a:prstGeom prst="rtTriangle">
            <a:avLst/>
          </a:prstGeom>
          <a:solidFill>
            <a:srgbClr val="FED659">
              <a:alpha val="9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4" name="Google Shape;94;p13"/>
          <p:cNvCxnSpPr/>
          <p:nvPr/>
        </p:nvCxnSpPr>
        <p:spPr>
          <a:xfrm rot="10800000" flipH="1">
            <a:off x="0" y="1010090"/>
            <a:ext cx="1785257" cy="907506"/>
          </a:xfrm>
          <a:prstGeom prst="straightConnector1">
            <a:avLst/>
          </a:prstGeom>
          <a:noFill/>
          <a:ln w="9525" cap="flat" cmpd="sng">
            <a:solidFill>
              <a:srgbClr val="17375E"/>
            </a:solidFill>
            <a:prstDash val="solid"/>
            <a:miter lim="800000"/>
            <a:headEnd type="none" w="sm" len="sm"/>
            <a:tailEnd type="none" w="sm" len="sm"/>
          </a:ln>
        </p:spPr>
      </p:cxnSp>
      <p:sp>
        <p:nvSpPr>
          <p:cNvPr id="95" name="Google Shape;95;p13" title="Title"/>
          <p:cNvSpPr txBox="1">
            <a:spLocks noGrp="1"/>
          </p:cNvSpPr>
          <p:nvPr>
            <p:ph type="title"/>
          </p:nvPr>
        </p:nvSpPr>
        <p:spPr>
          <a:xfrm>
            <a:off x="6283842" y="1987420"/>
            <a:ext cx="4911633" cy="1789855"/>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1"/>
              </a:buClr>
              <a:buSzPts val="4000"/>
              <a:buFont typeface="Trebuchet MS"/>
              <a:buNone/>
              <a:defRPr sz="4000" b="1">
                <a:solidFill>
                  <a:schemeClr val="accen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title="Subtitle"/>
          <p:cNvSpPr txBox="1">
            <a:spLocks noGrp="1"/>
          </p:cNvSpPr>
          <p:nvPr>
            <p:ph type="body" idx="1"/>
          </p:nvPr>
        </p:nvSpPr>
        <p:spPr>
          <a:xfrm>
            <a:off x="6283842" y="3792046"/>
            <a:ext cx="4911633" cy="9105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2000"/>
              <a:buFont typeface="Arial"/>
              <a:buNone/>
              <a:defRPr sz="20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2E7A40"/>
              </a:buClr>
              <a:buSzPts val="1800"/>
              <a:buFont typeface="Arial"/>
              <a:buNone/>
              <a:defRPr sz="18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500"/>
              </a:spcBef>
              <a:spcAft>
                <a:spcPts val="0"/>
              </a:spcAft>
              <a:buClr>
                <a:srgbClr val="2E7A40"/>
              </a:buClr>
              <a:buSzPts val="1600"/>
              <a:buFont typeface="Arial"/>
              <a:buNone/>
              <a:defRPr sz="16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500"/>
              </a:spcBef>
              <a:spcAft>
                <a:spcPts val="0"/>
              </a:spcAft>
              <a:buClr>
                <a:srgbClr val="2E7A40"/>
              </a:buClr>
              <a:buSzPts val="1600"/>
              <a:buFont typeface="Arial"/>
              <a:buNone/>
              <a:defRPr sz="16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9pPr>
          </a:lstStyle>
          <a:p>
            <a:endParaRPr/>
          </a:p>
        </p:txBody>
      </p:sp>
      <p:cxnSp>
        <p:nvCxnSpPr>
          <p:cNvPr id="97" name="Google Shape;97;p13"/>
          <p:cNvCxnSpPr/>
          <p:nvPr/>
        </p:nvCxnSpPr>
        <p:spPr>
          <a:xfrm rot="10800000" flipH="1">
            <a:off x="9004301" y="3924299"/>
            <a:ext cx="3187700" cy="1689100"/>
          </a:xfrm>
          <a:prstGeom prst="straightConnector1">
            <a:avLst/>
          </a:prstGeom>
          <a:noFill/>
          <a:ln w="9525" cap="flat" cmpd="sng">
            <a:solidFill>
              <a:srgbClr val="17375E"/>
            </a:solidFill>
            <a:prstDash val="solid"/>
            <a:miter lim="800000"/>
            <a:headEnd type="none" w="sm" len="sm"/>
            <a:tailEnd type="none" w="sm" len="sm"/>
          </a:ln>
        </p:spPr>
      </p:cxnSp>
      <p:sp>
        <p:nvSpPr>
          <p:cNvPr id="98" name="Google Shape;98;p13"/>
          <p:cNvSpPr/>
          <p:nvPr/>
        </p:nvSpPr>
        <p:spPr>
          <a:xfrm>
            <a:off x="7754112" y="0"/>
            <a:ext cx="2258568" cy="742819"/>
          </a:xfrm>
          <a:prstGeom prst="parallelogram">
            <a:avLst>
              <a:gd name="adj" fmla="val 195850"/>
            </a:avLst>
          </a:prstGeom>
          <a:solidFill>
            <a:srgbClr val="1737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9" name="Google Shape;99;p13"/>
          <p:cNvCxnSpPr/>
          <p:nvPr/>
        </p:nvCxnSpPr>
        <p:spPr>
          <a:xfrm rot="10800000" flipH="1">
            <a:off x="0" y="408562"/>
            <a:ext cx="6595353" cy="3403148"/>
          </a:xfrm>
          <a:prstGeom prst="straightConnector1">
            <a:avLst/>
          </a:prstGeom>
          <a:noFill/>
          <a:ln w="9525" cap="flat" cmpd="sng">
            <a:solidFill>
              <a:srgbClr val="17375E"/>
            </a:solidFill>
            <a:prstDash val="solid"/>
            <a:miter lim="800000"/>
            <a:headEnd type="none" w="sm" len="sm"/>
            <a:tailEnd type="none" w="sm" len="sm"/>
          </a:ln>
        </p:spPr>
      </p:cxnSp>
      <p:cxnSp>
        <p:nvCxnSpPr>
          <p:cNvPr id="100" name="Google Shape;100;p13"/>
          <p:cNvCxnSpPr/>
          <p:nvPr/>
        </p:nvCxnSpPr>
        <p:spPr>
          <a:xfrm rot="10800000" flipH="1">
            <a:off x="0" y="4768849"/>
            <a:ext cx="1919789" cy="1001054"/>
          </a:xfrm>
          <a:prstGeom prst="straightConnector1">
            <a:avLst/>
          </a:prstGeom>
          <a:noFill/>
          <a:ln w="9525" cap="flat" cmpd="sng">
            <a:solidFill>
              <a:srgbClr val="17375E"/>
            </a:solidFill>
            <a:prstDash val="solid"/>
            <a:miter lim="800000"/>
            <a:headEnd type="none" w="sm" len="sm"/>
            <a:tailEnd type="none" w="sm" len="sm"/>
          </a:ln>
        </p:spPr>
      </p:cxnSp>
      <p:sp>
        <p:nvSpPr>
          <p:cNvPr id="101" name="Google Shape;101;p13"/>
          <p:cNvSpPr/>
          <p:nvPr/>
        </p:nvSpPr>
        <p:spPr>
          <a:xfrm rot="-1641210">
            <a:off x="-139035" y="3407045"/>
            <a:ext cx="1438399" cy="236580"/>
          </a:xfrm>
          <a:prstGeom prst="parallelogram">
            <a:avLst>
              <a:gd name="adj" fmla="val 53218"/>
            </a:avLst>
          </a:prstGeom>
          <a:solidFill>
            <a:srgbClr val="1737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13" descr="Solid dark colored hexagon in the middle of image accent"/>
          <p:cNvSpPr/>
          <p:nvPr/>
        </p:nvSpPr>
        <p:spPr>
          <a:xfrm rot="-5400000">
            <a:off x="1971964" y="1644692"/>
            <a:ext cx="3648537" cy="3145292"/>
          </a:xfrm>
          <a:prstGeom prst="hexagon">
            <a:avLst>
              <a:gd name="adj" fmla="val 25000"/>
              <a:gd name="vf" fmla="val 115470"/>
            </a:avLst>
          </a:prstGeom>
          <a:gradFill>
            <a:gsLst>
              <a:gs pos="0">
                <a:srgbClr val="7B7B7B"/>
              </a:gs>
              <a:gs pos="50000">
                <a:srgbClr val="C1C3C9"/>
              </a:gs>
              <a:gs pos="100000">
                <a:srgbClr val="E1E1E4"/>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13" descr="Solid dark colored hexagon in the middle of image accent"/>
          <p:cNvSpPr/>
          <p:nvPr/>
        </p:nvSpPr>
        <p:spPr>
          <a:xfrm rot="-5400000">
            <a:off x="2104395" y="1758857"/>
            <a:ext cx="3383674" cy="2916962"/>
          </a:xfrm>
          <a:prstGeom prst="hexagon">
            <a:avLst>
              <a:gd name="adj" fmla="val 25000"/>
              <a:gd name="vf" fmla="val 115470"/>
            </a:avLst>
          </a:prstGeom>
          <a:solidFill>
            <a:srgbClr val="1737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13" descr="Logo for the Civilian Services Acquisition Workshop with seven steps on the left leading to the letters CSAW" title="CSAW Logo"/>
          <p:cNvPicPr preferRelativeResize="0"/>
          <p:nvPr/>
        </p:nvPicPr>
        <p:blipFill rotWithShape="1">
          <a:blip r:embed="rId2">
            <a:alphaModFix/>
          </a:blip>
          <a:srcRect/>
          <a:stretch/>
        </p:blipFill>
        <p:spPr>
          <a:xfrm>
            <a:off x="2423129" y="2580103"/>
            <a:ext cx="2965023" cy="127447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gagement">
  <p:cSld name="Engagement">
    <p:spTree>
      <p:nvGrpSpPr>
        <p:cNvPr id="1" name="Shape 105"/>
        <p:cNvGrpSpPr/>
        <p:nvPr/>
      </p:nvGrpSpPr>
      <p:grpSpPr>
        <a:xfrm>
          <a:off x="0" y="0"/>
          <a:ext cx="0" cy="0"/>
          <a:chOff x="0" y="0"/>
          <a:chExt cx="0" cy="0"/>
        </a:xfrm>
      </p:grpSpPr>
      <p:sp>
        <p:nvSpPr>
          <p:cNvPr id="106" name="Google Shape;106;p14"/>
          <p:cNvSpPr/>
          <p:nvPr/>
        </p:nvSpPr>
        <p:spPr>
          <a:xfrm>
            <a:off x="-14288" y="-14288"/>
            <a:ext cx="10225088" cy="1262063"/>
          </a:xfrm>
          <a:prstGeom prst="rect">
            <a:avLst/>
          </a:prstGeom>
          <a:solidFill>
            <a:srgbClr val="1737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Calibri"/>
              <a:ea typeface="Calibri"/>
              <a:cs typeface="Calibri"/>
              <a:sym typeface="Calibri"/>
            </a:endParaRPr>
          </a:p>
        </p:txBody>
      </p:sp>
      <p:cxnSp>
        <p:nvCxnSpPr>
          <p:cNvPr id="107" name="Google Shape;107;p14"/>
          <p:cNvCxnSpPr/>
          <p:nvPr/>
        </p:nvCxnSpPr>
        <p:spPr>
          <a:xfrm>
            <a:off x="400050" y="1384300"/>
            <a:ext cx="11595100" cy="0"/>
          </a:xfrm>
          <a:prstGeom prst="straightConnector1">
            <a:avLst/>
          </a:prstGeom>
          <a:noFill/>
          <a:ln w="9525" cap="flat" cmpd="sng">
            <a:solidFill>
              <a:srgbClr val="EACA0C"/>
            </a:solidFill>
            <a:prstDash val="solid"/>
            <a:miter lim="800000"/>
            <a:headEnd type="none" w="sm" len="sm"/>
            <a:tailEnd type="none" w="sm" len="sm"/>
          </a:ln>
        </p:spPr>
      </p:cxnSp>
      <p:sp>
        <p:nvSpPr>
          <p:cNvPr id="108" name="Google Shape;108;p14"/>
          <p:cNvSpPr txBox="1">
            <a:spLocks noGrp="1"/>
          </p:cNvSpPr>
          <p:nvPr>
            <p:ph type="title"/>
          </p:nvPr>
        </p:nvSpPr>
        <p:spPr>
          <a:xfrm>
            <a:off x="381000" y="300036"/>
            <a:ext cx="9553574" cy="690564"/>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lt1"/>
              </a:buClr>
              <a:buSzPts val="3600"/>
              <a:buFont typeface="Trebuchet MS"/>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4"/>
          <p:cNvSpPr txBox="1">
            <a:spLocks noGrp="1"/>
          </p:cNvSpPr>
          <p:nvPr>
            <p:ph type="body" idx="1"/>
          </p:nvPr>
        </p:nvSpPr>
        <p:spPr>
          <a:xfrm>
            <a:off x="676569" y="1699327"/>
            <a:ext cx="10595636" cy="47233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2800"/>
              <a:buFont typeface="Arial"/>
              <a:buNone/>
              <a:defRPr sz="2800" b="0" i="0" u="none" strike="noStrike" cap="none">
                <a:solidFill>
                  <a:srgbClr val="17375E"/>
                </a:solidFill>
                <a:latin typeface="Calibri"/>
                <a:ea typeface="Calibri"/>
                <a:cs typeface="Calibri"/>
                <a:sym typeface="Calibri"/>
              </a:defRPr>
            </a:lvl1pPr>
            <a:lvl2pPr marL="914400" marR="0" lvl="1" indent="-355600" algn="l" rtl="0">
              <a:lnSpc>
                <a:spcPct val="90000"/>
              </a:lnSpc>
              <a:spcBef>
                <a:spcPts val="500"/>
              </a:spcBef>
              <a:spcAft>
                <a:spcPts val="0"/>
              </a:spcAft>
              <a:buClr>
                <a:srgbClr val="17375E"/>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17375E"/>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17375E"/>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17375E"/>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0" name="Google Shape;110;p14" descr="Logo for the Civilian Services Acquisition Workshop with seven steps on the left leading to the letters CSAW" title="CSAW Logo Color"/>
          <p:cNvPicPr preferRelativeResize="0"/>
          <p:nvPr/>
        </p:nvPicPr>
        <p:blipFill rotWithShape="1">
          <a:blip r:embed="rId2">
            <a:alphaModFix/>
          </a:blip>
          <a:srcRect/>
          <a:stretch/>
        </p:blipFill>
        <p:spPr>
          <a:xfrm>
            <a:off x="10503877" y="9503"/>
            <a:ext cx="1688121" cy="71626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with Image">
  <p:cSld name="1_Section Header with Image">
    <p:spTree>
      <p:nvGrpSpPr>
        <p:cNvPr id="1" name="Shape 111"/>
        <p:cNvGrpSpPr/>
        <p:nvPr/>
      </p:nvGrpSpPr>
      <p:grpSpPr>
        <a:xfrm>
          <a:off x="0" y="0"/>
          <a:ext cx="0" cy="0"/>
          <a:chOff x="0" y="0"/>
          <a:chExt cx="0" cy="0"/>
        </a:xfrm>
      </p:grpSpPr>
      <p:sp>
        <p:nvSpPr>
          <p:cNvPr id="112" name="Google Shape;112;p15"/>
          <p:cNvSpPr/>
          <p:nvPr/>
        </p:nvSpPr>
        <p:spPr>
          <a:xfrm rot="10800000" flipH="1">
            <a:off x="0" y="-96"/>
            <a:ext cx="10625400" cy="5404200"/>
          </a:xfrm>
          <a:prstGeom prst="rtTriangle">
            <a:avLst/>
          </a:prstGeom>
          <a:solidFill>
            <a:srgbClr val="953735">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15"/>
          <p:cNvCxnSpPr/>
          <p:nvPr/>
        </p:nvCxnSpPr>
        <p:spPr>
          <a:xfrm rot="10800000" flipH="1">
            <a:off x="0" y="1010096"/>
            <a:ext cx="1785300" cy="907500"/>
          </a:xfrm>
          <a:prstGeom prst="straightConnector1">
            <a:avLst/>
          </a:prstGeom>
          <a:noFill/>
          <a:ln w="9525" cap="flat" cmpd="sng">
            <a:solidFill>
              <a:srgbClr val="17375E"/>
            </a:solidFill>
            <a:prstDash val="solid"/>
            <a:miter lim="800000"/>
            <a:headEnd type="none" w="sm" len="sm"/>
            <a:tailEnd type="none" w="sm" len="sm"/>
          </a:ln>
        </p:spPr>
      </p:cxnSp>
      <p:sp>
        <p:nvSpPr>
          <p:cNvPr id="114" name="Google Shape;114;p15" title="Title"/>
          <p:cNvSpPr txBox="1">
            <a:spLocks noGrp="1"/>
          </p:cNvSpPr>
          <p:nvPr>
            <p:ph type="title"/>
          </p:nvPr>
        </p:nvSpPr>
        <p:spPr>
          <a:xfrm>
            <a:off x="6283842" y="1987420"/>
            <a:ext cx="4911600" cy="1789800"/>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accent1"/>
              </a:buClr>
              <a:buSzPts val="4000"/>
              <a:buFont typeface="Trebuchet MS"/>
              <a:buNone/>
              <a:defRPr sz="4000" b="1">
                <a:solidFill>
                  <a:schemeClr val="accen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5" title="Subtitle"/>
          <p:cNvSpPr txBox="1">
            <a:spLocks noGrp="1"/>
          </p:cNvSpPr>
          <p:nvPr>
            <p:ph type="body" idx="1"/>
          </p:nvPr>
        </p:nvSpPr>
        <p:spPr>
          <a:xfrm>
            <a:off x="6283842" y="3792046"/>
            <a:ext cx="4911600" cy="9105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2E7A40"/>
              </a:buClr>
              <a:buSzPts val="2000"/>
              <a:buFont typeface="Arial"/>
              <a:buNone/>
              <a:defRPr sz="20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2E7A40"/>
              </a:buClr>
              <a:buSzPts val="1800"/>
              <a:buFont typeface="Arial"/>
              <a:buNone/>
              <a:defRPr sz="18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500"/>
              </a:spcBef>
              <a:spcAft>
                <a:spcPts val="0"/>
              </a:spcAft>
              <a:buClr>
                <a:srgbClr val="2E7A40"/>
              </a:buClr>
              <a:buSzPts val="1600"/>
              <a:buFont typeface="Arial"/>
              <a:buNone/>
              <a:defRPr sz="16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500"/>
              </a:spcBef>
              <a:spcAft>
                <a:spcPts val="0"/>
              </a:spcAft>
              <a:buClr>
                <a:srgbClr val="2E7A40"/>
              </a:buClr>
              <a:buSzPts val="1600"/>
              <a:buFont typeface="Arial"/>
              <a:buNone/>
              <a:defRPr sz="16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9pPr>
          </a:lstStyle>
          <a:p>
            <a:endParaRPr/>
          </a:p>
        </p:txBody>
      </p:sp>
      <p:cxnSp>
        <p:nvCxnSpPr>
          <p:cNvPr id="116" name="Google Shape;116;p15"/>
          <p:cNvCxnSpPr/>
          <p:nvPr/>
        </p:nvCxnSpPr>
        <p:spPr>
          <a:xfrm rot="10800000" flipH="1">
            <a:off x="9004301" y="3924399"/>
            <a:ext cx="3187800" cy="1689000"/>
          </a:xfrm>
          <a:prstGeom prst="straightConnector1">
            <a:avLst/>
          </a:prstGeom>
          <a:noFill/>
          <a:ln w="9525" cap="flat" cmpd="sng">
            <a:solidFill>
              <a:srgbClr val="17375E"/>
            </a:solidFill>
            <a:prstDash val="solid"/>
            <a:miter lim="800000"/>
            <a:headEnd type="none" w="sm" len="sm"/>
            <a:tailEnd type="none" w="sm" len="sm"/>
          </a:ln>
        </p:spPr>
      </p:cxnSp>
      <p:sp>
        <p:nvSpPr>
          <p:cNvPr id="117" name="Google Shape;117;p15"/>
          <p:cNvSpPr/>
          <p:nvPr/>
        </p:nvSpPr>
        <p:spPr>
          <a:xfrm>
            <a:off x="7754112" y="0"/>
            <a:ext cx="2258700" cy="742800"/>
          </a:xfrm>
          <a:prstGeom prst="parallelogram">
            <a:avLst>
              <a:gd name="adj" fmla="val 195850"/>
            </a:avLst>
          </a:prstGeom>
          <a:solidFill>
            <a:srgbClr val="1737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8" name="Google Shape;118;p15"/>
          <p:cNvCxnSpPr/>
          <p:nvPr/>
        </p:nvCxnSpPr>
        <p:spPr>
          <a:xfrm rot="10800000" flipH="1">
            <a:off x="0" y="408510"/>
            <a:ext cx="6595500" cy="3403200"/>
          </a:xfrm>
          <a:prstGeom prst="straightConnector1">
            <a:avLst/>
          </a:prstGeom>
          <a:noFill/>
          <a:ln w="9525" cap="flat" cmpd="sng">
            <a:solidFill>
              <a:srgbClr val="17375E"/>
            </a:solidFill>
            <a:prstDash val="solid"/>
            <a:miter lim="800000"/>
            <a:headEnd type="none" w="sm" len="sm"/>
            <a:tailEnd type="none" w="sm" len="sm"/>
          </a:ln>
        </p:spPr>
      </p:cxnSp>
      <p:cxnSp>
        <p:nvCxnSpPr>
          <p:cNvPr id="119" name="Google Shape;119;p15"/>
          <p:cNvCxnSpPr/>
          <p:nvPr/>
        </p:nvCxnSpPr>
        <p:spPr>
          <a:xfrm rot="10800000" flipH="1">
            <a:off x="0" y="4768803"/>
            <a:ext cx="1919700" cy="1001100"/>
          </a:xfrm>
          <a:prstGeom prst="straightConnector1">
            <a:avLst/>
          </a:prstGeom>
          <a:noFill/>
          <a:ln w="9525" cap="flat" cmpd="sng">
            <a:solidFill>
              <a:srgbClr val="17375E"/>
            </a:solidFill>
            <a:prstDash val="solid"/>
            <a:miter lim="800000"/>
            <a:headEnd type="none" w="sm" len="sm"/>
            <a:tailEnd type="none" w="sm" len="sm"/>
          </a:ln>
        </p:spPr>
      </p:cxnSp>
      <p:sp>
        <p:nvSpPr>
          <p:cNvPr id="120" name="Google Shape;120;p15"/>
          <p:cNvSpPr/>
          <p:nvPr/>
        </p:nvSpPr>
        <p:spPr>
          <a:xfrm rot="-1641036">
            <a:off x="-139076" y="3407069"/>
            <a:ext cx="1438508" cy="236419"/>
          </a:xfrm>
          <a:prstGeom prst="parallelogram">
            <a:avLst>
              <a:gd name="adj" fmla="val 53218"/>
            </a:avLst>
          </a:prstGeom>
          <a:solidFill>
            <a:srgbClr val="1737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15" descr="Solid dark colored hexagon in the middle of image accent"/>
          <p:cNvSpPr/>
          <p:nvPr/>
        </p:nvSpPr>
        <p:spPr>
          <a:xfrm rot="-5400000">
            <a:off x="1971887" y="1644707"/>
            <a:ext cx="3648600" cy="31452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15" descr="Solid dark colored hexagon in the middle of image accent"/>
          <p:cNvSpPr/>
          <p:nvPr/>
        </p:nvSpPr>
        <p:spPr>
          <a:xfrm rot="-5400000">
            <a:off x="2104351" y="1758875"/>
            <a:ext cx="3383700" cy="2916900"/>
          </a:xfrm>
          <a:prstGeom prst="hexagon">
            <a:avLst>
              <a:gd name="adj" fmla="val 25000"/>
              <a:gd name="vf" fmla="val 115470"/>
            </a:avLst>
          </a:prstGeom>
          <a:solidFill>
            <a:srgbClr val="1737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3" name="Google Shape;123;p15" descr="Logo for the Civilian Services Acquisition Workshop with seven steps on the left leading to the letters CSAW" title="CSAW Logo"/>
          <p:cNvPicPr preferRelativeResize="0"/>
          <p:nvPr/>
        </p:nvPicPr>
        <p:blipFill rotWithShape="1">
          <a:blip r:embed="rId2">
            <a:alphaModFix/>
          </a:blip>
          <a:srcRect/>
          <a:stretch/>
        </p:blipFill>
        <p:spPr>
          <a:xfrm>
            <a:off x="2423129" y="2580103"/>
            <a:ext cx="2965023" cy="127447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4"/>
        <p:cNvGrpSpPr/>
        <p:nvPr/>
      </p:nvGrpSpPr>
      <p:grpSpPr>
        <a:xfrm>
          <a:off x="0" y="0"/>
          <a:ext cx="0" cy="0"/>
          <a:chOff x="0" y="0"/>
          <a:chExt cx="0" cy="0"/>
        </a:xfrm>
      </p:grpSpPr>
      <p:sp>
        <p:nvSpPr>
          <p:cNvPr id="125" name="Google Shape;125;p16"/>
          <p:cNvSpPr/>
          <p:nvPr/>
        </p:nvSpPr>
        <p:spPr>
          <a:xfrm>
            <a:off x="0" y="5825333"/>
            <a:ext cx="12192000" cy="10323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6"/>
          <p:cNvSpPr txBox="1">
            <a:spLocks noGrp="1"/>
          </p:cNvSpPr>
          <p:nvPr>
            <p:ph type="body" idx="1"/>
          </p:nvPr>
        </p:nvSpPr>
        <p:spPr>
          <a:xfrm>
            <a:off x="415600" y="6028533"/>
            <a:ext cx="10639200" cy="614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lt1"/>
              </a:buClr>
              <a:buSzPts val="1400"/>
              <a:buFont typeface="Merriweather"/>
              <a:buNone/>
              <a:defRPr sz="1400" b="0" i="0" u="none" strike="noStrike" cap="none">
                <a:solidFill>
                  <a:schemeClr val="lt1"/>
                </a:solidFill>
                <a:latin typeface="Merriweather"/>
                <a:ea typeface="Merriweather"/>
                <a:cs typeface="Merriweather"/>
                <a:sym typeface="Merriweather"/>
              </a:defRPr>
            </a:lvl1pPr>
          </a:lstStyle>
          <a:p>
            <a:endParaRPr/>
          </a:p>
        </p:txBody>
      </p:sp>
      <p:sp>
        <p:nvSpPr>
          <p:cNvPr id="127" name="Google Shape;127;p16"/>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ark - 1 column">
  <p:cSld name="TITLE_AND_BODY_2_1_1_1_1">
    <p:bg>
      <p:bgPr>
        <a:solidFill>
          <a:srgbClr val="1C304A"/>
        </a:solidFill>
        <a:effectLst/>
      </p:bgPr>
    </p:bg>
    <p:spTree>
      <p:nvGrpSpPr>
        <p:cNvPr id="1" name="Shape 128"/>
        <p:cNvGrpSpPr/>
        <p:nvPr/>
      </p:nvGrpSpPr>
      <p:grpSpPr>
        <a:xfrm>
          <a:off x="0" y="0"/>
          <a:ext cx="0" cy="0"/>
          <a:chOff x="0" y="0"/>
          <a:chExt cx="0" cy="0"/>
        </a:xfrm>
      </p:grpSpPr>
      <p:sp>
        <p:nvSpPr>
          <p:cNvPr id="129" name="Google Shape;129;p17"/>
          <p:cNvSpPr txBox="1">
            <a:spLocks noGrp="1"/>
          </p:cNvSpPr>
          <p:nvPr>
            <p:ph type="ctrTitle"/>
          </p:nvPr>
        </p:nvSpPr>
        <p:spPr>
          <a:xfrm>
            <a:off x="950467" y="385869"/>
            <a:ext cx="9848700" cy="1125600"/>
          </a:xfrm>
          <a:prstGeom prst="rect">
            <a:avLst/>
          </a:prstGeom>
          <a:noFill/>
          <a:ln>
            <a:noFill/>
          </a:ln>
        </p:spPr>
        <p:txBody>
          <a:bodyPr spcFirstLastPara="1" wrap="square" lIns="91425" tIns="45700" rIns="91425" bIns="0" anchor="t" anchorCtr="0">
            <a:noAutofit/>
          </a:bodyPr>
          <a:lstStyle>
            <a:lvl1pPr lvl="0" algn="l">
              <a:lnSpc>
                <a:spcPct val="100000"/>
              </a:lnSpc>
              <a:spcBef>
                <a:spcPts val="0"/>
              </a:spcBef>
              <a:spcAft>
                <a:spcPts val="0"/>
              </a:spcAft>
              <a:buClr>
                <a:srgbClr val="00CFFF"/>
              </a:buClr>
              <a:buSzPts val="3500"/>
              <a:buNone/>
              <a:defRPr sz="3500" b="1">
                <a:solidFill>
                  <a:srgbClr val="00CFFF"/>
                </a:solidFill>
              </a:defRPr>
            </a:lvl1pPr>
            <a:lvl2pPr lvl="1" algn="ctr">
              <a:lnSpc>
                <a:spcPct val="100000"/>
              </a:lnSpc>
              <a:spcBef>
                <a:spcPts val="0"/>
              </a:spcBef>
              <a:spcAft>
                <a:spcPts val="0"/>
              </a:spcAft>
              <a:buClr>
                <a:srgbClr val="1C304A"/>
              </a:buClr>
              <a:buSzPts val="1400"/>
              <a:buNone/>
              <a:defRPr>
                <a:solidFill>
                  <a:srgbClr val="1C304A"/>
                </a:solidFill>
              </a:defRPr>
            </a:lvl2pPr>
            <a:lvl3pPr lvl="2" algn="ctr">
              <a:lnSpc>
                <a:spcPct val="100000"/>
              </a:lnSpc>
              <a:spcBef>
                <a:spcPts val="0"/>
              </a:spcBef>
              <a:spcAft>
                <a:spcPts val="0"/>
              </a:spcAft>
              <a:buClr>
                <a:srgbClr val="1C304A"/>
              </a:buClr>
              <a:buSzPts val="1400"/>
              <a:buNone/>
              <a:defRPr>
                <a:solidFill>
                  <a:srgbClr val="1C304A"/>
                </a:solidFill>
              </a:defRPr>
            </a:lvl3pPr>
            <a:lvl4pPr lvl="3" algn="ctr">
              <a:lnSpc>
                <a:spcPct val="100000"/>
              </a:lnSpc>
              <a:spcBef>
                <a:spcPts val="0"/>
              </a:spcBef>
              <a:spcAft>
                <a:spcPts val="0"/>
              </a:spcAft>
              <a:buClr>
                <a:srgbClr val="1C304A"/>
              </a:buClr>
              <a:buSzPts val="1400"/>
              <a:buNone/>
              <a:defRPr>
                <a:solidFill>
                  <a:srgbClr val="1C304A"/>
                </a:solidFill>
              </a:defRPr>
            </a:lvl4pPr>
            <a:lvl5pPr lvl="4" algn="ctr">
              <a:lnSpc>
                <a:spcPct val="100000"/>
              </a:lnSpc>
              <a:spcBef>
                <a:spcPts val="0"/>
              </a:spcBef>
              <a:spcAft>
                <a:spcPts val="0"/>
              </a:spcAft>
              <a:buClr>
                <a:srgbClr val="1C304A"/>
              </a:buClr>
              <a:buSzPts val="1400"/>
              <a:buNone/>
              <a:defRPr>
                <a:solidFill>
                  <a:srgbClr val="1C304A"/>
                </a:solidFill>
              </a:defRPr>
            </a:lvl5pPr>
            <a:lvl6pPr lvl="5" algn="ctr">
              <a:lnSpc>
                <a:spcPct val="100000"/>
              </a:lnSpc>
              <a:spcBef>
                <a:spcPts val="0"/>
              </a:spcBef>
              <a:spcAft>
                <a:spcPts val="0"/>
              </a:spcAft>
              <a:buClr>
                <a:srgbClr val="1C304A"/>
              </a:buClr>
              <a:buSzPts val="1400"/>
              <a:buNone/>
              <a:defRPr>
                <a:solidFill>
                  <a:srgbClr val="1C304A"/>
                </a:solidFill>
              </a:defRPr>
            </a:lvl6pPr>
            <a:lvl7pPr lvl="6" algn="ctr">
              <a:lnSpc>
                <a:spcPct val="100000"/>
              </a:lnSpc>
              <a:spcBef>
                <a:spcPts val="0"/>
              </a:spcBef>
              <a:spcAft>
                <a:spcPts val="0"/>
              </a:spcAft>
              <a:buClr>
                <a:srgbClr val="1C304A"/>
              </a:buClr>
              <a:buSzPts val="1400"/>
              <a:buNone/>
              <a:defRPr>
                <a:solidFill>
                  <a:srgbClr val="1C304A"/>
                </a:solidFill>
              </a:defRPr>
            </a:lvl7pPr>
            <a:lvl8pPr lvl="7" algn="ctr">
              <a:lnSpc>
                <a:spcPct val="100000"/>
              </a:lnSpc>
              <a:spcBef>
                <a:spcPts val="0"/>
              </a:spcBef>
              <a:spcAft>
                <a:spcPts val="0"/>
              </a:spcAft>
              <a:buClr>
                <a:srgbClr val="1C304A"/>
              </a:buClr>
              <a:buSzPts val="1400"/>
              <a:buNone/>
              <a:defRPr>
                <a:solidFill>
                  <a:srgbClr val="1C304A"/>
                </a:solidFill>
              </a:defRPr>
            </a:lvl8pPr>
            <a:lvl9pPr lvl="8" algn="ctr">
              <a:lnSpc>
                <a:spcPct val="100000"/>
              </a:lnSpc>
              <a:spcBef>
                <a:spcPts val="0"/>
              </a:spcBef>
              <a:spcAft>
                <a:spcPts val="0"/>
              </a:spcAft>
              <a:buClr>
                <a:srgbClr val="1C304A"/>
              </a:buClr>
              <a:buSzPts val="1400"/>
              <a:buNone/>
              <a:defRPr>
                <a:solidFill>
                  <a:srgbClr val="1C304A"/>
                </a:solidFill>
              </a:defRPr>
            </a:lvl9pPr>
          </a:lstStyle>
          <a:p>
            <a:endParaRPr/>
          </a:p>
        </p:txBody>
      </p:sp>
      <p:sp>
        <p:nvSpPr>
          <p:cNvPr id="130" name="Google Shape;130;p17"/>
          <p:cNvSpPr txBox="1">
            <a:spLocks noGrp="1"/>
          </p:cNvSpPr>
          <p:nvPr>
            <p:ph type="body" idx="1"/>
          </p:nvPr>
        </p:nvSpPr>
        <p:spPr>
          <a:xfrm>
            <a:off x="831200" y="2206210"/>
            <a:ext cx="10521900" cy="4555200"/>
          </a:xfrm>
          <a:prstGeom prst="rect">
            <a:avLst/>
          </a:prstGeom>
          <a:noFill/>
          <a:ln>
            <a:noFill/>
          </a:ln>
        </p:spPr>
        <p:txBody>
          <a:bodyPr spcFirstLastPara="1" wrap="square" lIns="121900" tIns="121900" rIns="121900" bIns="121900" anchor="ctr" anchorCtr="0">
            <a:noAutofit/>
          </a:bodyPr>
          <a:lstStyle>
            <a:lvl1pPr marL="457200" marR="0" lvl="0" indent="-349250" algn="l" rtl="0">
              <a:lnSpc>
                <a:spcPct val="100000"/>
              </a:lnSpc>
              <a:spcBef>
                <a:spcPts val="0"/>
              </a:spcBef>
              <a:spcAft>
                <a:spcPts val="0"/>
              </a:spcAft>
              <a:buClr>
                <a:srgbClr val="FFFFFF"/>
              </a:buClr>
              <a:buSzPts val="1900"/>
              <a:buFont typeface="Arial"/>
              <a:buChar char="●"/>
              <a:defRPr sz="1900" b="0" i="0" u="none" strike="noStrike" cap="none">
                <a:solidFill>
                  <a:srgbClr val="FFFFFF"/>
                </a:solidFill>
                <a:latin typeface="Arial"/>
                <a:ea typeface="Arial"/>
                <a:cs typeface="Arial"/>
                <a:sym typeface="Arial"/>
              </a:defRPr>
            </a:lvl1pPr>
            <a:lvl2pPr marL="914400" marR="0" lvl="1" indent="-349250" algn="l" rtl="0">
              <a:lnSpc>
                <a:spcPct val="100000"/>
              </a:lnSpc>
              <a:spcBef>
                <a:spcPts val="0"/>
              </a:spcBef>
              <a:spcAft>
                <a:spcPts val="0"/>
              </a:spcAft>
              <a:buClr>
                <a:srgbClr val="FFFFFF"/>
              </a:buClr>
              <a:buSzPts val="1900"/>
              <a:buFont typeface="Arial"/>
              <a:buChar char="○"/>
              <a:defRPr sz="1900" b="0" i="0" u="none" strike="noStrike" cap="none">
                <a:solidFill>
                  <a:srgbClr val="FFFFFF"/>
                </a:solidFill>
                <a:latin typeface="Arial"/>
                <a:ea typeface="Arial"/>
                <a:cs typeface="Arial"/>
                <a:sym typeface="Arial"/>
              </a:defRPr>
            </a:lvl2pPr>
            <a:lvl3pPr marL="1371600" marR="0" lvl="2" indent="-349250" algn="l" rtl="0">
              <a:lnSpc>
                <a:spcPct val="100000"/>
              </a:lnSpc>
              <a:spcBef>
                <a:spcPts val="0"/>
              </a:spcBef>
              <a:spcAft>
                <a:spcPts val="0"/>
              </a:spcAft>
              <a:buClr>
                <a:srgbClr val="FFFFFF"/>
              </a:buClr>
              <a:buSzPts val="1900"/>
              <a:buFont typeface="Arial"/>
              <a:buChar char="■"/>
              <a:defRPr sz="1900" b="0" i="0" u="none" strike="noStrike" cap="none">
                <a:solidFill>
                  <a:srgbClr val="FFFFFF"/>
                </a:solidFill>
                <a:latin typeface="Arial"/>
                <a:ea typeface="Arial"/>
                <a:cs typeface="Arial"/>
                <a:sym typeface="Arial"/>
              </a:defRPr>
            </a:lvl3pPr>
            <a:lvl4pPr marL="1828800" marR="0" lvl="3" indent="-349250" algn="l" rtl="0">
              <a:lnSpc>
                <a:spcPct val="100000"/>
              </a:lnSpc>
              <a:spcBef>
                <a:spcPts val="0"/>
              </a:spcBef>
              <a:spcAft>
                <a:spcPts val="0"/>
              </a:spcAft>
              <a:buClr>
                <a:srgbClr val="FFFFFF"/>
              </a:buClr>
              <a:buSzPts val="1900"/>
              <a:buFont typeface="Arial"/>
              <a:buChar char="●"/>
              <a:defRPr sz="1900" b="0" i="0" u="none" strike="noStrike" cap="none">
                <a:solidFill>
                  <a:srgbClr val="FFFFFF"/>
                </a:solidFill>
                <a:latin typeface="Arial"/>
                <a:ea typeface="Arial"/>
                <a:cs typeface="Arial"/>
                <a:sym typeface="Arial"/>
              </a:defRPr>
            </a:lvl4pPr>
            <a:lvl5pPr marL="2286000" marR="0" lvl="4" indent="-349250" algn="l" rtl="0">
              <a:lnSpc>
                <a:spcPct val="100000"/>
              </a:lnSpc>
              <a:spcBef>
                <a:spcPts val="0"/>
              </a:spcBef>
              <a:spcAft>
                <a:spcPts val="0"/>
              </a:spcAft>
              <a:buClr>
                <a:srgbClr val="FFFFFF"/>
              </a:buClr>
              <a:buSzPts val="1900"/>
              <a:buFont typeface="Arial"/>
              <a:buChar char="○"/>
              <a:defRPr sz="1900" b="0" i="0" u="none" strike="noStrike" cap="none">
                <a:solidFill>
                  <a:srgbClr val="FFFFFF"/>
                </a:solidFill>
                <a:latin typeface="Arial"/>
                <a:ea typeface="Arial"/>
                <a:cs typeface="Arial"/>
                <a:sym typeface="Arial"/>
              </a:defRPr>
            </a:lvl5pPr>
            <a:lvl6pPr marL="2743200" marR="0" lvl="5" indent="-349250" algn="l" rtl="0">
              <a:lnSpc>
                <a:spcPct val="100000"/>
              </a:lnSpc>
              <a:spcBef>
                <a:spcPts val="0"/>
              </a:spcBef>
              <a:spcAft>
                <a:spcPts val="0"/>
              </a:spcAft>
              <a:buClr>
                <a:srgbClr val="FFFFFF"/>
              </a:buClr>
              <a:buSzPts val="1900"/>
              <a:buFont typeface="Arial"/>
              <a:buChar char="■"/>
              <a:defRPr sz="1900" b="0" i="0" u="none" strike="noStrike" cap="none">
                <a:solidFill>
                  <a:srgbClr val="FFFFFF"/>
                </a:solidFill>
                <a:latin typeface="Arial"/>
                <a:ea typeface="Arial"/>
                <a:cs typeface="Arial"/>
                <a:sym typeface="Arial"/>
              </a:defRPr>
            </a:lvl6pPr>
            <a:lvl7pPr marL="3200400" marR="0" lvl="6" indent="-349250" algn="l" rtl="0">
              <a:lnSpc>
                <a:spcPct val="100000"/>
              </a:lnSpc>
              <a:spcBef>
                <a:spcPts val="0"/>
              </a:spcBef>
              <a:spcAft>
                <a:spcPts val="0"/>
              </a:spcAft>
              <a:buClr>
                <a:srgbClr val="FFFFFF"/>
              </a:buClr>
              <a:buSzPts val="1900"/>
              <a:buFont typeface="Arial"/>
              <a:buChar char="●"/>
              <a:defRPr sz="1900" b="0" i="0" u="none" strike="noStrike" cap="none">
                <a:solidFill>
                  <a:srgbClr val="FFFFFF"/>
                </a:solidFill>
                <a:latin typeface="Arial"/>
                <a:ea typeface="Arial"/>
                <a:cs typeface="Arial"/>
                <a:sym typeface="Arial"/>
              </a:defRPr>
            </a:lvl7pPr>
            <a:lvl8pPr marL="3657600" marR="0" lvl="7" indent="-349250" algn="l" rtl="0">
              <a:lnSpc>
                <a:spcPct val="100000"/>
              </a:lnSpc>
              <a:spcBef>
                <a:spcPts val="0"/>
              </a:spcBef>
              <a:spcAft>
                <a:spcPts val="0"/>
              </a:spcAft>
              <a:buClr>
                <a:srgbClr val="FFFFFF"/>
              </a:buClr>
              <a:buSzPts val="1900"/>
              <a:buFont typeface="Arial"/>
              <a:buChar char="○"/>
              <a:defRPr sz="1900" b="0" i="0" u="none" strike="noStrike" cap="none">
                <a:solidFill>
                  <a:srgbClr val="FFFFFF"/>
                </a:solidFill>
                <a:latin typeface="Arial"/>
                <a:ea typeface="Arial"/>
                <a:cs typeface="Arial"/>
                <a:sym typeface="Arial"/>
              </a:defRPr>
            </a:lvl8pPr>
            <a:lvl9pPr marL="4114800" marR="0" lvl="8" indent="-349250" algn="l" rtl="0">
              <a:lnSpc>
                <a:spcPct val="100000"/>
              </a:lnSpc>
              <a:spcBef>
                <a:spcPts val="0"/>
              </a:spcBef>
              <a:spcAft>
                <a:spcPts val="0"/>
              </a:spcAft>
              <a:buClr>
                <a:srgbClr val="FFFFFF"/>
              </a:buClr>
              <a:buSzPts val="1900"/>
              <a:buFont typeface="Arial"/>
              <a:buChar char="■"/>
              <a:defRPr sz="1900" b="0" i="0" u="none" strike="noStrike" cap="none">
                <a:solidFill>
                  <a:srgbClr val="FFFFFF"/>
                </a:solidFill>
                <a:latin typeface="Arial"/>
                <a:ea typeface="Arial"/>
                <a:cs typeface="Arial"/>
                <a:sym typeface="Arial"/>
              </a:defRPr>
            </a:lvl9pPr>
          </a:lstStyle>
          <a:p>
            <a:endParaRPr/>
          </a:p>
        </p:txBody>
      </p:sp>
      <p:sp>
        <p:nvSpPr>
          <p:cNvPr id="131" name="Google Shape;131;p17"/>
          <p:cNvSpPr txBox="1">
            <a:spLocks noGrp="1"/>
          </p:cNvSpPr>
          <p:nvPr>
            <p:ph type="sldNum" idx="12"/>
          </p:nvPr>
        </p:nvSpPr>
        <p:spPr>
          <a:xfrm>
            <a:off x="11296600" y="6353852"/>
            <a:ext cx="731700" cy="3492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800"/>
              <a:buFont typeface="Arial"/>
              <a:buNone/>
              <a:defRPr sz="800" b="0" i="0" u="none" strike="noStrike" cap="none">
                <a:solidFill>
                  <a:srgbClr val="00C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800"/>
              <a:buFont typeface="Arial"/>
              <a:buNone/>
              <a:defRPr sz="800" b="0" i="0" u="none" strike="noStrike" cap="none">
                <a:solidFill>
                  <a:srgbClr val="00C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800"/>
              <a:buFont typeface="Arial"/>
              <a:buNone/>
              <a:defRPr sz="800" b="0" i="0" u="none" strike="noStrike" cap="none">
                <a:solidFill>
                  <a:srgbClr val="00C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800"/>
              <a:buFont typeface="Arial"/>
              <a:buNone/>
              <a:defRPr sz="800" b="0" i="0" u="none" strike="noStrike" cap="none">
                <a:solidFill>
                  <a:srgbClr val="00C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800"/>
              <a:buFont typeface="Arial"/>
              <a:buNone/>
              <a:defRPr sz="800" b="0" i="0" u="none" strike="noStrike" cap="none">
                <a:solidFill>
                  <a:srgbClr val="00C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800"/>
              <a:buFont typeface="Arial"/>
              <a:buNone/>
              <a:defRPr sz="800" b="0" i="0" u="none" strike="noStrike" cap="none">
                <a:solidFill>
                  <a:srgbClr val="00C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800"/>
              <a:buFont typeface="Arial"/>
              <a:buNone/>
              <a:defRPr sz="800" b="0" i="0" u="none" strike="noStrike" cap="none">
                <a:solidFill>
                  <a:srgbClr val="00C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800"/>
              <a:buFont typeface="Arial"/>
              <a:buNone/>
              <a:defRPr sz="800" b="0" i="0" u="none" strike="noStrike" cap="none">
                <a:solidFill>
                  <a:srgbClr val="00C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800"/>
              <a:buFont typeface="Arial"/>
              <a:buNone/>
              <a:defRPr sz="800" b="0" i="0" u="none" strike="noStrike" cap="none">
                <a:solidFill>
                  <a:srgbClr val="00C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uzzle Full Picture 2">
  <p:cSld name="Puzzle Full Picture 2">
    <p:spTree>
      <p:nvGrpSpPr>
        <p:cNvPr id="1" name="Shape 132"/>
        <p:cNvGrpSpPr/>
        <p:nvPr/>
      </p:nvGrpSpPr>
      <p:grpSpPr>
        <a:xfrm>
          <a:off x="0" y="0"/>
          <a:ext cx="0" cy="0"/>
          <a:chOff x="0" y="0"/>
          <a:chExt cx="0" cy="0"/>
        </a:xfrm>
      </p:grpSpPr>
      <p:sp>
        <p:nvSpPr>
          <p:cNvPr id="133" name="Google Shape;133;p18"/>
          <p:cNvSpPr/>
          <p:nvPr/>
        </p:nvSpPr>
        <p:spPr>
          <a:xfrm rot="10800000" flipH="1">
            <a:off x="0" y="98"/>
            <a:ext cx="11747400" cy="6299100"/>
          </a:xfrm>
          <a:prstGeom prst="rtTriangle">
            <a:avLst/>
          </a:prstGeom>
          <a:solidFill>
            <a:srgbClr val="1737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4" name="Google Shape;134;p18"/>
          <p:cNvCxnSpPr/>
          <p:nvPr/>
        </p:nvCxnSpPr>
        <p:spPr>
          <a:xfrm rot="10800000" flipH="1">
            <a:off x="0" y="5344758"/>
            <a:ext cx="2362200" cy="1241100"/>
          </a:xfrm>
          <a:prstGeom prst="straightConnector1">
            <a:avLst/>
          </a:prstGeom>
          <a:noFill/>
          <a:ln w="9525" cap="flat" cmpd="sng">
            <a:solidFill>
              <a:srgbClr val="7F7F7F"/>
            </a:solidFill>
            <a:prstDash val="solid"/>
            <a:miter lim="800000"/>
            <a:headEnd type="none" w="sm" len="sm"/>
            <a:tailEnd type="none" w="sm" len="sm"/>
          </a:ln>
        </p:spPr>
      </p:cxnSp>
      <p:pic>
        <p:nvPicPr>
          <p:cNvPr id="135" name="Google Shape;135;p18" descr="Several hands each holding a puzzle piece toward the center of the image" title="Puzzle Hands"/>
          <p:cNvPicPr preferRelativeResize="0"/>
          <p:nvPr/>
        </p:nvPicPr>
        <p:blipFill rotWithShape="1">
          <a:blip r:embed="rId2">
            <a:alphaModFix/>
          </a:blip>
          <a:srcRect/>
          <a:stretch/>
        </p:blipFill>
        <p:spPr>
          <a:xfrm>
            <a:off x="5311374" y="380999"/>
            <a:ext cx="6619851" cy="6204858"/>
          </a:xfrm>
          <a:prstGeom prst="rect">
            <a:avLst/>
          </a:prstGeom>
          <a:noFill/>
          <a:ln>
            <a:noFill/>
          </a:ln>
        </p:spPr>
      </p:pic>
      <p:sp>
        <p:nvSpPr>
          <p:cNvPr id="136" name="Google Shape;136;p18" title="Title "/>
          <p:cNvSpPr txBox="1">
            <a:spLocks noGrp="1"/>
          </p:cNvSpPr>
          <p:nvPr>
            <p:ph type="title"/>
          </p:nvPr>
        </p:nvSpPr>
        <p:spPr>
          <a:xfrm>
            <a:off x="393519" y="2261872"/>
            <a:ext cx="4705800" cy="939900"/>
          </a:xfrm>
          <a:prstGeom prst="rect">
            <a:avLst/>
          </a:prstGeom>
          <a:solidFill>
            <a:schemeClr val="lt1">
              <a:alpha val="86666"/>
            </a:schemeClr>
          </a:solidFill>
          <a:ln>
            <a:noFill/>
          </a:ln>
        </p:spPr>
        <p:txBody>
          <a:bodyPr spcFirstLastPara="1" wrap="square" lIns="288000" tIns="45700" rIns="91425" bIns="0" anchor="ctr" anchorCtr="0">
            <a:normAutofit/>
          </a:bodyPr>
          <a:lstStyle>
            <a:lvl1pPr lvl="0" algn="l">
              <a:lnSpc>
                <a:spcPct val="90000"/>
              </a:lnSpc>
              <a:spcBef>
                <a:spcPts val="0"/>
              </a:spcBef>
              <a:spcAft>
                <a:spcPts val="0"/>
              </a:spcAft>
              <a:buClr>
                <a:schemeClr val="dk1"/>
              </a:buClr>
              <a:buSzPts val="3200"/>
              <a:buFont typeface="Trebuchet MS"/>
              <a:buNone/>
              <a:defRPr sz="32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with Image 3">
  <p:cSld name="Text with Image 3">
    <p:spTree>
      <p:nvGrpSpPr>
        <p:cNvPr id="1" name="Shape 23"/>
        <p:cNvGrpSpPr/>
        <p:nvPr/>
      </p:nvGrpSpPr>
      <p:grpSpPr>
        <a:xfrm>
          <a:off x="0" y="0"/>
          <a:ext cx="0" cy="0"/>
          <a:chOff x="0" y="0"/>
          <a:chExt cx="0" cy="0"/>
        </a:xfrm>
      </p:grpSpPr>
      <p:sp>
        <p:nvSpPr>
          <p:cNvPr id="24" name="Google Shape;24;p3"/>
          <p:cNvSpPr/>
          <p:nvPr/>
        </p:nvSpPr>
        <p:spPr>
          <a:xfrm rot="10800000">
            <a:off x="1839686" y="-6"/>
            <a:ext cx="10352314" cy="5638806"/>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3" title="Bullet Points"/>
          <p:cNvSpPr txBox="1">
            <a:spLocks noGrp="1"/>
          </p:cNvSpPr>
          <p:nvPr>
            <p:ph type="body" idx="1"/>
          </p:nvPr>
        </p:nvSpPr>
        <p:spPr>
          <a:xfrm>
            <a:off x="531378" y="3196915"/>
            <a:ext cx="4942829" cy="295827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953735"/>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953735"/>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p:nvPr/>
        </p:nvSpPr>
        <p:spPr>
          <a:xfrm flipH="1">
            <a:off x="2978150" y="-5"/>
            <a:ext cx="4121150" cy="1308105"/>
          </a:xfrm>
          <a:prstGeom prst="parallelogram">
            <a:avLst>
              <a:gd name="adj" fmla="val 186380"/>
            </a:avLst>
          </a:prstGeom>
          <a:solidFill>
            <a:srgbClr val="1737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7" name="Google Shape;27;p3"/>
          <p:cNvCxnSpPr/>
          <p:nvPr/>
        </p:nvCxnSpPr>
        <p:spPr>
          <a:xfrm rot="10800000" flipH="1">
            <a:off x="10352314" y="1185452"/>
            <a:ext cx="1839685" cy="1633948"/>
          </a:xfrm>
          <a:prstGeom prst="straightConnector1">
            <a:avLst/>
          </a:prstGeom>
          <a:noFill/>
          <a:ln w="9525" cap="flat" cmpd="sng">
            <a:solidFill>
              <a:srgbClr val="953735"/>
            </a:solidFill>
            <a:prstDash val="solid"/>
            <a:miter lim="800000"/>
            <a:headEnd type="none" w="sm" len="sm"/>
            <a:tailEnd type="none" w="sm" len="sm"/>
          </a:ln>
        </p:spPr>
      </p:cxnSp>
      <p:sp>
        <p:nvSpPr>
          <p:cNvPr id="28" name="Google Shape;28;p3" title="Subtitle"/>
          <p:cNvSpPr txBox="1">
            <a:spLocks noGrp="1"/>
          </p:cNvSpPr>
          <p:nvPr>
            <p:ph type="body" idx="2"/>
          </p:nvPr>
        </p:nvSpPr>
        <p:spPr>
          <a:xfrm>
            <a:off x="531379" y="2563477"/>
            <a:ext cx="7342621" cy="60889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2000"/>
              <a:buFont typeface="Arial"/>
              <a:buNone/>
              <a:defRPr sz="20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 title="Title "/>
          <p:cNvSpPr txBox="1">
            <a:spLocks noGrp="1"/>
          </p:cNvSpPr>
          <p:nvPr>
            <p:ph type="title"/>
          </p:nvPr>
        </p:nvSpPr>
        <p:spPr>
          <a:xfrm>
            <a:off x="531378" y="1308484"/>
            <a:ext cx="7342622" cy="1215566"/>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rgbClr val="17375E"/>
              </a:buClr>
              <a:buSzPts val="4000"/>
              <a:buFont typeface="Trebuchet MS"/>
              <a:buNone/>
              <a:defRPr sz="4000" b="1">
                <a:solidFill>
                  <a:srgbClr val="17375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11146971" y="6356350"/>
            <a:ext cx="7402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3" descr="Picture of the US Capital Building and the US Flag" title="Capital Building and Flag"/>
          <p:cNvPicPr preferRelativeResize="0"/>
          <p:nvPr/>
        </p:nvPicPr>
        <p:blipFill rotWithShape="1">
          <a:blip r:embed="rId2">
            <a:alphaModFix/>
          </a:blip>
          <a:srcRect/>
          <a:stretch/>
        </p:blipFill>
        <p:spPr>
          <a:xfrm>
            <a:off x="6170177" y="1435100"/>
            <a:ext cx="6021821" cy="5422900"/>
          </a:xfrm>
          <a:custGeom>
            <a:avLst/>
            <a:gdLst/>
            <a:ahLst/>
            <a:cxnLst/>
            <a:rect l="l" t="t" r="r" b="b"/>
            <a:pathLst>
              <a:path w="6021821" h="5422900" extrusionOk="0">
                <a:moveTo>
                  <a:pt x="6021821" y="0"/>
                </a:moveTo>
                <a:lnTo>
                  <a:pt x="6021821" y="5422900"/>
                </a:lnTo>
                <a:lnTo>
                  <a:pt x="0" y="5422900"/>
                </a:lnTo>
                <a:close/>
              </a:path>
            </a:pathLst>
          </a:custGeom>
          <a:noFill/>
          <a:ln>
            <a:noFill/>
          </a:ln>
        </p:spPr>
      </p:pic>
      <p:pic>
        <p:nvPicPr>
          <p:cNvPr id="32" name="Google Shape;32;p3" descr="Logo for the Civilian Services Acquisition Workshop with seven steps on the left leading to the letters CSAW" title="CSAW Logo Color"/>
          <p:cNvPicPr preferRelativeResize="0"/>
          <p:nvPr/>
        </p:nvPicPr>
        <p:blipFill rotWithShape="1">
          <a:blip r:embed="rId3">
            <a:alphaModFix/>
          </a:blip>
          <a:srcRect/>
          <a:stretch/>
        </p:blipFill>
        <p:spPr>
          <a:xfrm>
            <a:off x="10503877" y="17595"/>
            <a:ext cx="1688121" cy="71626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 Image 1">
  <p:cSld name="Text w/ Image 1">
    <p:spTree>
      <p:nvGrpSpPr>
        <p:cNvPr id="1" name="Shape 33"/>
        <p:cNvGrpSpPr/>
        <p:nvPr/>
      </p:nvGrpSpPr>
      <p:grpSpPr>
        <a:xfrm>
          <a:off x="0" y="0"/>
          <a:ext cx="0" cy="0"/>
          <a:chOff x="0" y="0"/>
          <a:chExt cx="0" cy="0"/>
        </a:xfrm>
      </p:grpSpPr>
      <p:sp>
        <p:nvSpPr>
          <p:cNvPr id="34" name="Google Shape;34;p4" title="Bullet Points"/>
          <p:cNvSpPr txBox="1">
            <a:spLocks noGrp="1"/>
          </p:cNvSpPr>
          <p:nvPr>
            <p:ph type="body" idx="1"/>
          </p:nvPr>
        </p:nvSpPr>
        <p:spPr>
          <a:xfrm>
            <a:off x="531378" y="3196915"/>
            <a:ext cx="4942829" cy="295827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953735"/>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953735"/>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p:nvPr/>
        </p:nvSpPr>
        <p:spPr>
          <a:xfrm rot="10800000">
            <a:off x="1839686" y="-6"/>
            <a:ext cx="10352314" cy="5638806"/>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4"/>
          <p:cNvSpPr/>
          <p:nvPr/>
        </p:nvSpPr>
        <p:spPr>
          <a:xfrm flipH="1">
            <a:off x="2978150" y="-5"/>
            <a:ext cx="4121150" cy="1308105"/>
          </a:xfrm>
          <a:prstGeom prst="parallelogram">
            <a:avLst>
              <a:gd name="adj" fmla="val 186380"/>
            </a:avLst>
          </a:prstGeom>
          <a:solidFill>
            <a:srgbClr val="9537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7" name="Google Shape;37;p4"/>
          <p:cNvCxnSpPr/>
          <p:nvPr/>
        </p:nvCxnSpPr>
        <p:spPr>
          <a:xfrm rot="10800000" flipH="1">
            <a:off x="6375400" y="5047077"/>
            <a:ext cx="1524574" cy="1803400"/>
          </a:xfrm>
          <a:prstGeom prst="straightConnector1">
            <a:avLst/>
          </a:prstGeom>
          <a:noFill/>
          <a:ln w="9525" cap="flat" cmpd="sng">
            <a:solidFill>
              <a:srgbClr val="17375E"/>
            </a:solidFill>
            <a:prstDash val="solid"/>
            <a:miter lim="800000"/>
            <a:headEnd type="none" w="sm" len="sm"/>
            <a:tailEnd type="none" w="sm" len="sm"/>
          </a:ln>
        </p:spPr>
      </p:cxnSp>
      <p:sp>
        <p:nvSpPr>
          <p:cNvPr id="38" name="Google Shape;38;p4" title="Subtitle"/>
          <p:cNvSpPr txBox="1">
            <a:spLocks noGrp="1"/>
          </p:cNvSpPr>
          <p:nvPr>
            <p:ph type="body" idx="2"/>
          </p:nvPr>
        </p:nvSpPr>
        <p:spPr>
          <a:xfrm>
            <a:off x="531379" y="2563477"/>
            <a:ext cx="7342631" cy="60889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2000"/>
              <a:buFont typeface="Arial"/>
              <a:buNone/>
              <a:defRPr sz="20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4" title="Title "/>
          <p:cNvSpPr txBox="1">
            <a:spLocks noGrp="1"/>
          </p:cNvSpPr>
          <p:nvPr>
            <p:ph type="title"/>
          </p:nvPr>
        </p:nvSpPr>
        <p:spPr>
          <a:xfrm>
            <a:off x="531378" y="1308484"/>
            <a:ext cx="7342622" cy="1215566"/>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rgbClr val="17375E"/>
              </a:buClr>
              <a:buSzPts val="4000"/>
              <a:buFont typeface="Trebuchet MS"/>
              <a:buNone/>
              <a:defRPr sz="4000" b="1">
                <a:solidFill>
                  <a:srgbClr val="17375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 name="Google Shape;40;p4" descr="Image of the US Capital Building" title="Capital Building"/>
          <p:cNvPicPr preferRelativeResize="0"/>
          <p:nvPr/>
        </p:nvPicPr>
        <p:blipFill rotWithShape="1">
          <a:blip r:embed="rId2">
            <a:alphaModFix/>
          </a:blip>
          <a:srcRect/>
          <a:stretch/>
        </p:blipFill>
        <p:spPr>
          <a:xfrm>
            <a:off x="6604000" y="0"/>
            <a:ext cx="5588000" cy="6872249"/>
          </a:xfrm>
          <a:custGeom>
            <a:avLst/>
            <a:gdLst/>
            <a:ahLst/>
            <a:cxnLst/>
            <a:rect l="l" t="t" r="r" b="b"/>
            <a:pathLst>
              <a:path w="5588000" h="6872249" extrusionOk="0">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noFill/>
          <a:ln>
            <a:noFill/>
          </a:ln>
        </p:spPr>
      </p:pic>
    </p:spTree>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rom SAW to CSAW">
  <p:cSld name="From SAW to CSAW">
    <p:spTree>
      <p:nvGrpSpPr>
        <p:cNvPr id="1" name="Shape 41"/>
        <p:cNvGrpSpPr/>
        <p:nvPr/>
      </p:nvGrpSpPr>
      <p:grpSpPr>
        <a:xfrm>
          <a:off x="0" y="0"/>
          <a:ext cx="0" cy="0"/>
          <a:chOff x="0" y="0"/>
          <a:chExt cx="0" cy="0"/>
        </a:xfrm>
      </p:grpSpPr>
      <p:sp>
        <p:nvSpPr>
          <p:cNvPr id="42" name="Google Shape;42;p5"/>
          <p:cNvSpPr/>
          <p:nvPr/>
        </p:nvSpPr>
        <p:spPr>
          <a:xfrm flipH="1">
            <a:off x="2978200" y="-5"/>
            <a:ext cx="4121100" cy="1308000"/>
          </a:xfrm>
          <a:prstGeom prst="parallelogram">
            <a:avLst>
              <a:gd name="adj" fmla="val 186380"/>
            </a:avLst>
          </a:prstGeom>
          <a:solidFill>
            <a:srgbClr val="9537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3" name="Google Shape;43;p5"/>
          <p:cNvCxnSpPr/>
          <p:nvPr/>
        </p:nvCxnSpPr>
        <p:spPr>
          <a:xfrm rot="10800000" flipH="1">
            <a:off x="6375400" y="5047177"/>
            <a:ext cx="1524600" cy="1803300"/>
          </a:xfrm>
          <a:prstGeom prst="straightConnector1">
            <a:avLst/>
          </a:prstGeom>
          <a:noFill/>
          <a:ln w="9525" cap="flat" cmpd="sng">
            <a:solidFill>
              <a:srgbClr val="17375E"/>
            </a:solidFill>
            <a:prstDash val="solid"/>
            <a:miter lim="800000"/>
            <a:headEnd type="none" w="sm" len="sm"/>
            <a:tailEnd type="none" w="sm" len="sm"/>
          </a:ln>
        </p:spPr>
      </p:cxnSp>
      <p:sp>
        <p:nvSpPr>
          <p:cNvPr id="44" name="Google Shape;44;p5" title="Subtitle"/>
          <p:cNvSpPr txBox="1">
            <a:spLocks noGrp="1"/>
          </p:cNvSpPr>
          <p:nvPr>
            <p:ph type="body" idx="1"/>
          </p:nvPr>
        </p:nvSpPr>
        <p:spPr>
          <a:xfrm>
            <a:off x="531379" y="2563477"/>
            <a:ext cx="6411600" cy="609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2000"/>
              <a:buFont typeface="Arial"/>
              <a:buNone/>
              <a:defRPr sz="20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5" title="Title "/>
          <p:cNvSpPr txBox="1">
            <a:spLocks noGrp="1"/>
          </p:cNvSpPr>
          <p:nvPr>
            <p:ph type="title"/>
          </p:nvPr>
        </p:nvSpPr>
        <p:spPr>
          <a:xfrm>
            <a:off x="531378" y="1308484"/>
            <a:ext cx="6411600" cy="1215600"/>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rgbClr val="17375E"/>
              </a:buClr>
              <a:buSzPts val="4000"/>
              <a:buFont typeface="Trebuchet MS"/>
              <a:buNone/>
              <a:defRPr sz="4000" b="1">
                <a:solidFill>
                  <a:srgbClr val="17375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6" name="Google Shape;46;p5" descr="Logo for the Civilian Services Acquisition Workshop with seven steps on the left leading to the letters CSAW" title="CSAW Logo Color"/>
          <p:cNvPicPr preferRelativeResize="0"/>
          <p:nvPr/>
        </p:nvPicPr>
        <p:blipFill rotWithShape="1">
          <a:blip r:embed="rId2">
            <a:alphaModFix/>
          </a:blip>
          <a:srcRect/>
          <a:stretch/>
        </p:blipFill>
        <p:spPr>
          <a:xfrm>
            <a:off x="10503877" y="9503"/>
            <a:ext cx="1688122" cy="716263"/>
          </a:xfrm>
          <a:prstGeom prst="rect">
            <a:avLst/>
          </a:prstGeom>
          <a:noFill/>
          <a:ln>
            <a:noFill/>
          </a:ln>
        </p:spPr>
      </p:pic>
      <p:pic>
        <p:nvPicPr>
          <p:cNvPr id="47" name="Google Shape;47;p5"/>
          <p:cNvPicPr preferRelativeResize="0"/>
          <p:nvPr/>
        </p:nvPicPr>
        <p:blipFill rotWithShape="1">
          <a:blip r:embed="rId3">
            <a:alphaModFix/>
          </a:blip>
          <a:srcRect t="8800"/>
          <a:stretch/>
        </p:blipFill>
        <p:spPr>
          <a:xfrm>
            <a:off x="7099300" y="1888825"/>
            <a:ext cx="4236050" cy="2577525"/>
          </a:xfrm>
          <a:prstGeom prst="rect">
            <a:avLst/>
          </a:prstGeom>
          <a:noFill/>
          <a:ln w="9525" cap="flat" cmpd="sng">
            <a:solidFill>
              <a:srgbClr val="3F3F3F"/>
            </a:solidFill>
            <a:prstDash val="solid"/>
            <a:round/>
            <a:headEnd type="none" w="sm" len="sm"/>
            <a:tailEnd type="none" w="sm" len="sm"/>
          </a:ln>
        </p:spPr>
      </p:pic>
    </p:spTree>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Header with Image">
  <p:cSld name="2_Section Header with Image">
    <p:spTree>
      <p:nvGrpSpPr>
        <p:cNvPr id="1" name="Shape 48"/>
        <p:cNvGrpSpPr/>
        <p:nvPr/>
      </p:nvGrpSpPr>
      <p:grpSpPr>
        <a:xfrm>
          <a:off x="0" y="0"/>
          <a:ext cx="0" cy="0"/>
          <a:chOff x="0" y="0"/>
          <a:chExt cx="0" cy="0"/>
        </a:xfrm>
      </p:grpSpPr>
      <p:sp>
        <p:nvSpPr>
          <p:cNvPr id="49" name="Google Shape;49;p6"/>
          <p:cNvSpPr/>
          <p:nvPr/>
        </p:nvSpPr>
        <p:spPr>
          <a:xfrm rot="10800000" flipH="1">
            <a:off x="0" y="-6"/>
            <a:ext cx="10625328" cy="5404110"/>
          </a:xfrm>
          <a:prstGeom prst="rtTriangle">
            <a:avLst/>
          </a:prstGeom>
          <a:solidFill>
            <a:srgbClr val="014E7D">
              <a:alpha val="9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50" name="Google Shape;50;p6"/>
          <p:cNvCxnSpPr/>
          <p:nvPr/>
        </p:nvCxnSpPr>
        <p:spPr>
          <a:xfrm rot="10800000" flipH="1">
            <a:off x="0" y="1010090"/>
            <a:ext cx="1785257" cy="907506"/>
          </a:xfrm>
          <a:prstGeom prst="straightConnector1">
            <a:avLst/>
          </a:prstGeom>
          <a:noFill/>
          <a:ln w="9525" cap="flat" cmpd="sng">
            <a:solidFill>
              <a:srgbClr val="17375E"/>
            </a:solidFill>
            <a:prstDash val="solid"/>
            <a:miter lim="800000"/>
            <a:headEnd type="none" w="sm" len="sm"/>
            <a:tailEnd type="none" w="sm" len="sm"/>
          </a:ln>
        </p:spPr>
      </p:cxnSp>
      <p:sp>
        <p:nvSpPr>
          <p:cNvPr id="51" name="Google Shape;51;p6" title="Title"/>
          <p:cNvSpPr txBox="1">
            <a:spLocks noGrp="1"/>
          </p:cNvSpPr>
          <p:nvPr>
            <p:ph type="title"/>
          </p:nvPr>
        </p:nvSpPr>
        <p:spPr>
          <a:xfrm>
            <a:off x="6283842" y="1987420"/>
            <a:ext cx="4911633" cy="1789855"/>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1"/>
              </a:buClr>
              <a:buSzPts val="4000"/>
              <a:buFont typeface="Trebuchet MS"/>
              <a:buNone/>
              <a:defRPr sz="4000" b="1">
                <a:solidFill>
                  <a:schemeClr val="accen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title="Subtitle"/>
          <p:cNvSpPr txBox="1">
            <a:spLocks noGrp="1"/>
          </p:cNvSpPr>
          <p:nvPr>
            <p:ph type="body" idx="1"/>
          </p:nvPr>
        </p:nvSpPr>
        <p:spPr>
          <a:xfrm>
            <a:off x="6283842" y="3792046"/>
            <a:ext cx="4911633" cy="9105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2000"/>
              <a:buFont typeface="Arial"/>
              <a:buNone/>
              <a:defRPr sz="20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2E7A40"/>
              </a:buClr>
              <a:buSzPts val="1800"/>
              <a:buFont typeface="Arial"/>
              <a:buNone/>
              <a:defRPr sz="18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500"/>
              </a:spcBef>
              <a:spcAft>
                <a:spcPts val="0"/>
              </a:spcAft>
              <a:buClr>
                <a:srgbClr val="2E7A40"/>
              </a:buClr>
              <a:buSzPts val="1600"/>
              <a:buFont typeface="Arial"/>
              <a:buNone/>
              <a:defRPr sz="16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500"/>
              </a:spcBef>
              <a:spcAft>
                <a:spcPts val="0"/>
              </a:spcAft>
              <a:buClr>
                <a:srgbClr val="2E7A40"/>
              </a:buClr>
              <a:buSzPts val="1600"/>
              <a:buFont typeface="Arial"/>
              <a:buNone/>
              <a:defRPr sz="16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9pPr>
          </a:lstStyle>
          <a:p>
            <a:endParaRPr/>
          </a:p>
        </p:txBody>
      </p:sp>
      <p:cxnSp>
        <p:nvCxnSpPr>
          <p:cNvPr id="53" name="Google Shape;53;p6"/>
          <p:cNvCxnSpPr/>
          <p:nvPr/>
        </p:nvCxnSpPr>
        <p:spPr>
          <a:xfrm rot="10800000" flipH="1">
            <a:off x="9004301" y="3924299"/>
            <a:ext cx="3187700" cy="1689100"/>
          </a:xfrm>
          <a:prstGeom prst="straightConnector1">
            <a:avLst/>
          </a:prstGeom>
          <a:noFill/>
          <a:ln w="9525" cap="flat" cmpd="sng">
            <a:solidFill>
              <a:srgbClr val="17375E"/>
            </a:solidFill>
            <a:prstDash val="solid"/>
            <a:miter lim="800000"/>
            <a:headEnd type="none" w="sm" len="sm"/>
            <a:tailEnd type="none" w="sm" len="sm"/>
          </a:ln>
        </p:spPr>
      </p:cxnSp>
      <p:sp>
        <p:nvSpPr>
          <p:cNvPr id="54" name="Google Shape;54;p6"/>
          <p:cNvSpPr/>
          <p:nvPr/>
        </p:nvSpPr>
        <p:spPr>
          <a:xfrm>
            <a:off x="7754112" y="0"/>
            <a:ext cx="2258568" cy="742819"/>
          </a:xfrm>
          <a:prstGeom prst="parallelogram">
            <a:avLst>
              <a:gd name="adj" fmla="val 195850"/>
            </a:avLst>
          </a:prstGeom>
          <a:solidFill>
            <a:srgbClr val="1737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55" name="Google Shape;55;p6"/>
          <p:cNvCxnSpPr/>
          <p:nvPr/>
        </p:nvCxnSpPr>
        <p:spPr>
          <a:xfrm rot="10800000" flipH="1">
            <a:off x="0" y="408562"/>
            <a:ext cx="6595353" cy="3403148"/>
          </a:xfrm>
          <a:prstGeom prst="straightConnector1">
            <a:avLst/>
          </a:prstGeom>
          <a:noFill/>
          <a:ln w="9525" cap="flat" cmpd="sng">
            <a:solidFill>
              <a:srgbClr val="17375E"/>
            </a:solidFill>
            <a:prstDash val="solid"/>
            <a:miter lim="800000"/>
            <a:headEnd type="none" w="sm" len="sm"/>
            <a:tailEnd type="none" w="sm" len="sm"/>
          </a:ln>
        </p:spPr>
      </p:cxnSp>
      <p:cxnSp>
        <p:nvCxnSpPr>
          <p:cNvPr id="56" name="Google Shape;56;p6"/>
          <p:cNvCxnSpPr/>
          <p:nvPr/>
        </p:nvCxnSpPr>
        <p:spPr>
          <a:xfrm rot="10800000" flipH="1">
            <a:off x="0" y="4768849"/>
            <a:ext cx="1919789" cy="1001054"/>
          </a:xfrm>
          <a:prstGeom prst="straightConnector1">
            <a:avLst/>
          </a:prstGeom>
          <a:noFill/>
          <a:ln w="9525" cap="flat" cmpd="sng">
            <a:solidFill>
              <a:srgbClr val="17375E"/>
            </a:solidFill>
            <a:prstDash val="solid"/>
            <a:miter lim="800000"/>
            <a:headEnd type="none" w="sm" len="sm"/>
            <a:tailEnd type="none" w="sm" len="sm"/>
          </a:ln>
        </p:spPr>
      </p:cxnSp>
      <p:sp>
        <p:nvSpPr>
          <p:cNvPr id="57" name="Google Shape;57;p6"/>
          <p:cNvSpPr/>
          <p:nvPr/>
        </p:nvSpPr>
        <p:spPr>
          <a:xfrm rot="-1641210">
            <a:off x="-139035" y="3407045"/>
            <a:ext cx="1438399" cy="236580"/>
          </a:xfrm>
          <a:prstGeom prst="parallelogram">
            <a:avLst>
              <a:gd name="adj" fmla="val 53218"/>
            </a:avLst>
          </a:prstGeom>
          <a:solidFill>
            <a:srgbClr val="1737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6" descr="Solid dark colored hexagon in the middle of image accent"/>
          <p:cNvSpPr/>
          <p:nvPr/>
        </p:nvSpPr>
        <p:spPr>
          <a:xfrm rot="-5400000">
            <a:off x="1971964" y="1644692"/>
            <a:ext cx="3648537" cy="3145292"/>
          </a:xfrm>
          <a:prstGeom prst="hexagon">
            <a:avLst>
              <a:gd name="adj" fmla="val 25000"/>
              <a:gd name="vf" fmla="val 115470"/>
            </a:avLst>
          </a:prstGeom>
          <a:gradFill>
            <a:gsLst>
              <a:gs pos="0">
                <a:srgbClr val="7B7B7B"/>
              </a:gs>
              <a:gs pos="50000">
                <a:srgbClr val="C1C3C9"/>
              </a:gs>
              <a:gs pos="100000">
                <a:srgbClr val="E1E1E4"/>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6" descr="Solid dark colored hexagon in the middle of image accent"/>
          <p:cNvSpPr/>
          <p:nvPr/>
        </p:nvSpPr>
        <p:spPr>
          <a:xfrm rot="-5400000">
            <a:off x="2104395" y="1758857"/>
            <a:ext cx="3383674" cy="2916962"/>
          </a:xfrm>
          <a:prstGeom prst="hexagon">
            <a:avLst>
              <a:gd name="adj" fmla="val 25000"/>
              <a:gd name="vf" fmla="val 115470"/>
            </a:avLst>
          </a:prstGeom>
          <a:solidFill>
            <a:srgbClr val="1737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0" name="Google Shape;60;p6" descr="Logo for the Civilian Services Acquisition Workshop with seven steps on the left leading to the letters CSAW" title="CSAW Logo"/>
          <p:cNvPicPr preferRelativeResize="0"/>
          <p:nvPr/>
        </p:nvPicPr>
        <p:blipFill rotWithShape="1">
          <a:blip r:embed="rId2">
            <a:alphaModFix/>
          </a:blip>
          <a:srcRect/>
          <a:stretch/>
        </p:blipFill>
        <p:spPr>
          <a:xfrm>
            <a:off x="2423129" y="2580103"/>
            <a:ext cx="2965023" cy="127447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type="titleOnly">
  <p:cSld name="TITLE_ONLY">
    <p:bg>
      <p:bgPr>
        <a:solidFill>
          <a:srgbClr val="1F497D"/>
        </a:solidFill>
        <a:effectLst/>
      </p:bgPr>
    </p:bg>
    <p:spTree>
      <p:nvGrpSpPr>
        <p:cNvPr id="1" name="Shape 61"/>
        <p:cNvGrpSpPr/>
        <p:nvPr/>
      </p:nvGrpSpPr>
      <p:grpSpPr>
        <a:xfrm>
          <a:off x="0" y="0"/>
          <a:ext cx="0" cy="0"/>
          <a:chOff x="0" y="0"/>
          <a:chExt cx="0" cy="0"/>
        </a:xfrm>
      </p:grpSpPr>
      <p:sp>
        <p:nvSpPr>
          <p:cNvPr id="62" name="Google Shape;62;p7"/>
          <p:cNvSpPr txBox="1"/>
          <p:nvPr/>
        </p:nvSpPr>
        <p:spPr>
          <a:xfrm>
            <a:off x="249800" y="1302200"/>
            <a:ext cx="11518800" cy="5088400"/>
          </a:xfrm>
          <a:prstGeom prst="rect">
            <a:avLst/>
          </a:prstGeom>
          <a:noFill/>
          <a:ln>
            <a:noFill/>
          </a:ln>
        </p:spPr>
        <p:txBody>
          <a:bodyPr spcFirstLastPara="1" wrap="square" lIns="121800" tIns="121800" rIns="121800" bIns="1218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Helvetica Neue"/>
              <a:ea typeface="Helvetica Neue"/>
              <a:cs typeface="Helvetica Neue"/>
              <a:sym typeface="Helvetica Neue"/>
            </a:endParaRPr>
          </a:p>
        </p:txBody>
      </p:sp>
      <p:sp>
        <p:nvSpPr>
          <p:cNvPr id="63" name="Google Shape;63;p7"/>
          <p:cNvSpPr/>
          <p:nvPr/>
        </p:nvSpPr>
        <p:spPr>
          <a:xfrm rot="10800000">
            <a:off x="1839686" y="17924"/>
            <a:ext cx="10352314" cy="5638806"/>
          </a:xfrm>
          <a:prstGeom prst="rtTriangle">
            <a:avLst/>
          </a:prstGeom>
          <a:solidFill>
            <a:srgbClr val="1737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7"/>
          <p:cNvSpPr/>
          <p:nvPr/>
        </p:nvSpPr>
        <p:spPr>
          <a:xfrm flipH="1">
            <a:off x="2978150" y="-5"/>
            <a:ext cx="4121150" cy="1308105"/>
          </a:xfrm>
          <a:prstGeom prst="parallelogram">
            <a:avLst>
              <a:gd name="adj" fmla="val 186380"/>
            </a:avLst>
          </a:prstGeom>
          <a:solidFill>
            <a:srgbClr val="0020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65" name="Google Shape;65;p7"/>
          <p:cNvCxnSpPr/>
          <p:nvPr/>
        </p:nvCxnSpPr>
        <p:spPr>
          <a:xfrm rot="10800000" flipH="1">
            <a:off x="10352314" y="1185452"/>
            <a:ext cx="1839685" cy="1633948"/>
          </a:xfrm>
          <a:prstGeom prst="straightConnector1">
            <a:avLst/>
          </a:prstGeom>
          <a:noFill/>
          <a:ln w="9525" cap="flat" cmpd="sng">
            <a:solidFill>
              <a:srgbClr val="002033"/>
            </a:solidFill>
            <a:prstDash val="solid"/>
            <a:miter lim="800000"/>
            <a:headEnd type="none" w="sm" len="sm"/>
            <a:tailEnd type="none" w="sm" len="sm"/>
          </a:ln>
        </p:spPr>
      </p:cxnSp>
      <p:pic>
        <p:nvPicPr>
          <p:cNvPr id="66" name="Google Shape;66;p7" descr="Logo for the Civilian Services Acquisition Workshop with seven steps on the left leading to the letters CSAW" title="CSAW Logo Black and White"/>
          <p:cNvPicPr preferRelativeResize="0"/>
          <p:nvPr/>
        </p:nvPicPr>
        <p:blipFill rotWithShape="1">
          <a:blip r:embed="rId2">
            <a:alphaModFix/>
          </a:blip>
          <a:srcRect/>
          <a:stretch/>
        </p:blipFill>
        <p:spPr>
          <a:xfrm>
            <a:off x="10136690" y="17924"/>
            <a:ext cx="2055772" cy="874294"/>
          </a:xfrm>
          <a:prstGeom prst="rect">
            <a:avLst/>
          </a:prstGeom>
          <a:noFill/>
          <a:ln>
            <a:noFill/>
          </a:ln>
        </p:spPr>
      </p:pic>
      <p:sp>
        <p:nvSpPr>
          <p:cNvPr id="67" name="Google Shape;67;p7"/>
          <p:cNvSpPr txBox="1">
            <a:spLocks noGrp="1"/>
          </p:cNvSpPr>
          <p:nvPr>
            <p:ph type="title"/>
          </p:nvPr>
        </p:nvSpPr>
        <p:spPr>
          <a:xfrm>
            <a:off x="7000" y="305249"/>
            <a:ext cx="11360800" cy="771236"/>
          </a:xfrm>
          <a:prstGeom prst="rect">
            <a:avLst/>
          </a:prstGeom>
          <a:noFill/>
          <a:ln>
            <a:noFill/>
          </a:ln>
        </p:spPr>
        <p:txBody>
          <a:bodyPr spcFirstLastPara="1" wrap="square" lIns="121800" tIns="121800" rIns="121800" bIns="121800" anchor="t" anchorCtr="0">
            <a:noAutofit/>
          </a:bodyPr>
          <a:lstStyle>
            <a:lvl1pPr lvl="0" algn="l">
              <a:lnSpc>
                <a:spcPct val="90000"/>
              </a:lnSpc>
              <a:spcBef>
                <a:spcPts val="0"/>
              </a:spcBef>
              <a:spcAft>
                <a:spcPts val="0"/>
              </a:spcAft>
              <a:buClr>
                <a:srgbClr val="FFFFFF"/>
              </a:buClr>
              <a:buSzPts val="2800"/>
              <a:buFont typeface="Helvetica Neue"/>
              <a:buNone/>
              <a:defRPr>
                <a:solidFill>
                  <a:srgbClr val="FFFFFF"/>
                </a:solidFill>
                <a:latin typeface="Helvetica Neue"/>
                <a:ea typeface="Helvetica Neue"/>
                <a:cs typeface="Helvetica Neue"/>
                <a:sym typeface="Helvetica Neu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8"/>
        <p:cNvGrpSpPr/>
        <p:nvPr/>
      </p:nvGrpSpPr>
      <p:grpSpPr>
        <a:xfrm>
          <a:off x="0" y="0"/>
          <a:ext cx="0" cy="0"/>
          <a:chOff x="0" y="0"/>
          <a:chExt cx="0" cy="0"/>
        </a:xfrm>
      </p:grpSpPr>
      <p:grpSp>
        <p:nvGrpSpPr>
          <p:cNvPr id="69" name="Google Shape;69;p8"/>
          <p:cNvGrpSpPr/>
          <p:nvPr/>
        </p:nvGrpSpPr>
        <p:grpSpPr>
          <a:xfrm flipH="1">
            <a:off x="7561328" y="0"/>
            <a:ext cx="4763978" cy="3541007"/>
            <a:chOff x="-124265" y="-2"/>
            <a:chExt cx="4763978" cy="3367272"/>
          </a:xfrm>
        </p:grpSpPr>
        <p:sp>
          <p:nvSpPr>
            <p:cNvPr id="70" name="Google Shape;70;p8"/>
            <p:cNvSpPr/>
            <p:nvPr/>
          </p:nvSpPr>
          <p:spPr>
            <a:xfrm>
              <a:off x="0" y="-1"/>
              <a:ext cx="4639713" cy="3367271"/>
            </a:xfrm>
            <a:prstGeom prst="diagStripe">
              <a:avLst>
                <a:gd name="adj" fmla="val 51202"/>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71" name="Google Shape;71;p8"/>
            <p:cNvCxnSpPr/>
            <p:nvPr/>
          </p:nvCxnSpPr>
          <p:spPr>
            <a:xfrm rot="10800000" flipH="1">
              <a:off x="1433638" y="-2"/>
              <a:ext cx="1240971" cy="916595"/>
            </a:xfrm>
            <a:prstGeom prst="straightConnector1">
              <a:avLst/>
            </a:prstGeom>
            <a:noFill/>
            <a:ln w="9525" cap="flat" cmpd="sng">
              <a:solidFill>
                <a:srgbClr val="BFBFBF"/>
              </a:solidFill>
              <a:prstDash val="solid"/>
              <a:miter lim="800000"/>
              <a:headEnd type="none" w="sm" len="sm"/>
              <a:tailEnd type="none" w="sm" len="sm"/>
            </a:ln>
          </p:spPr>
        </p:cxnSp>
        <p:sp>
          <p:nvSpPr>
            <p:cNvPr id="72" name="Google Shape;72;p8"/>
            <p:cNvSpPr/>
            <p:nvPr/>
          </p:nvSpPr>
          <p:spPr>
            <a:xfrm rot="-2178838">
              <a:off x="-192127" y="1140864"/>
              <a:ext cx="1354398" cy="214994"/>
            </a:xfrm>
            <a:prstGeom prst="parallelogram">
              <a:avLst>
                <a:gd name="adj" fmla="val 72003"/>
              </a:avLst>
            </a:prstGeom>
            <a:solidFill>
              <a:srgbClr val="9537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3" name="Google Shape;73;p8"/>
          <p:cNvSpPr/>
          <p:nvPr/>
        </p:nvSpPr>
        <p:spPr>
          <a:xfrm flipH="1">
            <a:off x="6679908" y="1"/>
            <a:ext cx="1447800" cy="639064"/>
          </a:xfrm>
          <a:prstGeom prst="parallelogram">
            <a:avLst>
              <a:gd name="adj" fmla="val 135617"/>
            </a:avLst>
          </a:prstGeom>
          <a:solidFill>
            <a:srgbClr val="1737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4" name="Google Shape;74;p8" descr="Logo for the Civilian Services Acquisition Workshop with seven steps on the left leading to the letters CSAW" title="CSAW Logo Color"/>
          <p:cNvPicPr preferRelativeResize="0"/>
          <p:nvPr/>
        </p:nvPicPr>
        <p:blipFill rotWithShape="1">
          <a:blip r:embed="rId2">
            <a:alphaModFix/>
          </a:blip>
          <a:srcRect/>
          <a:stretch/>
        </p:blipFill>
        <p:spPr>
          <a:xfrm>
            <a:off x="10503877" y="9503"/>
            <a:ext cx="1688121" cy="71626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7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76"/>
        <p:cNvGrpSpPr/>
        <p:nvPr/>
      </p:nvGrpSpPr>
      <p:grpSpPr>
        <a:xfrm>
          <a:off x="0" y="0"/>
          <a:ext cx="0" cy="0"/>
          <a:chOff x="0" y="0"/>
          <a:chExt cx="0" cy="0"/>
        </a:xfrm>
      </p:grpSpPr>
      <p:sp>
        <p:nvSpPr>
          <p:cNvPr id="77" name="Google Shape;77;p10"/>
          <p:cNvSpPr/>
          <p:nvPr/>
        </p:nvSpPr>
        <p:spPr>
          <a:xfrm>
            <a:off x="0" y="0"/>
            <a:ext cx="12184380" cy="6858000"/>
          </a:xfrm>
          <a:custGeom>
            <a:avLst/>
            <a:gdLst/>
            <a:ahLst/>
            <a:cxnLst/>
            <a:rect l="l" t="t" r="r" b="b"/>
            <a:pathLst>
              <a:path w="9144000" h="6858000" extrusionOk="0">
                <a:moveTo>
                  <a:pt x="9144000" y="0"/>
                </a:moveTo>
                <a:lnTo>
                  <a:pt x="0" y="0"/>
                </a:lnTo>
                <a:lnTo>
                  <a:pt x="0" y="6858000"/>
                </a:lnTo>
                <a:lnTo>
                  <a:pt x="9144000" y="6858000"/>
                </a:lnTo>
                <a:lnTo>
                  <a:pt x="9144000" y="0"/>
                </a:lnTo>
                <a:close/>
              </a:path>
            </a:pathLst>
          </a:custGeom>
          <a:solidFill>
            <a:srgbClr val="0B539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78" name="Google Shape;78;p10"/>
          <p:cNvSpPr/>
          <p:nvPr/>
        </p:nvSpPr>
        <p:spPr>
          <a:xfrm>
            <a:off x="0" y="2453856"/>
            <a:ext cx="10498874" cy="1721485"/>
          </a:xfrm>
          <a:custGeom>
            <a:avLst/>
            <a:gdLst/>
            <a:ahLst/>
            <a:cxnLst/>
            <a:rect l="l" t="t" r="r" b="b"/>
            <a:pathLst>
              <a:path w="7879080" h="1721485" extrusionOk="0">
                <a:moveTo>
                  <a:pt x="7879016" y="0"/>
                </a:moveTo>
                <a:lnTo>
                  <a:pt x="0" y="0"/>
                </a:lnTo>
                <a:lnTo>
                  <a:pt x="0" y="1721091"/>
                </a:lnTo>
                <a:lnTo>
                  <a:pt x="7879016" y="1721091"/>
                </a:lnTo>
                <a:lnTo>
                  <a:pt x="7879016" y="0"/>
                </a:lnTo>
                <a:close/>
              </a:path>
            </a:pathLst>
          </a:custGeom>
          <a:solidFill>
            <a:srgbClr val="0579B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79" name="Google Shape;79;p10"/>
          <p:cNvSpPr/>
          <p:nvPr/>
        </p:nvSpPr>
        <p:spPr>
          <a:xfrm>
            <a:off x="9468275" y="2335429"/>
            <a:ext cx="1056826" cy="739775"/>
          </a:xfrm>
          <a:custGeom>
            <a:avLst/>
            <a:gdLst/>
            <a:ahLst/>
            <a:cxnLst/>
            <a:rect l="l" t="t" r="r" b="b"/>
            <a:pathLst>
              <a:path w="793115" h="739775" extrusionOk="0">
                <a:moveTo>
                  <a:pt x="792530" y="739419"/>
                </a:moveTo>
                <a:lnTo>
                  <a:pt x="103009" y="118414"/>
                </a:lnTo>
                <a:lnTo>
                  <a:pt x="103009" y="739419"/>
                </a:lnTo>
                <a:lnTo>
                  <a:pt x="792530" y="739419"/>
                </a:lnTo>
                <a:close/>
              </a:path>
              <a:path w="793115" h="739775" extrusionOk="0">
                <a:moveTo>
                  <a:pt x="792594" y="0"/>
                </a:moveTo>
                <a:lnTo>
                  <a:pt x="0" y="0"/>
                </a:lnTo>
                <a:lnTo>
                  <a:pt x="792594" y="724496"/>
                </a:lnTo>
                <a:lnTo>
                  <a:pt x="792594" y="0"/>
                </a:lnTo>
                <a:close/>
              </a:path>
            </a:pathLst>
          </a:custGeom>
          <a:solidFill>
            <a:srgbClr val="0B539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80" name="Google Shape;80;p10"/>
          <p:cNvSpPr txBox="1">
            <a:spLocks noGrp="1"/>
          </p:cNvSpPr>
          <p:nvPr>
            <p:ph type="title"/>
          </p:nvPr>
        </p:nvSpPr>
        <p:spPr>
          <a:xfrm>
            <a:off x="375496" y="3075204"/>
            <a:ext cx="9621600" cy="656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900"/>
              <a:buNone/>
              <a:defRPr sz="4300" b="1" i="0">
                <a:solidFill>
                  <a:schemeClr val="lt1"/>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18678" y="209029"/>
            <a:ext cx="10835122" cy="1147968"/>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rgbClr val="17375E"/>
              </a:buClr>
              <a:buSzPts val="4400"/>
              <a:buFont typeface="Trebuchet MS"/>
              <a:buNone/>
              <a:defRPr sz="4400" b="1" i="0" u="none" strike="noStrike" cap="none">
                <a:solidFill>
                  <a:srgbClr val="17375E"/>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hyperlink" Target="https://www.acquisition.gov/far/part-37#FAR_Subpart_37_6" TargetMode="External"/><Relationship Id="rId2" Type="http://schemas.openxmlformats.org/officeDocument/2006/relationships/notesSlide" Target="../notesSlides/notesSlide110.xml"/><Relationship Id="rId1" Type="http://schemas.openxmlformats.org/officeDocument/2006/relationships/slideLayout" Target="../slideLayouts/slideLayout10.xml"/><Relationship Id="rId6" Type="http://schemas.openxmlformats.org/officeDocument/2006/relationships/hyperlink" Target="https://www.acquisition.gov/far/part-41#FAR_Part_41" TargetMode="External"/><Relationship Id="rId5" Type="http://schemas.openxmlformats.org/officeDocument/2006/relationships/hyperlink" Target="https://www.acquisition.gov/far/part-36#FAR_Part_36" TargetMode="External"/><Relationship Id="rId4" Type="http://schemas.openxmlformats.org/officeDocument/2006/relationships/hyperlink" Target="http://uscode.house.gov/browse.xhtml;jsessionid=114A3287C7B3359E597506A31FC855B3"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techfarhub.cio.gov/handbook/requirements/"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hyperlink" Target="https://playbook.cio.gov/#introduction" TargetMode="Externa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buy.gsa.gov/pricing/qr/mas"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hyperlink" Target="https://buy.gsa.gov" TargetMode="Externa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hyperlink" Target="https://www.gsa.gov/about-us/organization/federal-acquisition-service/customer-and-stakeholder-engagement/market-research-as-a-service-mras"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hyperlink" Target="https://www.gsa.gov/about-us/organization/federal-acquisition-service/customer-and-stakeholder-engagement/market-research-as-a-service-mras"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hyperlink" Target="https://www.dau.edu/tools/Documents/SAM/resources/Sample_Performance_Standards.html" TargetMode="External"/><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acquisition.gov/?q=browse/far/2/1&amp;searchTerms=performance-based"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7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acquisition.gov/content/part-37-service-contracting#i1077789"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5.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acquisition.gov/content/part-46-quality-assurance#i1072108" TargetMode="Externa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ctrTitle"/>
          </p:nvPr>
        </p:nvSpPr>
        <p:spPr>
          <a:xfrm>
            <a:off x="7010080" y="2006084"/>
            <a:ext cx="4853573" cy="1616252"/>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953735"/>
              </a:buClr>
              <a:buSzPts val="3870"/>
              <a:buFont typeface="Trebuchet MS"/>
              <a:buNone/>
            </a:pPr>
            <a:r>
              <a:rPr lang="en-US" sz="3870"/>
              <a:t>Civilian Services Acquisition Workshop (CSAW)</a:t>
            </a:r>
            <a:endParaRPr sz="3870"/>
          </a:p>
        </p:txBody>
      </p:sp>
      <p:sp>
        <p:nvSpPr>
          <p:cNvPr id="143" name="Google Shape;143;p19"/>
          <p:cNvSpPr txBox="1">
            <a:spLocks noGrp="1"/>
          </p:cNvSpPr>
          <p:nvPr>
            <p:ph type="subTitle" idx="1"/>
          </p:nvPr>
        </p:nvSpPr>
        <p:spPr>
          <a:xfrm>
            <a:off x="7056465" y="3769423"/>
            <a:ext cx="4854339" cy="125757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r>
              <a:rPr lang="en-US" sz="2000"/>
              <a:t>Facilitated by:</a:t>
            </a:r>
            <a:endParaRPr/>
          </a:p>
          <a:p>
            <a:pPr marL="0" lvl="0" indent="0" algn="l" rtl="0">
              <a:lnSpc>
                <a:spcPct val="90000"/>
              </a:lnSpc>
              <a:spcBef>
                <a:spcPts val="1000"/>
              </a:spcBef>
              <a:spcAft>
                <a:spcPts val="0"/>
              </a:spcAft>
              <a:buSzPts val="2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title"/>
          </p:nvPr>
        </p:nvSpPr>
        <p:spPr>
          <a:xfrm>
            <a:off x="304800" y="3048001"/>
            <a:ext cx="9621600" cy="656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900"/>
              <a:buNone/>
            </a:pPr>
            <a:r>
              <a:rPr lang="en-US">
                <a:solidFill>
                  <a:schemeClr val="lt1"/>
                </a:solidFill>
              </a:rPr>
              <a:t>Definition of SOW, PWS &amp; SOO</a:t>
            </a:r>
            <a:endParaRPr>
              <a:solidFill>
                <a:schemeClr val="lt1"/>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118"/>
          <p:cNvSpPr txBox="1">
            <a:spLocks noGrp="1"/>
          </p:cNvSpPr>
          <p:nvPr>
            <p:ph type="title"/>
          </p:nvPr>
        </p:nvSpPr>
        <p:spPr>
          <a:xfrm>
            <a:off x="6283842" y="1987420"/>
            <a:ext cx="4911633" cy="1789855"/>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accent1"/>
              </a:buClr>
              <a:buSzPts val="4000"/>
              <a:buFont typeface="Trebuchet MS"/>
              <a:buNone/>
            </a:pPr>
            <a:r>
              <a:rPr lang="en-US"/>
              <a:t>ANALYSIS OF CURRENT STATE</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19"/>
          <p:cNvSpPr txBox="1">
            <a:spLocks noGrp="1"/>
          </p:cNvSpPr>
          <p:nvPr>
            <p:ph type="title" idx="4294967295"/>
          </p:nvPr>
        </p:nvSpPr>
        <p:spPr>
          <a:xfrm>
            <a:off x="518678" y="-1147968"/>
            <a:ext cx="10835122" cy="1147968"/>
          </a:xfrm>
          <a:prstGeom prst="rect">
            <a:avLst/>
          </a:prstGeom>
          <a:noFill/>
          <a:ln>
            <a:noFill/>
          </a:ln>
        </p:spPr>
        <p:txBody>
          <a:bodyPr spcFirstLastPara="1" wrap="square" lIns="91425" tIns="45700" rIns="91425" bIns="0" anchor="b" anchorCtr="0">
            <a:noAutofit/>
          </a:bodyPr>
          <a:lstStyle/>
          <a:p>
            <a:pPr marL="0" marR="0" lvl="0" indent="0" algn="l" rtl="0">
              <a:lnSpc>
                <a:spcPct val="90000"/>
              </a:lnSpc>
              <a:spcBef>
                <a:spcPts val="0"/>
              </a:spcBef>
              <a:spcAft>
                <a:spcPts val="0"/>
              </a:spcAft>
              <a:buClr>
                <a:srgbClr val="17375E"/>
              </a:buClr>
              <a:buSzPts val="4400"/>
              <a:buFont typeface="Trebuchet MS"/>
              <a:buNone/>
            </a:pPr>
            <a:r>
              <a:rPr lang="en-US"/>
              <a:t>Analysis of Current State Table</a:t>
            </a:r>
            <a:endParaRPr/>
          </a:p>
        </p:txBody>
      </p:sp>
      <p:graphicFrame>
        <p:nvGraphicFramePr>
          <p:cNvPr id="966" name="Google Shape;966;p119"/>
          <p:cNvGraphicFramePr/>
          <p:nvPr/>
        </p:nvGraphicFramePr>
        <p:xfrm>
          <a:off x="-23" y="0"/>
          <a:ext cx="3000000" cy="3000000"/>
        </p:xfrm>
        <a:graphic>
          <a:graphicData uri="http://schemas.openxmlformats.org/drawingml/2006/table">
            <a:tbl>
              <a:tblPr firstRow="1" bandRow="1">
                <a:noFill/>
                <a:tableStyleId>{6ACAEA47-1B7B-46D4-B324-CB17932BCACE}</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42900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rgbClr val="181818"/>
                          </a:solidFill>
                        </a:rPr>
                        <a:t>Doing Well…</a:t>
                      </a:r>
                      <a:endParaRPr sz="1800" u="sng" strike="noStrike" cap="none">
                        <a:solidFill>
                          <a:srgbClr val="181818"/>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rgbClr val="181818"/>
                          </a:solidFill>
                        </a:rPr>
                        <a:t>Do More…</a:t>
                      </a:r>
                      <a:endParaRPr sz="1800" u="sng" strike="noStrike" cap="none">
                        <a:solidFill>
                          <a:srgbClr val="181818"/>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4290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sng" strike="noStrike" cap="none">
                          <a:solidFill>
                            <a:srgbClr val="181818"/>
                          </a:solidFill>
                        </a:rPr>
                        <a:t>Do Less or Stop…</a:t>
                      </a:r>
                      <a:endParaRPr sz="1800" b="1" u="sng" strike="noStrike" cap="none">
                        <a:solidFill>
                          <a:srgbClr val="181818"/>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sng" strike="noStrike" cap="none">
                          <a:solidFill>
                            <a:srgbClr val="181818"/>
                          </a:solidFill>
                        </a:rPr>
                        <a:t>Do Differently…</a:t>
                      </a:r>
                      <a:endParaRPr sz="1800" b="1" u="sng" strike="noStrike" cap="none">
                        <a:solidFill>
                          <a:srgbClr val="181818"/>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120"/>
          <p:cNvSpPr txBox="1">
            <a:spLocks noGrp="1"/>
          </p:cNvSpPr>
          <p:nvPr>
            <p:ph type="title"/>
          </p:nvPr>
        </p:nvSpPr>
        <p:spPr>
          <a:xfrm>
            <a:off x="6283842" y="1987420"/>
            <a:ext cx="4911633" cy="178985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MISSION – VISION – OBJECTIVES – </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121"/>
          <p:cNvSpPr txBox="1">
            <a:spLocks noGrp="1"/>
          </p:cNvSpPr>
          <p:nvPr>
            <p:ph type="title"/>
          </p:nvPr>
        </p:nvSpPr>
        <p:spPr>
          <a:xfrm>
            <a:off x="7000" y="305249"/>
            <a:ext cx="11360800" cy="771236"/>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sz="3200"/>
              <a:t>Vision - Mission - High Level Objectives</a:t>
            </a:r>
            <a:endParaRPr sz="3200"/>
          </a:p>
        </p:txBody>
      </p:sp>
      <p:sp>
        <p:nvSpPr>
          <p:cNvPr id="977" name="Google Shape;977;p121"/>
          <p:cNvSpPr txBox="1"/>
          <p:nvPr/>
        </p:nvSpPr>
        <p:spPr>
          <a:xfrm>
            <a:off x="97975" y="1168350"/>
            <a:ext cx="5816700" cy="2260500"/>
          </a:xfrm>
          <a:prstGeom prst="rect">
            <a:avLst/>
          </a:prstGeom>
          <a:solidFill>
            <a:srgbClr val="00194C">
              <a:alpha val="48235"/>
            </a:srgb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lt1"/>
                </a:solidFill>
                <a:latin typeface="Calibri"/>
                <a:ea typeface="Calibri"/>
                <a:cs typeface="Calibri"/>
                <a:sym typeface="Calibri"/>
              </a:rPr>
              <a:t>VISION:</a:t>
            </a:r>
            <a:endParaRPr sz="1800" b="1" i="0" u="sng" strike="noStrike" cap="none">
              <a:solidFill>
                <a:schemeClr val="lt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8" name="Google Shape;978;p121"/>
          <p:cNvSpPr txBox="1"/>
          <p:nvPr/>
        </p:nvSpPr>
        <p:spPr>
          <a:xfrm>
            <a:off x="97975" y="3565775"/>
            <a:ext cx="5816700" cy="3006600"/>
          </a:xfrm>
          <a:prstGeom prst="rect">
            <a:avLst/>
          </a:prstGeom>
          <a:solidFill>
            <a:schemeClr val="accent1">
              <a:alpha val="48235"/>
            </a:scheme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lt1"/>
                </a:solidFill>
                <a:latin typeface="Calibri"/>
                <a:ea typeface="Calibri"/>
                <a:cs typeface="Calibri"/>
                <a:sym typeface="Calibri"/>
              </a:rPr>
              <a:t>MISSION</a:t>
            </a: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79" name="Google Shape;979;p121"/>
          <p:cNvCxnSpPr/>
          <p:nvPr/>
        </p:nvCxnSpPr>
        <p:spPr>
          <a:xfrm>
            <a:off x="0" y="1087395"/>
            <a:ext cx="8649600" cy="0"/>
          </a:xfrm>
          <a:prstGeom prst="straightConnector1">
            <a:avLst/>
          </a:prstGeom>
          <a:noFill/>
          <a:ln w="31750" cap="flat" cmpd="sng">
            <a:solidFill>
              <a:schemeClr val="lt1"/>
            </a:solidFill>
            <a:prstDash val="solid"/>
            <a:miter lim="800000"/>
            <a:headEnd type="none" w="sm" len="sm"/>
            <a:tailEnd type="none" w="sm" len="sm"/>
          </a:ln>
        </p:spPr>
      </p:cxnSp>
      <p:sp>
        <p:nvSpPr>
          <p:cNvPr id="980" name="Google Shape;980;p121"/>
          <p:cNvSpPr txBox="1"/>
          <p:nvPr/>
        </p:nvSpPr>
        <p:spPr>
          <a:xfrm>
            <a:off x="6096000" y="1168350"/>
            <a:ext cx="5816700" cy="5403900"/>
          </a:xfrm>
          <a:prstGeom prst="rect">
            <a:avLst/>
          </a:prstGeom>
          <a:solidFill>
            <a:srgbClr val="00194C">
              <a:alpha val="48235"/>
            </a:srgb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lt1"/>
                </a:solidFill>
                <a:latin typeface="Calibri"/>
                <a:ea typeface="Calibri"/>
                <a:cs typeface="Calibri"/>
                <a:sym typeface="Calibri"/>
              </a:rPr>
              <a:t>HIGH LEVEL OBJECTIVES:</a:t>
            </a:r>
            <a:endParaRPr sz="1800" b="1" i="0" u="sng" strike="noStrike" cap="none">
              <a:solidFill>
                <a:schemeClr val="lt1"/>
              </a:solidFill>
              <a:latin typeface="Calibri"/>
              <a:ea typeface="Calibri"/>
              <a:cs typeface="Calibri"/>
              <a:sym typeface="Calibri"/>
            </a:endParaRPr>
          </a:p>
          <a:p>
            <a:pPr marL="457200" marR="0" lvl="0" indent="-228600" algn="l" rtl="0">
              <a:lnSpc>
                <a:spcPct val="100000"/>
              </a:lnSpc>
              <a:spcBef>
                <a:spcPts val="1000"/>
              </a:spcBef>
              <a:spcAft>
                <a:spcPts val="0"/>
              </a:spcAft>
              <a:buClr>
                <a:schemeClr val="lt1"/>
              </a:buClr>
              <a:buSzPts val="1800"/>
              <a:buFont typeface="Calibri"/>
              <a:buNone/>
            </a:pPr>
            <a:endParaRPr sz="1800" b="1" i="0" u="sng" strike="noStrike" cap="none">
              <a:solidFill>
                <a:schemeClr val="lt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122"/>
          <p:cNvSpPr txBox="1">
            <a:spLocks noGrp="1"/>
          </p:cNvSpPr>
          <p:nvPr>
            <p:ph type="title"/>
          </p:nvPr>
        </p:nvSpPr>
        <p:spPr>
          <a:xfrm>
            <a:off x="6263963" y="2305472"/>
            <a:ext cx="4911633" cy="178985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MARKET RESEARCH</a:t>
            </a:r>
            <a:br>
              <a:rPr lang="en-US"/>
            </a:b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123"/>
          <p:cNvSpPr txBox="1">
            <a:spLocks noGrp="1"/>
          </p:cNvSpPr>
          <p:nvPr>
            <p:ph type="title"/>
          </p:nvPr>
        </p:nvSpPr>
        <p:spPr>
          <a:xfrm rot="-5400000">
            <a:off x="-2234211" y="3393762"/>
            <a:ext cx="5338661" cy="771236"/>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a:t>Market Research Questions</a:t>
            </a:r>
            <a:endParaRPr/>
          </a:p>
        </p:txBody>
      </p:sp>
      <p:sp>
        <p:nvSpPr>
          <p:cNvPr id="991" name="Google Shape;991;p123"/>
          <p:cNvSpPr txBox="1"/>
          <p:nvPr/>
        </p:nvSpPr>
        <p:spPr>
          <a:xfrm>
            <a:off x="2428750" y="813825"/>
            <a:ext cx="9607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92" name="Google Shape;992;p123"/>
          <p:cNvSpPr txBox="1"/>
          <p:nvPr/>
        </p:nvSpPr>
        <p:spPr>
          <a:xfrm>
            <a:off x="1755050" y="740750"/>
            <a:ext cx="5155800" cy="369300"/>
          </a:xfrm>
          <a:prstGeom prst="rect">
            <a:avLst/>
          </a:prstGeom>
          <a:solidFill>
            <a:srgbClr val="FFFFFF"/>
          </a:solidFill>
          <a:ln>
            <a:noFill/>
          </a:ln>
        </p:spPr>
        <p:txBody>
          <a:bodyPr spcFirstLastPara="1" wrap="square" lIns="91425" tIns="91425" rIns="91425" bIns="91425" anchor="t" anchorCtr="0">
            <a:spAutoFit/>
          </a:bodyPr>
          <a:lstStyle/>
          <a:p>
            <a:pPr marL="457200" marR="0" lvl="0" indent="-22860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93" name="Google Shape;993;p123"/>
          <p:cNvSpPr txBox="1"/>
          <p:nvPr/>
        </p:nvSpPr>
        <p:spPr>
          <a:xfrm>
            <a:off x="6986700" y="740750"/>
            <a:ext cx="5155800" cy="369300"/>
          </a:xfrm>
          <a:prstGeom prst="rect">
            <a:avLst/>
          </a:prstGeom>
          <a:solidFill>
            <a:srgbClr val="FFFFFF"/>
          </a:solidFill>
          <a:ln>
            <a:noFill/>
          </a:ln>
        </p:spPr>
        <p:txBody>
          <a:bodyPr spcFirstLastPara="1" wrap="square" lIns="91425" tIns="91425" rIns="91425" bIns="91425" anchor="t" anchorCtr="0">
            <a:spAutoFit/>
          </a:bodyPr>
          <a:lstStyle/>
          <a:p>
            <a:pPr marL="457200" marR="0" lvl="0" indent="-22860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124"/>
          <p:cNvSpPr txBox="1">
            <a:spLocks noGrp="1"/>
          </p:cNvSpPr>
          <p:nvPr>
            <p:ph type="title"/>
          </p:nvPr>
        </p:nvSpPr>
        <p:spPr>
          <a:xfrm>
            <a:off x="6263964" y="2156385"/>
            <a:ext cx="4911633" cy="1789855"/>
          </a:xfrm>
          <a:prstGeom prst="rect">
            <a:avLst/>
          </a:prstGeom>
          <a:noFill/>
          <a:ln>
            <a:noFill/>
          </a:ln>
        </p:spPr>
        <p:txBody>
          <a:bodyPr spcFirstLastPara="1" wrap="square" lIns="91425" tIns="45700" rIns="91425" bIns="0" anchor="b" anchorCtr="0">
            <a:normAutofit fontScale="90000"/>
          </a:bodyPr>
          <a:lstStyle/>
          <a:p>
            <a:pPr marL="0" lvl="0" indent="0" algn="l" rtl="0">
              <a:lnSpc>
                <a:spcPct val="90000"/>
              </a:lnSpc>
              <a:spcBef>
                <a:spcPts val="0"/>
              </a:spcBef>
              <a:spcAft>
                <a:spcPts val="0"/>
              </a:spcAft>
              <a:buClr>
                <a:schemeClr val="accent1"/>
              </a:buClr>
              <a:buSzPct val="100000"/>
              <a:buFont typeface="Trebuchet MS"/>
              <a:buNone/>
            </a:pPr>
            <a:r>
              <a:rPr lang="en-US"/>
              <a:t>A-R-C REQUIREMENTS &amp; PERFORMANCE MEASURES</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125"/>
          <p:cNvSpPr txBox="1">
            <a:spLocks noGrp="1"/>
          </p:cNvSpPr>
          <p:nvPr>
            <p:ph type="title"/>
          </p:nvPr>
        </p:nvSpPr>
        <p:spPr>
          <a:xfrm>
            <a:off x="0" y="165717"/>
            <a:ext cx="11360700" cy="771300"/>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a:t>ACTION – RESULT – CONTEXT</a:t>
            </a:r>
            <a:endParaRPr/>
          </a:p>
        </p:txBody>
      </p:sp>
      <p:graphicFrame>
        <p:nvGraphicFramePr>
          <p:cNvPr id="1004" name="Google Shape;1004;p125" descr="Table with three header columns labeled &quot;action, result, context&quot; respectively. " title="Table"/>
          <p:cNvGraphicFramePr/>
          <p:nvPr/>
        </p:nvGraphicFramePr>
        <p:xfrm>
          <a:off x="157668" y="1003938"/>
          <a:ext cx="3000000" cy="3000000"/>
        </p:xfrm>
        <a:graphic>
          <a:graphicData uri="http://schemas.openxmlformats.org/drawingml/2006/table">
            <a:tbl>
              <a:tblPr firstRow="1" bandRow="1">
                <a:noFill/>
                <a:tableStyleId>{6ACAEA47-1B7B-46D4-B324-CB17932BCACE}</a:tableStyleId>
              </a:tblPr>
              <a:tblGrid>
                <a:gridCol w="3927025">
                  <a:extLst>
                    <a:ext uri="{9D8B030D-6E8A-4147-A177-3AD203B41FA5}">
                      <a16:colId xmlns:a16="http://schemas.microsoft.com/office/drawing/2014/main" val="20000"/>
                    </a:ext>
                  </a:extLst>
                </a:gridCol>
                <a:gridCol w="3927025">
                  <a:extLst>
                    <a:ext uri="{9D8B030D-6E8A-4147-A177-3AD203B41FA5}">
                      <a16:colId xmlns:a16="http://schemas.microsoft.com/office/drawing/2014/main" val="20001"/>
                    </a:ext>
                  </a:extLst>
                </a:gridCol>
                <a:gridCol w="3927025">
                  <a:extLst>
                    <a:ext uri="{9D8B030D-6E8A-4147-A177-3AD203B41FA5}">
                      <a16:colId xmlns:a16="http://schemas.microsoft.com/office/drawing/2014/main" val="20002"/>
                    </a:ext>
                  </a:extLst>
                </a:gridCol>
              </a:tblGrid>
              <a:tr h="1024875">
                <a:tc>
                  <a:txBody>
                    <a:bodyPr/>
                    <a:lstStyle/>
                    <a:p>
                      <a:pPr marL="0" marR="0" lvl="0" indent="0" algn="ctr" rtl="0">
                        <a:lnSpc>
                          <a:spcPct val="100000"/>
                        </a:lnSpc>
                        <a:spcBef>
                          <a:spcPts val="0"/>
                        </a:spcBef>
                        <a:spcAft>
                          <a:spcPts val="0"/>
                        </a:spcAft>
                        <a:buClr>
                          <a:srgbClr val="000000"/>
                        </a:buClr>
                        <a:buSzPts val="1800"/>
                        <a:buFont typeface="Arial"/>
                        <a:buNone/>
                      </a:pPr>
                      <a:r>
                        <a:rPr lang="en-US" sz="1800" u="sng" strike="noStrike" cap="none"/>
                        <a:t>ACTION</a:t>
                      </a:r>
                      <a:r>
                        <a:rPr lang="en-US" sz="1800" u="none" strike="noStrike" cap="none"/>
                        <a:t>: </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u="none" strike="noStrike" cap="none"/>
                        <a:t>What do you want the contractor to do?</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56A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sng" strike="noStrike" cap="none"/>
                        <a:t>RESULT</a:t>
                      </a:r>
                      <a:r>
                        <a:rPr lang="en-US" sz="1800" u="none" strike="noStrike" cap="none"/>
                        <a:t>:</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u="none" strike="noStrike" cap="none"/>
                        <a:t>What result or outcome do you want?</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F8500"/>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CONTEXT:</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u="none" strike="noStrike" cap="none"/>
                        <a:t>What is it for? What mission? What program?</a:t>
                      </a:r>
                      <a:endParaRPr sz="1800" u="none" strike="noStrike" cap="none"/>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solidFill>
                      <a:srgbClr val="6F3B55"/>
                    </a:solidFill>
                  </a:tcPr>
                </a:tc>
                <a:extLst>
                  <a:ext uri="{0D108BD9-81ED-4DB2-BD59-A6C34878D82A}">
                    <a16:rowId xmlns:a16="http://schemas.microsoft.com/office/drawing/2014/main" val="10000"/>
                  </a:ext>
                </a:extLst>
              </a:tr>
              <a:tr h="504825">
                <a:tc gridSpan="3">
                  <a:txBody>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t>ORIGINAL: </a:t>
                      </a:r>
                      <a:endParaRPr sz="1800" b="1" i="1" u="none" strike="noStrike" cap="none"/>
                    </a:p>
                    <a:p>
                      <a:pPr marL="0" marR="0" lvl="0" indent="0" algn="l" rtl="0">
                        <a:lnSpc>
                          <a:spcPct val="100000"/>
                        </a:lnSpc>
                        <a:spcBef>
                          <a:spcPts val="0"/>
                        </a:spcBef>
                        <a:spcAft>
                          <a:spcPts val="0"/>
                        </a:spcAft>
                        <a:buClr>
                          <a:srgbClr val="000000"/>
                        </a:buClr>
                        <a:buSzPts val="1800"/>
                        <a:buFont typeface="Arial"/>
                        <a:buNone/>
                      </a:pPr>
                      <a:r>
                        <a:rPr lang="en-US" sz="1800" i="1" u="none" strike="noStrike" cap="none"/>
                        <a:t>The Contractor shall train system end-users on how to use the system</a:t>
                      </a:r>
                      <a:endParaRPr sz="1800" i="1" u="none" strike="noStrike" cap="none"/>
                    </a:p>
                    <a:p>
                      <a:pPr marL="0" marR="0" lvl="0" indent="0" algn="l" rtl="0">
                        <a:lnSpc>
                          <a:spcPct val="100000"/>
                        </a:lnSpc>
                        <a:spcBef>
                          <a:spcPts val="0"/>
                        </a:spcBef>
                        <a:spcAft>
                          <a:spcPts val="0"/>
                        </a:spcAft>
                        <a:buClr>
                          <a:srgbClr val="000000"/>
                        </a:buClr>
                        <a:buSzPts val="1800"/>
                        <a:buFont typeface="Arial"/>
                        <a:buNone/>
                      </a:pPr>
                      <a:endParaRPr sz="1800" i="1" u="none" strike="noStrike" cap="none"/>
                    </a:p>
                    <a:p>
                      <a:pPr marL="0" marR="0" lvl="0" indent="0" algn="l" rtl="0">
                        <a:lnSpc>
                          <a:spcPct val="100000"/>
                        </a:lnSpc>
                        <a:spcBef>
                          <a:spcPts val="0"/>
                        </a:spcBef>
                        <a:spcAft>
                          <a:spcPts val="0"/>
                        </a:spcAft>
                        <a:buClr>
                          <a:srgbClr val="000000"/>
                        </a:buClr>
                        <a:buSzPts val="1800"/>
                        <a:buFont typeface="Arial"/>
                        <a:buNone/>
                      </a:pPr>
                      <a:endParaRPr sz="1800" b="1" i="1" u="none" strike="noStrike" cap="none"/>
                    </a:p>
                    <a:p>
                      <a:pPr marL="0" marR="0" lvl="0" indent="0" algn="l" rtl="0">
                        <a:lnSpc>
                          <a:spcPct val="100000"/>
                        </a:lnSpc>
                        <a:spcBef>
                          <a:spcPts val="0"/>
                        </a:spcBef>
                        <a:spcAft>
                          <a:spcPts val="0"/>
                        </a:spcAft>
                        <a:buClr>
                          <a:srgbClr val="000000"/>
                        </a:buClr>
                        <a:buSzPts val="1800"/>
                        <a:buFont typeface="Arial"/>
                        <a:buNone/>
                      </a:pPr>
                      <a:endParaRPr sz="1800" b="1" i="1" u="none" strike="noStrike" cap="none"/>
                    </a:p>
                    <a:p>
                      <a:pPr marL="0" marR="0" lvl="0" indent="0" algn="l" rtl="0">
                        <a:lnSpc>
                          <a:spcPct val="100000"/>
                        </a:lnSpc>
                        <a:spcBef>
                          <a:spcPts val="0"/>
                        </a:spcBef>
                        <a:spcAft>
                          <a:spcPts val="0"/>
                        </a:spcAft>
                        <a:buClr>
                          <a:srgbClr val="000000"/>
                        </a:buClr>
                        <a:buSzPts val="1800"/>
                        <a:buFont typeface="Arial"/>
                        <a:buNone/>
                      </a:pPr>
                      <a:endParaRPr sz="1800" b="1" i="1" u="none" strike="noStrike" cap="none"/>
                    </a:p>
                    <a:p>
                      <a:pPr marL="0" marR="0" lvl="0" indent="0" algn="l" rtl="0">
                        <a:lnSpc>
                          <a:spcPct val="100000"/>
                        </a:lnSpc>
                        <a:spcBef>
                          <a:spcPts val="0"/>
                        </a:spcBef>
                        <a:spcAft>
                          <a:spcPts val="0"/>
                        </a:spcAft>
                        <a:buClr>
                          <a:srgbClr val="000000"/>
                        </a:buClr>
                        <a:buSzPts val="1800"/>
                        <a:buFont typeface="Arial"/>
                        <a:buNone/>
                      </a:pPr>
                      <a:endParaRPr sz="1800" i="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4825">
                <a:tc gridSpan="3">
                  <a:txBody>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t>REVISIONS:</a:t>
                      </a:r>
                      <a:endParaRPr sz="1800" b="1" i="1" u="none" strike="noStrike" cap="none"/>
                    </a:p>
                    <a:p>
                      <a:pPr marL="457200" marR="0" lvl="0" indent="-342900" algn="l" rtl="0">
                        <a:lnSpc>
                          <a:spcPct val="100000"/>
                        </a:lnSpc>
                        <a:spcBef>
                          <a:spcPts val="0"/>
                        </a:spcBef>
                        <a:spcAft>
                          <a:spcPts val="0"/>
                        </a:spcAft>
                        <a:buClr>
                          <a:srgbClr val="000000"/>
                        </a:buClr>
                        <a:buSzPts val="1800"/>
                        <a:buFont typeface="Arial"/>
                        <a:buChar char="●"/>
                      </a:pPr>
                      <a:r>
                        <a:rPr lang="en-US" sz="1800" i="1" u="none" strike="noStrike" cap="none"/>
                        <a:t>The contractor shall provide [A] training [R] to end-users on how to use the system </a:t>
                      </a:r>
                      <a:endParaRPr sz="1800" i="1" u="none" strike="noStrike" cap="none"/>
                    </a:p>
                    <a:p>
                      <a:pPr marL="457200" marR="0" lvl="0" indent="-342900" algn="l" rtl="0">
                        <a:lnSpc>
                          <a:spcPct val="100000"/>
                        </a:lnSpc>
                        <a:spcBef>
                          <a:spcPts val="1000"/>
                        </a:spcBef>
                        <a:spcAft>
                          <a:spcPts val="0"/>
                        </a:spcAft>
                        <a:buClr>
                          <a:srgbClr val="000000"/>
                        </a:buClr>
                        <a:buSzPts val="1800"/>
                        <a:buFont typeface="Arial"/>
                        <a:buChar char="●"/>
                      </a:pPr>
                      <a:r>
                        <a:rPr lang="en-US" sz="1800" i="1" u="none" strike="noStrike" cap="none"/>
                        <a:t>The contractor shall deliver [A] a user manual [R] for all aspects of the system</a:t>
                      </a:r>
                      <a:endParaRPr sz="1800" i="1" u="none" strike="noStrike" cap="none"/>
                    </a:p>
                    <a:p>
                      <a:pPr marL="457200" marR="0" lvl="0" indent="0" algn="l" rtl="0">
                        <a:lnSpc>
                          <a:spcPct val="100000"/>
                        </a:lnSpc>
                        <a:spcBef>
                          <a:spcPts val="1000"/>
                        </a:spcBef>
                        <a:spcAft>
                          <a:spcPts val="0"/>
                        </a:spcAft>
                        <a:buClr>
                          <a:srgbClr val="000000"/>
                        </a:buClr>
                        <a:buSzPts val="900"/>
                        <a:buFont typeface="Arial"/>
                        <a:buNone/>
                      </a:pPr>
                      <a:endParaRPr sz="900" i="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04825">
                <a:tc gridSpan="3">
                  <a:txBody>
                    <a:bodyPr/>
                    <a:lstStyle/>
                    <a:p>
                      <a:pPr marL="0" marR="0" lvl="0" indent="0" algn="l" rtl="0">
                        <a:lnSpc>
                          <a:spcPct val="100000"/>
                        </a:lnSpc>
                        <a:spcBef>
                          <a:spcPts val="0"/>
                        </a:spcBef>
                        <a:spcAft>
                          <a:spcPts val="0"/>
                        </a:spcAft>
                        <a:buClr>
                          <a:srgbClr val="000000"/>
                        </a:buClr>
                        <a:buSzPts val="1800"/>
                        <a:buFont typeface="Arial"/>
                        <a:buNone/>
                      </a:pPr>
                      <a:endParaRPr sz="1800" i="1" u="none" strike="noStrike" cap="none"/>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t>NOTE:</a:t>
                      </a:r>
                      <a:r>
                        <a:rPr lang="en-US" sz="1800" i="1" u="none" strike="noStrike" cap="none"/>
                        <a:t> </a:t>
                      </a:r>
                      <a:r>
                        <a:rPr lang="en-US" sz="1800" u="none" strike="noStrike" cap="none"/>
                        <a:t>Everything after a preposition is context… some prepositions:</a:t>
                      </a:r>
                      <a:r>
                        <a:rPr lang="en-US" sz="1800" i="1" u="none" strike="noStrike" cap="none"/>
                        <a:t> to, for, by, with, around, on, under, ‘so’ (“so” is a preposition when it would otherwise be combined with “that”), after, through, of, at, in, between… </a:t>
                      </a:r>
                      <a:endParaRPr sz="1800" i="1" u="none" strike="noStrike" cap="none"/>
                    </a:p>
                    <a:p>
                      <a:pPr marL="0" marR="0" lvl="0" indent="0" algn="l" rtl="0">
                        <a:lnSpc>
                          <a:spcPct val="100000"/>
                        </a:lnSpc>
                        <a:spcBef>
                          <a:spcPts val="0"/>
                        </a:spcBef>
                        <a:spcAft>
                          <a:spcPts val="0"/>
                        </a:spcAft>
                        <a:buClr>
                          <a:srgbClr val="000000"/>
                        </a:buClr>
                        <a:buSzPts val="1800"/>
                        <a:buFont typeface="Arial"/>
                        <a:buNone/>
                      </a:pPr>
                      <a:endParaRPr sz="1800" i="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1005" name="Google Shape;1005;p125"/>
          <p:cNvSpPr/>
          <p:nvPr/>
        </p:nvSpPr>
        <p:spPr>
          <a:xfrm rot="-5400000">
            <a:off x="1079851" y="1731550"/>
            <a:ext cx="223200" cy="18831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06" name="Google Shape;1006;p125"/>
          <p:cNvCxnSpPr/>
          <p:nvPr/>
        </p:nvCxnSpPr>
        <p:spPr>
          <a:xfrm rot="10800000">
            <a:off x="2356275" y="2574700"/>
            <a:ext cx="0" cy="205200"/>
          </a:xfrm>
          <a:prstGeom prst="straightConnector1">
            <a:avLst/>
          </a:prstGeom>
          <a:noFill/>
          <a:ln w="19050" cap="flat" cmpd="sng">
            <a:solidFill>
              <a:schemeClr val="dk1"/>
            </a:solidFill>
            <a:prstDash val="solid"/>
            <a:round/>
            <a:headEnd type="none" w="sm" len="sm"/>
            <a:tailEnd type="triangle" w="med" len="med"/>
          </a:ln>
        </p:spPr>
      </p:cxnSp>
      <p:sp>
        <p:nvSpPr>
          <p:cNvPr id="1007" name="Google Shape;1007;p125"/>
          <p:cNvSpPr/>
          <p:nvPr/>
        </p:nvSpPr>
        <p:spPr>
          <a:xfrm rot="-5400000">
            <a:off x="3347325" y="1883500"/>
            <a:ext cx="223200" cy="15792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25"/>
          <p:cNvSpPr/>
          <p:nvPr/>
        </p:nvSpPr>
        <p:spPr>
          <a:xfrm rot="-5400000">
            <a:off x="5350725" y="1521700"/>
            <a:ext cx="223200" cy="2302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25"/>
          <p:cNvSpPr txBox="1"/>
          <p:nvPr/>
        </p:nvSpPr>
        <p:spPr>
          <a:xfrm>
            <a:off x="232050" y="2847175"/>
            <a:ext cx="18831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each requirement statement begins with The Contractor shall (or must)</a:t>
            </a:r>
            <a:endParaRPr sz="1400" b="0" i="0" u="none" strike="noStrike" cap="none">
              <a:solidFill>
                <a:srgbClr val="000000"/>
              </a:solidFill>
              <a:latin typeface="Arial"/>
              <a:ea typeface="Arial"/>
              <a:cs typeface="Arial"/>
              <a:sym typeface="Arial"/>
            </a:endParaRPr>
          </a:p>
        </p:txBody>
      </p:sp>
      <p:sp>
        <p:nvSpPr>
          <p:cNvPr id="1010" name="Google Shape;1010;p125"/>
          <p:cNvSpPr txBox="1"/>
          <p:nvPr/>
        </p:nvSpPr>
        <p:spPr>
          <a:xfrm>
            <a:off x="2115150" y="2796250"/>
            <a:ext cx="7053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Action verb</a:t>
            </a:r>
            <a:endParaRPr sz="1400" b="0" i="0" u="none" strike="noStrike" cap="none">
              <a:solidFill>
                <a:srgbClr val="000000"/>
              </a:solidFill>
              <a:latin typeface="Arial"/>
              <a:ea typeface="Arial"/>
              <a:cs typeface="Arial"/>
              <a:sym typeface="Arial"/>
            </a:endParaRPr>
          </a:p>
        </p:txBody>
      </p:sp>
      <p:sp>
        <p:nvSpPr>
          <p:cNvPr id="1011" name="Google Shape;1011;p125"/>
          <p:cNvSpPr txBox="1"/>
          <p:nvPr/>
        </p:nvSpPr>
        <p:spPr>
          <a:xfrm>
            <a:off x="3030675" y="2796250"/>
            <a:ext cx="856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Result?</a:t>
            </a:r>
            <a:endParaRPr sz="1400" b="0" i="0" u="none" strike="noStrike" cap="none">
              <a:solidFill>
                <a:srgbClr val="000000"/>
              </a:solidFill>
              <a:latin typeface="Arial"/>
              <a:ea typeface="Arial"/>
              <a:cs typeface="Arial"/>
              <a:sym typeface="Arial"/>
            </a:endParaRPr>
          </a:p>
        </p:txBody>
      </p:sp>
      <p:sp>
        <p:nvSpPr>
          <p:cNvPr id="1012" name="Google Shape;1012;p125"/>
          <p:cNvSpPr txBox="1"/>
          <p:nvPr/>
        </p:nvSpPr>
        <p:spPr>
          <a:xfrm>
            <a:off x="4248600" y="2796250"/>
            <a:ext cx="1883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Context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5"/>
                                        </p:tgtEl>
                                        <p:attrNameLst>
                                          <p:attrName>style.visibility</p:attrName>
                                        </p:attrNameLst>
                                      </p:cBhvr>
                                      <p:to>
                                        <p:strVal val="visible"/>
                                      </p:to>
                                    </p:set>
                                    <p:animEffect transition="in" filter="fade">
                                      <p:cBhvr>
                                        <p:cTn id="7" dur="1000"/>
                                        <p:tgtEl>
                                          <p:spTgt spid="1005"/>
                                        </p:tgtEl>
                                      </p:cBhvr>
                                    </p:animEffect>
                                  </p:childTnLst>
                                </p:cTn>
                              </p:par>
                              <p:par>
                                <p:cTn id="8" presetID="10" presetClass="entr" presetSubtype="0" fill="hold" nodeType="withEffect">
                                  <p:stCondLst>
                                    <p:cond delay="0"/>
                                  </p:stCondLst>
                                  <p:childTnLst>
                                    <p:set>
                                      <p:cBhvr>
                                        <p:cTn id="9" dur="1" fill="hold">
                                          <p:stCondLst>
                                            <p:cond delay="0"/>
                                          </p:stCondLst>
                                        </p:cTn>
                                        <p:tgtEl>
                                          <p:spTgt spid="1009"/>
                                        </p:tgtEl>
                                        <p:attrNameLst>
                                          <p:attrName>style.visibility</p:attrName>
                                        </p:attrNameLst>
                                      </p:cBhvr>
                                      <p:to>
                                        <p:strVal val="visible"/>
                                      </p:to>
                                    </p:set>
                                    <p:animEffect transition="in" filter="fade">
                                      <p:cBhvr>
                                        <p:cTn id="10" dur="1000"/>
                                        <p:tgtEl>
                                          <p:spTgt spid="10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06"/>
                                        </p:tgtEl>
                                        <p:attrNameLst>
                                          <p:attrName>style.visibility</p:attrName>
                                        </p:attrNameLst>
                                      </p:cBhvr>
                                      <p:to>
                                        <p:strVal val="visible"/>
                                      </p:to>
                                    </p:set>
                                    <p:animEffect transition="in" filter="fade">
                                      <p:cBhvr>
                                        <p:cTn id="15" dur="1000"/>
                                        <p:tgtEl>
                                          <p:spTgt spid="1006"/>
                                        </p:tgtEl>
                                      </p:cBhvr>
                                    </p:animEffect>
                                  </p:childTnLst>
                                </p:cTn>
                              </p:par>
                              <p:par>
                                <p:cTn id="16" presetID="10" presetClass="entr" presetSubtype="0" fill="hold" nodeType="withEffect">
                                  <p:stCondLst>
                                    <p:cond delay="0"/>
                                  </p:stCondLst>
                                  <p:childTnLst>
                                    <p:set>
                                      <p:cBhvr>
                                        <p:cTn id="17" dur="1" fill="hold">
                                          <p:stCondLst>
                                            <p:cond delay="0"/>
                                          </p:stCondLst>
                                        </p:cTn>
                                        <p:tgtEl>
                                          <p:spTgt spid="1010"/>
                                        </p:tgtEl>
                                        <p:attrNameLst>
                                          <p:attrName>style.visibility</p:attrName>
                                        </p:attrNameLst>
                                      </p:cBhvr>
                                      <p:to>
                                        <p:strVal val="visible"/>
                                      </p:to>
                                    </p:set>
                                    <p:animEffect transition="in" filter="fade">
                                      <p:cBhvr>
                                        <p:cTn id="18" dur="1000"/>
                                        <p:tgtEl>
                                          <p:spTgt spid="10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08"/>
                                        </p:tgtEl>
                                        <p:attrNameLst>
                                          <p:attrName>style.visibility</p:attrName>
                                        </p:attrNameLst>
                                      </p:cBhvr>
                                      <p:to>
                                        <p:strVal val="visible"/>
                                      </p:to>
                                    </p:set>
                                    <p:animEffect transition="in" filter="fade">
                                      <p:cBhvr>
                                        <p:cTn id="23" dur="1000"/>
                                        <p:tgtEl>
                                          <p:spTgt spid="1008"/>
                                        </p:tgtEl>
                                      </p:cBhvr>
                                    </p:animEffect>
                                  </p:childTnLst>
                                </p:cTn>
                              </p:par>
                              <p:par>
                                <p:cTn id="24" presetID="10" presetClass="entr" presetSubtype="0" fill="hold" nodeType="withEffect">
                                  <p:stCondLst>
                                    <p:cond delay="0"/>
                                  </p:stCondLst>
                                  <p:childTnLst>
                                    <p:set>
                                      <p:cBhvr>
                                        <p:cTn id="25" dur="1" fill="hold">
                                          <p:stCondLst>
                                            <p:cond delay="0"/>
                                          </p:stCondLst>
                                        </p:cTn>
                                        <p:tgtEl>
                                          <p:spTgt spid="1012"/>
                                        </p:tgtEl>
                                        <p:attrNameLst>
                                          <p:attrName>style.visibility</p:attrName>
                                        </p:attrNameLst>
                                      </p:cBhvr>
                                      <p:to>
                                        <p:strVal val="visible"/>
                                      </p:to>
                                    </p:set>
                                    <p:animEffect transition="in" filter="fade">
                                      <p:cBhvr>
                                        <p:cTn id="26" dur="1000"/>
                                        <p:tgtEl>
                                          <p:spTgt spid="10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07"/>
                                        </p:tgtEl>
                                        <p:attrNameLst>
                                          <p:attrName>style.visibility</p:attrName>
                                        </p:attrNameLst>
                                      </p:cBhvr>
                                      <p:to>
                                        <p:strVal val="visible"/>
                                      </p:to>
                                    </p:set>
                                    <p:animEffect transition="in" filter="fade">
                                      <p:cBhvr>
                                        <p:cTn id="31" dur="1000"/>
                                        <p:tgtEl>
                                          <p:spTgt spid="1007"/>
                                        </p:tgtEl>
                                      </p:cBhvr>
                                    </p:animEffect>
                                  </p:childTnLst>
                                </p:cTn>
                              </p:par>
                              <p:par>
                                <p:cTn id="32" presetID="10" presetClass="entr" presetSubtype="0" fill="hold" nodeType="withEffect">
                                  <p:stCondLst>
                                    <p:cond delay="0"/>
                                  </p:stCondLst>
                                  <p:childTnLst>
                                    <p:set>
                                      <p:cBhvr>
                                        <p:cTn id="33" dur="1" fill="hold">
                                          <p:stCondLst>
                                            <p:cond delay="0"/>
                                          </p:stCondLst>
                                        </p:cTn>
                                        <p:tgtEl>
                                          <p:spTgt spid="1011"/>
                                        </p:tgtEl>
                                        <p:attrNameLst>
                                          <p:attrName>style.visibility</p:attrName>
                                        </p:attrNameLst>
                                      </p:cBhvr>
                                      <p:to>
                                        <p:strVal val="visible"/>
                                      </p:to>
                                    </p:set>
                                    <p:animEffect transition="in" filter="fade">
                                      <p:cBhvr>
                                        <p:cTn id="34" dur="1000"/>
                                        <p:tgtEl>
                                          <p:spTgt spid="10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1000"/>
                                        <p:tgtEl>
                                          <p:spTgt spid="1005"/>
                                        </p:tgtEl>
                                      </p:cBhvr>
                                    </p:animEffect>
                                    <p:set>
                                      <p:cBhvr>
                                        <p:cTn id="39" dur="1" fill="hold">
                                          <p:stCondLst>
                                            <p:cond delay="1000"/>
                                          </p:stCondLst>
                                        </p:cTn>
                                        <p:tgtEl>
                                          <p:spTgt spid="100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1006"/>
                                        </p:tgtEl>
                                      </p:cBhvr>
                                    </p:animEffect>
                                    <p:set>
                                      <p:cBhvr>
                                        <p:cTn id="42" dur="1" fill="hold">
                                          <p:stCondLst>
                                            <p:cond delay="1000"/>
                                          </p:stCondLst>
                                        </p:cTn>
                                        <p:tgtEl>
                                          <p:spTgt spid="100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1000"/>
                                        <p:tgtEl>
                                          <p:spTgt spid="1009"/>
                                        </p:tgtEl>
                                      </p:cBhvr>
                                    </p:animEffect>
                                    <p:set>
                                      <p:cBhvr>
                                        <p:cTn id="45" dur="1" fill="hold">
                                          <p:stCondLst>
                                            <p:cond delay="1000"/>
                                          </p:stCondLst>
                                        </p:cTn>
                                        <p:tgtEl>
                                          <p:spTgt spid="100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1012"/>
                                        </p:tgtEl>
                                      </p:cBhvr>
                                    </p:animEffect>
                                    <p:set>
                                      <p:cBhvr>
                                        <p:cTn id="48" dur="1" fill="hold">
                                          <p:stCondLst>
                                            <p:cond delay="1000"/>
                                          </p:stCondLst>
                                        </p:cTn>
                                        <p:tgtEl>
                                          <p:spTgt spid="101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1000"/>
                                        <p:tgtEl>
                                          <p:spTgt spid="1007"/>
                                        </p:tgtEl>
                                      </p:cBhvr>
                                    </p:animEffect>
                                    <p:set>
                                      <p:cBhvr>
                                        <p:cTn id="51" dur="1" fill="hold">
                                          <p:stCondLst>
                                            <p:cond delay="1000"/>
                                          </p:stCondLst>
                                        </p:cTn>
                                        <p:tgtEl>
                                          <p:spTgt spid="100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1000"/>
                                        <p:tgtEl>
                                          <p:spTgt spid="1010"/>
                                        </p:tgtEl>
                                      </p:cBhvr>
                                    </p:animEffect>
                                    <p:set>
                                      <p:cBhvr>
                                        <p:cTn id="54" dur="1" fill="hold">
                                          <p:stCondLst>
                                            <p:cond delay="1000"/>
                                          </p:stCondLst>
                                        </p:cTn>
                                        <p:tgtEl>
                                          <p:spTgt spid="101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1000"/>
                                        <p:tgtEl>
                                          <p:spTgt spid="1011"/>
                                        </p:tgtEl>
                                      </p:cBhvr>
                                    </p:animEffect>
                                    <p:set>
                                      <p:cBhvr>
                                        <p:cTn id="57" dur="1" fill="hold">
                                          <p:stCondLst>
                                            <p:cond delay="1000"/>
                                          </p:stCondLst>
                                        </p:cTn>
                                        <p:tgtEl>
                                          <p:spTgt spid="1011"/>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1000"/>
                                        <p:tgtEl>
                                          <p:spTgt spid="1008"/>
                                        </p:tgtEl>
                                      </p:cBhvr>
                                    </p:animEffect>
                                    <p:set>
                                      <p:cBhvr>
                                        <p:cTn id="60" dur="1" fill="hold">
                                          <p:stCondLst>
                                            <p:cond delay="1000"/>
                                          </p:stCondLst>
                                        </p:cTn>
                                        <p:tgtEl>
                                          <p:spTgt spid="10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26"/>
          <p:cNvSpPr txBox="1">
            <a:spLocks noGrp="1"/>
          </p:cNvSpPr>
          <p:nvPr>
            <p:ph type="title"/>
          </p:nvPr>
        </p:nvSpPr>
        <p:spPr>
          <a:xfrm>
            <a:off x="6283842" y="1987420"/>
            <a:ext cx="4911633" cy="178985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PATH AHEAD – NEXT STEPS</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127"/>
          <p:cNvSpPr txBox="1">
            <a:spLocks noGrp="1"/>
          </p:cNvSpPr>
          <p:nvPr>
            <p:ph type="title"/>
          </p:nvPr>
        </p:nvSpPr>
        <p:spPr>
          <a:xfrm>
            <a:off x="7000" y="305249"/>
            <a:ext cx="11360800" cy="771236"/>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a:t>NEXT STEPS</a:t>
            </a:r>
            <a:endParaRPr/>
          </a:p>
        </p:txBody>
      </p:sp>
      <p:graphicFrame>
        <p:nvGraphicFramePr>
          <p:cNvPr id="1023" name="Google Shape;1023;p127" descr="Table for participants to identify the actions necessary to complete the Step or Steps, including due date or tiimeframe and who is responsible" title="Table"/>
          <p:cNvGraphicFramePr/>
          <p:nvPr/>
        </p:nvGraphicFramePr>
        <p:xfrm>
          <a:off x="318815" y="1423859"/>
          <a:ext cx="3000000" cy="3000000"/>
        </p:xfrm>
        <a:graphic>
          <a:graphicData uri="http://schemas.openxmlformats.org/drawingml/2006/table">
            <a:tbl>
              <a:tblPr firstRow="1" bandRow="1">
                <a:noFill/>
                <a:tableStyleId>{3986C6CC-C8CC-46ED-8A65-272E6841DE76}</a:tableStyleId>
              </a:tblPr>
              <a:tblGrid>
                <a:gridCol w="7006900">
                  <a:extLst>
                    <a:ext uri="{9D8B030D-6E8A-4147-A177-3AD203B41FA5}">
                      <a16:colId xmlns:a16="http://schemas.microsoft.com/office/drawing/2014/main" val="20000"/>
                    </a:ext>
                  </a:extLst>
                </a:gridCol>
                <a:gridCol w="2280750">
                  <a:extLst>
                    <a:ext uri="{9D8B030D-6E8A-4147-A177-3AD203B41FA5}">
                      <a16:colId xmlns:a16="http://schemas.microsoft.com/office/drawing/2014/main" val="20001"/>
                    </a:ext>
                  </a:extLst>
                </a:gridCol>
                <a:gridCol w="209155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ACTIONS TO COMPLETE</a:t>
                      </a:r>
                      <a:endParaRPr sz="1800" u="none" strike="noStrike" cap="none"/>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Due / Timeframe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Responsible</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a:t>Complete stakeholder ID and analysis</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lt1"/>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Identify the entire IPT and update roles &amp; responsibilities</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lt1"/>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Identify Risks and develop high-level risk management plan</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lt1"/>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T w="127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9"/>
          <p:cNvSpPr txBox="1">
            <a:spLocks noGrp="1"/>
          </p:cNvSpPr>
          <p:nvPr>
            <p:ph type="title"/>
          </p:nvPr>
        </p:nvSpPr>
        <p:spPr>
          <a:xfrm>
            <a:off x="101600" y="76200"/>
            <a:ext cx="9076500" cy="755700"/>
          </a:xfrm>
          <a:prstGeom prst="rect">
            <a:avLst/>
          </a:prstGeom>
          <a:noFill/>
          <a:ln>
            <a:noFill/>
          </a:ln>
        </p:spPr>
        <p:txBody>
          <a:bodyPr spcFirstLastPara="1" wrap="square" lIns="0" tIns="16925" rIns="0" bIns="0" anchor="t" anchorCtr="0">
            <a:noAutofit/>
          </a:bodyPr>
          <a:lstStyle/>
          <a:p>
            <a:pPr marL="12700" lvl="0" indent="0" algn="l" rtl="0">
              <a:lnSpc>
                <a:spcPct val="100000"/>
              </a:lnSpc>
              <a:spcBef>
                <a:spcPts val="0"/>
              </a:spcBef>
              <a:spcAft>
                <a:spcPts val="0"/>
              </a:spcAft>
              <a:buSzPts val="1900"/>
              <a:buNone/>
            </a:pPr>
            <a:r>
              <a:rPr lang="en-US" sz="4800"/>
              <a:t>Definition of SOW, PWS &amp; SOO</a:t>
            </a:r>
            <a:endParaRPr sz="4800"/>
          </a:p>
        </p:txBody>
      </p:sp>
      <p:sp>
        <p:nvSpPr>
          <p:cNvPr id="224" name="Google Shape;224;p29"/>
          <p:cNvSpPr/>
          <p:nvPr/>
        </p:nvSpPr>
        <p:spPr>
          <a:xfrm>
            <a:off x="376912" y="1193800"/>
            <a:ext cx="11385088" cy="41655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6666"/>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225" name="Google Shape;225;p29"/>
          <p:cNvSpPr txBox="1"/>
          <p:nvPr/>
        </p:nvSpPr>
        <p:spPr>
          <a:xfrm>
            <a:off x="623454" y="1759375"/>
            <a:ext cx="11031057" cy="2888700"/>
          </a:xfrm>
          <a:prstGeom prst="rect">
            <a:avLst/>
          </a:prstGeom>
          <a:noFill/>
          <a:ln>
            <a:noFill/>
          </a:ln>
        </p:spPr>
        <p:txBody>
          <a:bodyPr spcFirstLastPara="1" wrap="square" lIns="0" tIns="16075" rIns="0" bIns="0" anchor="t" anchorCtr="0">
            <a:noAutofit/>
          </a:bodyPr>
          <a:lstStyle/>
          <a:p>
            <a:pPr marL="12700" marR="12700" lvl="0" indent="0" algn="l" rtl="0">
              <a:lnSpc>
                <a:spcPct val="100000"/>
              </a:lnSpc>
              <a:spcBef>
                <a:spcPts val="0"/>
              </a:spcBef>
              <a:spcAft>
                <a:spcPts val="0"/>
              </a:spcAft>
              <a:buClr>
                <a:srgbClr val="000000"/>
              </a:buClr>
              <a:buSzPts val="3700"/>
              <a:buFont typeface="Arial"/>
              <a:buNone/>
            </a:pPr>
            <a:r>
              <a:rPr lang="en-US" sz="3700" b="0" i="0" u="none" strike="noStrike" cap="none">
                <a:solidFill>
                  <a:schemeClr val="lt1"/>
                </a:solidFill>
                <a:latin typeface="Arial"/>
                <a:ea typeface="Arial"/>
                <a:cs typeface="Arial"/>
                <a:sym typeface="Arial"/>
              </a:rPr>
              <a:t>Statements of Work (SOW), Performance Work Statements (PWS), and Statements of  Objectives (SOO) are different types of requirement documents or generically “work statements,”  that explain the needs of the government</a:t>
            </a:r>
            <a:r>
              <a:rPr lang="en-US" sz="3700" b="1" i="0" u="none" strike="noStrike" cap="none">
                <a:solidFill>
                  <a:schemeClr val="lt1"/>
                </a:solidFill>
                <a:latin typeface="Arial"/>
                <a:ea typeface="Arial"/>
                <a:cs typeface="Arial"/>
                <a:sym typeface="Arial"/>
              </a:rPr>
              <a:t>.</a:t>
            </a:r>
            <a:endParaRPr sz="3700" b="0" i="0" u="none" strike="noStrike" cap="none">
              <a:solidFill>
                <a:schemeClr val="lt1"/>
              </a:solidFill>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Shape 1028"/>
        <p:cNvGrpSpPr/>
        <p:nvPr/>
      </p:nvGrpSpPr>
      <p:grpSpPr>
        <a:xfrm>
          <a:off x="0" y="0"/>
          <a:ext cx="0" cy="0"/>
          <a:chOff x="0" y="0"/>
          <a:chExt cx="0" cy="0"/>
        </a:xfrm>
      </p:grpSpPr>
      <p:sp>
        <p:nvSpPr>
          <p:cNvPr id="1029" name="Google Shape;1029;p128"/>
          <p:cNvSpPr txBox="1">
            <a:spLocks noGrp="1"/>
          </p:cNvSpPr>
          <p:nvPr>
            <p:ph type="title"/>
          </p:nvPr>
        </p:nvSpPr>
        <p:spPr>
          <a:xfrm>
            <a:off x="101600" y="76200"/>
            <a:ext cx="9621600" cy="656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900"/>
              <a:buNone/>
            </a:pPr>
            <a:r>
              <a:rPr lang="en-US"/>
              <a:t>T&amp;M/LH vs. FFP</a:t>
            </a:r>
            <a:endParaRPr/>
          </a:p>
        </p:txBody>
      </p:sp>
      <p:sp>
        <p:nvSpPr>
          <p:cNvPr id="1030" name="Google Shape;1030;p128"/>
          <p:cNvSpPr txBox="1">
            <a:spLocks noGrp="1"/>
          </p:cNvSpPr>
          <p:nvPr>
            <p:ph type="body" idx="1"/>
          </p:nvPr>
        </p:nvSpPr>
        <p:spPr>
          <a:xfrm>
            <a:off x="108425" y="990600"/>
            <a:ext cx="11875800" cy="5385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500"/>
              </a:spcBef>
              <a:spcAft>
                <a:spcPts val="0"/>
              </a:spcAft>
              <a:buSzPts val="1900"/>
              <a:buNone/>
            </a:pPr>
            <a:r>
              <a:rPr lang="en-US" sz="1900">
                <a:solidFill>
                  <a:srgbClr val="000000"/>
                </a:solidFill>
                <a:highlight>
                  <a:srgbClr val="FFFFFF"/>
                </a:highlight>
              </a:rPr>
              <a:t>FAR 37.102 Policy.</a:t>
            </a:r>
            <a:endParaRPr sz="1900">
              <a:solidFill>
                <a:srgbClr val="000000"/>
              </a:solidFill>
              <a:highlight>
                <a:srgbClr val="FFFFFF"/>
              </a:highlight>
            </a:endParaRPr>
          </a:p>
          <a:p>
            <a:pPr marL="0" lvl="0" indent="0" algn="l" rtl="0">
              <a:lnSpc>
                <a:spcPct val="115000"/>
              </a:lnSpc>
              <a:spcBef>
                <a:spcPts val="1200"/>
              </a:spcBef>
              <a:spcAft>
                <a:spcPts val="0"/>
              </a:spcAft>
              <a:buSzPts val="1900"/>
              <a:buNone/>
            </a:pPr>
            <a:r>
              <a:rPr lang="en-US" sz="1700" b="0">
                <a:solidFill>
                  <a:srgbClr val="000000"/>
                </a:solidFill>
                <a:highlight>
                  <a:srgbClr val="FFFFFF"/>
                </a:highlight>
              </a:rPr>
              <a:t>(a) </a:t>
            </a:r>
            <a:r>
              <a:rPr lang="en-US" sz="1700" b="0">
                <a:solidFill>
                  <a:srgbClr val="000000"/>
                </a:solidFill>
                <a:highlight>
                  <a:srgbClr val="FFFF00"/>
                </a:highlight>
              </a:rPr>
              <a:t>Performance-based acquisition (see </a:t>
            </a:r>
            <a:r>
              <a:rPr lang="en-US" sz="1700" b="0" u="sng">
                <a:solidFill>
                  <a:schemeClr val="hlink"/>
                </a:solidFill>
                <a:highlight>
                  <a:srgbClr val="FFFF00"/>
                </a:highlight>
                <a:hlinkClick r:id="rId3"/>
              </a:rPr>
              <a:t>subpart  37.6</a:t>
            </a:r>
            <a:r>
              <a:rPr lang="en-US" sz="1700" b="0">
                <a:solidFill>
                  <a:srgbClr val="000000"/>
                </a:solidFill>
                <a:highlight>
                  <a:srgbClr val="FFFF00"/>
                </a:highlight>
              </a:rPr>
              <a:t>) is the preferred method for acquiring services</a:t>
            </a:r>
            <a:r>
              <a:rPr lang="en-US" sz="1700" b="0">
                <a:solidFill>
                  <a:srgbClr val="000000"/>
                </a:solidFill>
                <a:highlight>
                  <a:srgbClr val="FFFFFF"/>
                </a:highlight>
              </a:rPr>
              <a:t> (Public Law106-398, section 821). When acquiring services, including those acquired under supply contracts or orders, agencies must-</a:t>
            </a:r>
            <a:endParaRPr sz="1700" b="0">
              <a:solidFill>
                <a:srgbClr val="000000"/>
              </a:solidFill>
              <a:highlight>
                <a:srgbClr val="FFFFFF"/>
              </a:highlight>
            </a:endParaRPr>
          </a:p>
          <a:p>
            <a:pPr marL="457200" lvl="0" indent="12700" algn="l" rtl="0">
              <a:lnSpc>
                <a:spcPct val="115000"/>
              </a:lnSpc>
              <a:spcBef>
                <a:spcPts val="1200"/>
              </a:spcBef>
              <a:spcAft>
                <a:spcPts val="0"/>
              </a:spcAft>
              <a:buSzPts val="1900"/>
              <a:buNone/>
            </a:pPr>
            <a:r>
              <a:rPr lang="en-US" sz="1700" b="0">
                <a:solidFill>
                  <a:srgbClr val="000000"/>
                </a:solidFill>
                <a:highlight>
                  <a:srgbClr val="FFFFFF"/>
                </a:highlight>
              </a:rPr>
              <a:t>(1) </a:t>
            </a:r>
            <a:r>
              <a:rPr lang="en-US" sz="1700" b="0">
                <a:solidFill>
                  <a:srgbClr val="000000"/>
                </a:solidFill>
                <a:highlight>
                  <a:srgbClr val="FFFF00"/>
                </a:highlight>
              </a:rPr>
              <a:t>Use performance-based acquisition methods to the maximum extent practicable</a:t>
            </a:r>
            <a:r>
              <a:rPr lang="en-US" sz="1700" b="0">
                <a:solidFill>
                  <a:srgbClr val="000000"/>
                </a:solidFill>
                <a:highlight>
                  <a:srgbClr val="FFFFFF"/>
                </a:highlight>
              </a:rPr>
              <a:t>, except for-</a:t>
            </a:r>
            <a:endParaRPr sz="1700" b="0">
              <a:solidFill>
                <a:srgbClr val="000000"/>
              </a:solidFill>
              <a:highlight>
                <a:srgbClr val="FFFFFF"/>
              </a:highlight>
            </a:endParaRPr>
          </a:p>
          <a:p>
            <a:pPr marL="914400" lvl="0" indent="12700" algn="l" rtl="0">
              <a:lnSpc>
                <a:spcPct val="115000"/>
              </a:lnSpc>
              <a:spcBef>
                <a:spcPts val="1200"/>
              </a:spcBef>
              <a:spcAft>
                <a:spcPts val="0"/>
              </a:spcAft>
              <a:buSzPts val="1900"/>
              <a:buNone/>
            </a:pPr>
            <a:r>
              <a:rPr lang="en-US" sz="1700" b="0">
                <a:solidFill>
                  <a:srgbClr val="000000"/>
                </a:solidFill>
                <a:highlight>
                  <a:srgbClr val="FFFFFF"/>
                </a:highlight>
              </a:rPr>
              <a:t>(i) Architect-engineer services acquired in accordance with </a:t>
            </a:r>
            <a:r>
              <a:rPr lang="en-US" sz="1700" b="0" u="sng">
                <a:solidFill>
                  <a:schemeClr val="hlink"/>
                </a:solidFill>
                <a:highlight>
                  <a:srgbClr val="FFFFFF"/>
                </a:highlight>
                <a:hlinkClick r:id="rId4"/>
              </a:rPr>
              <a:t>40 U.S.C.1101</a:t>
            </a:r>
            <a:r>
              <a:rPr lang="en-US" sz="1700" b="0">
                <a:solidFill>
                  <a:srgbClr val="000000"/>
                </a:solidFill>
                <a:highlight>
                  <a:srgbClr val="FFFFFF"/>
                </a:highlight>
              </a:rPr>
              <a:t> </a:t>
            </a:r>
            <a:r>
              <a:rPr lang="en-US" sz="1700" b="0" i="1">
                <a:solidFill>
                  <a:srgbClr val="000000"/>
                </a:solidFill>
                <a:highlight>
                  <a:srgbClr val="FFFFFF"/>
                </a:highlight>
              </a:rPr>
              <a:t>et seq.</a:t>
            </a:r>
            <a:r>
              <a:rPr lang="en-US" sz="1700" b="0">
                <a:solidFill>
                  <a:srgbClr val="000000"/>
                </a:solidFill>
                <a:highlight>
                  <a:srgbClr val="FFFFFF"/>
                </a:highlight>
              </a:rPr>
              <a:t>;</a:t>
            </a:r>
            <a:endParaRPr sz="1700" b="0">
              <a:solidFill>
                <a:srgbClr val="000000"/>
              </a:solidFill>
              <a:highlight>
                <a:srgbClr val="FFFFFF"/>
              </a:highlight>
            </a:endParaRPr>
          </a:p>
          <a:p>
            <a:pPr marL="914400" lvl="0" indent="12700" algn="l" rtl="0">
              <a:lnSpc>
                <a:spcPct val="115000"/>
              </a:lnSpc>
              <a:spcBef>
                <a:spcPts val="1200"/>
              </a:spcBef>
              <a:spcAft>
                <a:spcPts val="0"/>
              </a:spcAft>
              <a:buSzPts val="1900"/>
              <a:buNone/>
            </a:pPr>
            <a:r>
              <a:rPr lang="en-US" sz="1700" b="0">
                <a:solidFill>
                  <a:srgbClr val="000000"/>
                </a:solidFill>
                <a:highlight>
                  <a:srgbClr val="FFFFFF"/>
                </a:highlight>
              </a:rPr>
              <a:t>(ii) Construction (see </a:t>
            </a:r>
            <a:r>
              <a:rPr lang="en-US" sz="1700" b="0" u="sng">
                <a:solidFill>
                  <a:schemeClr val="hlink"/>
                </a:solidFill>
                <a:highlight>
                  <a:srgbClr val="FFFFFF"/>
                </a:highlight>
                <a:hlinkClick r:id="rId5"/>
              </a:rPr>
              <a:t>part  36</a:t>
            </a:r>
            <a:r>
              <a:rPr lang="en-US" sz="1700" b="0">
                <a:solidFill>
                  <a:srgbClr val="000000"/>
                </a:solidFill>
                <a:highlight>
                  <a:srgbClr val="FFFFFF"/>
                </a:highlight>
              </a:rPr>
              <a:t>);</a:t>
            </a:r>
            <a:endParaRPr sz="1700" b="0">
              <a:solidFill>
                <a:srgbClr val="000000"/>
              </a:solidFill>
              <a:highlight>
                <a:srgbClr val="FFFFFF"/>
              </a:highlight>
            </a:endParaRPr>
          </a:p>
          <a:p>
            <a:pPr marL="914400" lvl="0" indent="12700" algn="l" rtl="0">
              <a:lnSpc>
                <a:spcPct val="115000"/>
              </a:lnSpc>
              <a:spcBef>
                <a:spcPts val="1200"/>
              </a:spcBef>
              <a:spcAft>
                <a:spcPts val="0"/>
              </a:spcAft>
              <a:buSzPts val="1900"/>
              <a:buNone/>
            </a:pPr>
            <a:r>
              <a:rPr lang="en-US" sz="1700" b="0">
                <a:solidFill>
                  <a:srgbClr val="000000"/>
                </a:solidFill>
                <a:highlight>
                  <a:srgbClr val="FFFFFF"/>
                </a:highlight>
              </a:rPr>
              <a:t>(iii) Utility services (see </a:t>
            </a:r>
            <a:r>
              <a:rPr lang="en-US" sz="1700" b="0" u="sng">
                <a:solidFill>
                  <a:schemeClr val="hlink"/>
                </a:solidFill>
                <a:highlight>
                  <a:srgbClr val="FFFFFF"/>
                </a:highlight>
                <a:hlinkClick r:id="rId6"/>
              </a:rPr>
              <a:t>part  41</a:t>
            </a:r>
            <a:r>
              <a:rPr lang="en-US" sz="1700" b="0">
                <a:solidFill>
                  <a:srgbClr val="000000"/>
                </a:solidFill>
                <a:highlight>
                  <a:srgbClr val="FFFFFF"/>
                </a:highlight>
              </a:rPr>
              <a:t>); or</a:t>
            </a:r>
            <a:endParaRPr sz="1700" b="0">
              <a:solidFill>
                <a:srgbClr val="000000"/>
              </a:solidFill>
              <a:highlight>
                <a:srgbClr val="FFFFFF"/>
              </a:highlight>
            </a:endParaRPr>
          </a:p>
          <a:p>
            <a:pPr marL="914400" lvl="0" indent="12700" algn="l" rtl="0">
              <a:lnSpc>
                <a:spcPct val="115000"/>
              </a:lnSpc>
              <a:spcBef>
                <a:spcPts val="1200"/>
              </a:spcBef>
              <a:spcAft>
                <a:spcPts val="0"/>
              </a:spcAft>
              <a:buSzPts val="1900"/>
              <a:buNone/>
            </a:pPr>
            <a:r>
              <a:rPr lang="en-US" sz="1700" b="0">
                <a:solidFill>
                  <a:srgbClr val="000000"/>
                </a:solidFill>
                <a:highlight>
                  <a:srgbClr val="FFFFFF"/>
                </a:highlight>
              </a:rPr>
              <a:t>(iv) Services that are incidental to supply purchases; and</a:t>
            </a:r>
            <a:endParaRPr sz="1700" b="0">
              <a:solidFill>
                <a:srgbClr val="000000"/>
              </a:solidFill>
              <a:highlight>
                <a:srgbClr val="FFFFFF"/>
              </a:highlight>
            </a:endParaRPr>
          </a:p>
          <a:p>
            <a:pPr marL="457200" lvl="0" indent="12700" algn="l" rtl="0">
              <a:lnSpc>
                <a:spcPct val="115000"/>
              </a:lnSpc>
              <a:spcBef>
                <a:spcPts val="1200"/>
              </a:spcBef>
              <a:spcAft>
                <a:spcPts val="0"/>
              </a:spcAft>
              <a:buSzPts val="1900"/>
              <a:buNone/>
            </a:pPr>
            <a:r>
              <a:rPr lang="en-US" sz="1700" b="0">
                <a:solidFill>
                  <a:srgbClr val="000000"/>
                </a:solidFill>
                <a:highlight>
                  <a:srgbClr val="FFFF00"/>
                </a:highlight>
              </a:rPr>
              <a:t>(2) Use the following order of precedence (Public Law106-398, section 821(a));</a:t>
            </a:r>
            <a:endParaRPr sz="1700" b="0">
              <a:solidFill>
                <a:srgbClr val="000000"/>
              </a:solidFill>
              <a:highlight>
                <a:srgbClr val="FFFF00"/>
              </a:highlight>
            </a:endParaRPr>
          </a:p>
          <a:p>
            <a:pPr marL="914400" lvl="0" indent="12700" algn="l" rtl="0">
              <a:lnSpc>
                <a:spcPct val="115000"/>
              </a:lnSpc>
              <a:spcBef>
                <a:spcPts val="1200"/>
              </a:spcBef>
              <a:spcAft>
                <a:spcPts val="0"/>
              </a:spcAft>
              <a:buSzPts val="1900"/>
              <a:buNone/>
            </a:pPr>
            <a:r>
              <a:rPr lang="en-US" sz="1700" b="0">
                <a:solidFill>
                  <a:srgbClr val="000000"/>
                </a:solidFill>
                <a:highlight>
                  <a:srgbClr val="00FF00"/>
                </a:highlight>
              </a:rPr>
              <a:t>(i) A firm-fixed price performance-based contract or task order.</a:t>
            </a:r>
            <a:endParaRPr sz="1700" b="0">
              <a:solidFill>
                <a:srgbClr val="000000"/>
              </a:solidFill>
              <a:highlight>
                <a:srgbClr val="00FF00"/>
              </a:highlight>
            </a:endParaRPr>
          </a:p>
          <a:p>
            <a:pPr marL="914400" lvl="0" indent="12700" algn="l" rtl="0">
              <a:lnSpc>
                <a:spcPct val="115000"/>
              </a:lnSpc>
              <a:spcBef>
                <a:spcPts val="1200"/>
              </a:spcBef>
              <a:spcAft>
                <a:spcPts val="0"/>
              </a:spcAft>
              <a:buSzPts val="1900"/>
              <a:buNone/>
            </a:pPr>
            <a:r>
              <a:rPr lang="en-US" sz="1700" b="0">
                <a:solidFill>
                  <a:srgbClr val="000000"/>
                </a:solidFill>
                <a:highlight>
                  <a:srgbClr val="FCE5CD"/>
                </a:highlight>
              </a:rPr>
              <a:t>(ii) A performance-based contract or task order that is not firm-fixed price.</a:t>
            </a:r>
            <a:endParaRPr sz="1700" b="0">
              <a:solidFill>
                <a:srgbClr val="000000"/>
              </a:solidFill>
              <a:highlight>
                <a:srgbClr val="FCE5CD"/>
              </a:highlight>
            </a:endParaRPr>
          </a:p>
          <a:p>
            <a:pPr marL="914400" lvl="0" indent="12700" algn="l" rtl="0">
              <a:lnSpc>
                <a:spcPct val="115000"/>
              </a:lnSpc>
              <a:spcBef>
                <a:spcPts val="1200"/>
              </a:spcBef>
              <a:spcAft>
                <a:spcPts val="0"/>
              </a:spcAft>
              <a:buSzPts val="1900"/>
              <a:buNone/>
            </a:pPr>
            <a:r>
              <a:rPr lang="en-US" sz="1700" b="0">
                <a:solidFill>
                  <a:srgbClr val="000000"/>
                </a:solidFill>
                <a:highlight>
                  <a:srgbClr val="F4CCCC"/>
                </a:highlight>
              </a:rPr>
              <a:t>(iii) A contract or task order that is not performance--based.</a:t>
            </a:r>
            <a:endParaRPr sz="1700" b="0">
              <a:solidFill>
                <a:srgbClr val="000000"/>
              </a:solidFill>
              <a:highlight>
                <a:srgbClr val="F4CCCC"/>
              </a:highlight>
            </a:endParaRPr>
          </a:p>
          <a:p>
            <a:pPr marL="0" lvl="0" indent="0" algn="l" rtl="0">
              <a:lnSpc>
                <a:spcPct val="100000"/>
              </a:lnSpc>
              <a:spcBef>
                <a:spcPts val="1200"/>
              </a:spcBef>
              <a:spcAft>
                <a:spcPts val="0"/>
              </a:spcAft>
              <a:buSzPts val="1900"/>
              <a:buNone/>
            </a:pPr>
            <a:endParaRPr sz="2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p:nvPr/>
        </p:nvSpPr>
        <p:spPr>
          <a:xfrm>
            <a:off x="415636" y="4589084"/>
            <a:ext cx="11370064" cy="771600"/>
          </a:xfrm>
          <a:prstGeom prst="roundRect">
            <a:avLst>
              <a:gd name="adj" fmla="val 31966"/>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6666"/>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231" name="Google Shape;231;p30"/>
          <p:cNvSpPr/>
          <p:nvPr/>
        </p:nvSpPr>
        <p:spPr>
          <a:xfrm>
            <a:off x="415636" y="1601549"/>
            <a:ext cx="11370064" cy="28449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6666"/>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232" name="Google Shape;232;p30"/>
          <p:cNvSpPr txBox="1">
            <a:spLocks noGrp="1"/>
          </p:cNvSpPr>
          <p:nvPr>
            <p:ph type="title"/>
          </p:nvPr>
        </p:nvSpPr>
        <p:spPr>
          <a:xfrm>
            <a:off x="101600" y="76200"/>
            <a:ext cx="9621600" cy="656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900"/>
              <a:buNone/>
            </a:pPr>
            <a:r>
              <a:rPr lang="en-US"/>
              <a:t>Definition of SOW</a:t>
            </a:r>
            <a:endParaRPr/>
          </a:p>
        </p:txBody>
      </p:sp>
      <p:sp>
        <p:nvSpPr>
          <p:cNvPr id="233" name="Google Shape;233;p30"/>
          <p:cNvSpPr txBox="1">
            <a:spLocks noGrp="1"/>
          </p:cNvSpPr>
          <p:nvPr>
            <p:ph type="body" idx="1"/>
          </p:nvPr>
        </p:nvSpPr>
        <p:spPr>
          <a:xfrm>
            <a:off x="108423" y="990600"/>
            <a:ext cx="9729900" cy="328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900"/>
              <a:buNone/>
            </a:pPr>
            <a:r>
              <a:rPr lang="en-US"/>
              <a:t>STATEMENT OF WORK (SOW)</a:t>
            </a:r>
            <a:endParaRPr/>
          </a:p>
        </p:txBody>
      </p:sp>
      <p:sp>
        <p:nvSpPr>
          <p:cNvPr id="234" name="Google Shape;234;p30"/>
          <p:cNvSpPr txBox="1"/>
          <p:nvPr/>
        </p:nvSpPr>
        <p:spPr>
          <a:xfrm>
            <a:off x="618636" y="1703149"/>
            <a:ext cx="11370064" cy="40629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A </a:t>
            </a:r>
            <a:r>
              <a:rPr lang="en-US" sz="3200" b="1" i="0" u="none" strike="noStrike" cap="none">
                <a:solidFill>
                  <a:schemeClr val="lt1"/>
                </a:solidFill>
                <a:latin typeface="Arial"/>
                <a:ea typeface="Arial"/>
                <a:cs typeface="Arial"/>
                <a:sym typeface="Arial"/>
              </a:rPr>
              <a:t>SOW </a:t>
            </a:r>
            <a:r>
              <a:rPr lang="en-US" sz="3200" b="0" i="0" u="none" strike="noStrike" cap="none">
                <a:solidFill>
                  <a:schemeClr val="lt1"/>
                </a:solidFill>
                <a:latin typeface="Arial"/>
                <a:ea typeface="Arial"/>
                <a:cs typeface="Arial"/>
                <a:sym typeface="Arial"/>
              </a:rPr>
              <a:t>specifies the processes and methods the contractor must use when  executing the planned work. This type of requirement document is designed to describe not only what must be done, but also how it must be done. An SOW is  prescriptive and restrictive by nature. </a:t>
            </a:r>
            <a:endParaRPr sz="3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0" i="1" u="none" strike="noStrike" cap="none">
                <a:solidFill>
                  <a:schemeClr val="lt1"/>
                </a:solidFill>
                <a:latin typeface="Arial"/>
                <a:ea typeface="Arial"/>
                <a:cs typeface="Arial"/>
                <a:sym typeface="Arial"/>
              </a:rPr>
              <a:t>The SOW is incorporated into the contract.</a:t>
            </a:r>
            <a:endParaRPr sz="32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p:nvPr/>
        </p:nvSpPr>
        <p:spPr>
          <a:xfrm>
            <a:off x="429490" y="4589084"/>
            <a:ext cx="11356210" cy="771600"/>
          </a:xfrm>
          <a:prstGeom prst="roundRect">
            <a:avLst>
              <a:gd name="adj" fmla="val 31966"/>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6666"/>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240" name="Google Shape;240;p31"/>
          <p:cNvSpPr/>
          <p:nvPr/>
        </p:nvSpPr>
        <p:spPr>
          <a:xfrm>
            <a:off x="429490" y="1601549"/>
            <a:ext cx="11356209" cy="28449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6666"/>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241" name="Google Shape;241;p31"/>
          <p:cNvSpPr txBox="1">
            <a:spLocks noGrp="1"/>
          </p:cNvSpPr>
          <p:nvPr>
            <p:ph type="title"/>
          </p:nvPr>
        </p:nvSpPr>
        <p:spPr>
          <a:xfrm>
            <a:off x="101600" y="76200"/>
            <a:ext cx="9621600" cy="656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900"/>
              <a:buNone/>
            </a:pPr>
            <a:r>
              <a:rPr lang="en-US"/>
              <a:t>Definition of PWS</a:t>
            </a:r>
            <a:endParaRPr/>
          </a:p>
        </p:txBody>
      </p:sp>
      <p:sp>
        <p:nvSpPr>
          <p:cNvPr id="242" name="Google Shape;242;p31"/>
          <p:cNvSpPr txBox="1">
            <a:spLocks noGrp="1"/>
          </p:cNvSpPr>
          <p:nvPr>
            <p:ph type="body" idx="1"/>
          </p:nvPr>
        </p:nvSpPr>
        <p:spPr>
          <a:xfrm>
            <a:off x="108423" y="990600"/>
            <a:ext cx="9729900" cy="328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900"/>
              <a:buNone/>
            </a:pPr>
            <a:r>
              <a:rPr lang="en-US"/>
              <a:t>PERFORMANCE WORK STATEMENT (PWS)</a:t>
            </a:r>
            <a:endParaRPr/>
          </a:p>
        </p:txBody>
      </p:sp>
      <p:sp>
        <p:nvSpPr>
          <p:cNvPr id="243" name="Google Shape;243;p31"/>
          <p:cNvSpPr txBox="1"/>
          <p:nvPr/>
        </p:nvSpPr>
        <p:spPr>
          <a:xfrm>
            <a:off x="530890" y="1701800"/>
            <a:ext cx="11356209" cy="3570300"/>
          </a:xfrm>
          <a:prstGeom prst="rect">
            <a:avLst/>
          </a:prstGeom>
          <a:noFill/>
          <a:ln>
            <a:noFill/>
          </a:ln>
        </p:spPr>
        <p:txBody>
          <a:bodyPr spcFirstLastPara="1" wrap="square" lIns="121900" tIns="60925" rIns="121900" bIns="60925" anchor="t" anchorCtr="0">
            <a:noAutofit/>
          </a:bodyPr>
          <a:lstStyle/>
          <a:p>
            <a:pPr marL="165100" marR="29210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A </a:t>
            </a:r>
            <a:r>
              <a:rPr lang="en-US" sz="3200" b="1" i="0" u="none" strike="noStrike" cap="none">
                <a:solidFill>
                  <a:schemeClr val="lt1"/>
                </a:solidFill>
                <a:latin typeface="Arial"/>
                <a:ea typeface="Arial"/>
                <a:cs typeface="Arial"/>
                <a:sym typeface="Arial"/>
              </a:rPr>
              <a:t>PWS </a:t>
            </a:r>
            <a:r>
              <a:rPr lang="en-US" sz="3200" b="0" i="0" u="none" strike="noStrike" cap="none">
                <a:solidFill>
                  <a:schemeClr val="lt1"/>
                </a:solidFill>
                <a:latin typeface="Arial"/>
                <a:ea typeface="Arial"/>
                <a:cs typeface="Arial"/>
                <a:sym typeface="Arial"/>
              </a:rPr>
              <a:t>describes the work in terms of required results rather than either “how” the  work is to be accomplished or the number of hours to be provided and gives the  contractor flexibility to devise the best method to accomplish the required result. </a:t>
            </a:r>
            <a:endParaRPr sz="3200" b="0" i="0" u="none" strike="noStrike" cap="none">
              <a:solidFill>
                <a:schemeClr val="lt1"/>
              </a:solidFill>
              <a:latin typeface="Arial"/>
              <a:ea typeface="Arial"/>
              <a:cs typeface="Arial"/>
              <a:sym typeface="Arial"/>
            </a:endParaRPr>
          </a:p>
          <a:p>
            <a:pPr marL="165100" marR="292100" lvl="0" indent="0" algn="l" rtl="0">
              <a:lnSpc>
                <a:spcPct val="100000"/>
              </a:lnSpc>
              <a:spcBef>
                <a:spcPts val="0"/>
              </a:spcBef>
              <a:spcAft>
                <a:spcPts val="0"/>
              </a:spcAft>
              <a:buClr>
                <a:srgbClr val="000000"/>
              </a:buClr>
              <a:buSzPts val="3200"/>
              <a:buFont typeface="Arial"/>
              <a:buNone/>
            </a:pPr>
            <a:endParaRPr sz="3200" b="0" i="1" u="none" strike="noStrike" cap="none">
              <a:solidFill>
                <a:schemeClr val="lt1"/>
              </a:solidFill>
              <a:latin typeface="Arial"/>
              <a:ea typeface="Arial"/>
              <a:cs typeface="Arial"/>
              <a:sym typeface="Arial"/>
            </a:endParaRPr>
          </a:p>
          <a:p>
            <a:pPr marL="165100" marR="292100" lvl="0" indent="0" algn="l" rtl="0">
              <a:lnSpc>
                <a:spcPct val="100000"/>
              </a:lnSpc>
              <a:spcBef>
                <a:spcPts val="0"/>
              </a:spcBef>
              <a:spcAft>
                <a:spcPts val="0"/>
              </a:spcAft>
              <a:buClr>
                <a:srgbClr val="000000"/>
              </a:buClr>
              <a:buSzPts val="3200"/>
              <a:buFont typeface="Arial"/>
              <a:buNone/>
            </a:pPr>
            <a:r>
              <a:rPr lang="en-US" sz="3200" b="0" i="1" u="none" strike="noStrike" cap="none">
                <a:solidFill>
                  <a:schemeClr val="lt1"/>
                </a:solidFill>
                <a:latin typeface="Arial"/>
                <a:ea typeface="Arial"/>
                <a:cs typeface="Arial"/>
                <a:sym typeface="Arial"/>
              </a:rPr>
              <a:t>The PWS is incorporated into the contract.</a:t>
            </a:r>
            <a:endParaRPr sz="3200" b="0" i="1"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2"/>
          <p:cNvSpPr/>
          <p:nvPr/>
        </p:nvSpPr>
        <p:spPr>
          <a:xfrm>
            <a:off x="304898" y="4909441"/>
            <a:ext cx="11480801" cy="771600"/>
          </a:xfrm>
          <a:prstGeom prst="roundRect">
            <a:avLst>
              <a:gd name="adj" fmla="val 31966"/>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6666"/>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249" name="Google Shape;249;p32"/>
          <p:cNvSpPr/>
          <p:nvPr/>
        </p:nvSpPr>
        <p:spPr>
          <a:xfrm>
            <a:off x="304900" y="1617107"/>
            <a:ext cx="11480800" cy="31497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6666"/>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250" name="Google Shape;250;p32"/>
          <p:cNvSpPr txBox="1">
            <a:spLocks noGrp="1"/>
          </p:cNvSpPr>
          <p:nvPr>
            <p:ph type="title"/>
          </p:nvPr>
        </p:nvSpPr>
        <p:spPr>
          <a:xfrm>
            <a:off x="101600" y="76200"/>
            <a:ext cx="9621600" cy="656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900"/>
              <a:buNone/>
            </a:pPr>
            <a:r>
              <a:rPr lang="en-US"/>
              <a:t>Definition of SOO</a:t>
            </a:r>
            <a:endParaRPr/>
          </a:p>
        </p:txBody>
      </p:sp>
      <p:sp>
        <p:nvSpPr>
          <p:cNvPr id="251" name="Google Shape;251;p32"/>
          <p:cNvSpPr txBox="1">
            <a:spLocks noGrp="1"/>
          </p:cNvSpPr>
          <p:nvPr>
            <p:ph type="body" idx="1"/>
          </p:nvPr>
        </p:nvSpPr>
        <p:spPr>
          <a:xfrm>
            <a:off x="108423" y="990600"/>
            <a:ext cx="9729900" cy="328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900"/>
              <a:buNone/>
            </a:pPr>
            <a:r>
              <a:rPr lang="en-US"/>
              <a:t>STATEMENT OF OBJECTIVES (SOO)</a:t>
            </a:r>
            <a:endParaRPr/>
          </a:p>
        </p:txBody>
      </p:sp>
      <p:sp>
        <p:nvSpPr>
          <p:cNvPr id="252" name="Google Shape;252;p32"/>
          <p:cNvSpPr txBox="1"/>
          <p:nvPr/>
        </p:nvSpPr>
        <p:spPr>
          <a:xfrm>
            <a:off x="304900" y="1617107"/>
            <a:ext cx="11582199" cy="4555200"/>
          </a:xfrm>
          <a:prstGeom prst="rect">
            <a:avLst/>
          </a:prstGeom>
          <a:noFill/>
          <a:ln>
            <a:noFill/>
          </a:ln>
        </p:spPr>
        <p:txBody>
          <a:bodyPr spcFirstLastPara="1" wrap="square" lIns="121900" tIns="60925" rIns="121900" bIns="60925" anchor="t" anchorCtr="0">
            <a:noAutofit/>
          </a:bodyPr>
          <a:lstStyle/>
          <a:p>
            <a:pPr marL="165100" marR="6350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A </a:t>
            </a:r>
            <a:r>
              <a:rPr lang="en-US" sz="3200" b="1" i="0" u="none" strike="noStrike" cap="none">
                <a:solidFill>
                  <a:schemeClr val="lt1"/>
                </a:solidFill>
                <a:latin typeface="Arial"/>
                <a:ea typeface="Arial"/>
                <a:cs typeface="Arial"/>
                <a:sym typeface="Arial"/>
              </a:rPr>
              <a:t>SOO </a:t>
            </a:r>
            <a:r>
              <a:rPr lang="en-US" sz="3200" b="0" i="0" u="none" strike="noStrike" cap="none">
                <a:solidFill>
                  <a:schemeClr val="lt1"/>
                </a:solidFill>
                <a:latin typeface="Arial"/>
                <a:ea typeface="Arial"/>
                <a:cs typeface="Arial"/>
                <a:sym typeface="Arial"/>
              </a:rPr>
              <a:t>establishes a broad description of the government's overall goal(s) for the  requirement as well as High Level Objectives and performance objectives. It focuses on the outcomes rather than on how the work is to be done. It is used when the Government intends to provide the maximum flexibility to each offeror to propose an innovative approach. </a:t>
            </a:r>
            <a:endParaRPr sz="3200" b="0" i="0" u="none" strike="noStrike" cap="none">
              <a:solidFill>
                <a:schemeClr val="lt1"/>
              </a:solidFill>
              <a:latin typeface="Arial"/>
              <a:ea typeface="Arial"/>
              <a:cs typeface="Arial"/>
              <a:sym typeface="Arial"/>
            </a:endParaRPr>
          </a:p>
          <a:p>
            <a:pPr marL="165100" marR="63500" lvl="0" indent="0" algn="l" rtl="0">
              <a:lnSpc>
                <a:spcPct val="100000"/>
              </a:lnSpc>
              <a:spcBef>
                <a:spcPts val="0"/>
              </a:spcBef>
              <a:spcAft>
                <a:spcPts val="0"/>
              </a:spcAft>
              <a:buClr>
                <a:srgbClr val="000000"/>
              </a:buClr>
              <a:buSzPts val="3200"/>
              <a:buFont typeface="Arial"/>
              <a:buNone/>
            </a:pPr>
            <a:endParaRPr sz="3200" b="0" i="1" u="none" strike="noStrike" cap="none">
              <a:solidFill>
                <a:schemeClr val="lt1"/>
              </a:solidFill>
              <a:latin typeface="Arial"/>
              <a:ea typeface="Arial"/>
              <a:cs typeface="Arial"/>
              <a:sym typeface="Arial"/>
            </a:endParaRPr>
          </a:p>
          <a:p>
            <a:pPr marL="165100" marR="63500" lvl="0" indent="0" algn="l" rtl="0">
              <a:lnSpc>
                <a:spcPct val="100000"/>
              </a:lnSpc>
              <a:spcBef>
                <a:spcPts val="0"/>
              </a:spcBef>
              <a:spcAft>
                <a:spcPts val="0"/>
              </a:spcAft>
              <a:buClr>
                <a:srgbClr val="000000"/>
              </a:buClr>
              <a:buSzPts val="3200"/>
              <a:buFont typeface="Arial"/>
              <a:buNone/>
            </a:pPr>
            <a:r>
              <a:rPr lang="en-US" sz="3200" b="0" i="1" u="none" strike="noStrike" cap="none">
                <a:solidFill>
                  <a:schemeClr val="lt1"/>
                </a:solidFill>
                <a:latin typeface="Arial"/>
                <a:ea typeface="Arial"/>
                <a:cs typeface="Arial"/>
                <a:sym typeface="Arial"/>
              </a:rPr>
              <a:t>The SOO is NOT incorporated into the contract.</a:t>
            </a:r>
            <a:endParaRPr sz="32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txBox="1">
            <a:spLocks noGrp="1"/>
          </p:cNvSpPr>
          <p:nvPr>
            <p:ph type="title"/>
          </p:nvPr>
        </p:nvSpPr>
        <p:spPr>
          <a:xfrm>
            <a:off x="131528" y="-1079465"/>
            <a:ext cx="11360800" cy="771236"/>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a:solidFill>
                  <a:schemeClr val="accent1"/>
                </a:solidFill>
              </a:rPr>
              <a:t>THE STEPS</a:t>
            </a:r>
            <a:endParaRPr>
              <a:solidFill>
                <a:schemeClr val="accent1"/>
              </a:solidFill>
            </a:endParaRPr>
          </a:p>
        </p:txBody>
      </p:sp>
      <p:sp>
        <p:nvSpPr>
          <p:cNvPr id="259" name="Google Shape;259;p33"/>
          <p:cNvSpPr/>
          <p:nvPr/>
        </p:nvSpPr>
        <p:spPr>
          <a:xfrm>
            <a:off x="114859" y="45424"/>
            <a:ext cx="11905800" cy="509700"/>
          </a:xfrm>
          <a:prstGeom prst="rect">
            <a:avLst/>
          </a:prstGeom>
          <a:gradFill>
            <a:gsLst>
              <a:gs pos="0">
                <a:srgbClr val="696969"/>
              </a:gs>
              <a:gs pos="100000">
                <a:srgbClr val="1D1D1D"/>
              </a:gs>
            </a:gsLst>
            <a:lin ang="5400012"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STEPS TO PERFORMANCE BASED ACQUISITION</a:t>
            </a:r>
            <a:endParaRPr sz="1800" b="1" i="0" u="none" strike="noStrike" cap="none">
              <a:solidFill>
                <a:srgbClr val="FFFFFF"/>
              </a:solidFill>
              <a:latin typeface="Calibri"/>
              <a:ea typeface="Calibri"/>
              <a:cs typeface="Calibri"/>
              <a:sym typeface="Calibri"/>
            </a:endParaRPr>
          </a:p>
        </p:txBody>
      </p:sp>
      <p:sp>
        <p:nvSpPr>
          <p:cNvPr id="260" name="Google Shape;260;p33"/>
          <p:cNvSpPr/>
          <p:nvPr/>
        </p:nvSpPr>
        <p:spPr>
          <a:xfrm>
            <a:off x="114859" y="584222"/>
            <a:ext cx="1417200" cy="2434200"/>
          </a:xfrm>
          <a:prstGeom prst="rect">
            <a:avLst/>
          </a:prstGeom>
          <a:gradFill>
            <a:gsLst>
              <a:gs pos="0">
                <a:srgbClr val="1077D2"/>
              </a:gs>
              <a:gs pos="100000">
                <a:srgbClr val="093153"/>
              </a:gs>
            </a:gsLst>
            <a:lin ang="5400012" scaled="0"/>
          </a:gradFill>
          <a:ln w="127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cxnSp>
        <p:nvCxnSpPr>
          <p:cNvPr id="261" name="Google Shape;261;p33"/>
          <p:cNvCxnSpPr/>
          <p:nvPr/>
        </p:nvCxnSpPr>
        <p:spPr>
          <a:xfrm>
            <a:off x="108600" y="503685"/>
            <a:ext cx="11918400" cy="0"/>
          </a:xfrm>
          <a:prstGeom prst="straightConnector1">
            <a:avLst/>
          </a:prstGeom>
          <a:noFill/>
          <a:ln w="28575" cap="flat" cmpd="sng">
            <a:solidFill>
              <a:srgbClr val="FFD966"/>
            </a:solidFill>
            <a:prstDash val="solid"/>
            <a:round/>
            <a:headEnd type="none" w="sm" len="sm"/>
            <a:tailEnd type="none" w="sm" len="sm"/>
          </a:ln>
        </p:spPr>
      </p:cxnSp>
      <p:pic>
        <p:nvPicPr>
          <p:cNvPr id="262" name="Google Shape;262;p33" descr="White icon depicting three team members" title="Team Icon"/>
          <p:cNvPicPr preferRelativeResize="0"/>
          <p:nvPr/>
        </p:nvPicPr>
        <p:blipFill rotWithShape="1">
          <a:blip r:embed="rId3">
            <a:alphaModFix/>
          </a:blip>
          <a:srcRect/>
          <a:stretch/>
        </p:blipFill>
        <p:spPr>
          <a:xfrm>
            <a:off x="260125" y="769630"/>
            <a:ext cx="1126667" cy="1126667"/>
          </a:xfrm>
          <a:prstGeom prst="rect">
            <a:avLst/>
          </a:prstGeom>
          <a:noFill/>
          <a:ln>
            <a:noFill/>
          </a:ln>
          <a:effectLst>
            <a:outerShdw blurRad="57150" dist="47625" dir="2760000" algn="bl" rotWithShape="0">
              <a:srgbClr val="434343">
                <a:alpha val="81176"/>
              </a:srgbClr>
            </a:outerShdw>
          </a:effectLst>
        </p:spPr>
      </p:pic>
      <p:sp>
        <p:nvSpPr>
          <p:cNvPr id="263" name="Google Shape;263;p33"/>
          <p:cNvSpPr txBox="1"/>
          <p:nvPr/>
        </p:nvSpPr>
        <p:spPr>
          <a:xfrm>
            <a:off x="114859" y="1783141"/>
            <a:ext cx="1417200" cy="1235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300"/>
              <a:buFont typeface="Calibri"/>
              <a:buNone/>
            </a:pPr>
            <a:endParaRPr sz="1300" b="1"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STEP 1</a:t>
            </a:r>
            <a:endParaRPr sz="1300" b="1"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Form the Team</a:t>
            </a:r>
            <a:endParaRPr sz="12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endParaRPr sz="1300" b="0" i="0" u="none" strike="noStrike" cap="none">
              <a:solidFill>
                <a:srgbClr val="FFFFFF"/>
              </a:solidFill>
              <a:latin typeface="Calibri"/>
              <a:ea typeface="Calibri"/>
              <a:cs typeface="Calibri"/>
              <a:sym typeface="Calibri"/>
            </a:endParaRPr>
          </a:p>
        </p:txBody>
      </p:sp>
      <p:sp>
        <p:nvSpPr>
          <p:cNvPr id="264" name="Google Shape;264;p33"/>
          <p:cNvSpPr/>
          <p:nvPr/>
        </p:nvSpPr>
        <p:spPr>
          <a:xfrm>
            <a:off x="1627566" y="584222"/>
            <a:ext cx="1417200" cy="2434200"/>
          </a:xfrm>
          <a:prstGeom prst="rect">
            <a:avLst/>
          </a:prstGeom>
          <a:gradFill>
            <a:gsLst>
              <a:gs pos="0">
                <a:srgbClr val="1077D2"/>
              </a:gs>
              <a:gs pos="100000">
                <a:srgbClr val="093153"/>
              </a:gs>
            </a:gsLst>
            <a:lin ang="5400012" scaled="0"/>
          </a:gradFill>
          <a:ln w="127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65" name="Google Shape;265;p33" descr="White icon of a magnifying glass with and exclamation mark in the lens." title="Magnifying Glass Icon"/>
          <p:cNvPicPr preferRelativeResize="0"/>
          <p:nvPr/>
        </p:nvPicPr>
        <p:blipFill rotWithShape="1">
          <a:blip r:embed="rId4">
            <a:alphaModFix/>
          </a:blip>
          <a:srcRect/>
          <a:stretch/>
        </p:blipFill>
        <p:spPr>
          <a:xfrm>
            <a:off x="1772831" y="769629"/>
            <a:ext cx="1126667" cy="1126667"/>
          </a:xfrm>
          <a:prstGeom prst="rect">
            <a:avLst/>
          </a:prstGeom>
          <a:noFill/>
          <a:ln>
            <a:noFill/>
          </a:ln>
          <a:effectLst>
            <a:outerShdw blurRad="57150" dist="47625" dir="2760000" algn="bl" rotWithShape="0">
              <a:srgbClr val="434343">
                <a:alpha val="81176"/>
              </a:srgbClr>
            </a:outerShdw>
          </a:effectLst>
        </p:spPr>
      </p:pic>
      <p:sp>
        <p:nvSpPr>
          <p:cNvPr id="266" name="Google Shape;266;p33"/>
          <p:cNvSpPr txBox="1"/>
          <p:nvPr/>
        </p:nvSpPr>
        <p:spPr>
          <a:xfrm>
            <a:off x="1627590" y="1783141"/>
            <a:ext cx="1417200" cy="1235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300"/>
              <a:buFont typeface="Calibri"/>
              <a:buNone/>
            </a:pPr>
            <a:endParaRPr sz="1300" b="1"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STEP 2</a:t>
            </a:r>
            <a:endParaRPr sz="1300" b="1"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Identify Objectives</a:t>
            </a:r>
            <a:endParaRPr sz="12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endParaRPr sz="1300" b="0" i="0" u="none" strike="noStrike" cap="none">
              <a:solidFill>
                <a:srgbClr val="FFFFFF"/>
              </a:solidFill>
              <a:latin typeface="Calibri"/>
              <a:ea typeface="Calibri"/>
              <a:cs typeface="Calibri"/>
              <a:sym typeface="Calibri"/>
            </a:endParaRPr>
          </a:p>
        </p:txBody>
      </p:sp>
      <p:sp>
        <p:nvSpPr>
          <p:cNvPr id="267" name="Google Shape;267;p33"/>
          <p:cNvSpPr/>
          <p:nvPr/>
        </p:nvSpPr>
        <p:spPr>
          <a:xfrm>
            <a:off x="3140355" y="584222"/>
            <a:ext cx="1417200" cy="2434200"/>
          </a:xfrm>
          <a:prstGeom prst="rect">
            <a:avLst/>
          </a:prstGeom>
          <a:gradFill>
            <a:gsLst>
              <a:gs pos="0">
                <a:srgbClr val="1077D2"/>
              </a:gs>
              <a:gs pos="100000">
                <a:srgbClr val="093153"/>
              </a:gs>
            </a:gsLst>
            <a:lin ang="5400012" scaled="0"/>
          </a:gradFill>
          <a:ln w="127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68" name="Google Shape;268;p33" descr="White icon of a lightbulb " title="Lightbulb Icon"/>
          <p:cNvPicPr preferRelativeResize="0"/>
          <p:nvPr/>
        </p:nvPicPr>
        <p:blipFill rotWithShape="1">
          <a:blip r:embed="rId5">
            <a:alphaModFix/>
          </a:blip>
          <a:srcRect/>
          <a:stretch/>
        </p:blipFill>
        <p:spPr>
          <a:xfrm>
            <a:off x="3285624" y="769629"/>
            <a:ext cx="1126633" cy="1126633"/>
          </a:xfrm>
          <a:prstGeom prst="rect">
            <a:avLst/>
          </a:prstGeom>
          <a:noFill/>
          <a:ln>
            <a:noFill/>
          </a:ln>
          <a:effectLst>
            <a:outerShdw blurRad="57150" dist="47625" dir="2760000" algn="bl" rotWithShape="0">
              <a:srgbClr val="434343">
                <a:alpha val="81176"/>
              </a:srgbClr>
            </a:outerShdw>
          </a:effectLst>
        </p:spPr>
      </p:pic>
      <p:sp>
        <p:nvSpPr>
          <p:cNvPr id="269" name="Google Shape;269;p33"/>
          <p:cNvSpPr txBox="1"/>
          <p:nvPr/>
        </p:nvSpPr>
        <p:spPr>
          <a:xfrm>
            <a:off x="3140341" y="1783141"/>
            <a:ext cx="1417200" cy="1235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300"/>
              <a:buFont typeface="Calibri"/>
              <a:buNone/>
            </a:pPr>
            <a:endParaRPr sz="1300" b="1"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STEP 3</a:t>
            </a:r>
            <a:endParaRPr sz="1300" b="1"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Market Research</a:t>
            </a:r>
            <a:endParaRPr sz="12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endParaRPr sz="1300" b="0" i="0" u="none" strike="noStrike" cap="none">
              <a:solidFill>
                <a:srgbClr val="FFFFFF"/>
              </a:solidFill>
              <a:latin typeface="Calibri"/>
              <a:ea typeface="Calibri"/>
              <a:cs typeface="Calibri"/>
              <a:sym typeface="Calibri"/>
            </a:endParaRPr>
          </a:p>
        </p:txBody>
      </p:sp>
      <p:sp>
        <p:nvSpPr>
          <p:cNvPr id="270" name="Google Shape;270;p33"/>
          <p:cNvSpPr/>
          <p:nvPr/>
        </p:nvSpPr>
        <p:spPr>
          <a:xfrm>
            <a:off x="4633039" y="584164"/>
            <a:ext cx="1417200" cy="2434200"/>
          </a:xfrm>
          <a:prstGeom prst="rect">
            <a:avLst/>
          </a:prstGeom>
          <a:gradFill>
            <a:gsLst>
              <a:gs pos="0">
                <a:srgbClr val="1077D2"/>
              </a:gs>
              <a:gs pos="100000">
                <a:srgbClr val="093153"/>
              </a:gs>
            </a:gsLst>
            <a:lin ang="5400012" scaled="0"/>
          </a:gradFill>
          <a:ln w="127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71" name="Google Shape;271;p33" descr="White icon of a tri-fold map with lines connecting dots" title="Map Icon"/>
          <p:cNvPicPr preferRelativeResize="0"/>
          <p:nvPr/>
        </p:nvPicPr>
        <p:blipFill rotWithShape="1">
          <a:blip r:embed="rId6">
            <a:alphaModFix/>
          </a:blip>
          <a:srcRect/>
          <a:stretch/>
        </p:blipFill>
        <p:spPr>
          <a:xfrm>
            <a:off x="4778311" y="769628"/>
            <a:ext cx="1126633" cy="1126633"/>
          </a:xfrm>
          <a:prstGeom prst="rect">
            <a:avLst/>
          </a:prstGeom>
          <a:noFill/>
          <a:ln>
            <a:noFill/>
          </a:ln>
          <a:effectLst>
            <a:outerShdw blurRad="57150" dist="47625" dir="2760000" algn="bl" rotWithShape="0">
              <a:srgbClr val="434343">
                <a:alpha val="81176"/>
              </a:srgbClr>
            </a:outerShdw>
          </a:effectLst>
        </p:spPr>
      </p:pic>
      <p:sp>
        <p:nvSpPr>
          <p:cNvPr id="272" name="Google Shape;272;p33"/>
          <p:cNvSpPr txBox="1"/>
          <p:nvPr/>
        </p:nvSpPr>
        <p:spPr>
          <a:xfrm>
            <a:off x="4633028" y="1783085"/>
            <a:ext cx="1417200" cy="1235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300"/>
              <a:buFont typeface="Calibri"/>
              <a:buNone/>
            </a:pPr>
            <a:endParaRPr sz="1300" b="1"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STEP 4</a:t>
            </a:r>
            <a:endParaRPr sz="1300" b="1"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Develop Work Statement</a:t>
            </a:r>
            <a:endParaRPr sz="12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endParaRPr sz="1300" b="0" i="0" u="none" strike="noStrike" cap="none">
              <a:solidFill>
                <a:srgbClr val="FFFFFF"/>
              </a:solidFill>
              <a:latin typeface="Calibri"/>
              <a:ea typeface="Calibri"/>
              <a:cs typeface="Calibri"/>
              <a:sym typeface="Calibri"/>
            </a:endParaRPr>
          </a:p>
        </p:txBody>
      </p:sp>
      <p:sp>
        <p:nvSpPr>
          <p:cNvPr id="273" name="Google Shape;273;p33"/>
          <p:cNvSpPr/>
          <p:nvPr/>
        </p:nvSpPr>
        <p:spPr>
          <a:xfrm>
            <a:off x="6125683" y="584164"/>
            <a:ext cx="1417200" cy="2434200"/>
          </a:xfrm>
          <a:prstGeom prst="rect">
            <a:avLst/>
          </a:prstGeom>
          <a:gradFill>
            <a:gsLst>
              <a:gs pos="0">
                <a:srgbClr val="1077D2"/>
              </a:gs>
              <a:gs pos="100000">
                <a:srgbClr val="093153"/>
              </a:gs>
            </a:gsLst>
            <a:lin ang="5400012" scaled="0"/>
          </a:gradFill>
          <a:ln w="127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74" name="Google Shape;274;p33" descr="Ruler Icon&#10;&#10;White icon depicting a ruler" title="Ruler Icon"/>
          <p:cNvPicPr preferRelativeResize="0"/>
          <p:nvPr/>
        </p:nvPicPr>
        <p:blipFill rotWithShape="1">
          <a:blip r:embed="rId7">
            <a:alphaModFix/>
          </a:blip>
          <a:srcRect/>
          <a:stretch/>
        </p:blipFill>
        <p:spPr>
          <a:xfrm>
            <a:off x="6270940" y="769594"/>
            <a:ext cx="1126667" cy="1126667"/>
          </a:xfrm>
          <a:prstGeom prst="rect">
            <a:avLst/>
          </a:prstGeom>
          <a:noFill/>
          <a:ln>
            <a:noFill/>
          </a:ln>
          <a:effectLst>
            <a:outerShdw blurRad="57150" dist="47625" dir="2760000" algn="bl" rotWithShape="0">
              <a:srgbClr val="434343">
                <a:alpha val="81176"/>
              </a:srgbClr>
            </a:outerShdw>
          </a:effectLst>
        </p:spPr>
      </p:pic>
      <p:sp>
        <p:nvSpPr>
          <p:cNvPr id="275" name="Google Shape;275;p33"/>
          <p:cNvSpPr txBox="1"/>
          <p:nvPr/>
        </p:nvSpPr>
        <p:spPr>
          <a:xfrm>
            <a:off x="6125674" y="1783085"/>
            <a:ext cx="1417200" cy="1235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300"/>
              <a:buFont typeface="Calibri"/>
              <a:buNone/>
            </a:pPr>
            <a:endParaRPr sz="1300" b="1"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STEP 5</a:t>
            </a:r>
            <a:endParaRPr sz="1300" b="1"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Define Measures</a:t>
            </a:r>
            <a:endParaRPr sz="12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endParaRPr sz="1300" b="0" i="0" u="none" strike="noStrike" cap="none">
              <a:solidFill>
                <a:srgbClr val="FFFFFF"/>
              </a:solidFill>
              <a:latin typeface="Calibri"/>
              <a:ea typeface="Calibri"/>
              <a:cs typeface="Calibri"/>
              <a:sym typeface="Calibri"/>
            </a:endParaRPr>
          </a:p>
        </p:txBody>
      </p:sp>
      <p:sp>
        <p:nvSpPr>
          <p:cNvPr id="276" name="Google Shape;276;p33"/>
          <p:cNvSpPr/>
          <p:nvPr/>
        </p:nvSpPr>
        <p:spPr>
          <a:xfrm>
            <a:off x="7618347" y="584145"/>
            <a:ext cx="1417200" cy="2434200"/>
          </a:xfrm>
          <a:prstGeom prst="rect">
            <a:avLst/>
          </a:prstGeom>
          <a:gradFill>
            <a:gsLst>
              <a:gs pos="0">
                <a:srgbClr val="1077D2"/>
              </a:gs>
              <a:gs pos="100000">
                <a:srgbClr val="093153"/>
              </a:gs>
            </a:gsLst>
            <a:lin ang="5400012" scaled="0"/>
          </a:gradFill>
          <a:ln w="127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77" name="Google Shape;277;p33" descr="White icon depicting a checkbox" title="Checkbox Icon"/>
          <p:cNvPicPr preferRelativeResize="0"/>
          <p:nvPr/>
        </p:nvPicPr>
        <p:blipFill rotWithShape="1">
          <a:blip r:embed="rId8">
            <a:alphaModFix/>
          </a:blip>
          <a:srcRect/>
          <a:stretch/>
        </p:blipFill>
        <p:spPr>
          <a:xfrm>
            <a:off x="7763624" y="769666"/>
            <a:ext cx="1126633" cy="1126633"/>
          </a:xfrm>
          <a:prstGeom prst="rect">
            <a:avLst/>
          </a:prstGeom>
          <a:noFill/>
          <a:ln>
            <a:noFill/>
          </a:ln>
          <a:effectLst>
            <a:outerShdw blurRad="57150" dist="47625" dir="2760000" algn="bl" rotWithShape="0">
              <a:srgbClr val="434343">
                <a:alpha val="81176"/>
              </a:srgbClr>
            </a:outerShdw>
          </a:effectLst>
        </p:spPr>
      </p:pic>
      <p:sp>
        <p:nvSpPr>
          <p:cNvPr id="278" name="Google Shape;278;p33"/>
          <p:cNvSpPr txBox="1"/>
          <p:nvPr/>
        </p:nvSpPr>
        <p:spPr>
          <a:xfrm>
            <a:off x="7618341" y="1783066"/>
            <a:ext cx="1417200" cy="1235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300"/>
              <a:buFont typeface="Calibri"/>
              <a:buNone/>
            </a:pPr>
            <a:endParaRPr sz="1300" b="1"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STEP 6</a:t>
            </a:r>
            <a:endParaRPr sz="1300" b="1"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Source Selection</a:t>
            </a:r>
            <a:endParaRPr sz="12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endParaRPr sz="1300" b="0" i="0" u="none" strike="noStrike" cap="none">
              <a:solidFill>
                <a:srgbClr val="FFFFFF"/>
              </a:solidFill>
              <a:latin typeface="Calibri"/>
              <a:ea typeface="Calibri"/>
              <a:cs typeface="Calibri"/>
              <a:sym typeface="Calibri"/>
            </a:endParaRPr>
          </a:p>
        </p:txBody>
      </p:sp>
      <p:sp>
        <p:nvSpPr>
          <p:cNvPr id="279" name="Google Shape;279;p33" descr="Step 7 Manage Performance."/>
          <p:cNvSpPr/>
          <p:nvPr/>
        </p:nvSpPr>
        <p:spPr>
          <a:xfrm>
            <a:off x="9111012" y="584145"/>
            <a:ext cx="1417200" cy="2434200"/>
          </a:xfrm>
          <a:prstGeom prst="rect">
            <a:avLst/>
          </a:prstGeom>
          <a:gradFill>
            <a:gsLst>
              <a:gs pos="0">
                <a:srgbClr val="1077D2"/>
              </a:gs>
              <a:gs pos="100000">
                <a:srgbClr val="093153"/>
              </a:gs>
            </a:gsLst>
            <a:lin ang="5400012" scaled="0"/>
          </a:gradFill>
          <a:ln w="127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80" name="Google Shape;280;p33" descr="White icon with a person and a gear with curved arrows on top and bottom showing a link between the person and gear (or process)" title="Process Icon"/>
          <p:cNvPicPr preferRelativeResize="0"/>
          <p:nvPr/>
        </p:nvPicPr>
        <p:blipFill rotWithShape="1">
          <a:blip r:embed="rId9">
            <a:alphaModFix/>
          </a:blip>
          <a:srcRect/>
          <a:stretch/>
        </p:blipFill>
        <p:spPr>
          <a:xfrm>
            <a:off x="9256290" y="769665"/>
            <a:ext cx="1126633" cy="1126633"/>
          </a:xfrm>
          <a:prstGeom prst="rect">
            <a:avLst/>
          </a:prstGeom>
          <a:noFill/>
          <a:ln>
            <a:noFill/>
          </a:ln>
          <a:effectLst>
            <a:outerShdw blurRad="57150" dist="47625" dir="2760000" algn="bl" rotWithShape="0">
              <a:srgbClr val="434343">
                <a:alpha val="81176"/>
              </a:srgbClr>
            </a:outerShdw>
          </a:effectLst>
        </p:spPr>
      </p:pic>
      <p:sp>
        <p:nvSpPr>
          <p:cNvPr id="281" name="Google Shape;281;p33"/>
          <p:cNvSpPr txBox="1"/>
          <p:nvPr/>
        </p:nvSpPr>
        <p:spPr>
          <a:xfrm>
            <a:off x="9111007" y="1783066"/>
            <a:ext cx="1417200" cy="1235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300"/>
              <a:buFont typeface="Calibri"/>
              <a:buNone/>
            </a:pPr>
            <a:endParaRPr sz="1300" b="1"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STEP 7</a:t>
            </a:r>
            <a:endParaRPr sz="1300" b="1"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Manage Performance</a:t>
            </a:r>
            <a:endParaRPr sz="12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endParaRPr sz="1300" b="0" i="0" u="none" strike="noStrike" cap="none">
              <a:solidFill>
                <a:srgbClr val="FFFFFF"/>
              </a:solidFill>
              <a:latin typeface="Calibri"/>
              <a:ea typeface="Calibri"/>
              <a:cs typeface="Calibri"/>
              <a:sym typeface="Calibri"/>
            </a:endParaRPr>
          </a:p>
        </p:txBody>
      </p:sp>
      <p:sp>
        <p:nvSpPr>
          <p:cNvPr id="282" name="Google Shape;282;p33"/>
          <p:cNvSpPr/>
          <p:nvPr/>
        </p:nvSpPr>
        <p:spPr>
          <a:xfrm>
            <a:off x="10603676" y="584145"/>
            <a:ext cx="1417200" cy="2434200"/>
          </a:xfrm>
          <a:prstGeom prst="rect">
            <a:avLst/>
          </a:prstGeom>
          <a:gradFill>
            <a:gsLst>
              <a:gs pos="0">
                <a:srgbClr val="1077D2"/>
              </a:gs>
              <a:gs pos="100000">
                <a:srgbClr val="093153"/>
              </a:gs>
            </a:gsLst>
            <a:lin ang="5400012" scaled="0"/>
          </a:gradFill>
          <a:ln w="127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83" name="Google Shape;283;p33"/>
          <p:cNvSpPr txBox="1"/>
          <p:nvPr/>
        </p:nvSpPr>
        <p:spPr>
          <a:xfrm>
            <a:off x="10603674" y="1783066"/>
            <a:ext cx="1417200" cy="1235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300"/>
              <a:buFont typeface="Calibri"/>
              <a:buNone/>
            </a:pPr>
            <a:endParaRPr sz="1300" b="1"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1300"/>
              <a:buFont typeface="Calibri"/>
              <a:buNone/>
            </a:pPr>
            <a:r>
              <a:rPr lang="en-US" sz="1300" b="1" i="0" u="none" strike="noStrike" cap="none">
                <a:solidFill>
                  <a:srgbClr val="FFFFFF"/>
                </a:solidFill>
                <a:latin typeface="Calibri"/>
                <a:ea typeface="Calibri"/>
                <a:cs typeface="Calibri"/>
                <a:sym typeface="Calibri"/>
              </a:rPr>
              <a:t>STEP 8</a:t>
            </a:r>
            <a:endParaRPr sz="1300" b="1"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Complete Closeout</a:t>
            </a:r>
            <a:endParaRPr sz="12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endParaRPr sz="1300" b="0" i="0" u="none" strike="noStrike" cap="none">
              <a:solidFill>
                <a:srgbClr val="FFFFFF"/>
              </a:solidFill>
              <a:latin typeface="Calibri"/>
              <a:ea typeface="Calibri"/>
              <a:cs typeface="Calibri"/>
              <a:sym typeface="Calibri"/>
            </a:endParaRPr>
          </a:p>
        </p:txBody>
      </p:sp>
      <p:pic>
        <p:nvPicPr>
          <p:cNvPr id="284" name="Google Shape;284;p33" descr="White icon depicting a champion's wreath" title="Wreath Icon"/>
          <p:cNvPicPr preferRelativeResize="0"/>
          <p:nvPr/>
        </p:nvPicPr>
        <p:blipFill rotWithShape="1">
          <a:blip r:embed="rId10">
            <a:alphaModFix/>
          </a:blip>
          <a:srcRect/>
          <a:stretch/>
        </p:blipFill>
        <p:spPr>
          <a:xfrm>
            <a:off x="10748957" y="769664"/>
            <a:ext cx="1126633" cy="1126633"/>
          </a:xfrm>
          <a:prstGeom prst="rect">
            <a:avLst/>
          </a:prstGeom>
          <a:noFill/>
          <a:ln>
            <a:noFill/>
          </a:ln>
          <a:effectLst>
            <a:outerShdw blurRad="57150" dist="47625" dir="2760000" algn="bl" rotWithShape="0">
              <a:srgbClr val="434343">
                <a:alpha val="81176"/>
              </a:srgbClr>
            </a:outerShdw>
          </a:effectLst>
        </p:spPr>
      </p:pic>
      <p:graphicFrame>
        <p:nvGraphicFramePr>
          <p:cNvPr id="285" name="Google Shape;285;p33" descr="Table identifying the purpose of each of the eight steps in the performance based acquisition process and the potential outputs for each step" title="Steps Table"/>
          <p:cNvGraphicFramePr/>
          <p:nvPr/>
        </p:nvGraphicFramePr>
        <p:xfrm>
          <a:off x="114850" y="3181950"/>
          <a:ext cx="3000000" cy="3000000"/>
        </p:xfrm>
        <a:graphic>
          <a:graphicData uri="http://schemas.openxmlformats.org/drawingml/2006/table">
            <a:tbl>
              <a:tblPr firstRow="1">
                <a:noFill/>
                <a:tableStyleId>{D812BF8D-6D08-4AA5-B30E-A47DD24437BB}</a:tableStyleId>
              </a:tblPr>
              <a:tblGrid>
                <a:gridCol w="1489800">
                  <a:extLst>
                    <a:ext uri="{9D8B030D-6E8A-4147-A177-3AD203B41FA5}">
                      <a16:colId xmlns:a16="http://schemas.microsoft.com/office/drawing/2014/main" val="20000"/>
                    </a:ext>
                  </a:extLst>
                </a:gridCol>
                <a:gridCol w="1489800">
                  <a:extLst>
                    <a:ext uri="{9D8B030D-6E8A-4147-A177-3AD203B41FA5}">
                      <a16:colId xmlns:a16="http://schemas.microsoft.com/office/drawing/2014/main" val="20001"/>
                    </a:ext>
                  </a:extLst>
                </a:gridCol>
                <a:gridCol w="1489800">
                  <a:extLst>
                    <a:ext uri="{9D8B030D-6E8A-4147-A177-3AD203B41FA5}">
                      <a16:colId xmlns:a16="http://schemas.microsoft.com/office/drawing/2014/main" val="20002"/>
                    </a:ext>
                  </a:extLst>
                </a:gridCol>
                <a:gridCol w="1489800">
                  <a:extLst>
                    <a:ext uri="{9D8B030D-6E8A-4147-A177-3AD203B41FA5}">
                      <a16:colId xmlns:a16="http://schemas.microsoft.com/office/drawing/2014/main" val="20003"/>
                    </a:ext>
                  </a:extLst>
                </a:gridCol>
                <a:gridCol w="1489800">
                  <a:extLst>
                    <a:ext uri="{9D8B030D-6E8A-4147-A177-3AD203B41FA5}">
                      <a16:colId xmlns:a16="http://schemas.microsoft.com/office/drawing/2014/main" val="20004"/>
                    </a:ext>
                  </a:extLst>
                </a:gridCol>
                <a:gridCol w="1489800">
                  <a:extLst>
                    <a:ext uri="{9D8B030D-6E8A-4147-A177-3AD203B41FA5}">
                      <a16:colId xmlns:a16="http://schemas.microsoft.com/office/drawing/2014/main" val="20005"/>
                    </a:ext>
                  </a:extLst>
                </a:gridCol>
                <a:gridCol w="1550025">
                  <a:extLst>
                    <a:ext uri="{9D8B030D-6E8A-4147-A177-3AD203B41FA5}">
                      <a16:colId xmlns:a16="http://schemas.microsoft.com/office/drawing/2014/main" val="20006"/>
                    </a:ext>
                  </a:extLst>
                </a:gridCol>
                <a:gridCol w="1429575">
                  <a:extLst>
                    <a:ext uri="{9D8B030D-6E8A-4147-A177-3AD203B41FA5}">
                      <a16:colId xmlns:a16="http://schemas.microsoft.com/office/drawing/2014/main" val="20007"/>
                    </a:ext>
                  </a:extLst>
                </a:gridCol>
              </a:tblGrid>
              <a:tr h="3522525">
                <a:tc>
                  <a:txBody>
                    <a:bodyPr/>
                    <a:lstStyle/>
                    <a:p>
                      <a:pPr marL="0" marR="0" lvl="0" indent="0" algn="ctr" rtl="0">
                        <a:lnSpc>
                          <a:spcPct val="100000"/>
                        </a:lnSpc>
                        <a:spcBef>
                          <a:spcPts val="0"/>
                        </a:spcBef>
                        <a:spcAft>
                          <a:spcPts val="0"/>
                        </a:spcAft>
                        <a:buClr>
                          <a:srgbClr val="FFFFFF"/>
                        </a:buClr>
                        <a:buSzPts val="1100"/>
                        <a:buFont typeface="Calibri"/>
                        <a:buNone/>
                      </a:pPr>
                      <a:r>
                        <a:rPr lang="en-US" sz="1100" b="1" u="sng" strike="noStrike" cap="none">
                          <a:solidFill>
                            <a:srgbClr val="FFFFFF"/>
                          </a:solidFill>
                          <a:latin typeface="Calibri"/>
                          <a:ea typeface="Calibri"/>
                          <a:cs typeface="Calibri"/>
                          <a:sym typeface="Calibri"/>
                        </a:rPr>
                        <a:t>PURPOSE:</a:t>
                      </a:r>
                      <a:endParaRPr sz="1100" b="1" u="sng"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100"/>
                        <a:buFont typeface="Calibri"/>
                        <a:buNone/>
                      </a:pPr>
                      <a:r>
                        <a:rPr lang="en-US" sz="1100" i="1" u="none" strike="noStrike" cap="none">
                          <a:solidFill>
                            <a:srgbClr val="FFFFFF"/>
                          </a:solidFill>
                          <a:latin typeface="Calibri"/>
                          <a:ea typeface="Calibri"/>
                          <a:cs typeface="Calibri"/>
                          <a:sym typeface="Calibri"/>
                        </a:rPr>
                        <a:t>Establish the team and conduct high-level project planning.</a:t>
                      </a:r>
                      <a:endParaRPr sz="1100" i="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b="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b="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b="1" u="sng" strike="noStrike" cap="none">
                          <a:solidFill>
                            <a:srgbClr val="FFFFFF"/>
                          </a:solidFill>
                          <a:latin typeface="Calibri"/>
                          <a:ea typeface="Calibri"/>
                          <a:cs typeface="Calibri"/>
                          <a:sym typeface="Calibri"/>
                        </a:rPr>
                        <a:t>POTENTIAL OUTPUTS:</a:t>
                      </a:r>
                      <a:endParaRPr sz="1100" b="1" u="sng"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Project Vision, Mission &amp; Success Factors</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Stakeholder ID &amp; Analysis</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High-Level Comms Plan</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Risk ID</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IPT Charter</a:t>
                      </a:r>
                      <a:endParaRPr sz="1100" u="none" strike="noStrike" cap="none">
                        <a:solidFill>
                          <a:srgbClr val="FFFFFF"/>
                        </a:solidFill>
                        <a:latin typeface="Calibri"/>
                        <a:ea typeface="Calibri"/>
                        <a:cs typeface="Calibri"/>
                        <a:sym typeface="Calibri"/>
                      </a:endParaRPr>
                    </a:p>
                  </a:txBody>
                  <a:tcPr marL="63500" marR="63500" marT="63500" marB="63500">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FFFFFF"/>
                        </a:buClr>
                        <a:buSzPts val="1100"/>
                        <a:buFont typeface="Calibri"/>
                        <a:buNone/>
                      </a:pPr>
                      <a:r>
                        <a:rPr lang="en-US" sz="1100" b="1" u="sng" strike="noStrike" cap="none">
                          <a:solidFill>
                            <a:srgbClr val="FFFFFF"/>
                          </a:solidFill>
                          <a:latin typeface="Calibri"/>
                          <a:ea typeface="Calibri"/>
                          <a:cs typeface="Calibri"/>
                          <a:sym typeface="Calibri"/>
                        </a:rPr>
                        <a:t>PURPOSE:</a:t>
                      </a:r>
                      <a:endParaRPr sz="1100" i="1"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100"/>
                        <a:buFont typeface="Calibri"/>
                        <a:buNone/>
                      </a:pPr>
                      <a:r>
                        <a:rPr lang="en-US" sz="1100" i="1" u="none" strike="noStrike" cap="none">
                          <a:solidFill>
                            <a:srgbClr val="FFFFFF"/>
                          </a:solidFill>
                          <a:latin typeface="Calibri"/>
                          <a:ea typeface="Calibri"/>
                          <a:cs typeface="Calibri"/>
                          <a:sym typeface="Calibri"/>
                        </a:rPr>
                        <a:t>Identify why we’re doing this in the first place and what are the high-level objectives (HLO).</a:t>
                      </a:r>
                      <a:endParaRPr sz="1100" i="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b="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b="1" u="sng" strike="noStrike" cap="none">
                          <a:solidFill>
                            <a:srgbClr val="FFFFFF"/>
                          </a:solidFill>
                          <a:latin typeface="Calibri"/>
                          <a:ea typeface="Calibri"/>
                          <a:cs typeface="Calibri"/>
                          <a:sym typeface="Calibri"/>
                        </a:rPr>
                        <a:t>POTENTIAL OUTPUTS:</a:t>
                      </a:r>
                      <a:endParaRPr sz="1100" b="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Review/analyze current approach</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Tie project into Agency Mission / Strategy</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Establish HLOs</a:t>
                      </a:r>
                      <a:endParaRPr sz="1100" u="none" strike="noStrike" cap="none">
                        <a:solidFill>
                          <a:srgbClr val="FFFFFF"/>
                        </a:solidFill>
                        <a:latin typeface="Calibri"/>
                        <a:ea typeface="Calibri"/>
                        <a:cs typeface="Calibri"/>
                        <a:sym typeface="Calibri"/>
                      </a:endParaRPr>
                    </a:p>
                  </a:txBody>
                  <a:tcPr marL="63500" marR="63500" marT="63500" marB="63500">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FFFFFF"/>
                        </a:buClr>
                        <a:buSzPts val="1100"/>
                        <a:buFont typeface="Calibri"/>
                        <a:buNone/>
                      </a:pPr>
                      <a:r>
                        <a:rPr lang="en-US" sz="1100" b="1" u="sng" strike="noStrike" cap="none">
                          <a:solidFill>
                            <a:srgbClr val="FFFFFF"/>
                          </a:solidFill>
                          <a:latin typeface="Calibri"/>
                          <a:ea typeface="Calibri"/>
                          <a:cs typeface="Calibri"/>
                          <a:sym typeface="Calibri"/>
                        </a:rPr>
                        <a:t>PURPOSE:</a:t>
                      </a:r>
                      <a:endParaRPr sz="1100" b="1" u="sng"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100"/>
                        <a:buFont typeface="Calibri"/>
                        <a:buNone/>
                      </a:pPr>
                      <a:r>
                        <a:rPr lang="en-US" sz="1100" i="1" u="none" strike="noStrike" cap="none">
                          <a:solidFill>
                            <a:srgbClr val="FFFFFF"/>
                          </a:solidFill>
                          <a:latin typeface="Calibri"/>
                          <a:ea typeface="Calibri"/>
                          <a:cs typeface="Calibri"/>
                          <a:sym typeface="Calibri"/>
                        </a:rPr>
                        <a:t>A team approach to market research using available tools and innovative resources.</a:t>
                      </a:r>
                      <a:endParaRPr sz="1100" i="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b="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b="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b="1" u="sng" strike="noStrike" cap="none">
                          <a:solidFill>
                            <a:srgbClr val="FFFFFF"/>
                          </a:solidFill>
                          <a:latin typeface="Calibri"/>
                          <a:ea typeface="Calibri"/>
                          <a:cs typeface="Calibri"/>
                          <a:sym typeface="Calibri"/>
                        </a:rPr>
                        <a:t>POTENTIAL OUTPUTS:</a:t>
                      </a:r>
                      <a:endParaRPr sz="1100" b="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ID MR Topics</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Team market research assignments</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Draft MR document</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Draft IPT Master Schedule</a:t>
                      </a:r>
                      <a:endParaRPr sz="1100" u="none" strike="noStrike" cap="none">
                        <a:solidFill>
                          <a:srgbClr val="FFFFFF"/>
                        </a:solidFill>
                        <a:latin typeface="Calibri"/>
                        <a:ea typeface="Calibri"/>
                        <a:cs typeface="Calibri"/>
                        <a:sym typeface="Calibri"/>
                      </a:endParaRPr>
                    </a:p>
                  </a:txBody>
                  <a:tcPr marL="63500" marR="63500" marT="63500" marB="63500">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FFFFFF"/>
                        </a:buClr>
                        <a:buSzPts val="1100"/>
                        <a:buFont typeface="Calibri"/>
                        <a:buNone/>
                      </a:pPr>
                      <a:r>
                        <a:rPr lang="en-US" sz="1100" b="1" u="sng" strike="noStrike" cap="none">
                          <a:solidFill>
                            <a:srgbClr val="FFFFFF"/>
                          </a:solidFill>
                          <a:latin typeface="Calibri"/>
                          <a:ea typeface="Calibri"/>
                          <a:cs typeface="Calibri"/>
                          <a:sym typeface="Calibri"/>
                        </a:rPr>
                        <a:t>PURPOSE:</a:t>
                      </a:r>
                      <a:endParaRPr sz="1100" i="1"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100"/>
                        <a:buFont typeface="Calibri"/>
                        <a:buNone/>
                      </a:pPr>
                      <a:r>
                        <a:rPr lang="en-US" sz="1100" i="1" u="none" strike="noStrike" cap="none">
                          <a:solidFill>
                            <a:srgbClr val="FFFFFF"/>
                          </a:solidFill>
                          <a:latin typeface="Calibri"/>
                          <a:ea typeface="Calibri"/>
                          <a:cs typeface="Calibri"/>
                          <a:sym typeface="Calibri"/>
                        </a:rPr>
                        <a:t>Well-written requirements statements and identifying the appropriate work statement type.</a:t>
                      </a:r>
                      <a:endParaRPr sz="1100" i="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b="1" u="sng" strike="noStrike" cap="none">
                          <a:solidFill>
                            <a:srgbClr val="FFFFFF"/>
                          </a:solidFill>
                          <a:latin typeface="Calibri"/>
                          <a:ea typeface="Calibri"/>
                          <a:cs typeface="Calibri"/>
                          <a:sym typeface="Calibri"/>
                        </a:rPr>
                        <a:t>POTENTIAL OUTPUTS:</a:t>
                      </a:r>
                      <a:endParaRPr sz="1100" b="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Draft Performance Requirements Statements</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Draft Work Statement Template Selection</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ID Solicitation Requirements</a:t>
                      </a:r>
                      <a:endParaRPr sz="1100" u="none" strike="noStrike" cap="none">
                        <a:solidFill>
                          <a:srgbClr val="FFFFFF"/>
                        </a:solidFill>
                        <a:latin typeface="Calibri"/>
                        <a:ea typeface="Calibri"/>
                        <a:cs typeface="Calibri"/>
                        <a:sym typeface="Calibri"/>
                      </a:endParaRPr>
                    </a:p>
                  </a:txBody>
                  <a:tcPr marL="63500" marR="63500" marT="63500" marB="63500">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FFFFFF"/>
                        </a:buClr>
                        <a:buSzPts val="1100"/>
                        <a:buFont typeface="Calibri"/>
                        <a:buNone/>
                      </a:pPr>
                      <a:r>
                        <a:rPr lang="en-US" sz="1100" b="1" u="sng" strike="noStrike" cap="none">
                          <a:solidFill>
                            <a:srgbClr val="FFFFFF"/>
                          </a:solidFill>
                          <a:latin typeface="Calibri"/>
                          <a:ea typeface="Calibri"/>
                          <a:cs typeface="Calibri"/>
                          <a:sym typeface="Calibri"/>
                        </a:rPr>
                        <a:t>PURPOSE:</a:t>
                      </a:r>
                      <a:endParaRPr sz="1100" i="1"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100"/>
                        <a:buFont typeface="Calibri"/>
                        <a:buNone/>
                      </a:pPr>
                      <a:r>
                        <a:rPr lang="en-US" sz="1100" i="1" u="none" strike="noStrike" cap="none">
                          <a:solidFill>
                            <a:srgbClr val="FFFFFF"/>
                          </a:solidFill>
                          <a:latin typeface="Calibri"/>
                          <a:ea typeface="Calibri"/>
                          <a:cs typeface="Calibri"/>
                          <a:sym typeface="Calibri"/>
                        </a:rPr>
                        <a:t>What constitutes successful performance and how does the team measure this?</a:t>
                      </a:r>
                      <a:endParaRPr sz="1100" i="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b="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b="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b="1" u="sng" strike="noStrike" cap="none">
                          <a:solidFill>
                            <a:srgbClr val="FFFFFF"/>
                          </a:solidFill>
                          <a:latin typeface="Calibri"/>
                          <a:ea typeface="Calibri"/>
                          <a:cs typeface="Calibri"/>
                          <a:sym typeface="Calibri"/>
                        </a:rPr>
                        <a:t>POTENTIAL OUTPUTS:</a:t>
                      </a:r>
                      <a:endParaRPr sz="1100" b="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Develop performance standards and possible incentives</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Review acquisition strategy alternatives</a:t>
                      </a:r>
                      <a:endParaRPr sz="1100" u="none" strike="noStrike" cap="none">
                        <a:solidFill>
                          <a:srgbClr val="FFFFFF"/>
                        </a:solidFill>
                        <a:latin typeface="Calibri"/>
                        <a:ea typeface="Calibri"/>
                        <a:cs typeface="Calibri"/>
                        <a:sym typeface="Calibri"/>
                      </a:endParaRPr>
                    </a:p>
                  </a:txBody>
                  <a:tcPr marL="63500" marR="63500" marT="63500" marB="63500">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FFFFFF"/>
                        </a:buClr>
                        <a:buSzPts val="1100"/>
                        <a:buFont typeface="Calibri"/>
                        <a:buNone/>
                      </a:pPr>
                      <a:r>
                        <a:rPr lang="en-US" sz="1100" b="1" u="sng" strike="noStrike" cap="none">
                          <a:solidFill>
                            <a:srgbClr val="FFFFFF"/>
                          </a:solidFill>
                          <a:latin typeface="Calibri"/>
                          <a:ea typeface="Calibri"/>
                          <a:cs typeface="Calibri"/>
                          <a:sym typeface="Calibri"/>
                        </a:rPr>
                        <a:t>PURPOSE:</a:t>
                      </a:r>
                      <a:endParaRPr sz="1100" i="1"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100"/>
                        <a:buFont typeface="Calibri"/>
                        <a:buNone/>
                      </a:pPr>
                      <a:r>
                        <a:rPr lang="en-US" sz="1100" i="1" u="none" strike="noStrike" cap="none">
                          <a:solidFill>
                            <a:srgbClr val="FFFFFF"/>
                          </a:solidFill>
                          <a:latin typeface="Calibri"/>
                          <a:ea typeface="Calibri"/>
                          <a:cs typeface="Calibri"/>
                          <a:sym typeface="Calibri"/>
                        </a:rPr>
                        <a:t>Review options for evaluation criteria and think through the source selection process.</a:t>
                      </a:r>
                      <a:endParaRPr sz="1100" i="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b="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b="1" u="sng" strike="noStrike" cap="none">
                          <a:solidFill>
                            <a:srgbClr val="FFFFFF"/>
                          </a:solidFill>
                          <a:latin typeface="Calibri"/>
                          <a:ea typeface="Calibri"/>
                          <a:cs typeface="Calibri"/>
                          <a:sym typeface="Calibri"/>
                        </a:rPr>
                        <a:t>POTENTIAL OUTPUTS:</a:t>
                      </a:r>
                      <a:endParaRPr sz="1100" b="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Explore innovative source selection approaches</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ID Tech Eval criteria</a:t>
                      </a:r>
                      <a:endParaRPr sz="1100" u="none" strike="noStrike" cap="none">
                        <a:solidFill>
                          <a:srgbClr val="FFFFFF"/>
                        </a:solidFill>
                        <a:latin typeface="Calibri"/>
                        <a:ea typeface="Calibri"/>
                        <a:cs typeface="Calibri"/>
                        <a:sym typeface="Calibri"/>
                      </a:endParaRPr>
                    </a:p>
                  </a:txBody>
                  <a:tcPr marL="63500" marR="63500" marT="63500" marB="63500">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FFFFFF"/>
                        </a:buClr>
                        <a:buSzPts val="1100"/>
                        <a:buFont typeface="Calibri"/>
                        <a:buNone/>
                      </a:pPr>
                      <a:r>
                        <a:rPr lang="en-US" sz="1100" b="1" u="sng" strike="noStrike" cap="none">
                          <a:solidFill>
                            <a:srgbClr val="FFFFFF"/>
                          </a:solidFill>
                          <a:latin typeface="Calibri"/>
                          <a:ea typeface="Calibri"/>
                          <a:cs typeface="Calibri"/>
                          <a:sym typeface="Calibri"/>
                        </a:rPr>
                        <a:t>PURPOSE:</a:t>
                      </a:r>
                      <a:endParaRPr sz="1100" i="1"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100"/>
                        <a:buFont typeface="Calibri"/>
                        <a:buNone/>
                      </a:pPr>
                      <a:r>
                        <a:rPr lang="en-US" sz="1100" i="1" u="none" strike="noStrike" cap="none">
                          <a:solidFill>
                            <a:srgbClr val="FFFFFF"/>
                          </a:solidFill>
                          <a:latin typeface="Calibri"/>
                          <a:ea typeface="Calibri"/>
                          <a:cs typeface="Calibri"/>
                          <a:sym typeface="Calibri"/>
                        </a:rPr>
                        <a:t>Managing the contract to ensure performance objectives are met.</a:t>
                      </a:r>
                      <a:endParaRPr sz="1100" i="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b="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b="1" u="sng" strike="noStrike" cap="none">
                          <a:solidFill>
                            <a:srgbClr val="FFFFFF"/>
                          </a:solidFill>
                          <a:latin typeface="Calibri"/>
                          <a:ea typeface="Calibri"/>
                          <a:cs typeface="Calibri"/>
                          <a:sym typeface="Calibri"/>
                        </a:rPr>
                        <a:t>POTENTIAL OUTPUTS:</a:t>
                      </a:r>
                      <a:endParaRPr sz="1100" b="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Draft Risk Management Plan</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QASP vs. QAP</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Performance tracking approach</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Roles &amp; Responsibilities</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Change &amp; Transition Management</a:t>
                      </a:r>
                      <a:endParaRPr sz="1100" u="none" strike="noStrike" cap="none">
                        <a:solidFill>
                          <a:srgbClr val="FFFFFF"/>
                        </a:solidFill>
                        <a:latin typeface="Calibri"/>
                        <a:ea typeface="Calibri"/>
                        <a:cs typeface="Calibri"/>
                        <a:sym typeface="Calibri"/>
                      </a:endParaRPr>
                    </a:p>
                  </a:txBody>
                  <a:tcPr marL="63500" marR="63500" marT="63500" marB="63500">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FFFFFF"/>
                        </a:buClr>
                        <a:buSzPts val="1100"/>
                        <a:buFont typeface="Calibri"/>
                        <a:buNone/>
                      </a:pPr>
                      <a:r>
                        <a:rPr lang="en-US" sz="1100" b="1" u="sng" strike="noStrike" cap="none">
                          <a:solidFill>
                            <a:srgbClr val="FFFFFF"/>
                          </a:solidFill>
                          <a:latin typeface="Calibri"/>
                          <a:ea typeface="Calibri"/>
                          <a:cs typeface="Calibri"/>
                          <a:sym typeface="Calibri"/>
                        </a:rPr>
                        <a:t>PURPOSE:</a:t>
                      </a:r>
                      <a:endParaRPr sz="1100" i="1"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100"/>
                        <a:buFont typeface="Calibri"/>
                        <a:buNone/>
                      </a:pPr>
                      <a:r>
                        <a:rPr lang="en-US" sz="1100" i="1" u="none" strike="noStrike" cap="none">
                          <a:solidFill>
                            <a:srgbClr val="FFFFFF"/>
                          </a:solidFill>
                          <a:latin typeface="Calibri"/>
                          <a:ea typeface="Calibri"/>
                          <a:cs typeface="Calibri"/>
                          <a:sym typeface="Calibri"/>
                        </a:rPr>
                        <a:t>Considerations for closing out the contract and concluding the project.</a:t>
                      </a:r>
                      <a:endParaRPr sz="1100" i="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endParaRPr sz="10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b="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b="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b="1" u="sng" strike="noStrike" cap="none">
                          <a:solidFill>
                            <a:srgbClr val="FFFFFF"/>
                          </a:solidFill>
                          <a:latin typeface="Calibri"/>
                          <a:ea typeface="Calibri"/>
                          <a:cs typeface="Calibri"/>
                          <a:sym typeface="Calibri"/>
                        </a:rPr>
                        <a:t>POTENTIAL OUTPUTS:</a:t>
                      </a:r>
                      <a:endParaRPr sz="1100" b="1"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Lessons Learned</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Celebrate Success</a:t>
                      </a:r>
                      <a:endParaRPr sz="110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100"/>
                        <a:buFont typeface="Calibri"/>
                        <a:buNone/>
                      </a:pPr>
                      <a:r>
                        <a:rPr lang="en-US" sz="1100" u="none" strike="noStrike" cap="none">
                          <a:solidFill>
                            <a:srgbClr val="FFFFFF"/>
                          </a:solidFill>
                          <a:latin typeface="Calibri"/>
                          <a:ea typeface="Calibri"/>
                          <a:cs typeface="Calibri"/>
                          <a:sym typeface="Calibri"/>
                        </a:rPr>
                        <a:t>- Document in CPARs</a:t>
                      </a:r>
                      <a:endParaRPr sz="1100" u="none" strike="noStrike" cap="none">
                        <a:solidFill>
                          <a:srgbClr val="FFFFFF"/>
                        </a:solidFill>
                        <a:latin typeface="Calibri"/>
                        <a:ea typeface="Calibri"/>
                        <a:cs typeface="Calibri"/>
                        <a:sym typeface="Calibri"/>
                      </a:endParaRPr>
                    </a:p>
                  </a:txBody>
                  <a:tcPr marL="63500" marR="63500" marT="63500" marB="63500">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4"/>
          <p:cNvSpPr txBox="1">
            <a:spLocks noGrp="1"/>
          </p:cNvSpPr>
          <p:nvPr>
            <p:ph type="title"/>
          </p:nvPr>
        </p:nvSpPr>
        <p:spPr>
          <a:xfrm>
            <a:off x="531378" y="573838"/>
            <a:ext cx="7342622" cy="1215566"/>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17375E"/>
              </a:buClr>
              <a:buSzPts val="4000"/>
              <a:buFont typeface="Trebuchet MS"/>
              <a:buNone/>
            </a:pPr>
            <a:r>
              <a:rPr lang="en-US"/>
              <a:t>Ground Rules</a:t>
            </a:r>
            <a:endParaRPr/>
          </a:p>
        </p:txBody>
      </p:sp>
      <p:sp>
        <p:nvSpPr>
          <p:cNvPr id="291" name="Google Shape;291;p34"/>
          <p:cNvSpPr txBox="1">
            <a:spLocks noGrp="1"/>
          </p:cNvSpPr>
          <p:nvPr>
            <p:ph type="body" idx="2"/>
          </p:nvPr>
        </p:nvSpPr>
        <p:spPr>
          <a:xfrm>
            <a:off x="531379" y="1960639"/>
            <a:ext cx="7342621" cy="446255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accent6"/>
              </a:buClr>
              <a:buSzPts val="2000"/>
              <a:buFont typeface="Noto Sans Symbols"/>
              <a:buChar char="∙"/>
            </a:pPr>
            <a:r>
              <a:rPr lang="en-US" b="1">
                <a:latin typeface="Calibri"/>
                <a:ea typeface="Calibri"/>
                <a:cs typeface="Calibri"/>
                <a:sym typeface="Calibri"/>
              </a:rPr>
              <a:t>Respect the Speaker </a:t>
            </a:r>
            <a:endParaRPr/>
          </a:p>
          <a:p>
            <a:pPr marL="342900" marR="0" lvl="0" indent="-342900" algn="l" rtl="0">
              <a:lnSpc>
                <a:spcPct val="107000"/>
              </a:lnSpc>
              <a:spcBef>
                <a:spcPts val="0"/>
              </a:spcBef>
              <a:spcAft>
                <a:spcPts val="0"/>
              </a:spcAft>
              <a:buClr>
                <a:schemeClr val="accent6"/>
              </a:buClr>
              <a:buSzPts val="2000"/>
              <a:buFont typeface="Noto Sans Symbols"/>
              <a:buChar char="∙"/>
            </a:pPr>
            <a:r>
              <a:rPr lang="en-US" b="1">
                <a:latin typeface="Calibri"/>
                <a:ea typeface="Calibri"/>
                <a:cs typeface="Calibri"/>
                <a:sym typeface="Calibri"/>
              </a:rPr>
              <a:t>Deefur Judgmynt</a:t>
            </a:r>
            <a:endParaRPr b="1">
              <a:latin typeface="Calibri"/>
              <a:ea typeface="Calibri"/>
              <a:cs typeface="Calibri"/>
              <a:sym typeface="Calibri"/>
            </a:endParaRPr>
          </a:p>
          <a:p>
            <a:pPr marL="342900" marR="0" lvl="0" indent="-342900" algn="l" rtl="0">
              <a:lnSpc>
                <a:spcPct val="107000"/>
              </a:lnSpc>
              <a:spcBef>
                <a:spcPts val="0"/>
              </a:spcBef>
              <a:spcAft>
                <a:spcPts val="0"/>
              </a:spcAft>
              <a:buClr>
                <a:schemeClr val="accent6"/>
              </a:buClr>
              <a:buSzPts val="2000"/>
              <a:buFont typeface="Noto Sans Symbols"/>
              <a:buChar char="∙"/>
            </a:pPr>
            <a:r>
              <a:rPr lang="en-US" b="1">
                <a:latin typeface="Calibri"/>
                <a:ea typeface="Calibri"/>
                <a:cs typeface="Calibri"/>
                <a:sym typeface="Calibri"/>
              </a:rPr>
              <a:t>Headline First…. </a:t>
            </a:r>
            <a:endParaRPr b="1">
              <a:latin typeface="Calibri"/>
              <a:ea typeface="Calibri"/>
              <a:cs typeface="Calibri"/>
              <a:sym typeface="Calibri"/>
            </a:endParaRPr>
          </a:p>
          <a:p>
            <a:pPr marL="342900" marR="0" lvl="0" indent="-342900" algn="l" rtl="0">
              <a:lnSpc>
                <a:spcPct val="107000"/>
              </a:lnSpc>
              <a:spcBef>
                <a:spcPts val="0"/>
              </a:spcBef>
              <a:spcAft>
                <a:spcPts val="0"/>
              </a:spcAft>
              <a:buClr>
                <a:schemeClr val="accent6"/>
              </a:buClr>
              <a:buSzPts val="2000"/>
              <a:buFont typeface="Noto Sans Symbols"/>
              <a:buChar char="∙"/>
            </a:pPr>
            <a:r>
              <a:rPr lang="en-US" b="1">
                <a:latin typeface="Calibri"/>
                <a:ea typeface="Calibri"/>
                <a:cs typeface="Calibri"/>
                <a:sym typeface="Calibri"/>
              </a:rPr>
              <a:t>Timeliness (Start &amp; end on time)</a:t>
            </a:r>
            <a:endParaRPr/>
          </a:p>
          <a:p>
            <a:pPr marL="342900" marR="0" lvl="0" indent="-342900" algn="l" rtl="0">
              <a:lnSpc>
                <a:spcPct val="107000"/>
              </a:lnSpc>
              <a:spcBef>
                <a:spcPts val="0"/>
              </a:spcBef>
              <a:spcAft>
                <a:spcPts val="0"/>
              </a:spcAft>
              <a:buClr>
                <a:schemeClr val="accent6"/>
              </a:buClr>
              <a:buSzPts val="2000"/>
              <a:buFont typeface="Noto Sans Symbols"/>
              <a:buChar char="∙"/>
            </a:pPr>
            <a:r>
              <a:rPr lang="en-US" b="1">
                <a:latin typeface="Calibri"/>
                <a:ea typeface="Calibri"/>
                <a:cs typeface="Calibri"/>
                <a:sym typeface="Calibri"/>
              </a:rPr>
              <a:t>Mindfulness / 100% Focus</a:t>
            </a:r>
            <a:endParaRPr/>
          </a:p>
          <a:p>
            <a:pPr marL="342900" marR="0" lvl="0" indent="-342900" algn="l" rtl="0">
              <a:lnSpc>
                <a:spcPct val="107000"/>
              </a:lnSpc>
              <a:spcBef>
                <a:spcPts val="0"/>
              </a:spcBef>
              <a:spcAft>
                <a:spcPts val="0"/>
              </a:spcAft>
              <a:buClr>
                <a:schemeClr val="accent6"/>
              </a:buClr>
              <a:buSzPts val="2000"/>
              <a:buFont typeface="Noto Sans Symbols"/>
              <a:buChar char="∙"/>
            </a:pPr>
            <a:r>
              <a:rPr lang="en-US" b="1">
                <a:latin typeface="Calibri"/>
                <a:ea typeface="Calibri"/>
                <a:cs typeface="Calibri"/>
                <a:sym typeface="Calibri"/>
              </a:rPr>
              <a:t>Consensus (5FCC)= Can live with &amp; support it</a:t>
            </a:r>
            <a:endParaRPr/>
          </a:p>
          <a:p>
            <a:pPr marL="342900" marR="0" lvl="0" indent="-342900" algn="l" rtl="0">
              <a:lnSpc>
                <a:spcPct val="107000"/>
              </a:lnSpc>
              <a:spcBef>
                <a:spcPts val="0"/>
              </a:spcBef>
              <a:spcAft>
                <a:spcPts val="0"/>
              </a:spcAft>
              <a:buClr>
                <a:schemeClr val="accent6"/>
              </a:buClr>
              <a:buSzPts val="2000"/>
              <a:buFont typeface="Noto Sans Symbols"/>
              <a:buChar char="∙"/>
            </a:pPr>
            <a:r>
              <a:rPr lang="en-US" b="1">
                <a:latin typeface="Calibri"/>
                <a:ea typeface="Calibri"/>
                <a:cs typeface="Calibri"/>
                <a:sym typeface="Calibri"/>
              </a:rPr>
              <a:t>All have a Voice &amp; CSAW IPT has a Vote</a:t>
            </a:r>
            <a:endParaRPr/>
          </a:p>
          <a:p>
            <a:pPr marL="342900" marR="0" lvl="0" indent="-342900" algn="l" rtl="0">
              <a:lnSpc>
                <a:spcPct val="107000"/>
              </a:lnSpc>
              <a:spcBef>
                <a:spcPts val="0"/>
              </a:spcBef>
              <a:spcAft>
                <a:spcPts val="0"/>
              </a:spcAft>
              <a:buClr>
                <a:schemeClr val="accent6"/>
              </a:buClr>
              <a:buSzPts val="2000"/>
              <a:buFont typeface="Noto Sans Symbols"/>
              <a:buChar char="∙"/>
            </a:pPr>
            <a:r>
              <a:rPr lang="en-US" b="1">
                <a:latin typeface="Calibri"/>
                <a:ea typeface="Calibri"/>
                <a:cs typeface="Calibri"/>
                <a:sym typeface="Calibri"/>
              </a:rPr>
              <a:t>Cameras On &amp; Mute On</a:t>
            </a:r>
            <a:endParaRPr/>
          </a:p>
          <a:p>
            <a:pPr marL="342900" marR="0" lvl="0" indent="-342900" algn="l" rtl="0">
              <a:lnSpc>
                <a:spcPct val="107000"/>
              </a:lnSpc>
              <a:spcBef>
                <a:spcPts val="0"/>
              </a:spcBef>
              <a:spcAft>
                <a:spcPts val="0"/>
              </a:spcAft>
              <a:buClr>
                <a:schemeClr val="accent6"/>
              </a:buClr>
              <a:buSzPts val="2000"/>
              <a:buFont typeface="Noto Sans Symbols"/>
              <a:buChar char="∙"/>
            </a:pPr>
            <a:r>
              <a:rPr lang="en-US" b="1">
                <a:latin typeface="Calibri"/>
                <a:ea typeface="Calibri"/>
                <a:cs typeface="Calibri"/>
                <a:sym typeface="Calibri"/>
              </a:rPr>
              <a:t>Use the Virtual Tools</a:t>
            </a:r>
            <a:endParaRPr/>
          </a:p>
          <a:p>
            <a:pPr marL="342900" marR="0" lvl="0" indent="-342900" algn="l" rtl="0">
              <a:lnSpc>
                <a:spcPct val="107000"/>
              </a:lnSpc>
              <a:spcBef>
                <a:spcPts val="0"/>
              </a:spcBef>
              <a:spcAft>
                <a:spcPts val="0"/>
              </a:spcAft>
              <a:buClr>
                <a:schemeClr val="accent6"/>
              </a:buClr>
              <a:buSzPts val="2000"/>
              <a:buFont typeface="Noto Sans Symbols"/>
              <a:buChar char="∙"/>
            </a:pPr>
            <a:r>
              <a:rPr lang="en-US" b="1">
                <a:latin typeface="Calibri"/>
                <a:ea typeface="Calibri"/>
                <a:cs typeface="Calibri"/>
                <a:sym typeface="Calibri"/>
              </a:rPr>
              <a:t>Always Ask Questions  </a:t>
            </a:r>
            <a:endParaRPr/>
          </a:p>
          <a:p>
            <a:pPr marL="342900" marR="0" lvl="0" indent="-342900" algn="l" rtl="0">
              <a:lnSpc>
                <a:spcPct val="107000"/>
              </a:lnSpc>
              <a:spcBef>
                <a:spcPts val="0"/>
              </a:spcBef>
              <a:spcAft>
                <a:spcPts val="0"/>
              </a:spcAft>
              <a:buClr>
                <a:schemeClr val="accent6"/>
              </a:buClr>
              <a:buSzPts val="2000"/>
              <a:buFont typeface="Noto Sans Symbols"/>
              <a:buChar char="∙"/>
            </a:pPr>
            <a:r>
              <a:rPr lang="en-US" b="1">
                <a:latin typeface="Calibri"/>
                <a:ea typeface="Calibri"/>
                <a:cs typeface="Calibri"/>
                <a:sym typeface="Calibri"/>
              </a:rPr>
              <a:t>If you DON’T see something SAY something</a:t>
            </a:r>
            <a:endParaRPr b="1"/>
          </a:p>
        </p:txBody>
      </p:sp>
      <p:pic>
        <p:nvPicPr>
          <p:cNvPr id="292" name="Google Shape;292;p34" descr="A group of people waving on a virtual call."/>
          <p:cNvPicPr preferRelativeResize="0"/>
          <p:nvPr/>
        </p:nvPicPr>
        <p:blipFill rotWithShape="1">
          <a:blip r:embed="rId3">
            <a:alphaModFix/>
          </a:blip>
          <a:srcRect l="4321" t="3299" r="4127" b="4234"/>
          <a:stretch/>
        </p:blipFill>
        <p:spPr>
          <a:xfrm>
            <a:off x="6361475" y="1892500"/>
            <a:ext cx="5408952" cy="3073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5"/>
          <p:cNvSpPr txBox="1">
            <a:spLocks noGrp="1"/>
          </p:cNvSpPr>
          <p:nvPr>
            <p:ph type="title"/>
          </p:nvPr>
        </p:nvSpPr>
        <p:spPr>
          <a:xfrm>
            <a:off x="497451" y="2474870"/>
            <a:ext cx="11360800" cy="771236"/>
          </a:xfrm>
          <a:prstGeom prst="rect">
            <a:avLst/>
          </a:prstGeom>
          <a:noFill/>
          <a:ln>
            <a:noFill/>
          </a:ln>
        </p:spPr>
        <p:txBody>
          <a:bodyPr spcFirstLastPara="1" wrap="square" lIns="121800" tIns="121800" rIns="121800" bIns="121800" anchor="t" anchorCtr="0">
            <a:noAutofit/>
          </a:bodyPr>
          <a:lstStyle/>
          <a:p>
            <a:pPr marL="0" lvl="0" indent="0" algn="ctr" rtl="0">
              <a:lnSpc>
                <a:spcPct val="90000"/>
              </a:lnSpc>
              <a:spcBef>
                <a:spcPts val="0"/>
              </a:spcBef>
              <a:spcAft>
                <a:spcPts val="0"/>
              </a:spcAft>
              <a:buClr>
                <a:srgbClr val="FFFFFF"/>
              </a:buClr>
              <a:buSzPts val="2800"/>
              <a:buFont typeface="Helvetica Neue"/>
              <a:buNone/>
            </a:pPr>
            <a:r>
              <a:rPr lang="en-US"/>
              <a:t>Right Solution x Commitment to Solution   = </a:t>
            </a:r>
            <a:endParaRPr/>
          </a:p>
          <a:p>
            <a:pPr marL="0" lvl="0" indent="0" algn="ctr" rtl="0">
              <a:lnSpc>
                <a:spcPct val="90000"/>
              </a:lnSpc>
              <a:spcBef>
                <a:spcPts val="0"/>
              </a:spcBef>
              <a:spcAft>
                <a:spcPts val="0"/>
              </a:spcAft>
              <a:buClr>
                <a:srgbClr val="FFFFFF"/>
              </a:buClr>
              <a:buSzPts val="2800"/>
              <a:buFont typeface="Helvetica Neue"/>
              <a:buNone/>
            </a:pPr>
            <a:r>
              <a:rPr lang="en-US"/>
              <a:t>Effectiveness of the Solution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6"/>
          <p:cNvSpPr txBox="1">
            <a:spLocks noGrp="1"/>
          </p:cNvSpPr>
          <p:nvPr>
            <p:ph type="title"/>
          </p:nvPr>
        </p:nvSpPr>
        <p:spPr>
          <a:xfrm>
            <a:off x="6283901" y="1583625"/>
            <a:ext cx="5681100" cy="1789800"/>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Requirement Background</a:t>
            </a:r>
            <a:endParaRPr/>
          </a:p>
        </p:txBody>
      </p:sp>
      <p:sp>
        <p:nvSpPr>
          <p:cNvPr id="303" name="Google Shape;303;p36"/>
          <p:cNvSpPr txBox="1"/>
          <p:nvPr/>
        </p:nvSpPr>
        <p:spPr>
          <a:xfrm>
            <a:off x="6306250" y="3259672"/>
            <a:ext cx="4854300" cy="2227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2E7A40"/>
              </a:buClr>
              <a:buSzPts val="2000"/>
              <a:buFont typeface="Arial"/>
              <a:buNone/>
            </a:pPr>
            <a:endParaRPr sz="2000" b="0" i="0" u="none" strike="noStrike" cap="none">
              <a:solidFill>
                <a:schemeClr val="accent6"/>
              </a:solidFill>
              <a:latin typeface="Trebuchet MS"/>
              <a:ea typeface="Trebuchet MS"/>
              <a:cs typeface="Trebuchet MS"/>
              <a:sym typeface="Trebuchet MS"/>
            </a:endParaRPr>
          </a:p>
          <a:p>
            <a:pPr marL="0" marR="0" lvl="0" indent="0" algn="l" rtl="0">
              <a:lnSpc>
                <a:spcPct val="90000"/>
              </a:lnSpc>
              <a:spcBef>
                <a:spcPts val="1000"/>
              </a:spcBef>
              <a:spcAft>
                <a:spcPts val="0"/>
              </a:spcAft>
              <a:buClr>
                <a:srgbClr val="2E7A40"/>
              </a:buClr>
              <a:buSzPts val="2000"/>
              <a:buFont typeface="Arial"/>
              <a:buNone/>
            </a:pPr>
            <a:r>
              <a:rPr lang="en-US" sz="2000" b="0" i="0" u="none" strike="noStrike" cap="none">
                <a:solidFill>
                  <a:schemeClr val="accent6"/>
                </a:solidFill>
                <a:latin typeface="Trebuchet MS"/>
                <a:ea typeface="Trebuchet MS"/>
                <a:cs typeface="Trebuchet MS"/>
                <a:sym typeface="Trebuchet MS"/>
              </a:rPr>
              <a:t>{PM Name}</a:t>
            </a:r>
            <a:endParaRPr sz="2000" b="0" i="0" u="none" strike="noStrike" cap="none">
              <a:solidFill>
                <a:schemeClr val="accent6"/>
              </a:solidFill>
              <a:latin typeface="Trebuchet MS"/>
              <a:ea typeface="Trebuchet MS"/>
              <a:cs typeface="Trebuchet MS"/>
              <a:sym typeface="Trebuchet MS"/>
            </a:endParaRPr>
          </a:p>
          <a:p>
            <a:pPr marL="0" marR="0" lvl="0" indent="0" algn="l" rtl="0">
              <a:lnSpc>
                <a:spcPct val="90000"/>
              </a:lnSpc>
              <a:spcBef>
                <a:spcPts val="1000"/>
              </a:spcBef>
              <a:spcAft>
                <a:spcPts val="0"/>
              </a:spcAft>
              <a:buClr>
                <a:srgbClr val="2E7A40"/>
              </a:buClr>
              <a:buSzPts val="2000"/>
              <a:buFont typeface="Arial"/>
              <a:buNone/>
            </a:pPr>
            <a:r>
              <a:rPr lang="en-US" sz="2000" b="1" i="1" u="none" strike="noStrike" cap="none">
                <a:solidFill>
                  <a:schemeClr val="accent6"/>
                </a:solidFill>
                <a:latin typeface="Trebuchet MS"/>
                <a:ea typeface="Trebuchet MS"/>
                <a:cs typeface="Trebuchet MS"/>
                <a:sym typeface="Trebuchet MS"/>
              </a:rPr>
              <a:t>{title}</a:t>
            </a:r>
            <a:endParaRPr sz="2000" b="1" i="1" u="none" strike="noStrike" cap="none">
              <a:solidFill>
                <a:schemeClr val="accent6"/>
              </a:solidFill>
              <a:latin typeface="Trebuchet MS"/>
              <a:ea typeface="Trebuchet MS"/>
              <a:cs typeface="Trebuchet MS"/>
              <a:sym typeface="Trebuchet MS"/>
            </a:endParaRPr>
          </a:p>
          <a:p>
            <a:pPr marL="0" marR="0" lvl="0" indent="0" algn="l" rtl="0">
              <a:lnSpc>
                <a:spcPct val="90000"/>
              </a:lnSpc>
              <a:spcBef>
                <a:spcPts val="1000"/>
              </a:spcBef>
              <a:spcAft>
                <a:spcPts val="0"/>
              </a:spcAft>
              <a:buClr>
                <a:srgbClr val="2E7A40"/>
              </a:buClr>
              <a:buSzPts val="2000"/>
              <a:buFont typeface="Arial"/>
              <a:buNone/>
            </a:pPr>
            <a:endParaRPr sz="2000" b="1" i="1" u="none" strike="noStrike" cap="none">
              <a:solidFill>
                <a:schemeClr val="accent6"/>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7"/>
          <p:cNvSpPr txBox="1">
            <a:spLocks noGrp="1"/>
          </p:cNvSpPr>
          <p:nvPr>
            <p:ph type="title"/>
          </p:nvPr>
        </p:nvSpPr>
        <p:spPr>
          <a:xfrm>
            <a:off x="7000" y="305249"/>
            <a:ext cx="11360700" cy="771300"/>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SzPts val="2800"/>
              <a:buNone/>
            </a:pPr>
            <a:r>
              <a:rPr lang="en-US"/>
              <a:t>Background Notes</a:t>
            </a:r>
            <a:endParaRPr/>
          </a:p>
        </p:txBody>
      </p:sp>
      <p:sp>
        <p:nvSpPr>
          <p:cNvPr id="310" name="Google Shape;310;p37"/>
          <p:cNvSpPr txBox="1"/>
          <p:nvPr/>
        </p:nvSpPr>
        <p:spPr>
          <a:xfrm>
            <a:off x="467400" y="1138750"/>
            <a:ext cx="10750200" cy="492600"/>
          </a:xfrm>
          <a:prstGeom prst="rect">
            <a:avLst/>
          </a:prstGeom>
          <a:noFill/>
          <a:ln>
            <a:noFill/>
          </a:ln>
        </p:spPr>
        <p:txBody>
          <a:bodyPr spcFirstLastPara="1" wrap="square" lIns="91425" tIns="91425" rIns="91425" bIns="91425" anchor="t" anchorCtr="0">
            <a:spAutoFit/>
          </a:bodyPr>
          <a:lstStyle/>
          <a:p>
            <a:pPr marL="457200" marR="0" lvl="0" indent="-228600" algn="l" rtl="0">
              <a:lnSpc>
                <a:spcPct val="115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531378" y="-1215566"/>
            <a:ext cx="7342622" cy="1215566"/>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17375E"/>
              </a:buClr>
              <a:buSzPts val="4000"/>
              <a:buFont typeface="Trebuchet MS"/>
              <a:buNone/>
            </a:pPr>
            <a:r>
              <a:rPr lang="en-US" sz="4000" b="1" i="1" u="none" strike="noStrike" cap="none">
                <a:solidFill>
                  <a:srgbClr val="003366"/>
                </a:solidFill>
                <a:latin typeface="Calibri"/>
                <a:ea typeface="Calibri"/>
                <a:cs typeface="Calibri"/>
                <a:sym typeface="Calibri"/>
              </a:rPr>
              <a:t>Civilian Services Acquisition Workshop (SAW):</a:t>
            </a:r>
            <a:endParaRPr/>
          </a:p>
        </p:txBody>
      </p:sp>
      <p:sp>
        <p:nvSpPr>
          <p:cNvPr id="150" name="Google Shape;150;p20"/>
          <p:cNvSpPr txBox="1"/>
          <p:nvPr/>
        </p:nvSpPr>
        <p:spPr>
          <a:xfrm>
            <a:off x="101600" y="1052225"/>
            <a:ext cx="8575200" cy="5745300"/>
          </a:xfrm>
          <a:prstGeom prst="rect">
            <a:avLst/>
          </a:prstGeom>
          <a:noFill/>
          <a:ln>
            <a:noFill/>
          </a:ln>
        </p:spPr>
        <p:txBody>
          <a:bodyPr spcFirstLastPara="1" wrap="square" lIns="121800" tIns="121800" rIns="121800" bIns="121800" anchor="ctr" anchorCtr="0">
            <a:noAutofit/>
          </a:bodyPr>
          <a:lstStyle/>
          <a:p>
            <a:pPr marL="0" marR="0" lvl="0" indent="0" algn="l" rtl="0">
              <a:lnSpc>
                <a:spcPct val="115000"/>
              </a:lnSpc>
              <a:spcBef>
                <a:spcPts val="0"/>
              </a:spcBef>
              <a:spcAft>
                <a:spcPts val="0"/>
              </a:spcAft>
              <a:buClr>
                <a:srgbClr val="000000"/>
              </a:buClr>
              <a:buSzPts val="3700"/>
              <a:buFont typeface="Arial"/>
              <a:buNone/>
            </a:pPr>
            <a:r>
              <a:rPr lang="en-US" sz="3700" b="1" i="1" u="none" strike="noStrike" cap="none">
                <a:solidFill>
                  <a:srgbClr val="003366"/>
                </a:solidFill>
                <a:latin typeface="Calibri"/>
                <a:ea typeface="Calibri"/>
                <a:cs typeface="Calibri"/>
                <a:sym typeface="Calibri"/>
              </a:rPr>
              <a:t>Civilian Services Acquisition Workshop (SAW):</a:t>
            </a:r>
            <a:endParaRPr sz="3700" b="1" i="1" u="none" strike="noStrike" cap="none">
              <a:solidFill>
                <a:srgbClr val="003366"/>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3600"/>
              <a:buFont typeface="Arial"/>
              <a:buNone/>
            </a:pPr>
            <a:r>
              <a:rPr lang="en-US" sz="3600" b="0" i="1" u="none" strike="noStrike" cap="none">
                <a:solidFill>
                  <a:srgbClr val="003366"/>
                </a:solidFill>
                <a:latin typeface="Calibri"/>
                <a:ea typeface="Calibri"/>
                <a:cs typeface="Calibri"/>
                <a:sym typeface="Calibri"/>
              </a:rPr>
              <a:t>A facilitated workshop built around a specific acquisition and its multi-functional integrated project team (IPT). The workshop walks the complete team through the performance-based acquisition (PBA) process from beginning to end.</a:t>
            </a:r>
            <a:endParaRPr sz="3600" b="0" i="0" u="none" strike="noStrike" cap="none">
              <a:solidFill>
                <a:srgbClr val="003366"/>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8"/>
          <p:cNvSpPr txBox="1">
            <a:spLocks noGrp="1"/>
          </p:cNvSpPr>
          <p:nvPr>
            <p:ph type="title"/>
          </p:nvPr>
        </p:nvSpPr>
        <p:spPr>
          <a:xfrm>
            <a:off x="6333269" y="2240034"/>
            <a:ext cx="4911600" cy="1789800"/>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Current Approach</a:t>
            </a:r>
            <a:br>
              <a:rPr lang="en-US"/>
            </a:b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9"/>
          <p:cNvSpPr txBox="1">
            <a:spLocks noGrp="1"/>
          </p:cNvSpPr>
          <p:nvPr>
            <p:ph type="title"/>
          </p:nvPr>
        </p:nvSpPr>
        <p:spPr>
          <a:xfrm>
            <a:off x="381000" y="300036"/>
            <a:ext cx="9553500" cy="6906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SzPts val="3600"/>
              <a:buNone/>
            </a:pPr>
            <a:r>
              <a:rPr lang="en-US"/>
              <a:t>Current State Analysis</a:t>
            </a:r>
            <a:endParaRPr/>
          </a:p>
        </p:txBody>
      </p:sp>
      <p:sp>
        <p:nvSpPr>
          <p:cNvPr id="322" name="Google Shape;322;p39"/>
          <p:cNvSpPr txBox="1">
            <a:spLocks noGrp="1"/>
          </p:cNvSpPr>
          <p:nvPr>
            <p:ph type="body" idx="1"/>
          </p:nvPr>
        </p:nvSpPr>
        <p:spPr>
          <a:xfrm>
            <a:off x="341597" y="1255710"/>
            <a:ext cx="11400600" cy="47232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1000"/>
              </a:spcBef>
              <a:spcAft>
                <a:spcPts val="0"/>
              </a:spcAft>
              <a:buSzPts val="2800"/>
              <a:buNone/>
            </a:pPr>
            <a:r>
              <a:rPr lang="en-US" b="1" u="sng"/>
              <a:t>QUESTIONS:</a:t>
            </a:r>
            <a:endParaRPr b="1" u="sng"/>
          </a:p>
          <a:p>
            <a:pPr marL="457200" marR="0" lvl="0" indent="-457200" algn="l" rtl="0">
              <a:lnSpc>
                <a:spcPct val="150000"/>
              </a:lnSpc>
              <a:spcBef>
                <a:spcPts val="1000"/>
              </a:spcBef>
              <a:spcAft>
                <a:spcPts val="0"/>
              </a:spcAft>
              <a:buClr>
                <a:srgbClr val="17375E"/>
              </a:buClr>
              <a:buSzPts val="3600"/>
              <a:buAutoNum type="arabicPeriod"/>
            </a:pPr>
            <a:r>
              <a:rPr lang="en-US" sz="3600">
                <a:solidFill>
                  <a:srgbClr val="17375E"/>
                </a:solidFill>
              </a:rPr>
              <a:t>What is working well today that you want to keep doing?</a:t>
            </a:r>
            <a:endParaRPr sz="3600">
              <a:solidFill>
                <a:srgbClr val="17375E"/>
              </a:solidFill>
            </a:endParaRPr>
          </a:p>
          <a:p>
            <a:pPr marL="457200" marR="0" lvl="0" indent="-457200" algn="l" rtl="0">
              <a:lnSpc>
                <a:spcPct val="150000"/>
              </a:lnSpc>
              <a:spcBef>
                <a:spcPts val="0"/>
              </a:spcBef>
              <a:spcAft>
                <a:spcPts val="0"/>
              </a:spcAft>
              <a:buSzPts val="3600"/>
              <a:buAutoNum type="arabicPeriod"/>
            </a:pPr>
            <a:r>
              <a:rPr lang="en-US" sz="3600">
                <a:solidFill>
                  <a:srgbClr val="17375E"/>
                </a:solidFill>
              </a:rPr>
              <a:t>What is wo</a:t>
            </a:r>
            <a:r>
              <a:rPr lang="en-US" sz="3600"/>
              <a:t>rking well today that you want to do more of?</a:t>
            </a:r>
            <a:endParaRPr sz="3600"/>
          </a:p>
          <a:p>
            <a:pPr marL="457200" marR="0" lvl="0" indent="-457200" algn="l" rtl="0">
              <a:lnSpc>
                <a:spcPct val="150000"/>
              </a:lnSpc>
              <a:spcBef>
                <a:spcPts val="0"/>
              </a:spcBef>
              <a:spcAft>
                <a:spcPts val="0"/>
              </a:spcAft>
              <a:buSzPts val="3600"/>
              <a:buAutoNum type="arabicPeriod"/>
            </a:pPr>
            <a:r>
              <a:rPr lang="en-US" sz="3600"/>
              <a:t>What are you doing today that you want to do less of, or stop doing?</a:t>
            </a:r>
            <a:endParaRPr sz="3600"/>
          </a:p>
          <a:p>
            <a:pPr marL="457200" marR="0" lvl="0" indent="-457200" algn="l" rtl="0">
              <a:lnSpc>
                <a:spcPct val="150000"/>
              </a:lnSpc>
              <a:spcBef>
                <a:spcPts val="0"/>
              </a:spcBef>
              <a:spcAft>
                <a:spcPts val="0"/>
              </a:spcAft>
              <a:buSzPts val="3600"/>
              <a:buAutoNum type="arabicPeriod"/>
            </a:pPr>
            <a:r>
              <a:rPr lang="en-US" sz="3600"/>
              <a:t>What would you like to do differently moving forward?</a:t>
            </a:r>
            <a:endParaRPr sz="3600"/>
          </a:p>
          <a:p>
            <a:pPr marL="0" marR="0" lvl="0" indent="0" algn="l" rtl="0">
              <a:lnSpc>
                <a:spcPct val="150000"/>
              </a:lnSpc>
              <a:spcBef>
                <a:spcPts val="1000"/>
              </a:spcBef>
              <a:spcAft>
                <a:spcPts val="0"/>
              </a:spcAft>
              <a:buSzPts val="2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0"/>
          <p:cNvSpPr txBox="1">
            <a:spLocks noGrp="1"/>
          </p:cNvSpPr>
          <p:nvPr>
            <p:ph type="title" idx="4294967295"/>
          </p:nvPr>
        </p:nvSpPr>
        <p:spPr>
          <a:xfrm>
            <a:off x="518678" y="-1147968"/>
            <a:ext cx="10835122" cy="1147968"/>
          </a:xfrm>
          <a:prstGeom prst="rect">
            <a:avLst/>
          </a:prstGeom>
          <a:noFill/>
          <a:ln>
            <a:noFill/>
          </a:ln>
        </p:spPr>
        <p:txBody>
          <a:bodyPr spcFirstLastPara="1" wrap="square" lIns="91425" tIns="45700" rIns="91425" bIns="0" anchor="b" anchorCtr="0">
            <a:noAutofit/>
          </a:bodyPr>
          <a:lstStyle/>
          <a:p>
            <a:pPr marL="0" marR="0" lvl="0" indent="0" algn="l" rtl="0">
              <a:lnSpc>
                <a:spcPct val="90000"/>
              </a:lnSpc>
              <a:spcBef>
                <a:spcPts val="0"/>
              </a:spcBef>
              <a:spcAft>
                <a:spcPts val="0"/>
              </a:spcAft>
              <a:buClr>
                <a:srgbClr val="17375E"/>
              </a:buClr>
              <a:buSzPts val="4400"/>
              <a:buFont typeface="Trebuchet MS"/>
              <a:buNone/>
            </a:pPr>
            <a:r>
              <a:rPr lang="en-US"/>
              <a:t>Current State Analysis Table</a:t>
            </a:r>
            <a:endParaRPr/>
          </a:p>
        </p:txBody>
      </p:sp>
      <p:graphicFrame>
        <p:nvGraphicFramePr>
          <p:cNvPr id="328" name="Google Shape;328;p40"/>
          <p:cNvGraphicFramePr/>
          <p:nvPr/>
        </p:nvGraphicFramePr>
        <p:xfrm>
          <a:off x="-23" y="0"/>
          <a:ext cx="3000000" cy="3000000"/>
        </p:xfrm>
        <a:graphic>
          <a:graphicData uri="http://schemas.openxmlformats.org/drawingml/2006/table">
            <a:tbl>
              <a:tblPr firstRow="1" bandRow="1">
                <a:noFill/>
                <a:tableStyleId>{6ACAEA47-1B7B-46D4-B324-CB17932BCACE}</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42900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rgbClr val="181818"/>
                          </a:solidFill>
                        </a:rPr>
                        <a:t>Doing Well…</a:t>
                      </a:r>
                      <a:r>
                        <a:rPr lang="en-US" sz="1200" u="none" strike="noStrike" cap="none">
                          <a:latin typeface="Arial"/>
                          <a:ea typeface="Arial"/>
                          <a:cs typeface="Arial"/>
                          <a:sym typeface="Arial"/>
                        </a:rPr>
                        <a:t>Revisiting “E-Discovery” aspect; front office being more open to purchase more tools</a:t>
                      </a:r>
                      <a:endParaRPr sz="140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u="sng" strike="noStrike" cap="none">
                        <a:solidFill>
                          <a:srgbClr val="181818"/>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rgbClr val="181818"/>
                          </a:solidFill>
                        </a:rPr>
                        <a:t>Do More…</a:t>
                      </a:r>
                      <a:endParaRPr sz="1800" u="sng" strike="noStrike" cap="none">
                        <a:solidFill>
                          <a:srgbClr val="181818"/>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4290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sng" strike="noStrike" cap="none">
                          <a:solidFill>
                            <a:srgbClr val="181818"/>
                          </a:solidFill>
                        </a:rPr>
                        <a:t>Do Less or Stop…</a:t>
                      </a:r>
                      <a:endParaRPr sz="1800" b="1" u="sng" strike="noStrike" cap="none">
                        <a:solidFill>
                          <a:srgbClr val="181818"/>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sng" strike="noStrike" cap="none">
                          <a:solidFill>
                            <a:srgbClr val="181818"/>
                          </a:solidFill>
                        </a:rPr>
                        <a:t>Do Differently…</a:t>
                      </a:r>
                      <a:endParaRPr sz="1800" b="1" u="sng" strike="noStrike" cap="none">
                        <a:solidFill>
                          <a:srgbClr val="181818"/>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329" name="Google Shape;329;p40"/>
          <p:cNvSpPr txBox="1"/>
          <p:nvPr/>
        </p:nvSpPr>
        <p:spPr>
          <a:xfrm>
            <a:off x="80725" y="436575"/>
            <a:ext cx="2919300" cy="276900"/>
          </a:xfrm>
          <a:prstGeom prst="rect">
            <a:avLst/>
          </a:prstGeom>
          <a:solidFill>
            <a:srgbClr val="0B539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t>
            </a:r>
            <a:endParaRPr sz="1400" b="1" i="0" u="none" strike="noStrike" cap="none">
              <a:solidFill>
                <a:srgbClr val="000000"/>
              </a:solidFill>
              <a:latin typeface="Arial"/>
              <a:ea typeface="Arial"/>
              <a:cs typeface="Arial"/>
              <a:sym typeface="Arial"/>
            </a:endParaRPr>
          </a:p>
        </p:txBody>
      </p:sp>
      <p:sp>
        <p:nvSpPr>
          <p:cNvPr id="330" name="Google Shape;330;p40"/>
          <p:cNvSpPr txBox="1"/>
          <p:nvPr/>
        </p:nvSpPr>
        <p:spPr>
          <a:xfrm>
            <a:off x="3064874" y="436575"/>
            <a:ext cx="2919300" cy="276900"/>
          </a:xfrm>
          <a:prstGeom prst="rect">
            <a:avLst/>
          </a:prstGeom>
          <a:solidFill>
            <a:schemeClr val="accent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t>
            </a:r>
            <a:endParaRPr sz="1400" b="1" i="0" u="none" strike="noStrike" cap="none">
              <a:solidFill>
                <a:srgbClr val="000000"/>
              </a:solidFill>
              <a:latin typeface="Arial"/>
              <a:ea typeface="Arial"/>
              <a:cs typeface="Arial"/>
              <a:sym typeface="Arial"/>
            </a:endParaRPr>
          </a:p>
        </p:txBody>
      </p:sp>
      <p:sp>
        <p:nvSpPr>
          <p:cNvPr id="331" name="Google Shape;331;p40"/>
          <p:cNvSpPr txBox="1"/>
          <p:nvPr/>
        </p:nvSpPr>
        <p:spPr>
          <a:xfrm>
            <a:off x="80725" y="1090350"/>
            <a:ext cx="2919300" cy="276900"/>
          </a:xfrm>
          <a:prstGeom prst="rect">
            <a:avLst/>
          </a:prstGeom>
          <a:solidFill>
            <a:srgbClr val="EACA0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73763"/>
                </a:solidFill>
                <a:latin typeface="Arial"/>
                <a:ea typeface="Arial"/>
                <a:cs typeface="Arial"/>
                <a:sym typeface="Arial"/>
              </a:rPr>
              <a:t>-</a:t>
            </a:r>
            <a:endParaRPr sz="1400" b="1" i="0" u="none" strike="noStrike" cap="none">
              <a:solidFill>
                <a:srgbClr val="073763"/>
              </a:solidFill>
              <a:latin typeface="Arial"/>
              <a:ea typeface="Arial"/>
              <a:cs typeface="Arial"/>
              <a:sym typeface="Arial"/>
            </a:endParaRPr>
          </a:p>
        </p:txBody>
      </p:sp>
      <p:sp>
        <p:nvSpPr>
          <p:cNvPr id="332" name="Google Shape;332;p40"/>
          <p:cNvSpPr txBox="1"/>
          <p:nvPr/>
        </p:nvSpPr>
        <p:spPr>
          <a:xfrm>
            <a:off x="3064874" y="1090350"/>
            <a:ext cx="2919300" cy="276900"/>
          </a:xfrm>
          <a:prstGeom prst="rect">
            <a:avLst/>
          </a:prstGeom>
          <a:solidFill>
            <a:srgbClr val="3F3F3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t>
            </a:r>
            <a:endParaRPr sz="1400" b="1" i="0" u="none" strike="noStrike" cap="none">
              <a:solidFill>
                <a:srgbClr val="000000"/>
              </a:solidFill>
              <a:latin typeface="Arial"/>
              <a:ea typeface="Arial"/>
              <a:cs typeface="Arial"/>
              <a:sym typeface="Arial"/>
            </a:endParaRPr>
          </a:p>
        </p:txBody>
      </p:sp>
      <p:sp>
        <p:nvSpPr>
          <p:cNvPr id="333" name="Google Shape;333;p40"/>
          <p:cNvSpPr txBox="1"/>
          <p:nvPr/>
        </p:nvSpPr>
        <p:spPr>
          <a:xfrm>
            <a:off x="6198806" y="436575"/>
            <a:ext cx="2919300" cy="276900"/>
          </a:xfrm>
          <a:prstGeom prst="rect">
            <a:avLst/>
          </a:prstGeom>
          <a:solidFill>
            <a:srgbClr val="0B539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t>
            </a:r>
            <a:endParaRPr sz="1400" b="1" i="0" u="none" strike="noStrike" cap="none">
              <a:solidFill>
                <a:srgbClr val="000000"/>
              </a:solidFill>
              <a:latin typeface="Arial"/>
              <a:ea typeface="Arial"/>
              <a:cs typeface="Arial"/>
              <a:sym typeface="Arial"/>
            </a:endParaRPr>
          </a:p>
        </p:txBody>
      </p:sp>
      <p:sp>
        <p:nvSpPr>
          <p:cNvPr id="334" name="Google Shape;334;p40"/>
          <p:cNvSpPr txBox="1"/>
          <p:nvPr/>
        </p:nvSpPr>
        <p:spPr>
          <a:xfrm>
            <a:off x="9182955" y="436575"/>
            <a:ext cx="2919300" cy="276900"/>
          </a:xfrm>
          <a:prstGeom prst="rect">
            <a:avLst/>
          </a:prstGeom>
          <a:solidFill>
            <a:schemeClr val="accent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t>
            </a:r>
            <a:endParaRPr sz="1400" b="1" i="0" u="none" strike="noStrike" cap="none">
              <a:solidFill>
                <a:srgbClr val="000000"/>
              </a:solidFill>
              <a:latin typeface="Arial"/>
              <a:ea typeface="Arial"/>
              <a:cs typeface="Arial"/>
              <a:sym typeface="Arial"/>
            </a:endParaRPr>
          </a:p>
        </p:txBody>
      </p:sp>
      <p:sp>
        <p:nvSpPr>
          <p:cNvPr id="335" name="Google Shape;335;p40"/>
          <p:cNvSpPr txBox="1"/>
          <p:nvPr/>
        </p:nvSpPr>
        <p:spPr>
          <a:xfrm>
            <a:off x="6198806" y="1090350"/>
            <a:ext cx="2919300" cy="276900"/>
          </a:xfrm>
          <a:prstGeom prst="rect">
            <a:avLst/>
          </a:prstGeom>
          <a:solidFill>
            <a:srgbClr val="EACA0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73763"/>
                </a:solidFill>
                <a:latin typeface="Arial"/>
                <a:ea typeface="Arial"/>
                <a:cs typeface="Arial"/>
                <a:sym typeface="Arial"/>
              </a:rPr>
              <a:t>-</a:t>
            </a:r>
            <a:endParaRPr sz="1400" b="1" i="0" u="none" strike="noStrike" cap="none">
              <a:solidFill>
                <a:srgbClr val="073763"/>
              </a:solidFill>
              <a:latin typeface="Arial"/>
              <a:ea typeface="Arial"/>
              <a:cs typeface="Arial"/>
              <a:sym typeface="Arial"/>
            </a:endParaRPr>
          </a:p>
        </p:txBody>
      </p:sp>
      <p:sp>
        <p:nvSpPr>
          <p:cNvPr id="336" name="Google Shape;336;p40"/>
          <p:cNvSpPr txBox="1"/>
          <p:nvPr/>
        </p:nvSpPr>
        <p:spPr>
          <a:xfrm>
            <a:off x="9182955" y="1090350"/>
            <a:ext cx="2919300" cy="276900"/>
          </a:xfrm>
          <a:prstGeom prst="rect">
            <a:avLst/>
          </a:prstGeom>
          <a:solidFill>
            <a:srgbClr val="3F3F3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t>
            </a:r>
            <a:endParaRPr sz="1400" b="1" i="0" u="none" strike="noStrike" cap="none">
              <a:solidFill>
                <a:srgbClr val="000000"/>
              </a:solidFill>
              <a:latin typeface="Arial"/>
              <a:ea typeface="Arial"/>
              <a:cs typeface="Arial"/>
              <a:sym typeface="Arial"/>
            </a:endParaRPr>
          </a:p>
        </p:txBody>
      </p:sp>
      <p:sp>
        <p:nvSpPr>
          <p:cNvPr id="337" name="Google Shape;337;p40"/>
          <p:cNvSpPr txBox="1"/>
          <p:nvPr/>
        </p:nvSpPr>
        <p:spPr>
          <a:xfrm>
            <a:off x="80731" y="3860775"/>
            <a:ext cx="2919300" cy="276900"/>
          </a:xfrm>
          <a:prstGeom prst="rect">
            <a:avLst/>
          </a:prstGeom>
          <a:solidFill>
            <a:srgbClr val="0B539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t>
            </a:r>
            <a:endParaRPr sz="1400" b="1" i="0" u="none" strike="noStrike" cap="none">
              <a:solidFill>
                <a:srgbClr val="000000"/>
              </a:solidFill>
              <a:latin typeface="Arial"/>
              <a:ea typeface="Arial"/>
              <a:cs typeface="Arial"/>
              <a:sym typeface="Arial"/>
            </a:endParaRPr>
          </a:p>
        </p:txBody>
      </p:sp>
      <p:sp>
        <p:nvSpPr>
          <p:cNvPr id="338" name="Google Shape;338;p40"/>
          <p:cNvSpPr txBox="1"/>
          <p:nvPr/>
        </p:nvSpPr>
        <p:spPr>
          <a:xfrm>
            <a:off x="3064880" y="3860775"/>
            <a:ext cx="2919300" cy="276900"/>
          </a:xfrm>
          <a:prstGeom prst="rect">
            <a:avLst/>
          </a:prstGeom>
          <a:solidFill>
            <a:schemeClr val="accent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t>
            </a:r>
            <a:endParaRPr sz="1400" b="1" i="0" u="none" strike="noStrike" cap="none">
              <a:solidFill>
                <a:srgbClr val="000000"/>
              </a:solidFill>
              <a:latin typeface="Arial"/>
              <a:ea typeface="Arial"/>
              <a:cs typeface="Arial"/>
              <a:sym typeface="Arial"/>
            </a:endParaRPr>
          </a:p>
        </p:txBody>
      </p:sp>
      <p:sp>
        <p:nvSpPr>
          <p:cNvPr id="339" name="Google Shape;339;p40"/>
          <p:cNvSpPr txBox="1"/>
          <p:nvPr/>
        </p:nvSpPr>
        <p:spPr>
          <a:xfrm>
            <a:off x="80731" y="4514550"/>
            <a:ext cx="2919300" cy="276900"/>
          </a:xfrm>
          <a:prstGeom prst="rect">
            <a:avLst/>
          </a:prstGeom>
          <a:solidFill>
            <a:srgbClr val="EACA0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73763"/>
                </a:solidFill>
                <a:latin typeface="Arial"/>
                <a:ea typeface="Arial"/>
                <a:cs typeface="Arial"/>
                <a:sym typeface="Arial"/>
              </a:rPr>
              <a:t>-</a:t>
            </a:r>
            <a:endParaRPr sz="1400" b="1" i="0" u="none" strike="noStrike" cap="none">
              <a:solidFill>
                <a:srgbClr val="073763"/>
              </a:solidFill>
              <a:latin typeface="Arial"/>
              <a:ea typeface="Arial"/>
              <a:cs typeface="Arial"/>
              <a:sym typeface="Arial"/>
            </a:endParaRPr>
          </a:p>
        </p:txBody>
      </p:sp>
      <p:sp>
        <p:nvSpPr>
          <p:cNvPr id="340" name="Google Shape;340;p40"/>
          <p:cNvSpPr txBox="1"/>
          <p:nvPr/>
        </p:nvSpPr>
        <p:spPr>
          <a:xfrm>
            <a:off x="3064880" y="4514550"/>
            <a:ext cx="2919300" cy="276900"/>
          </a:xfrm>
          <a:prstGeom prst="rect">
            <a:avLst/>
          </a:prstGeom>
          <a:solidFill>
            <a:srgbClr val="3F3F3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t>
            </a:r>
            <a:endParaRPr sz="1400" b="1" i="0" u="none" strike="noStrike" cap="none">
              <a:solidFill>
                <a:srgbClr val="000000"/>
              </a:solidFill>
              <a:latin typeface="Arial"/>
              <a:ea typeface="Arial"/>
              <a:cs typeface="Arial"/>
              <a:sym typeface="Arial"/>
            </a:endParaRPr>
          </a:p>
        </p:txBody>
      </p:sp>
      <p:sp>
        <p:nvSpPr>
          <p:cNvPr id="341" name="Google Shape;341;p40"/>
          <p:cNvSpPr txBox="1"/>
          <p:nvPr/>
        </p:nvSpPr>
        <p:spPr>
          <a:xfrm>
            <a:off x="6198806" y="3860775"/>
            <a:ext cx="2919300" cy="276900"/>
          </a:xfrm>
          <a:prstGeom prst="rect">
            <a:avLst/>
          </a:prstGeom>
          <a:solidFill>
            <a:srgbClr val="0B539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t>
            </a:r>
            <a:endParaRPr sz="1400" b="1" i="0" u="none" strike="noStrike" cap="none">
              <a:solidFill>
                <a:srgbClr val="000000"/>
              </a:solidFill>
              <a:latin typeface="Arial"/>
              <a:ea typeface="Arial"/>
              <a:cs typeface="Arial"/>
              <a:sym typeface="Arial"/>
            </a:endParaRPr>
          </a:p>
        </p:txBody>
      </p:sp>
      <p:sp>
        <p:nvSpPr>
          <p:cNvPr id="342" name="Google Shape;342;p40"/>
          <p:cNvSpPr txBox="1"/>
          <p:nvPr/>
        </p:nvSpPr>
        <p:spPr>
          <a:xfrm>
            <a:off x="9182955" y="3860775"/>
            <a:ext cx="2919300" cy="276900"/>
          </a:xfrm>
          <a:prstGeom prst="rect">
            <a:avLst/>
          </a:prstGeom>
          <a:solidFill>
            <a:schemeClr val="accent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t>
            </a:r>
            <a:endParaRPr sz="1400" b="1" i="0" u="none" strike="noStrike" cap="none">
              <a:solidFill>
                <a:srgbClr val="000000"/>
              </a:solidFill>
              <a:latin typeface="Arial"/>
              <a:ea typeface="Arial"/>
              <a:cs typeface="Arial"/>
              <a:sym typeface="Arial"/>
            </a:endParaRPr>
          </a:p>
        </p:txBody>
      </p:sp>
      <p:sp>
        <p:nvSpPr>
          <p:cNvPr id="343" name="Google Shape;343;p40"/>
          <p:cNvSpPr txBox="1"/>
          <p:nvPr/>
        </p:nvSpPr>
        <p:spPr>
          <a:xfrm>
            <a:off x="6198806" y="4514550"/>
            <a:ext cx="2919300" cy="276900"/>
          </a:xfrm>
          <a:prstGeom prst="rect">
            <a:avLst/>
          </a:prstGeom>
          <a:solidFill>
            <a:srgbClr val="EACA0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73763"/>
                </a:solidFill>
                <a:latin typeface="Arial"/>
                <a:ea typeface="Arial"/>
                <a:cs typeface="Arial"/>
                <a:sym typeface="Arial"/>
              </a:rPr>
              <a:t>-</a:t>
            </a:r>
            <a:endParaRPr sz="1400" b="1" i="0" u="none" strike="noStrike" cap="none">
              <a:solidFill>
                <a:srgbClr val="073763"/>
              </a:solidFill>
              <a:latin typeface="Arial"/>
              <a:ea typeface="Arial"/>
              <a:cs typeface="Arial"/>
              <a:sym typeface="Arial"/>
            </a:endParaRPr>
          </a:p>
        </p:txBody>
      </p:sp>
      <p:sp>
        <p:nvSpPr>
          <p:cNvPr id="344" name="Google Shape;344;p40"/>
          <p:cNvSpPr txBox="1"/>
          <p:nvPr/>
        </p:nvSpPr>
        <p:spPr>
          <a:xfrm>
            <a:off x="9182955" y="4514550"/>
            <a:ext cx="2919300" cy="276900"/>
          </a:xfrm>
          <a:prstGeom prst="rect">
            <a:avLst/>
          </a:prstGeom>
          <a:solidFill>
            <a:srgbClr val="3F3F3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1"/>
          <p:cNvSpPr txBox="1">
            <a:spLocks noGrp="1"/>
          </p:cNvSpPr>
          <p:nvPr>
            <p:ph type="title"/>
          </p:nvPr>
        </p:nvSpPr>
        <p:spPr>
          <a:xfrm>
            <a:off x="6333269" y="2240034"/>
            <a:ext cx="4911633" cy="1789855"/>
          </a:xfrm>
          <a:prstGeom prst="rect">
            <a:avLst/>
          </a:prstGeom>
          <a:noFill/>
          <a:ln>
            <a:noFill/>
          </a:ln>
        </p:spPr>
        <p:txBody>
          <a:bodyPr spcFirstLastPara="1" wrap="square" lIns="91425" tIns="45700" rIns="91425" bIns="0" anchor="ctr" anchorCtr="0">
            <a:noAutofit/>
          </a:bodyPr>
          <a:lstStyle/>
          <a:p>
            <a:pPr marL="0" lvl="0" indent="0" algn="l" rtl="0">
              <a:lnSpc>
                <a:spcPct val="90000"/>
              </a:lnSpc>
              <a:spcBef>
                <a:spcPts val="0"/>
              </a:spcBef>
              <a:spcAft>
                <a:spcPts val="0"/>
              </a:spcAft>
              <a:buClr>
                <a:schemeClr val="accent1"/>
              </a:buClr>
              <a:buSzPts val="4000"/>
              <a:buFont typeface="Trebuchet MS"/>
              <a:buNone/>
            </a:pPr>
            <a:r>
              <a:rPr lang="en-US"/>
              <a:t>Vision – Mission – Objectives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2"/>
          <p:cNvSpPr txBox="1">
            <a:spLocks noGrp="1"/>
          </p:cNvSpPr>
          <p:nvPr>
            <p:ph type="title"/>
          </p:nvPr>
        </p:nvSpPr>
        <p:spPr>
          <a:xfrm>
            <a:off x="6283842" y="1009958"/>
            <a:ext cx="4911600" cy="1789800"/>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VISION</a:t>
            </a:r>
            <a:endParaRPr/>
          </a:p>
        </p:txBody>
      </p:sp>
      <p:sp>
        <p:nvSpPr>
          <p:cNvPr id="356" name="Google Shape;356;p42"/>
          <p:cNvSpPr txBox="1">
            <a:spLocks noGrp="1"/>
          </p:cNvSpPr>
          <p:nvPr>
            <p:ph type="body" idx="1"/>
          </p:nvPr>
        </p:nvSpPr>
        <p:spPr>
          <a:xfrm>
            <a:off x="6283842" y="2940708"/>
            <a:ext cx="4911600" cy="1788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sz="2400"/>
              <a:t>Future desired end-state or idealistic result. Assumes we have met our Mission &amp; all Objectives.  (</a:t>
            </a:r>
            <a:r>
              <a:rPr lang="en-US" sz="2400" i="1"/>
              <a:t>Future Tense)</a:t>
            </a:r>
            <a:endParaRPr sz="2400" i="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7000" y="305249"/>
            <a:ext cx="11360700" cy="771300"/>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a:t>Example Vision Statements</a:t>
            </a:r>
            <a:endParaRPr/>
          </a:p>
        </p:txBody>
      </p:sp>
      <p:sp>
        <p:nvSpPr>
          <p:cNvPr id="362" name="Google Shape;362;p43"/>
          <p:cNvSpPr txBox="1"/>
          <p:nvPr/>
        </p:nvSpPr>
        <p:spPr>
          <a:xfrm>
            <a:off x="966950" y="1355801"/>
            <a:ext cx="9827100" cy="376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chemeClr val="lt1"/>
                </a:solidFill>
                <a:latin typeface="Calibri"/>
                <a:ea typeface="Calibri"/>
                <a:cs typeface="Calibri"/>
                <a:sym typeface="Calibri"/>
              </a:rPr>
              <a:t>One brief &amp; typically “catchy” statement.</a:t>
            </a:r>
            <a:endParaRPr sz="2400" b="1" i="0" u="sng"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sng"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lt1"/>
                </a:solidFill>
                <a:latin typeface="Calibri"/>
                <a:ea typeface="Calibri"/>
                <a:cs typeface="Calibri"/>
                <a:sym typeface="Calibri"/>
              </a:rPr>
              <a:t>Providing high quality logistics mission support services for NASA anytime, anywhere</a:t>
            </a:r>
            <a:endParaRPr sz="2400" b="1"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lt1"/>
                </a:solidFill>
                <a:latin typeface="Calibri"/>
                <a:ea typeface="Calibri"/>
                <a:cs typeface="Calibri"/>
                <a:sym typeface="Calibri"/>
              </a:rPr>
              <a:t>Providing stakeholders with technical writing services of the highest quality, while meeting Department of Transportation mission, goals, and objectives.</a:t>
            </a:r>
            <a:endParaRPr sz="2400" b="1"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lt1"/>
                </a:solidFill>
                <a:latin typeface="Calibri"/>
                <a:ea typeface="Calibri"/>
                <a:cs typeface="Calibri"/>
                <a:sym typeface="Calibri"/>
              </a:rPr>
              <a:t>Building agile, efficient, and effective communications that connect the World to NASA</a:t>
            </a:r>
            <a:endParaRPr sz="2400" b="1"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lt1"/>
                </a:solidFill>
                <a:latin typeface="Calibri"/>
                <a:ea typeface="Calibri"/>
                <a:cs typeface="Calibri"/>
                <a:sym typeface="Calibri"/>
              </a:rPr>
              <a:t>Providing professional services across OAR that are easily accessible, flexible, inclusive of small business and cost efficient.</a:t>
            </a:r>
            <a:endParaRPr sz="2400" b="1"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sng"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sng"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1" u="sng"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4"/>
          <p:cNvSpPr txBox="1">
            <a:spLocks noGrp="1"/>
          </p:cNvSpPr>
          <p:nvPr>
            <p:ph type="title"/>
          </p:nvPr>
        </p:nvSpPr>
        <p:spPr>
          <a:xfrm>
            <a:off x="6283842" y="1009958"/>
            <a:ext cx="4911600" cy="1789800"/>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MISSION</a:t>
            </a:r>
            <a:endParaRPr/>
          </a:p>
        </p:txBody>
      </p:sp>
      <p:sp>
        <p:nvSpPr>
          <p:cNvPr id="368" name="Google Shape;368;p44"/>
          <p:cNvSpPr txBox="1">
            <a:spLocks noGrp="1"/>
          </p:cNvSpPr>
          <p:nvPr>
            <p:ph type="body" idx="1"/>
          </p:nvPr>
        </p:nvSpPr>
        <p:spPr>
          <a:xfrm>
            <a:off x="6283842" y="2940708"/>
            <a:ext cx="4911600" cy="17889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220"/>
              <a:buNone/>
            </a:pPr>
            <a:r>
              <a:rPr lang="en-US" sz="2220"/>
              <a:t>Defines </a:t>
            </a:r>
            <a:r>
              <a:rPr lang="en-US" sz="2220" b="1"/>
              <a:t>WHAT </a:t>
            </a:r>
            <a:r>
              <a:rPr lang="en-US" sz="2220"/>
              <a:t>the acquisition will do, </a:t>
            </a:r>
            <a:r>
              <a:rPr lang="en-US" sz="2220" b="1"/>
              <a:t>WHY </a:t>
            </a:r>
            <a:r>
              <a:rPr lang="en-US" sz="2220"/>
              <a:t>we’re doing it, for </a:t>
            </a:r>
            <a:r>
              <a:rPr lang="en-US" sz="2220" b="1"/>
              <a:t>WHOM </a:t>
            </a:r>
            <a:r>
              <a:rPr lang="en-US" sz="2220"/>
              <a:t>it’s being done, and what the </a:t>
            </a:r>
            <a:r>
              <a:rPr lang="en-US" sz="2220" b="1"/>
              <a:t>BENEFIT </a:t>
            </a:r>
            <a:r>
              <a:rPr lang="en-US" sz="2220"/>
              <a:t>is. </a:t>
            </a:r>
            <a:endParaRPr sz="2220"/>
          </a:p>
          <a:p>
            <a:pPr marL="0" lvl="0" indent="0" algn="l" rtl="0">
              <a:lnSpc>
                <a:spcPct val="80000"/>
              </a:lnSpc>
              <a:spcBef>
                <a:spcPts val="0"/>
              </a:spcBef>
              <a:spcAft>
                <a:spcPts val="0"/>
              </a:spcAft>
              <a:buSzPts val="222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5"/>
          <p:cNvSpPr txBox="1">
            <a:spLocks noGrp="1"/>
          </p:cNvSpPr>
          <p:nvPr>
            <p:ph type="title"/>
          </p:nvPr>
        </p:nvSpPr>
        <p:spPr>
          <a:xfrm>
            <a:off x="7000" y="305249"/>
            <a:ext cx="11360800" cy="771236"/>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a:t>Example Mission Statements</a:t>
            </a:r>
            <a:endParaRPr/>
          </a:p>
        </p:txBody>
      </p:sp>
      <p:sp>
        <p:nvSpPr>
          <p:cNvPr id="374" name="Google Shape;374;p45"/>
          <p:cNvSpPr txBox="1"/>
          <p:nvPr/>
        </p:nvSpPr>
        <p:spPr>
          <a:xfrm>
            <a:off x="966950" y="1494950"/>
            <a:ext cx="9827100" cy="44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chemeClr val="lt1"/>
                </a:solidFill>
                <a:latin typeface="Calibri"/>
                <a:ea typeface="Calibri"/>
                <a:cs typeface="Calibri"/>
                <a:sym typeface="Calibri"/>
              </a:rPr>
              <a:t>One brief statement (fits on back of a business card)</a:t>
            </a:r>
            <a:endParaRPr sz="2400" b="1" i="0" u="sng"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sng"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100" b="0" i="1" u="none" strike="noStrike" cap="none">
                <a:solidFill>
                  <a:schemeClr val="lt1"/>
                </a:solidFill>
                <a:latin typeface="Calibri"/>
                <a:ea typeface="Calibri"/>
                <a:cs typeface="Calibri"/>
                <a:sym typeface="Calibri"/>
              </a:rPr>
              <a:t>A contract vehicle that provides the NASA Enterprise a world class logistics solution that effectively and efficiently enables stakeholders to achieve their mission.</a:t>
            </a:r>
            <a:endParaRPr sz="2100" b="0"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100" b="0"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100" b="0" i="1" u="none" strike="noStrike" cap="none">
                <a:solidFill>
                  <a:schemeClr val="lt1"/>
                </a:solidFill>
                <a:latin typeface="Calibri"/>
                <a:ea typeface="Calibri"/>
                <a:cs typeface="Calibri"/>
                <a:sym typeface="Calibri"/>
              </a:rPr>
              <a:t>To provide a flexible contracting vehicle that efficiently supports a wide range of Technical Writing services for all OAs within DOT.</a:t>
            </a:r>
            <a:endParaRPr sz="2100" b="0"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100" b="0"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100" b="0" i="1" u="none" strike="noStrike" cap="none">
                <a:solidFill>
                  <a:schemeClr val="lt1"/>
                </a:solidFill>
                <a:latin typeface="Calibri"/>
                <a:ea typeface="Calibri"/>
                <a:cs typeface="Calibri"/>
                <a:sym typeface="Calibri"/>
              </a:rPr>
              <a:t>Establish a sustainable, adaptable agency-wide solution for NASA and its stakeholders that provides agile, impactful, innovative and cost-effective strategic communications products and services.</a:t>
            </a:r>
            <a:endParaRPr sz="2100" b="0"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100" b="0"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100" b="0" i="1" u="none" strike="noStrike" cap="none">
                <a:solidFill>
                  <a:schemeClr val="lt1"/>
                </a:solidFill>
                <a:latin typeface="Calibri"/>
                <a:ea typeface="Calibri"/>
                <a:cs typeface="Calibri"/>
                <a:sym typeface="Calibri"/>
              </a:rPr>
              <a:t>To provide a consolidated, administratively efficient, and fiscally responsible OAR-wide contract vehicle for professional services to improve efficiency for OAR Program Offices and OAS. </a:t>
            </a:r>
            <a:endParaRPr sz="2100" b="0"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100" b="0"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100" b="0"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100" b="1" i="0" u="none" strike="noStrike" cap="none">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6"/>
          <p:cNvSpPr txBox="1">
            <a:spLocks noGrp="1"/>
          </p:cNvSpPr>
          <p:nvPr>
            <p:ph type="title"/>
          </p:nvPr>
        </p:nvSpPr>
        <p:spPr>
          <a:xfrm>
            <a:off x="6283842" y="1482924"/>
            <a:ext cx="4911600" cy="17898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accent1"/>
              </a:buClr>
              <a:buSzPts val="4000"/>
              <a:buFont typeface="Trebuchet MS"/>
              <a:buNone/>
            </a:pPr>
            <a:r>
              <a:rPr lang="en-US"/>
              <a:t>HIGH-LEVEL OBJECTIVES</a:t>
            </a:r>
            <a:endParaRPr/>
          </a:p>
        </p:txBody>
      </p:sp>
      <p:sp>
        <p:nvSpPr>
          <p:cNvPr id="380" name="Google Shape;380;p46"/>
          <p:cNvSpPr txBox="1">
            <a:spLocks noGrp="1"/>
          </p:cNvSpPr>
          <p:nvPr>
            <p:ph type="body" idx="1"/>
          </p:nvPr>
        </p:nvSpPr>
        <p:spPr>
          <a:xfrm>
            <a:off x="6283842" y="3413675"/>
            <a:ext cx="4911600" cy="1494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a:t>Broad, long-term contract aims that define accomplishment of the mission.  </a:t>
            </a:r>
            <a:endParaRPr sz="2400"/>
          </a:p>
          <a:p>
            <a:pPr marL="0" lvl="0" indent="0" algn="l" rtl="0">
              <a:lnSpc>
                <a:spcPct val="90000"/>
              </a:lnSpc>
              <a:spcBef>
                <a:spcPts val="0"/>
              </a:spcBef>
              <a:spcAft>
                <a:spcPts val="0"/>
              </a:spcAft>
              <a:buSzPts val="2400"/>
              <a:buNone/>
            </a:pPr>
            <a:r>
              <a:rPr lang="en-US" sz="2400" i="1"/>
              <a:t>(Infinite or continuous verbs)</a:t>
            </a:r>
            <a:endParaRPr i="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7"/>
          <p:cNvSpPr txBox="1">
            <a:spLocks noGrp="1"/>
          </p:cNvSpPr>
          <p:nvPr>
            <p:ph type="title"/>
          </p:nvPr>
        </p:nvSpPr>
        <p:spPr>
          <a:xfrm>
            <a:off x="7000" y="305249"/>
            <a:ext cx="11360800" cy="771236"/>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a:t>High-Level Objective Examples...</a:t>
            </a:r>
            <a:endParaRPr/>
          </a:p>
        </p:txBody>
      </p:sp>
      <p:sp>
        <p:nvSpPr>
          <p:cNvPr id="386" name="Google Shape;386;p47"/>
          <p:cNvSpPr txBox="1"/>
          <p:nvPr/>
        </p:nvSpPr>
        <p:spPr>
          <a:xfrm>
            <a:off x="267575" y="1214100"/>
            <a:ext cx="11715300" cy="5105700"/>
          </a:xfrm>
          <a:prstGeom prst="rect">
            <a:avLst/>
          </a:prstGeom>
          <a:noFill/>
          <a:ln>
            <a:noFill/>
          </a:ln>
        </p:spPr>
        <p:txBody>
          <a:bodyPr spcFirstLastPara="1" wrap="square" lIns="91425" tIns="91425" rIns="91425" bIns="91425" anchor="t" anchorCtr="0">
            <a:noAutofit/>
          </a:bodyPr>
          <a:lstStyle/>
          <a:p>
            <a:pPr marL="457200" marR="0" lvl="0" indent="-361950" algn="l" rtl="0">
              <a:lnSpc>
                <a:spcPct val="100000"/>
              </a:lnSpc>
              <a:spcBef>
                <a:spcPts val="0"/>
              </a:spcBef>
              <a:spcAft>
                <a:spcPts val="0"/>
              </a:spcAft>
              <a:buClr>
                <a:srgbClr val="FFFFFF"/>
              </a:buClr>
              <a:buSzPts val="2100"/>
              <a:buFont typeface="Calibri"/>
              <a:buAutoNum type="arabicPeriod"/>
            </a:pPr>
            <a:r>
              <a:rPr lang="en-US" sz="2100" b="1" i="0" u="none" strike="noStrike" cap="none">
                <a:solidFill>
                  <a:srgbClr val="FFFFFF"/>
                </a:solidFill>
                <a:latin typeface="Calibri"/>
                <a:ea typeface="Calibri"/>
                <a:cs typeface="Calibri"/>
                <a:sym typeface="Calibri"/>
              </a:rPr>
              <a:t>For Data Analysis &amp; Modeling, </a:t>
            </a:r>
            <a:r>
              <a:rPr lang="en-US" sz="2100" b="0" i="0" u="none" strike="noStrike" cap="none">
                <a:solidFill>
                  <a:srgbClr val="FFFFFF"/>
                </a:solidFill>
                <a:latin typeface="Calibri"/>
                <a:ea typeface="Calibri"/>
                <a:cs typeface="Calibri"/>
                <a:sym typeface="Calibri"/>
              </a:rPr>
              <a:t>OAR seeks the highest scientific integrity in its data analysis and modeling to support OAR programs and EPA's mission. </a:t>
            </a:r>
            <a:endParaRPr sz="2100" b="1" i="0" u="none" strike="noStrike" cap="none">
              <a:solidFill>
                <a:srgbClr val="FFFFFF"/>
              </a:solidFill>
              <a:latin typeface="Calibri"/>
              <a:ea typeface="Calibri"/>
              <a:cs typeface="Calibri"/>
              <a:sym typeface="Calibri"/>
            </a:endParaRPr>
          </a:p>
          <a:p>
            <a:pPr marL="457200" marR="0" lvl="0" indent="-361950" algn="l" rtl="0">
              <a:lnSpc>
                <a:spcPct val="100000"/>
              </a:lnSpc>
              <a:spcBef>
                <a:spcPts val="1000"/>
              </a:spcBef>
              <a:spcAft>
                <a:spcPts val="0"/>
              </a:spcAft>
              <a:buClr>
                <a:srgbClr val="FFFFFF"/>
              </a:buClr>
              <a:buSzPts val="2100"/>
              <a:buFont typeface="Calibri"/>
              <a:buAutoNum type="arabicPeriod"/>
            </a:pPr>
            <a:r>
              <a:rPr lang="en-US" sz="2100" b="1" i="0" u="none" strike="noStrike" cap="none">
                <a:solidFill>
                  <a:srgbClr val="FFFFFF"/>
                </a:solidFill>
                <a:latin typeface="Calibri"/>
                <a:ea typeface="Calibri"/>
                <a:cs typeface="Calibri"/>
                <a:sym typeface="Calibri"/>
              </a:rPr>
              <a:t>For Media and Entertainment Relations, </a:t>
            </a:r>
            <a:r>
              <a:rPr lang="en-US" sz="2100" b="0" i="0" u="none" strike="noStrike" cap="none">
                <a:solidFill>
                  <a:srgbClr val="FFFFFF"/>
                </a:solidFill>
                <a:latin typeface="Calibri"/>
                <a:ea typeface="Calibri"/>
                <a:cs typeface="Calibri"/>
                <a:sym typeface="Calibri"/>
              </a:rPr>
              <a:t>NASA seeks to transparently provide an accurate representation of NASA's work that earns positive media coverage in a timely manner.</a:t>
            </a:r>
            <a:endParaRPr sz="2100" b="1" i="0" u="none" strike="noStrike" cap="none">
              <a:solidFill>
                <a:srgbClr val="FFFFFF"/>
              </a:solidFill>
              <a:latin typeface="Calibri"/>
              <a:ea typeface="Calibri"/>
              <a:cs typeface="Calibri"/>
              <a:sym typeface="Calibri"/>
            </a:endParaRPr>
          </a:p>
          <a:p>
            <a:pPr marL="457200" marR="0" lvl="0" indent="-361950" algn="l" rtl="0">
              <a:lnSpc>
                <a:spcPct val="100000"/>
              </a:lnSpc>
              <a:spcBef>
                <a:spcPts val="1000"/>
              </a:spcBef>
              <a:spcAft>
                <a:spcPts val="0"/>
              </a:spcAft>
              <a:buClr>
                <a:srgbClr val="FFFFFF"/>
              </a:buClr>
              <a:buSzPts val="2100"/>
              <a:buFont typeface="Calibri"/>
              <a:buAutoNum type="arabicPeriod"/>
            </a:pPr>
            <a:r>
              <a:rPr lang="en-US" sz="2100" b="1" i="0" u="none" strike="noStrike" cap="none">
                <a:solidFill>
                  <a:srgbClr val="FFFFFF"/>
                </a:solidFill>
                <a:latin typeface="Calibri"/>
                <a:ea typeface="Calibri"/>
                <a:cs typeface="Calibri"/>
                <a:sym typeface="Calibri"/>
              </a:rPr>
              <a:t>For Enterprise Service Desk Support, </a:t>
            </a:r>
            <a:r>
              <a:rPr lang="en-US" sz="2100" b="0" i="0" u="none" strike="noStrike" cap="none">
                <a:solidFill>
                  <a:srgbClr val="FFFFFF"/>
                </a:solidFill>
                <a:latin typeface="Calibri"/>
                <a:ea typeface="Calibri"/>
                <a:cs typeface="Calibri"/>
                <a:sym typeface="Calibri"/>
              </a:rPr>
              <a:t>USMS HQ OPS seeks timely resolution of issues; a one-stop shop for IT user support regardless of staff location or technology boundaries.</a:t>
            </a:r>
            <a:endParaRPr sz="2100" b="0" i="0" u="none" strike="noStrike" cap="none">
              <a:solidFill>
                <a:srgbClr val="FFFFFF"/>
              </a:solidFill>
              <a:latin typeface="Calibri"/>
              <a:ea typeface="Calibri"/>
              <a:cs typeface="Calibri"/>
              <a:sym typeface="Calibri"/>
            </a:endParaRPr>
          </a:p>
          <a:p>
            <a:pPr marL="457200" marR="0" lvl="0" indent="-361950" algn="l" rtl="0">
              <a:lnSpc>
                <a:spcPct val="115000"/>
              </a:lnSpc>
              <a:spcBef>
                <a:spcPts val="1000"/>
              </a:spcBef>
              <a:spcAft>
                <a:spcPts val="0"/>
              </a:spcAft>
              <a:buClr>
                <a:srgbClr val="FFFFFF"/>
              </a:buClr>
              <a:buSzPts val="2100"/>
              <a:buFont typeface="Calibri"/>
              <a:buAutoNum type="arabicPeriod"/>
            </a:pPr>
            <a:r>
              <a:rPr lang="en-US" sz="2100" b="1" i="0" u="none" strike="noStrike" cap="none">
                <a:solidFill>
                  <a:srgbClr val="FFFFFF"/>
                </a:solidFill>
                <a:latin typeface="Calibri"/>
                <a:ea typeface="Calibri"/>
                <a:cs typeface="Calibri"/>
                <a:sym typeface="Calibri"/>
              </a:rPr>
              <a:t>For Transition Support</a:t>
            </a:r>
            <a:r>
              <a:rPr lang="en-US" sz="2100" b="0" i="0" u="none" strike="noStrike" cap="none">
                <a:solidFill>
                  <a:srgbClr val="FFFFFF"/>
                </a:solidFill>
                <a:latin typeface="Calibri"/>
                <a:ea typeface="Calibri"/>
                <a:cs typeface="Calibri"/>
                <a:sym typeface="Calibri"/>
              </a:rPr>
              <a:t>, NTIA seeks a smooth transition of the contract to the next provider at the end of the contract period of performance (POP) with no loss in capability or data to avoid negative developmental or operational impact.</a:t>
            </a:r>
            <a:endParaRPr sz="2100" b="0" i="0" u="none" strike="noStrike" cap="none">
              <a:solidFill>
                <a:srgbClr val="FFFFFF"/>
              </a:solidFill>
              <a:latin typeface="Calibri"/>
              <a:ea typeface="Calibri"/>
              <a:cs typeface="Calibri"/>
              <a:sym typeface="Calibri"/>
            </a:endParaRPr>
          </a:p>
          <a:p>
            <a:pPr marL="457200" marR="0" lvl="0" indent="-361950" algn="l" rtl="0">
              <a:lnSpc>
                <a:spcPct val="100000"/>
              </a:lnSpc>
              <a:spcBef>
                <a:spcPts val="1000"/>
              </a:spcBef>
              <a:spcAft>
                <a:spcPts val="0"/>
              </a:spcAft>
              <a:buClr>
                <a:srgbClr val="FFFFFF"/>
              </a:buClr>
              <a:buSzPts val="2100"/>
              <a:buFont typeface="Calibri"/>
              <a:buAutoNum type="arabicPeriod"/>
            </a:pPr>
            <a:r>
              <a:rPr lang="en-US" sz="2100" b="1" i="0" u="none" strike="noStrike" cap="none">
                <a:solidFill>
                  <a:schemeClr val="lt1"/>
                </a:solidFill>
                <a:latin typeface="Calibri"/>
                <a:ea typeface="Calibri"/>
                <a:cs typeface="Calibri"/>
                <a:sym typeface="Calibri"/>
              </a:rPr>
              <a:t>For Policy &amp; Regulation Support, </a:t>
            </a:r>
            <a:r>
              <a:rPr lang="en-US" sz="2100" b="0" i="0" u="none" strike="noStrike" cap="none">
                <a:solidFill>
                  <a:schemeClr val="lt1"/>
                </a:solidFill>
                <a:latin typeface="Calibri"/>
                <a:ea typeface="Calibri"/>
                <a:cs typeface="Calibri"/>
                <a:sym typeface="Calibri"/>
              </a:rPr>
              <a:t>EPA seeks high quality, unbiased, and cost-effective policy and regulatory support for effective rulemaking and public hearings, to support EPA’s mission.</a:t>
            </a:r>
            <a:endParaRPr sz="2100" b="0" i="0" u="none" strike="noStrike" cap="none">
              <a:solidFill>
                <a:srgbClr val="FFFFFF"/>
              </a:solidFill>
              <a:latin typeface="Calibri"/>
              <a:ea typeface="Calibri"/>
              <a:cs typeface="Calibri"/>
              <a:sym typeface="Calibri"/>
            </a:endParaRPr>
          </a:p>
          <a:p>
            <a:pPr marL="457200" marR="0" lvl="0" indent="-361950" algn="l" rtl="0">
              <a:lnSpc>
                <a:spcPct val="100000"/>
              </a:lnSpc>
              <a:spcBef>
                <a:spcPts val="1000"/>
              </a:spcBef>
              <a:spcAft>
                <a:spcPts val="0"/>
              </a:spcAft>
              <a:buClr>
                <a:srgbClr val="FFFFFF"/>
              </a:buClr>
              <a:buSzPts val="2100"/>
              <a:buFont typeface="Calibri"/>
              <a:buAutoNum type="arabicPeriod"/>
            </a:pPr>
            <a:r>
              <a:rPr lang="en-US" sz="2100" b="1" i="0" u="none" strike="noStrike" cap="none">
                <a:solidFill>
                  <a:schemeClr val="lt1"/>
                </a:solidFill>
                <a:latin typeface="Calibri"/>
                <a:ea typeface="Calibri"/>
                <a:cs typeface="Calibri"/>
                <a:sym typeface="Calibri"/>
              </a:rPr>
              <a:t>For Digital Media &amp; Oversight, </a:t>
            </a:r>
            <a:r>
              <a:rPr lang="en-US" sz="2100" b="0" i="0" u="none" strike="noStrike" cap="none">
                <a:solidFill>
                  <a:schemeClr val="lt1"/>
                </a:solidFill>
                <a:latin typeface="Calibri"/>
                <a:ea typeface="Calibri"/>
                <a:cs typeface="Calibri"/>
                <a:sym typeface="Calibri"/>
              </a:rPr>
              <a:t>NASA seeks to grow agency audiences using innovative technologies, creating a continuous cycle of engagement and feedback consistent with agency messaging.</a:t>
            </a:r>
            <a:endParaRPr sz="2100" b="0" i="0" u="none" strike="noStrike" cap="none">
              <a:solidFill>
                <a:srgbClr val="FFFFFF"/>
              </a:solidFill>
              <a:latin typeface="Calibri"/>
              <a:ea typeface="Calibri"/>
              <a:cs typeface="Calibri"/>
              <a:sym typeface="Calibri"/>
            </a:endParaRPr>
          </a:p>
          <a:p>
            <a:pPr marL="457200" marR="0" lvl="0" indent="0" algn="l" rtl="0">
              <a:lnSpc>
                <a:spcPct val="100000"/>
              </a:lnSpc>
              <a:spcBef>
                <a:spcPts val="100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animEffect transition="in" filter="fade">
                                      <p:cBhvr>
                                        <p:cTn id="7" dur="300"/>
                                        <p:tgtEl>
                                          <p:spTgt spid="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6">
                                            <p:txEl>
                                              <p:pRg st="1" end="1"/>
                                            </p:txEl>
                                          </p:spTgt>
                                        </p:tgtEl>
                                        <p:attrNameLst>
                                          <p:attrName>style.visibility</p:attrName>
                                        </p:attrNameLst>
                                      </p:cBhvr>
                                      <p:to>
                                        <p:strVal val="visible"/>
                                      </p:to>
                                    </p:set>
                                    <p:animEffect transition="in" filter="fade">
                                      <p:cBhvr>
                                        <p:cTn id="12" dur="300"/>
                                        <p:tgtEl>
                                          <p:spTgt spid="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6">
                                            <p:txEl>
                                              <p:pRg st="2" end="2"/>
                                            </p:txEl>
                                          </p:spTgt>
                                        </p:tgtEl>
                                        <p:attrNameLst>
                                          <p:attrName>style.visibility</p:attrName>
                                        </p:attrNameLst>
                                      </p:cBhvr>
                                      <p:to>
                                        <p:strVal val="visible"/>
                                      </p:to>
                                    </p:set>
                                    <p:animEffect transition="in" filter="fade">
                                      <p:cBhvr>
                                        <p:cTn id="17" dur="300"/>
                                        <p:tgtEl>
                                          <p:spTgt spid="3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6">
                                            <p:txEl>
                                              <p:pRg st="3" end="3"/>
                                            </p:txEl>
                                          </p:spTgt>
                                        </p:tgtEl>
                                        <p:attrNameLst>
                                          <p:attrName>style.visibility</p:attrName>
                                        </p:attrNameLst>
                                      </p:cBhvr>
                                      <p:to>
                                        <p:strVal val="visible"/>
                                      </p:to>
                                    </p:set>
                                    <p:animEffect transition="in" filter="fade">
                                      <p:cBhvr>
                                        <p:cTn id="22" dur="300"/>
                                        <p:tgtEl>
                                          <p:spTgt spid="3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6">
                                            <p:txEl>
                                              <p:pRg st="4" end="4"/>
                                            </p:txEl>
                                          </p:spTgt>
                                        </p:tgtEl>
                                        <p:attrNameLst>
                                          <p:attrName>style.visibility</p:attrName>
                                        </p:attrNameLst>
                                      </p:cBhvr>
                                      <p:to>
                                        <p:strVal val="visible"/>
                                      </p:to>
                                    </p:set>
                                    <p:animEffect transition="in" filter="fade">
                                      <p:cBhvr>
                                        <p:cTn id="27" dur="300"/>
                                        <p:tgtEl>
                                          <p:spTgt spid="3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6">
                                            <p:txEl>
                                              <p:pRg st="5" end="5"/>
                                            </p:txEl>
                                          </p:spTgt>
                                        </p:tgtEl>
                                        <p:attrNameLst>
                                          <p:attrName>style.visibility</p:attrName>
                                        </p:attrNameLst>
                                      </p:cBhvr>
                                      <p:to>
                                        <p:strVal val="visible"/>
                                      </p:to>
                                    </p:set>
                                    <p:animEffect transition="in" filter="fade">
                                      <p:cBhvr>
                                        <p:cTn id="32" dur="300"/>
                                        <p:tgtEl>
                                          <p:spTgt spid="3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6">
                                            <p:txEl>
                                              <p:pRg st="6" end="6"/>
                                            </p:txEl>
                                          </p:spTgt>
                                        </p:tgtEl>
                                        <p:attrNameLst>
                                          <p:attrName>style.visibility</p:attrName>
                                        </p:attrNameLst>
                                      </p:cBhvr>
                                      <p:to>
                                        <p:strVal val="visible"/>
                                      </p:to>
                                    </p:set>
                                    <p:animEffect transition="in" filter="fade">
                                      <p:cBhvr>
                                        <p:cTn id="37" dur="300"/>
                                        <p:tgtEl>
                                          <p:spTgt spid="3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531378" y="1042774"/>
            <a:ext cx="7342622" cy="1215566"/>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17375E"/>
              </a:buClr>
              <a:buSzPts val="4000"/>
              <a:buFont typeface="Trebuchet MS"/>
              <a:buNone/>
            </a:pPr>
            <a:r>
              <a:rPr lang="en-US"/>
              <a:t>Workshop Purpose:</a:t>
            </a:r>
            <a:endParaRPr/>
          </a:p>
        </p:txBody>
      </p:sp>
      <p:sp>
        <p:nvSpPr>
          <p:cNvPr id="156" name="Google Shape;156;p21"/>
          <p:cNvSpPr txBox="1">
            <a:spLocks noGrp="1"/>
          </p:cNvSpPr>
          <p:nvPr>
            <p:ph type="body" idx="2"/>
          </p:nvPr>
        </p:nvSpPr>
        <p:spPr>
          <a:xfrm>
            <a:off x="531379" y="2297767"/>
            <a:ext cx="7342631" cy="2524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a:t>Develop the vision, mission, measurable objectives, requirements, performance standards and performance-based strategies for the {Name of Requirement} and a roadmap to complete it.</a:t>
            </a:r>
            <a:endParaRPr/>
          </a:p>
          <a:p>
            <a:pPr marL="0" lvl="0" indent="0" algn="l" rtl="0">
              <a:lnSpc>
                <a:spcPct val="90000"/>
              </a:lnSpc>
              <a:spcBef>
                <a:spcPts val="1000"/>
              </a:spcBef>
              <a:spcAft>
                <a:spcPts val="0"/>
              </a:spcAft>
              <a:buSzPts val="2400"/>
              <a:buNone/>
            </a:pPr>
            <a:endParaRPr sz="2400"/>
          </a:p>
          <a:p>
            <a:pPr marL="0" lvl="0" indent="0" algn="l" rtl="0">
              <a:lnSpc>
                <a:spcPct val="90000"/>
              </a:lnSpc>
              <a:spcBef>
                <a:spcPts val="1000"/>
              </a:spcBef>
              <a:spcAft>
                <a:spcPts val="0"/>
              </a:spcAft>
              <a:buSzPts val="2400"/>
              <a:buNone/>
            </a:pPr>
            <a:r>
              <a:rPr lang="en-US" sz="2400" b="1"/>
              <a:t>{Name of Requirement} CSAW</a:t>
            </a:r>
            <a:endParaRPr sz="24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8"/>
          <p:cNvSpPr txBox="1">
            <a:spLocks noGrp="1"/>
          </p:cNvSpPr>
          <p:nvPr>
            <p:ph type="title"/>
          </p:nvPr>
        </p:nvSpPr>
        <p:spPr>
          <a:xfrm>
            <a:off x="7000" y="305249"/>
            <a:ext cx="11360800" cy="771236"/>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a:t>High-Level Objectives (HLOs)</a:t>
            </a:r>
            <a:endParaRPr/>
          </a:p>
        </p:txBody>
      </p:sp>
      <p:sp>
        <p:nvSpPr>
          <p:cNvPr id="392" name="Google Shape;392;p48"/>
          <p:cNvSpPr txBox="1"/>
          <p:nvPr/>
        </p:nvSpPr>
        <p:spPr>
          <a:xfrm>
            <a:off x="267575" y="1214100"/>
            <a:ext cx="11715300" cy="54717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1000"/>
              </a:spcBef>
              <a:spcAft>
                <a:spcPts val="0"/>
              </a:spcAft>
              <a:buClr>
                <a:srgbClr val="FFFFFF"/>
              </a:buClr>
              <a:buSzPts val="2200"/>
              <a:buFont typeface="Calibri"/>
              <a:buAutoNum type="arabicPeriod"/>
            </a:pPr>
            <a:r>
              <a:rPr lang="en-US" sz="2200" b="1" i="0" u="none" strike="noStrike" cap="none">
                <a:solidFill>
                  <a:srgbClr val="FFFFFF"/>
                </a:solidFill>
                <a:latin typeface="Calibri"/>
                <a:ea typeface="Calibri"/>
                <a:cs typeface="Calibri"/>
                <a:sym typeface="Calibri"/>
              </a:rPr>
              <a:t>For _____ (task area), _____ (organization) seeks… </a:t>
            </a:r>
            <a:endParaRPr sz="2200" b="1" i="0" u="none" strike="noStrike" cap="none">
              <a:solidFill>
                <a:srgbClr val="FFFFFF"/>
              </a:solidFill>
              <a:latin typeface="Calibri"/>
              <a:ea typeface="Calibri"/>
              <a:cs typeface="Calibri"/>
              <a:sym typeface="Calibri"/>
            </a:endParaRPr>
          </a:p>
          <a:p>
            <a:pPr marL="914400" marR="0" lvl="1" indent="-368300" algn="l" rtl="0">
              <a:lnSpc>
                <a:spcPct val="100000"/>
              </a:lnSpc>
              <a:spcBef>
                <a:spcPts val="0"/>
              </a:spcBef>
              <a:spcAft>
                <a:spcPts val="0"/>
              </a:spcAft>
              <a:buClr>
                <a:srgbClr val="FFFFFF"/>
              </a:buClr>
              <a:buSzPts val="2200"/>
              <a:buFont typeface="Calibri"/>
              <a:buChar char="○"/>
            </a:pPr>
            <a:r>
              <a:rPr lang="en-US" sz="2200" b="1" i="0" u="none" strike="noStrike" cap="none">
                <a:solidFill>
                  <a:srgbClr val="FFFFFF"/>
                </a:solidFill>
                <a:latin typeface="Calibri"/>
                <a:ea typeface="Calibri"/>
                <a:cs typeface="Calibri"/>
                <a:sym typeface="Calibri"/>
              </a:rPr>
              <a:t>some questions to ask include:</a:t>
            </a:r>
            <a:endParaRPr sz="2200" b="1" i="0" u="none" strike="noStrike" cap="none">
              <a:solidFill>
                <a:srgbClr val="FFFFFF"/>
              </a:solidFill>
              <a:latin typeface="Calibri"/>
              <a:ea typeface="Calibri"/>
              <a:cs typeface="Calibri"/>
              <a:sym typeface="Calibri"/>
            </a:endParaRPr>
          </a:p>
          <a:p>
            <a:pPr marL="1371600" marR="0" lvl="2" indent="-368300" algn="l" rtl="0">
              <a:lnSpc>
                <a:spcPct val="100000"/>
              </a:lnSpc>
              <a:spcBef>
                <a:spcPts val="0"/>
              </a:spcBef>
              <a:spcAft>
                <a:spcPts val="0"/>
              </a:spcAft>
              <a:buClr>
                <a:srgbClr val="FFFFFF"/>
              </a:buClr>
              <a:buSzPts val="2200"/>
              <a:buFont typeface="Calibri"/>
              <a:buAutoNum type="romanLcPeriod"/>
            </a:pPr>
            <a:r>
              <a:rPr lang="en-US" sz="2200" b="1" i="0" u="none" strike="noStrike" cap="none">
                <a:solidFill>
                  <a:srgbClr val="FFFFFF"/>
                </a:solidFill>
                <a:latin typeface="Calibri"/>
                <a:ea typeface="Calibri"/>
                <a:cs typeface="Calibri"/>
                <a:sym typeface="Calibri"/>
              </a:rPr>
              <a:t>why are you doing this?</a:t>
            </a:r>
            <a:endParaRPr sz="2200" b="1" i="0" u="none" strike="noStrike" cap="none">
              <a:solidFill>
                <a:srgbClr val="FFFFFF"/>
              </a:solidFill>
              <a:latin typeface="Calibri"/>
              <a:ea typeface="Calibri"/>
              <a:cs typeface="Calibri"/>
              <a:sym typeface="Calibri"/>
            </a:endParaRPr>
          </a:p>
          <a:p>
            <a:pPr marL="1371600" marR="0" lvl="2" indent="-368300" algn="l" rtl="0">
              <a:lnSpc>
                <a:spcPct val="100000"/>
              </a:lnSpc>
              <a:spcBef>
                <a:spcPts val="0"/>
              </a:spcBef>
              <a:spcAft>
                <a:spcPts val="0"/>
              </a:spcAft>
              <a:buClr>
                <a:srgbClr val="FFFFFF"/>
              </a:buClr>
              <a:buSzPts val="2200"/>
              <a:buFont typeface="Calibri"/>
              <a:buAutoNum type="romanLcPeriod"/>
            </a:pPr>
            <a:r>
              <a:rPr lang="en-US" sz="2200" b="1" i="0" u="none" strike="noStrike" cap="none">
                <a:solidFill>
                  <a:srgbClr val="FFFFFF"/>
                </a:solidFill>
                <a:latin typeface="Calibri"/>
                <a:ea typeface="Calibri"/>
                <a:cs typeface="Calibri"/>
                <a:sym typeface="Calibri"/>
              </a:rPr>
              <a:t>why is it important?</a:t>
            </a:r>
            <a:endParaRPr sz="2200" b="1" i="0" u="none" strike="noStrike" cap="none">
              <a:solidFill>
                <a:srgbClr val="FFFFFF"/>
              </a:solidFill>
              <a:latin typeface="Calibri"/>
              <a:ea typeface="Calibri"/>
              <a:cs typeface="Calibri"/>
              <a:sym typeface="Calibri"/>
            </a:endParaRPr>
          </a:p>
          <a:p>
            <a:pPr marL="1371600" marR="0" lvl="2" indent="-368300" algn="l" rtl="0">
              <a:lnSpc>
                <a:spcPct val="100000"/>
              </a:lnSpc>
              <a:spcBef>
                <a:spcPts val="0"/>
              </a:spcBef>
              <a:spcAft>
                <a:spcPts val="0"/>
              </a:spcAft>
              <a:buClr>
                <a:srgbClr val="FFFFFF"/>
              </a:buClr>
              <a:buSzPts val="2200"/>
              <a:buFont typeface="Calibri"/>
              <a:buAutoNum type="romanLcPeriod"/>
            </a:pPr>
            <a:r>
              <a:rPr lang="en-US" sz="2200" b="1" i="0" u="none" strike="noStrike" cap="none">
                <a:solidFill>
                  <a:srgbClr val="FFFFFF"/>
                </a:solidFill>
                <a:latin typeface="Calibri"/>
                <a:ea typeface="Calibri"/>
                <a:cs typeface="Calibri"/>
                <a:sym typeface="Calibri"/>
              </a:rPr>
              <a:t>what is the potential benefit?</a:t>
            </a:r>
            <a:endParaRPr sz="2200" b="1" i="0" u="none" strike="noStrike" cap="none">
              <a:solidFill>
                <a:srgbClr val="FFFFFF"/>
              </a:solidFill>
              <a:latin typeface="Calibri"/>
              <a:ea typeface="Calibri"/>
              <a:cs typeface="Calibri"/>
              <a:sym typeface="Calibri"/>
            </a:endParaRPr>
          </a:p>
          <a:p>
            <a:pPr marL="1371600" marR="0" lvl="2" indent="-368300" algn="l" rtl="0">
              <a:lnSpc>
                <a:spcPct val="100000"/>
              </a:lnSpc>
              <a:spcBef>
                <a:spcPts val="0"/>
              </a:spcBef>
              <a:spcAft>
                <a:spcPts val="0"/>
              </a:spcAft>
              <a:buClr>
                <a:srgbClr val="FFFFFF"/>
              </a:buClr>
              <a:buSzPts val="2200"/>
              <a:buFont typeface="Calibri"/>
              <a:buAutoNum type="romanLcPeriod"/>
            </a:pPr>
            <a:r>
              <a:rPr lang="en-US" sz="2200" b="1" i="0" u="none" strike="noStrike" cap="none">
                <a:solidFill>
                  <a:srgbClr val="FFFFFF"/>
                </a:solidFill>
                <a:latin typeface="Calibri"/>
                <a:ea typeface="Calibri"/>
                <a:cs typeface="Calibri"/>
                <a:sym typeface="Calibri"/>
              </a:rPr>
              <a:t>what are you aspiring to?</a:t>
            </a:r>
            <a:endParaRPr sz="2200" b="1" i="0" u="none" strike="noStrike" cap="none">
              <a:solidFill>
                <a:srgbClr val="FFFFFF"/>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2200"/>
              <a:buFont typeface="Arial"/>
              <a:buNone/>
            </a:pPr>
            <a:endParaRPr sz="2200" b="1" i="0" u="none" strike="noStrike" cap="none">
              <a:solidFill>
                <a:srgbClr val="FFFFFF"/>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2200"/>
              <a:buFont typeface="Arial"/>
              <a:buNone/>
            </a:pPr>
            <a:endParaRPr sz="2200" b="1" i="0" u="none" strike="noStrike" cap="none">
              <a:solidFill>
                <a:srgbClr val="FFFFFF"/>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00"/>
              <a:buFont typeface="Arial"/>
              <a:buNone/>
            </a:pPr>
            <a:endParaRPr sz="100" b="1" i="0" u="none" strike="noStrike" cap="none">
              <a:solidFill>
                <a:srgbClr val="FFFFFF"/>
              </a:solidFill>
              <a:latin typeface="Calibri"/>
              <a:ea typeface="Calibri"/>
              <a:cs typeface="Calibri"/>
              <a:sym typeface="Calibri"/>
            </a:endParaRPr>
          </a:p>
          <a:p>
            <a:pPr marL="457200" marR="0" lvl="0" indent="-361950" algn="l" rtl="0">
              <a:lnSpc>
                <a:spcPct val="100000"/>
              </a:lnSpc>
              <a:spcBef>
                <a:spcPts val="1000"/>
              </a:spcBef>
              <a:spcAft>
                <a:spcPts val="0"/>
              </a:spcAft>
              <a:buClr>
                <a:schemeClr val="lt1"/>
              </a:buClr>
              <a:buSzPts val="2100"/>
              <a:buFont typeface="Calibri"/>
              <a:buChar char="●"/>
            </a:pPr>
            <a:r>
              <a:rPr lang="en-US" sz="2100" b="1" i="0" u="none" strike="noStrike" cap="none">
                <a:solidFill>
                  <a:schemeClr val="lt1"/>
                </a:solidFill>
                <a:latin typeface="Calibri"/>
                <a:ea typeface="Calibri"/>
                <a:cs typeface="Calibri"/>
                <a:sym typeface="Calibri"/>
              </a:rPr>
              <a:t>For Media and Entertainment Relations, </a:t>
            </a:r>
            <a:r>
              <a:rPr lang="en-US" sz="2100" b="0" i="0" u="none" strike="noStrike" cap="none">
                <a:solidFill>
                  <a:schemeClr val="lt1"/>
                </a:solidFill>
                <a:latin typeface="Calibri"/>
                <a:ea typeface="Calibri"/>
                <a:cs typeface="Calibri"/>
                <a:sym typeface="Calibri"/>
              </a:rPr>
              <a:t>NASA seeks to transparently provide an accurate representation of NASA's work that earns positive media coverage in a timely manner.</a:t>
            </a:r>
            <a:endParaRPr sz="2200" b="1" i="0" u="none" strike="noStrike" cap="none">
              <a:solidFill>
                <a:srgbClr val="FFFFFF"/>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3" name="Google Shape;393;p48"/>
          <p:cNvSpPr/>
          <p:nvPr/>
        </p:nvSpPr>
        <p:spPr>
          <a:xfrm>
            <a:off x="760800" y="4036900"/>
            <a:ext cx="4856400" cy="304200"/>
          </a:xfrm>
          <a:prstGeom prst="wedgeRectCallout">
            <a:avLst>
              <a:gd name="adj1" fmla="val -22619"/>
              <a:gd name="adj2" fmla="val 117521"/>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The task area: </a:t>
            </a:r>
            <a:r>
              <a:rPr lang="en-US" sz="1400" b="0" i="1" u="none" strike="noStrike" cap="none">
                <a:solidFill>
                  <a:srgbClr val="000000"/>
                </a:solidFill>
                <a:latin typeface="Arial"/>
                <a:ea typeface="Arial"/>
                <a:cs typeface="Arial"/>
                <a:sym typeface="Arial"/>
              </a:rPr>
              <a:t>“Media and Entertainment Relations”</a:t>
            </a:r>
            <a:endParaRPr sz="1400" b="0" i="0" u="none" strike="noStrike" cap="none">
              <a:solidFill>
                <a:srgbClr val="000000"/>
              </a:solidFill>
              <a:latin typeface="Arial"/>
              <a:ea typeface="Arial"/>
              <a:cs typeface="Arial"/>
              <a:sym typeface="Arial"/>
            </a:endParaRPr>
          </a:p>
        </p:txBody>
      </p:sp>
      <p:sp>
        <p:nvSpPr>
          <p:cNvPr id="394" name="Google Shape;394;p48"/>
          <p:cNvSpPr/>
          <p:nvPr/>
        </p:nvSpPr>
        <p:spPr>
          <a:xfrm>
            <a:off x="7537875" y="3503275"/>
            <a:ext cx="3705300" cy="771300"/>
          </a:xfrm>
          <a:prstGeom prst="wedgeRectCallout">
            <a:avLst>
              <a:gd name="adj1" fmla="val -32705"/>
              <a:gd name="adj2" fmla="val 84153"/>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Arial"/>
                <a:ea typeface="Arial"/>
                <a:cs typeface="Arial"/>
                <a:sym typeface="Arial"/>
              </a:rPr>
              <a:t>“transparently provide an accurate representation”</a:t>
            </a:r>
            <a:r>
              <a:rPr lang="en-US" sz="1400" b="0" i="0" u="none" strike="noStrike" cap="none">
                <a:solidFill>
                  <a:srgbClr val="000000"/>
                </a:solidFill>
                <a:latin typeface="Arial"/>
                <a:ea typeface="Arial"/>
                <a:cs typeface="Arial"/>
                <a:sym typeface="Arial"/>
              </a:rPr>
              <a:t> answers WHY are they doing this</a:t>
            </a:r>
            <a:endParaRPr sz="1400" b="0" i="0" u="none" strike="noStrike" cap="none">
              <a:solidFill>
                <a:srgbClr val="000000"/>
              </a:solidFill>
              <a:latin typeface="Arial"/>
              <a:ea typeface="Arial"/>
              <a:cs typeface="Arial"/>
              <a:sym typeface="Arial"/>
            </a:endParaRPr>
          </a:p>
        </p:txBody>
      </p:sp>
      <p:sp>
        <p:nvSpPr>
          <p:cNvPr id="395" name="Google Shape;395;p48"/>
          <p:cNvSpPr/>
          <p:nvPr/>
        </p:nvSpPr>
        <p:spPr>
          <a:xfrm>
            <a:off x="2897325" y="5499750"/>
            <a:ext cx="3705300" cy="771300"/>
          </a:xfrm>
          <a:prstGeom prst="wedgeRectCallout">
            <a:avLst>
              <a:gd name="adj1" fmla="val 38544"/>
              <a:gd name="adj2" fmla="val -95362"/>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Arial"/>
                <a:ea typeface="Arial"/>
                <a:cs typeface="Arial"/>
                <a:sym typeface="Arial"/>
              </a:rPr>
              <a:t>“earns positive media coverage”</a:t>
            </a:r>
            <a:r>
              <a:rPr lang="en-US" sz="1400" b="0" i="0" u="none" strike="noStrike" cap="none">
                <a:solidFill>
                  <a:srgbClr val="000000"/>
                </a:solidFill>
                <a:latin typeface="Arial"/>
                <a:ea typeface="Arial"/>
                <a:cs typeface="Arial"/>
                <a:sym typeface="Arial"/>
              </a:rPr>
              <a:t> answers the potential benefits of doing the work</a:t>
            </a:r>
            <a:endParaRPr sz="1400" b="0" i="0" u="none" strike="noStrike" cap="none">
              <a:solidFill>
                <a:srgbClr val="000000"/>
              </a:solidFill>
              <a:latin typeface="Arial"/>
              <a:ea typeface="Arial"/>
              <a:cs typeface="Arial"/>
              <a:sym typeface="Arial"/>
            </a:endParaRPr>
          </a:p>
        </p:txBody>
      </p:sp>
      <p:sp>
        <p:nvSpPr>
          <p:cNvPr id="396" name="Google Shape;396;p48"/>
          <p:cNvSpPr/>
          <p:nvPr/>
        </p:nvSpPr>
        <p:spPr>
          <a:xfrm>
            <a:off x="7927675" y="5456700"/>
            <a:ext cx="3705300" cy="771300"/>
          </a:xfrm>
          <a:prstGeom prst="wedgeRectCallout">
            <a:avLst>
              <a:gd name="adj1" fmla="val -16485"/>
              <a:gd name="adj2" fmla="val -84270"/>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Arial"/>
                <a:ea typeface="Arial"/>
                <a:cs typeface="Arial"/>
                <a:sym typeface="Arial"/>
              </a:rPr>
              <a:t>“timely manner”</a:t>
            </a:r>
            <a:r>
              <a:rPr lang="en-US" sz="1400" b="0" i="0" u="none" strike="noStrike" cap="none">
                <a:solidFill>
                  <a:srgbClr val="000000"/>
                </a:solidFill>
                <a:latin typeface="Arial"/>
                <a:ea typeface="Arial"/>
                <a:cs typeface="Arial"/>
                <a:sym typeface="Arial"/>
              </a:rPr>
              <a:t> may be something they are aspiring to achieve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400"/>
        <p:cNvGrpSpPr/>
        <p:nvPr/>
      </p:nvGrpSpPr>
      <p:grpSpPr>
        <a:xfrm>
          <a:off x="0" y="0"/>
          <a:ext cx="0" cy="0"/>
          <a:chOff x="0" y="0"/>
          <a:chExt cx="0" cy="0"/>
        </a:xfrm>
      </p:grpSpPr>
      <p:sp>
        <p:nvSpPr>
          <p:cNvPr id="401" name="Google Shape;401;p49"/>
          <p:cNvSpPr txBox="1">
            <a:spLocks noGrp="1"/>
          </p:cNvSpPr>
          <p:nvPr>
            <p:ph type="title"/>
          </p:nvPr>
        </p:nvSpPr>
        <p:spPr>
          <a:xfrm>
            <a:off x="6283842" y="1162358"/>
            <a:ext cx="4911600" cy="1789800"/>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PRODUCT VISION</a:t>
            </a:r>
            <a:endParaRPr/>
          </a:p>
        </p:txBody>
      </p:sp>
      <p:sp>
        <p:nvSpPr>
          <p:cNvPr id="402" name="Google Shape;402;p49"/>
          <p:cNvSpPr txBox="1">
            <a:spLocks noGrp="1"/>
          </p:cNvSpPr>
          <p:nvPr>
            <p:ph type="body" idx="1"/>
          </p:nvPr>
        </p:nvSpPr>
        <p:spPr>
          <a:xfrm>
            <a:off x="6283842" y="3093108"/>
            <a:ext cx="4911600" cy="1788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sz="2400" i="1"/>
              <a:t>High level definition of scope of the project.</a:t>
            </a:r>
            <a:endParaRPr sz="2400" i="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407"/>
        <p:cNvGrpSpPr/>
        <p:nvPr/>
      </p:nvGrpSpPr>
      <p:grpSpPr>
        <a:xfrm>
          <a:off x="0" y="0"/>
          <a:ext cx="0" cy="0"/>
          <a:chOff x="0" y="0"/>
          <a:chExt cx="0" cy="0"/>
        </a:xfrm>
      </p:grpSpPr>
      <p:sp>
        <p:nvSpPr>
          <p:cNvPr id="408" name="Google Shape;408;p50"/>
          <p:cNvSpPr txBox="1">
            <a:spLocks noGrp="1"/>
          </p:cNvSpPr>
          <p:nvPr>
            <p:ph type="title"/>
          </p:nvPr>
        </p:nvSpPr>
        <p:spPr>
          <a:xfrm>
            <a:off x="7000" y="305249"/>
            <a:ext cx="11360800" cy="771236"/>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SzPts val="2800"/>
              <a:buNone/>
            </a:pPr>
            <a:r>
              <a:rPr lang="en-US"/>
              <a:t>Product Vision</a:t>
            </a:r>
            <a:endParaRPr/>
          </a:p>
        </p:txBody>
      </p:sp>
      <p:pic>
        <p:nvPicPr>
          <p:cNvPr id="409" name="Google Shape;409;p50" descr="Product Vision definition broken down by the IPT into manageable pieces of work that deliver incremental functionality.">
            <a:hlinkClick r:id="rId3"/>
          </p:cNvPr>
          <p:cNvPicPr preferRelativeResize="0"/>
          <p:nvPr/>
        </p:nvPicPr>
        <p:blipFill rotWithShape="1">
          <a:blip r:embed="rId4">
            <a:alphaModFix/>
          </a:blip>
          <a:srcRect/>
          <a:stretch/>
        </p:blipFill>
        <p:spPr>
          <a:xfrm>
            <a:off x="488350" y="1254425"/>
            <a:ext cx="11215300" cy="3940860"/>
          </a:xfrm>
          <a:prstGeom prst="rect">
            <a:avLst/>
          </a:prstGeom>
          <a:noFill/>
          <a:ln>
            <a:noFill/>
          </a:ln>
        </p:spPr>
      </p:pic>
      <p:sp>
        <p:nvSpPr>
          <p:cNvPr id="410" name="Google Shape;410;p50"/>
          <p:cNvSpPr txBox="1"/>
          <p:nvPr/>
        </p:nvSpPr>
        <p:spPr>
          <a:xfrm>
            <a:off x="488350" y="5661475"/>
            <a:ext cx="56031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Arial"/>
                <a:ea typeface="Arial"/>
                <a:cs typeface="Arial"/>
                <a:sym typeface="Arial"/>
              </a:rPr>
              <a:t>References:</a:t>
            </a:r>
            <a:endParaRPr sz="1400" b="1" i="0" u="none" strike="noStrike" cap="none">
              <a:solidFill>
                <a:srgbClr val="FFFFFF"/>
              </a:solidFill>
              <a:latin typeface="Arial"/>
              <a:ea typeface="Arial"/>
              <a:cs typeface="Arial"/>
              <a:sym typeface="Arial"/>
            </a:endParaRPr>
          </a:p>
          <a:p>
            <a:pPr marL="457200" marR="0" lvl="0" indent="-317500" algn="l" rtl="0">
              <a:lnSpc>
                <a:spcPct val="100000"/>
              </a:lnSpc>
              <a:spcBef>
                <a:spcPts val="0"/>
              </a:spcBef>
              <a:spcAft>
                <a:spcPts val="0"/>
              </a:spcAft>
              <a:buClr>
                <a:srgbClr val="FED659"/>
              </a:buClr>
              <a:buSzPts val="1400"/>
              <a:buFont typeface="Arial"/>
              <a:buChar char="●"/>
            </a:pPr>
            <a:r>
              <a:rPr lang="en-US" sz="1400" b="0" i="0" u="sng" strike="noStrike" cap="none">
                <a:solidFill>
                  <a:schemeClr val="hlink"/>
                </a:solidFill>
                <a:latin typeface="Arial"/>
                <a:ea typeface="Arial"/>
                <a:cs typeface="Arial"/>
                <a:sym typeface="Arial"/>
                <a:hlinkClick r:id="rId3"/>
              </a:rPr>
              <a:t>https://techfarhub.cio.gov/handbook/requirements/</a:t>
            </a:r>
            <a:endParaRPr sz="1400" b="0" i="0" u="none" strike="noStrike" cap="none">
              <a:solidFill>
                <a:srgbClr val="FED659"/>
              </a:solidFill>
              <a:latin typeface="Arial"/>
              <a:ea typeface="Arial"/>
              <a:cs typeface="Arial"/>
              <a:sym typeface="Arial"/>
            </a:endParaRPr>
          </a:p>
          <a:p>
            <a:pPr marL="457200" marR="0" lvl="0" indent="-317500" algn="l" rtl="0">
              <a:lnSpc>
                <a:spcPct val="100000"/>
              </a:lnSpc>
              <a:spcBef>
                <a:spcPts val="0"/>
              </a:spcBef>
              <a:spcAft>
                <a:spcPts val="0"/>
              </a:spcAft>
              <a:buClr>
                <a:srgbClr val="FED659"/>
              </a:buClr>
              <a:buSzPts val="1400"/>
              <a:buFont typeface="Arial"/>
              <a:buChar char="●"/>
            </a:pPr>
            <a:r>
              <a:rPr lang="en-US" sz="1400" b="0" i="0" u="sng" strike="noStrike" cap="none">
                <a:solidFill>
                  <a:schemeClr val="hlink"/>
                </a:solidFill>
                <a:latin typeface="Arial"/>
                <a:ea typeface="Arial"/>
                <a:cs typeface="Arial"/>
                <a:sym typeface="Arial"/>
                <a:hlinkClick r:id="rId5"/>
              </a:rPr>
              <a:t>https://playbook.cio.gov/#introduction</a:t>
            </a:r>
            <a:endParaRPr sz="1400" b="0" i="0" u="none" strike="noStrike" cap="none">
              <a:solidFill>
                <a:srgbClr val="FED659"/>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415"/>
        <p:cNvGrpSpPr/>
        <p:nvPr/>
      </p:nvGrpSpPr>
      <p:grpSpPr>
        <a:xfrm>
          <a:off x="0" y="0"/>
          <a:ext cx="0" cy="0"/>
          <a:chOff x="0" y="0"/>
          <a:chExt cx="0" cy="0"/>
        </a:xfrm>
      </p:grpSpPr>
      <p:sp>
        <p:nvSpPr>
          <p:cNvPr id="416" name="Google Shape;416;p51"/>
          <p:cNvSpPr txBox="1">
            <a:spLocks noGrp="1"/>
          </p:cNvSpPr>
          <p:nvPr>
            <p:ph type="title"/>
          </p:nvPr>
        </p:nvSpPr>
        <p:spPr>
          <a:xfrm>
            <a:off x="7000" y="305249"/>
            <a:ext cx="11360800" cy="771236"/>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SzPts val="2800"/>
              <a:buNone/>
            </a:pPr>
            <a:r>
              <a:rPr lang="en-US"/>
              <a:t>Product Vision Statement</a:t>
            </a:r>
            <a:endParaRPr/>
          </a:p>
        </p:txBody>
      </p:sp>
      <p:sp>
        <p:nvSpPr>
          <p:cNvPr id="417" name="Google Shape;417;p51"/>
          <p:cNvSpPr txBox="1"/>
          <p:nvPr/>
        </p:nvSpPr>
        <p:spPr>
          <a:xfrm>
            <a:off x="552375" y="1317225"/>
            <a:ext cx="10648200" cy="2308800"/>
          </a:xfrm>
          <a:prstGeom prst="rect">
            <a:avLst/>
          </a:prstGeom>
          <a:noFill/>
          <a:ln>
            <a:noFill/>
          </a:ln>
        </p:spPr>
        <p:txBody>
          <a:bodyPr spcFirstLastPara="1" wrap="square" lIns="91425" tIns="91425" rIns="91425" bIns="91425" anchor="t" anchorCtr="0">
            <a:spAutoFit/>
          </a:bodyPr>
          <a:lstStyle/>
          <a:p>
            <a:pPr marL="457200" marR="0" lvl="0" indent="-374650" algn="l" rtl="0">
              <a:lnSpc>
                <a:spcPct val="100000"/>
              </a:lnSpc>
              <a:spcBef>
                <a:spcPts val="0"/>
              </a:spcBef>
              <a:spcAft>
                <a:spcPts val="0"/>
              </a:spcAft>
              <a:buClr>
                <a:srgbClr val="F3F3F3"/>
              </a:buClr>
              <a:buSzPts val="2300"/>
              <a:buFont typeface="Arial"/>
              <a:buChar char="●"/>
            </a:pPr>
            <a:r>
              <a:rPr lang="en-US" sz="2300" b="0" i="0" u="none" strike="noStrike" cap="none">
                <a:solidFill>
                  <a:srgbClr val="F3F3F3"/>
                </a:solidFill>
                <a:latin typeface="Arial"/>
                <a:ea typeface="Arial"/>
                <a:cs typeface="Arial"/>
                <a:sym typeface="Arial"/>
              </a:rPr>
              <a:t>For (target customer)</a:t>
            </a:r>
            <a:endParaRPr sz="2300" b="0" i="0" u="none" strike="noStrike" cap="none">
              <a:solidFill>
                <a:srgbClr val="F3F3F3"/>
              </a:solidFill>
              <a:latin typeface="Arial"/>
              <a:ea typeface="Arial"/>
              <a:cs typeface="Arial"/>
              <a:sym typeface="Arial"/>
            </a:endParaRPr>
          </a:p>
          <a:p>
            <a:pPr marL="457200" marR="0" lvl="0" indent="-374650" algn="l" rtl="0">
              <a:lnSpc>
                <a:spcPct val="100000"/>
              </a:lnSpc>
              <a:spcBef>
                <a:spcPts val="0"/>
              </a:spcBef>
              <a:spcAft>
                <a:spcPts val="0"/>
              </a:spcAft>
              <a:buClr>
                <a:srgbClr val="FFE599"/>
              </a:buClr>
              <a:buSzPts val="2300"/>
              <a:buFont typeface="Arial"/>
              <a:buChar char="●"/>
            </a:pPr>
            <a:r>
              <a:rPr lang="en-US" sz="2300" b="0" i="0" u="none" strike="noStrike" cap="none">
                <a:solidFill>
                  <a:srgbClr val="FFE599"/>
                </a:solidFill>
                <a:latin typeface="Arial"/>
                <a:ea typeface="Arial"/>
                <a:cs typeface="Arial"/>
                <a:sym typeface="Arial"/>
              </a:rPr>
              <a:t>Who (statement of the need or opportunity)</a:t>
            </a:r>
            <a:endParaRPr sz="2300" b="0" i="0" u="none" strike="noStrike" cap="none">
              <a:solidFill>
                <a:srgbClr val="FFE599"/>
              </a:solidFill>
              <a:latin typeface="Arial"/>
              <a:ea typeface="Arial"/>
              <a:cs typeface="Arial"/>
              <a:sym typeface="Arial"/>
            </a:endParaRPr>
          </a:p>
          <a:p>
            <a:pPr marL="457200" marR="0" lvl="0" indent="-374650" algn="l" rtl="0">
              <a:lnSpc>
                <a:spcPct val="100000"/>
              </a:lnSpc>
              <a:spcBef>
                <a:spcPts val="0"/>
              </a:spcBef>
              <a:spcAft>
                <a:spcPts val="0"/>
              </a:spcAft>
              <a:buClr>
                <a:srgbClr val="B6D7A8"/>
              </a:buClr>
              <a:buSzPts val="2300"/>
              <a:buFont typeface="Arial"/>
              <a:buChar char="●"/>
            </a:pPr>
            <a:r>
              <a:rPr lang="en-US" sz="2300" b="0" i="0" u="none" strike="noStrike" cap="none">
                <a:solidFill>
                  <a:srgbClr val="B6D7A8"/>
                </a:solidFill>
                <a:latin typeface="Arial"/>
                <a:ea typeface="Arial"/>
                <a:cs typeface="Arial"/>
                <a:sym typeface="Arial"/>
              </a:rPr>
              <a:t>The (product name) is a (product category)</a:t>
            </a:r>
            <a:endParaRPr sz="2300" b="0" i="0" u="none" strike="noStrike" cap="none">
              <a:solidFill>
                <a:srgbClr val="B6D7A8"/>
              </a:solidFill>
              <a:latin typeface="Arial"/>
              <a:ea typeface="Arial"/>
              <a:cs typeface="Arial"/>
              <a:sym typeface="Arial"/>
            </a:endParaRPr>
          </a:p>
          <a:p>
            <a:pPr marL="457200" marR="0" lvl="0" indent="-374650" algn="l" rtl="0">
              <a:lnSpc>
                <a:spcPct val="100000"/>
              </a:lnSpc>
              <a:spcBef>
                <a:spcPts val="0"/>
              </a:spcBef>
              <a:spcAft>
                <a:spcPts val="0"/>
              </a:spcAft>
              <a:buClr>
                <a:srgbClr val="EAD1DC"/>
              </a:buClr>
              <a:buSzPts val="2300"/>
              <a:buFont typeface="Arial"/>
              <a:buChar char="●"/>
            </a:pPr>
            <a:r>
              <a:rPr lang="en-US" sz="2300" b="0" i="0" u="none" strike="noStrike" cap="none">
                <a:solidFill>
                  <a:srgbClr val="EAD1DC"/>
                </a:solidFill>
                <a:latin typeface="Arial"/>
                <a:ea typeface="Arial"/>
                <a:cs typeface="Arial"/>
                <a:sym typeface="Arial"/>
              </a:rPr>
              <a:t>That (key benefit, compelling reason to buy/use)</a:t>
            </a:r>
            <a:endParaRPr sz="2300" b="0" i="0" u="none" strike="noStrike" cap="none">
              <a:solidFill>
                <a:srgbClr val="EAD1DC"/>
              </a:solidFill>
              <a:latin typeface="Arial"/>
              <a:ea typeface="Arial"/>
              <a:cs typeface="Arial"/>
              <a:sym typeface="Arial"/>
            </a:endParaRPr>
          </a:p>
          <a:p>
            <a:pPr marL="457200" marR="0" lvl="0" indent="-374650" algn="l" rtl="0">
              <a:lnSpc>
                <a:spcPct val="100000"/>
              </a:lnSpc>
              <a:spcBef>
                <a:spcPts val="0"/>
              </a:spcBef>
              <a:spcAft>
                <a:spcPts val="0"/>
              </a:spcAft>
              <a:buClr>
                <a:srgbClr val="F9CB9C"/>
              </a:buClr>
              <a:buSzPts val="2300"/>
              <a:buFont typeface="Arial"/>
              <a:buChar char="●"/>
            </a:pPr>
            <a:r>
              <a:rPr lang="en-US" sz="2300" b="0" i="0" u="none" strike="noStrike" cap="none">
                <a:solidFill>
                  <a:srgbClr val="F9CB9C"/>
                </a:solidFill>
                <a:latin typeface="Arial"/>
                <a:ea typeface="Arial"/>
                <a:cs typeface="Arial"/>
                <a:sym typeface="Arial"/>
              </a:rPr>
              <a:t>Unlike (primary alternative)</a:t>
            </a:r>
            <a:endParaRPr sz="2300" b="0" i="0" u="none" strike="noStrike" cap="none">
              <a:solidFill>
                <a:srgbClr val="F9CB9C"/>
              </a:solidFill>
              <a:latin typeface="Arial"/>
              <a:ea typeface="Arial"/>
              <a:cs typeface="Arial"/>
              <a:sym typeface="Arial"/>
            </a:endParaRPr>
          </a:p>
          <a:p>
            <a:pPr marL="457200" marR="0" lvl="0" indent="-374650" algn="l" rtl="0">
              <a:lnSpc>
                <a:spcPct val="100000"/>
              </a:lnSpc>
              <a:spcBef>
                <a:spcPts val="0"/>
              </a:spcBef>
              <a:spcAft>
                <a:spcPts val="0"/>
              </a:spcAft>
              <a:buClr>
                <a:srgbClr val="A4C2F4"/>
              </a:buClr>
              <a:buSzPts val="2300"/>
              <a:buFont typeface="Arial"/>
              <a:buChar char="●"/>
            </a:pPr>
            <a:r>
              <a:rPr lang="en-US" sz="2300" b="0" i="0" u="none" strike="noStrike" cap="none">
                <a:solidFill>
                  <a:srgbClr val="A4C2F4"/>
                </a:solidFill>
                <a:latin typeface="Arial"/>
                <a:ea typeface="Arial"/>
                <a:cs typeface="Arial"/>
                <a:sym typeface="Arial"/>
              </a:rPr>
              <a:t>Our product (statement of primary differentiation)</a:t>
            </a:r>
            <a:endParaRPr sz="2300" b="0" i="0" u="none" strike="noStrike" cap="none">
              <a:solidFill>
                <a:srgbClr val="A4C2F4"/>
              </a:solidFill>
              <a:latin typeface="Arial"/>
              <a:ea typeface="Arial"/>
              <a:cs typeface="Arial"/>
              <a:sym typeface="Arial"/>
            </a:endParaRPr>
          </a:p>
        </p:txBody>
      </p:sp>
      <p:sp>
        <p:nvSpPr>
          <p:cNvPr id="418" name="Google Shape;418;p51"/>
          <p:cNvSpPr txBox="1"/>
          <p:nvPr/>
        </p:nvSpPr>
        <p:spPr>
          <a:xfrm>
            <a:off x="552375" y="3713125"/>
            <a:ext cx="10648200" cy="3016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FFFFFF"/>
                </a:solidFill>
                <a:latin typeface="Arial"/>
                <a:ea typeface="Arial"/>
                <a:cs typeface="Arial"/>
                <a:sym typeface="Arial"/>
              </a:rPr>
              <a:t>EXAMPLE: </a:t>
            </a:r>
            <a:endParaRPr sz="23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r>
              <a:rPr lang="en-US" sz="2300" b="0" i="1" u="none" strike="noStrike" cap="none">
                <a:solidFill>
                  <a:srgbClr val="F3F3F3"/>
                </a:solidFill>
                <a:latin typeface="Arial"/>
                <a:ea typeface="Arial"/>
                <a:cs typeface="Arial"/>
                <a:sym typeface="Arial"/>
              </a:rPr>
              <a:t>For government acquisition professionals </a:t>
            </a:r>
            <a:r>
              <a:rPr lang="en-US" sz="2300" b="0" i="1" u="none" strike="noStrike" cap="none">
                <a:solidFill>
                  <a:srgbClr val="FFE599"/>
                </a:solidFill>
                <a:latin typeface="Arial"/>
                <a:ea typeface="Arial"/>
                <a:cs typeface="Arial"/>
                <a:sym typeface="Arial"/>
              </a:rPr>
              <a:t>who are seeking guidance, resources and tools to support them through all steps of the performance-based acquisition process,</a:t>
            </a:r>
            <a:r>
              <a:rPr lang="en-US" sz="2300" b="0" i="1" u="none" strike="noStrike" cap="none">
                <a:solidFill>
                  <a:srgbClr val="FFFFFF"/>
                </a:solidFill>
                <a:latin typeface="Arial"/>
                <a:ea typeface="Arial"/>
                <a:cs typeface="Arial"/>
                <a:sym typeface="Arial"/>
              </a:rPr>
              <a:t> </a:t>
            </a:r>
            <a:r>
              <a:rPr lang="en-US" sz="2300" b="0" i="1" u="none" strike="noStrike" cap="none">
                <a:solidFill>
                  <a:srgbClr val="B6D7A8"/>
                </a:solidFill>
                <a:latin typeface="Arial"/>
                <a:ea typeface="Arial"/>
                <a:cs typeface="Arial"/>
                <a:sym typeface="Arial"/>
              </a:rPr>
              <a:t>the Steps to Performance Based Acquisition (SPBA) application</a:t>
            </a:r>
            <a:r>
              <a:rPr lang="en-US" sz="2300" b="0" i="1" u="none" strike="noStrike" cap="none">
                <a:solidFill>
                  <a:srgbClr val="FFFFFF"/>
                </a:solidFill>
                <a:latin typeface="Arial"/>
                <a:ea typeface="Arial"/>
                <a:cs typeface="Arial"/>
                <a:sym typeface="Arial"/>
              </a:rPr>
              <a:t> </a:t>
            </a:r>
            <a:r>
              <a:rPr lang="en-US" sz="2300" b="0" i="1" u="none" strike="noStrike" cap="none">
                <a:solidFill>
                  <a:srgbClr val="F4CCCC"/>
                </a:solidFill>
                <a:latin typeface="Arial"/>
                <a:ea typeface="Arial"/>
                <a:cs typeface="Arial"/>
                <a:sym typeface="Arial"/>
              </a:rPr>
              <a:t>will allow users to easily navigate, search and interact with SPBA content. </a:t>
            </a:r>
            <a:r>
              <a:rPr lang="en-US" sz="2300" b="0" i="1" u="none" strike="noStrike" cap="none">
                <a:solidFill>
                  <a:srgbClr val="F9CB9C"/>
                </a:solidFill>
                <a:latin typeface="Arial"/>
                <a:ea typeface="Arial"/>
                <a:cs typeface="Arial"/>
                <a:sym typeface="Arial"/>
              </a:rPr>
              <a:t>Unlike the previous, legacy version of Seven Steps to PBA on acquisition.gov,</a:t>
            </a:r>
            <a:r>
              <a:rPr lang="en-US" sz="2300" b="0" i="1" u="none" strike="noStrike" cap="none">
                <a:solidFill>
                  <a:srgbClr val="FFFFFF"/>
                </a:solidFill>
                <a:latin typeface="Arial"/>
                <a:ea typeface="Arial"/>
                <a:cs typeface="Arial"/>
                <a:sym typeface="Arial"/>
              </a:rPr>
              <a:t> </a:t>
            </a:r>
            <a:r>
              <a:rPr lang="en-US" sz="2300" b="0" i="1" u="none" strike="noStrike" cap="none">
                <a:solidFill>
                  <a:srgbClr val="A4C2F4"/>
                </a:solidFill>
                <a:latin typeface="Arial"/>
                <a:ea typeface="Arial"/>
                <a:cs typeface="Arial"/>
                <a:sym typeface="Arial"/>
              </a:rPr>
              <a:t>this new and dynamic application provides a modern design and easy to use interface, which will be easily navigated and searchable.</a:t>
            </a:r>
            <a:endParaRPr sz="2300" b="0" i="1" u="none" strike="noStrike" cap="none">
              <a:solidFill>
                <a:srgbClr val="A4C2F4"/>
              </a:solidFill>
              <a:latin typeface="Arial"/>
              <a:ea typeface="Arial"/>
              <a:cs typeface="Arial"/>
              <a:sym typeface="Arial"/>
            </a:endParaRPr>
          </a:p>
        </p:txBody>
      </p:sp>
      <p:sp>
        <p:nvSpPr>
          <p:cNvPr id="419" name="Google Shape;419;p51"/>
          <p:cNvSpPr/>
          <p:nvPr/>
        </p:nvSpPr>
        <p:spPr>
          <a:xfrm>
            <a:off x="7631400" y="6463025"/>
            <a:ext cx="4560600" cy="3570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Arial"/>
                <a:ea typeface="Arial"/>
                <a:cs typeface="Arial"/>
                <a:sym typeface="Arial"/>
              </a:rPr>
              <a:t>This slide is not optimized for those who are color blind</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2"/>
          <p:cNvSpPr txBox="1">
            <a:spLocks noGrp="1"/>
          </p:cNvSpPr>
          <p:nvPr>
            <p:ph type="title"/>
          </p:nvPr>
        </p:nvSpPr>
        <p:spPr>
          <a:xfrm>
            <a:off x="7000" y="305249"/>
            <a:ext cx="11360800" cy="771236"/>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sz="3200"/>
              <a:t>Vision - Mission - High Level Objectives</a:t>
            </a:r>
            <a:endParaRPr sz="3200"/>
          </a:p>
        </p:txBody>
      </p:sp>
      <p:sp>
        <p:nvSpPr>
          <p:cNvPr id="425" name="Google Shape;425;p52"/>
          <p:cNvSpPr txBox="1"/>
          <p:nvPr/>
        </p:nvSpPr>
        <p:spPr>
          <a:xfrm>
            <a:off x="97975" y="1168350"/>
            <a:ext cx="5816700" cy="2260500"/>
          </a:xfrm>
          <a:prstGeom prst="rect">
            <a:avLst/>
          </a:prstGeom>
          <a:solidFill>
            <a:srgbClr val="00194C">
              <a:alpha val="48235"/>
            </a:srgb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lt1"/>
                </a:solidFill>
                <a:latin typeface="Calibri"/>
                <a:ea typeface="Calibri"/>
                <a:cs typeface="Calibri"/>
                <a:sym typeface="Calibri"/>
              </a:rPr>
              <a:t>VISION:</a:t>
            </a:r>
            <a:endParaRPr sz="1800" b="1" i="0" u="sng" strike="noStrike" cap="none">
              <a:solidFill>
                <a:schemeClr val="lt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6" name="Google Shape;426;p52"/>
          <p:cNvSpPr txBox="1"/>
          <p:nvPr/>
        </p:nvSpPr>
        <p:spPr>
          <a:xfrm>
            <a:off x="97975" y="3565775"/>
            <a:ext cx="5816700" cy="3006600"/>
          </a:xfrm>
          <a:prstGeom prst="rect">
            <a:avLst/>
          </a:prstGeom>
          <a:solidFill>
            <a:schemeClr val="accent1">
              <a:alpha val="48235"/>
            </a:scheme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lt1"/>
                </a:solidFill>
                <a:latin typeface="Calibri"/>
                <a:ea typeface="Calibri"/>
                <a:cs typeface="Calibri"/>
                <a:sym typeface="Calibri"/>
              </a:rPr>
              <a:t>MISSION</a:t>
            </a: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27" name="Google Shape;427;p52"/>
          <p:cNvCxnSpPr/>
          <p:nvPr/>
        </p:nvCxnSpPr>
        <p:spPr>
          <a:xfrm>
            <a:off x="0" y="1087395"/>
            <a:ext cx="8649600" cy="0"/>
          </a:xfrm>
          <a:prstGeom prst="straightConnector1">
            <a:avLst/>
          </a:prstGeom>
          <a:noFill/>
          <a:ln w="31750" cap="flat" cmpd="sng">
            <a:solidFill>
              <a:schemeClr val="lt1"/>
            </a:solidFill>
            <a:prstDash val="solid"/>
            <a:miter lim="800000"/>
            <a:headEnd type="none" w="sm" len="sm"/>
            <a:tailEnd type="none" w="sm" len="sm"/>
          </a:ln>
        </p:spPr>
      </p:cxnSp>
      <p:sp>
        <p:nvSpPr>
          <p:cNvPr id="428" name="Google Shape;428;p52"/>
          <p:cNvSpPr txBox="1"/>
          <p:nvPr/>
        </p:nvSpPr>
        <p:spPr>
          <a:xfrm>
            <a:off x="6096000" y="1168350"/>
            <a:ext cx="5816700" cy="5403900"/>
          </a:xfrm>
          <a:prstGeom prst="rect">
            <a:avLst/>
          </a:prstGeom>
          <a:solidFill>
            <a:srgbClr val="00194C">
              <a:alpha val="48235"/>
            </a:srgb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lt1"/>
                </a:solidFill>
                <a:latin typeface="Calibri"/>
                <a:ea typeface="Calibri"/>
                <a:cs typeface="Calibri"/>
                <a:sym typeface="Calibri"/>
              </a:rPr>
              <a:t>HIGH LEVEL OBJECTIVES:</a:t>
            </a:r>
            <a:endParaRPr sz="1800" b="1" i="0" u="sng" strike="noStrike" cap="none">
              <a:solidFill>
                <a:schemeClr val="lt1"/>
              </a:solidFill>
              <a:latin typeface="Calibri"/>
              <a:ea typeface="Calibri"/>
              <a:cs typeface="Calibri"/>
              <a:sym typeface="Calibri"/>
            </a:endParaRPr>
          </a:p>
          <a:p>
            <a:pPr marL="457200" marR="0" lvl="0" indent="-228600" algn="l" rtl="0">
              <a:lnSpc>
                <a:spcPct val="100000"/>
              </a:lnSpc>
              <a:spcBef>
                <a:spcPts val="1000"/>
              </a:spcBef>
              <a:spcAft>
                <a:spcPts val="0"/>
              </a:spcAft>
              <a:buClr>
                <a:schemeClr val="lt1"/>
              </a:buClr>
              <a:buSzPts val="1800"/>
              <a:buFont typeface="Calibri"/>
              <a:buNone/>
            </a:pPr>
            <a:endParaRPr sz="1800" b="1" i="0" u="sng" strike="noStrike" cap="none">
              <a:solidFill>
                <a:schemeClr val="lt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3"/>
          <p:cNvSpPr txBox="1">
            <a:spLocks noGrp="1"/>
          </p:cNvSpPr>
          <p:nvPr>
            <p:ph type="title"/>
          </p:nvPr>
        </p:nvSpPr>
        <p:spPr>
          <a:xfrm>
            <a:off x="6233966" y="1804540"/>
            <a:ext cx="4911633" cy="178985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Market Research</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4"/>
          <p:cNvSpPr txBox="1">
            <a:spLocks noGrp="1"/>
          </p:cNvSpPr>
          <p:nvPr>
            <p:ph type="title"/>
          </p:nvPr>
        </p:nvSpPr>
        <p:spPr>
          <a:xfrm>
            <a:off x="381000" y="300036"/>
            <a:ext cx="9553500" cy="6906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SzPts val="3600"/>
              <a:buNone/>
            </a:pPr>
            <a:r>
              <a:rPr lang="en-US"/>
              <a:t>Instructions</a:t>
            </a:r>
            <a:endParaRPr/>
          </a:p>
        </p:txBody>
      </p:sp>
      <p:sp>
        <p:nvSpPr>
          <p:cNvPr id="440" name="Google Shape;440;p54"/>
          <p:cNvSpPr txBox="1">
            <a:spLocks noGrp="1"/>
          </p:cNvSpPr>
          <p:nvPr>
            <p:ph type="body" idx="1"/>
          </p:nvPr>
        </p:nvSpPr>
        <p:spPr>
          <a:xfrm>
            <a:off x="676575" y="1699326"/>
            <a:ext cx="10595700" cy="19089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Break into 4 teams - select a scribe - brainstorm questions</a:t>
            </a:r>
            <a:endParaRPr/>
          </a:p>
          <a:p>
            <a:pPr marL="457200" lvl="0" indent="-406400" algn="l" rtl="0">
              <a:lnSpc>
                <a:spcPct val="90000"/>
              </a:lnSpc>
              <a:spcBef>
                <a:spcPts val="0"/>
              </a:spcBef>
              <a:spcAft>
                <a:spcPts val="0"/>
              </a:spcAft>
              <a:buSzPts val="2800"/>
              <a:buChar char="●"/>
            </a:pPr>
            <a:r>
              <a:rPr lang="en-US"/>
              <a:t>You will have 8min </a:t>
            </a:r>
            <a:endParaRPr/>
          </a:p>
          <a:p>
            <a:pPr marL="457200" lvl="0" indent="-406400" algn="l" rtl="0">
              <a:lnSpc>
                <a:spcPct val="90000"/>
              </a:lnSpc>
              <a:spcBef>
                <a:spcPts val="0"/>
              </a:spcBef>
              <a:spcAft>
                <a:spcPts val="0"/>
              </a:spcAft>
              <a:buSzPts val="2800"/>
              <a:buChar char="●"/>
            </a:pPr>
            <a:r>
              <a:rPr lang="en-US"/>
              <a:t>Two prizes up for grabs!</a:t>
            </a:r>
            <a:endParaRPr/>
          </a:p>
          <a:p>
            <a:pPr marL="457200" lvl="0" indent="-406400" algn="l" rtl="0">
              <a:lnSpc>
                <a:spcPct val="90000"/>
              </a:lnSpc>
              <a:spcBef>
                <a:spcPts val="0"/>
              </a:spcBef>
              <a:spcAft>
                <a:spcPts val="0"/>
              </a:spcAft>
              <a:buSzPts val="2800"/>
              <a:buChar char="●"/>
            </a:pPr>
            <a:r>
              <a:rPr lang="en-US"/>
              <a:t>Be prepared to present your questions </a:t>
            </a:r>
            <a:endParaRPr/>
          </a:p>
          <a:p>
            <a:pPr marL="457200" lvl="0" indent="-406400" algn="l" rtl="0">
              <a:lnSpc>
                <a:spcPct val="90000"/>
              </a:lnSpc>
              <a:spcBef>
                <a:spcPts val="0"/>
              </a:spcBef>
              <a:spcAft>
                <a:spcPts val="0"/>
              </a:spcAft>
              <a:buSzPts val="2800"/>
              <a:buChar char="●"/>
            </a:pPr>
            <a:r>
              <a:rPr lang="en-US"/>
              <a:t>If you could have an answer to any question that would lead to the best possible procurement, what would you ask?</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5"/>
          <p:cNvSpPr txBox="1">
            <a:spLocks noGrp="1"/>
          </p:cNvSpPr>
          <p:nvPr>
            <p:ph type="title"/>
          </p:nvPr>
        </p:nvSpPr>
        <p:spPr>
          <a:xfrm>
            <a:off x="6342032" y="2403056"/>
            <a:ext cx="4911633" cy="178985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Questions</a:t>
            </a:r>
            <a:br>
              <a:rPr lang="en-US"/>
            </a:br>
            <a:r>
              <a:rPr lang="en-US"/>
              <a:t>Questions</a:t>
            </a:r>
            <a:br>
              <a:rPr lang="en-US"/>
            </a:br>
            <a:r>
              <a:rPr lang="en-US"/>
              <a:t>Questions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6"/>
          <p:cNvSpPr txBox="1">
            <a:spLocks noGrp="1"/>
          </p:cNvSpPr>
          <p:nvPr>
            <p:ph type="title"/>
          </p:nvPr>
        </p:nvSpPr>
        <p:spPr>
          <a:xfrm rot="-5400000">
            <a:off x="-2234211" y="3393762"/>
            <a:ext cx="5338661" cy="771236"/>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a:t>Market Research Questions</a:t>
            </a:r>
            <a:endParaRPr/>
          </a:p>
        </p:txBody>
      </p:sp>
      <p:sp>
        <p:nvSpPr>
          <p:cNvPr id="451" name="Google Shape;451;p56"/>
          <p:cNvSpPr txBox="1"/>
          <p:nvPr/>
        </p:nvSpPr>
        <p:spPr>
          <a:xfrm>
            <a:off x="2428750" y="813825"/>
            <a:ext cx="9607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52" name="Google Shape;452;p56"/>
          <p:cNvSpPr txBox="1"/>
          <p:nvPr/>
        </p:nvSpPr>
        <p:spPr>
          <a:xfrm>
            <a:off x="1755050" y="740750"/>
            <a:ext cx="5155800" cy="369300"/>
          </a:xfrm>
          <a:prstGeom prst="rect">
            <a:avLst/>
          </a:prstGeom>
          <a:solidFill>
            <a:srgbClr val="FFFFFF"/>
          </a:solidFill>
          <a:ln>
            <a:noFill/>
          </a:ln>
        </p:spPr>
        <p:txBody>
          <a:bodyPr spcFirstLastPara="1" wrap="square" lIns="91425" tIns="91425" rIns="91425" bIns="91425" anchor="t" anchorCtr="0">
            <a:spAutoFit/>
          </a:bodyPr>
          <a:lstStyle/>
          <a:p>
            <a:pPr marL="457200" marR="0" lvl="0" indent="-22860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53" name="Google Shape;453;p56"/>
          <p:cNvSpPr txBox="1"/>
          <p:nvPr/>
        </p:nvSpPr>
        <p:spPr>
          <a:xfrm>
            <a:off x="6986700" y="740750"/>
            <a:ext cx="5155800" cy="369300"/>
          </a:xfrm>
          <a:prstGeom prst="rect">
            <a:avLst/>
          </a:prstGeom>
          <a:solidFill>
            <a:srgbClr val="FFFFFF"/>
          </a:solidFill>
          <a:ln>
            <a:noFill/>
          </a:ln>
        </p:spPr>
        <p:txBody>
          <a:bodyPr spcFirstLastPara="1" wrap="square" lIns="91425" tIns="91425" rIns="91425" bIns="91425" anchor="t" anchorCtr="0">
            <a:spAutoFit/>
          </a:bodyPr>
          <a:lstStyle/>
          <a:p>
            <a:pPr marL="457200" marR="0" lvl="0" indent="-22860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7"/>
          <p:cNvSpPr txBox="1">
            <a:spLocks noGrp="1"/>
          </p:cNvSpPr>
          <p:nvPr>
            <p:ph type="title"/>
          </p:nvPr>
        </p:nvSpPr>
        <p:spPr>
          <a:xfrm rot="-5400000">
            <a:off x="-2234211" y="3393762"/>
            <a:ext cx="5338661" cy="771236"/>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a:t>Market Research Questions</a:t>
            </a:r>
            <a:endParaRPr/>
          </a:p>
        </p:txBody>
      </p:sp>
      <p:graphicFrame>
        <p:nvGraphicFramePr>
          <p:cNvPr id="459" name="Google Shape;459;p57" descr="Quad Chart&#10;&#10;Chart with four squares titled: our agency, other agencies, industry, and other"/>
          <p:cNvGraphicFramePr/>
          <p:nvPr/>
        </p:nvGraphicFramePr>
        <p:xfrm>
          <a:off x="2520777" y="0"/>
          <a:ext cx="3000000" cy="3000000"/>
        </p:xfrm>
        <a:graphic>
          <a:graphicData uri="http://schemas.openxmlformats.org/drawingml/2006/table">
            <a:tbl>
              <a:tblPr firstRow="1" bandRow="1">
                <a:noFill/>
                <a:tableStyleId>{6ACAEA47-1B7B-46D4-B324-CB17932BCACE}</a:tableStyleId>
              </a:tblPr>
              <a:tblGrid>
                <a:gridCol w="4835600">
                  <a:extLst>
                    <a:ext uri="{9D8B030D-6E8A-4147-A177-3AD203B41FA5}">
                      <a16:colId xmlns:a16="http://schemas.microsoft.com/office/drawing/2014/main" val="20000"/>
                    </a:ext>
                  </a:extLst>
                </a:gridCol>
                <a:gridCol w="4835600">
                  <a:extLst>
                    <a:ext uri="{9D8B030D-6E8A-4147-A177-3AD203B41FA5}">
                      <a16:colId xmlns:a16="http://schemas.microsoft.com/office/drawing/2014/main" val="20001"/>
                    </a:ext>
                  </a:extLst>
                </a:gridCol>
              </a:tblGrid>
              <a:tr h="3429000">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rgbClr val="181818"/>
                          </a:solidFill>
                        </a:rPr>
                        <a:t>Our Agency</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rgbClr val="181818"/>
                          </a:solidFill>
                        </a:rPr>
                        <a:t>Other Agencies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4290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sng" strike="noStrike" cap="none">
                          <a:solidFill>
                            <a:srgbClr val="181818"/>
                          </a:solidFill>
                        </a:rPr>
                        <a:t>Industry</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sng" strike="noStrike" cap="none">
                          <a:solidFill>
                            <a:srgbClr val="181818"/>
                          </a:solidFill>
                        </a:rPr>
                        <a:t>Other Sources</a:t>
                      </a:r>
                      <a:endParaRPr sz="1800" b="1" u="sng" strike="noStrike" cap="none">
                        <a:solidFill>
                          <a:srgbClr val="181818"/>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460" name="Google Shape;460;p57"/>
          <p:cNvSpPr txBox="1">
            <a:spLocks noGrp="1"/>
          </p:cNvSpPr>
          <p:nvPr>
            <p:ph type="title" idx="4294967295"/>
          </p:nvPr>
        </p:nvSpPr>
        <p:spPr>
          <a:xfrm rot="-1256935">
            <a:off x="3659829" y="1688682"/>
            <a:ext cx="6269037" cy="1977103"/>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a:solidFill>
                  <a:srgbClr val="000000"/>
                </a:solidFill>
              </a:rPr>
              <a:t>Who will you ask each question? What method will you use?</a:t>
            </a:r>
            <a:endParaRPr>
              <a:solidFill>
                <a:srgbClr val="000000"/>
              </a:solidFill>
            </a:endParaRPr>
          </a:p>
        </p:txBody>
      </p:sp>
      <p:sp>
        <p:nvSpPr>
          <p:cNvPr id="461" name="Google Shape;461;p57"/>
          <p:cNvSpPr txBox="1"/>
          <p:nvPr/>
        </p:nvSpPr>
        <p:spPr>
          <a:xfrm>
            <a:off x="2750949" y="542441"/>
            <a:ext cx="44325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 </a:t>
            </a:r>
            <a:endParaRPr sz="1000" b="0" i="0" u="none" strike="noStrike" cap="none">
              <a:solidFill>
                <a:schemeClr val="dk1"/>
              </a:solidFill>
              <a:latin typeface="Calibri"/>
              <a:ea typeface="Calibri"/>
              <a:cs typeface="Calibri"/>
              <a:sym typeface="Calibri"/>
            </a:endParaRPr>
          </a:p>
        </p:txBody>
      </p:sp>
      <p:sp>
        <p:nvSpPr>
          <p:cNvPr id="462" name="Google Shape;462;p57"/>
          <p:cNvSpPr txBox="1"/>
          <p:nvPr/>
        </p:nvSpPr>
        <p:spPr>
          <a:xfrm>
            <a:off x="7506252" y="510175"/>
            <a:ext cx="44325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 </a:t>
            </a:r>
            <a:endParaRPr sz="1000" b="0" i="0" u="none" strike="noStrike" cap="none">
              <a:solidFill>
                <a:schemeClr val="dk1"/>
              </a:solidFill>
              <a:latin typeface="Calibri"/>
              <a:ea typeface="Calibri"/>
              <a:cs typeface="Calibri"/>
              <a:sym typeface="Calibri"/>
            </a:endParaRPr>
          </a:p>
        </p:txBody>
      </p:sp>
      <p:sp>
        <p:nvSpPr>
          <p:cNvPr id="463" name="Google Shape;463;p57"/>
          <p:cNvSpPr txBox="1"/>
          <p:nvPr/>
        </p:nvSpPr>
        <p:spPr>
          <a:xfrm>
            <a:off x="2750949" y="3747009"/>
            <a:ext cx="40140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 </a:t>
            </a:r>
            <a:endParaRPr sz="1000" b="0" i="0" u="none" strike="noStrike" cap="none">
              <a:solidFill>
                <a:schemeClr val="dk1"/>
              </a:solidFill>
              <a:latin typeface="Calibri"/>
              <a:ea typeface="Calibri"/>
              <a:cs typeface="Calibri"/>
              <a:sym typeface="Calibri"/>
            </a:endParaRPr>
          </a:p>
        </p:txBody>
      </p:sp>
      <p:sp>
        <p:nvSpPr>
          <p:cNvPr id="464" name="Google Shape;464;p57"/>
          <p:cNvSpPr txBox="1"/>
          <p:nvPr/>
        </p:nvSpPr>
        <p:spPr>
          <a:xfrm>
            <a:off x="7462714" y="3833248"/>
            <a:ext cx="44325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 </a:t>
            </a: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531378" y="737841"/>
            <a:ext cx="7342622" cy="1215566"/>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17375E"/>
              </a:buClr>
              <a:buSzPts val="4000"/>
              <a:buFont typeface="Trebuchet MS"/>
              <a:buNone/>
            </a:pPr>
            <a:r>
              <a:rPr lang="en-US"/>
              <a:t>CSAW Objectives:</a:t>
            </a:r>
            <a:endParaRPr/>
          </a:p>
        </p:txBody>
      </p:sp>
      <p:sp>
        <p:nvSpPr>
          <p:cNvPr id="162" name="Google Shape;162;p22"/>
          <p:cNvSpPr txBox="1">
            <a:spLocks noGrp="1"/>
          </p:cNvSpPr>
          <p:nvPr>
            <p:ph type="body" idx="2"/>
          </p:nvPr>
        </p:nvSpPr>
        <p:spPr>
          <a:xfrm>
            <a:off x="531379" y="2125837"/>
            <a:ext cx="7948313" cy="410870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6"/>
              </a:buClr>
              <a:buSzPts val="2000"/>
              <a:buFont typeface="Noto Sans Symbols"/>
              <a:buChar char="❑"/>
            </a:pPr>
            <a:r>
              <a:rPr lang="en-US" b="1"/>
              <a:t>Understand</a:t>
            </a:r>
            <a:r>
              <a:rPr lang="en-US"/>
              <a:t> </a:t>
            </a:r>
            <a:r>
              <a:rPr lang="en-US" b="1"/>
              <a:t>and Apply </a:t>
            </a:r>
            <a:r>
              <a:rPr lang="en-US"/>
              <a:t>the Performance-Based Acquisition (PBA) process and the Steps to PBA</a:t>
            </a:r>
            <a:endParaRPr/>
          </a:p>
          <a:p>
            <a:pPr marL="342900" lvl="0" indent="-342900" algn="l" rtl="0">
              <a:lnSpc>
                <a:spcPct val="90000"/>
              </a:lnSpc>
              <a:spcBef>
                <a:spcPts val="1000"/>
              </a:spcBef>
              <a:spcAft>
                <a:spcPts val="0"/>
              </a:spcAft>
              <a:buClr>
                <a:schemeClr val="accent6"/>
              </a:buClr>
              <a:buSzPts val="2000"/>
              <a:buFont typeface="Noto Sans Symbols"/>
              <a:buChar char="❑"/>
            </a:pPr>
            <a:r>
              <a:rPr lang="en-US" b="1"/>
              <a:t>Utilize</a:t>
            </a:r>
            <a:r>
              <a:rPr lang="en-US"/>
              <a:t> the tools, resources, techniques, innovations and best practices to successfully execute this requirement</a:t>
            </a:r>
            <a:endParaRPr/>
          </a:p>
          <a:p>
            <a:pPr marL="342900" lvl="0" indent="-342900" algn="l" rtl="0">
              <a:lnSpc>
                <a:spcPct val="90000"/>
              </a:lnSpc>
              <a:spcBef>
                <a:spcPts val="1000"/>
              </a:spcBef>
              <a:spcAft>
                <a:spcPts val="0"/>
              </a:spcAft>
              <a:buClr>
                <a:schemeClr val="accent6"/>
              </a:buClr>
              <a:buSzPts val="2000"/>
              <a:buFont typeface="Noto Sans Symbols"/>
              <a:buChar char="❑"/>
            </a:pPr>
            <a:r>
              <a:rPr lang="en-US" b="1"/>
              <a:t>Collaborate</a:t>
            </a:r>
            <a:r>
              <a:rPr lang="en-US"/>
              <a:t> as a team through facilitated activities to develop draft documentation for this requirements</a:t>
            </a:r>
            <a:endParaRPr/>
          </a:p>
          <a:p>
            <a:pPr marL="342900" lvl="0" indent="-342900" algn="l" rtl="0">
              <a:lnSpc>
                <a:spcPct val="90000"/>
              </a:lnSpc>
              <a:spcBef>
                <a:spcPts val="1000"/>
              </a:spcBef>
              <a:spcAft>
                <a:spcPts val="0"/>
              </a:spcAft>
              <a:buClr>
                <a:schemeClr val="accent6"/>
              </a:buClr>
              <a:buSzPts val="2000"/>
              <a:buFont typeface="Noto Sans Symbols"/>
              <a:buChar char="❑"/>
            </a:pPr>
            <a:r>
              <a:rPr lang="en-US" b="1"/>
              <a:t>Develop</a:t>
            </a:r>
            <a:r>
              <a:rPr lang="en-US"/>
              <a:t> a high-level roadmap for successful implementation of this performance-based acquisition</a:t>
            </a:r>
            <a:endParaRPr/>
          </a:p>
          <a:p>
            <a:pPr marL="342900" lvl="0" indent="-342900" algn="l" rtl="0">
              <a:lnSpc>
                <a:spcPct val="90000"/>
              </a:lnSpc>
              <a:spcBef>
                <a:spcPts val="1000"/>
              </a:spcBef>
              <a:spcAft>
                <a:spcPts val="0"/>
              </a:spcAft>
              <a:buClr>
                <a:schemeClr val="accent6"/>
              </a:buClr>
              <a:buSzPts val="2000"/>
              <a:buFont typeface="Noto Sans Symbols"/>
              <a:buChar char="❑"/>
            </a:pPr>
            <a:r>
              <a:rPr lang="en-US" b="1"/>
              <a:t>Gain</a:t>
            </a:r>
            <a:r>
              <a:rPr lang="en-US"/>
              <a:t> consensus on critical decisions and the path ahead</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8"/>
          <p:cNvSpPr txBox="1">
            <a:spLocks noGrp="1"/>
          </p:cNvSpPr>
          <p:nvPr>
            <p:ph type="title"/>
          </p:nvPr>
        </p:nvSpPr>
        <p:spPr>
          <a:xfrm>
            <a:off x="6283842" y="1987420"/>
            <a:ext cx="4911633" cy="178985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Myth Busting</a:t>
            </a:r>
            <a:endParaRPr/>
          </a:p>
        </p:txBody>
      </p:sp>
      <p:sp>
        <p:nvSpPr>
          <p:cNvPr id="470" name="Google Shape;470;p58"/>
          <p:cNvSpPr txBox="1">
            <a:spLocks noGrp="1"/>
          </p:cNvSpPr>
          <p:nvPr>
            <p:ph type="body" idx="1"/>
          </p:nvPr>
        </p:nvSpPr>
        <p:spPr>
          <a:xfrm>
            <a:off x="6283842" y="3792046"/>
            <a:ext cx="4911633" cy="9105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US"/>
              <a:t>Market Research Edition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9"/>
          <p:cNvSpPr txBox="1">
            <a:spLocks noGrp="1"/>
          </p:cNvSpPr>
          <p:nvPr>
            <p:ph type="title" idx="4294967295"/>
          </p:nvPr>
        </p:nvSpPr>
        <p:spPr>
          <a:xfrm>
            <a:off x="518678" y="-1147968"/>
            <a:ext cx="10835122" cy="1147968"/>
          </a:xfrm>
          <a:prstGeom prst="rect">
            <a:avLst/>
          </a:prstGeom>
          <a:noFill/>
          <a:ln>
            <a:noFill/>
          </a:ln>
        </p:spPr>
        <p:txBody>
          <a:bodyPr spcFirstLastPara="1" wrap="square" lIns="91425" tIns="45700" rIns="91425" bIns="0" anchor="b" anchorCtr="0">
            <a:noAutofit/>
          </a:bodyPr>
          <a:lstStyle/>
          <a:p>
            <a:pPr marL="0" marR="0" lvl="0" indent="0" algn="l" rtl="0">
              <a:lnSpc>
                <a:spcPct val="90000"/>
              </a:lnSpc>
              <a:spcBef>
                <a:spcPts val="0"/>
              </a:spcBef>
              <a:spcAft>
                <a:spcPts val="0"/>
              </a:spcAft>
              <a:buClr>
                <a:srgbClr val="17375E"/>
              </a:buClr>
              <a:buSzPts val="4400"/>
              <a:buFont typeface="Trebuchet MS"/>
              <a:buNone/>
            </a:pPr>
            <a:r>
              <a:rPr lang="en-US"/>
              <a:t>Myth Busting</a:t>
            </a:r>
            <a:endParaRPr/>
          </a:p>
        </p:txBody>
      </p:sp>
      <p:sp>
        <p:nvSpPr>
          <p:cNvPr id="476" name="Google Shape;476;p59"/>
          <p:cNvSpPr/>
          <p:nvPr/>
        </p:nvSpPr>
        <p:spPr>
          <a:xfrm>
            <a:off x="547877" y="635267"/>
            <a:ext cx="11092200" cy="1145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We can’t meet one-on-one with a potential offeror.</a:t>
            </a:r>
            <a:endParaRPr sz="2800" b="1" i="0" u="none" strike="noStrike" cap="none">
              <a:solidFill>
                <a:schemeClr val="lt1"/>
              </a:solidFill>
              <a:latin typeface="Calibri"/>
              <a:ea typeface="Calibri"/>
              <a:cs typeface="Calibri"/>
              <a:sym typeface="Calibri"/>
            </a:endParaRPr>
          </a:p>
        </p:txBody>
      </p:sp>
      <p:sp>
        <p:nvSpPr>
          <p:cNvPr id="477" name="Google Shape;477;p59"/>
          <p:cNvSpPr/>
          <p:nvPr/>
        </p:nvSpPr>
        <p:spPr>
          <a:xfrm>
            <a:off x="547877" y="1933072"/>
            <a:ext cx="11092200" cy="16668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FACT – Government officials can generally meet one-on-one with potential offerors as long as no vendor receives preferential treatment.</a:t>
            </a:r>
            <a:endParaRPr sz="1400" b="0" i="0" u="none" strike="noStrike" cap="none">
              <a:solidFill>
                <a:srgbClr val="000000"/>
              </a:solidFill>
              <a:latin typeface="Arial"/>
              <a:ea typeface="Arial"/>
              <a:cs typeface="Arial"/>
              <a:sym typeface="Arial"/>
            </a:endParaRPr>
          </a:p>
        </p:txBody>
      </p:sp>
      <p:sp>
        <p:nvSpPr>
          <p:cNvPr id="478" name="Google Shape;478;p59"/>
          <p:cNvSpPr/>
          <p:nvPr/>
        </p:nvSpPr>
        <p:spPr>
          <a:xfrm>
            <a:off x="547877" y="3752247"/>
            <a:ext cx="11092200" cy="2234700"/>
          </a:xfrm>
          <a:prstGeom prst="rect">
            <a:avLst/>
          </a:prstGeom>
          <a:solidFill>
            <a:schemeClr val="accent6"/>
          </a:solidFill>
          <a:ln>
            <a:noFill/>
          </a:ln>
        </p:spPr>
        <p:txBody>
          <a:bodyPr spcFirstLastPara="1" wrap="square" lIns="91425" tIns="45700" rIns="91425" bIns="45700" anchor="ctr" anchorCtr="0">
            <a:noAutofit/>
          </a:bodyPr>
          <a:lstStyle/>
          <a:p>
            <a:pPr marL="457200" marR="0" lvl="0" indent="-457200" algn="l" rtl="0">
              <a:lnSpc>
                <a:spcPct val="100000"/>
              </a:lnSpc>
              <a:spcBef>
                <a:spcPts val="0"/>
              </a:spcBef>
              <a:spcAft>
                <a:spcPts val="0"/>
              </a:spcAft>
              <a:buClr>
                <a:schemeClr val="lt1"/>
              </a:buClr>
              <a:buSzPts val="2800"/>
              <a:buFont typeface="Noto Sans Symbols"/>
              <a:buChar char="❖"/>
            </a:pPr>
            <a:r>
              <a:rPr lang="en-US" sz="2800" b="0" i="0" u="none" strike="noStrike" cap="none">
                <a:solidFill>
                  <a:schemeClr val="lt1"/>
                </a:solidFill>
                <a:latin typeface="Calibri"/>
                <a:ea typeface="Calibri"/>
                <a:cs typeface="Calibri"/>
                <a:sym typeface="Calibri"/>
              </a:rPr>
              <a:t>Prior to issuance of solicitation</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chemeClr val="lt1"/>
              </a:buClr>
              <a:buSzPts val="2800"/>
              <a:buFont typeface="Noto Sans Symbols"/>
              <a:buChar char="❖"/>
            </a:pPr>
            <a:r>
              <a:rPr lang="en-US" sz="2800" b="0" i="0" u="none" strike="noStrike" cap="none">
                <a:solidFill>
                  <a:schemeClr val="lt1"/>
                </a:solidFill>
                <a:latin typeface="Calibri"/>
                <a:ea typeface="Calibri"/>
                <a:cs typeface="Calibri"/>
                <a:sym typeface="Calibri"/>
              </a:rPr>
              <a:t>Prohibit preferential treatment of one vendor over another</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fade">
                                      <p:cBhvr>
                                        <p:cTn id="7" dur="1000"/>
                                        <p:tgtEl>
                                          <p:spTgt spid="477"/>
                                        </p:tgtEl>
                                      </p:cBhvr>
                                    </p:animEffect>
                                  </p:childTnLst>
                                </p:cTn>
                              </p:par>
                              <p:par>
                                <p:cTn id="8" presetID="10" presetClass="entr" presetSubtype="0" fill="hold" nodeType="withEffect">
                                  <p:stCondLst>
                                    <p:cond delay="0"/>
                                  </p:stCondLst>
                                  <p:childTnLst>
                                    <p:set>
                                      <p:cBhvr>
                                        <p:cTn id="9" dur="1" fill="hold">
                                          <p:stCondLst>
                                            <p:cond delay="0"/>
                                          </p:stCondLst>
                                        </p:cTn>
                                        <p:tgtEl>
                                          <p:spTgt spid="478"/>
                                        </p:tgtEl>
                                        <p:attrNameLst>
                                          <p:attrName>style.visibility</p:attrName>
                                        </p:attrNameLst>
                                      </p:cBhvr>
                                      <p:to>
                                        <p:strVal val="visible"/>
                                      </p:to>
                                    </p:set>
                                    <p:animEffect transition="in" filter="fade">
                                      <p:cBhvr>
                                        <p:cTn id="10" dur="10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0"/>
          <p:cNvSpPr txBox="1">
            <a:spLocks noGrp="1"/>
          </p:cNvSpPr>
          <p:nvPr>
            <p:ph type="title" idx="4294967295"/>
          </p:nvPr>
        </p:nvSpPr>
        <p:spPr>
          <a:xfrm>
            <a:off x="518678" y="-1147968"/>
            <a:ext cx="10835122" cy="1147968"/>
          </a:xfrm>
          <a:prstGeom prst="rect">
            <a:avLst/>
          </a:prstGeom>
          <a:noFill/>
          <a:ln>
            <a:noFill/>
          </a:ln>
        </p:spPr>
        <p:txBody>
          <a:bodyPr spcFirstLastPara="1" wrap="square" lIns="91425" tIns="45700" rIns="91425" bIns="0" anchor="b" anchorCtr="0">
            <a:noAutofit/>
          </a:bodyPr>
          <a:lstStyle/>
          <a:p>
            <a:pPr marL="0" marR="0" lvl="0" indent="0" algn="l" rtl="0">
              <a:lnSpc>
                <a:spcPct val="90000"/>
              </a:lnSpc>
              <a:spcBef>
                <a:spcPts val="0"/>
              </a:spcBef>
              <a:spcAft>
                <a:spcPts val="0"/>
              </a:spcAft>
              <a:buClr>
                <a:srgbClr val="17375E"/>
              </a:buClr>
              <a:buSzPts val="4400"/>
              <a:buFont typeface="Trebuchet MS"/>
              <a:buNone/>
            </a:pPr>
            <a:r>
              <a:rPr lang="en-US"/>
              <a:t>Myth Busting Continued</a:t>
            </a:r>
            <a:endParaRPr/>
          </a:p>
        </p:txBody>
      </p:sp>
      <p:sp>
        <p:nvSpPr>
          <p:cNvPr id="484" name="Google Shape;484;p60"/>
          <p:cNvSpPr/>
          <p:nvPr/>
        </p:nvSpPr>
        <p:spPr>
          <a:xfrm>
            <a:off x="547877" y="635267"/>
            <a:ext cx="11092200" cy="1145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A protest is something to be avoided at all costs - even if it means the government limits conversations with industry.</a:t>
            </a:r>
            <a:endParaRPr sz="2800" b="1" i="0" u="none" strike="noStrike" cap="none">
              <a:solidFill>
                <a:schemeClr val="lt1"/>
              </a:solidFill>
              <a:latin typeface="Calibri"/>
              <a:ea typeface="Calibri"/>
              <a:cs typeface="Calibri"/>
              <a:sym typeface="Calibri"/>
            </a:endParaRPr>
          </a:p>
        </p:txBody>
      </p:sp>
      <p:sp>
        <p:nvSpPr>
          <p:cNvPr id="485" name="Google Shape;485;p60"/>
          <p:cNvSpPr/>
          <p:nvPr/>
        </p:nvSpPr>
        <p:spPr>
          <a:xfrm>
            <a:off x="547877" y="1933072"/>
            <a:ext cx="11092200" cy="16668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FACT – Restricting communication won’t prevent a protest, and limiting communication might actually increase the chance of a protest – in addition to depriving the government of potentially useful information.</a:t>
            </a:r>
            <a:endParaRPr sz="1400" b="0" i="0" u="none" strike="noStrike" cap="none">
              <a:solidFill>
                <a:srgbClr val="000000"/>
              </a:solidFill>
              <a:latin typeface="Arial"/>
              <a:ea typeface="Arial"/>
              <a:cs typeface="Arial"/>
              <a:sym typeface="Arial"/>
            </a:endParaRPr>
          </a:p>
        </p:txBody>
      </p:sp>
      <p:sp>
        <p:nvSpPr>
          <p:cNvPr id="486" name="Google Shape;486;p60"/>
          <p:cNvSpPr/>
          <p:nvPr/>
        </p:nvSpPr>
        <p:spPr>
          <a:xfrm>
            <a:off x="547877" y="3752247"/>
            <a:ext cx="11092200" cy="2234700"/>
          </a:xfrm>
          <a:prstGeom prst="rect">
            <a:avLst/>
          </a:prstGeom>
          <a:solidFill>
            <a:schemeClr val="accent6"/>
          </a:solidFill>
          <a:ln>
            <a:noFill/>
          </a:ln>
        </p:spPr>
        <p:txBody>
          <a:bodyPr spcFirstLastPara="1" wrap="square" lIns="91425" tIns="45700" rIns="91425" bIns="45700" anchor="ctr" anchorCtr="0">
            <a:noAutofit/>
          </a:bodyPr>
          <a:lstStyle/>
          <a:p>
            <a:pPr marL="457200" marR="0" lvl="0" indent="-457200" algn="l" rtl="0">
              <a:lnSpc>
                <a:spcPct val="100000"/>
              </a:lnSpc>
              <a:spcBef>
                <a:spcPts val="0"/>
              </a:spcBef>
              <a:spcAft>
                <a:spcPts val="0"/>
              </a:spcAft>
              <a:buClr>
                <a:schemeClr val="lt1"/>
              </a:buClr>
              <a:buSzPts val="2800"/>
              <a:buFont typeface="Noto Sans Symbols"/>
              <a:buChar char="❖"/>
            </a:pPr>
            <a:r>
              <a:rPr lang="en-US" sz="2800" b="0" i="0" u="none" strike="noStrike" cap="none">
                <a:solidFill>
                  <a:schemeClr val="lt1"/>
                </a:solidFill>
                <a:latin typeface="Calibri"/>
                <a:ea typeface="Calibri"/>
                <a:cs typeface="Calibri"/>
                <a:sym typeface="Calibri"/>
              </a:rPr>
              <a:t>At least 99 percent of procurements are never protested</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chemeClr val="lt1"/>
              </a:buClr>
              <a:buSzPts val="2800"/>
              <a:buFont typeface="Noto Sans Symbols"/>
              <a:buChar char="❖"/>
            </a:pPr>
            <a:r>
              <a:rPr lang="en-US" sz="2800" b="0" i="0" u="none" strike="noStrike" cap="none">
                <a:solidFill>
                  <a:schemeClr val="lt1"/>
                </a:solidFill>
                <a:latin typeface="Calibri"/>
                <a:ea typeface="Calibri"/>
                <a:cs typeface="Calibri"/>
                <a:sym typeface="Calibri"/>
              </a:rPr>
              <a:t>Restricting communication for fear of protests may actually increase the likelihood of a protest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Effect transition="in" filter="fade">
                                      <p:cBhvr>
                                        <p:cTn id="7" dur="1000"/>
                                        <p:tgtEl>
                                          <p:spTgt spid="485"/>
                                        </p:tgtEl>
                                      </p:cBhvr>
                                    </p:animEffect>
                                  </p:childTnLst>
                                </p:cTn>
                              </p:par>
                              <p:par>
                                <p:cTn id="8" presetID="10" presetClass="entr" presetSubtype="0" fill="hold" nodeType="withEffect">
                                  <p:stCondLst>
                                    <p:cond delay="0"/>
                                  </p:stCondLst>
                                  <p:childTnLst>
                                    <p:set>
                                      <p:cBhvr>
                                        <p:cTn id="9" dur="1" fill="hold">
                                          <p:stCondLst>
                                            <p:cond delay="0"/>
                                          </p:stCondLst>
                                        </p:cTn>
                                        <p:tgtEl>
                                          <p:spTgt spid="486"/>
                                        </p:tgtEl>
                                        <p:attrNameLst>
                                          <p:attrName>style.visibility</p:attrName>
                                        </p:attrNameLst>
                                      </p:cBhvr>
                                      <p:to>
                                        <p:strVal val="visible"/>
                                      </p:to>
                                    </p:set>
                                    <p:animEffect transition="in" filter="fade">
                                      <p:cBhvr>
                                        <p:cTn id="10" dur="10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1"/>
          <p:cNvSpPr txBox="1">
            <a:spLocks noGrp="1"/>
          </p:cNvSpPr>
          <p:nvPr>
            <p:ph type="title" idx="4294967295"/>
          </p:nvPr>
        </p:nvSpPr>
        <p:spPr>
          <a:xfrm>
            <a:off x="518678" y="-1147968"/>
            <a:ext cx="10835122" cy="1147968"/>
          </a:xfrm>
          <a:prstGeom prst="rect">
            <a:avLst/>
          </a:prstGeom>
          <a:noFill/>
          <a:ln>
            <a:noFill/>
          </a:ln>
        </p:spPr>
        <p:txBody>
          <a:bodyPr spcFirstLastPara="1" wrap="square" lIns="91425" tIns="45700" rIns="91425" bIns="0" anchor="b" anchorCtr="0">
            <a:noAutofit/>
          </a:bodyPr>
          <a:lstStyle/>
          <a:p>
            <a:pPr marL="0" marR="0" lvl="0" indent="0" algn="l" rtl="0">
              <a:lnSpc>
                <a:spcPct val="90000"/>
              </a:lnSpc>
              <a:spcBef>
                <a:spcPts val="0"/>
              </a:spcBef>
              <a:spcAft>
                <a:spcPts val="0"/>
              </a:spcAft>
              <a:buClr>
                <a:srgbClr val="17375E"/>
              </a:buClr>
              <a:buSzPts val="4400"/>
              <a:buFont typeface="Trebuchet MS"/>
              <a:buNone/>
            </a:pPr>
            <a:r>
              <a:rPr lang="en-US"/>
              <a:t>Myth Busting Continued</a:t>
            </a:r>
            <a:endParaRPr/>
          </a:p>
        </p:txBody>
      </p:sp>
      <p:sp>
        <p:nvSpPr>
          <p:cNvPr id="493" name="Google Shape;493;p61"/>
          <p:cNvSpPr/>
          <p:nvPr/>
        </p:nvSpPr>
        <p:spPr>
          <a:xfrm>
            <a:off x="547877" y="635266"/>
            <a:ext cx="11092200" cy="1501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If the government meets with vendors, that may cause them to submit an unsolicited proposal and that will delay the procurement process.</a:t>
            </a:r>
            <a:endParaRPr sz="2800" b="1" i="0" u="none" strike="noStrike" cap="none">
              <a:solidFill>
                <a:schemeClr val="lt1"/>
              </a:solidFill>
              <a:latin typeface="Calibri"/>
              <a:ea typeface="Calibri"/>
              <a:cs typeface="Calibri"/>
              <a:sym typeface="Calibri"/>
            </a:endParaRPr>
          </a:p>
        </p:txBody>
      </p:sp>
      <p:sp>
        <p:nvSpPr>
          <p:cNvPr id="494" name="Google Shape;494;p61"/>
          <p:cNvSpPr/>
          <p:nvPr/>
        </p:nvSpPr>
        <p:spPr>
          <a:xfrm>
            <a:off x="547877" y="2319688"/>
            <a:ext cx="11092200" cy="1992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FACT – Submission of an unsolicited proposal should not affect the schedule. Generally, the unsolicited proposal process is separate from the process for a known agency requirement that can be acquired using competitive methods.</a:t>
            </a:r>
            <a:endParaRPr sz="2800" b="1" i="0" u="none" strike="noStrike" cap="none">
              <a:solidFill>
                <a:schemeClr val="lt1"/>
              </a:solidFill>
              <a:latin typeface="Calibri"/>
              <a:ea typeface="Calibri"/>
              <a:cs typeface="Calibri"/>
              <a:sym typeface="Calibri"/>
            </a:endParaRPr>
          </a:p>
        </p:txBody>
      </p:sp>
      <p:sp>
        <p:nvSpPr>
          <p:cNvPr id="495" name="Google Shape;495;p61"/>
          <p:cNvSpPr/>
          <p:nvPr/>
        </p:nvSpPr>
        <p:spPr>
          <a:xfrm>
            <a:off x="547877" y="4504623"/>
            <a:ext cx="11092200" cy="1482300"/>
          </a:xfrm>
          <a:prstGeom prst="rect">
            <a:avLst/>
          </a:prstGeom>
          <a:solidFill>
            <a:schemeClr val="accent6"/>
          </a:solidFill>
          <a:ln>
            <a:noFill/>
          </a:ln>
        </p:spPr>
        <p:txBody>
          <a:bodyPr spcFirstLastPara="1" wrap="square" lIns="91425" tIns="45700" rIns="91425" bIns="45700" anchor="ctr" anchorCtr="0">
            <a:noAutofit/>
          </a:bodyPr>
          <a:lstStyle/>
          <a:p>
            <a:pPr marL="457200" marR="0" lvl="0" indent="-457200" algn="l" rtl="0">
              <a:lnSpc>
                <a:spcPct val="100000"/>
              </a:lnSpc>
              <a:spcBef>
                <a:spcPts val="0"/>
              </a:spcBef>
              <a:spcAft>
                <a:spcPts val="0"/>
              </a:spcAft>
              <a:buClr>
                <a:schemeClr val="lt1"/>
              </a:buClr>
              <a:buSzPts val="2800"/>
              <a:buFont typeface="Noto Sans Symbols"/>
              <a:buChar char="❖"/>
            </a:pPr>
            <a:r>
              <a:rPr lang="en-US" sz="2800" b="0" i="0" u="none" strike="noStrike" cap="none">
                <a:solidFill>
                  <a:schemeClr val="lt1"/>
                </a:solidFill>
                <a:latin typeface="Calibri"/>
                <a:ea typeface="Calibri"/>
                <a:cs typeface="Calibri"/>
                <a:sym typeface="Calibri"/>
              </a:rPr>
              <a:t>Receipt of unsolicited proposals should not cause delay in an acquisition.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1000"/>
                                        <p:tgtEl>
                                          <p:spTgt spid="494"/>
                                        </p:tgtEl>
                                      </p:cBhvr>
                                    </p:animEffect>
                                  </p:childTnLst>
                                </p:cTn>
                              </p:par>
                              <p:par>
                                <p:cTn id="8" presetID="10" presetClass="entr" presetSubtype="0" fill="hold" nodeType="withEffect">
                                  <p:stCondLst>
                                    <p:cond delay="0"/>
                                  </p:stCondLst>
                                  <p:childTnLst>
                                    <p:set>
                                      <p:cBhvr>
                                        <p:cTn id="9" dur="1" fill="hold">
                                          <p:stCondLst>
                                            <p:cond delay="0"/>
                                          </p:stCondLst>
                                        </p:cTn>
                                        <p:tgtEl>
                                          <p:spTgt spid="495"/>
                                        </p:tgtEl>
                                        <p:attrNameLst>
                                          <p:attrName>style.visibility</p:attrName>
                                        </p:attrNameLst>
                                      </p:cBhvr>
                                      <p:to>
                                        <p:strVal val="visible"/>
                                      </p:to>
                                    </p:set>
                                    <p:animEffect transition="in" filter="fade">
                                      <p:cBhvr>
                                        <p:cTn id="10" dur="10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2"/>
          <p:cNvSpPr txBox="1">
            <a:spLocks noGrp="1"/>
          </p:cNvSpPr>
          <p:nvPr>
            <p:ph type="title" idx="4294967295"/>
          </p:nvPr>
        </p:nvSpPr>
        <p:spPr>
          <a:xfrm>
            <a:off x="518678" y="-1147968"/>
            <a:ext cx="10835122" cy="1147968"/>
          </a:xfrm>
          <a:prstGeom prst="rect">
            <a:avLst/>
          </a:prstGeom>
          <a:noFill/>
          <a:ln>
            <a:noFill/>
          </a:ln>
        </p:spPr>
        <p:txBody>
          <a:bodyPr spcFirstLastPara="1" wrap="square" lIns="91425" tIns="45700" rIns="91425" bIns="0" anchor="b" anchorCtr="0">
            <a:noAutofit/>
          </a:bodyPr>
          <a:lstStyle/>
          <a:p>
            <a:pPr marL="0" marR="0" lvl="0" indent="0" algn="l" rtl="0">
              <a:lnSpc>
                <a:spcPct val="90000"/>
              </a:lnSpc>
              <a:spcBef>
                <a:spcPts val="0"/>
              </a:spcBef>
              <a:spcAft>
                <a:spcPts val="0"/>
              </a:spcAft>
              <a:buClr>
                <a:srgbClr val="17375E"/>
              </a:buClr>
              <a:buSzPts val="4400"/>
              <a:buFont typeface="Trebuchet MS"/>
              <a:buNone/>
            </a:pPr>
            <a:r>
              <a:rPr lang="en-US"/>
              <a:t>Myth Busting Continued</a:t>
            </a:r>
            <a:endParaRPr/>
          </a:p>
        </p:txBody>
      </p:sp>
      <p:sp>
        <p:nvSpPr>
          <p:cNvPr id="502" name="Google Shape;502;p62"/>
          <p:cNvSpPr/>
          <p:nvPr/>
        </p:nvSpPr>
        <p:spPr>
          <a:xfrm>
            <a:off x="547877" y="635266"/>
            <a:ext cx="11092200" cy="1872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Industry days and similar events attended by multiple vendors are of low value to industry and the government because industry won’t provide useful information in front of competitors, and the government doesn’t release new information.</a:t>
            </a:r>
            <a:endParaRPr sz="1400" b="0" i="0" u="none" strike="noStrike" cap="none">
              <a:solidFill>
                <a:srgbClr val="000000"/>
              </a:solidFill>
              <a:latin typeface="Arial"/>
              <a:ea typeface="Arial"/>
              <a:cs typeface="Arial"/>
              <a:sym typeface="Arial"/>
            </a:endParaRPr>
          </a:p>
        </p:txBody>
      </p:sp>
      <p:sp>
        <p:nvSpPr>
          <p:cNvPr id="503" name="Google Shape;503;p62"/>
          <p:cNvSpPr/>
          <p:nvPr/>
        </p:nvSpPr>
        <p:spPr>
          <a:xfrm>
            <a:off x="547877" y="2627698"/>
            <a:ext cx="11092200" cy="18768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FACT – Well-organized industry days, as well as pre-solicitation and pre-proposal conferences, are valuable opportunities for the government and for potential vendors – both prime contractors and subcontractors, many of whom are small businesses.</a:t>
            </a:r>
            <a:endParaRPr sz="1400" b="0" i="0" u="none" strike="noStrike" cap="none">
              <a:solidFill>
                <a:srgbClr val="000000"/>
              </a:solidFill>
              <a:latin typeface="Arial"/>
              <a:ea typeface="Arial"/>
              <a:cs typeface="Arial"/>
              <a:sym typeface="Arial"/>
            </a:endParaRPr>
          </a:p>
        </p:txBody>
      </p:sp>
      <p:sp>
        <p:nvSpPr>
          <p:cNvPr id="504" name="Google Shape;504;p62"/>
          <p:cNvSpPr/>
          <p:nvPr/>
        </p:nvSpPr>
        <p:spPr>
          <a:xfrm>
            <a:off x="547877" y="4726004"/>
            <a:ext cx="11092200" cy="1626600"/>
          </a:xfrm>
          <a:prstGeom prst="rect">
            <a:avLst/>
          </a:prstGeom>
          <a:solidFill>
            <a:schemeClr val="accent6"/>
          </a:solidFill>
          <a:ln>
            <a:noFill/>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Promoting a common understanding of the procurement requirements, the solicitation terms and conditions, and the evaluation criteria</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Benefit industry – especially small businesses – by providing prime contractors and subcontractors an opportunity to meet and develop relationships or teaming agreements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3"/>
                                        </p:tgtEl>
                                        <p:attrNameLst>
                                          <p:attrName>style.visibility</p:attrName>
                                        </p:attrNameLst>
                                      </p:cBhvr>
                                      <p:to>
                                        <p:strVal val="visible"/>
                                      </p:to>
                                    </p:set>
                                    <p:animEffect transition="in" filter="fade">
                                      <p:cBhvr>
                                        <p:cTn id="7" dur="1000"/>
                                        <p:tgtEl>
                                          <p:spTgt spid="503"/>
                                        </p:tgtEl>
                                      </p:cBhvr>
                                    </p:animEffect>
                                  </p:childTnLst>
                                </p:cTn>
                              </p:par>
                              <p:par>
                                <p:cTn id="8" presetID="10" presetClass="entr" presetSubtype="0" fill="hold" nodeType="withEffect">
                                  <p:stCondLst>
                                    <p:cond delay="0"/>
                                  </p:stCondLst>
                                  <p:childTnLst>
                                    <p:set>
                                      <p:cBhvr>
                                        <p:cTn id="9" dur="1" fill="hold">
                                          <p:stCondLst>
                                            <p:cond delay="0"/>
                                          </p:stCondLst>
                                        </p:cTn>
                                        <p:tgtEl>
                                          <p:spTgt spid="504"/>
                                        </p:tgtEl>
                                        <p:attrNameLst>
                                          <p:attrName>style.visibility</p:attrName>
                                        </p:attrNameLst>
                                      </p:cBhvr>
                                      <p:to>
                                        <p:strVal val="visible"/>
                                      </p:to>
                                    </p:set>
                                    <p:animEffect transition="in" filter="fade">
                                      <p:cBhvr>
                                        <p:cTn id="10" dur="1000"/>
                                        <p:tgtEl>
                                          <p:spTgt spid="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3"/>
          <p:cNvSpPr txBox="1">
            <a:spLocks noGrp="1"/>
          </p:cNvSpPr>
          <p:nvPr>
            <p:ph type="title" idx="4294967295"/>
          </p:nvPr>
        </p:nvSpPr>
        <p:spPr>
          <a:xfrm>
            <a:off x="518678" y="-1147968"/>
            <a:ext cx="10835122" cy="1147968"/>
          </a:xfrm>
          <a:prstGeom prst="rect">
            <a:avLst/>
          </a:prstGeom>
          <a:noFill/>
          <a:ln>
            <a:noFill/>
          </a:ln>
        </p:spPr>
        <p:txBody>
          <a:bodyPr spcFirstLastPara="1" wrap="square" lIns="91425" tIns="45700" rIns="91425" bIns="0" anchor="b" anchorCtr="0">
            <a:noAutofit/>
          </a:bodyPr>
          <a:lstStyle/>
          <a:p>
            <a:pPr marL="0" marR="0" lvl="0" indent="0" algn="l" rtl="0">
              <a:lnSpc>
                <a:spcPct val="90000"/>
              </a:lnSpc>
              <a:spcBef>
                <a:spcPts val="0"/>
              </a:spcBef>
              <a:spcAft>
                <a:spcPts val="0"/>
              </a:spcAft>
              <a:buClr>
                <a:srgbClr val="17375E"/>
              </a:buClr>
              <a:buSzPts val="4400"/>
              <a:buFont typeface="Trebuchet MS"/>
              <a:buNone/>
            </a:pPr>
            <a:r>
              <a:rPr lang="en-US"/>
              <a:t>Myth Busting Continued</a:t>
            </a:r>
            <a:endParaRPr/>
          </a:p>
        </p:txBody>
      </p:sp>
      <p:sp>
        <p:nvSpPr>
          <p:cNvPr id="511" name="Google Shape;511;p63"/>
          <p:cNvSpPr/>
          <p:nvPr/>
        </p:nvSpPr>
        <p:spPr>
          <a:xfrm>
            <a:off x="547877" y="635266"/>
            <a:ext cx="11092200" cy="1872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The program manager already talked to industry to develop the technical requirements, so the contracting officer doesn’t need to do anything else before issuing the RFP.</a:t>
            </a:r>
            <a:endParaRPr sz="2800" b="1" i="0" u="none" strike="noStrike" cap="none">
              <a:solidFill>
                <a:schemeClr val="lt1"/>
              </a:solidFill>
              <a:latin typeface="Calibri"/>
              <a:ea typeface="Calibri"/>
              <a:cs typeface="Calibri"/>
              <a:sym typeface="Calibri"/>
            </a:endParaRPr>
          </a:p>
        </p:txBody>
      </p:sp>
      <p:sp>
        <p:nvSpPr>
          <p:cNvPr id="512" name="Google Shape;512;p63"/>
          <p:cNvSpPr/>
          <p:nvPr/>
        </p:nvSpPr>
        <p:spPr>
          <a:xfrm>
            <a:off x="547877" y="2627698"/>
            <a:ext cx="11092200" cy="21273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FACT – The technical requirements are only part of the acquisition; getting feedback on terms and conditions, pricing structure, performance metrics, evaluation criteria, and contract administration matters will improve the award and implementation process.</a:t>
            </a:r>
            <a:endParaRPr sz="1400" b="0" i="0" u="none" strike="noStrike" cap="none">
              <a:solidFill>
                <a:srgbClr val="000000"/>
              </a:solidFill>
              <a:latin typeface="Arial"/>
              <a:ea typeface="Arial"/>
              <a:cs typeface="Arial"/>
              <a:sym typeface="Arial"/>
            </a:endParaRPr>
          </a:p>
        </p:txBody>
      </p:sp>
      <p:sp>
        <p:nvSpPr>
          <p:cNvPr id="513" name="Google Shape;513;p63"/>
          <p:cNvSpPr/>
          <p:nvPr/>
        </p:nvSpPr>
        <p:spPr>
          <a:xfrm>
            <a:off x="547877" y="4937760"/>
            <a:ext cx="11092200" cy="1414800"/>
          </a:xfrm>
          <a:prstGeom prst="rect">
            <a:avLst/>
          </a:prstGeom>
          <a:solidFill>
            <a:schemeClr val="accent6"/>
          </a:solidFill>
          <a:ln>
            <a:noFill/>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Industry needs information about any unique terms and conditions, small business set-aside requirements, subcontracting goals, and other matters about which the contracting officer is the expert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fade">
                                      <p:cBhvr>
                                        <p:cTn id="7" dur="1000"/>
                                        <p:tgtEl>
                                          <p:spTgt spid="512"/>
                                        </p:tgtEl>
                                      </p:cBhvr>
                                    </p:animEffect>
                                  </p:childTnLst>
                                </p:cTn>
                              </p:par>
                              <p:par>
                                <p:cTn id="8" presetID="10" presetClass="entr" presetSubtype="0" fill="hold" nodeType="withEffect">
                                  <p:stCondLst>
                                    <p:cond delay="0"/>
                                  </p:stCondLst>
                                  <p:childTnLst>
                                    <p:set>
                                      <p:cBhvr>
                                        <p:cTn id="9" dur="1" fill="hold">
                                          <p:stCondLst>
                                            <p:cond delay="0"/>
                                          </p:stCondLst>
                                        </p:cTn>
                                        <p:tgtEl>
                                          <p:spTgt spid="513"/>
                                        </p:tgtEl>
                                        <p:attrNameLst>
                                          <p:attrName>style.visibility</p:attrName>
                                        </p:attrNameLst>
                                      </p:cBhvr>
                                      <p:to>
                                        <p:strVal val="visible"/>
                                      </p:to>
                                    </p:set>
                                    <p:animEffect transition="in" filter="fade">
                                      <p:cBhvr>
                                        <p:cTn id="10" dur="10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4"/>
          <p:cNvSpPr txBox="1">
            <a:spLocks noGrp="1"/>
          </p:cNvSpPr>
          <p:nvPr>
            <p:ph type="title" idx="4294967295"/>
          </p:nvPr>
        </p:nvSpPr>
        <p:spPr>
          <a:xfrm>
            <a:off x="518678" y="-1147968"/>
            <a:ext cx="10835122" cy="1147968"/>
          </a:xfrm>
          <a:prstGeom prst="rect">
            <a:avLst/>
          </a:prstGeom>
          <a:noFill/>
          <a:ln>
            <a:noFill/>
          </a:ln>
        </p:spPr>
        <p:txBody>
          <a:bodyPr spcFirstLastPara="1" wrap="square" lIns="91425" tIns="45700" rIns="91425" bIns="0" anchor="b" anchorCtr="0">
            <a:noAutofit/>
          </a:bodyPr>
          <a:lstStyle/>
          <a:p>
            <a:pPr marL="0" marR="0" lvl="0" indent="0" algn="l" rtl="0">
              <a:lnSpc>
                <a:spcPct val="90000"/>
              </a:lnSpc>
              <a:spcBef>
                <a:spcPts val="0"/>
              </a:spcBef>
              <a:spcAft>
                <a:spcPts val="0"/>
              </a:spcAft>
              <a:buClr>
                <a:srgbClr val="17375E"/>
              </a:buClr>
              <a:buSzPts val="4400"/>
              <a:buFont typeface="Trebuchet MS"/>
              <a:buNone/>
            </a:pPr>
            <a:r>
              <a:rPr lang="en-US"/>
              <a:t>Myth Busting Continued</a:t>
            </a:r>
            <a:endParaRPr/>
          </a:p>
        </p:txBody>
      </p:sp>
      <p:sp>
        <p:nvSpPr>
          <p:cNvPr id="519" name="Google Shape;519;p64"/>
          <p:cNvSpPr/>
          <p:nvPr/>
        </p:nvSpPr>
        <p:spPr>
          <a:xfrm>
            <a:off x="486092" y="635266"/>
            <a:ext cx="11092200" cy="1992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Getting broad participation by many different vendors is too difficult; we’re better off dealing with the established companies we know.</a:t>
            </a:r>
            <a:endParaRPr sz="2800" b="1" i="0" u="none" strike="noStrike" cap="none">
              <a:solidFill>
                <a:schemeClr val="lt1"/>
              </a:solidFill>
              <a:latin typeface="Calibri"/>
              <a:ea typeface="Calibri"/>
              <a:cs typeface="Calibri"/>
              <a:sym typeface="Calibri"/>
            </a:endParaRPr>
          </a:p>
        </p:txBody>
      </p:sp>
      <p:sp>
        <p:nvSpPr>
          <p:cNvPr id="520" name="Google Shape;520;p64"/>
          <p:cNvSpPr/>
          <p:nvPr/>
        </p:nvSpPr>
        <p:spPr>
          <a:xfrm>
            <a:off x="486092" y="2781701"/>
            <a:ext cx="11092200" cy="2714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FACT – The government loses when we limit ourselves to the companies we already work with. Instead, we need to look for opportunities to increase competition and ensure that all vendors, including small businesses, get fair consideration.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animEffect transition="in" filter="fade">
                                      <p:cBhvr>
                                        <p:cTn id="7" dur="1000"/>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5"/>
          <p:cNvSpPr txBox="1">
            <a:spLocks noGrp="1"/>
          </p:cNvSpPr>
          <p:nvPr>
            <p:ph type="title" idx="4294967295"/>
          </p:nvPr>
        </p:nvSpPr>
        <p:spPr>
          <a:xfrm>
            <a:off x="518678" y="-1147968"/>
            <a:ext cx="10835122" cy="1147968"/>
          </a:xfrm>
          <a:prstGeom prst="rect">
            <a:avLst/>
          </a:prstGeom>
          <a:noFill/>
          <a:ln>
            <a:noFill/>
          </a:ln>
        </p:spPr>
        <p:txBody>
          <a:bodyPr spcFirstLastPara="1" wrap="square" lIns="91425" tIns="45700" rIns="91425" bIns="0" anchor="b" anchorCtr="0">
            <a:noAutofit/>
          </a:bodyPr>
          <a:lstStyle/>
          <a:p>
            <a:pPr marL="0" marR="0" lvl="0" indent="0" algn="l" rtl="0">
              <a:lnSpc>
                <a:spcPct val="90000"/>
              </a:lnSpc>
              <a:spcBef>
                <a:spcPts val="0"/>
              </a:spcBef>
              <a:spcAft>
                <a:spcPts val="0"/>
              </a:spcAft>
              <a:buClr>
                <a:srgbClr val="17375E"/>
              </a:buClr>
              <a:buSzPts val="4400"/>
              <a:buFont typeface="Trebuchet MS"/>
              <a:buNone/>
            </a:pPr>
            <a:r>
              <a:rPr lang="en-US"/>
              <a:t>Myth Busting Continued</a:t>
            </a:r>
            <a:endParaRPr/>
          </a:p>
        </p:txBody>
      </p:sp>
      <p:sp>
        <p:nvSpPr>
          <p:cNvPr id="527" name="Google Shape;527;p65"/>
          <p:cNvSpPr/>
          <p:nvPr/>
        </p:nvSpPr>
        <p:spPr>
          <a:xfrm>
            <a:off x="486092" y="635266"/>
            <a:ext cx="11092200" cy="1539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The best way to engage with industry during the planning phase is through a written request for information.</a:t>
            </a:r>
            <a:endParaRPr sz="2800" b="1" i="0" u="none" strike="noStrike" cap="none">
              <a:solidFill>
                <a:schemeClr val="lt1"/>
              </a:solidFill>
              <a:latin typeface="Calibri"/>
              <a:ea typeface="Calibri"/>
              <a:cs typeface="Calibri"/>
              <a:sym typeface="Calibri"/>
            </a:endParaRPr>
          </a:p>
        </p:txBody>
      </p:sp>
      <p:sp>
        <p:nvSpPr>
          <p:cNvPr id="528" name="Google Shape;528;p65"/>
          <p:cNvSpPr/>
          <p:nvPr/>
        </p:nvSpPr>
        <p:spPr>
          <a:xfrm>
            <a:off x="486092" y="2396691"/>
            <a:ext cx="11092200" cy="3474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FACT – Requests for Information (RFIs), while useful, can result in a static, one-way exchange where agencies do not have the resources to respond and vendors do not have the opportunity to demonstrate their capabilities. However; agencies can conduct virtual meeting sessions (live RFIs) and can schedule separate virtual presentations for potential offerors to demonstrate solutions with contracting officers, program managers, and others.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8"/>
                                        </p:tgtEl>
                                        <p:attrNameLst>
                                          <p:attrName>style.visibility</p:attrName>
                                        </p:attrNameLst>
                                      </p:cBhvr>
                                      <p:to>
                                        <p:strVal val="visible"/>
                                      </p:to>
                                    </p:set>
                                    <p:animEffect transition="in" filter="fade">
                                      <p:cBhvr>
                                        <p:cTn id="7" dur="1000"/>
                                        <p:tgtEl>
                                          <p:spTgt spid="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6"/>
          <p:cNvSpPr/>
          <p:nvPr/>
        </p:nvSpPr>
        <p:spPr>
          <a:xfrm>
            <a:off x="147825" y="126175"/>
            <a:ext cx="11937300" cy="1130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DO meet one-on-one with potential offerors as long as no vendor receives preferential treatment.</a:t>
            </a:r>
            <a:endParaRPr sz="1400" b="0" i="0" u="none" strike="noStrike" cap="none">
              <a:solidFill>
                <a:srgbClr val="000000"/>
              </a:solidFill>
              <a:latin typeface="Arial"/>
              <a:ea typeface="Arial"/>
              <a:cs typeface="Arial"/>
              <a:sym typeface="Arial"/>
            </a:endParaRPr>
          </a:p>
        </p:txBody>
      </p:sp>
      <p:sp>
        <p:nvSpPr>
          <p:cNvPr id="534" name="Google Shape;534;p66"/>
          <p:cNvSpPr/>
          <p:nvPr/>
        </p:nvSpPr>
        <p:spPr>
          <a:xfrm>
            <a:off x="147825" y="1337172"/>
            <a:ext cx="11937300" cy="1423800"/>
          </a:xfrm>
          <a:prstGeom prst="rect">
            <a:avLst/>
          </a:prstGeom>
          <a:solidFill>
            <a:srgbClr val="A61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DON’T Restrict communication with vendors - it won’t prevent a protest, and limiting communication might actually increase the chance of a protest – in addition to depriving the government of potentially useful information.</a:t>
            </a:r>
            <a:endParaRPr sz="1400" b="0" i="0" u="none" strike="noStrike" cap="none">
              <a:solidFill>
                <a:srgbClr val="000000"/>
              </a:solidFill>
              <a:latin typeface="Arial"/>
              <a:ea typeface="Arial"/>
              <a:cs typeface="Arial"/>
              <a:sym typeface="Arial"/>
            </a:endParaRPr>
          </a:p>
        </p:txBody>
      </p:sp>
      <p:sp>
        <p:nvSpPr>
          <p:cNvPr id="535" name="Google Shape;535;p66"/>
          <p:cNvSpPr/>
          <p:nvPr/>
        </p:nvSpPr>
        <p:spPr>
          <a:xfrm>
            <a:off x="147825" y="2841572"/>
            <a:ext cx="11937300" cy="11304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DO organize Industry Days, as well as pre-solicitation and pre-proposal conferences</a:t>
            </a:r>
            <a:endParaRPr sz="1400" b="0" i="0" u="none" strike="noStrike" cap="none">
              <a:solidFill>
                <a:srgbClr val="000000"/>
              </a:solidFill>
              <a:latin typeface="Arial"/>
              <a:ea typeface="Arial"/>
              <a:cs typeface="Arial"/>
              <a:sym typeface="Arial"/>
            </a:endParaRPr>
          </a:p>
        </p:txBody>
      </p:sp>
      <p:sp>
        <p:nvSpPr>
          <p:cNvPr id="536" name="Google Shape;536;p66"/>
          <p:cNvSpPr/>
          <p:nvPr/>
        </p:nvSpPr>
        <p:spPr>
          <a:xfrm>
            <a:off x="147825" y="4052572"/>
            <a:ext cx="11937300" cy="2277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FACT – The government loses when we limit ourselves to the companies we already work with. </a:t>
            </a:r>
            <a:endParaRPr sz="2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DO look for opportunities to increase competition and ensure that all vendors, especially small businesses, get fair consideration.</a:t>
            </a:r>
            <a:endParaRPr sz="1400" b="0" i="0" u="none" strike="noStrike" cap="none">
              <a:solidFill>
                <a:srgbClr val="000000"/>
              </a:solidFill>
              <a:latin typeface="Arial"/>
              <a:ea typeface="Arial"/>
              <a:cs typeface="Arial"/>
              <a:sym typeface="Arial"/>
            </a:endParaRPr>
          </a:p>
        </p:txBody>
      </p:sp>
      <p:sp>
        <p:nvSpPr>
          <p:cNvPr id="537" name="Google Shape;537;p66"/>
          <p:cNvSpPr txBox="1">
            <a:spLocks noGrp="1"/>
          </p:cNvSpPr>
          <p:nvPr>
            <p:ph type="title" idx="4294967295"/>
          </p:nvPr>
        </p:nvSpPr>
        <p:spPr>
          <a:xfrm>
            <a:off x="518678" y="-1147968"/>
            <a:ext cx="10835122" cy="1147968"/>
          </a:xfrm>
          <a:prstGeom prst="rect">
            <a:avLst/>
          </a:prstGeom>
          <a:noFill/>
          <a:ln>
            <a:noFill/>
          </a:ln>
        </p:spPr>
        <p:txBody>
          <a:bodyPr spcFirstLastPara="1" wrap="square" lIns="91425" tIns="45700" rIns="91425" bIns="0" anchor="b" anchorCtr="0">
            <a:noAutofit/>
          </a:bodyPr>
          <a:lstStyle/>
          <a:p>
            <a:pPr marL="0" marR="0" lvl="0" indent="0" algn="l" rtl="0">
              <a:lnSpc>
                <a:spcPct val="90000"/>
              </a:lnSpc>
              <a:spcBef>
                <a:spcPts val="0"/>
              </a:spcBef>
              <a:spcAft>
                <a:spcPts val="0"/>
              </a:spcAft>
              <a:buClr>
                <a:srgbClr val="17375E"/>
              </a:buClr>
              <a:buSzPts val="4400"/>
              <a:buFont typeface="Trebuchet MS"/>
              <a:buNone/>
            </a:pPr>
            <a:r>
              <a:rPr lang="en-US"/>
              <a:t>Myth Busting Continued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3"/>
                                        </p:tgtEl>
                                        <p:attrNameLst>
                                          <p:attrName>style.visibility</p:attrName>
                                        </p:attrNameLst>
                                      </p:cBhvr>
                                      <p:to>
                                        <p:strVal val="visible"/>
                                      </p:to>
                                    </p:set>
                                    <p:animEffect transition="in" filter="fade">
                                      <p:cBhvr>
                                        <p:cTn id="7" dur="1000"/>
                                        <p:tgtEl>
                                          <p:spTgt spid="5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4"/>
                                        </p:tgtEl>
                                        <p:attrNameLst>
                                          <p:attrName>style.visibility</p:attrName>
                                        </p:attrNameLst>
                                      </p:cBhvr>
                                      <p:to>
                                        <p:strVal val="visible"/>
                                      </p:to>
                                    </p:set>
                                    <p:animEffect transition="in" filter="fade">
                                      <p:cBhvr>
                                        <p:cTn id="12" dur="1000"/>
                                        <p:tgtEl>
                                          <p:spTgt spid="5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5"/>
                                        </p:tgtEl>
                                        <p:attrNameLst>
                                          <p:attrName>style.visibility</p:attrName>
                                        </p:attrNameLst>
                                      </p:cBhvr>
                                      <p:to>
                                        <p:strVal val="visible"/>
                                      </p:to>
                                    </p:set>
                                    <p:animEffect transition="in" filter="fade">
                                      <p:cBhvr>
                                        <p:cTn id="17" dur="1000"/>
                                        <p:tgtEl>
                                          <p:spTgt spid="5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6"/>
                                        </p:tgtEl>
                                        <p:attrNameLst>
                                          <p:attrName>style.visibility</p:attrName>
                                        </p:attrNameLst>
                                      </p:cBhvr>
                                      <p:to>
                                        <p:strVal val="visible"/>
                                      </p:to>
                                    </p:set>
                                    <p:animEffect transition="in" filter="fade">
                                      <p:cBhvr>
                                        <p:cTn id="22" dur="1000"/>
                                        <p:tgtEl>
                                          <p:spTgt spid="5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3"/>
                                        </p:tgtEl>
                                        <p:attrNameLst>
                                          <p:attrName>style.visibility</p:attrName>
                                        </p:attrNameLst>
                                      </p:cBhvr>
                                      <p:to>
                                        <p:strVal val="visible"/>
                                      </p:to>
                                    </p:set>
                                    <p:animEffect transition="in" filter="fade">
                                      <p:cBhvr>
                                        <p:cTn id="27" dur="1000"/>
                                        <p:tgtEl>
                                          <p:spTgt spid="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7"/>
          <p:cNvSpPr txBox="1">
            <a:spLocks noGrp="1"/>
          </p:cNvSpPr>
          <p:nvPr>
            <p:ph type="title"/>
          </p:nvPr>
        </p:nvSpPr>
        <p:spPr>
          <a:xfrm>
            <a:off x="6283842" y="1987420"/>
            <a:ext cx="4911633" cy="178985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Market Research Tools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531378" y="1077825"/>
            <a:ext cx="6411600" cy="1215600"/>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17375E"/>
              </a:buClr>
              <a:buSzPts val="4000"/>
              <a:buFont typeface="Trebuchet MS"/>
              <a:buNone/>
            </a:pPr>
            <a:r>
              <a:rPr lang="en-US"/>
              <a:t>Introductions</a:t>
            </a:r>
            <a:endParaRPr/>
          </a:p>
        </p:txBody>
      </p:sp>
      <p:sp>
        <p:nvSpPr>
          <p:cNvPr id="169" name="Google Shape;169;p23"/>
          <p:cNvSpPr txBox="1">
            <a:spLocks noGrp="1"/>
          </p:cNvSpPr>
          <p:nvPr>
            <p:ph type="body" idx="1"/>
          </p:nvPr>
        </p:nvSpPr>
        <p:spPr>
          <a:xfrm>
            <a:off x="531379" y="2563477"/>
            <a:ext cx="6411600" cy="30219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chemeClr val="accent6"/>
              </a:buClr>
              <a:buSzPts val="2800"/>
              <a:buFont typeface="Calibri"/>
              <a:buAutoNum type="arabicPeriod"/>
            </a:pPr>
            <a:r>
              <a:rPr lang="en-US" sz="2800">
                <a:latin typeface="Calibri"/>
                <a:ea typeface="Calibri"/>
                <a:cs typeface="Calibri"/>
                <a:sym typeface="Calibri"/>
              </a:rPr>
              <a:t>Your Name</a:t>
            </a:r>
            <a:endParaRPr/>
          </a:p>
          <a:p>
            <a:pPr marL="457200" lvl="0" indent="-457200" algn="l" rtl="0">
              <a:lnSpc>
                <a:spcPct val="90000"/>
              </a:lnSpc>
              <a:spcBef>
                <a:spcPts val="1000"/>
              </a:spcBef>
              <a:spcAft>
                <a:spcPts val="0"/>
              </a:spcAft>
              <a:buClr>
                <a:schemeClr val="accent6"/>
              </a:buClr>
              <a:buSzPts val="2800"/>
              <a:buFont typeface="Calibri"/>
              <a:buAutoNum type="arabicPeriod"/>
            </a:pPr>
            <a:r>
              <a:rPr lang="en-US" sz="2800">
                <a:latin typeface="Calibri"/>
                <a:ea typeface="Calibri"/>
                <a:cs typeface="Calibri"/>
                <a:sym typeface="Calibri"/>
              </a:rPr>
              <a:t>Position &amp; Organization</a:t>
            </a:r>
            <a:endParaRPr/>
          </a:p>
          <a:p>
            <a:pPr marL="457200" lvl="0" indent="-457200" algn="l" rtl="0">
              <a:lnSpc>
                <a:spcPct val="90000"/>
              </a:lnSpc>
              <a:spcBef>
                <a:spcPts val="1000"/>
              </a:spcBef>
              <a:spcAft>
                <a:spcPts val="0"/>
              </a:spcAft>
              <a:buClr>
                <a:schemeClr val="accent6"/>
              </a:buClr>
              <a:buSzPts val="2800"/>
              <a:buFont typeface="Calibri"/>
              <a:buAutoNum type="arabicPeriod"/>
            </a:pPr>
            <a:r>
              <a:rPr lang="en-US" sz="2800">
                <a:latin typeface="Calibri"/>
                <a:ea typeface="Calibri"/>
                <a:cs typeface="Calibri"/>
                <a:sym typeface="Calibri"/>
              </a:rPr>
              <a:t>30sec work background</a:t>
            </a:r>
            <a:endParaRPr/>
          </a:p>
          <a:p>
            <a:pPr marL="457200" lvl="0" indent="-457200" algn="l" rtl="0">
              <a:lnSpc>
                <a:spcPct val="90000"/>
              </a:lnSpc>
              <a:spcBef>
                <a:spcPts val="1000"/>
              </a:spcBef>
              <a:spcAft>
                <a:spcPts val="0"/>
              </a:spcAft>
              <a:buClr>
                <a:schemeClr val="accent6"/>
              </a:buClr>
              <a:buSzPts val="2800"/>
              <a:buFont typeface="Calibri"/>
              <a:buAutoNum type="arabicPeriod"/>
            </a:pPr>
            <a:r>
              <a:rPr lang="en-US" sz="2800">
                <a:latin typeface="Calibri"/>
                <a:ea typeface="Calibri"/>
                <a:cs typeface="Calibri"/>
                <a:sym typeface="Calibri"/>
              </a:rPr>
              <a:t>What is one thing you are hoping to accomplish this week?</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8"/>
          <p:cNvSpPr txBox="1">
            <a:spLocks noGrp="1"/>
          </p:cNvSpPr>
          <p:nvPr>
            <p:ph type="title" idx="4294967295"/>
          </p:nvPr>
        </p:nvSpPr>
        <p:spPr>
          <a:xfrm>
            <a:off x="0" y="0"/>
            <a:ext cx="7007629" cy="2090392"/>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17375E"/>
              </a:buClr>
              <a:buSzPts val="4400"/>
              <a:buFont typeface="Trebuchet MS"/>
              <a:buNone/>
            </a:pPr>
            <a:r>
              <a:rPr lang="en-US" i="1"/>
              <a:t>What’s a reasonable range for a given labor rate?</a:t>
            </a:r>
            <a:endParaRPr/>
          </a:p>
        </p:txBody>
      </p:sp>
      <p:pic>
        <p:nvPicPr>
          <p:cNvPr id="549" name="Google Shape;549;p68" descr="GSA CALC tool screenshot from https://buy.gsa.gov.">
            <a:hlinkClick r:id="rId3"/>
          </p:cNvPr>
          <p:cNvPicPr preferRelativeResize="0"/>
          <p:nvPr/>
        </p:nvPicPr>
        <p:blipFill rotWithShape="1">
          <a:blip r:embed="rId4">
            <a:alphaModFix/>
          </a:blip>
          <a:srcRect t="12989"/>
          <a:stretch/>
        </p:blipFill>
        <p:spPr>
          <a:xfrm>
            <a:off x="1620982" y="1645920"/>
            <a:ext cx="9755414" cy="5212080"/>
          </a:xfrm>
          <a:prstGeom prst="rect">
            <a:avLst/>
          </a:prstGeom>
          <a:noFill/>
          <a:ln>
            <a:noFill/>
          </a:ln>
        </p:spPr>
      </p:pic>
      <p:sp>
        <p:nvSpPr>
          <p:cNvPr id="550" name="Google Shape;550;p68"/>
          <p:cNvSpPr txBox="1"/>
          <p:nvPr/>
        </p:nvSpPr>
        <p:spPr>
          <a:xfrm>
            <a:off x="7835491" y="5665443"/>
            <a:ext cx="6138600" cy="781397"/>
          </a:xfrm>
          <a:prstGeom prst="rect">
            <a:avLst/>
          </a:prstGeom>
          <a:solidFill>
            <a:srgbClr val="ADDEFF"/>
          </a:solidFill>
          <a:ln w="28575" cap="flat" cmpd="sng">
            <a:solidFill>
              <a:srgbClr val="0020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Just Google - </a:t>
            </a:r>
            <a:r>
              <a:rPr lang="en-US" sz="1800" b="0" i="1" u="none" strike="noStrike" cap="none">
                <a:solidFill>
                  <a:schemeClr val="dk1"/>
                </a:solidFill>
                <a:latin typeface="Calibri"/>
                <a:ea typeface="Calibri"/>
                <a:cs typeface="Calibri"/>
                <a:sym typeface="Calibri"/>
              </a:rPr>
              <a:t>GSA CALC OR</a:t>
            </a: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sng" strike="noStrike" cap="none">
                <a:solidFill>
                  <a:schemeClr val="hlink"/>
                </a:solidFill>
                <a:latin typeface="Calibri"/>
                <a:ea typeface="Calibri"/>
                <a:cs typeface="Calibri"/>
                <a:sym typeface="Calibri"/>
                <a:hlinkClick r:id="rId5"/>
              </a:rPr>
              <a:t>https://buy.gsa.gov</a:t>
            </a:r>
            <a:endParaRPr sz="1800" b="0" i="1" u="none" strike="noStrike" cap="none">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69"/>
          <p:cNvSpPr txBox="1">
            <a:spLocks noGrp="1"/>
          </p:cNvSpPr>
          <p:nvPr>
            <p:ph type="title"/>
          </p:nvPr>
        </p:nvSpPr>
        <p:spPr>
          <a:xfrm>
            <a:off x="381000" y="300036"/>
            <a:ext cx="9553574" cy="690564"/>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lt1"/>
              </a:buClr>
              <a:buSzPts val="3600"/>
              <a:buFont typeface="Trebuchet MS"/>
              <a:buNone/>
            </a:pPr>
            <a:r>
              <a:rPr lang="en-US"/>
              <a:t>Market Research As a Service (MRAS)</a:t>
            </a:r>
            <a:endParaRPr/>
          </a:p>
        </p:txBody>
      </p:sp>
      <p:sp>
        <p:nvSpPr>
          <p:cNvPr id="556" name="Google Shape;556;p69"/>
          <p:cNvSpPr txBox="1">
            <a:spLocks noGrp="1"/>
          </p:cNvSpPr>
          <p:nvPr>
            <p:ph type="body" idx="1"/>
          </p:nvPr>
        </p:nvSpPr>
        <p:spPr>
          <a:xfrm>
            <a:off x="676569" y="1699327"/>
            <a:ext cx="10595636" cy="4723326"/>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E7A40"/>
              </a:buClr>
              <a:buSzPts val="2800"/>
              <a:buFont typeface="Arial"/>
              <a:buNone/>
            </a:pPr>
            <a:endParaRPr/>
          </a:p>
        </p:txBody>
      </p:sp>
      <p:pic>
        <p:nvPicPr>
          <p:cNvPr id="557" name="Google Shape;557;p69" descr="Market Research As a Service (MRAS) context and background.">
            <a:hlinkClick r:id="rId3"/>
          </p:cNvPr>
          <p:cNvPicPr preferRelativeResize="0"/>
          <p:nvPr/>
        </p:nvPicPr>
        <p:blipFill rotWithShape="1">
          <a:blip r:embed="rId4">
            <a:alphaModFix/>
          </a:blip>
          <a:srcRect/>
          <a:stretch/>
        </p:blipFill>
        <p:spPr>
          <a:xfrm>
            <a:off x="569700" y="1544599"/>
            <a:ext cx="10518425" cy="4817843"/>
          </a:xfrm>
          <a:prstGeom prst="rect">
            <a:avLst/>
          </a:prstGeom>
          <a:noFill/>
          <a:ln>
            <a:noFill/>
          </a:ln>
        </p:spPr>
      </p:pic>
      <p:sp>
        <p:nvSpPr>
          <p:cNvPr id="558" name="Google Shape;558;p69"/>
          <p:cNvSpPr txBox="1"/>
          <p:nvPr/>
        </p:nvSpPr>
        <p:spPr>
          <a:xfrm>
            <a:off x="263450" y="6468850"/>
            <a:ext cx="9985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hlink"/>
                </a:solidFill>
                <a:latin typeface="Arial"/>
                <a:ea typeface="Arial"/>
                <a:cs typeface="Arial"/>
                <a:sym typeface="Arial"/>
                <a:hlinkClick r:id="rId3"/>
              </a:rPr>
              <a:t>https://www.gsa.gov/about-us/organization/federal-acquisition-service/customer-and-stakeholder-engagement/market-research-as-a-service-mras</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0"/>
          <p:cNvSpPr txBox="1">
            <a:spLocks noGrp="1"/>
          </p:cNvSpPr>
          <p:nvPr>
            <p:ph type="title"/>
          </p:nvPr>
        </p:nvSpPr>
        <p:spPr>
          <a:xfrm>
            <a:off x="381000" y="300036"/>
            <a:ext cx="9553574" cy="690564"/>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lt1"/>
              </a:buClr>
              <a:buSzPts val="3600"/>
              <a:buFont typeface="Trebuchet MS"/>
              <a:buNone/>
            </a:pPr>
            <a:r>
              <a:rPr lang="en-US" sz="3200"/>
              <a:t>Market Research As a Service (MRAS) Continued</a:t>
            </a:r>
            <a:endParaRPr sz="3200"/>
          </a:p>
        </p:txBody>
      </p:sp>
      <p:sp>
        <p:nvSpPr>
          <p:cNvPr id="564" name="Google Shape;564;p70"/>
          <p:cNvSpPr txBox="1"/>
          <p:nvPr/>
        </p:nvSpPr>
        <p:spPr>
          <a:xfrm>
            <a:off x="263450" y="6468850"/>
            <a:ext cx="9985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hlink"/>
                </a:solidFill>
                <a:latin typeface="Arial"/>
                <a:ea typeface="Arial"/>
                <a:cs typeface="Arial"/>
                <a:sym typeface="Arial"/>
                <a:hlinkClick r:id="rId3"/>
              </a:rPr>
              <a:t>https://www.gsa.gov/about-us/organization/federal-acquisition-service/customer-and-stakeholder-engagement/market-research-as-a-service-mras</a:t>
            </a:r>
            <a:endParaRPr sz="1100" b="0" i="0" u="none" strike="noStrike" cap="none">
              <a:solidFill>
                <a:srgbClr val="000000"/>
              </a:solidFill>
              <a:latin typeface="Arial"/>
              <a:ea typeface="Arial"/>
              <a:cs typeface="Arial"/>
              <a:sym typeface="Arial"/>
            </a:endParaRPr>
          </a:p>
        </p:txBody>
      </p:sp>
      <p:pic>
        <p:nvPicPr>
          <p:cNvPr id="565" name="Google Shape;565;p70" descr="Market Research As a Service (MRAS) Continued screenshot form."/>
          <p:cNvPicPr preferRelativeResize="0"/>
          <p:nvPr/>
        </p:nvPicPr>
        <p:blipFill rotWithShape="1">
          <a:blip r:embed="rId4">
            <a:alphaModFix/>
          </a:blip>
          <a:srcRect/>
          <a:stretch/>
        </p:blipFill>
        <p:spPr>
          <a:xfrm>
            <a:off x="3078750" y="1295436"/>
            <a:ext cx="6034510" cy="517341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1"/>
          <p:cNvSpPr txBox="1">
            <a:spLocks noGrp="1"/>
          </p:cNvSpPr>
          <p:nvPr>
            <p:ph type="title"/>
          </p:nvPr>
        </p:nvSpPr>
        <p:spPr>
          <a:xfrm>
            <a:off x="6262821" y="2313241"/>
            <a:ext cx="4911600" cy="1789800"/>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BEGIN STEP 4</a:t>
            </a:r>
            <a:br>
              <a:rPr lang="en-US"/>
            </a:br>
            <a:r>
              <a:rPr lang="en-US"/>
              <a:t>Develop Work Statement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72"/>
          <p:cNvSpPr txBox="1">
            <a:spLocks noGrp="1"/>
          </p:cNvSpPr>
          <p:nvPr>
            <p:ph type="title"/>
          </p:nvPr>
        </p:nvSpPr>
        <p:spPr>
          <a:xfrm>
            <a:off x="6283842" y="1987420"/>
            <a:ext cx="4911633" cy="178985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Performance Requirements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73"/>
          <p:cNvSpPr txBox="1">
            <a:spLocks noGrp="1"/>
          </p:cNvSpPr>
          <p:nvPr>
            <p:ph type="title"/>
          </p:nvPr>
        </p:nvSpPr>
        <p:spPr>
          <a:xfrm>
            <a:off x="381000" y="300036"/>
            <a:ext cx="9553574" cy="690564"/>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lt1"/>
              </a:buClr>
              <a:buSzPts val="3600"/>
              <a:buFont typeface="Trebuchet MS"/>
              <a:buNone/>
            </a:pPr>
            <a:r>
              <a:rPr lang="en-US"/>
              <a:t>9 DOTS – 4 lines</a:t>
            </a:r>
            <a:endParaRPr/>
          </a:p>
        </p:txBody>
      </p:sp>
      <p:grpSp>
        <p:nvGrpSpPr>
          <p:cNvPr id="581" name="Google Shape;581;p73" descr="Visual image of 9 dots and 4 lines crossing the dots."/>
          <p:cNvGrpSpPr/>
          <p:nvPr/>
        </p:nvGrpSpPr>
        <p:grpSpPr>
          <a:xfrm>
            <a:off x="4198883" y="2228193"/>
            <a:ext cx="3273910" cy="3263400"/>
            <a:chOff x="4198883" y="2228193"/>
            <a:chExt cx="3273910" cy="3263400"/>
          </a:xfrm>
        </p:grpSpPr>
        <p:sp>
          <p:nvSpPr>
            <p:cNvPr id="582" name="Google Shape;582;p73"/>
            <p:cNvSpPr/>
            <p:nvPr/>
          </p:nvSpPr>
          <p:spPr>
            <a:xfrm>
              <a:off x="4230414" y="2228193"/>
              <a:ext cx="367800" cy="367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3" name="Google Shape;583;p73"/>
            <p:cNvSpPr/>
            <p:nvPr/>
          </p:nvSpPr>
          <p:spPr>
            <a:xfrm>
              <a:off x="4198883" y="3665482"/>
              <a:ext cx="367800" cy="367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4" name="Google Shape;584;p73"/>
            <p:cNvSpPr/>
            <p:nvPr/>
          </p:nvSpPr>
          <p:spPr>
            <a:xfrm>
              <a:off x="4230414" y="5102772"/>
              <a:ext cx="367800" cy="367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5" name="Google Shape;585;p73"/>
            <p:cNvSpPr/>
            <p:nvPr/>
          </p:nvSpPr>
          <p:spPr>
            <a:xfrm>
              <a:off x="7104993" y="2228193"/>
              <a:ext cx="367800" cy="367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6" name="Google Shape;586;p73"/>
            <p:cNvSpPr/>
            <p:nvPr/>
          </p:nvSpPr>
          <p:spPr>
            <a:xfrm>
              <a:off x="7104993" y="5102772"/>
              <a:ext cx="367800" cy="367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7" name="Google Shape;587;p73"/>
            <p:cNvSpPr/>
            <p:nvPr/>
          </p:nvSpPr>
          <p:spPr>
            <a:xfrm>
              <a:off x="7104993" y="3665482"/>
              <a:ext cx="367800" cy="367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8" name="Google Shape;588;p73"/>
            <p:cNvSpPr/>
            <p:nvPr/>
          </p:nvSpPr>
          <p:spPr>
            <a:xfrm>
              <a:off x="5667703" y="2228193"/>
              <a:ext cx="367800" cy="367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9" name="Google Shape;589;p73"/>
            <p:cNvSpPr/>
            <p:nvPr/>
          </p:nvSpPr>
          <p:spPr>
            <a:xfrm>
              <a:off x="5667703" y="5123793"/>
              <a:ext cx="367800" cy="367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0" name="Google Shape;590;p73"/>
            <p:cNvSpPr/>
            <p:nvPr/>
          </p:nvSpPr>
          <p:spPr>
            <a:xfrm>
              <a:off x="5667703" y="3665482"/>
              <a:ext cx="367800" cy="367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591" name="Google Shape;591;p73" descr="Visual image of 9 dots and 4 lines crossing the dots."/>
          <p:cNvGrpSpPr/>
          <p:nvPr/>
        </p:nvGrpSpPr>
        <p:grpSpPr>
          <a:xfrm>
            <a:off x="2806303" y="2412093"/>
            <a:ext cx="4482621" cy="4240955"/>
            <a:chOff x="2806303" y="2412093"/>
            <a:chExt cx="4482621" cy="4240955"/>
          </a:xfrm>
        </p:grpSpPr>
        <p:cxnSp>
          <p:nvCxnSpPr>
            <p:cNvPr id="592" name="Google Shape;592;p73"/>
            <p:cNvCxnSpPr>
              <a:endCxn id="588" idx="2"/>
            </p:cNvCxnSpPr>
            <p:nvPr/>
          </p:nvCxnSpPr>
          <p:spPr>
            <a:xfrm>
              <a:off x="2806303" y="2412093"/>
              <a:ext cx="2861400" cy="0"/>
            </a:xfrm>
            <a:prstGeom prst="straightConnector1">
              <a:avLst/>
            </a:prstGeom>
            <a:noFill/>
            <a:ln w="38100" cap="flat" cmpd="sng">
              <a:solidFill>
                <a:schemeClr val="accent1"/>
              </a:solidFill>
              <a:prstDash val="solid"/>
              <a:miter lim="800000"/>
              <a:headEnd type="none" w="sm" len="sm"/>
              <a:tailEnd type="none" w="sm" len="sm"/>
            </a:ln>
          </p:spPr>
        </p:cxnSp>
        <p:cxnSp>
          <p:nvCxnSpPr>
            <p:cNvPr id="593" name="Google Shape;593;p73"/>
            <p:cNvCxnSpPr/>
            <p:nvPr/>
          </p:nvCxnSpPr>
          <p:spPr>
            <a:xfrm rot="10800000">
              <a:off x="2806324" y="2412248"/>
              <a:ext cx="4482600" cy="4240800"/>
            </a:xfrm>
            <a:prstGeom prst="straightConnector1">
              <a:avLst/>
            </a:prstGeom>
            <a:noFill/>
            <a:ln w="38100" cap="flat" cmpd="sng">
              <a:solidFill>
                <a:schemeClr val="accent1"/>
              </a:solidFill>
              <a:prstDash val="solid"/>
              <a:miter lim="800000"/>
              <a:headEnd type="none" w="sm" len="sm"/>
              <a:tailEnd type="none" w="sm" len="sm"/>
            </a:ln>
          </p:spPr>
        </p:cxnSp>
        <p:cxnSp>
          <p:nvCxnSpPr>
            <p:cNvPr id="594" name="Google Shape;594;p73"/>
            <p:cNvCxnSpPr>
              <a:stCxn id="585" idx="4"/>
            </p:cNvCxnSpPr>
            <p:nvPr/>
          </p:nvCxnSpPr>
          <p:spPr>
            <a:xfrm>
              <a:off x="7288893" y="2595993"/>
              <a:ext cx="0" cy="4056900"/>
            </a:xfrm>
            <a:prstGeom prst="straightConnector1">
              <a:avLst/>
            </a:prstGeom>
            <a:noFill/>
            <a:ln w="38100" cap="flat" cmpd="sng">
              <a:solidFill>
                <a:schemeClr val="accent1"/>
              </a:solidFill>
              <a:prstDash val="solid"/>
              <a:miter lim="800000"/>
              <a:headEnd type="none" w="sm" len="sm"/>
              <a:tailEnd type="none" w="sm" len="sm"/>
            </a:ln>
          </p:spPr>
        </p:cxnSp>
        <p:cxnSp>
          <p:nvCxnSpPr>
            <p:cNvPr id="595" name="Google Shape;595;p73"/>
            <p:cNvCxnSpPr>
              <a:stCxn id="585" idx="3"/>
              <a:endCxn id="584" idx="7"/>
            </p:cNvCxnSpPr>
            <p:nvPr/>
          </p:nvCxnSpPr>
          <p:spPr>
            <a:xfrm flipH="1">
              <a:off x="4544356" y="2542130"/>
              <a:ext cx="2614500" cy="2614500"/>
            </a:xfrm>
            <a:prstGeom prst="straightConnector1">
              <a:avLst/>
            </a:prstGeom>
            <a:noFill/>
            <a:ln w="38100" cap="flat" cmpd="sng">
              <a:solidFill>
                <a:schemeClr val="accent1"/>
              </a:solidFill>
              <a:prstDash val="solid"/>
              <a:miter lim="80000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1"/>
                                        </p:tgtEl>
                                        <p:attrNameLst>
                                          <p:attrName>style.visibility</p:attrName>
                                        </p:attrNameLst>
                                      </p:cBhvr>
                                      <p:to>
                                        <p:strVal val="visible"/>
                                      </p:to>
                                    </p:set>
                                    <p:anim calcmode="lin" valueType="num">
                                      <p:cBhvr additive="base">
                                        <p:cTn id="7" dur="500"/>
                                        <p:tgtEl>
                                          <p:spTgt spid="5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74"/>
          <p:cNvSpPr txBox="1">
            <a:spLocks noGrp="1"/>
          </p:cNvSpPr>
          <p:nvPr>
            <p:ph type="title"/>
          </p:nvPr>
        </p:nvSpPr>
        <p:spPr>
          <a:xfrm>
            <a:off x="381000" y="300036"/>
            <a:ext cx="9553574" cy="690564"/>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lt1"/>
              </a:buClr>
              <a:buSzPts val="3600"/>
              <a:buFont typeface="Trebuchet MS"/>
              <a:buNone/>
            </a:pPr>
            <a:r>
              <a:rPr lang="en-US"/>
              <a:t>9 DOTS – 3 lines</a:t>
            </a:r>
            <a:endParaRPr/>
          </a:p>
        </p:txBody>
      </p:sp>
      <p:grpSp>
        <p:nvGrpSpPr>
          <p:cNvPr id="601" name="Google Shape;601;p74" descr="Visual image of 9 dots and 3 lines, lines overlapping the dots."/>
          <p:cNvGrpSpPr/>
          <p:nvPr/>
        </p:nvGrpSpPr>
        <p:grpSpPr>
          <a:xfrm>
            <a:off x="4736584" y="2621137"/>
            <a:ext cx="2504214" cy="2496175"/>
            <a:chOff x="4198883" y="2228193"/>
            <a:chExt cx="3273910" cy="3263400"/>
          </a:xfrm>
        </p:grpSpPr>
        <p:sp>
          <p:nvSpPr>
            <p:cNvPr id="602" name="Google Shape;602;p74"/>
            <p:cNvSpPr/>
            <p:nvPr/>
          </p:nvSpPr>
          <p:spPr>
            <a:xfrm>
              <a:off x="4230414" y="2228193"/>
              <a:ext cx="367800" cy="367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3" name="Google Shape;603;p74"/>
            <p:cNvSpPr/>
            <p:nvPr/>
          </p:nvSpPr>
          <p:spPr>
            <a:xfrm>
              <a:off x="4198883" y="3665482"/>
              <a:ext cx="367800" cy="367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4" name="Google Shape;604;p74"/>
            <p:cNvSpPr/>
            <p:nvPr/>
          </p:nvSpPr>
          <p:spPr>
            <a:xfrm>
              <a:off x="4230414" y="5102772"/>
              <a:ext cx="367800" cy="367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5" name="Google Shape;605;p74"/>
            <p:cNvSpPr/>
            <p:nvPr/>
          </p:nvSpPr>
          <p:spPr>
            <a:xfrm>
              <a:off x="7104993" y="2228193"/>
              <a:ext cx="367800" cy="367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6" name="Google Shape;606;p74"/>
            <p:cNvSpPr/>
            <p:nvPr/>
          </p:nvSpPr>
          <p:spPr>
            <a:xfrm>
              <a:off x="7104993" y="5102772"/>
              <a:ext cx="367800" cy="367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7" name="Google Shape;607;p74"/>
            <p:cNvSpPr/>
            <p:nvPr/>
          </p:nvSpPr>
          <p:spPr>
            <a:xfrm>
              <a:off x="7104993" y="3665482"/>
              <a:ext cx="367800" cy="367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8" name="Google Shape;608;p74"/>
            <p:cNvSpPr/>
            <p:nvPr/>
          </p:nvSpPr>
          <p:spPr>
            <a:xfrm>
              <a:off x="5667703" y="2228193"/>
              <a:ext cx="367800" cy="367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9" name="Google Shape;609;p74"/>
            <p:cNvSpPr/>
            <p:nvPr/>
          </p:nvSpPr>
          <p:spPr>
            <a:xfrm>
              <a:off x="5667703" y="5123793"/>
              <a:ext cx="367800" cy="367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0" name="Google Shape;610;p74"/>
            <p:cNvSpPr/>
            <p:nvPr/>
          </p:nvSpPr>
          <p:spPr>
            <a:xfrm>
              <a:off x="5667703" y="3665482"/>
              <a:ext cx="367800" cy="367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611" name="Google Shape;611;p74" descr="Visual image of 9 dots and 3 lines, lines overlapping the dots."/>
          <p:cNvGrpSpPr/>
          <p:nvPr/>
        </p:nvGrpSpPr>
        <p:grpSpPr>
          <a:xfrm>
            <a:off x="115502" y="2228193"/>
            <a:ext cx="12076570" cy="3289821"/>
            <a:chOff x="115502" y="2228193"/>
            <a:chExt cx="12076570" cy="3289821"/>
          </a:xfrm>
        </p:grpSpPr>
        <p:cxnSp>
          <p:nvCxnSpPr>
            <p:cNvPr id="612" name="Google Shape;612;p74"/>
            <p:cNvCxnSpPr/>
            <p:nvPr/>
          </p:nvCxnSpPr>
          <p:spPr>
            <a:xfrm>
              <a:off x="683172" y="2228193"/>
              <a:ext cx="11508900" cy="1114200"/>
            </a:xfrm>
            <a:prstGeom prst="straightConnector1">
              <a:avLst/>
            </a:prstGeom>
            <a:noFill/>
            <a:ln w="28575" cap="flat" cmpd="sng">
              <a:solidFill>
                <a:schemeClr val="accent1"/>
              </a:solidFill>
              <a:prstDash val="solid"/>
              <a:miter lim="800000"/>
              <a:headEnd type="none" w="sm" len="sm"/>
              <a:tailEnd type="none" w="sm" len="sm"/>
            </a:ln>
          </p:spPr>
        </p:cxnSp>
        <p:grpSp>
          <p:nvGrpSpPr>
            <p:cNvPr id="613" name="Google Shape;613;p74"/>
            <p:cNvGrpSpPr/>
            <p:nvPr/>
          </p:nvGrpSpPr>
          <p:grpSpPr>
            <a:xfrm>
              <a:off x="115502" y="3342290"/>
              <a:ext cx="12076500" cy="2175724"/>
              <a:chOff x="115502" y="3342290"/>
              <a:chExt cx="12076500" cy="2175724"/>
            </a:xfrm>
          </p:grpSpPr>
          <p:cxnSp>
            <p:nvCxnSpPr>
              <p:cNvPr id="614" name="Google Shape;614;p74"/>
              <p:cNvCxnSpPr/>
              <p:nvPr/>
            </p:nvCxnSpPr>
            <p:spPr>
              <a:xfrm flipH="1">
                <a:off x="115502" y="3342290"/>
                <a:ext cx="12076500" cy="1040400"/>
              </a:xfrm>
              <a:prstGeom prst="straightConnector1">
                <a:avLst/>
              </a:prstGeom>
              <a:noFill/>
              <a:ln w="28575" cap="flat" cmpd="sng">
                <a:solidFill>
                  <a:schemeClr val="accent1"/>
                </a:solidFill>
                <a:prstDash val="solid"/>
                <a:miter lim="800000"/>
                <a:headEnd type="none" w="sm" len="sm"/>
                <a:tailEnd type="none" w="sm" len="sm"/>
              </a:ln>
            </p:spPr>
          </p:cxnSp>
          <p:cxnSp>
            <p:nvCxnSpPr>
              <p:cNvPr id="615" name="Google Shape;615;p74"/>
              <p:cNvCxnSpPr/>
              <p:nvPr/>
            </p:nvCxnSpPr>
            <p:spPr>
              <a:xfrm>
                <a:off x="115614" y="4382814"/>
                <a:ext cx="11645400" cy="1135200"/>
              </a:xfrm>
              <a:prstGeom prst="straightConnector1">
                <a:avLst/>
              </a:prstGeom>
              <a:noFill/>
              <a:ln w="28575" cap="flat" cmpd="sng">
                <a:solidFill>
                  <a:schemeClr val="accent1"/>
                </a:solidFill>
                <a:prstDash val="solid"/>
                <a:miter lim="800000"/>
                <a:headEnd type="none" w="sm" len="sm"/>
                <a:tailEnd type="none" w="sm" len="sm"/>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1"/>
                                        </p:tgtEl>
                                        <p:attrNameLst>
                                          <p:attrName>style.visibility</p:attrName>
                                        </p:attrNameLst>
                                      </p:cBhvr>
                                      <p:to>
                                        <p:strVal val="visible"/>
                                      </p:to>
                                    </p:set>
                                    <p:animEffect transition="in" filter="fade">
                                      <p:cBhvr>
                                        <p:cTn id="7" dur="500"/>
                                        <p:tgtEl>
                                          <p:spTgt spid="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5"/>
          <p:cNvSpPr txBox="1">
            <a:spLocks noGrp="1"/>
          </p:cNvSpPr>
          <p:nvPr>
            <p:ph type="title"/>
          </p:nvPr>
        </p:nvSpPr>
        <p:spPr>
          <a:xfrm>
            <a:off x="6283842" y="1987420"/>
            <a:ext cx="4911633" cy="178985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Refine the Requirements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76"/>
          <p:cNvSpPr txBox="1">
            <a:spLocks noGrp="1"/>
          </p:cNvSpPr>
          <p:nvPr>
            <p:ph type="title"/>
          </p:nvPr>
        </p:nvSpPr>
        <p:spPr>
          <a:xfrm>
            <a:off x="0" y="165717"/>
            <a:ext cx="11360800" cy="771236"/>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a:t>ACTION – RESULT – CONTEXT</a:t>
            </a:r>
            <a:endParaRPr/>
          </a:p>
        </p:txBody>
      </p:sp>
      <p:graphicFrame>
        <p:nvGraphicFramePr>
          <p:cNvPr id="626" name="Google Shape;626;p76" descr="Table&#10;&#10;Table with three header columns labeled &quot;action, result, context&quot; respectively." title="Table"/>
          <p:cNvGraphicFramePr/>
          <p:nvPr/>
        </p:nvGraphicFramePr>
        <p:xfrm>
          <a:off x="157668" y="1003938"/>
          <a:ext cx="3000000" cy="3000000"/>
        </p:xfrm>
        <a:graphic>
          <a:graphicData uri="http://schemas.openxmlformats.org/drawingml/2006/table">
            <a:tbl>
              <a:tblPr firstRow="1" bandRow="1">
                <a:noFill/>
                <a:tableStyleId>{6ACAEA47-1B7B-46D4-B324-CB17932BCACE}</a:tableStyleId>
              </a:tblPr>
              <a:tblGrid>
                <a:gridCol w="3927025">
                  <a:extLst>
                    <a:ext uri="{9D8B030D-6E8A-4147-A177-3AD203B41FA5}">
                      <a16:colId xmlns:a16="http://schemas.microsoft.com/office/drawing/2014/main" val="20000"/>
                    </a:ext>
                  </a:extLst>
                </a:gridCol>
                <a:gridCol w="3927025">
                  <a:extLst>
                    <a:ext uri="{9D8B030D-6E8A-4147-A177-3AD203B41FA5}">
                      <a16:colId xmlns:a16="http://schemas.microsoft.com/office/drawing/2014/main" val="20001"/>
                    </a:ext>
                  </a:extLst>
                </a:gridCol>
                <a:gridCol w="3927025">
                  <a:extLst>
                    <a:ext uri="{9D8B030D-6E8A-4147-A177-3AD203B41FA5}">
                      <a16:colId xmlns:a16="http://schemas.microsoft.com/office/drawing/2014/main" val="20002"/>
                    </a:ext>
                  </a:extLst>
                </a:gridCol>
              </a:tblGrid>
              <a:tr h="1024875">
                <a:tc>
                  <a:txBody>
                    <a:bodyPr/>
                    <a:lstStyle/>
                    <a:p>
                      <a:pPr marL="0" marR="0" lvl="0" indent="0" algn="ctr" rtl="0">
                        <a:lnSpc>
                          <a:spcPct val="100000"/>
                        </a:lnSpc>
                        <a:spcBef>
                          <a:spcPts val="0"/>
                        </a:spcBef>
                        <a:spcAft>
                          <a:spcPts val="0"/>
                        </a:spcAft>
                        <a:buClr>
                          <a:srgbClr val="000000"/>
                        </a:buClr>
                        <a:buSzPts val="1800"/>
                        <a:buFont typeface="Arial"/>
                        <a:buNone/>
                      </a:pPr>
                      <a:r>
                        <a:rPr lang="en-US" sz="1800" u="sng" strike="noStrike" cap="none"/>
                        <a:t>ACTION</a:t>
                      </a:r>
                      <a:r>
                        <a:rPr lang="en-US" sz="1800" u="none" strike="noStrike" cap="none"/>
                        <a:t>: </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u="none" strike="noStrike" cap="none"/>
                        <a:t>What do you want the contractor to do?</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56A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sng" strike="noStrike" cap="none"/>
                        <a:t>RESULT</a:t>
                      </a:r>
                      <a:r>
                        <a:rPr lang="en-US" sz="1800" u="none" strike="noStrike" cap="none"/>
                        <a:t>:</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u="none" strike="noStrike" cap="none"/>
                        <a:t>What result or outcome do you want?</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F8500"/>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CONTEXT:</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u="none" strike="noStrike" cap="none"/>
                        <a:t>What is it for? What mission? What program?</a:t>
                      </a:r>
                      <a:endParaRPr sz="1800" u="none" strike="noStrike" cap="none"/>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solidFill>
                      <a:srgbClr val="6F3B55"/>
                    </a:solidFill>
                  </a:tcPr>
                </a:tc>
                <a:extLst>
                  <a:ext uri="{0D108BD9-81ED-4DB2-BD59-A6C34878D82A}">
                    <a16:rowId xmlns:a16="http://schemas.microsoft.com/office/drawing/2014/main" val="10000"/>
                  </a:ext>
                </a:extLst>
              </a:tr>
              <a:tr h="504825">
                <a:tc gridSpan="3">
                  <a:txBody>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t>ORIGINAL: </a:t>
                      </a:r>
                      <a:endParaRPr sz="1800" b="1" i="1" u="none" strike="noStrike" cap="none"/>
                    </a:p>
                    <a:p>
                      <a:pPr marL="0" marR="0" lvl="0" indent="0" algn="l" rtl="0">
                        <a:lnSpc>
                          <a:spcPct val="100000"/>
                        </a:lnSpc>
                        <a:spcBef>
                          <a:spcPts val="0"/>
                        </a:spcBef>
                        <a:spcAft>
                          <a:spcPts val="0"/>
                        </a:spcAft>
                        <a:buClr>
                          <a:srgbClr val="000000"/>
                        </a:buClr>
                        <a:buSzPts val="1800"/>
                        <a:buFont typeface="Arial"/>
                        <a:buNone/>
                      </a:pPr>
                      <a:r>
                        <a:rPr lang="en-US" sz="1800" i="1" u="none" strike="noStrike" cap="none"/>
                        <a:t>The Contractor shall train system end-users on how to use the system</a:t>
                      </a:r>
                      <a:endParaRPr sz="1800" i="1" u="none" strike="noStrike" cap="none"/>
                    </a:p>
                    <a:p>
                      <a:pPr marL="0" marR="0" lvl="0" indent="0" algn="l" rtl="0">
                        <a:lnSpc>
                          <a:spcPct val="100000"/>
                        </a:lnSpc>
                        <a:spcBef>
                          <a:spcPts val="0"/>
                        </a:spcBef>
                        <a:spcAft>
                          <a:spcPts val="0"/>
                        </a:spcAft>
                        <a:buClr>
                          <a:srgbClr val="000000"/>
                        </a:buClr>
                        <a:buSzPts val="1800"/>
                        <a:buFont typeface="Arial"/>
                        <a:buNone/>
                      </a:pPr>
                      <a:endParaRPr sz="1800" i="1" u="none" strike="noStrike" cap="none"/>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t>REVISIONS:</a:t>
                      </a:r>
                      <a:endParaRPr sz="1800" b="1" i="1" u="none" strike="noStrike" cap="none"/>
                    </a:p>
                    <a:p>
                      <a:pPr marL="0" marR="0" lvl="0" indent="0" algn="l" rtl="0">
                        <a:lnSpc>
                          <a:spcPct val="100000"/>
                        </a:lnSpc>
                        <a:spcBef>
                          <a:spcPts val="0"/>
                        </a:spcBef>
                        <a:spcAft>
                          <a:spcPts val="0"/>
                        </a:spcAft>
                        <a:buClr>
                          <a:srgbClr val="000000"/>
                        </a:buClr>
                        <a:buSzPts val="1800"/>
                        <a:buFont typeface="Arial"/>
                        <a:buNone/>
                      </a:pPr>
                      <a:r>
                        <a:rPr lang="en-US" sz="1800" i="1" u="none" strike="noStrike" cap="none"/>
                        <a:t>The contractor shall provide [A] training [R] to end-users on how to use the system </a:t>
                      </a:r>
                      <a:endParaRPr sz="1800" i="1" u="none" strike="noStrike" cap="none"/>
                    </a:p>
                    <a:p>
                      <a:pPr marL="457200" marR="0" lvl="0" indent="0" algn="l" rtl="0">
                        <a:lnSpc>
                          <a:spcPct val="100000"/>
                        </a:lnSpc>
                        <a:spcBef>
                          <a:spcPts val="0"/>
                        </a:spcBef>
                        <a:spcAft>
                          <a:spcPts val="0"/>
                        </a:spcAft>
                        <a:buClr>
                          <a:srgbClr val="000000"/>
                        </a:buClr>
                        <a:buSzPts val="1800"/>
                        <a:buFont typeface="Arial"/>
                        <a:buNone/>
                      </a:pPr>
                      <a:endParaRPr sz="1800" i="1" u="none" strike="noStrike" cap="none"/>
                    </a:p>
                    <a:p>
                      <a:pPr marL="0" marR="0" lvl="0" indent="0" algn="l" rtl="0">
                        <a:lnSpc>
                          <a:spcPct val="100000"/>
                        </a:lnSpc>
                        <a:spcBef>
                          <a:spcPts val="0"/>
                        </a:spcBef>
                        <a:spcAft>
                          <a:spcPts val="0"/>
                        </a:spcAft>
                        <a:buClr>
                          <a:srgbClr val="000000"/>
                        </a:buClr>
                        <a:buSzPts val="1800"/>
                        <a:buFont typeface="Arial"/>
                        <a:buNone/>
                      </a:pPr>
                      <a:r>
                        <a:rPr lang="en-US" sz="1800" i="1" u="none" strike="noStrike" cap="none"/>
                        <a:t>The contractor shall deliver [A] a user manual [R] for all aspects of the system</a:t>
                      </a:r>
                      <a:endParaRPr sz="1800" i="1" u="none" strike="noStrike" cap="none"/>
                    </a:p>
                    <a:p>
                      <a:pPr marL="0" marR="0" lvl="0" indent="0" algn="l" rtl="0">
                        <a:lnSpc>
                          <a:spcPct val="100000"/>
                        </a:lnSpc>
                        <a:spcBef>
                          <a:spcPts val="0"/>
                        </a:spcBef>
                        <a:spcAft>
                          <a:spcPts val="0"/>
                        </a:spcAft>
                        <a:buClr>
                          <a:srgbClr val="000000"/>
                        </a:buClr>
                        <a:buSzPts val="1800"/>
                        <a:buFont typeface="Arial"/>
                        <a:buNone/>
                      </a:pPr>
                      <a:endParaRPr sz="1800" i="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4825">
                <a:tc gridSpan="3">
                  <a:txBody>
                    <a:bodyPr/>
                    <a:lstStyle/>
                    <a:p>
                      <a:pPr marL="0" marR="0" lvl="0" indent="0" algn="l" rtl="0">
                        <a:lnSpc>
                          <a:spcPct val="100000"/>
                        </a:lnSpc>
                        <a:spcBef>
                          <a:spcPts val="0"/>
                        </a:spcBef>
                        <a:spcAft>
                          <a:spcPts val="0"/>
                        </a:spcAft>
                        <a:buClr>
                          <a:srgbClr val="000000"/>
                        </a:buClr>
                        <a:buSzPts val="1800"/>
                        <a:buFont typeface="Arial"/>
                        <a:buNone/>
                      </a:pPr>
                      <a:r>
                        <a:rPr lang="en-US" sz="1800" i="1" u="none" strike="noStrike" cap="none"/>
                        <a:t>The contractor shall deliver (A) on-demand training (R) so users can independently develop and deploy surveys using SaaS (C).</a:t>
                      </a:r>
                      <a:endParaRPr sz="1800" i="1" u="none" strike="noStrike" cap="none"/>
                    </a:p>
                    <a:p>
                      <a:pPr marL="0" marR="0" lvl="0" indent="0" algn="l" rtl="0">
                        <a:lnSpc>
                          <a:spcPct val="100000"/>
                        </a:lnSpc>
                        <a:spcBef>
                          <a:spcPts val="0"/>
                        </a:spcBef>
                        <a:spcAft>
                          <a:spcPts val="0"/>
                        </a:spcAft>
                        <a:buClr>
                          <a:srgbClr val="000000"/>
                        </a:buClr>
                        <a:buSzPts val="1800"/>
                        <a:buFont typeface="Arial"/>
                        <a:buNone/>
                      </a:pPr>
                      <a:endParaRPr sz="1800" i="1" u="none" strike="noStrike" cap="none"/>
                    </a:p>
                    <a:p>
                      <a:pPr marL="457200" marR="0" lvl="0" indent="-342900" algn="l" rtl="0">
                        <a:lnSpc>
                          <a:spcPct val="100000"/>
                        </a:lnSpc>
                        <a:spcBef>
                          <a:spcPts val="0"/>
                        </a:spcBef>
                        <a:spcAft>
                          <a:spcPts val="0"/>
                        </a:spcAft>
                        <a:buClr>
                          <a:srgbClr val="000000"/>
                        </a:buClr>
                        <a:buSzPts val="1800"/>
                        <a:buFont typeface="Arial"/>
                        <a:buChar char="●"/>
                      </a:pPr>
                      <a:r>
                        <a:rPr lang="en-US" sz="1800" i="1" u="none" strike="noStrike" cap="none"/>
                        <a:t>There are multiple user types from basic users to system administrators and training will be needed for all functions of the system.</a:t>
                      </a:r>
                      <a:endParaRPr sz="1800" i="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04825">
                <a:tc gridSpan="3">
                  <a:txBody>
                    <a:bodyPr/>
                    <a:lstStyle/>
                    <a:p>
                      <a:pPr marL="0" marR="0" lvl="0" indent="0" algn="l" rtl="0">
                        <a:lnSpc>
                          <a:spcPct val="100000"/>
                        </a:lnSpc>
                        <a:spcBef>
                          <a:spcPts val="0"/>
                        </a:spcBef>
                        <a:spcAft>
                          <a:spcPts val="0"/>
                        </a:spcAft>
                        <a:buClr>
                          <a:srgbClr val="000000"/>
                        </a:buClr>
                        <a:buSzPts val="1800"/>
                        <a:buFont typeface="Arial"/>
                        <a:buNone/>
                      </a:pPr>
                      <a:endParaRPr sz="1800" i="1" u="none" strike="noStrike" cap="none"/>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t>NOTE:</a:t>
                      </a:r>
                      <a:r>
                        <a:rPr lang="en-US" sz="1800" i="1" u="none" strike="noStrike" cap="none"/>
                        <a:t> </a:t>
                      </a:r>
                      <a:r>
                        <a:rPr lang="en-US" sz="1800" u="none" strike="noStrike" cap="none"/>
                        <a:t>Everything after a preposition is context… some prepositions:</a:t>
                      </a:r>
                      <a:r>
                        <a:rPr lang="en-US" sz="1800" i="1" u="none" strike="noStrike" cap="none"/>
                        <a:t> to, for, by, with, around, on, under, ‘so’ (“so” is a preposition when it would otherwise be combined with “that”), after, through, of, at, in, between… </a:t>
                      </a:r>
                      <a:endParaRPr sz="1800" i="1" u="none" strike="noStrike" cap="none"/>
                    </a:p>
                    <a:p>
                      <a:pPr marL="0" marR="0" lvl="0" indent="0" algn="l" rtl="0">
                        <a:lnSpc>
                          <a:spcPct val="100000"/>
                        </a:lnSpc>
                        <a:spcBef>
                          <a:spcPts val="0"/>
                        </a:spcBef>
                        <a:spcAft>
                          <a:spcPts val="0"/>
                        </a:spcAft>
                        <a:buClr>
                          <a:srgbClr val="000000"/>
                        </a:buClr>
                        <a:buSzPts val="1800"/>
                        <a:buFont typeface="Arial"/>
                        <a:buNone/>
                      </a:pPr>
                      <a:endParaRPr sz="1800" i="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627" name="Google Shape;627;p76"/>
          <p:cNvSpPr/>
          <p:nvPr/>
        </p:nvSpPr>
        <p:spPr>
          <a:xfrm rot="-5400000">
            <a:off x="1079851" y="1731550"/>
            <a:ext cx="223200" cy="18831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76"/>
          <p:cNvSpPr txBox="1"/>
          <p:nvPr/>
        </p:nvSpPr>
        <p:spPr>
          <a:xfrm>
            <a:off x="232050" y="2847175"/>
            <a:ext cx="18831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each requirement statement begins with The Contractor shall (or must)</a:t>
            </a:r>
            <a:endParaRPr sz="1400" b="0" i="0" u="none" strike="noStrike" cap="none">
              <a:solidFill>
                <a:srgbClr val="000000"/>
              </a:solidFill>
              <a:latin typeface="Arial"/>
              <a:ea typeface="Arial"/>
              <a:cs typeface="Arial"/>
              <a:sym typeface="Arial"/>
            </a:endParaRPr>
          </a:p>
        </p:txBody>
      </p:sp>
      <p:sp>
        <p:nvSpPr>
          <p:cNvPr id="629" name="Google Shape;629;p76"/>
          <p:cNvSpPr txBox="1"/>
          <p:nvPr/>
        </p:nvSpPr>
        <p:spPr>
          <a:xfrm>
            <a:off x="2115150" y="2796250"/>
            <a:ext cx="7053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Action verb</a:t>
            </a:r>
            <a:endParaRPr sz="1400" b="0" i="0" u="none" strike="noStrike" cap="none">
              <a:solidFill>
                <a:srgbClr val="000000"/>
              </a:solidFill>
              <a:latin typeface="Arial"/>
              <a:ea typeface="Arial"/>
              <a:cs typeface="Arial"/>
              <a:sym typeface="Arial"/>
            </a:endParaRPr>
          </a:p>
        </p:txBody>
      </p:sp>
      <p:cxnSp>
        <p:nvCxnSpPr>
          <p:cNvPr id="630" name="Google Shape;630;p76"/>
          <p:cNvCxnSpPr/>
          <p:nvPr/>
        </p:nvCxnSpPr>
        <p:spPr>
          <a:xfrm rot="10800000">
            <a:off x="2356275" y="2574700"/>
            <a:ext cx="0" cy="205200"/>
          </a:xfrm>
          <a:prstGeom prst="straightConnector1">
            <a:avLst/>
          </a:prstGeom>
          <a:noFill/>
          <a:ln w="19050" cap="flat" cmpd="sng">
            <a:solidFill>
              <a:schemeClr val="dk1"/>
            </a:solidFill>
            <a:prstDash val="solid"/>
            <a:round/>
            <a:headEnd type="none" w="sm" len="sm"/>
            <a:tailEnd type="triangle" w="med" len="med"/>
          </a:ln>
        </p:spPr>
      </p:cxnSp>
      <p:sp>
        <p:nvSpPr>
          <p:cNvPr id="631" name="Google Shape;631;p76"/>
          <p:cNvSpPr txBox="1"/>
          <p:nvPr/>
        </p:nvSpPr>
        <p:spPr>
          <a:xfrm>
            <a:off x="3030675" y="2796250"/>
            <a:ext cx="856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Result?</a:t>
            </a:r>
            <a:endParaRPr sz="1400" b="0" i="0" u="none" strike="noStrike" cap="none">
              <a:solidFill>
                <a:srgbClr val="000000"/>
              </a:solidFill>
              <a:latin typeface="Arial"/>
              <a:ea typeface="Arial"/>
              <a:cs typeface="Arial"/>
              <a:sym typeface="Arial"/>
            </a:endParaRPr>
          </a:p>
        </p:txBody>
      </p:sp>
      <p:sp>
        <p:nvSpPr>
          <p:cNvPr id="632" name="Google Shape;632;p76"/>
          <p:cNvSpPr/>
          <p:nvPr/>
        </p:nvSpPr>
        <p:spPr>
          <a:xfrm rot="-5400000">
            <a:off x="3347325" y="1883500"/>
            <a:ext cx="223200" cy="15792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76"/>
          <p:cNvSpPr txBox="1"/>
          <p:nvPr/>
        </p:nvSpPr>
        <p:spPr>
          <a:xfrm>
            <a:off x="4248600" y="2796250"/>
            <a:ext cx="1883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Context</a:t>
            </a:r>
            <a:endParaRPr sz="1400" b="0" i="0" u="none" strike="noStrike" cap="none">
              <a:solidFill>
                <a:srgbClr val="000000"/>
              </a:solidFill>
              <a:latin typeface="Arial"/>
              <a:ea typeface="Arial"/>
              <a:cs typeface="Arial"/>
              <a:sym typeface="Arial"/>
            </a:endParaRPr>
          </a:p>
        </p:txBody>
      </p:sp>
      <p:sp>
        <p:nvSpPr>
          <p:cNvPr id="634" name="Google Shape;634;p76"/>
          <p:cNvSpPr/>
          <p:nvPr/>
        </p:nvSpPr>
        <p:spPr>
          <a:xfrm rot="-5400000">
            <a:off x="5350725" y="1521700"/>
            <a:ext cx="223200" cy="2302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76"/>
          <p:cNvSpPr/>
          <p:nvPr/>
        </p:nvSpPr>
        <p:spPr>
          <a:xfrm>
            <a:off x="232050" y="2784700"/>
            <a:ext cx="11638800" cy="1374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36" name="Google Shape;636;p76"/>
          <p:cNvSpPr/>
          <p:nvPr/>
        </p:nvSpPr>
        <p:spPr>
          <a:xfrm>
            <a:off x="232050" y="4374075"/>
            <a:ext cx="11638800" cy="1088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76"/>
          <p:cNvSpPr/>
          <p:nvPr/>
        </p:nvSpPr>
        <p:spPr>
          <a:xfrm>
            <a:off x="228800" y="5559549"/>
            <a:ext cx="11638800" cy="1088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fade">
                                      <p:cBhvr>
                                        <p:cTn id="7" dur="1000"/>
                                        <p:tgtEl>
                                          <p:spTgt spid="627"/>
                                        </p:tgtEl>
                                      </p:cBhvr>
                                    </p:animEffect>
                                  </p:childTnLst>
                                </p:cTn>
                              </p:par>
                              <p:par>
                                <p:cTn id="8" presetID="10" presetClass="entr" presetSubtype="0" fill="hold" nodeType="withEffect">
                                  <p:stCondLst>
                                    <p:cond delay="0"/>
                                  </p:stCondLst>
                                  <p:childTnLst>
                                    <p:set>
                                      <p:cBhvr>
                                        <p:cTn id="9" dur="1" fill="hold">
                                          <p:stCondLst>
                                            <p:cond delay="0"/>
                                          </p:stCondLst>
                                        </p:cTn>
                                        <p:tgtEl>
                                          <p:spTgt spid="628"/>
                                        </p:tgtEl>
                                        <p:attrNameLst>
                                          <p:attrName>style.visibility</p:attrName>
                                        </p:attrNameLst>
                                      </p:cBhvr>
                                      <p:to>
                                        <p:strVal val="visible"/>
                                      </p:to>
                                    </p:set>
                                    <p:animEffect transition="in" filter="fade">
                                      <p:cBhvr>
                                        <p:cTn id="10" dur="1000"/>
                                        <p:tgtEl>
                                          <p:spTgt spid="6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30"/>
                                        </p:tgtEl>
                                        <p:attrNameLst>
                                          <p:attrName>style.visibility</p:attrName>
                                        </p:attrNameLst>
                                      </p:cBhvr>
                                      <p:to>
                                        <p:strVal val="visible"/>
                                      </p:to>
                                    </p:set>
                                    <p:animEffect transition="in" filter="fade">
                                      <p:cBhvr>
                                        <p:cTn id="15" dur="1000"/>
                                        <p:tgtEl>
                                          <p:spTgt spid="630"/>
                                        </p:tgtEl>
                                      </p:cBhvr>
                                    </p:animEffect>
                                  </p:childTnLst>
                                </p:cTn>
                              </p:par>
                              <p:par>
                                <p:cTn id="16" presetID="10" presetClass="entr" presetSubtype="0" fill="hold" nodeType="withEffect">
                                  <p:stCondLst>
                                    <p:cond delay="0"/>
                                  </p:stCondLst>
                                  <p:childTnLst>
                                    <p:set>
                                      <p:cBhvr>
                                        <p:cTn id="17" dur="1" fill="hold">
                                          <p:stCondLst>
                                            <p:cond delay="0"/>
                                          </p:stCondLst>
                                        </p:cTn>
                                        <p:tgtEl>
                                          <p:spTgt spid="629"/>
                                        </p:tgtEl>
                                        <p:attrNameLst>
                                          <p:attrName>style.visibility</p:attrName>
                                        </p:attrNameLst>
                                      </p:cBhvr>
                                      <p:to>
                                        <p:strVal val="visible"/>
                                      </p:to>
                                    </p:set>
                                    <p:animEffect transition="in" filter="fade">
                                      <p:cBhvr>
                                        <p:cTn id="18" dur="1000"/>
                                        <p:tgtEl>
                                          <p:spTgt spid="6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34"/>
                                        </p:tgtEl>
                                        <p:attrNameLst>
                                          <p:attrName>style.visibility</p:attrName>
                                        </p:attrNameLst>
                                      </p:cBhvr>
                                      <p:to>
                                        <p:strVal val="visible"/>
                                      </p:to>
                                    </p:set>
                                    <p:animEffect transition="in" filter="fade">
                                      <p:cBhvr>
                                        <p:cTn id="23" dur="1000"/>
                                        <p:tgtEl>
                                          <p:spTgt spid="634"/>
                                        </p:tgtEl>
                                      </p:cBhvr>
                                    </p:animEffect>
                                  </p:childTnLst>
                                </p:cTn>
                              </p:par>
                              <p:par>
                                <p:cTn id="24" presetID="10" presetClass="entr" presetSubtype="0" fill="hold" nodeType="withEffect">
                                  <p:stCondLst>
                                    <p:cond delay="0"/>
                                  </p:stCondLst>
                                  <p:childTnLst>
                                    <p:set>
                                      <p:cBhvr>
                                        <p:cTn id="25" dur="1" fill="hold">
                                          <p:stCondLst>
                                            <p:cond delay="0"/>
                                          </p:stCondLst>
                                        </p:cTn>
                                        <p:tgtEl>
                                          <p:spTgt spid="633"/>
                                        </p:tgtEl>
                                        <p:attrNameLst>
                                          <p:attrName>style.visibility</p:attrName>
                                        </p:attrNameLst>
                                      </p:cBhvr>
                                      <p:to>
                                        <p:strVal val="visible"/>
                                      </p:to>
                                    </p:set>
                                    <p:animEffect transition="in" filter="fade">
                                      <p:cBhvr>
                                        <p:cTn id="26" dur="1000"/>
                                        <p:tgtEl>
                                          <p:spTgt spid="633"/>
                                        </p:tgtEl>
                                      </p:cBhvr>
                                    </p:animEffect>
                                  </p:childTnLst>
                                </p:cTn>
                              </p:par>
                              <p:par>
                                <p:cTn id="27" presetID="10" presetClass="exit" presetSubtype="0" fill="hold" nodeType="withEffect">
                                  <p:stCondLst>
                                    <p:cond delay="0"/>
                                  </p:stCondLst>
                                  <p:childTnLst>
                                    <p:animEffect transition="out" filter="fade">
                                      <p:cBhvr>
                                        <p:cTn id="28" dur="500"/>
                                        <p:tgtEl>
                                          <p:spTgt spid="637"/>
                                        </p:tgtEl>
                                      </p:cBhvr>
                                    </p:animEffect>
                                    <p:set>
                                      <p:cBhvr>
                                        <p:cTn id="29" dur="1" fill="hold">
                                          <p:stCondLst>
                                            <p:cond delay="500"/>
                                          </p:stCondLst>
                                        </p:cTn>
                                        <p:tgtEl>
                                          <p:spTgt spid="63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32"/>
                                        </p:tgtEl>
                                        <p:attrNameLst>
                                          <p:attrName>style.visibility</p:attrName>
                                        </p:attrNameLst>
                                      </p:cBhvr>
                                      <p:to>
                                        <p:strVal val="visible"/>
                                      </p:to>
                                    </p:set>
                                    <p:animEffect transition="in" filter="fade">
                                      <p:cBhvr>
                                        <p:cTn id="34" dur="1000"/>
                                        <p:tgtEl>
                                          <p:spTgt spid="632"/>
                                        </p:tgtEl>
                                      </p:cBhvr>
                                    </p:animEffect>
                                  </p:childTnLst>
                                </p:cTn>
                              </p:par>
                              <p:par>
                                <p:cTn id="35" presetID="10" presetClass="entr" presetSubtype="0" fill="hold" nodeType="withEffect">
                                  <p:stCondLst>
                                    <p:cond delay="0"/>
                                  </p:stCondLst>
                                  <p:childTnLst>
                                    <p:set>
                                      <p:cBhvr>
                                        <p:cTn id="36" dur="1" fill="hold">
                                          <p:stCondLst>
                                            <p:cond delay="0"/>
                                          </p:stCondLst>
                                        </p:cTn>
                                        <p:tgtEl>
                                          <p:spTgt spid="631"/>
                                        </p:tgtEl>
                                        <p:attrNameLst>
                                          <p:attrName>style.visibility</p:attrName>
                                        </p:attrNameLst>
                                      </p:cBhvr>
                                      <p:to>
                                        <p:strVal val="visible"/>
                                      </p:to>
                                    </p:set>
                                    <p:animEffect transition="in" filter="fade">
                                      <p:cBhvr>
                                        <p:cTn id="37" dur="1000"/>
                                        <p:tgtEl>
                                          <p:spTgt spid="6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00"/>
                                        <p:tgtEl>
                                          <p:spTgt spid="627"/>
                                        </p:tgtEl>
                                      </p:cBhvr>
                                    </p:animEffect>
                                    <p:set>
                                      <p:cBhvr>
                                        <p:cTn id="42" dur="1" fill="hold">
                                          <p:stCondLst>
                                            <p:cond delay="1000"/>
                                          </p:stCondLst>
                                        </p:cTn>
                                        <p:tgtEl>
                                          <p:spTgt spid="62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1000"/>
                                        <p:tgtEl>
                                          <p:spTgt spid="630"/>
                                        </p:tgtEl>
                                      </p:cBhvr>
                                    </p:animEffect>
                                    <p:set>
                                      <p:cBhvr>
                                        <p:cTn id="45" dur="1" fill="hold">
                                          <p:stCondLst>
                                            <p:cond delay="1000"/>
                                          </p:stCondLst>
                                        </p:cTn>
                                        <p:tgtEl>
                                          <p:spTgt spid="630"/>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628"/>
                                        </p:tgtEl>
                                      </p:cBhvr>
                                    </p:animEffect>
                                    <p:set>
                                      <p:cBhvr>
                                        <p:cTn id="48" dur="1" fill="hold">
                                          <p:stCondLst>
                                            <p:cond delay="1000"/>
                                          </p:stCondLst>
                                        </p:cTn>
                                        <p:tgtEl>
                                          <p:spTgt spid="62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1000"/>
                                        <p:tgtEl>
                                          <p:spTgt spid="633"/>
                                        </p:tgtEl>
                                      </p:cBhvr>
                                    </p:animEffect>
                                    <p:set>
                                      <p:cBhvr>
                                        <p:cTn id="51" dur="1" fill="hold">
                                          <p:stCondLst>
                                            <p:cond delay="1000"/>
                                          </p:stCondLst>
                                        </p:cTn>
                                        <p:tgtEl>
                                          <p:spTgt spid="63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1000"/>
                                        <p:tgtEl>
                                          <p:spTgt spid="632"/>
                                        </p:tgtEl>
                                      </p:cBhvr>
                                    </p:animEffect>
                                    <p:set>
                                      <p:cBhvr>
                                        <p:cTn id="54" dur="1" fill="hold">
                                          <p:stCondLst>
                                            <p:cond delay="1000"/>
                                          </p:stCondLst>
                                        </p:cTn>
                                        <p:tgtEl>
                                          <p:spTgt spid="632"/>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1000"/>
                                        <p:tgtEl>
                                          <p:spTgt spid="629"/>
                                        </p:tgtEl>
                                      </p:cBhvr>
                                    </p:animEffect>
                                    <p:set>
                                      <p:cBhvr>
                                        <p:cTn id="57" dur="1" fill="hold">
                                          <p:stCondLst>
                                            <p:cond delay="1000"/>
                                          </p:stCondLst>
                                        </p:cTn>
                                        <p:tgtEl>
                                          <p:spTgt spid="62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1000"/>
                                        <p:tgtEl>
                                          <p:spTgt spid="631"/>
                                        </p:tgtEl>
                                      </p:cBhvr>
                                    </p:animEffect>
                                    <p:set>
                                      <p:cBhvr>
                                        <p:cTn id="60" dur="1" fill="hold">
                                          <p:stCondLst>
                                            <p:cond delay="1000"/>
                                          </p:stCondLst>
                                        </p:cTn>
                                        <p:tgtEl>
                                          <p:spTgt spid="63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1000"/>
                                        <p:tgtEl>
                                          <p:spTgt spid="634"/>
                                        </p:tgtEl>
                                      </p:cBhvr>
                                    </p:animEffect>
                                    <p:set>
                                      <p:cBhvr>
                                        <p:cTn id="63" dur="1" fill="hold">
                                          <p:stCondLst>
                                            <p:cond delay="1000"/>
                                          </p:stCondLst>
                                        </p:cTn>
                                        <p:tgtEl>
                                          <p:spTgt spid="634"/>
                                        </p:tgtEl>
                                        <p:attrNameLst>
                                          <p:attrName>style.visibility</p:attrName>
                                        </p:attrNameLst>
                                      </p:cBhvr>
                                      <p:to>
                                        <p:strVal val="hidden"/>
                                      </p:to>
                                    </p:set>
                                  </p:childTnLst>
                                </p:cTn>
                              </p:par>
                            </p:childTnLst>
                          </p:cTn>
                        </p:par>
                        <p:par>
                          <p:cTn id="64" fill="hold">
                            <p:stCondLst>
                              <p:cond delay="1000"/>
                            </p:stCondLst>
                            <p:childTnLst>
                              <p:par>
                                <p:cTn id="65" presetID="10" presetClass="exit" presetSubtype="0" fill="hold" nodeType="afterEffect">
                                  <p:stCondLst>
                                    <p:cond delay="0"/>
                                  </p:stCondLst>
                                  <p:childTnLst>
                                    <p:animEffect transition="out" filter="fade">
                                      <p:cBhvr>
                                        <p:cTn id="66" dur="500"/>
                                        <p:tgtEl>
                                          <p:spTgt spid="635"/>
                                        </p:tgtEl>
                                      </p:cBhvr>
                                    </p:animEffect>
                                    <p:set>
                                      <p:cBhvr>
                                        <p:cTn id="67" dur="1" fill="hold">
                                          <p:stCondLst>
                                            <p:cond delay="500"/>
                                          </p:stCondLst>
                                        </p:cTn>
                                        <p:tgtEl>
                                          <p:spTgt spid="63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636"/>
                                        </p:tgtEl>
                                      </p:cBhvr>
                                    </p:animEffect>
                                    <p:set>
                                      <p:cBhvr>
                                        <p:cTn id="72" dur="1" fill="hold">
                                          <p:stCondLst>
                                            <p:cond delay="500"/>
                                          </p:stCondLst>
                                        </p:cTn>
                                        <p:tgtEl>
                                          <p:spTgt spid="6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77"/>
          <p:cNvSpPr txBox="1">
            <a:spLocks noGrp="1"/>
          </p:cNvSpPr>
          <p:nvPr>
            <p:ph type="title"/>
          </p:nvPr>
        </p:nvSpPr>
        <p:spPr>
          <a:xfrm>
            <a:off x="0" y="116405"/>
            <a:ext cx="11360700" cy="771300"/>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a:t>ACTION – RESULT – CONTEXT</a:t>
            </a:r>
            <a:endParaRPr/>
          </a:p>
        </p:txBody>
      </p:sp>
      <p:graphicFrame>
        <p:nvGraphicFramePr>
          <p:cNvPr id="643" name="Google Shape;643;p77" descr="Table with three header columns labeled &quot;action, result, context&quot; respectively. " title="Table"/>
          <p:cNvGraphicFramePr/>
          <p:nvPr/>
        </p:nvGraphicFramePr>
        <p:xfrm>
          <a:off x="157668" y="1003938"/>
          <a:ext cx="3000000" cy="3000000"/>
        </p:xfrm>
        <a:graphic>
          <a:graphicData uri="http://schemas.openxmlformats.org/drawingml/2006/table">
            <a:tbl>
              <a:tblPr firstRow="1" bandRow="1">
                <a:noFill/>
                <a:tableStyleId>{6ACAEA47-1B7B-46D4-B324-CB17932BCACE}</a:tableStyleId>
              </a:tblPr>
              <a:tblGrid>
                <a:gridCol w="3927025">
                  <a:extLst>
                    <a:ext uri="{9D8B030D-6E8A-4147-A177-3AD203B41FA5}">
                      <a16:colId xmlns:a16="http://schemas.microsoft.com/office/drawing/2014/main" val="20000"/>
                    </a:ext>
                  </a:extLst>
                </a:gridCol>
                <a:gridCol w="3927025">
                  <a:extLst>
                    <a:ext uri="{9D8B030D-6E8A-4147-A177-3AD203B41FA5}">
                      <a16:colId xmlns:a16="http://schemas.microsoft.com/office/drawing/2014/main" val="20001"/>
                    </a:ext>
                  </a:extLst>
                </a:gridCol>
                <a:gridCol w="3927025">
                  <a:extLst>
                    <a:ext uri="{9D8B030D-6E8A-4147-A177-3AD203B41FA5}">
                      <a16:colId xmlns:a16="http://schemas.microsoft.com/office/drawing/2014/main" val="20002"/>
                    </a:ext>
                  </a:extLst>
                </a:gridCol>
              </a:tblGrid>
              <a:tr h="1024875">
                <a:tc>
                  <a:txBody>
                    <a:bodyPr/>
                    <a:lstStyle/>
                    <a:p>
                      <a:pPr marL="0" marR="0" lvl="0" indent="0" algn="ctr" rtl="0">
                        <a:lnSpc>
                          <a:spcPct val="100000"/>
                        </a:lnSpc>
                        <a:spcBef>
                          <a:spcPts val="0"/>
                        </a:spcBef>
                        <a:spcAft>
                          <a:spcPts val="0"/>
                        </a:spcAft>
                        <a:buClr>
                          <a:srgbClr val="000000"/>
                        </a:buClr>
                        <a:buSzPts val="1800"/>
                        <a:buFont typeface="Arial"/>
                        <a:buNone/>
                      </a:pPr>
                      <a:r>
                        <a:rPr lang="en-US" sz="1800" u="sng" strike="noStrike" cap="none"/>
                        <a:t>ACTION</a:t>
                      </a:r>
                      <a:r>
                        <a:rPr lang="en-US" sz="1800" u="none" strike="noStrike" cap="none"/>
                        <a:t>: </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u="none" strike="noStrike" cap="none"/>
                        <a:t>What do you want the contractor to do?</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56A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sng" strike="noStrike" cap="none"/>
                        <a:t>RESULT</a:t>
                      </a:r>
                      <a:r>
                        <a:rPr lang="en-US" sz="1800" u="none" strike="noStrike" cap="none"/>
                        <a:t>:</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u="none" strike="noStrike" cap="none"/>
                        <a:t>What result or outcome do you want?</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F8500"/>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CONTEXT:</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u="none" strike="noStrike" cap="none"/>
                        <a:t>What is it for? What mission? What program?</a:t>
                      </a:r>
                      <a:endParaRPr sz="1800" u="none" strike="noStrike" cap="none"/>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solidFill>
                      <a:srgbClr val="6F3B55"/>
                    </a:solidFill>
                  </a:tcPr>
                </a:tc>
                <a:extLst>
                  <a:ext uri="{0D108BD9-81ED-4DB2-BD59-A6C34878D82A}">
                    <a16:rowId xmlns:a16="http://schemas.microsoft.com/office/drawing/2014/main" val="10000"/>
                  </a:ext>
                </a:extLst>
              </a:tr>
              <a:tr h="504825">
                <a:tc gridSpan="3">
                  <a:txBody>
                    <a:bodyPr/>
                    <a:lstStyle/>
                    <a:p>
                      <a:pPr marL="0" marR="0" lvl="0" indent="0" algn="l" rtl="0">
                        <a:lnSpc>
                          <a:spcPct val="100000"/>
                        </a:lnSpc>
                        <a:spcBef>
                          <a:spcPts val="0"/>
                        </a:spcBef>
                        <a:spcAft>
                          <a:spcPts val="0"/>
                        </a:spcAft>
                        <a:buClr>
                          <a:srgbClr val="000000"/>
                        </a:buClr>
                        <a:buSzPts val="1800"/>
                        <a:buFont typeface="Arial"/>
                        <a:buNone/>
                      </a:pPr>
                      <a:r>
                        <a:rPr lang="en-US" sz="1800" i="1" u="none" strike="noStrike" cap="none"/>
                        <a:t>The Contractor shall develop [A] meeting materials [R] for public safety stakeholder engagements. [C]</a:t>
                      </a:r>
                      <a:endParaRPr sz="1800" i="1" u="none" strike="noStrike" cap="none"/>
                    </a:p>
                    <a:p>
                      <a:pPr marL="457200" marR="0" lvl="0" indent="-342900" algn="l" rtl="0">
                        <a:lnSpc>
                          <a:spcPct val="100000"/>
                        </a:lnSpc>
                        <a:spcBef>
                          <a:spcPts val="1000"/>
                        </a:spcBef>
                        <a:spcAft>
                          <a:spcPts val="0"/>
                        </a:spcAft>
                        <a:buClr>
                          <a:srgbClr val="000000"/>
                        </a:buClr>
                        <a:buSzPts val="1800"/>
                        <a:buFont typeface="Arial"/>
                        <a:buChar char="●"/>
                      </a:pPr>
                      <a:r>
                        <a:rPr lang="en-US" sz="1800" i="1" u="none" strike="noStrike" cap="none"/>
                        <a:t>Historically meeting materials have included agendas, presentations, talking points, and facilitator guides.</a:t>
                      </a:r>
                      <a:endParaRPr sz="1800" i="1" u="none" strike="noStrike" cap="none"/>
                    </a:p>
                    <a:p>
                      <a:pPr marL="0" marR="0" lvl="0" indent="0" algn="l" rtl="0">
                        <a:lnSpc>
                          <a:spcPct val="100000"/>
                        </a:lnSpc>
                        <a:spcBef>
                          <a:spcPts val="0"/>
                        </a:spcBef>
                        <a:spcAft>
                          <a:spcPts val="0"/>
                        </a:spcAft>
                        <a:buClr>
                          <a:srgbClr val="000000"/>
                        </a:buClr>
                        <a:buSzPts val="1800"/>
                        <a:buFont typeface="Arial"/>
                        <a:buNone/>
                      </a:pPr>
                      <a:endParaRPr sz="1800" i="1" u="none" strike="noStrike" cap="none"/>
                    </a:p>
                    <a:p>
                      <a:pPr marL="0" marR="0" lvl="0" indent="0" algn="l" rtl="0">
                        <a:lnSpc>
                          <a:spcPct val="100000"/>
                        </a:lnSpc>
                        <a:spcBef>
                          <a:spcPts val="0"/>
                        </a:spcBef>
                        <a:spcAft>
                          <a:spcPts val="0"/>
                        </a:spcAft>
                        <a:buClr>
                          <a:srgbClr val="000000"/>
                        </a:buClr>
                        <a:buSzPts val="1800"/>
                        <a:buFont typeface="Arial"/>
                        <a:buNone/>
                      </a:pPr>
                      <a:r>
                        <a:rPr lang="en-US" sz="1800" i="1" u="none" strike="noStrike" cap="none"/>
                        <a:t>This ARC statement has a clear action, result and context. The context may be limiting for other business units to be able to use it, is that ok?</a:t>
                      </a:r>
                      <a:endParaRPr sz="1800" i="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4825">
                <a:tc gridSpan="3">
                  <a:txBody>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t>Consider creating separate tasks with the “approved” dependency…</a:t>
                      </a:r>
                      <a:endParaRPr sz="1800" b="1" i="1" u="none" strike="noStrike" cap="none"/>
                    </a:p>
                    <a:p>
                      <a:pPr marL="0" marR="0" lvl="0" indent="0" algn="l" rtl="0">
                        <a:lnSpc>
                          <a:spcPct val="100000"/>
                        </a:lnSpc>
                        <a:spcBef>
                          <a:spcPts val="0"/>
                        </a:spcBef>
                        <a:spcAft>
                          <a:spcPts val="0"/>
                        </a:spcAft>
                        <a:buClr>
                          <a:srgbClr val="000000"/>
                        </a:buClr>
                        <a:buSzPts val="1800"/>
                        <a:buFont typeface="Arial"/>
                        <a:buNone/>
                      </a:pPr>
                      <a:r>
                        <a:rPr lang="en-US" sz="1800" i="1" u="none" strike="noStrike" cap="none"/>
                        <a:t>Original: </a:t>
                      </a:r>
                      <a:endParaRPr sz="1800" i="1" u="none" strike="noStrike" cap="none"/>
                    </a:p>
                    <a:p>
                      <a:pPr marL="0" marR="0" lvl="0" indent="0" algn="l" rtl="0">
                        <a:lnSpc>
                          <a:spcPct val="100000"/>
                        </a:lnSpc>
                        <a:spcBef>
                          <a:spcPts val="0"/>
                        </a:spcBef>
                        <a:spcAft>
                          <a:spcPts val="0"/>
                        </a:spcAft>
                        <a:buClr>
                          <a:srgbClr val="000000"/>
                        </a:buClr>
                        <a:buSzPts val="1800"/>
                        <a:buFont typeface="Arial"/>
                        <a:buNone/>
                      </a:pPr>
                      <a:r>
                        <a:rPr lang="en-US" sz="1800" i="1" u="none" strike="noStrike" cap="none"/>
                        <a:t>The contractor shall create and execute a ___ plan for ___</a:t>
                      </a:r>
                      <a:endParaRPr sz="1800" i="1" u="none" strike="noStrike" cap="none"/>
                    </a:p>
                    <a:p>
                      <a:pPr marL="0" marR="0" lvl="0" indent="0" algn="l" rtl="0">
                        <a:lnSpc>
                          <a:spcPct val="100000"/>
                        </a:lnSpc>
                        <a:spcBef>
                          <a:spcPts val="0"/>
                        </a:spcBef>
                        <a:spcAft>
                          <a:spcPts val="0"/>
                        </a:spcAft>
                        <a:buClr>
                          <a:srgbClr val="000000"/>
                        </a:buClr>
                        <a:buSzPts val="1800"/>
                        <a:buFont typeface="Arial"/>
                        <a:buNone/>
                      </a:pPr>
                      <a:endParaRPr sz="1800" i="1" u="none" strike="noStrike" cap="none"/>
                    </a:p>
                    <a:p>
                      <a:pPr marL="0" marR="0" lvl="0" indent="0" algn="l" rtl="0">
                        <a:lnSpc>
                          <a:spcPct val="100000"/>
                        </a:lnSpc>
                        <a:spcBef>
                          <a:spcPts val="0"/>
                        </a:spcBef>
                        <a:spcAft>
                          <a:spcPts val="0"/>
                        </a:spcAft>
                        <a:buClr>
                          <a:srgbClr val="000000"/>
                        </a:buClr>
                        <a:buSzPts val="1800"/>
                        <a:buFont typeface="Arial"/>
                        <a:buNone/>
                      </a:pPr>
                      <a:r>
                        <a:rPr lang="en-US" sz="1800" i="1" u="none" strike="noStrike" cap="none"/>
                        <a:t>Revision</a:t>
                      </a:r>
                      <a:endParaRPr sz="1800" i="1" u="none" strike="noStrike" cap="none"/>
                    </a:p>
                    <a:p>
                      <a:pPr marL="0" marR="0" lvl="0" indent="0" algn="l" rtl="0">
                        <a:lnSpc>
                          <a:spcPct val="100000"/>
                        </a:lnSpc>
                        <a:spcBef>
                          <a:spcPts val="0"/>
                        </a:spcBef>
                        <a:spcAft>
                          <a:spcPts val="0"/>
                        </a:spcAft>
                        <a:buClr>
                          <a:srgbClr val="000000"/>
                        </a:buClr>
                        <a:buSzPts val="1800"/>
                        <a:buFont typeface="Arial"/>
                        <a:buNone/>
                      </a:pPr>
                      <a:r>
                        <a:rPr lang="en-US" sz="1800" i="1" u="none" strike="noStrike" cap="none"/>
                        <a:t>The contractor shall create a ____ plan for _____</a:t>
                      </a:r>
                      <a:endParaRPr sz="1800" i="1" u="none" strike="noStrike" cap="none"/>
                    </a:p>
                    <a:p>
                      <a:pPr marL="0" marR="0" lvl="0" indent="0" algn="l" rtl="0">
                        <a:lnSpc>
                          <a:spcPct val="100000"/>
                        </a:lnSpc>
                        <a:spcBef>
                          <a:spcPts val="0"/>
                        </a:spcBef>
                        <a:spcAft>
                          <a:spcPts val="0"/>
                        </a:spcAft>
                        <a:buClr>
                          <a:srgbClr val="000000"/>
                        </a:buClr>
                        <a:buSzPts val="1800"/>
                        <a:buFont typeface="Arial"/>
                        <a:buNone/>
                      </a:pPr>
                      <a:r>
                        <a:rPr lang="en-US" sz="1800" i="1" u="none" strike="noStrike" cap="none"/>
                        <a:t>The contractor shall execute an approved ____ plan so that ____</a:t>
                      </a:r>
                      <a:endParaRPr sz="1800" i="1" u="none" strike="noStrike" cap="none"/>
                    </a:p>
                    <a:p>
                      <a:pPr marL="0" marR="0" lvl="0" indent="0" algn="l" rtl="0">
                        <a:lnSpc>
                          <a:spcPct val="100000"/>
                        </a:lnSpc>
                        <a:spcBef>
                          <a:spcPts val="0"/>
                        </a:spcBef>
                        <a:spcAft>
                          <a:spcPts val="0"/>
                        </a:spcAft>
                        <a:buClr>
                          <a:srgbClr val="000000"/>
                        </a:buClr>
                        <a:buSzPts val="1800"/>
                        <a:buFont typeface="Arial"/>
                        <a:buNone/>
                      </a:pPr>
                      <a:endParaRPr sz="1800" i="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6283842" y="2319930"/>
            <a:ext cx="4911633" cy="1789855"/>
          </a:xfrm>
          <a:prstGeom prst="rect">
            <a:avLst/>
          </a:prstGeom>
          <a:noFill/>
          <a:ln>
            <a:noFill/>
          </a:ln>
        </p:spPr>
        <p:txBody>
          <a:bodyPr spcFirstLastPara="1" wrap="square" lIns="91425" tIns="45700" rIns="91425" bIns="0" anchor="ctr" anchorCtr="0">
            <a:noAutofit/>
          </a:bodyPr>
          <a:lstStyle/>
          <a:p>
            <a:pPr marL="0" lvl="0" indent="0" algn="l" rtl="0">
              <a:lnSpc>
                <a:spcPct val="90000"/>
              </a:lnSpc>
              <a:spcBef>
                <a:spcPts val="0"/>
              </a:spcBef>
              <a:spcAft>
                <a:spcPts val="0"/>
              </a:spcAft>
              <a:buSzPts val="4000"/>
              <a:buNone/>
            </a:pPr>
            <a:r>
              <a:rPr lang="en-US"/>
              <a:t>Performance Based Acquisition (PBA) Overview</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8"/>
          <p:cNvSpPr txBox="1">
            <a:spLocks noGrp="1"/>
          </p:cNvSpPr>
          <p:nvPr>
            <p:ph type="title" idx="4294967295"/>
          </p:nvPr>
        </p:nvSpPr>
        <p:spPr>
          <a:xfrm>
            <a:off x="518678" y="-1147968"/>
            <a:ext cx="10835122" cy="1147968"/>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SzPts val="4400"/>
              <a:buNone/>
            </a:pPr>
            <a:r>
              <a:rPr lang="en-US" sz="4400" b="1" i="1">
                <a:latin typeface="Roboto"/>
                <a:ea typeface="Roboto"/>
                <a:cs typeface="Roboto"/>
                <a:sym typeface="Roboto"/>
              </a:rPr>
              <a:t>ARC Method</a:t>
            </a:r>
            <a:endParaRPr/>
          </a:p>
        </p:txBody>
      </p:sp>
      <p:sp>
        <p:nvSpPr>
          <p:cNvPr id="649" name="Google Shape;649;p78"/>
          <p:cNvSpPr txBox="1"/>
          <p:nvPr/>
        </p:nvSpPr>
        <p:spPr>
          <a:xfrm>
            <a:off x="37733" y="66033"/>
            <a:ext cx="12046500" cy="6156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rgbClr val="000000"/>
                </a:solidFill>
                <a:latin typeface="Roboto"/>
                <a:ea typeface="Roboto"/>
                <a:cs typeface="Roboto"/>
                <a:sym typeface="Roboto"/>
              </a:rPr>
              <a:t>BEWARE of AMBIGUITY!</a:t>
            </a:r>
            <a:endParaRPr sz="2400" b="1" i="1" u="none" strike="noStrike" cap="none">
              <a:solidFill>
                <a:srgbClr val="000000"/>
              </a:solidFill>
              <a:latin typeface="Roboto"/>
              <a:ea typeface="Roboto"/>
              <a:cs typeface="Roboto"/>
              <a:sym typeface="Roboto"/>
            </a:endParaRPr>
          </a:p>
        </p:txBody>
      </p:sp>
      <p:sp>
        <p:nvSpPr>
          <p:cNvPr id="650" name="Google Shape;650;p78"/>
          <p:cNvSpPr txBox="1"/>
          <p:nvPr/>
        </p:nvSpPr>
        <p:spPr>
          <a:xfrm>
            <a:off x="473800" y="988300"/>
            <a:ext cx="11244300" cy="985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3F3F3F"/>
                </a:solidFill>
                <a:latin typeface="Calibri"/>
                <a:ea typeface="Calibri"/>
                <a:cs typeface="Calibri"/>
                <a:sym typeface="Calibri"/>
              </a:rPr>
              <a:t>The contractor shall assist in supporting Sprint Demos to ensure that the feature acceptance criteria were met at the conclusion of each sprint. </a:t>
            </a:r>
            <a:endParaRPr sz="2400" b="0" i="1" u="none" strike="noStrike" cap="none">
              <a:solidFill>
                <a:srgbClr val="3F3F3F"/>
              </a:solidFill>
              <a:latin typeface="Calibri"/>
              <a:ea typeface="Calibri"/>
              <a:cs typeface="Calibri"/>
              <a:sym typeface="Calibri"/>
            </a:endParaRPr>
          </a:p>
        </p:txBody>
      </p:sp>
      <p:sp>
        <p:nvSpPr>
          <p:cNvPr id="651" name="Google Shape;651;p78"/>
          <p:cNvSpPr txBox="1"/>
          <p:nvPr/>
        </p:nvSpPr>
        <p:spPr>
          <a:xfrm>
            <a:off x="1072800" y="1980767"/>
            <a:ext cx="10046400" cy="1617600"/>
          </a:xfrm>
          <a:prstGeom prst="rect">
            <a:avLst/>
          </a:prstGeom>
          <a:noFill/>
          <a:ln>
            <a:noFill/>
          </a:ln>
        </p:spPr>
        <p:txBody>
          <a:bodyPr spcFirstLastPara="1" wrap="square" lIns="121900" tIns="121900" rIns="121900" bIns="121900" anchor="t" anchorCtr="0">
            <a:spAutoFit/>
          </a:bodyPr>
          <a:lstStyle/>
          <a:p>
            <a:pPr marL="609600" marR="0" lvl="0" indent="0" algn="l" rtl="0">
              <a:lnSpc>
                <a:spcPct val="115000"/>
              </a:lnSpc>
              <a:spcBef>
                <a:spcPts val="0"/>
              </a:spcBef>
              <a:spcAft>
                <a:spcPts val="0"/>
              </a:spcAft>
              <a:buClr>
                <a:srgbClr val="000000"/>
              </a:buClr>
              <a:buSzPts val="2700"/>
              <a:buFont typeface="Arial"/>
              <a:buNone/>
            </a:pPr>
            <a:r>
              <a:rPr lang="en-US" sz="2700" b="1" i="0" u="none" strike="noStrike" cap="none">
                <a:solidFill>
                  <a:srgbClr val="000000"/>
                </a:solidFill>
                <a:latin typeface="Calibri"/>
                <a:ea typeface="Calibri"/>
                <a:cs typeface="Calibri"/>
                <a:sym typeface="Calibri"/>
              </a:rPr>
              <a:t>don’t use ambiguous words:</a:t>
            </a:r>
            <a:r>
              <a:rPr lang="en-US" sz="1900" b="0" i="0" u="none" strike="noStrike" cap="none">
                <a:solidFill>
                  <a:srgbClr val="000000"/>
                </a:solidFill>
                <a:latin typeface="Roboto"/>
                <a:ea typeface="Roboto"/>
                <a:cs typeface="Roboto"/>
                <a:sym typeface="Roboto"/>
              </a:rPr>
              <a:t> </a:t>
            </a:r>
            <a:r>
              <a:rPr lang="en-US" sz="2700" b="1" i="0" u="none" strike="noStrike" cap="none">
                <a:solidFill>
                  <a:srgbClr val="C00000"/>
                </a:solidFill>
                <a:latin typeface="Calibri"/>
                <a:ea typeface="Calibri"/>
                <a:cs typeface="Calibri"/>
                <a:sym typeface="Calibri"/>
              </a:rPr>
              <a:t>assist, support, help, manage</a:t>
            </a:r>
            <a:endParaRPr sz="2700" b="1" i="0" u="none" strike="noStrike" cap="none">
              <a:solidFill>
                <a:srgbClr val="C00000"/>
              </a:solidFill>
              <a:latin typeface="Calibri"/>
              <a:ea typeface="Calibri"/>
              <a:cs typeface="Calibri"/>
              <a:sym typeface="Calibri"/>
            </a:endParaRPr>
          </a:p>
          <a:p>
            <a:pPr marL="609600" marR="0" lvl="0" indent="0" algn="l" rtl="0">
              <a:lnSpc>
                <a:spcPct val="115000"/>
              </a:lnSpc>
              <a:spcBef>
                <a:spcPts val="0"/>
              </a:spcBef>
              <a:spcAft>
                <a:spcPts val="0"/>
              </a:spcAft>
              <a:buClr>
                <a:srgbClr val="000000"/>
              </a:buClr>
              <a:buSzPts val="2700"/>
              <a:buFont typeface="Arial"/>
              <a:buNone/>
            </a:pPr>
            <a:r>
              <a:rPr lang="en-US" sz="2700" b="1" i="0" u="none" strike="noStrike" cap="none">
                <a:solidFill>
                  <a:srgbClr val="000000"/>
                </a:solidFill>
                <a:latin typeface="Calibri"/>
                <a:ea typeface="Calibri"/>
                <a:cs typeface="Calibri"/>
                <a:sym typeface="Calibri"/>
              </a:rPr>
              <a:t>- what kind of </a:t>
            </a:r>
            <a:r>
              <a:rPr lang="en-US" sz="2700" b="1" i="0" u="none" strike="noStrike" cap="none">
                <a:solidFill>
                  <a:srgbClr val="C00000"/>
                </a:solidFill>
                <a:latin typeface="Calibri"/>
                <a:ea typeface="Calibri"/>
                <a:cs typeface="Calibri"/>
                <a:sym typeface="Calibri"/>
              </a:rPr>
              <a:t>assistance</a:t>
            </a:r>
            <a:r>
              <a:rPr lang="en-US" sz="2700" b="1" i="0" u="none" strike="noStrike" cap="none">
                <a:solidFill>
                  <a:srgbClr val="000000"/>
                </a:solidFill>
                <a:latin typeface="Calibri"/>
                <a:ea typeface="Calibri"/>
                <a:cs typeface="Calibri"/>
                <a:sym typeface="Calibri"/>
              </a:rPr>
              <a:t>?</a:t>
            </a:r>
            <a:endParaRPr sz="2700" b="1" i="0" u="none" strike="noStrike" cap="none">
              <a:solidFill>
                <a:srgbClr val="000000"/>
              </a:solidFill>
              <a:latin typeface="Calibri"/>
              <a:ea typeface="Calibri"/>
              <a:cs typeface="Calibri"/>
              <a:sym typeface="Calibri"/>
            </a:endParaRPr>
          </a:p>
          <a:p>
            <a:pPr marL="609600" marR="0" lvl="0" indent="0" algn="l" rtl="0">
              <a:lnSpc>
                <a:spcPct val="115000"/>
              </a:lnSpc>
              <a:spcBef>
                <a:spcPts val="0"/>
              </a:spcBef>
              <a:spcAft>
                <a:spcPts val="0"/>
              </a:spcAft>
              <a:buClr>
                <a:srgbClr val="000000"/>
              </a:buClr>
              <a:buSzPts val="2700"/>
              <a:buFont typeface="Arial"/>
              <a:buNone/>
            </a:pPr>
            <a:r>
              <a:rPr lang="en-US" sz="2700" b="1" i="0" u="none" strike="noStrike" cap="none">
                <a:solidFill>
                  <a:srgbClr val="000000"/>
                </a:solidFill>
                <a:latin typeface="Calibri"/>
                <a:ea typeface="Calibri"/>
                <a:cs typeface="Calibri"/>
                <a:sym typeface="Calibri"/>
              </a:rPr>
              <a:t>- what is involved with </a:t>
            </a:r>
            <a:r>
              <a:rPr lang="en-US" sz="2700" b="1" i="0" u="none" strike="noStrike" cap="none">
                <a:solidFill>
                  <a:srgbClr val="C00000"/>
                </a:solidFill>
                <a:latin typeface="Calibri"/>
                <a:ea typeface="Calibri"/>
                <a:cs typeface="Calibri"/>
                <a:sym typeface="Calibri"/>
              </a:rPr>
              <a:t>support</a:t>
            </a:r>
            <a:r>
              <a:rPr lang="en-US" sz="2700" b="1" i="0" u="none" strike="noStrike" cap="none">
                <a:solidFill>
                  <a:srgbClr val="000000"/>
                </a:solidFill>
                <a:latin typeface="Calibri"/>
                <a:ea typeface="Calibri"/>
                <a:cs typeface="Calibri"/>
                <a:sym typeface="Calibri"/>
              </a:rPr>
              <a:t>?</a:t>
            </a:r>
            <a:endParaRPr sz="2700" b="1" i="0" u="none" strike="noStrike" cap="none">
              <a:solidFill>
                <a:srgbClr val="000000"/>
              </a:solidFill>
              <a:latin typeface="Calibri"/>
              <a:ea typeface="Calibri"/>
              <a:cs typeface="Calibri"/>
              <a:sym typeface="Calibri"/>
            </a:endParaRPr>
          </a:p>
        </p:txBody>
      </p:sp>
      <p:sp>
        <p:nvSpPr>
          <p:cNvPr id="652" name="Google Shape;652;p78"/>
          <p:cNvSpPr txBox="1"/>
          <p:nvPr/>
        </p:nvSpPr>
        <p:spPr>
          <a:xfrm>
            <a:off x="473800" y="3666850"/>
            <a:ext cx="11244300" cy="240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3F3F3F"/>
                </a:solidFill>
                <a:latin typeface="Calibri"/>
                <a:ea typeface="Calibri"/>
                <a:cs typeface="Calibri"/>
                <a:sym typeface="Calibri"/>
              </a:rPr>
              <a:t>The contractor shall conduct a Sprint Demo with the Product Owner, key stakeholders, and development team to ensure that the feature acceptance criteria were met at the conclusion of each sprint.</a:t>
            </a:r>
            <a:endParaRPr sz="2400" b="0" i="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rgbClr val="3F3F3F"/>
                </a:solidFill>
                <a:latin typeface="Calibri"/>
                <a:ea typeface="Calibri"/>
                <a:cs typeface="Calibri"/>
                <a:sym typeface="Calibri"/>
              </a:rPr>
              <a:t>WARNING: </a:t>
            </a:r>
            <a:r>
              <a:rPr lang="en-US" sz="2400" b="0" i="1" u="none" strike="noStrike" cap="none">
                <a:solidFill>
                  <a:srgbClr val="3F3F3F"/>
                </a:solidFill>
                <a:latin typeface="Calibri"/>
                <a:ea typeface="Calibri"/>
                <a:cs typeface="Calibri"/>
                <a:sym typeface="Calibri"/>
              </a:rPr>
              <a:t>“at the direction of ___” , “as requested by ____”</a:t>
            </a:r>
            <a:endParaRPr sz="2400" b="0" i="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rgbClr val="3F3F3F"/>
              </a:solidFill>
              <a:latin typeface="Calibri"/>
              <a:ea typeface="Calibri"/>
              <a:cs typeface="Calibri"/>
              <a:sym typeface="Calibri"/>
            </a:endParaRPr>
          </a:p>
        </p:txBody>
      </p:sp>
      <p:sp>
        <p:nvSpPr>
          <p:cNvPr id="653" name="Google Shape;653;p78"/>
          <p:cNvSpPr txBox="1">
            <a:spLocks noGrp="1"/>
          </p:cNvSpPr>
          <p:nvPr>
            <p:ph type="body" idx="1"/>
          </p:nvPr>
        </p:nvSpPr>
        <p:spPr>
          <a:xfrm>
            <a:off x="415600" y="6028533"/>
            <a:ext cx="10639200" cy="614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sz="3700"/>
              <a:t>ACTION [A] - RESULT [R] - CONTEXT [C]</a:t>
            </a:r>
            <a:endParaRPr sz="37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79"/>
          <p:cNvSpPr txBox="1">
            <a:spLocks noGrp="1"/>
          </p:cNvSpPr>
          <p:nvPr>
            <p:ph type="title" idx="4294967295"/>
          </p:nvPr>
        </p:nvSpPr>
        <p:spPr>
          <a:xfrm>
            <a:off x="518678" y="-1147968"/>
            <a:ext cx="10835122" cy="1147968"/>
          </a:xfrm>
          <a:prstGeom prst="rect">
            <a:avLst/>
          </a:prstGeom>
          <a:noFill/>
          <a:ln>
            <a:noFill/>
          </a:ln>
        </p:spPr>
        <p:txBody>
          <a:bodyPr spcFirstLastPara="1" wrap="square" lIns="91425" tIns="45700" rIns="91425" bIns="0" anchor="b" anchorCtr="0">
            <a:noAutofit/>
          </a:bodyPr>
          <a:lstStyle/>
          <a:p>
            <a:pPr marL="0" marR="0" lvl="0" indent="0" algn="l" rtl="0">
              <a:lnSpc>
                <a:spcPct val="90000"/>
              </a:lnSpc>
              <a:spcBef>
                <a:spcPts val="0"/>
              </a:spcBef>
              <a:spcAft>
                <a:spcPts val="0"/>
              </a:spcAft>
              <a:buClr>
                <a:srgbClr val="17375E"/>
              </a:buClr>
              <a:buSzPts val="4400"/>
              <a:buFont typeface="Trebuchet MS"/>
              <a:buNone/>
            </a:pPr>
            <a:r>
              <a:rPr lang="en-US" sz="4400" b="1" i="1">
                <a:latin typeface="Roboto"/>
                <a:ea typeface="Roboto"/>
                <a:cs typeface="Roboto"/>
                <a:sym typeface="Roboto"/>
              </a:rPr>
              <a:t>ARC Method Continued</a:t>
            </a:r>
            <a:endParaRPr/>
          </a:p>
        </p:txBody>
      </p:sp>
      <p:sp>
        <p:nvSpPr>
          <p:cNvPr id="659" name="Google Shape;659;p79"/>
          <p:cNvSpPr txBox="1">
            <a:spLocks noGrp="1"/>
          </p:cNvSpPr>
          <p:nvPr>
            <p:ph type="body" idx="1"/>
          </p:nvPr>
        </p:nvSpPr>
        <p:spPr>
          <a:xfrm>
            <a:off x="415600" y="6028533"/>
            <a:ext cx="10639200" cy="614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sz="3700"/>
              <a:t>ACTION [A] - RESULT [R] - CONTEXT [C]</a:t>
            </a:r>
            <a:endParaRPr sz="3700"/>
          </a:p>
        </p:txBody>
      </p:sp>
      <p:sp>
        <p:nvSpPr>
          <p:cNvPr id="660" name="Google Shape;660;p79"/>
          <p:cNvSpPr txBox="1"/>
          <p:nvPr/>
        </p:nvSpPr>
        <p:spPr>
          <a:xfrm>
            <a:off x="320550" y="231600"/>
            <a:ext cx="11244300" cy="52539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3F3F3F"/>
                </a:solidFill>
                <a:latin typeface="Calibri"/>
                <a:ea typeface="Calibri"/>
                <a:cs typeface="Calibri"/>
                <a:sym typeface="Calibri"/>
              </a:rPr>
              <a:t>For example, instead of saying "Assistance shall be provided for the conduct of logistical support meetings," consider:</a:t>
            </a:r>
            <a:endParaRPr sz="2400" b="0" i="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rgbClr val="3F3F3F"/>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r>
              <a:rPr lang="en-US" sz="2000" b="0" i="1" u="none" strike="noStrike" cap="none">
                <a:solidFill>
                  <a:srgbClr val="3F3F3F"/>
                </a:solidFill>
                <a:latin typeface="Calibri"/>
                <a:ea typeface="Calibri"/>
                <a:cs typeface="Calibri"/>
                <a:sym typeface="Calibri"/>
              </a:rPr>
              <a:t>C.4.4.1 The Contractor shall schedule meetings to include all necessary stakeholders and a clear purpose and agenda.</a:t>
            </a:r>
            <a:endParaRPr sz="2000" b="0" i="1" u="none" strike="noStrike" cap="none">
              <a:solidFill>
                <a:srgbClr val="3F3F3F"/>
              </a:solidFill>
              <a:latin typeface="Calibri"/>
              <a:ea typeface="Calibri"/>
              <a:cs typeface="Calibri"/>
              <a:sym typeface="Calibri"/>
            </a:endParaRPr>
          </a:p>
          <a:p>
            <a:pPr marL="457200" marR="0" lvl="0" indent="0" algn="l" rtl="0">
              <a:lnSpc>
                <a:spcPct val="100000"/>
              </a:lnSpc>
              <a:spcBef>
                <a:spcPts val="1000"/>
              </a:spcBef>
              <a:spcAft>
                <a:spcPts val="0"/>
              </a:spcAft>
              <a:buClr>
                <a:srgbClr val="000000"/>
              </a:buClr>
              <a:buSzPts val="2000"/>
              <a:buFont typeface="Arial"/>
              <a:buNone/>
            </a:pPr>
            <a:r>
              <a:rPr lang="en-US" sz="2000" b="0" i="1" u="none" strike="noStrike" cap="none">
                <a:solidFill>
                  <a:srgbClr val="3F3F3F"/>
                </a:solidFill>
                <a:latin typeface="Calibri"/>
                <a:ea typeface="Calibri"/>
                <a:cs typeface="Calibri"/>
                <a:sym typeface="Calibri"/>
              </a:rPr>
              <a:t>C.4.4.2 The Contractor shall record meeting minutes for all logistical support meetings.</a:t>
            </a:r>
            <a:endParaRPr sz="2000" b="0" i="1" u="none" strike="noStrike" cap="none">
              <a:solidFill>
                <a:srgbClr val="3F3F3F"/>
              </a:solidFill>
              <a:latin typeface="Calibri"/>
              <a:ea typeface="Calibri"/>
              <a:cs typeface="Calibri"/>
              <a:sym typeface="Calibri"/>
            </a:endParaRPr>
          </a:p>
          <a:p>
            <a:pPr marL="1371600" marR="0" lvl="0" indent="-355600" algn="l" rtl="0">
              <a:lnSpc>
                <a:spcPct val="100000"/>
              </a:lnSpc>
              <a:spcBef>
                <a:spcPts val="0"/>
              </a:spcBef>
              <a:spcAft>
                <a:spcPts val="0"/>
              </a:spcAft>
              <a:buClr>
                <a:srgbClr val="3F3F3F"/>
              </a:buClr>
              <a:buSzPts val="2000"/>
              <a:buFont typeface="Calibri"/>
              <a:buAutoNum type="alphaLcPeriod"/>
            </a:pPr>
            <a:r>
              <a:rPr lang="en-US" sz="2000" b="0" i="1" u="none" strike="noStrike" cap="none">
                <a:solidFill>
                  <a:srgbClr val="3F3F3F"/>
                </a:solidFill>
                <a:latin typeface="Calibri"/>
                <a:ea typeface="Calibri"/>
                <a:cs typeface="Calibri"/>
                <a:sym typeface="Calibri"/>
              </a:rPr>
              <a:t>Minutes should include clear documentation of any action items and the assigned stakeholder</a:t>
            </a:r>
            <a:endParaRPr sz="2000" b="0" i="1" u="none" strike="noStrike" cap="none">
              <a:solidFill>
                <a:srgbClr val="3F3F3F"/>
              </a:solidFill>
              <a:latin typeface="Calibri"/>
              <a:ea typeface="Calibri"/>
              <a:cs typeface="Calibri"/>
              <a:sym typeface="Calibri"/>
            </a:endParaRPr>
          </a:p>
          <a:p>
            <a:pPr marL="1371600" marR="0" lvl="0" indent="-355600" algn="l" rtl="0">
              <a:lnSpc>
                <a:spcPct val="100000"/>
              </a:lnSpc>
              <a:spcBef>
                <a:spcPts val="0"/>
              </a:spcBef>
              <a:spcAft>
                <a:spcPts val="0"/>
              </a:spcAft>
              <a:buClr>
                <a:srgbClr val="3F3F3F"/>
              </a:buClr>
              <a:buSzPts val="2000"/>
              <a:buFont typeface="Calibri"/>
              <a:buAutoNum type="alphaLcPeriod"/>
            </a:pPr>
            <a:r>
              <a:rPr lang="en-US" sz="2000" b="0" i="1" u="none" strike="noStrike" cap="none">
                <a:solidFill>
                  <a:srgbClr val="3F3F3F"/>
                </a:solidFill>
                <a:latin typeface="Calibri"/>
                <a:ea typeface="Calibri"/>
                <a:cs typeface="Calibri"/>
                <a:sym typeface="Calibri"/>
              </a:rPr>
              <a:t>Historically, X Agency has conducted an average of # meetings per month</a:t>
            </a:r>
            <a:endParaRPr sz="2000" b="0" i="1" u="none" strike="noStrike" cap="none">
              <a:solidFill>
                <a:srgbClr val="3F3F3F"/>
              </a:solidFill>
              <a:latin typeface="Calibri"/>
              <a:ea typeface="Calibri"/>
              <a:cs typeface="Calibri"/>
              <a:sym typeface="Calibri"/>
            </a:endParaRPr>
          </a:p>
          <a:p>
            <a:pPr marL="457200" marR="0" lvl="0" indent="0" algn="l" rtl="0">
              <a:lnSpc>
                <a:spcPct val="100000"/>
              </a:lnSpc>
              <a:spcBef>
                <a:spcPts val="1000"/>
              </a:spcBef>
              <a:spcAft>
                <a:spcPts val="0"/>
              </a:spcAft>
              <a:buClr>
                <a:srgbClr val="000000"/>
              </a:buClr>
              <a:buSzPts val="2000"/>
              <a:buFont typeface="Arial"/>
              <a:buNone/>
            </a:pPr>
            <a:r>
              <a:rPr lang="en-US" sz="2000" b="0" i="1" u="none" strike="noStrike" cap="none">
                <a:solidFill>
                  <a:srgbClr val="3F3F3F"/>
                </a:solidFill>
                <a:latin typeface="Calibri"/>
                <a:ea typeface="Calibri"/>
                <a:cs typeface="Calibri"/>
                <a:sym typeface="Calibri"/>
              </a:rPr>
              <a:t>C.4.4.3 The Contractor shall draft meeting read-aheads that include inputs gathered from key government personnel.</a:t>
            </a:r>
            <a:endParaRPr sz="2000" b="0" i="1" u="none" strike="noStrike" cap="none">
              <a:solidFill>
                <a:srgbClr val="3F3F3F"/>
              </a:solidFill>
              <a:latin typeface="Calibri"/>
              <a:ea typeface="Calibri"/>
              <a:cs typeface="Calibri"/>
              <a:sym typeface="Calibri"/>
            </a:endParaRPr>
          </a:p>
          <a:p>
            <a:pPr marL="457200" marR="0" lvl="0" indent="0" algn="l" rtl="0">
              <a:lnSpc>
                <a:spcPct val="100000"/>
              </a:lnSpc>
              <a:spcBef>
                <a:spcPts val="1000"/>
              </a:spcBef>
              <a:spcAft>
                <a:spcPts val="0"/>
              </a:spcAft>
              <a:buClr>
                <a:srgbClr val="000000"/>
              </a:buClr>
              <a:buSzPts val="2000"/>
              <a:buFont typeface="Arial"/>
              <a:buNone/>
            </a:pPr>
            <a:r>
              <a:rPr lang="en-US" sz="2000" b="0" i="1" u="none" strike="noStrike" cap="none">
                <a:solidFill>
                  <a:srgbClr val="3F3F3F"/>
                </a:solidFill>
                <a:latin typeface="Calibri"/>
                <a:ea typeface="Calibri"/>
                <a:cs typeface="Calibri"/>
                <a:sym typeface="Calibri"/>
              </a:rPr>
              <a:t>C.4.4.4 The Contractor shall develop presentation materials to help guide logistical support meetings that reflect the approved topics and agenda.</a:t>
            </a:r>
            <a:endParaRPr sz="2000" b="0" i="1" u="none" strike="noStrike" cap="none">
              <a:solidFill>
                <a:srgbClr val="3F3F3F"/>
              </a:solidFill>
              <a:latin typeface="Calibri"/>
              <a:ea typeface="Calibri"/>
              <a:cs typeface="Calibri"/>
              <a:sym typeface="Calibri"/>
            </a:endParaRPr>
          </a:p>
          <a:p>
            <a:pPr marL="457200" marR="0" lvl="0" indent="0" algn="l" rtl="0">
              <a:lnSpc>
                <a:spcPct val="100000"/>
              </a:lnSpc>
              <a:spcBef>
                <a:spcPts val="1000"/>
              </a:spcBef>
              <a:spcAft>
                <a:spcPts val="1000"/>
              </a:spcAft>
              <a:buClr>
                <a:srgbClr val="000000"/>
              </a:buClr>
              <a:buSzPts val="2000"/>
              <a:buFont typeface="Arial"/>
              <a:buNone/>
            </a:pPr>
            <a:r>
              <a:rPr lang="en-US" sz="2000" b="0" i="1" u="none" strike="noStrike" cap="none">
                <a:solidFill>
                  <a:srgbClr val="3F3F3F"/>
                </a:solidFill>
                <a:latin typeface="Calibri"/>
                <a:ea typeface="Calibri"/>
                <a:cs typeface="Calibri"/>
                <a:sym typeface="Calibri"/>
              </a:rPr>
              <a:t>C.4.4.5 The Contractor shall track and report weekly status of action items documented during logistical support meetings.</a:t>
            </a:r>
            <a:endParaRPr sz="2400" b="0" i="1" u="none" strike="noStrike" cap="none">
              <a:solidFill>
                <a:srgbClr val="3F3F3F"/>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graphicFrame>
        <p:nvGraphicFramePr>
          <p:cNvPr id="665" name="Google Shape;665;p80" descr="Table with three header columns labeled &quot;action, result, context&quot; respectively. " title="Table"/>
          <p:cNvGraphicFramePr/>
          <p:nvPr/>
        </p:nvGraphicFramePr>
        <p:xfrm>
          <a:off x="138518" y="779963"/>
          <a:ext cx="3000000" cy="3000000"/>
        </p:xfrm>
        <a:graphic>
          <a:graphicData uri="http://schemas.openxmlformats.org/drawingml/2006/table">
            <a:tbl>
              <a:tblPr firstRow="1" bandRow="1">
                <a:noFill/>
                <a:tableStyleId>{6ACAEA47-1B7B-46D4-B324-CB17932BCACE}</a:tableStyleId>
              </a:tblPr>
              <a:tblGrid>
                <a:gridCol w="3927025">
                  <a:extLst>
                    <a:ext uri="{9D8B030D-6E8A-4147-A177-3AD203B41FA5}">
                      <a16:colId xmlns:a16="http://schemas.microsoft.com/office/drawing/2014/main" val="20000"/>
                    </a:ext>
                  </a:extLst>
                </a:gridCol>
                <a:gridCol w="3927025">
                  <a:extLst>
                    <a:ext uri="{9D8B030D-6E8A-4147-A177-3AD203B41FA5}">
                      <a16:colId xmlns:a16="http://schemas.microsoft.com/office/drawing/2014/main" val="20001"/>
                    </a:ext>
                  </a:extLst>
                </a:gridCol>
                <a:gridCol w="3927025">
                  <a:extLst>
                    <a:ext uri="{9D8B030D-6E8A-4147-A177-3AD203B41FA5}">
                      <a16:colId xmlns:a16="http://schemas.microsoft.com/office/drawing/2014/main" val="20002"/>
                    </a:ext>
                  </a:extLst>
                </a:gridCol>
              </a:tblGrid>
              <a:tr h="1024875">
                <a:tc>
                  <a:txBody>
                    <a:bodyPr/>
                    <a:lstStyle/>
                    <a:p>
                      <a:pPr marL="0" marR="0" lvl="0" indent="0" algn="ctr" rtl="0">
                        <a:lnSpc>
                          <a:spcPct val="100000"/>
                        </a:lnSpc>
                        <a:spcBef>
                          <a:spcPts val="0"/>
                        </a:spcBef>
                        <a:spcAft>
                          <a:spcPts val="0"/>
                        </a:spcAft>
                        <a:buClr>
                          <a:srgbClr val="000000"/>
                        </a:buClr>
                        <a:buSzPts val="1900"/>
                        <a:buFont typeface="Arial"/>
                        <a:buNone/>
                      </a:pPr>
                      <a:r>
                        <a:rPr lang="en-US" sz="1900" u="sng" strike="noStrike" cap="none"/>
                        <a:t>ACTION</a:t>
                      </a:r>
                      <a:r>
                        <a:rPr lang="en-US" sz="1900" u="none" strike="noStrike" cap="none"/>
                        <a:t>: </a:t>
                      </a:r>
                      <a:endParaRPr sz="1500" u="none" strike="noStrike" cap="none"/>
                    </a:p>
                    <a:p>
                      <a:pPr marL="0" marR="0" lvl="0" indent="0" algn="ctr" rtl="0">
                        <a:lnSpc>
                          <a:spcPct val="100000"/>
                        </a:lnSpc>
                        <a:spcBef>
                          <a:spcPts val="0"/>
                        </a:spcBef>
                        <a:spcAft>
                          <a:spcPts val="0"/>
                        </a:spcAft>
                        <a:buClr>
                          <a:srgbClr val="000000"/>
                        </a:buClr>
                        <a:buSzPts val="1900"/>
                        <a:buFont typeface="Arial"/>
                        <a:buNone/>
                      </a:pPr>
                      <a:r>
                        <a:rPr lang="en-US" sz="1900" u="none" strike="noStrike" cap="none"/>
                        <a:t>What do you want the contractor to do? - verb</a:t>
                      </a:r>
                      <a:endParaRPr sz="1900" u="none" strike="noStrike" cap="none"/>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56AFF"/>
                    </a:soli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sng" strike="noStrike" cap="none"/>
                        <a:t>RESULT</a:t>
                      </a:r>
                      <a:r>
                        <a:rPr lang="en-US" sz="1900" u="none" strike="noStrike" cap="none"/>
                        <a:t>:</a:t>
                      </a:r>
                      <a:endParaRPr sz="1500" u="none" strike="noStrike" cap="none"/>
                    </a:p>
                    <a:p>
                      <a:pPr marL="0" marR="0" lvl="0" indent="0" algn="ctr" rtl="0">
                        <a:lnSpc>
                          <a:spcPct val="100000"/>
                        </a:lnSpc>
                        <a:spcBef>
                          <a:spcPts val="0"/>
                        </a:spcBef>
                        <a:spcAft>
                          <a:spcPts val="0"/>
                        </a:spcAft>
                        <a:buClr>
                          <a:srgbClr val="000000"/>
                        </a:buClr>
                        <a:buSzPts val="1900"/>
                        <a:buFont typeface="Arial"/>
                        <a:buNone/>
                      </a:pPr>
                      <a:r>
                        <a:rPr lang="en-US" sz="1900" u="none" strike="noStrike" cap="none"/>
                        <a:t>What result or outcome do you want?</a:t>
                      </a:r>
                      <a:endParaRPr sz="1900" u="none" strike="noStrike" cap="none"/>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F8500"/>
                    </a:soli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CONTEXT:</a:t>
                      </a:r>
                      <a:endParaRPr sz="1500" u="none" strike="noStrike" cap="none"/>
                    </a:p>
                    <a:p>
                      <a:pPr marL="0" marR="0" lvl="0" indent="0" algn="ctr" rtl="0">
                        <a:lnSpc>
                          <a:spcPct val="100000"/>
                        </a:lnSpc>
                        <a:spcBef>
                          <a:spcPts val="0"/>
                        </a:spcBef>
                        <a:spcAft>
                          <a:spcPts val="0"/>
                        </a:spcAft>
                        <a:buClr>
                          <a:srgbClr val="000000"/>
                        </a:buClr>
                        <a:buSzPts val="1900"/>
                        <a:buFont typeface="Arial"/>
                        <a:buNone/>
                      </a:pPr>
                      <a:r>
                        <a:rPr lang="en-US" sz="1900" u="none" strike="noStrike" cap="none"/>
                        <a:t>What is it for? What mission? What program?</a:t>
                      </a:r>
                      <a:endParaRPr sz="1900" u="none" strike="noStrike" cap="none"/>
                    </a:p>
                  </a:txBody>
                  <a:tcPr marL="91475" marR="91475"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solidFill>
                      <a:srgbClr val="6F3B55"/>
                    </a:solidFill>
                  </a:tcPr>
                </a:tc>
                <a:extLst>
                  <a:ext uri="{0D108BD9-81ED-4DB2-BD59-A6C34878D82A}">
                    <a16:rowId xmlns:a16="http://schemas.microsoft.com/office/drawing/2014/main" val="10000"/>
                  </a:ext>
                </a:extLst>
              </a:tr>
              <a:tr h="504825">
                <a:tc gridSpan="3">
                  <a:txBody>
                    <a:bodyPr/>
                    <a:lstStyle/>
                    <a:p>
                      <a:pPr marL="0" marR="0" lvl="0" indent="0" algn="l" rtl="0">
                        <a:lnSpc>
                          <a:spcPct val="100000"/>
                        </a:lnSpc>
                        <a:spcBef>
                          <a:spcPts val="0"/>
                        </a:spcBef>
                        <a:spcAft>
                          <a:spcPts val="0"/>
                        </a:spcAft>
                        <a:buClr>
                          <a:srgbClr val="000000"/>
                        </a:buClr>
                        <a:buSzPts val="1900"/>
                        <a:buFont typeface="Arial"/>
                        <a:buNone/>
                      </a:pPr>
                      <a:r>
                        <a:rPr lang="en-US" sz="1900" b="1" i="1" u="none" strike="noStrike" cap="none"/>
                        <a:t>ORIGINAL:</a:t>
                      </a:r>
                      <a:r>
                        <a:rPr lang="en-US" sz="1900" i="1" u="none" strike="noStrike" cap="none"/>
                        <a:t> The contractor shall be required to create or implement approaches to gather internal or external agency data through data collection, surveys, or questionnaires.</a:t>
                      </a:r>
                      <a:endParaRPr sz="1900" i="1" u="none" strike="noStrike" cap="none"/>
                    </a:p>
                  </a:txBody>
                  <a:tcPr marL="91475" marR="9147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4825">
                <a:tc gridSpan="3">
                  <a:txBody>
                    <a:bodyPr/>
                    <a:lstStyle/>
                    <a:p>
                      <a:pPr marL="0" marR="0" lvl="0" indent="0" algn="l" rtl="0">
                        <a:lnSpc>
                          <a:spcPct val="100000"/>
                        </a:lnSpc>
                        <a:spcBef>
                          <a:spcPts val="0"/>
                        </a:spcBef>
                        <a:spcAft>
                          <a:spcPts val="0"/>
                        </a:spcAft>
                        <a:buClr>
                          <a:srgbClr val="000000"/>
                        </a:buClr>
                        <a:buSzPts val="1900"/>
                        <a:buFont typeface="Arial"/>
                        <a:buNone/>
                      </a:pPr>
                      <a:r>
                        <a:rPr lang="en-US" sz="1900" b="1" i="1" u="none" strike="noStrike" cap="none"/>
                        <a:t>REVISION:</a:t>
                      </a:r>
                      <a:r>
                        <a:rPr lang="en-US" sz="1900" i="1" u="none" strike="noStrike" cap="none"/>
                        <a:t> </a:t>
                      </a:r>
                      <a:endParaRPr sz="1900" i="1" u="none" strike="noStrike" cap="none"/>
                    </a:p>
                    <a:p>
                      <a:pPr marL="0" marR="0" lvl="0" indent="0" algn="l" rtl="0">
                        <a:lnSpc>
                          <a:spcPct val="100000"/>
                        </a:lnSpc>
                        <a:spcBef>
                          <a:spcPts val="0"/>
                        </a:spcBef>
                        <a:spcAft>
                          <a:spcPts val="0"/>
                        </a:spcAft>
                        <a:buClr>
                          <a:srgbClr val="000000"/>
                        </a:buClr>
                        <a:buSzPts val="1900"/>
                        <a:buFont typeface="Arial"/>
                        <a:buNone/>
                      </a:pPr>
                      <a:r>
                        <a:rPr lang="en-US" sz="1900" i="1" u="none" strike="noStrike" cap="none"/>
                        <a:t>C.4.7.1. The contractor shall develop (A) data collection methodologies (R) for internal or external data used in support of Agency Projects and Programs.</a:t>
                      </a:r>
                      <a:endParaRPr sz="1900" i="1" u="none" strike="noStrike" cap="none"/>
                    </a:p>
                    <a:p>
                      <a:pPr marL="0" marR="0" lvl="0" indent="0" algn="l" rtl="0">
                        <a:lnSpc>
                          <a:spcPct val="100000"/>
                        </a:lnSpc>
                        <a:spcBef>
                          <a:spcPts val="0"/>
                        </a:spcBef>
                        <a:spcAft>
                          <a:spcPts val="0"/>
                        </a:spcAft>
                        <a:buClr>
                          <a:srgbClr val="000000"/>
                        </a:buClr>
                        <a:buSzPts val="1900"/>
                        <a:buFont typeface="Arial"/>
                        <a:buNone/>
                      </a:pPr>
                      <a:endParaRPr sz="1500" i="1" u="none" strike="noStrike" cap="none"/>
                    </a:p>
                    <a:p>
                      <a:pPr marL="0" marR="0" lvl="0" indent="0" algn="l" rtl="0">
                        <a:lnSpc>
                          <a:spcPct val="100000"/>
                        </a:lnSpc>
                        <a:spcBef>
                          <a:spcPts val="0"/>
                        </a:spcBef>
                        <a:spcAft>
                          <a:spcPts val="0"/>
                        </a:spcAft>
                        <a:buClr>
                          <a:srgbClr val="000000"/>
                        </a:buClr>
                        <a:buSzPts val="1900"/>
                        <a:buFont typeface="Arial"/>
                        <a:buNone/>
                      </a:pPr>
                      <a:r>
                        <a:rPr lang="en-US" sz="1900" i="1" u="none" strike="noStrike" cap="none"/>
                        <a:t>C.4.7.2. The contractor shall gather (A) data (R) from internal or external sources using the approved data collection methodologies.</a:t>
                      </a:r>
                      <a:endParaRPr sz="1900" i="1" u="none" strike="noStrike" cap="none"/>
                    </a:p>
                  </a:txBody>
                  <a:tcPr marL="91475" marR="9147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04825">
                <a:tc gridSpan="3">
                  <a:txBody>
                    <a:bodyPr/>
                    <a:lstStyle/>
                    <a:p>
                      <a:pPr marL="0" marR="0" lvl="0" indent="0" algn="l" rtl="0">
                        <a:lnSpc>
                          <a:spcPct val="100000"/>
                        </a:lnSpc>
                        <a:spcBef>
                          <a:spcPts val="0"/>
                        </a:spcBef>
                        <a:spcAft>
                          <a:spcPts val="0"/>
                        </a:spcAft>
                        <a:buClr>
                          <a:srgbClr val="000000"/>
                        </a:buClr>
                        <a:buSzPts val="1900"/>
                        <a:buFont typeface="Arial"/>
                        <a:buNone/>
                      </a:pPr>
                      <a:r>
                        <a:rPr lang="en-US" sz="1900" b="1" i="1" u="none" strike="noStrike" cap="none"/>
                        <a:t>ORIGINAL: </a:t>
                      </a:r>
                      <a:r>
                        <a:rPr lang="en-US" sz="1900" i="1" u="none" strike="noStrike" cap="none"/>
                        <a:t>The contractor shall utilize the appropriate data collection or management approaches to prepare, process, and manage internal or external data utilized in analysis/modeling efforts. The contractor may utilize data collection equipment, such as Profile Analysis &amp; Monitoring Systems (PAMS) and Portable Emissions Measurement Systems (PEMS), or database management systems (DBMS). The contractor may be responsible for data storage and reporting of all information utilized in the task area.</a:t>
                      </a:r>
                      <a:endParaRPr sz="1900" i="1" u="none" strike="noStrike" cap="none"/>
                    </a:p>
                  </a:txBody>
                  <a:tcPr marL="91475" marR="9147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04825">
                <a:tc gridSpan="3">
                  <a:txBody>
                    <a:bodyPr/>
                    <a:lstStyle/>
                    <a:p>
                      <a:pPr marL="0" marR="0" lvl="0" indent="0" algn="l" rtl="0">
                        <a:lnSpc>
                          <a:spcPct val="100000"/>
                        </a:lnSpc>
                        <a:spcBef>
                          <a:spcPts val="0"/>
                        </a:spcBef>
                        <a:spcAft>
                          <a:spcPts val="0"/>
                        </a:spcAft>
                        <a:buClr>
                          <a:srgbClr val="000000"/>
                        </a:buClr>
                        <a:buSzPts val="1900"/>
                        <a:buFont typeface="Arial"/>
                        <a:buNone/>
                      </a:pPr>
                      <a:r>
                        <a:rPr lang="en-US" sz="1900" b="1" i="1" u="none" strike="noStrike" cap="none"/>
                        <a:t>REVISION:</a:t>
                      </a:r>
                      <a:r>
                        <a:rPr lang="en-US" sz="1900" i="1" u="none" strike="noStrike" cap="none"/>
                        <a:t> </a:t>
                      </a:r>
                      <a:endParaRPr sz="1900" i="1" u="none" strike="noStrike" cap="none"/>
                    </a:p>
                    <a:p>
                      <a:pPr marL="0" marR="0" lvl="0" indent="0" algn="l" rtl="0">
                        <a:lnSpc>
                          <a:spcPct val="100000"/>
                        </a:lnSpc>
                        <a:spcBef>
                          <a:spcPts val="0"/>
                        </a:spcBef>
                        <a:spcAft>
                          <a:spcPts val="0"/>
                        </a:spcAft>
                        <a:buClr>
                          <a:srgbClr val="000000"/>
                        </a:buClr>
                        <a:buSzPts val="1900"/>
                        <a:buFont typeface="Arial"/>
                        <a:buNone/>
                      </a:pPr>
                      <a:r>
                        <a:rPr lang="en-US" sz="1900" i="1" u="none" strike="noStrike" cap="none"/>
                        <a:t>C.4.7.3. The contractor shall prepare and process (A) internal and/or external data (R) using agency approved data collection and management methods to support analysis and modeling efforts. (C)</a:t>
                      </a:r>
                      <a:endParaRPr sz="1900" i="1" u="none" strike="noStrike" cap="none"/>
                    </a:p>
                    <a:p>
                      <a:pPr marL="0" marR="0" lvl="0" indent="0" algn="l" rtl="0">
                        <a:lnSpc>
                          <a:spcPct val="100000"/>
                        </a:lnSpc>
                        <a:spcBef>
                          <a:spcPts val="0"/>
                        </a:spcBef>
                        <a:spcAft>
                          <a:spcPts val="0"/>
                        </a:spcAft>
                        <a:buClr>
                          <a:srgbClr val="000000"/>
                        </a:buClr>
                        <a:buSzPts val="1000"/>
                        <a:buFont typeface="Arial"/>
                        <a:buNone/>
                      </a:pPr>
                      <a:endParaRPr sz="1000" i="1" u="none" strike="noStrike" cap="none"/>
                    </a:p>
                  </a:txBody>
                  <a:tcPr marL="91475" marR="9147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666" name="Google Shape;666;p80"/>
          <p:cNvSpPr txBox="1">
            <a:spLocks noGrp="1"/>
          </p:cNvSpPr>
          <p:nvPr>
            <p:ph type="title"/>
          </p:nvPr>
        </p:nvSpPr>
        <p:spPr>
          <a:xfrm>
            <a:off x="7000" y="8681"/>
            <a:ext cx="11360700" cy="771300"/>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a:t>ACTION – RESULT – CONTEXT</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Shape 670"/>
        <p:cNvGrpSpPr/>
        <p:nvPr/>
      </p:nvGrpSpPr>
      <p:grpSpPr>
        <a:xfrm>
          <a:off x="0" y="0"/>
          <a:ext cx="0" cy="0"/>
          <a:chOff x="0" y="0"/>
          <a:chExt cx="0" cy="0"/>
        </a:xfrm>
      </p:grpSpPr>
      <p:sp>
        <p:nvSpPr>
          <p:cNvPr id="671" name="Google Shape;671;p81"/>
          <p:cNvSpPr txBox="1">
            <a:spLocks noGrp="1"/>
          </p:cNvSpPr>
          <p:nvPr>
            <p:ph type="ctrTitle"/>
          </p:nvPr>
        </p:nvSpPr>
        <p:spPr>
          <a:xfrm>
            <a:off x="224933" y="119769"/>
            <a:ext cx="9848700" cy="1125600"/>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SzPts val="3500"/>
              <a:buNone/>
            </a:pPr>
            <a:r>
              <a:rPr lang="en-US">
                <a:solidFill>
                  <a:srgbClr val="FFFFFF"/>
                </a:solidFill>
              </a:rPr>
              <a:t>NO GIANT PARAGRAPHS</a:t>
            </a:r>
            <a:endParaRPr>
              <a:solidFill>
                <a:srgbClr val="FFFFFF"/>
              </a:solidFill>
            </a:endParaRPr>
          </a:p>
        </p:txBody>
      </p:sp>
      <p:sp>
        <p:nvSpPr>
          <p:cNvPr id="672" name="Google Shape;672;p81"/>
          <p:cNvSpPr txBox="1">
            <a:spLocks noGrp="1"/>
          </p:cNvSpPr>
          <p:nvPr>
            <p:ph type="body" idx="1"/>
          </p:nvPr>
        </p:nvSpPr>
        <p:spPr>
          <a:xfrm>
            <a:off x="183700" y="1268525"/>
            <a:ext cx="5024700" cy="4617900"/>
          </a:xfrm>
          <a:prstGeom prst="rect">
            <a:avLst/>
          </a:prstGeom>
          <a:noFill/>
          <a:ln>
            <a:noFill/>
          </a:ln>
        </p:spPr>
        <p:txBody>
          <a:bodyPr spcFirstLastPara="1" wrap="square" lIns="121900" tIns="121900" rIns="121900" bIns="121900" anchor="ctr" anchorCtr="0">
            <a:noAutofit/>
          </a:bodyPr>
          <a:lstStyle/>
          <a:p>
            <a:pPr marL="609600" lvl="0" indent="-425450" algn="l" rtl="0">
              <a:lnSpc>
                <a:spcPct val="100000"/>
              </a:lnSpc>
              <a:spcBef>
                <a:spcPts val="0"/>
              </a:spcBef>
              <a:spcAft>
                <a:spcPts val="0"/>
              </a:spcAft>
              <a:buClr>
                <a:schemeClr val="lt1"/>
              </a:buClr>
              <a:buSzPts val="1900"/>
              <a:buChar char="●"/>
            </a:pPr>
            <a:r>
              <a:rPr lang="en-US" sz="1900">
                <a:solidFill>
                  <a:schemeClr val="lt1"/>
                </a:solidFill>
              </a:rPr>
              <a:t>Use</a:t>
            </a:r>
            <a:endParaRPr sz="1900">
              <a:solidFill>
                <a:schemeClr val="lt1"/>
              </a:solidFill>
            </a:endParaRPr>
          </a:p>
          <a:p>
            <a:pPr marL="1219200" lvl="1" indent="-425450" algn="l" rtl="0">
              <a:lnSpc>
                <a:spcPct val="100000"/>
              </a:lnSpc>
              <a:spcBef>
                <a:spcPts val="0"/>
              </a:spcBef>
              <a:spcAft>
                <a:spcPts val="0"/>
              </a:spcAft>
              <a:buClr>
                <a:schemeClr val="lt1"/>
              </a:buClr>
              <a:buSzPts val="1900"/>
              <a:buChar char="○"/>
            </a:pPr>
            <a:r>
              <a:rPr lang="en-US">
                <a:solidFill>
                  <a:schemeClr val="lt1"/>
                </a:solidFill>
              </a:rPr>
              <a:t>Short sentences &amp; bullets</a:t>
            </a:r>
            <a:endParaRPr>
              <a:solidFill>
                <a:schemeClr val="lt1"/>
              </a:solidFill>
            </a:endParaRPr>
          </a:p>
          <a:p>
            <a:pPr marL="1219200" lvl="1" indent="-425450" algn="l" rtl="0">
              <a:lnSpc>
                <a:spcPct val="100000"/>
              </a:lnSpc>
              <a:spcBef>
                <a:spcPts val="0"/>
              </a:spcBef>
              <a:spcAft>
                <a:spcPts val="0"/>
              </a:spcAft>
              <a:buClr>
                <a:schemeClr val="lt1"/>
              </a:buClr>
              <a:buSzPts val="1900"/>
              <a:buChar char="○"/>
            </a:pPr>
            <a:r>
              <a:rPr lang="en-US">
                <a:solidFill>
                  <a:schemeClr val="lt1"/>
                </a:solidFill>
              </a:rPr>
              <a:t>Lists</a:t>
            </a:r>
            <a:endParaRPr>
              <a:solidFill>
                <a:schemeClr val="lt1"/>
              </a:solidFill>
            </a:endParaRPr>
          </a:p>
          <a:p>
            <a:pPr marL="1219200" lvl="1" indent="-425450" algn="l" rtl="0">
              <a:lnSpc>
                <a:spcPct val="100000"/>
              </a:lnSpc>
              <a:spcBef>
                <a:spcPts val="0"/>
              </a:spcBef>
              <a:spcAft>
                <a:spcPts val="0"/>
              </a:spcAft>
              <a:buClr>
                <a:schemeClr val="lt1"/>
              </a:buClr>
              <a:buSzPts val="1900"/>
              <a:buChar char="○"/>
            </a:pPr>
            <a:r>
              <a:rPr lang="en-US">
                <a:solidFill>
                  <a:schemeClr val="lt1"/>
                </a:solidFill>
              </a:rPr>
              <a:t>Tables</a:t>
            </a:r>
            <a:endParaRPr>
              <a:solidFill>
                <a:schemeClr val="lt1"/>
              </a:solidFill>
            </a:endParaRPr>
          </a:p>
          <a:p>
            <a:pPr marL="1219200" lvl="1" indent="-425450" algn="l" rtl="0">
              <a:lnSpc>
                <a:spcPct val="100000"/>
              </a:lnSpc>
              <a:spcBef>
                <a:spcPts val="0"/>
              </a:spcBef>
              <a:spcAft>
                <a:spcPts val="0"/>
              </a:spcAft>
              <a:buClr>
                <a:schemeClr val="lt1"/>
              </a:buClr>
              <a:buSzPts val="1900"/>
              <a:buChar char="○"/>
            </a:pPr>
            <a:r>
              <a:rPr lang="en-US">
                <a:solidFill>
                  <a:schemeClr val="lt1"/>
                </a:solidFill>
              </a:rPr>
              <a:t>Bold, Italics, Underline</a:t>
            </a:r>
            <a:endParaRPr>
              <a:solidFill>
                <a:schemeClr val="lt1"/>
              </a:solidFill>
            </a:endParaRPr>
          </a:p>
          <a:p>
            <a:pPr marL="609600" lvl="0" indent="-425450" algn="l" rtl="0">
              <a:lnSpc>
                <a:spcPct val="100000"/>
              </a:lnSpc>
              <a:spcBef>
                <a:spcPts val="1000"/>
              </a:spcBef>
              <a:spcAft>
                <a:spcPts val="0"/>
              </a:spcAft>
              <a:buClr>
                <a:schemeClr val="lt1"/>
              </a:buClr>
              <a:buSzPts val="1900"/>
              <a:buChar char="●"/>
            </a:pPr>
            <a:r>
              <a:rPr lang="en-US" sz="1900">
                <a:solidFill>
                  <a:schemeClr val="lt1"/>
                </a:solidFill>
              </a:rPr>
              <a:t>Write for your specific audience</a:t>
            </a:r>
            <a:endParaRPr sz="1900">
              <a:solidFill>
                <a:schemeClr val="lt1"/>
              </a:solidFill>
            </a:endParaRPr>
          </a:p>
          <a:p>
            <a:pPr marL="1219200" lvl="1" indent="-425450" algn="l" rtl="0">
              <a:lnSpc>
                <a:spcPct val="100000"/>
              </a:lnSpc>
              <a:spcBef>
                <a:spcPts val="0"/>
              </a:spcBef>
              <a:spcAft>
                <a:spcPts val="0"/>
              </a:spcAft>
              <a:buClr>
                <a:schemeClr val="lt1"/>
              </a:buClr>
              <a:buSzPts val="1900"/>
              <a:buChar char="○"/>
            </a:pPr>
            <a:r>
              <a:rPr lang="en-US">
                <a:solidFill>
                  <a:schemeClr val="lt1"/>
                </a:solidFill>
              </a:rPr>
              <a:t>Balance technical and plain language </a:t>
            </a:r>
            <a:endParaRPr>
              <a:solidFill>
                <a:schemeClr val="lt1"/>
              </a:solidFill>
            </a:endParaRPr>
          </a:p>
          <a:p>
            <a:pPr marL="1219200" lvl="1" indent="-425450" algn="l" rtl="0">
              <a:lnSpc>
                <a:spcPct val="100000"/>
              </a:lnSpc>
              <a:spcBef>
                <a:spcPts val="0"/>
              </a:spcBef>
              <a:spcAft>
                <a:spcPts val="0"/>
              </a:spcAft>
              <a:buClr>
                <a:schemeClr val="lt1"/>
              </a:buClr>
              <a:buSzPts val="1900"/>
              <a:buChar char="○"/>
            </a:pPr>
            <a:r>
              <a:rPr lang="en-US" b="1" i="1" u="sng">
                <a:solidFill>
                  <a:schemeClr val="lt1"/>
                </a:solidFill>
              </a:rPr>
              <a:t>Write for the vendor you’ve never worked with before</a:t>
            </a:r>
            <a:endParaRPr b="1" i="1" u="sng">
              <a:solidFill>
                <a:schemeClr val="lt1"/>
              </a:solidFill>
            </a:endParaRPr>
          </a:p>
          <a:p>
            <a:pPr marL="609600" lvl="0" indent="-425450" algn="l" rtl="0">
              <a:lnSpc>
                <a:spcPct val="100000"/>
              </a:lnSpc>
              <a:spcBef>
                <a:spcPts val="1000"/>
              </a:spcBef>
              <a:spcAft>
                <a:spcPts val="0"/>
              </a:spcAft>
              <a:buClr>
                <a:schemeClr val="lt1"/>
              </a:buClr>
              <a:buSzPts val="1900"/>
              <a:buChar char="●"/>
            </a:pPr>
            <a:r>
              <a:rPr lang="en-US">
                <a:solidFill>
                  <a:schemeClr val="lt1"/>
                </a:solidFill>
              </a:rPr>
              <a:t>Stop using government jargon!</a:t>
            </a:r>
            <a:endParaRPr>
              <a:solidFill>
                <a:schemeClr val="lt1"/>
              </a:solidFill>
            </a:endParaRPr>
          </a:p>
          <a:p>
            <a:pPr marL="1219200" lvl="0" indent="0" algn="l" rtl="0">
              <a:lnSpc>
                <a:spcPct val="100000"/>
              </a:lnSpc>
              <a:spcBef>
                <a:spcPts val="0"/>
              </a:spcBef>
              <a:spcAft>
                <a:spcPts val="0"/>
              </a:spcAft>
              <a:buSzPts val="1900"/>
              <a:buNone/>
            </a:pPr>
            <a:br>
              <a:rPr lang="en-US" sz="1900" b="1">
                <a:solidFill>
                  <a:schemeClr val="lt1"/>
                </a:solidFill>
              </a:rPr>
            </a:br>
            <a:endParaRPr sz="1900" b="1">
              <a:solidFill>
                <a:schemeClr val="lt1"/>
              </a:solidFill>
            </a:endParaRPr>
          </a:p>
          <a:p>
            <a:pPr marL="1219200" lvl="0" indent="0" algn="l" rtl="0">
              <a:lnSpc>
                <a:spcPct val="100000"/>
              </a:lnSpc>
              <a:spcBef>
                <a:spcPts val="0"/>
              </a:spcBef>
              <a:spcAft>
                <a:spcPts val="0"/>
              </a:spcAft>
              <a:buSzPts val="1900"/>
              <a:buNone/>
            </a:pPr>
            <a:endParaRPr sz="1900">
              <a:solidFill>
                <a:schemeClr val="lt1"/>
              </a:solidFill>
            </a:endParaRPr>
          </a:p>
        </p:txBody>
      </p:sp>
      <p:pic>
        <p:nvPicPr>
          <p:cNvPr id="673" name="Google Shape;673;p81" descr="Example of the Performance Based PWS Concept Template. Outlined by Background, Scope of Work, Product Vision, High Level Objectives, Performance Requirements, Performance Requirements Summary."/>
          <p:cNvPicPr preferRelativeResize="0"/>
          <p:nvPr/>
        </p:nvPicPr>
        <p:blipFill rotWithShape="1">
          <a:blip r:embed="rId3">
            <a:alphaModFix/>
          </a:blip>
          <a:srcRect/>
          <a:stretch/>
        </p:blipFill>
        <p:spPr>
          <a:xfrm>
            <a:off x="5678946" y="-2226"/>
            <a:ext cx="6513054" cy="6857999"/>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82"/>
          <p:cNvSpPr txBox="1">
            <a:spLocks noGrp="1"/>
          </p:cNvSpPr>
          <p:nvPr>
            <p:ph type="title"/>
          </p:nvPr>
        </p:nvSpPr>
        <p:spPr>
          <a:xfrm>
            <a:off x="6283842" y="1987420"/>
            <a:ext cx="4911600" cy="17898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accent1"/>
              </a:buClr>
              <a:buSzPts val="4000"/>
              <a:buFont typeface="Trebuchet MS"/>
              <a:buNone/>
            </a:pPr>
            <a:r>
              <a:rPr lang="en-US"/>
              <a:t>BEGIN STEP 5</a:t>
            </a:r>
            <a:br>
              <a:rPr lang="en-US"/>
            </a:br>
            <a:r>
              <a:rPr lang="en-US"/>
              <a:t>Define Measures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83"/>
          <p:cNvSpPr txBox="1">
            <a:spLocks noGrp="1"/>
          </p:cNvSpPr>
          <p:nvPr>
            <p:ph type="title"/>
          </p:nvPr>
        </p:nvSpPr>
        <p:spPr>
          <a:xfrm>
            <a:off x="385207" y="391509"/>
            <a:ext cx="4705800" cy="939900"/>
          </a:xfrm>
          <a:prstGeom prst="rect">
            <a:avLst/>
          </a:prstGeom>
          <a:solidFill>
            <a:schemeClr val="lt1">
              <a:alpha val="87058"/>
            </a:schemeClr>
          </a:solidFill>
          <a:ln>
            <a:noFill/>
          </a:ln>
        </p:spPr>
        <p:txBody>
          <a:bodyPr spcFirstLastPara="1" wrap="square" lIns="288000" tIns="45700" rIns="91425" bIns="0" anchor="ctr" anchorCtr="0">
            <a:noAutofit/>
          </a:bodyPr>
          <a:lstStyle/>
          <a:p>
            <a:pPr marL="0" lvl="0" indent="0" algn="l" rtl="0">
              <a:lnSpc>
                <a:spcPct val="90000"/>
              </a:lnSpc>
              <a:spcBef>
                <a:spcPts val="0"/>
              </a:spcBef>
              <a:spcAft>
                <a:spcPts val="0"/>
              </a:spcAft>
              <a:buClr>
                <a:schemeClr val="dk1"/>
              </a:buClr>
              <a:buSzPts val="3200"/>
              <a:buFont typeface="Trebuchet MS"/>
              <a:buNone/>
            </a:pPr>
            <a:r>
              <a:rPr lang="en-US"/>
              <a:t>Performance Standards</a:t>
            </a:r>
            <a:endParaRPr/>
          </a:p>
        </p:txBody>
      </p:sp>
      <p:sp>
        <p:nvSpPr>
          <p:cNvPr id="684" name="Google Shape;684;p83"/>
          <p:cNvSpPr txBox="1"/>
          <p:nvPr/>
        </p:nvSpPr>
        <p:spPr>
          <a:xfrm>
            <a:off x="448887" y="1679171"/>
            <a:ext cx="4638600" cy="4709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Examples include: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Timeliness: Response times, delivery times, timeliness (meeting deadlines or due dates), and adherence to schedules.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Quality: Error/Accuracy rates, plain language description of your expectations for a quality product or outcome.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Progress: Milestone completion rates (the percent of a milestone completed at a given date).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Cost control: (performing within the estimated cost), as applied to flexibly priced contracts, project cost control</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5" name="Google Shape;685;p83"/>
          <p:cNvSpPr/>
          <p:nvPr/>
        </p:nvSpPr>
        <p:spPr>
          <a:xfrm>
            <a:off x="462375" y="5829700"/>
            <a:ext cx="4611600" cy="722400"/>
          </a:xfrm>
          <a:prstGeom prst="rect">
            <a:avLst/>
          </a:prstGeom>
          <a:solidFill>
            <a:srgbClr val="0579BC"/>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285750" marR="0" lvl="0" indent="-171450" algn="l" rtl="0">
              <a:lnSpc>
                <a:spcPct val="100000"/>
              </a:lnSpc>
              <a:spcBef>
                <a:spcPts val="0"/>
              </a:spcBef>
              <a:spcAft>
                <a:spcPts val="0"/>
              </a:spcAft>
              <a:buClr>
                <a:srgbClr val="000000"/>
              </a:buClr>
              <a:buSzPts val="1600"/>
              <a:buFont typeface="Arial"/>
              <a:buNone/>
            </a:pPr>
            <a:r>
              <a:rPr lang="en-US" sz="1600" b="0" i="0" u="sng" strike="noStrike" cap="none">
                <a:solidFill>
                  <a:schemeClr val="hlink"/>
                </a:solidFill>
                <a:latin typeface="Calibri"/>
                <a:ea typeface="Calibri"/>
                <a:cs typeface="Calibri"/>
                <a:sym typeface="Calibri"/>
                <a:hlinkClick r:id="rId3"/>
              </a:rPr>
              <a:t>https://www.dau.edu/tools/Documents/SAM/resources/Sample_Performance_Standards.html</a:t>
            </a:r>
            <a:endParaRPr sz="1400" b="0" i="0" u="none" strike="noStrike" cap="none">
              <a:solidFill>
                <a:srgbClr val="FFFFA6"/>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84"/>
          <p:cNvSpPr txBox="1">
            <a:spLocks noGrp="1"/>
          </p:cNvSpPr>
          <p:nvPr>
            <p:ph type="title"/>
          </p:nvPr>
        </p:nvSpPr>
        <p:spPr>
          <a:xfrm>
            <a:off x="7000" y="305249"/>
            <a:ext cx="11360700" cy="771300"/>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a:t>INSPECTION TYPES</a:t>
            </a:r>
            <a:endParaRPr/>
          </a:p>
        </p:txBody>
      </p:sp>
      <p:sp>
        <p:nvSpPr>
          <p:cNvPr id="691" name="Google Shape;691;p84"/>
          <p:cNvSpPr txBox="1"/>
          <p:nvPr/>
        </p:nvSpPr>
        <p:spPr>
          <a:xfrm>
            <a:off x="365760" y="1122218"/>
            <a:ext cx="5586300" cy="51705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100 Percent Inspection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Expensive and time consuming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Inspection of services clause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Periodic Inspection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Planned and limited inspections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Less time consuming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Random Sampling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Assumes acceptable performance if specific number of inspections are acceptable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Appropriate for frequently occurring tasks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Trend Analysis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Monitor contractor's ongoing performance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Joint Government/contractor data base - very effective way to monitor</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2" name="Google Shape;692;p84"/>
          <p:cNvSpPr txBox="1"/>
          <p:nvPr/>
        </p:nvSpPr>
        <p:spPr>
          <a:xfrm>
            <a:off x="6237316" y="1122218"/>
            <a:ext cx="5586300" cy="4893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Customer Feedback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Actual user feedback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Users don't know contract requirements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Negative feedback plentiful, positive feedback limited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How will you collect the information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Third-Party Audit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Independent review by a third party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Government inspection standard for commercial services</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85"/>
          <p:cNvSpPr txBox="1">
            <a:spLocks noGrp="1"/>
          </p:cNvSpPr>
          <p:nvPr>
            <p:ph type="title" idx="4294967295"/>
          </p:nvPr>
        </p:nvSpPr>
        <p:spPr>
          <a:xfrm>
            <a:off x="518678" y="-1147968"/>
            <a:ext cx="10835122" cy="1147968"/>
          </a:xfrm>
          <a:prstGeom prst="rect">
            <a:avLst/>
          </a:prstGeom>
          <a:noFill/>
          <a:ln>
            <a:noFill/>
          </a:ln>
        </p:spPr>
        <p:txBody>
          <a:bodyPr spcFirstLastPara="1" wrap="square" lIns="91425" tIns="45700" rIns="91425" bIns="0" anchor="b" anchorCtr="0">
            <a:noAutofit/>
          </a:bodyPr>
          <a:lstStyle/>
          <a:p>
            <a:pPr marL="0" marR="0" lvl="0" indent="0" algn="l" rtl="0">
              <a:lnSpc>
                <a:spcPct val="90000"/>
              </a:lnSpc>
              <a:spcBef>
                <a:spcPts val="0"/>
              </a:spcBef>
              <a:spcAft>
                <a:spcPts val="0"/>
              </a:spcAft>
              <a:buClr>
                <a:srgbClr val="17375E"/>
              </a:buClr>
              <a:buSzPts val="4400"/>
              <a:buFont typeface="Trebuchet MS"/>
              <a:buNone/>
            </a:pPr>
            <a:r>
              <a:rPr lang="en-US"/>
              <a:t>Requirements Roadmap Worksheet</a:t>
            </a:r>
            <a:endParaRPr/>
          </a:p>
        </p:txBody>
      </p:sp>
      <p:pic>
        <p:nvPicPr>
          <p:cNvPr id="699" name="Google Shape;699;p85" descr="A requirements roadmap worksheet table."/>
          <p:cNvPicPr preferRelativeResize="0"/>
          <p:nvPr/>
        </p:nvPicPr>
        <p:blipFill rotWithShape="1">
          <a:blip r:embed="rId3">
            <a:alphaModFix/>
          </a:blip>
          <a:srcRect/>
          <a:stretch/>
        </p:blipFill>
        <p:spPr>
          <a:xfrm>
            <a:off x="-321025" y="776275"/>
            <a:ext cx="12834048" cy="5651149"/>
          </a:xfrm>
          <a:prstGeom prst="rect">
            <a:avLst/>
          </a:prstGeom>
          <a:noFill/>
          <a:ln>
            <a:noFill/>
          </a:ln>
        </p:spPr>
      </p:pic>
      <p:pic>
        <p:nvPicPr>
          <p:cNvPr id="700" name="Google Shape;700;p85" descr="Requirements Roadmap Worksheet table."/>
          <p:cNvPicPr preferRelativeResize="0"/>
          <p:nvPr/>
        </p:nvPicPr>
        <p:blipFill rotWithShape="1">
          <a:blip r:embed="rId4">
            <a:alphaModFix/>
          </a:blip>
          <a:srcRect/>
          <a:stretch/>
        </p:blipFill>
        <p:spPr>
          <a:xfrm>
            <a:off x="0" y="761998"/>
            <a:ext cx="12191999" cy="5926854"/>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86"/>
          <p:cNvSpPr txBox="1">
            <a:spLocks noGrp="1"/>
          </p:cNvSpPr>
          <p:nvPr>
            <p:ph type="title"/>
          </p:nvPr>
        </p:nvSpPr>
        <p:spPr>
          <a:xfrm>
            <a:off x="101600" y="76200"/>
            <a:ext cx="9621600" cy="656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900"/>
              <a:buNone/>
            </a:pPr>
            <a:r>
              <a:rPr lang="en-US"/>
              <a:t>QASP Language</a:t>
            </a:r>
            <a:endParaRPr/>
          </a:p>
        </p:txBody>
      </p:sp>
      <p:sp>
        <p:nvSpPr>
          <p:cNvPr id="707" name="Google Shape;707;p86"/>
          <p:cNvSpPr txBox="1">
            <a:spLocks noGrp="1"/>
          </p:cNvSpPr>
          <p:nvPr>
            <p:ph type="body" idx="1"/>
          </p:nvPr>
        </p:nvSpPr>
        <p:spPr>
          <a:xfrm>
            <a:off x="108425" y="990600"/>
            <a:ext cx="11994600" cy="5703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900"/>
              <a:buNone/>
            </a:pPr>
            <a:r>
              <a:rPr lang="en-US" sz="2000"/>
              <a:t>1.X QASP Relation to the Contract</a:t>
            </a:r>
            <a:endParaRPr sz="2000"/>
          </a:p>
          <a:p>
            <a:pPr marL="0" lvl="0" indent="0" algn="l" rtl="0">
              <a:lnSpc>
                <a:spcPct val="100000"/>
              </a:lnSpc>
              <a:spcBef>
                <a:spcPts val="0"/>
              </a:spcBef>
              <a:spcAft>
                <a:spcPts val="0"/>
              </a:spcAft>
              <a:buSzPts val="1900"/>
              <a:buNone/>
            </a:pPr>
            <a:r>
              <a:rPr lang="en-US" sz="2000" b="0"/>
              <a:t>The Agency will retain the right to change the surveillance methods and Quality Assurance (QA) procedures, or to increase or decrease the degree of surveillance efforts at any time necessary to assure contract compliance. A copy of the QASP may be provided to the Contractor to enable the Contractor to enhance its Quality Control (QC) Program, performed in accordance with its Quality Control Plan (QCP).</a:t>
            </a:r>
            <a:endParaRPr sz="2000" b="0"/>
          </a:p>
          <a:p>
            <a:pPr marL="0" lvl="0" indent="0" algn="l" rtl="0">
              <a:lnSpc>
                <a:spcPct val="100000"/>
              </a:lnSpc>
              <a:spcBef>
                <a:spcPts val="1000"/>
              </a:spcBef>
              <a:spcAft>
                <a:spcPts val="0"/>
              </a:spcAft>
              <a:buSzPts val="1900"/>
              <a:buNone/>
            </a:pPr>
            <a:r>
              <a:rPr lang="en-US" sz="2000"/>
              <a:t>1.X QASP Relation to the QCP</a:t>
            </a:r>
            <a:endParaRPr sz="2000"/>
          </a:p>
          <a:p>
            <a:pPr marL="0" lvl="0" indent="0" algn="l" rtl="0">
              <a:lnSpc>
                <a:spcPct val="100000"/>
              </a:lnSpc>
              <a:spcBef>
                <a:spcPts val="0"/>
              </a:spcBef>
              <a:spcAft>
                <a:spcPts val="0"/>
              </a:spcAft>
              <a:buSzPts val="1900"/>
              <a:buNone/>
            </a:pPr>
            <a:r>
              <a:rPr lang="en-US" sz="2000" b="0"/>
              <a:t>The QCP is a required element of the Contractor’s technical proposal in response to the solicitation. While the QCP represents the way in which the Contractor will ensure its quality and timeliness of services, as defined in the PWS, the QASP represents the way in which the Agency will evaluate the Contractor’s performance. The Contractor’s QCP and the Residual Organization’s QASP should be complementary programs that ensure successful Contractor performance.</a:t>
            </a:r>
            <a:endParaRPr sz="2000" b="0"/>
          </a:p>
          <a:p>
            <a:pPr marL="0" lvl="0" indent="0" algn="l" rtl="0">
              <a:lnSpc>
                <a:spcPct val="100000"/>
              </a:lnSpc>
              <a:spcBef>
                <a:spcPts val="1000"/>
              </a:spcBef>
              <a:spcAft>
                <a:spcPts val="0"/>
              </a:spcAft>
              <a:buSzPts val="1900"/>
              <a:buNone/>
            </a:pPr>
            <a:r>
              <a:rPr lang="en-US" sz="2000"/>
              <a:t>1.X Revisions to the QASP</a:t>
            </a:r>
            <a:endParaRPr sz="2000"/>
          </a:p>
          <a:p>
            <a:pPr marL="0" lvl="0" indent="0" algn="l" rtl="0">
              <a:lnSpc>
                <a:spcPct val="100000"/>
              </a:lnSpc>
              <a:spcBef>
                <a:spcPts val="0"/>
              </a:spcBef>
              <a:spcAft>
                <a:spcPts val="0"/>
              </a:spcAft>
              <a:buSzPts val="1900"/>
              <a:buNone/>
            </a:pPr>
            <a:r>
              <a:rPr lang="en-US" sz="2000" b="0"/>
              <a:t>The QASP is a tool for use in Government administration of the contract and remains subject to revision</a:t>
            </a:r>
            <a:endParaRPr sz="2000" b="0"/>
          </a:p>
          <a:p>
            <a:pPr marL="0" lvl="0" indent="0" algn="l" rtl="0">
              <a:lnSpc>
                <a:spcPct val="100000"/>
              </a:lnSpc>
              <a:spcBef>
                <a:spcPts val="0"/>
              </a:spcBef>
              <a:spcAft>
                <a:spcPts val="0"/>
              </a:spcAft>
              <a:buSzPts val="1900"/>
              <a:buNone/>
            </a:pPr>
            <a:r>
              <a:rPr lang="en-US" sz="2000" b="0"/>
              <a:t>at any time by the Government throughout the contract performance period. Revisions to this surveillance plan are the responsibility of the Contracting Officer’s Representative (COR) or Designated Government Representative (DGR). Changes may be made unilaterally and need not be announced to the Contractor; the Government may provide informational copies to the Contractor if desired.</a:t>
            </a:r>
            <a:endParaRPr sz="2000" b="0"/>
          </a:p>
          <a:p>
            <a:pPr marL="0" lvl="0" indent="0" algn="l" rtl="0">
              <a:lnSpc>
                <a:spcPct val="100000"/>
              </a:lnSpc>
              <a:spcBef>
                <a:spcPts val="0"/>
              </a:spcBef>
              <a:spcAft>
                <a:spcPts val="0"/>
              </a:spcAft>
              <a:buSzPts val="1900"/>
              <a:buNone/>
            </a:pPr>
            <a:endParaRPr sz="2000" b="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87"/>
          <p:cNvSpPr txBox="1">
            <a:spLocks noGrp="1"/>
          </p:cNvSpPr>
          <p:nvPr>
            <p:ph type="title"/>
          </p:nvPr>
        </p:nvSpPr>
        <p:spPr>
          <a:xfrm>
            <a:off x="6283842" y="1987420"/>
            <a:ext cx="4911633" cy="178985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Brainstorm Incentives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cxnSp>
        <p:nvCxnSpPr>
          <p:cNvPr id="181" name="Google Shape;181;p25"/>
          <p:cNvCxnSpPr/>
          <p:nvPr/>
        </p:nvCxnSpPr>
        <p:spPr>
          <a:xfrm rot="10800000" flipH="1">
            <a:off x="10352314" y="1185600"/>
            <a:ext cx="1839600" cy="1633800"/>
          </a:xfrm>
          <a:prstGeom prst="straightConnector1">
            <a:avLst/>
          </a:prstGeom>
          <a:noFill/>
          <a:ln w="9525" cap="flat" cmpd="sng">
            <a:solidFill>
              <a:srgbClr val="002033"/>
            </a:solidFill>
            <a:prstDash val="solid"/>
            <a:miter lim="800000"/>
            <a:headEnd type="none" w="sm" len="sm"/>
            <a:tailEnd type="none" w="sm" len="sm"/>
          </a:ln>
        </p:spPr>
      </p:cxnSp>
      <p:pic>
        <p:nvPicPr>
          <p:cNvPr id="182" name="Google Shape;182;p25" descr="CSAW logo."/>
          <p:cNvPicPr preferRelativeResize="0"/>
          <p:nvPr/>
        </p:nvPicPr>
        <p:blipFill rotWithShape="1">
          <a:blip r:embed="rId3">
            <a:alphaModFix/>
          </a:blip>
          <a:srcRect/>
          <a:stretch/>
        </p:blipFill>
        <p:spPr>
          <a:xfrm>
            <a:off x="10136690" y="17924"/>
            <a:ext cx="2055771" cy="874294"/>
          </a:xfrm>
          <a:prstGeom prst="rect">
            <a:avLst/>
          </a:prstGeom>
          <a:noFill/>
          <a:ln>
            <a:noFill/>
          </a:ln>
        </p:spPr>
      </p:pic>
      <p:sp>
        <p:nvSpPr>
          <p:cNvPr id="183" name="Google Shape;183;p25"/>
          <p:cNvSpPr/>
          <p:nvPr/>
        </p:nvSpPr>
        <p:spPr>
          <a:xfrm>
            <a:off x="-821693" y="1498600"/>
            <a:ext cx="12574800" cy="4700400"/>
          </a:xfrm>
          <a:prstGeom prst="roundRect">
            <a:avLst>
              <a:gd name="adj" fmla="val 13789"/>
            </a:avLst>
          </a:prstGeom>
          <a:solidFill>
            <a:srgbClr val="0B5394"/>
          </a:solidFill>
          <a:ln w="19050" cap="flat" cmpd="sng">
            <a:solidFill>
              <a:srgbClr val="FFD966"/>
            </a:solidFill>
            <a:prstDash val="solid"/>
            <a:round/>
            <a:headEnd type="none" w="sm" len="sm"/>
            <a:tailEnd type="none" w="sm" len="sm"/>
          </a:ln>
          <a:effectLst>
            <a:outerShdw blurRad="57150" dist="47625" dir="2760000" algn="bl" rotWithShape="0">
              <a:srgbClr val="434343">
                <a:alpha val="66666"/>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84" name="Google Shape;184;p25"/>
          <p:cNvSpPr txBox="1">
            <a:spLocks noGrp="1"/>
          </p:cNvSpPr>
          <p:nvPr>
            <p:ph type="title"/>
          </p:nvPr>
        </p:nvSpPr>
        <p:spPr>
          <a:xfrm>
            <a:off x="0" y="279400"/>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4800" b="1"/>
              <a:t>What is PBA?</a:t>
            </a:r>
            <a:endParaRPr sz="4800" b="1"/>
          </a:p>
        </p:txBody>
      </p:sp>
      <p:sp>
        <p:nvSpPr>
          <p:cNvPr id="185" name="Google Shape;185;p25"/>
          <p:cNvSpPr txBox="1"/>
          <p:nvPr/>
        </p:nvSpPr>
        <p:spPr>
          <a:xfrm>
            <a:off x="392223" y="1600200"/>
            <a:ext cx="11360700" cy="45987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en-US" sz="4800" b="0" i="1" u="none" strike="noStrike" cap="none">
                <a:solidFill>
                  <a:srgbClr val="FFFFFF"/>
                </a:solidFill>
                <a:latin typeface="Calibri"/>
                <a:ea typeface="Calibri"/>
                <a:cs typeface="Calibri"/>
                <a:sym typeface="Calibri"/>
              </a:rPr>
              <a:t>"Performance-based Acquisition" (PBA) means an acquisition structured around the results to be achieved as opposed to the manner by which the work is to be performed. - </a:t>
            </a:r>
            <a:r>
              <a:rPr lang="en-US" sz="4800" b="0" i="0" u="sng" strike="noStrike" cap="none">
                <a:solidFill>
                  <a:schemeClr val="hlink"/>
                </a:solidFill>
                <a:latin typeface="Calibri"/>
                <a:ea typeface="Calibri"/>
                <a:cs typeface="Calibri"/>
                <a:sym typeface="Calibri"/>
                <a:hlinkClick r:id="rId4"/>
              </a:rPr>
              <a:t>FAR 2.101</a:t>
            </a:r>
            <a:endParaRPr sz="3700" b="0" i="0" u="none" strike="noStrike" cap="none">
              <a:solidFill>
                <a:srgbClr val="FED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cxnSp>
        <p:nvCxnSpPr>
          <p:cNvPr id="186" name="Google Shape;186;p25"/>
          <p:cNvCxnSpPr/>
          <p:nvPr/>
        </p:nvCxnSpPr>
        <p:spPr>
          <a:xfrm>
            <a:off x="0" y="1227325"/>
            <a:ext cx="11748600" cy="0"/>
          </a:xfrm>
          <a:prstGeom prst="straightConnector1">
            <a:avLst/>
          </a:prstGeom>
          <a:noFill/>
          <a:ln w="28575" cap="flat" cmpd="sng">
            <a:solidFill>
              <a:srgbClr val="FFFFFF"/>
            </a:solidFill>
            <a:prstDash val="solid"/>
            <a:round/>
            <a:headEnd type="none" w="sm" len="sm"/>
            <a:tailEnd type="none" w="sm" len="sm"/>
          </a:ln>
        </p:spPr>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88"/>
          <p:cNvSpPr txBox="1">
            <a:spLocks noGrp="1"/>
          </p:cNvSpPr>
          <p:nvPr>
            <p:ph type="title" idx="4294967295"/>
          </p:nvPr>
        </p:nvSpPr>
        <p:spPr>
          <a:xfrm>
            <a:off x="198782" y="206546"/>
            <a:ext cx="8332788" cy="1147763"/>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17375E"/>
              </a:buClr>
              <a:buSzPts val="4400"/>
              <a:buFont typeface="Trebuchet MS"/>
              <a:buNone/>
            </a:pPr>
            <a:r>
              <a:rPr lang="en-US"/>
              <a:t>Incentives to Consider</a:t>
            </a:r>
            <a:endParaRPr/>
          </a:p>
        </p:txBody>
      </p:sp>
      <p:sp>
        <p:nvSpPr>
          <p:cNvPr id="719" name="Google Shape;719;p88"/>
          <p:cNvSpPr txBox="1">
            <a:spLocks noGrp="1"/>
          </p:cNvSpPr>
          <p:nvPr>
            <p:ph type="body" idx="1"/>
          </p:nvPr>
        </p:nvSpPr>
        <p:spPr>
          <a:xfrm>
            <a:off x="447261" y="1572247"/>
            <a:ext cx="9153939" cy="4505325"/>
          </a:xfrm>
          <a:prstGeom prst="rect">
            <a:avLst/>
          </a:prstGeom>
          <a:noFill/>
          <a:ln>
            <a:noFill/>
          </a:ln>
        </p:spPr>
        <p:txBody>
          <a:bodyPr spcFirstLastPara="1" wrap="square" lIns="91425" tIns="45700" rIns="91425" bIns="45700" anchor="t" anchorCtr="0">
            <a:noAutofit/>
          </a:bodyPr>
          <a:lstStyle/>
          <a:p>
            <a:pPr marL="228600" marR="0" lvl="0" indent="-133350" algn="l" rtl="0">
              <a:lnSpc>
                <a:spcPct val="90000"/>
              </a:lnSpc>
              <a:spcBef>
                <a:spcPts val="1000"/>
              </a:spcBef>
              <a:spcAft>
                <a:spcPts val="0"/>
              </a:spcAft>
              <a:buClr>
                <a:srgbClr val="953735"/>
              </a:buClr>
              <a:buSzPts val="1500"/>
              <a:buFont typeface="Arial"/>
              <a:buNone/>
            </a:pPr>
            <a:r>
              <a:rPr lang="en-US" sz="2000" b="1" i="0" u="none" strike="noStrike" cap="none">
                <a:solidFill>
                  <a:srgbClr val="000000"/>
                </a:solidFill>
                <a:latin typeface="Arial"/>
                <a:ea typeface="Arial"/>
                <a:cs typeface="Arial"/>
                <a:sym typeface="Arial"/>
              </a:rPr>
              <a:t>Monetary</a:t>
            </a:r>
            <a:endParaRPr sz="2000" b="1" i="0" u="none" strike="noStrike" cap="none">
              <a:solidFill>
                <a:srgbClr val="000000"/>
              </a:solidFill>
              <a:latin typeface="Arial"/>
              <a:ea typeface="Arial"/>
              <a:cs typeface="Arial"/>
              <a:sym typeface="Arial"/>
            </a:endParaRPr>
          </a:p>
          <a:p>
            <a:pPr marL="457200" marR="0" lvl="0" indent="-355600" algn="l" rtl="0">
              <a:lnSpc>
                <a:spcPct val="115000"/>
              </a:lnSpc>
              <a:spcBef>
                <a:spcPts val="10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Award fee (positive)</a:t>
            </a:r>
            <a:endParaRPr sz="2000" b="0" i="0" u="none" strike="noStrike" cap="none">
              <a:solidFill>
                <a:srgbClr val="000000"/>
              </a:solidFill>
              <a:latin typeface="Arial"/>
              <a:ea typeface="Arial"/>
              <a:cs typeface="Arial"/>
              <a:sym typeface="Arial"/>
            </a:endParaRPr>
          </a:p>
          <a:p>
            <a:pPr marL="457200" marR="0" lvl="0" indent="-355600" algn="l" rtl="0">
              <a:lnSpc>
                <a:spcPct val="115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Money for early completion/delivery (positive)</a:t>
            </a:r>
            <a:endParaRPr sz="2000" b="0" i="0" u="none" strike="noStrike" cap="none">
              <a:solidFill>
                <a:srgbClr val="000000"/>
              </a:solidFill>
              <a:latin typeface="Arial"/>
              <a:ea typeface="Arial"/>
              <a:cs typeface="Arial"/>
              <a:sym typeface="Arial"/>
            </a:endParaRPr>
          </a:p>
          <a:p>
            <a:pPr marL="457200" marR="0" lvl="0" indent="-355600" algn="l" rtl="0">
              <a:lnSpc>
                <a:spcPct val="115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Shared savings (positive)</a:t>
            </a:r>
            <a:endParaRPr sz="2000" b="0" i="0" u="none" strike="noStrike" cap="none">
              <a:solidFill>
                <a:srgbClr val="000000"/>
              </a:solidFill>
              <a:latin typeface="Arial"/>
              <a:ea typeface="Arial"/>
              <a:cs typeface="Arial"/>
              <a:sym typeface="Arial"/>
            </a:endParaRPr>
          </a:p>
          <a:p>
            <a:pPr marL="457200" marR="0" lvl="0" indent="-355600" algn="l" rtl="0">
              <a:lnSpc>
                <a:spcPct val="115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Withhold money for late completion/delivery (negative)</a:t>
            </a:r>
            <a:endParaRPr sz="2000" b="0" i="0" u="none" strike="noStrike" cap="none">
              <a:solidFill>
                <a:srgbClr val="000000"/>
              </a:solidFill>
              <a:latin typeface="Arial"/>
              <a:ea typeface="Arial"/>
              <a:cs typeface="Arial"/>
              <a:sym typeface="Arial"/>
            </a:endParaRPr>
          </a:p>
          <a:p>
            <a:pPr marL="457200" marR="0" lvl="0" indent="-355600" algn="l" rtl="0">
              <a:lnSpc>
                <a:spcPct val="115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Withhold money for late non-performance (negative)</a:t>
            </a:r>
            <a:endParaRPr sz="2000" b="0" i="0" u="none" strike="noStrike" cap="none">
              <a:solidFill>
                <a:srgbClr val="000000"/>
              </a:solidFill>
              <a:latin typeface="Arial"/>
              <a:ea typeface="Arial"/>
              <a:cs typeface="Arial"/>
              <a:sym typeface="Arial"/>
            </a:endParaRPr>
          </a:p>
          <a:p>
            <a:pPr marL="228600" marR="0" lvl="0" indent="-133350" algn="l" rtl="0">
              <a:lnSpc>
                <a:spcPct val="90000"/>
              </a:lnSpc>
              <a:spcBef>
                <a:spcPts val="1000"/>
              </a:spcBef>
              <a:spcAft>
                <a:spcPts val="0"/>
              </a:spcAft>
              <a:buClr>
                <a:srgbClr val="953735"/>
              </a:buClr>
              <a:buSzPts val="1500"/>
              <a:buFont typeface="Arial"/>
              <a:buNone/>
            </a:pPr>
            <a:r>
              <a:rPr lang="en-US" sz="2000" b="1" i="0" u="none" strike="noStrike" cap="none">
                <a:solidFill>
                  <a:srgbClr val="000000"/>
                </a:solidFill>
                <a:latin typeface="Arial"/>
                <a:ea typeface="Arial"/>
                <a:cs typeface="Arial"/>
                <a:sym typeface="Arial"/>
              </a:rPr>
              <a:t>Non-Monetary </a:t>
            </a:r>
            <a:endParaRPr sz="2000" b="1" i="0" u="none" strike="noStrike" cap="none">
              <a:solidFill>
                <a:srgbClr val="000000"/>
              </a:solidFill>
              <a:latin typeface="Arial"/>
              <a:ea typeface="Arial"/>
              <a:cs typeface="Arial"/>
              <a:sym typeface="Arial"/>
            </a:endParaRPr>
          </a:p>
          <a:p>
            <a:pPr marL="457200" marR="0" lvl="0" indent="-355600" algn="l" rtl="0">
              <a:lnSpc>
                <a:spcPct val="115000"/>
              </a:lnSpc>
              <a:spcBef>
                <a:spcPts val="10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Contract length (positive or negative)</a:t>
            </a:r>
            <a:endParaRPr sz="2000" b="0" i="0" u="none" strike="noStrike" cap="none">
              <a:solidFill>
                <a:srgbClr val="000000"/>
              </a:solidFill>
              <a:latin typeface="Arial"/>
              <a:ea typeface="Arial"/>
              <a:cs typeface="Arial"/>
              <a:sym typeface="Arial"/>
            </a:endParaRPr>
          </a:p>
          <a:p>
            <a:pPr marL="914400" marR="0" lvl="1" indent="-355600" algn="l" rtl="0">
              <a:lnSpc>
                <a:spcPct val="115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Award term/award options</a:t>
            </a:r>
            <a:endParaRPr sz="2000" b="0" i="0" u="none" strike="noStrike" cap="none">
              <a:solidFill>
                <a:srgbClr val="000000"/>
              </a:solidFill>
              <a:latin typeface="Arial"/>
              <a:ea typeface="Arial"/>
              <a:cs typeface="Arial"/>
              <a:sym typeface="Arial"/>
            </a:endParaRPr>
          </a:p>
          <a:p>
            <a:pPr marL="914400" marR="0" lvl="1" indent="-355600" algn="l" rtl="0">
              <a:lnSpc>
                <a:spcPct val="115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Exercise options</a:t>
            </a:r>
            <a:endParaRPr sz="2000" b="0" i="0" u="none" strike="noStrike" cap="none">
              <a:solidFill>
                <a:srgbClr val="000000"/>
              </a:solidFill>
              <a:latin typeface="Arial"/>
              <a:ea typeface="Arial"/>
              <a:cs typeface="Arial"/>
              <a:sym typeface="Arial"/>
            </a:endParaRPr>
          </a:p>
          <a:p>
            <a:pPr marL="457200" marR="0" lvl="0" indent="-355600" algn="l" rtl="0">
              <a:lnSpc>
                <a:spcPct val="115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Past performance ratings (positive)</a:t>
            </a:r>
            <a:endParaRPr sz="2000" b="0" i="0" u="none" strike="noStrike" cap="none">
              <a:solidFill>
                <a:srgbClr val="000000"/>
              </a:solidFill>
              <a:latin typeface="Arial"/>
              <a:ea typeface="Arial"/>
              <a:cs typeface="Arial"/>
              <a:sym typeface="Arial"/>
            </a:endParaRPr>
          </a:p>
          <a:p>
            <a:pPr marL="457200" marR="0" lvl="0" indent="-355600" algn="l" rtl="0">
              <a:lnSpc>
                <a:spcPct val="115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Recognition in publications (positive)</a:t>
            </a:r>
            <a:endParaRPr sz="2000" b="0" i="0" u="none" strike="noStrike" cap="none">
              <a:solidFill>
                <a:srgbClr val="000000"/>
              </a:solidFill>
              <a:latin typeface="Arial"/>
              <a:ea typeface="Arial"/>
              <a:cs typeface="Arial"/>
              <a:sym typeface="Arial"/>
            </a:endParaRPr>
          </a:p>
          <a:p>
            <a:pPr marL="457200" marR="0" lvl="0" indent="-355600" algn="l" rtl="0">
              <a:lnSpc>
                <a:spcPct val="115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Letters of commendation (positive)</a:t>
            </a:r>
            <a:endParaRPr sz="2000" b="0" i="0" u="none" strike="noStrike" cap="none">
              <a:solidFill>
                <a:srgbClr val="000000"/>
              </a:solidFill>
              <a:latin typeface="Arial"/>
              <a:ea typeface="Arial"/>
              <a:cs typeface="Arial"/>
              <a:sym typeface="Arial"/>
            </a:endParaRPr>
          </a:p>
        </p:txBody>
      </p:sp>
      <p:pic>
        <p:nvPicPr>
          <p:cNvPr id="720" name="Google Shape;720;p88" descr="Image of a large stick with carrots dangling from it by rope and small people trying to reach up and grab the carrots" title="Image"/>
          <p:cNvPicPr preferRelativeResize="0"/>
          <p:nvPr/>
        </p:nvPicPr>
        <p:blipFill rotWithShape="1">
          <a:blip r:embed="rId3">
            <a:alphaModFix/>
          </a:blip>
          <a:srcRect/>
          <a:stretch/>
        </p:blipFill>
        <p:spPr>
          <a:xfrm>
            <a:off x="7337751" y="2092211"/>
            <a:ext cx="4487775" cy="3172507"/>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89"/>
          <p:cNvSpPr txBox="1">
            <a:spLocks noGrp="1"/>
          </p:cNvSpPr>
          <p:nvPr>
            <p:ph type="title"/>
          </p:nvPr>
        </p:nvSpPr>
        <p:spPr>
          <a:xfrm>
            <a:off x="381000" y="300036"/>
            <a:ext cx="9553500" cy="6906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SzPts val="3600"/>
              <a:buNone/>
            </a:pPr>
            <a:r>
              <a:rPr lang="en-US"/>
              <a:t>Why Use Incentives?</a:t>
            </a:r>
            <a:endParaRPr/>
          </a:p>
        </p:txBody>
      </p:sp>
      <p:graphicFrame>
        <p:nvGraphicFramePr>
          <p:cNvPr id="727" name="Google Shape;727;p89"/>
          <p:cNvGraphicFramePr/>
          <p:nvPr/>
        </p:nvGraphicFramePr>
        <p:xfrm>
          <a:off x="487275" y="1505800"/>
          <a:ext cx="3000000" cy="3000000"/>
        </p:xfrm>
        <a:graphic>
          <a:graphicData uri="http://schemas.openxmlformats.org/drawingml/2006/table">
            <a:tbl>
              <a:tblPr firstRow="1">
                <a:noFill/>
                <a:tableStyleId>{E1667B3E-50B5-4A5C-8DA1-52B90B0DE270}</a:tableStyleId>
              </a:tblPr>
              <a:tblGrid>
                <a:gridCol w="5585050">
                  <a:extLst>
                    <a:ext uri="{9D8B030D-6E8A-4147-A177-3AD203B41FA5}">
                      <a16:colId xmlns:a16="http://schemas.microsoft.com/office/drawing/2014/main" val="20000"/>
                    </a:ext>
                  </a:extLst>
                </a:gridCol>
                <a:gridCol w="5585050">
                  <a:extLst>
                    <a:ext uri="{9D8B030D-6E8A-4147-A177-3AD203B41FA5}">
                      <a16:colId xmlns:a16="http://schemas.microsoft.com/office/drawing/2014/main" val="20001"/>
                    </a:ext>
                  </a:extLst>
                </a:gridCol>
              </a:tblGrid>
              <a:tr h="38100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solidFill>
                            <a:srgbClr val="FFFFFF"/>
                          </a:solidFill>
                          <a:latin typeface="Verdana"/>
                          <a:ea typeface="Verdana"/>
                          <a:cs typeface="Verdana"/>
                          <a:sym typeface="Verdana"/>
                        </a:rPr>
                        <a:t>Pros of Incentives</a:t>
                      </a:r>
                      <a:endParaRPr sz="1600" b="1" u="none" strike="noStrike" cap="none">
                        <a:solidFill>
                          <a:srgbClr val="FFFFFF"/>
                        </a:solidFill>
                        <a:latin typeface="Verdana"/>
                        <a:ea typeface="Verdana"/>
                        <a:cs typeface="Verdana"/>
                        <a:sym typeface="Verdana"/>
                      </a:endParaRPr>
                    </a:p>
                  </a:txBody>
                  <a:tcPr marL="19050" marR="19050"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B5394"/>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a:solidFill>
                            <a:srgbClr val="FFFFFF"/>
                          </a:solidFill>
                          <a:latin typeface="Verdana"/>
                          <a:ea typeface="Verdana"/>
                          <a:cs typeface="Verdana"/>
                          <a:sym typeface="Verdana"/>
                        </a:rPr>
                        <a:t>Cons of Incentives</a:t>
                      </a:r>
                      <a:endParaRPr sz="1600" b="1" u="none" strike="noStrike" cap="none">
                        <a:solidFill>
                          <a:srgbClr val="FFFFFF"/>
                        </a:solidFill>
                        <a:latin typeface="Verdana"/>
                        <a:ea typeface="Verdana"/>
                        <a:cs typeface="Verdana"/>
                        <a:sym typeface="Verdana"/>
                      </a:endParaRPr>
                    </a:p>
                  </a:txBody>
                  <a:tcPr marL="19050" marR="19050"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B5394"/>
                    </a:solidFill>
                  </a:tcPr>
                </a:tc>
                <a:extLst>
                  <a:ext uri="{0D108BD9-81ED-4DB2-BD59-A6C34878D82A}">
                    <a16:rowId xmlns:a16="http://schemas.microsoft.com/office/drawing/2014/main" val="10000"/>
                  </a:ext>
                </a:extLst>
              </a:tr>
              <a:tr h="480517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Verdana"/>
                          <a:ea typeface="Verdana"/>
                          <a:cs typeface="Verdana"/>
                          <a:sym typeface="Verdana"/>
                        </a:rPr>
                        <a:t>Incentives</a:t>
                      </a:r>
                      <a:endParaRPr sz="1600" b="1" u="none" strike="noStrike" cap="none">
                        <a:latin typeface="Verdana"/>
                        <a:ea typeface="Verdana"/>
                        <a:cs typeface="Verdana"/>
                        <a:sym typeface="Verdana"/>
                      </a:endParaRPr>
                    </a:p>
                    <a:p>
                      <a:pPr marL="838200" marR="0" lvl="0" indent="-330200" algn="l" rtl="0">
                        <a:lnSpc>
                          <a:spcPct val="115000"/>
                        </a:lnSpc>
                        <a:spcBef>
                          <a:spcPts val="1400"/>
                        </a:spcBef>
                        <a:spcAft>
                          <a:spcPts val="0"/>
                        </a:spcAft>
                        <a:buClr>
                          <a:srgbClr val="000000"/>
                        </a:buClr>
                        <a:buSzPts val="1600"/>
                        <a:buFont typeface="Verdana"/>
                        <a:buChar char="●"/>
                      </a:pPr>
                      <a:r>
                        <a:rPr lang="en-US" sz="1600" u="none" strike="noStrike" cap="none">
                          <a:latin typeface="Verdana"/>
                          <a:ea typeface="Verdana"/>
                          <a:cs typeface="Verdana"/>
                          <a:sym typeface="Verdana"/>
                        </a:rPr>
                        <a:t>Promote excellent results and outcomes</a:t>
                      </a:r>
                      <a:endParaRPr sz="1600" u="none" strike="noStrike" cap="none">
                        <a:latin typeface="Verdana"/>
                        <a:ea typeface="Verdana"/>
                        <a:cs typeface="Verdana"/>
                        <a:sym typeface="Verdana"/>
                      </a:endParaRPr>
                    </a:p>
                    <a:p>
                      <a:pPr marL="838200" marR="0" lvl="0" indent="-330200" algn="l" rtl="0">
                        <a:lnSpc>
                          <a:spcPct val="115000"/>
                        </a:lnSpc>
                        <a:spcBef>
                          <a:spcPts val="0"/>
                        </a:spcBef>
                        <a:spcAft>
                          <a:spcPts val="0"/>
                        </a:spcAft>
                        <a:buClr>
                          <a:srgbClr val="000000"/>
                        </a:buClr>
                        <a:buSzPts val="1600"/>
                        <a:buFont typeface="Verdana"/>
                        <a:buChar char="●"/>
                      </a:pPr>
                      <a:r>
                        <a:rPr lang="en-US" sz="1600" u="none" strike="noStrike" cap="none">
                          <a:latin typeface="Verdana"/>
                          <a:ea typeface="Verdana"/>
                          <a:cs typeface="Verdana"/>
                          <a:sym typeface="Verdana"/>
                        </a:rPr>
                        <a:t>Promote internal quality control and remedies</a:t>
                      </a:r>
                      <a:endParaRPr sz="1600" u="none" strike="noStrike" cap="none">
                        <a:latin typeface="Verdana"/>
                        <a:ea typeface="Verdana"/>
                        <a:cs typeface="Verdana"/>
                        <a:sym typeface="Verdana"/>
                      </a:endParaRPr>
                    </a:p>
                    <a:p>
                      <a:pPr marL="838200" marR="0" lvl="0" indent="-330200" algn="l" rtl="0">
                        <a:lnSpc>
                          <a:spcPct val="115000"/>
                        </a:lnSpc>
                        <a:spcBef>
                          <a:spcPts val="0"/>
                        </a:spcBef>
                        <a:spcAft>
                          <a:spcPts val="0"/>
                        </a:spcAft>
                        <a:buClr>
                          <a:srgbClr val="000000"/>
                        </a:buClr>
                        <a:buSzPts val="1600"/>
                        <a:buFont typeface="Verdana"/>
                        <a:buChar char="●"/>
                      </a:pPr>
                      <a:r>
                        <a:rPr lang="en-US" sz="1600" u="none" strike="noStrike" cap="none">
                          <a:latin typeface="Verdana"/>
                          <a:ea typeface="Verdana"/>
                          <a:cs typeface="Verdana"/>
                          <a:sym typeface="Verdana"/>
                        </a:rPr>
                        <a:t>Encourage expertise, teamwork, partnering</a:t>
                      </a:r>
                      <a:endParaRPr sz="1600" u="none" strike="noStrike" cap="none">
                        <a:latin typeface="Verdana"/>
                        <a:ea typeface="Verdana"/>
                        <a:cs typeface="Verdana"/>
                        <a:sym typeface="Verdana"/>
                      </a:endParaRPr>
                    </a:p>
                    <a:p>
                      <a:pPr marL="838200" marR="0" lvl="0" indent="-330200" algn="l" rtl="0">
                        <a:lnSpc>
                          <a:spcPct val="115000"/>
                        </a:lnSpc>
                        <a:spcBef>
                          <a:spcPts val="0"/>
                        </a:spcBef>
                        <a:spcAft>
                          <a:spcPts val="0"/>
                        </a:spcAft>
                        <a:buClr>
                          <a:srgbClr val="000000"/>
                        </a:buClr>
                        <a:buSzPts val="1600"/>
                        <a:buFont typeface="Verdana"/>
                        <a:buChar char="●"/>
                      </a:pPr>
                      <a:r>
                        <a:rPr lang="en-US" sz="1600" u="none" strike="noStrike" cap="none">
                          <a:latin typeface="Verdana"/>
                          <a:ea typeface="Verdana"/>
                          <a:cs typeface="Verdana"/>
                          <a:sym typeface="Verdana"/>
                        </a:rPr>
                        <a:t>Encourage contractor satisfaction/pride in workmanship</a:t>
                      </a:r>
                      <a:endParaRPr sz="1600" u="none" strike="noStrike" cap="none">
                        <a:latin typeface="Verdana"/>
                        <a:ea typeface="Verdana"/>
                        <a:cs typeface="Verdana"/>
                        <a:sym typeface="Verdana"/>
                      </a:endParaRPr>
                    </a:p>
                    <a:p>
                      <a:pPr marL="0" marR="0" lvl="0" indent="0" algn="l" rtl="0">
                        <a:lnSpc>
                          <a:spcPct val="115000"/>
                        </a:lnSpc>
                        <a:spcBef>
                          <a:spcPts val="1500"/>
                        </a:spcBef>
                        <a:spcAft>
                          <a:spcPts val="0"/>
                        </a:spcAft>
                        <a:buClr>
                          <a:srgbClr val="000000"/>
                        </a:buClr>
                        <a:buSzPts val="1600"/>
                        <a:buFont typeface="Arial"/>
                        <a:buNone/>
                      </a:pPr>
                      <a:r>
                        <a:rPr lang="en-US" sz="1600" b="1" u="none" strike="noStrike" cap="none">
                          <a:latin typeface="Verdana"/>
                          <a:ea typeface="Verdana"/>
                          <a:cs typeface="Verdana"/>
                          <a:sym typeface="Verdana"/>
                        </a:rPr>
                        <a:t>Monetary Incentives</a:t>
                      </a:r>
                      <a:endParaRPr sz="1600" b="1" u="none" strike="noStrike" cap="none">
                        <a:latin typeface="Verdana"/>
                        <a:ea typeface="Verdana"/>
                        <a:cs typeface="Verdana"/>
                        <a:sym typeface="Verdana"/>
                      </a:endParaRPr>
                    </a:p>
                    <a:p>
                      <a:pPr marL="838200" marR="0" lvl="0" indent="-330200" algn="l" rtl="0">
                        <a:lnSpc>
                          <a:spcPct val="115000"/>
                        </a:lnSpc>
                        <a:spcBef>
                          <a:spcPts val="1400"/>
                        </a:spcBef>
                        <a:spcAft>
                          <a:spcPts val="0"/>
                        </a:spcAft>
                        <a:buClr>
                          <a:srgbClr val="000000"/>
                        </a:buClr>
                        <a:buSzPts val="1600"/>
                        <a:buFont typeface="Verdana"/>
                        <a:buChar char="●"/>
                      </a:pPr>
                      <a:r>
                        <a:rPr lang="en-US" sz="1600" u="none" strike="noStrike" cap="none">
                          <a:latin typeface="Verdana"/>
                          <a:ea typeface="Verdana"/>
                          <a:cs typeface="Verdana"/>
                          <a:sym typeface="Verdana"/>
                        </a:rPr>
                        <a:t>Promote upper management participation</a:t>
                      </a:r>
                      <a:endParaRPr sz="1600" u="none" strike="noStrike" cap="none">
                        <a:latin typeface="Verdana"/>
                        <a:ea typeface="Verdana"/>
                        <a:cs typeface="Verdana"/>
                        <a:sym typeface="Verdana"/>
                      </a:endParaRPr>
                    </a:p>
                    <a:p>
                      <a:pPr marL="838200" marR="0" lvl="0" indent="-330200" algn="l" rtl="0">
                        <a:lnSpc>
                          <a:spcPct val="115000"/>
                        </a:lnSpc>
                        <a:spcBef>
                          <a:spcPts val="0"/>
                        </a:spcBef>
                        <a:spcAft>
                          <a:spcPts val="0"/>
                        </a:spcAft>
                        <a:buClr>
                          <a:srgbClr val="000000"/>
                        </a:buClr>
                        <a:buSzPts val="1600"/>
                        <a:buFont typeface="Verdana"/>
                        <a:buChar char="●"/>
                      </a:pPr>
                      <a:r>
                        <a:rPr lang="en-US" sz="1600" u="none" strike="noStrike" cap="none">
                          <a:latin typeface="Verdana"/>
                          <a:ea typeface="Verdana"/>
                          <a:cs typeface="Verdana"/>
                          <a:sym typeface="Verdana"/>
                        </a:rPr>
                        <a:t>Promote cost savings</a:t>
                      </a:r>
                      <a:endParaRPr sz="1600" u="none" strike="noStrike" cap="none">
                        <a:latin typeface="Verdana"/>
                        <a:ea typeface="Verdana"/>
                        <a:cs typeface="Verdana"/>
                        <a:sym typeface="Verdana"/>
                      </a:endParaRPr>
                    </a:p>
                    <a:p>
                      <a:pPr marL="0" marR="0" lvl="0" indent="0" algn="l" rtl="0">
                        <a:lnSpc>
                          <a:spcPct val="115000"/>
                        </a:lnSpc>
                        <a:spcBef>
                          <a:spcPts val="1500"/>
                        </a:spcBef>
                        <a:spcAft>
                          <a:spcPts val="0"/>
                        </a:spcAft>
                        <a:buClr>
                          <a:srgbClr val="000000"/>
                        </a:buClr>
                        <a:buSzPts val="1600"/>
                        <a:buFont typeface="Arial"/>
                        <a:buNone/>
                      </a:pPr>
                      <a:r>
                        <a:rPr lang="en-US" sz="1600" b="1" u="none" strike="noStrike" cap="none">
                          <a:latin typeface="Verdana"/>
                          <a:ea typeface="Verdana"/>
                          <a:cs typeface="Verdana"/>
                          <a:sym typeface="Verdana"/>
                        </a:rPr>
                        <a:t>Non-Monetary Incentives</a:t>
                      </a:r>
                      <a:endParaRPr sz="1600" b="1" u="none" strike="noStrike" cap="none">
                        <a:latin typeface="Verdana"/>
                        <a:ea typeface="Verdana"/>
                        <a:cs typeface="Verdana"/>
                        <a:sym typeface="Verdana"/>
                      </a:endParaRPr>
                    </a:p>
                    <a:p>
                      <a:pPr marL="838200" marR="0" lvl="0" indent="-330200" algn="l" rtl="0">
                        <a:lnSpc>
                          <a:spcPct val="115000"/>
                        </a:lnSpc>
                        <a:spcBef>
                          <a:spcPts val="1400"/>
                        </a:spcBef>
                        <a:spcAft>
                          <a:spcPts val="0"/>
                        </a:spcAft>
                        <a:buClr>
                          <a:srgbClr val="000000"/>
                        </a:buClr>
                        <a:buSzPts val="1600"/>
                        <a:buFont typeface="Verdana"/>
                        <a:buChar char="●"/>
                      </a:pPr>
                      <a:r>
                        <a:rPr lang="en-US" sz="1600" u="none" strike="noStrike" cap="none">
                          <a:latin typeface="Verdana"/>
                          <a:ea typeface="Verdana"/>
                          <a:cs typeface="Verdana"/>
                          <a:sym typeface="Verdana"/>
                        </a:rPr>
                        <a:t>Promote workforce satisfaction &amp; stability</a:t>
                      </a:r>
                      <a:endParaRPr sz="1600" u="none" strike="noStrike" cap="none">
                        <a:latin typeface="Verdana"/>
                        <a:ea typeface="Verdana"/>
                        <a:cs typeface="Verdana"/>
                        <a:sym typeface="Verdana"/>
                      </a:endParaRPr>
                    </a:p>
                  </a:txBody>
                  <a:tcPr marL="19050" marR="19050"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0" algn="l" rtl="0">
                        <a:lnSpc>
                          <a:spcPct val="115000"/>
                        </a:lnSpc>
                        <a:spcBef>
                          <a:spcPts val="0"/>
                        </a:spcBef>
                        <a:spcAft>
                          <a:spcPts val="0"/>
                        </a:spcAft>
                        <a:buClr>
                          <a:srgbClr val="000000"/>
                        </a:buClr>
                        <a:buSzPts val="1600"/>
                        <a:buFont typeface="Arial"/>
                        <a:buNone/>
                      </a:pPr>
                      <a:endParaRPr sz="1600" u="none" strike="noStrike" cap="none">
                        <a:latin typeface="Verdana"/>
                        <a:ea typeface="Verdana"/>
                        <a:cs typeface="Verdana"/>
                        <a:sym typeface="Verdana"/>
                      </a:endParaRPr>
                    </a:p>
                    <a:p>
                      <a:pPr marL="838200" marR="0" lvl="0" indent="-330200" algn="l" rtl="0">
                        <a:lnSpc>
                          <a:spcPct val="115000"/>
                        </a:lnSpc>
                        <a:spcBef>
                          <a:spcPts val="1500"/>
                        </a:spcBef>
                        <a:spcAft>
                          <a:spcPts val="0"/>
                        </a:spcAft>
                        <a:buClr>
                          <a:srgbClr val="000000"/>
                        </a:buClr>
                        <a:buSzPts val="1600"/>
                        <a:buFont typeface="Verdana"/>
                        <a:buChar char="●"/>
                      </a:pPr>
                      <a:r>
                        <a:rPr lang="en-US" sz="1600" u="none" strike="noStrike" cap="none">
                          <a:latin typeface="Verdana"/>
                          <a:ea typeface="Verdana"/>
                          <a:cs typeface="Verdana"/>
                          <a:sym typeface="Verdana"/>
                        </a:rPr>
                        <a:t>Providers with market power can resist them</a:t>
                      </a:r>
                      <a:endParaRPr sz="1600" u="none" strike="noStrike" cap="none">
                        <a:latin typeface="Verdana"/>
                        <a:ea typeface="Verdana"/>
                        <a:cs typeface="Verdana"/>
                        <a:sym typeface="Verdana"/>
                      </a:endParaRPr>
                    </a:p>
                    <a:p>
                      <a:pPr marL="838200" marR="0" lvl="0" indent="-330200" algn="l" rtl="0">
                        <a:lnSpc>
                          <a:spcPct val="115000"/>
                        </a:lnSpc>
                        <a:spcBef>
                          <a:spcPts val="0"/>
                        </a:spcBef>
                        <a:spcAft>
                          <a:spcPts val="0"/>
                        </a:spcAft>
                        <a:buClr>
                          <a:srgbClr val="000000"/>
                        </a:buClr>
                        <a:buSzPts val="1600"/>
                        <a:buFont typeface="Verdana"/>
                        <a:buChar char="●"/>
                      </a:pPr>
                      <a:r>
                        <a:rPr lang="en-US" sz="1600" u="none" strike="noStrike" cap="none">
                          <a:latin typeface="Verdana"/>
                          <a:ea typeface="Verdana"/>
                          <a:cs typeface="Verdana"/>
                          <a:sym typeface="Verdana"/>
                        </a:rPr>
                        <a:t>They are difficult to use in contracts for experts</a:t>
                      </a:r>
                      <a:endParaRPr sz="1600" u="none" strike="noStrike" cap="none">
                        <a:latin typeface="Verdana"/>
                        <a:ea typeface="Verdana"/>
                        <a:cs typeface="Verdana"/>
                        <a:sym typeface="Verdana"/>
                      </a:endParaRPr>
                    </a:p>
                    <a:p>
                      <a:pPr marL="838200" marR="0" lvl="0" indent="-330200" algn="l" rtl="0">
                        <a:lnSpc>
                          <a:spcPct val="115000"/>
                        </a:lnSpc>
                        <a:spcBef>
                          <a:spcPts val="0"/>
                        </a:spcBef>
                        <a:spcAft>
                          <a:spcPts val="0"/>
                        </a:spcAft>
                        <a:buClr>
                          <a:srgbClr val="000000"/>
                        </a:buClr>
                        <a:buSzPts val="1600"/>
                        <a:buFont typeface="Verdana"/>
                        <a:buChar char="●"/>
                      </a:pPr>
                      <a:r>
                        <a:rPr lang="en-US" sz="1600" u="none" strike="noStrike" cap="none">
                          <a:latin typeface="Verdana"/>
                          <a:ea typeface="Verdana"/>
                          <a:cs typeface="Verdana"/>
                          <a:sym typeface="Verdana"/>
                        </a:rPr>
                        <a:t>Outside factors can influence performance</a:t>
                      </a:r>
                      <a:endParaRPr sz="1600" u="none" strike="noStrike" cap="none">
                        <a:latin typeface="Verdana"/>
                        <a:ea typeface="Verdana"/>
                        <a:cs typeface="Verdana"/>
                        <a:sym typeface="Verdana"/>
                      </a:endParaRPr>
                    </a:p>
                    <a:p>
                      <a:pPr marL="838200" marR="0" lvl="0" indent="-330200" algn="l" rtl="0">
                        <a:lnSpc>
                          <a:spcPct val="115000"/>
                        </a:lnSpc>
                        <a:spcBef>
                          <a:spcPts val="0"/>
                        </a:spcBef>
                        <a:spcAft>
                          <a:spcPts val="0"/>
                        </a:spcAft>
                        <a:buClr>
                          <a:srgbClr val="000000"/>
                        </a:buClr>
                        <a:buSzPts val="1600"/>
                        <a:buFont typeface="Verdana"/>
                        <a:buChar char="●"/>
                      </a:pPr>
                      <a:r>
                        <a:rPr lang="en-US" sz="1600" u="none" strike="noStrike" cap="none">
                          <a:latin typeface="Verdana"/>
                          <a:ea typeface="Verdana"/>
                          <a:cs typeface="Verdana"/>
                          <a:sym typeface="Verdana"/>
                        </a:rPr>
                        <a:t>More work to administer</a:t>
                      </a:r>
                      <a:endParaRPr sz="1600" u="none" strike="noStrike" cap="none">
                        <a:latin typeface="Verdana"/>
                        <a:ea typeface="Verdana"/>
                        <a:cs typeface="Verdana"/>
                        <a:sym typeface="Verdana"/>
                      </a:endParaRPr>
                    </a:p>
                    <a:p>
                      <a:pPr marL="838200" marR="0" lvl="0" indent="-330200" algn="l" rtl="0">
                        <a:lnSpc>
                          <a:spcPct val="115000"/>
                        </a:lnSpc>
                        <a:spcBef>
                          <a:spcPts val="0"/>
                        </a:spcBef>
                        <a:spcAft>
                          <a:spcPts val="0"/>
                        </a:spcAft>
                        <a:buClr>
                          <a:srgbClr val="000000"/>
                        </a:buClr>
                        <a:buSzPts val="1600"/>
                        <a:buFont typeface="Verdana"/>
                        <a:buChar char="●"/>
                      </a:pPr>
                      <a:r>
                        <a:rPr lang="en-US" sz="1600" u="none" strike="noStrike" cap="none">
                          <a:latin typeface="Verdana"/>
                          <a:ea typeface="Verdana"/>
                          <a:cs typeface="Verdana"/>
                          <a:sym typeface="Verdana"/>
                        </a:rPr>
                        <a:t>Conflicting incentives can drive sub-optimization</a:t>
                      </a:r>
                      <a:endParaRPr sz="1600" u="none" strike="noStrike" cap="none">
                        <a:latin typeface="Verdana"/>
                        <a:ea typeface="Verdana"/>
                        <a:cs typeface="Verdana"/>
                        <a:sym typeface="Verdana"/>
                      </a:endParaRPr>
                    </a:p>
                    <a:p>
                      <a:pPr marL="838200" marR="0" lvl="0" indent="-330200" algn="l" rtl="0">
                        <a:lnSpc>
                          <a:spcPct val="115000"/>
                        </a:lnSpc>
                        <a:spcBef>
                          <a:spcPts val="0"/>
                        </a:spcBef>
                        <a:spcAft>
                          <a:spcPts val="0"/>
                        </a:spcAft>
                        <a:buClr>
                          <a:srgbClr val="000000"/>
                        </a:buClr>
                        <a:buSzPts val="1600"/>
                        <a:buFont typeface="Verdana"/>
                        <a:buChar char="●"/>
                      </a:pPr>
                      <a:r>
                        <a:rPr lang="en-US" sz="1600" u="none" strike="noStrike" cap="none">
                          <a:latin typeface="Verdana"/>
                          <a:ea typeface="Verdana"/>
                          <a:cs typeface="Verdana"/>
                          <a:sym typeface="Verdana"/>
                        </a:rPr>
                        <a:t>Wrong incentives drive wrong behaviors </a:t>
                      </a:r>
                      <a:endParaRPr sz="1600" u="none" strike="noStrike" cap="none">
                        <a:latin typeface="Verdana"/>
                        <a:ea typeface="Verdana"/>
                        <a:cs typeface="Verdana"/>
                        <a:sym typeface="Verdana"/>
                      </a:endParaRPr>
                    </a:p>
                  </a:txBody>
                  <a:tcPr marL="19050" marR="19050"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90"/>
          <p:cNvSpPr txBox="1">
            <a:spLocks noGrp="1"/>
          </p:cNvSpPr>
          <p:nvPr>
            <p:ph type="title"/>
          </p:nvPr>
        </p:nvSpPr>
        <p:spPr>
          <a:xfrm>
            <a:off x="6283842" y="1987420"/>
            <a:ext cx="4911600" cy="1789800"/>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BEGIN STEP 6</a:t>
            </a:r>
            <a:br>
              <a:rPr lang="en-US"/>
            </a:br>
            <a:r>
              <a:rPr lang="en-US"/>
              <a:t>Source Selection</a:t>
            </a:r>
            <a:endParaRPr/>
          </a:p>
        </p:txBody>
      </p:sp>
      <p:sp>
        <p:nvSpPr>
          <p:cNvPr id="733" name="Google Shape;733;p90" descr="Links to Custom Slide Show with Workshop Purpose, Objectives and the STEPS." title="Home Icon"/>
          <p:cNvSpPr/>
          <p:nvPr/>
        </p:nvSpPr>
        <p:spPr>
          <a:xfrm rot="10800000">
            <a:off x="10713155" y="6534754"/>
            <a:ext cx="228300" cy="193500"/>
          </a:xfrm>
          <a:prstGeom prst="downArrow">
            <a:avLst>
              <a:gd name="adj1" fmla="val 73729"/>
              <a:gd name="adj2" fmla="val 42000"/>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4" name="Google Shape;734;p90" descr="Links to the Custom Slide Show with the Parking Boards" title="Stop Icon">
            <a:hlinkClick r:id="rId3"/>
          </p:cNvPr>
          <p:cNvSpPr/>
          <p:nvPr/>
        </p:nvSpPr>
        <p:spPr>
          <a:xfrm>
            <a:off x="11014545" y="6540842"/>
            <a:ext cx="210300" cy="181200"/>
          </a:xfrm>
          <a:prstGeom prst="hexagon">
            <a:avLst>
              <a:gd name="adj" fmla="val 25000"/>
              <a:gd name="vf" fmla="val 115470"/>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5" name="Google Shape;735;p90" descr="Links to the Custom Slide Show showing the teams that participants are assigned to for the day." title="Team Icon"/>
          <p:cNvSpPr/>
          <p:nvPr/>
        </p:nvSpPr>
        <p:spPr>
          <a:xfrm>
            <a:off x="11289956" y="6528487"/>
            <a:ext cx="205800" cy="205800"/>
          </a:xfrm>
          <a:prstGeom prst="ellipse">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6" name="Google Shape;736;p90" descr="Links to the Session Agenda for the day." title="Square Icon"/>
          <p:cNvSpPr/>
          <p:nvPr/>
        </p:nvSpPr>
        <p:spPr>
          <a:xfrm>
            <a:off x="11578280" y="6540843"/>
            <a:ext cx="181200" cy="181200"/>
          </a:xfrm>
          <a:prstGeom prst="rect">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7" name="Google Shape;737;p90" descr="Links to the Workshop Ground Rules." title="Triangle Icon"/>
          <p:cNvSpPr/>
          <p:nvPr/>
        </p:nvSpPr>
        <p:spPr>
          <a:xfrm>
            <a:off x="11833652" y="6540843"/>
            <a:ext cx="210300" cy="181200"/>
          </a:xfrm>
          <a:prstGeom prst="triangle">
            <a:avLst>
              <a:gd name="adj" fmla="val 50000"/>
            </a:avLst>
          </a:prstGeom>
          <a:solidFill>
            <a:schemeClr val="accent1"/>
          </a:solidFill>
          <a:ln w="12700" cap="flat" cmpd="sng">
            <a:solidFill>
              <a:srgbClr val="0012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8" name="Google Shape;738;p90"/>
          <p:cNvSpPr/>
          <p:nvPr/>
        </p:nvSpPr>
        <p:spPr>
          <a:xfrm>
            <a:off x="11088130" y="6433751"/>
            <a:ext cx="1104000" cy="424200"/>
          </a:xfrm>
          <a:prstGeom prst="rect">
            <a:avLst/>
          </a:prstGeom>
          <a:gradFill>
            <a:gsLst>
              <a:gs pos="0">
                <a:srgbClr val="0070C0">
                  <a:alpha val="0"/>
                </a:srgbClr>
              </a:gs>
              <a:gs pos="100000">
                <a:srgbClr val="00194C">
                  <a:alpha val="46666"/>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91"/>
          <p:cNvSpPr txBox="1">
            <a:spLocks noGrp="1"/>
          </p:cNvSpPr>
          <p:nvPr>
            <p:ph type="title"/>
          </p:nvPr>
        </p:nvSpPr>
        <p:spPr>
          <a:xfrm>
            <a:off x="6283842" y="1987420"/>
            <a:ext cx="4911633" cy="178985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Innovation in Source Selection</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92"/>
          <p:cNvSpPr txBox="1">
            <a:spLocks noGrp="1"/>
          </p:cNvSpPr>
          <p:nvPr>
            <p:ph type="title" idx="4294967295"/>
          </p:nvPr>
        </p:nvSpPr>
        <p:spPr>
          <a:xfrm>
            <a:off x="0" y="209550"/>
            <a:ext cx="8477250" cy="1214438"/>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17375E"/>
              </a:buClr>
              <a:buSzPts val="4000"/>
              <a:buFont typeface="Trebuchet MS"/>
              <a:buNone/>
            </a:pPr>
            <a:r>
              <a:rPr lang="en-US"/>
              <a:t>Advisory Down Select</a:t>
            </a:r>
            <a:endParaRPr/>
          </a:p>
        </p:txBody>
      </p:sp>
      <p:sp>
        <p:nvSpPr>
          <p:cNvPr id="749" name="Google Shape;749;p92"/>
          <p:cNvSpPr txBox="1"/>
          <p:nvPr/>
        </p:nvSpPr>
        <p:spPr>
          <a:xfrm>
            <a:off x="374469" y="1776549"/>
            <a:ext cx="8563200" cy="369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rPr>
              <a:t>Purpose: To narrow down the number of responses to review in each phase of a procurement, to only a few at the final phase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Reduces costs and burden to industry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Reduces amount of documentation for the Government to review</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Reduces number of debriefings/protests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***ARE NOT COMPETITIVE RANGE DETERMINATIONS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Advisory Soft Voluntary or Firm Hard Involuntary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Example: Submit a video to show resources capability (footprint/building, vehicle fleet, etc.)</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50" name="Google Shape;750;p92" descr="A yellow filter icon" title="Image"/>
          <p:cNvPicPr preferRelativeResize="0"/>
          <p:nvPr/>
        </p:nvPicPr>
        <p:blipFill rotWithShape="1">
          <a:blip r:embed="rId3">
            <a:alphaModFix/>
          </a:blip>
          <a:srcRect/>
          <a:stretch/>
        </p:blipFill>
        <p:spPr>
          <a:xfrm>
            <a:off x="8372138" y="1512778"/>
            <a:ext cx="3693319" cy="3693319"/>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93"/>
          <p:cNvSpPr txBox="1">
            <a:spLocks noGrp="1"/>
          </p:cNvSpPr>
          <p:nvPr>
            <p:ph type="title" idx="4294967295"/>
          </p:nvPr>
        </p:nvSpPr>
        <p:spPr>
          <a:xfrm>
            <a:off x="0" y="209550"/>
            <a:ext cx="8513763" cy="1214438"/>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17375E"/>
              </a:buClr>
              <a:buSzPts val="4000"/>
              <a:buFont typeface="Trebuchet MS"/>
              <a:buNone/>
            </a:pPr>
            <a:r>
              <a:rPr lang="en-US"/>
              <a:t>Confidence Rating</a:t>
            </a:r>
            <a:endParaRPr/>
          </a:p>
        </p:txBody>
      </p:sp>
      <p:sp>
        <p:nvSpPr>
          <p:cNvPr id="756" name="Google Shape;756;p93"/>
          <p:cNvSpPr txBox="1"/>
          <p:nvPr/>
        </p:nvSpPr>
        <p:spPr>
          <a:xfrm>
            <a:off x="374469" y="1776549"/>
            <a:ext cx="85632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rPr>
              <a:t>Purpose: Easier, Faster, and Smarter Way of Evaluating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Not complicated – no value matrix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Only requires a few bullets to support rating – No long drawn out paragraphs!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Example:</a:t>
            </a: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57" name="Google Shape;757;p93" descr="Screenshot of sample language for confidence rating" title="Screenshot"/>
          <p:cNvPicPr preferRelativeResize="0"/>
          <p:nvPr/>
        </p:nvPicPr>
        <p:blipFill rotWithShape="1">
          <a:blip r:embed="rId3">
            <a:alphaModFix/>
          </a:blip>
          <a:srcRect/>
          <a:stretch/>
        </p:blipFill>
        <p:spPr>
          <a:xfrm>
            <a:off x="306721" y="3494409"/>
            <a:ext cx="6027814" cy="1978751"/>
          </a:xfrm>
          <a:prstGeom prst="rect">
            <a:avLst/>
          </a:prstGeom>
          <a:noFill/>
          <a:ln>
            <a:noFill/>
          </a:ln>
        </p:spPr>
      </p:pic>
      <p:pic>
        <p:nvPicPr>
          <p:cNvPr id="758" name="Google Shape;758;p93" descr="Examples of What-to-do's for confidence rating: only requires a few bullets to support rating and no long drawn out paragraphs."/>
          <p:cNvPicPr preferRelativeResize="0"/>
          <p:nvPr/>
        </p:nvPicPr>
        <p:blipFill rotWithShape="1">
          <a:blip r:embed="rId4">
            <a:alphaModFix/>
          </a:blip>
          <a:srcRect/>
          <a:stretch/>
        </p:blipFill>
        <p:spPr>
          <a:xfrm>
            <a:off x="6191412" y="2949708"/>
            <a:ext cx="5994804" cy="294405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94"/>
          <p:cNvSpPr txBox="1">
            <a:spLocks noGrp="1"/>
          </p:cNvSpPr>
          <p:nvPr>
            <p:ph type="title" idx="4294967295"/>
          </p:nvPr>
        </p:nvSpPr>
        <p:spPr>
          <a:xfrm>
            <a:off x="0" y="209550"/>
            <a:ext cx="10071100" cy="1214438"/>
          </a:xfrm>
          <a:prstGeom prst="rect">
            <a:avLst/>
          </a:prstGeom>
          <a:noFill/>
          <a:ln>
            <a:noFill/>
          </a:ln>
        </p:spPr>
        <p:txBody>
          <a:bodyPr spcFirstLastPara="1" wrap="square" lIns="91425" tIns="45700" rIns="91425" bIns="0" anchor="b" anchorCtr="0">
            <a:normAutofit/>
          </a:bodyPr>
          <a:lstStyle/>
          <a:p>
            <a:pPr marL="0" marR="0" lvl="0" indent="0" algn="l" rtl="0">
              <a:lnSpc>
                <a:spcPct val="90000"/>
              </a:lnSpc>
              <a:spcBef>
                <a:spcPts val="0"/>
              </a:spcBef>
              <a:spcAft>
                <a:spcPts val="0"/>
              </a:spcAft>
              <a:buClr>
                <a:srgbClr val="17375E"/>
              </a:buClr>
              <a:buSzPts val="3959"/>
              <a:buFont typeface="Trebuchet MS"/>
              <a:buNone/>
            </a:pPr>
            <a:r>
              <a:rPr lang="en-US" sz="3959" b="0" i="0" u="none" strike="noStrike" cap="none">
                <a:solidFill>
                  <a:srgbClr val="000000"/>
                </a:solidFill>
                <a:latin typeface="Arial"/>
                <a:ea typeface="Arial"/>
                <a:cs typeface="Arial"/>
                <a:sym typeface="Arial"/>
              </a:rPr>
              <a:t>Oral Presentation</a:t>
            </a:r>
            <a:r>
              <a:rPr lang="en-US" sz="3959" b="0">
                <a:solidFill>
                  <a:srgbClr val="000000"/>
                </a:solidFill>
                <a:latin typeface="Arial"/>
                <a:ea typeface="Arial"/>
                <a:cs typeface="Arial"/>
                <a:sym typeface="Arial"/>
              </a:rPr>
              <a:t> / Tech Demo</a:t>
            </a:r>
            <a:endParaRPr sz="1400" b="0" i="0" u="none" strike="noStrike" cap="none">
              <a:solidFill>
                <a:srgbClr val="000000"/>
              </a:solidFill>
              <a:latin typeface="Arial"/>
              <a:ea typeface="Arial"/>
              <a:cs typeface="Arial"/>
              <a:sym typeface="Arial"/>
            </a:endParaRPr>
          </a:p>
        </p:txBody>
      </p:sp>
      <p:sp>
        <p:nvSpPr>
          <p:cNvPr id="764" name="Google Shape;764;p94"/>
          <p:cNvSpPr txBox="1"/>
          <p:nvPr/>
        </p:nvSpPr>
        <p:spPr>
          <a:xfrm>
            <a:off x="374469" y="1776549"/>
            <a:ext cx="8563200" cy="424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rPr>
              <a:t>Purpose: To bring in the actual technical staff to see and hear their proposed solutions)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No guarantee who wrote the content of the proposal, but you can specify key personnel or company executives to present an oral presentation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Gives evaluators greater confidence the company knows the technical requirement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FAR 15.102(c): “Information pertaining to areas such as an offeror’s capability, past performance, work plans or approaches, traffic resources, transition plans, or sample tasks (or other types of tests) may be suitable for oral presentations.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Don’t assume that you must videotape the presentation – FAR 15.102(e) lists several possibilities for record for the file (including videotaping).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You can do a twist – interrupt their pitch with a particular scenario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Example: Having offerors come in to discuss their change management approach on a similar project – ASK QUESTIONS!</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65" name="Google Shape;765;p94" descr="A picture containing drawing  "/>
          <p:cNvPicPr preferRelativeResize="0"/>
          <p:nvPr/>
        </p:nvPicPr>
        <p:blipFill rotWithShape="1">
          <a:blip r:embed="rId3">
            <a:alphaModFix/>
          </a:blip>
          <a:srcRect/>
          <a:stretch/>
        </p:blipFill>
        <p:spPr>
          <a:xfrm>
            <a:off x="8826000" y="2296297"/>
            <a:ext cx="3217946" cy="2429172"/>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95"/>
          <p:cNvSpPr txBox="1">
            <a:spLocks noGrp="1"/>
          </p:cNvSpPr>
          <p:nvPr>
            <p:ph type="title" idx="4294967295"/>
          </p:nvPr>
        </p:nvSpPr>
        <p:spPr>
          <a:xfrm>
            <a:off x="0" y="209550"/>
            <a:ext cx="8332788" cy="1214438"/>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17375E"/>
              </a:buClr>
              <a:buSzPts val="4000"/>
              <a:buFont typeface="Trebuchet MS"/>
              <a:buNone/>
            </a:pPr>
            <a:r>
              <a:rPr lang="en-US"/>
              <a:t>On-the-Spot Consensus</a:t>
            </a:r>
            <a:endParaRPr/>
          </a:p>
        </p:txBody>
      </p:sp>
      <p:sp>
        <p:nvSpPr>
          <p:cNvPr id="771" name="Google Shape;771;p95"/>
          <p:cNvSpPr txBox="1"/>
          <p:nvPr/>
        </p:nvSpPr>
        <p:spPr>
          <a:xfrm>
            <a:off x="374469" y="1776549"/>
            <a:ext cx="85632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rPr>
              <a:t>Purpose: </a:t>
            </a:r>
            <a:r>
              <a:rPr lang="en-US" sz="1800" b="0" i="0" u="none" strike="noStrike" cap="none">
                <a:solidFill>
                  <a:schemeClr val="dk1"/>
                </a:solidFill>
                <a:latin typeface="Calibri"/>
                <a:ea typeface="Calibri"/>
                <a:cs typeface="Calibri"/>
                <a:sym typeface="Calibri"/>
              </a:rPr>
              <a:t>Streamlines evaluation process by having the evaluation team read the proposals (or attends the oral presentation) and then, as a group, evaluates the proposal and immediately documents the evaluation decision in real time before starting the evaluation of the next proposal.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Individual evaluator reports are not needed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1" i="1" u="none" strike="noStrike" cap="none">
                <a:solidFill>
                  <a:schemeClr val="dk1"/>
                </a:solidFill>
                <a:latin typeface="Calibri"/>
                <a:ea typeface="Calibri"/>
                <a:cs typeface="Calibri"/>
                <a:sym typeface="Calibri"/>
              </a:rPr>
              <a:t>Document decisions and not deliberations </a:t>
            </a:r>
            <a:endParaRPr sz="1400" b="1"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772" name="Google Shape;772;p95" descr="Several green thumbs up" title="Image"/>
          <p:cNvGrpSpPr/>
          <p:nvPr/>
        </p:nvGrpSpPr>
        <p:grpSpPr>
          <a:xfrm>
            <a:off x="5802630" y="2506124"/>
            <a:ext cx="5237119" cy="3905329"/>
            <a:chOff x="4566557" y="2385060"/>
            <a:chExt cx="5237119" cy="3905329"/>
          </a:xfrm>
        </p:grpSpPr>
        <p:pic>
          <p:nvPicPr>
            <p:cNvPr id="773" name="Google Shape;773;p95" descr="Thumbs up sign"/>
            <p:cNvPicPr preferRelativeResize="0"/>
            <p:nvPr/>
          </p:nvPicPr>
          <p:blipFill rotWithShape="1">
            <a:blip r:embed="rId3">
              <a:alphaModFix/>
            </a:blip>
            <a:srcRect/>
            <a:stretch/>
          </p:blipFill>
          <p:spPr>
            <a:xfrm>
              <a:off x="5551715" y="3076303"/>
              <a:ext cx="1382486" cy="1382486"/>
            </a:xfrm>
            <a:prstGeom prst="rect">
              <a:avLst/>
            </a:prstGeom>
            <a:noFill/>
            <a:ln>
              <a:noFill/>
            </a:ln>
          </p:spPr>
        </p:pic>
        <p:pic>
          <p:nvPicPr>
            <p:cNvPr id="774" name="Google Shape;774;p95" descr="Thumbs up sign"/>
            <p:cNvPicPr preferRelativeResize="0"/>
            <p:nvPr/>
          </p:nvPicPr>
          <p:blipFill rotWithShape="1">
            <a:blip r:embed="rId3">
              <a:alphaModFix/>
            </a:blip>
            <a:srcRect/>
            <a:stretch/>
          </p:blipFill>
          <p:spPr>
            <a:xfrm>
              <a:off x="7329068" y="3497640"/>
              <a:ext cx="1382486" cy="1382486"/>
            </a:xfrm>
            <a:prstGeom prst="rect">
              <a:avLst/>
            </a:prstGeom>
            <a:noFill/>
            <a:ln>
              <a:noFill/>
            </a:ln>
          </p:spPr>
        </p:pic>
        <p:pic>
          <p:nvPicPr>
            <p:cNvPr id="775" name="Google Shape;775;p95" descr="Thumbs up sign"/>
            <p:cNvPicPr preferRelativeResize="0"/>
            <p:nvPr/>
          </p:nvPicPr>
          <p:blipFill rotWithShape="1">
            <a:blip r:embed="rId3">
              <a:alphaModFix/>
            </a:blip>
            <a:srcRect/>
            <a:stretch/>
          </p:blipFill>
          <p:spPr>
            <a:xfrm>
              <a:off x="4566557" y="4376057"/>
              <a:ext cx="1382486" cy="1382486"/>
            </a:xfrm>
            <a:prstGeom prst="rect">
              <a:avLst/>
            </a:prstGeom>
            <a:noFill/>
            <a:ln>
              <a:noFill/>
            </a:ln>
          </p:spPr>
        </p:pic>
        <p:pic>
          <p:nvPicPr>
            <p:cNvPr id="776" name="Google Shape;776;p95" descr="Thumbs up sign"/>
            <p:cNvPicPr preferRelativeResize="0"/>
            <p:nvPr/>
          </p:nvPicPr>
          <p:blipFill rotWithShape="1">
            <a:blip r:embed="rId3">
              <a:alphaModFix/>
            </a:blip>
            <a:srcRect/>
            <a:stretch/>
          </p:blipFill>
          <p:spPr>
            <a:xfrm>
              <a:off x="6566263" y="4907903"/>
              <a:ext cx="1382486" cy="1382486"/>
            </a:xfrm>
            <a:prstGeom prst="rect">
              <a:avLst/>
            </a:prstGeom>
            <a:noFill/>
            <a:ln>
              <a:noFill/>
            </a:ln>
          </p:spPr>
        </p:pic>
        <p:pic>
          <p:nvPicPr>
            <p:cNvPr id="777" name="Google Shape;777;p95" descr="Thumbs up sign"/>
            <p:cNvPicPr preferRelativeResize="0"/>
            <p:nvPr/>
          </p:nvPicPr>
          <p:blipFill rotWithShape="1">
            <a:blip r:embed="rId3">
              <a:alphaModFix/>
            </a:blip>
            <a:srcRect/>
            <a:stretch/>
          </p:blipFill>
          <p:spPr>
            <a:xfrm>
              <a:off x="8421190" y="2385060"/>
              <a:ext cx="1382486" cy="1382486"/>
            </a:xfrm>
            <a:prstGeom prst="rect">
              <a:avLst/>
            </a:prstGeom>
            <a:noFill/>
            <a:ln>
              <a:noFill/>
            </a:ln>
          </p:spPr>
        </p:pic>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96"/>
          <p:cNvSpPr txBox="1">
            <a:spLocks noGrp="1"/>
          </p:cNvSpPr>
          <p:nvPr>
            <p:ph type="title" idx="4294967295"/>
          </p:nvPr>
        </p:nvSpPr>
        <p:spPr>
          <a:xfrm>
            <a:off x="0" y="209550"/>
            <a:ext cx="8477250" cy="1214438"/>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17375E"/>
              </a:buClr>
              <a:buSzPts val="4000"/>
              <a:buFont typeface="Trebuchet MS"/>
              <a:buNone/>
            </a:pPr>
            <a:r>
              <a:rPr lang="en-US"/>
              <a:t>Comparative Evaluation</a:t>
            </a:r>
            <a:endParaRPr/>
          </a:p>
        </p:txBody>
      </p:sp>
      <p:sp>
        <p:nvSpPr>
          <p:cNvPr id="783" name="Google Shape;783;p96"/>
          <p:cNvSpPr txBox="1"/>
          <p:nvPr/>
        </p:nvSpPr>
        <p:spPr>
          <a:xfrm>
            <a:off x="374469" y="1776549"/>
            <a:ext cx="8563200" cy="480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Calibri"/>
                <a:ea typeface="Calibri"/>
                <a:cs typeface="Calibri"/>
                <a:sym typeface="Calibri"/>
              </a:rPr>
              <a:t>Description</a:t>
            </a:r>
            <a:endParaRPr sz="1800" b="1"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No ratings are assigned! The evaluators compare one offeror to another, factor by factor and then overall at the end. Ideal for task/delivery orders under FAR subpart 8.4 and 16.505, but also for part 13 simplified acquisitions (incl. subpart 13.5 for commercial items up to $7 Million). Not recommended for use under FAR part 15.</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Calibri"/>
                <a:ea typeface="Calibri"/>
                <a:cs typeface="Calibri"/>
                <a:sym typeface="Calibri"/>
              </a:rPr>
              <a:t>Problems Solved</a:t>
            </a:r>
            <a:endParaRPr sz="1800" b="1"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We don’t get hung up on assigning and defending adjectival ratings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Recommended text for solicitation: The Government may perform a comparative evaluation (comparing offers to each other) to select the contractor that is best suited and provides the best value, considering the evaluation factors in this solicitation</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Calibri"/>
                <a:ea typeface="Calibri"/>
                <a:cs typeface="Calibri"/>
                <a:sym typeface="Calibri"/>
              </a:rPr>
              <a:t>Benefits of Use</a:t>
            </a:r>
            <a:endParaRPr sz="1800" b="1"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Allows the source selection authority leeway in determining the method of evaluation</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Puts the needs of the government above simple FAR part 15 procedure</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This technique can be very powerful and very fast</a:t>
            </a:r>
            <a:endParaRPr sz="1800" b="0" i="0" u="none" strike="noStrike" cap="none">
              <a:solidFill>
                <a:schemeClr val="dk1"/>
              </a:solidFill>
              <a:latin typeface="Calibri"/>
              <a:ea typeface="Calibri"/>
              <a:cs typeface="Calibri"/>
              <a:sym typeface="Calibri"/>
            </a:endParaRPr>
          </a:p>
        </p:txBody>
      </p:sp>
      <p:grpSp>
        <p:nvGrpSpPr>
          <p:cNvPr id="784" name="Google Shape;784;p96" descr="Two apples: left hand side is a green background, right hand side is a green apple. One red apple on the left side and one green apple on the right side."/>
          <p:cNvGrpSpPr/>
          <p:nvPr/>
        </p:nvGrpSpPr>
        <p:grpSpPr>
          <a:xfrm>
            <a:off x="8851869" y="2449850"/>
            <a:ext cx="2949531" cy="1958400"/>
            <a:chOff x="8851869" y="2449850"/>
            <a:chExt cx="2949531" cy="1958400"/>
          </a:xfrm>
        </p:grpSpPr>
        <p:pic>
          <p:nvPicPr>
            <p:cNvPr id="785" name="Google Shape;785;p96"/>
            <p:cNvPicPr preferRelativeResize="0"/>
            <p:nvPr/>
          </p:nvPicPr>
          <p:blipFill rotWithShape="1">
            <a:blip r:embed="rId3">
              <a:alphaModFix/>
            </a:blip>
            <a:srcRect/>
            <a:stretch/>
          </p:blipFill>
          <p:spPr>
            <a:xfrm>
              <a:off x="8851869" y="2449850"/>
              <a:ext cx="2949531" cy="1958295"/>
            </a:xfrm>
            <a:prstGeom prst="rect">
              <a:avLst/>
            </a:prstGeom>
            <a:noFill/>
            <a:ln>
              <a:noFill/>
            </a:ln>
          </p:spPr>
        </p:pic>
        <p:sp>
          <p:nvSpPr>
            <p:cNvPr id="786" name="Google Shape;786;p96"/>
            <p:cNvSpPr/>
            <p:nvPr/>
          </p:nvSpPr>
          <p:spPr>
            <a:xfrm>
              <a:off x="10006245" y="2449850"/>
              <a:ext cx="598800" cy="1958400"/>
            </a:xfrm>
            <a:prstGeom prst="parallelogram">
              <a:avLst>
                <a:gd name="adj" fmla="val 75413"/>
              </a:avLst>
            </a:prstGeom>
            <a:solidFill>
              <a:srgbClr val="0B5394">
                <a:alpha val="5254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97"/>
          <p:cNvSpPr txBox="1">
            <a:spLocks noGrp="1"/>
          </p:cNvSpPr>
          <p:nvPr>
            <p:ph type="title" idx="4294967295"/>
          </p:nvPr>
        </p:nvSpPr>
        <p:spPr>
          <a:xfrm>
            <a:off x="0" y="209550"/>
            <a:ext cx="8477250" cy="1214438"/>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17375E"/>
              </a:buClr>
              <a:buSzPts val="4000"/>
              <a:buFont typeface="Trebuchet MS"/>
              <a:buNone/>
            </a:pPr>
            <a:r>
              <a:rPr lang="en-US"/>
              <a:t>Self Scoring Model</a:t>
            </a:r>
            <a:endParaRPr/>
          </a:p>
        </p:txBody>
      </p:sp>
      <p:sp>
        <p:nvSpPr>
          <p:cNvPr id="792" name="Google Shape;792;p97"/>
          <p:cNvSpPr txBox="1"/>
          <p:nvPr/>
        </p:nvSpPr>
        <p:spPr>
          <a:xfrm>
            <a:off x="374469" y="1776549"/>
            <a:ext cx="8563200" cy="418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rPr>
              <a:t>Purpose: To narrow down the number of responses to review; sometimes used in concert with Down Select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Reduces costs and burden to industry</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Helps the government narrow the field of competition</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Provides objective information with which to base down select decision</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Automated process scores the information provided by vendor</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Possible Phase 1 approach</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Questions give vendors good perspective on what is important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Example: Have interested vendors for this requirement self score their capability with the scope; use that response to support an advisory down select </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93" name="Google Shape;793;p97" descr="Self scoring model from red, orange, yellow, light green, to dark green color, to indicate very poor, poor, fair good, excellent scoring out of 800."/>
          <p:cNvPicPr preferRelativeResize="0"/>
          <p:nvPr/>
        </p:nvPicPr>
        <p:blipFill rotWithShape="1">
          <a:blip r:embed="rId3">
            <a:alphaModFix/>
          </a:blip>
          <a:srcRect/>
          <a:stretch/>
        </p:blipFill>
        <p:spPr>
          <a:xfrm>
            <a:off x="9242469" y="1954238"/>
            <a:ext cx="2949531" cy="29495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title" idx="4294967295"/>
          </p:nvPr>
        </p:nvSpPr>
        <p:spPr>
          <a:xfrm>
            <a:off x="518678" y="-1147968"/>
            <a:ext cx="10835122" cy="1147968"/>
          </a:xfrm>
          <a:prstGeom prst="rect">
            <a:avLst/>
          </a:prstGeom>
          <a:noFill/>
          <a:ln>
            <a:noFill/>
          </a:ln>
        </p:spPr>
        <p:txBody>
          <a:bodyPr spcFirstLastPara="1" wrap="square" lIns="91425" tIns="45700" rIns="91425" bIns="0" anchor="b" anchorCtr="0">
            <a:noAutofit/>
          </a:bodyPr>
          <a:lstStyle/>
          <a:p>
            <a:pPr marL="0" marR="0" lvl="0" indent="0" algn="l" rtl="0">
              <a:lnSpc>
                <a:spcPct val="90000"/>
              </a:lnSpc>
              <a:spcBef>
                <a:spcPts val="0"/>
              </a:spcBef>
              <a:spcAft>
                <a:spcPts val="0"/>
              </a:spcAft>
              <a:buClr>
                <a:srgbClr val="17375E"/>
              </a:buClr>
              <a:buSzPts val="4400"/>
              <a:buFont typeface="Trebuchet MS"/>
              <a:buNone/>
            </a:pPr>
            <a:r>
              <a:rPr lang="en-US"/>
              <a:t>Performance Based Acquisition</a:t>
            </a:r>
            <a:endParaRPr/>
          </a:p>
        </p:txBody>
      </p:sp>
      <p:pic>
        <p:nvPicPr>
          <p:cNvPr id="193" name="Google Shape;193;p26" descr="image&#10;&#10;decorative image showing a number of words clumped together" title="image"/>
          <p:cNvPicPr preferRelativeResize="0"/>
          <p:nvPr/>
        </p:nvPicPr>
        <p:blipFill rotWithShape="1">
          <a:blip r:embed="rId3">
            <a:alphaModFix/>
          </a:blip>
          <a:srcRect/>
          <a:stretch/>
        </p:blipFill>
        <p:spPr>
          <a:xfrm>
            <a:off x="-46" y="0"/>
            <a:ext cx="12192002" cy="4976330"/>
          </a:xfrm>
          <a:prstGeom prst="rect">
            <a:avLst/>
          </a:prstGeom>
          <a:noFill/>
          <a:ln>
            <a:noFill/>
          </a:ln>
        </p:spPr>
      </p:pic>
      <p:sp>
        <p:nvSpPr>
          <p:cNvPr id="194" name="Google Shape;194;p26"/>
          <p:cNvSpPr/>
          <p:nvPr/>
        </p:nvSpPr>
        <p:spPr>
          <a:xfrm>
            <a:off x="203200" y="5071284"/>
            <a:ext cx="11785500" cy="19644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6666"/>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95" name="Google Shape;195;p26"/>
          <p:cNvSpPr txBox="1"/>
          <p:nvPr/>
        </p:nvSpPr>
        <p:spPr>
          <a:xfrm>
            <a:off x="528067" y="5156200"/>
            <a:ext cx="11360700" cy="1266000"/>
          </a:xfrm>
          <a:prstGeom prst="rect">
            <a:avLst/>
          </a:prstGeom>
          <a:noFill/>
          <a:ln>
            <a:noFill/>
          </a:ln>
        </p:spPr>
        <p:txBody>
          <a:bodyPr spcFirstLastPara="1" wrap="square" lIns="121900" tIns="60925" rIns="121900" bIns="60925" anchor="t" anchorCtr="0">
            <a:noAutofit/>
          </a:bodyPr>
          <a:lstStyle/>
          <a:p>
            <a:pPr marL="596900" marR="0" lvl="0" indent="-419100" algn="l" rtl="0">
              <a:lnSpc>
                <a:spcPct val="90000"/>
              </a:lnSpc>
              <a:spcBef>
                <a:spcPts val="0"/>
              </a:spcBef>
              <a:spcAft>
                <a:spcPts val="0"/>
              </a:spcAft>
              <a:buClr>
                <a:schemeClr val="lt1"/>
              </a:buClr>
              <a:buSzPts val="2000"/>
              <a:buFont typeface="Noto Sans Symbols"/>
              <a:buChar char="❑"/>
            </a:pPr>
            <a:r>
              <a:rPr lang="en-US" sz="2500" b="1" i="1" u="none" strike="noStrike" cap="none">
                <a:solidFill>
                  <a:schemeClr val="lt1"/>
                </a:solidFill>
                <a:latin typeface="Calibri"/>
                <a:ea typeface="Calibri"/>
                <a:cs typeface="Calibri"/>
                <a:sym typeface="Calibri"/>
              </a:rPr>
              <a:t>Performance Based Acquisition </a:t>
            </a:r>
            <a:r>
              <a:rPr lang="en-US" sz="2500" b="0" i="1" u="none" strike="noStrike" cap="none">
                <a:solidFill>
                  <a:schemeClr val="lt1"/>
                </a:solidFill>
                <a:latin typeface="Calibri"/>
                <a:ea typeface="Calibri"/>
                <a:cs typeface="Calibri"/>
                <a:sym typeface="Calibri"/>
              </a:rPr>
              <a:t>is the preferred method for acquiring services </a:t>
            </a:r>
            <a:endParaRPr sz="1200" b="0" i="0" u="none" strike="noStrike" cap="none">
              <a:solidFill>
                <a:schemeClr val="lt1"/>
              </a:solidFill>
              <a:latin typeface="Arial"/>
              <a:ea typeface="Arial"/>
              <a:cs typeface="Arial"/>
              <a:sym typeface="Arial"/>
            </a:endParaRPr>
          </a:p>
          <a:p>
            <a:pPr marL="596900" marR="0" lvl="0" indent="-419100" algn="l" rtl="0">
              <a:lnSpc>
                <a:spcPct val="90000"/>
              </a:lnSpc>
              <a:spcBef>
                <a:spcPts val="1300"/>
              </a:spcBef>
              <a:spcAft>
                <a:spcPts val="0"/>
              </a:spcAft>
              <a:buClr>
                <a:schemeClr val="lt1"/>
              </a:buClr>
              <a:buSzPts val="2000"/>
              <a:buFont typeface="Noto Sans Symbols"/>
              <a:buChar char="❑"/>
            </a:pPr>
            <a:r>
              <a:rPr lang="en-US" sz="2500" b="0" i="1" u="none" strike="noStrike" cap="none">
                <a:solidFill>
                  <a:schemeClr val="lt1"/>
                </a:solidFill>
                <a:latin typeface="Calibri"/>
                <a:ea typeface="Calibri"/>
                <a:cs typeface="Calibri"/>
                <a:sym typeface="Calibri"/>
              </a:rPr>
              <a:t>Agencies </a:t>
            </a:r>
            <a:r>
              <a:rPr lang="en-US" sz="2500" b="1" i="1" u="none" strike="noStrike" cap="none">
                <a:solidFill>
                  <a:schemeClr val="lt1"/>
                </a:solidFill>
                <a:latin typeface="Calibri"/>
                <a:ea typeface="Calibri"/>
                <a:cs typeface="Calibri"/>
                <a:sym typeface="Calibri"/>
              </a:rPr>
              <a:t>must</a:t>
            </a:r>
            <a:r>
              <a:rPr lang="en-US" sz="2500" b="1" i="0" u="none" strike="noStrike" cap="none">
                <a:solidFill>
                  <a:schemeClr val="lt1"/>
                </a:solidFill>
                <a:latin typeface="Calibri"/>
                <a:ea typeface="Calibri"/>
                <a:cs typeface="Calibri"/>
                <a:sym typeface="Calibri"/>
              </a:rPr>
              <a:t> </a:t>
            </a:r>
            <a:r>
              <a:rPr lang="en-US" sz="2500" b="1" i="1" u="none" strike="noStrike" cap="none">
                <a:solidFill>
                  <a:schemeClr val="lt1"/>
                </a:solidFill>
                <a:latin typeface="Calibri"/>
                <a:ea typeface="Calibri"/>
                <a:cs typeface="Calibri"/>
                <a:sym typeface="Calibri"/>
              </a:rPr>
              <a:t>use PBA methods </a:t>
            </a:r>
            <a:r>
              <a:rPr lang="en-US" sz="2500" b="0" i="1" u="none" strike="noStrike" cap="none">
                <a:solidFill>
                  <a:schemeClr val="lt1"/>
                </a:solidFill>
                <a:latin typeface="Calibri"/>
                <a:ea typeface="Calibri"/>
                <a:cs typeface="Calibri"/>
                <a:sym typeface="Calibri"/>
              </a:rPr>
              <a:t>to the maximum extent practicable</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1300"/>
              </a:spcBef>
              <a:spcAft>
                <a:spcPts val="0"/>
              </a:spcAft>
              <a:buClr>
                <a:srgbClr val="2E7A40"/>
              </a:buClr>
              <a:buSzPts val="3200"/>
              <a:buFont typeface="Arial"/>
              <a:buNone/>
            </a:pPr>
            <a:r>
              <a:rPr lang="en-US" sz="2500" b="0" i="1" u="sng" strike="noStrike" cap="none">
                <a:solidFill>
                  <a:schemeClr val="hlink"/>
                </a:solidFill>
                <a:latin typeface="Calibri"/>
                <a:ea typeface="Calibri"/>
                <a:cs typeface="Calibri"/>
                <a:sym typeface="Calibri"/>
                <a:hlinkClick r:id="rId4"/>
              </a:rPr>
              <a:t>FAR 37.102(a)(1)</a:t>
            </a:r>
            <a:endParaRPr sz="2500" b="0" i="1" u="none" strike="noStrike" cap="none">
              <a:solidFill>
                <a:srgbClr val="FED659"/>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98"/>
          <p:cNvSpPr txBox="1">
            <a:spLocks noGrp="1"/>
          </p:cNvSpPr>
          <p:nvPr>
            <p:ph type="title" idx="4294967295"/>
          </p:nvPr>
        </p:nvSpPr>
        <p:spPr>
          <a:xfrm>
            <a:off x="0" y="209550"/>
            <a:ext cx="8477400" cy="1214400"/>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17375E"/>
              </a:buClr>
              <a:buSzPts val="4000"/>
              <a:buFont typeface="Trebuchet MS"/>
              <a:buNone/>
            </a:pPr>
            <a:r>
              <a:rPr lang="en-US"/>
              <a:t>Unique &amp; Tailored Eval Factors</a:t>
            </a:r>
            <a:endParaRPr/>
          </a:p>
        </p:txBody>
      </p:sp>
      <p:sp>
        <p:nvSpPr>
          <p:cNvPr id="799" name="Google Shape;799;p98"/>
          <p:cNvSpPr txBox="1"/>
          <p:nvPr/>
        </p:nvSpPr>
        <p:spPr>
          <a:xfrm>
            <a:off x="374469" y="1776549"/>
            <a:ext cx="85632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Calibri"/>
                <a:ea typeface="Calibri"/>
                <a:cs typeface="Calibri"/>
                <a:sym typeface="Calibri"/>
              </a:rPr>
              <a:t>Mission Focused Evaluation Criteria</a:t>
            </a:r>
            <a:endParaRPr sz="1800" b="1"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Should you always use:</a:t>
            </a:r>
            <a:endParaRPr sz="18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Technical Approach</a:t>
            </a:r>
            <a:endParaRPr sz="18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Management Approach</a:t>
            </a:r>
            <a:endParaRPr sz="18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Past Performance</a:t>
            </a:r>
            <a:endParaRPr sz="18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Price</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What do you really care about? What matters to the mission?</a:t>
            </a:r>
            <a:endParaRPr sz="1800" b="0" i="0" u="none" strike="noStrike" cap="none">
              <a:solidFill>
                <a:schemeClr val="dk1"/>
              </a:solidFill>
              <a:latin typeface="Calibri"/>
              <a:ea typeface="Calibri"/>
              <a:cs typeface="Calibri"/>
              <a:sym typeface="Calibri"/>
            </a:endParaRPr>
          </a:p>
          <a:p>
            <a:pPr marL="914400" marR="0" lvl="1"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99"/>
          <p:cNvSpPr txBox="1">
            <a:spLocks noGrp="1"/>
          </p:cNvSpPr>
          <p:nvPr>
            <p:ph type="title"/>
          </p:nvPr>
        </p:nvSpPr>
        <p:spPr>
          <a:xfrm>
            <a:off x="6283842" y="1987420"/>
            <a:ext cx="5212200" cy="17898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accent1"/>
              </a:buClr>
              <a:buSzPts val="4000"/>
              <a:buFont typeface="Trebuchet MS"/>
              <a:buNone/>
            </a:pPr>
            <a:r>
              <a:rPr lang="en-US"/>
              <a:t>BEGIN STEP 7</a:t>
            </a:r>
            <a:br>
              <a:rPr lang="en-US"/>
            </a:br>
            <a:r>
              <a:rPr lang="en-US"/>
              <a:t>Manage Performance</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00"/>
          <p:cNvSpPr txBox="1">
            <a:spLocks noGrp="1"/>
          </p:cNvSpPr>
          <p:nvPr>
            <p:ph type="title"/>
          </p:nvPr>
        </p:nvSpPr>
        <p:spPr>
          <a:xfrm>
            <a:off x="6174512" y="2424742"/>
            <a:ext cx="4911633" cy="1789855"/>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accent1"/>
              </a:buClr>
              <a:buSzPts val="4000"/>
              <a:buFont typeface="Trebuchet MS"/>
              <a:buNone/>
            </a:pPr>
            <a:r>
              <a:rPr lang="en-US"/>
              <a:t>Stakeholder Identification &amp; Analysis</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101"/>
          <p:cNvSpPr txBox="1">
            <a:spLocks noGrp="1"/>
          </p:cNvSpPr>
          <p:nvPr>
            <p:ph type="title"/>
          </p:nvPr>
        </p:nvSpPr>
        <p:spPr>
          <a:xfrm>
            <a:off x="7000" y="305249"/>
            <a:ext cx="11360800" cy="771236"/>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SzPts val="2800"/>
              <a:buNone/>
            </a:pPr>
            <a:r>
              <a:rPr lang="en-US"/>
              <a:t>Stakeholder Analysis</a:t>
            </a:r>
            <a:endParaRPr/>
          </a:p>
        </p:txBody>
      </p:sp>
      <p:graphicFrame>
        <p:nvGraphicFramePr>
          <p:cNvPr id="817" name="Google Shape;817;p101"/>
          <p:cNvGraphicFramePr/>
          <p:nvPr/>
        </p:nvGraphicFramePr>
        <p:xfrm>
          <a:off x="748550" y="2110788"/>
          <a:ext cx="3000000" cy="3000000"/>
        </p:xfrm>
        <a:graphic>
          <a:graphicData uri="http://schemas.openxmlformats.org/drawingml/2006/table">
            <a:tbl>
              <a:tblPr firstRow="1">
                <a:noFill/>
                <a:tableStyleId>{E1667B3E-50B5-4A5C-8DA1-52B90B0DE270}</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INFLUENCE (power)</a:t>
                      </a:r>
                      <a:endParaRPr sz="1400" b="1" u="none" strike="noStrike" cap="none">
                        <a:solidFill>
                          <a:srgbClr val="FFFFFF"/>
                        </a:solidFill>
                      </a:endParaRPr>
                    </a:p>
                  </a:txBody>
                  <a:tcPr marL="91425" marR="91425" marT="91425" marB="91425">
                    <a:lnL w="9525" cap="flat" cmpd="sng">
                      <a:solidFill>
                        <a:srgbClr val="A4C2F4"/>
                      </a:solidFill>
                      <a:prstDash val="solid"/>
                      <a:round/>
                      <a:headEnd type="none" w="sm" len="sm"/>
                      <a:tailEnd type="none" w="sm" len="sm"/>
                    </a:lnL>
                    <a:lnR w="9525" cap="flat" cmpd="sng">
                      <a:solidFill>
                        <a:srgbClr val="A4C2F4"/>
                      </a:solidFill>
                      <a:prstDash val="solid"/>
                      <a:round/>
                      <a:headEnd type="none" w="sm" len="sm"/>
                      <a:tailEnd type="none" w="sm" len="sm"/>
                    </a:lnR>
                    <a:lnT w="9525" cap="flat" cmpd="sng">
                      <a:solidFill>
                        <a:srgbClr val="A4C2F4"/>
                      </a:solidFill>
                      <a:prstDash val="solid"/>
                      <a:round/>
                      <a:headEnd type="none" w="sm" len="sm"/>
                      <a:tailEnd type="none" w="sm" len="sm"/>
                    </a:lnT>
                    <a:lnB w="9525" cap="flat" cmpd="sng">
                      <a:solidFill>
                        <a:srgbClr val="A4C2F4"/>
                      </a:solidFill>
                      <a:prstDash val="solid"/>
                      <a:round/>
                      <a:headEnd type="none" w="sm" len="sm"/>
                      <a:tailEnd type="none" w="sm" len="sm"/>
                    </a:lnB>
                    <a:solidFill>
                      <a:srgbClr val="0B539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IMPORTANCE (power)</a:t>
                      </a:r>
                      <a:endParaRPr sz="1400" b="1" u="none" strike="noStrike" cap="none">
                        <a:solidFill>
                          <a:srgbClr val="FFFFFF"/>
                        </a:solidFill>
                      </a:endParaRPr>
                    </a:p>
                  </a:txBody>
                  <a:tcPr marL="91425" marR="91425" marT="91425" marB="91425">
                    <a:lnL w="9525" cap="flat" cmpd="sng">
                      <a:solidFill>
                        <a:srgbClr val="A4C2F4"/>
                      </a:solidFill>
                      <a:prstDash val="solid"/>
                      <a:round/>
                      <a:headEnd type="none" w="sm" len="sm"/>
                      <a:tailEnd type="none" w="sm" len="sm"/>
                    </a:lnL>
                    <a:lnR w="9525" cap="flat" cmpd="sng">
                      <a:solidFill>
                        <a:srgbClr val="A4C2F4"/>
                      </a:solidFill>
                      <a:prstDash val="solid"/>
                      <a:round/>
                      <a:headEnd type="none" w="sm" len="sm"/>
                      <a:tailEnd type="none" w="sm" len="sm"/>
                    </a:lnR>
                    <a:lnT w="9525" cap="flat" cmpd="sng">
                      <a:solidFill>
                        <a:srgbClr val="A4C2F4"/>
                      </a:solidFill>
                      <a:prstDash val="solid"/>
                      <a:round/>
                      <a:headEnd type="none" w="sm" len="sm"/>
                      <a:tailEnd type="none" w="sm" len="sm"/>
                    </a:lnT>
                    <a:lnB w="9525" cap="flat" cmpd="sng">
                      <a:solidFill>
                        <a:srgbClr val="A4C2F4"/>
                      </a:solidFill>
                      <a:prstDash val="solid"/>
                      <a:round/>
                      <a:headEnd type="none" w="sm" len="sm"/>
                      <a:tailEnd type="none" w="sm" len="sm"/>
                    </a:lnB>
                    <a:solidFill>
                      <a:srgbClr val="0B5394"/>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Indicates a stakeholder’s relative power over and within a project. A stakeholder with high influence would control key decisions within the project and have strong ability to facilitate implementation of project tasks and cause others to take action.</a:t>
                      </a:r>
                      <a:endParaRPr sz="1400" u="none" strike="noStrike" cap="none"/>
                    </a:p>
                  </a:txBody>
                  <a:tcPr marL="91425" marR="91425" marT="91425" marB="91425">
                    <a:lnL w="9525" cap="flat" cmpd="sng">
                      <a:solidFill>
                        <a:srgbClr val="A4C2F4"/>
                      </a:solidFill>
                      <a:prstDash val="solid"/>
                      <a:round/>
                      <a:headEnd type="none" w="sm" len="sm"/>
                      <a:tailEnd type="none" w="sm" len="sm"/>
                    </a:lnL>
                    <a:lnR w="9525" cap="flat" cmpd="sng">
                      <a:solidFill>
                        <a:srgbClr val="A4C2F4"/>
                      </a:solidFill>
                      <a:prstDash val="solid"/>
                      <a:round/>
                      <a:headEnd type="none" w="sm" len="sm"/>
                      <a:tailEnd type="none" w="sm" len="sm"/>
                    </a:lnR>
                    <a:lnT w="9525" cap="flat" cmpd="sng">
                      <a:solidFill>
                        <a:srgbClr val="A4C2F4"/>
                      </a:solidFill>
                      <a:prstDash val="solid"/>
                      <a:round/>
                      <a:headEnd type="none" w="sm" len="sm"/>
                      <a:tailEnd type="none" w="sm" len="sm"/>
                    </a:lnT>
                    <a:lnB w="9525" cap="flat" cmpd="sng">
                      <a:solidFill>
                        <a:srgbClr val="A4C2F4"/>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Indicates the degree to which the project cannot be considered successful if stakeholder needs, expectations, and issues are not addressed. This measure is often derived based on the relation of the stakeholder need to the project’s goals and purposes. The users of the project’s product or service typically are considered of high importance.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A4C2F4"/>
                      </a:solidFill>
                      <a:prstDash val="solid"/>
                      <a:round/>
                      <a:headEnd type="none" w="sm" len="sm"/>
                      <a:tailEnd type="none" w="sm" len="sm"/>
                    </a:lnL>
                    <a:lnR w="9525" cap="flat" cmpd="sng">
                      <a:solidFill>
                        <a:srgbClr val="A4C2F4"/>
                      </a:solidFill>
                      <a:prstDash val="solid"/>
                      <a:round/>
                      <a:headEnd type="none" w="sm" len="sm"/>
                      <a:tailEnd type="none" w="sm" len="sm"/>
                    </a:lnR>
                    <a:lnT w="9525" cap="flat" cmpd="sng">
                      <a:solidFill>
                        <a:srgbClr val="A4C2F4"/>
                      </a:solidFill>
                      <a:prstDash val="solid"/>
                      <a:round/>
                      <a:headEnd type="none" w="sm" len="sm"/>
                      <a:tailEnd type="none" w="sm" len="sm"/>
                    </a:lnT>
                    <a:lnB w="9525" cap="flat" cmpd="sng">
                      <a:solidFill>
                        <a:srgbClr val="A4C2F4"/>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COMMITMENT (interest)</a:t>
                      </a:r>
                      <a:endParaRPr sz="1400" b="1" u="none" strike="noStrike" cap="none">
                        <a:solidFill>
                          <a:srgbClr val="FFFFFF"/>
                        </a:solidFill>
                      </a:endParaRPr>
                    </a:p>
                  </a:txBody>
                  <a:tcPr marL="91425" marR="91425" marT="91425" marB="91425">
                    <a:lnL w="9525" cap="flat" cmpd="sng">
                      <a:solidFill>
                        <a:srgbClr val="A4C2F4"/>
                      </a:solidFill>
                      <a:prstDash val="solid"/>
                      <a:round/>
                      <a:headEnd type="none" w="sm" len="sm"/>
                      <a:tailEnd type="none" w="sm" len="sm"/>
                    </a:lnL>
                    <a:lnR w="9525" cap="flat" cmpd="sng">
                      <a:solidFill>
                        <a:srgbClr val="A4C2F4"/>
                      </a:solidFill>
                      <a:prstDash val="solid"/>
                      <a:round/>
                      <a:headEnd type="none" w="sm" len="sm"/>
                      <a:tailEnd type="none" w="sm" len="sm"/>
                    </a:lnR>
                    <a:lnT w="9525" cap="flat" cmpd="sng">
                      <a:solidFill>
                        <a:srgbClr val="A4C2F4"/>
                      </a:solidFill>
                      <a:prstDash val="solid"/>
                      <a:round/>
                      <a:headEnd type="none" w="sm" len="sm"/>
                      <a:tailEnd type="none" w="sm" len="sm"/>
                    </a:lnT>
                    <a:lnB w="9525" cap="flat" cmpd="sng">
                      <a:solidFill>
                        <a:srgbClr val="A4C2F4"/>
                      </a:solidFill>
                      <a:prstDash val="solid"/>
                      <a:round/>
                      <a:headEnd type="none" w="sm" len="sm"/>
                      <a:tailEnd type="none" w="sm" len="sm"/>
                    </a:lnB>
                    <a:solidFill>
                      <a:srgbClr val="0B539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ENGAGEMENT (interest)</a:t>
                      </a:r>
                      <a:endParaRPr sz="1400" b="1" u="none" strike="noStrike" cap="none">
                        <a:solidFill>
                          <a:srgbClr val="FFFFFF"/>
                        </a:solidFill>
                      </a:endParaRPr>
                    </a:p>
                  </a:txBody>
                  <a:tcPr marL="91425" marR="91425" marT="91425" marB="91425">
                    <a:lnL w="9525" cap="flat" cmpd="sng">
                      <a:solidFill>
                        <a:srgbClr val="A4C2F4"/>
                      </a:solidFill>
                      <a:prstDash val="solid"/>
                      <a:round/>
                      <a:headEnd type="none" w="sm" len="sm"/>
                      <a:tailEnd type="none" w="sm" len="sm"/>
                    </a:lnL>
                    <a:lnR w="9525" cap="flat" cmpd="sng">
                      <a:solidFill>
                        <a:srgbClr val="A4C2F4"/>
                      </a:solidFill>
                      <a:prstDash val="solid"/>
                      <a:round/>
                      <a:headEnd type="none" w="sm" len="sm"/>
                      <a:tailEnd type="none" w="sm" len="sm"/>
                    </a:lnR>
                    <a:lnT w="9525" cap="flat" cmpd="sng">
                      <a:solidFill>
                        <a:srgbClr val="A4C2F4"/>
                      </a:solidFill>
                      <a:prstDash val="solid"/>
                      <a:round/>
                      <a:headEnd type="none" w="sm" len="sm"/>
                      <a:tailEnd type="none" w="sm" len="sm"/>
                    </a:lnT>
                    <a:lnB w="9525" cap="flat" cmpd="sng">
                      <a:solidFill>
                        <a:srgbClr val="A4C2F4"/>
                      </a:solidFill>
                      <a:prstDash val="solid"/>
                      <a:round/>
                      <a:headEnd type="none" w="sm" len="sm"/>
                      <a:tailEnd type="none" w="sm" len="sm"/>
                    </a:lnB>
                    <a:solidFill>
                      <a:srgbClr val="0B5394"/>
                    </a:solidFill>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Indicates the stakeholder's current level of commitment to the project's success. High commitment demonstrates a strong buy-in to the project, whereas low commitment is likely an indication of resistance to the project.</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A4C2F4"/>
                      </a:solidFill>
                      <a:prstDash val="solid"/>
                      <a:round/>
                      <a:headEnd type="none" w="sm" len="sm"/>
                      <a:tailEnd type="none" w="sm" len="sm"/>
                    </a:lnL>
                    <a:lnR w="9525" cap="flat" cmpd="sng">
                      <a:solidFill>
                        <a:srgbClr val="A4C2F4"/>
                      </a:solidFill>
                      <a:prstDash val="solid"/>
                      <a:round/>
                      <a:headEnd type="none" w="sm" len="sm"/>
                      <a:tailEnd type="none" w="sm" len="sm"/>
                    </a:lnR>
                    <a:lnT w="9525" cap="flat" cmpd="sng">
                      <a:solidFill>
                        <a:srgbClr val="A4C2F4"/>
                      </a:solidFill>
                      <a:prstDash val="solid"/>
                      <a:round/>
                      <a:headEnd type="none" w="sm" len="sm"/>
                      <a:tailEnd type="none" w="sm" len="sm"/>
                    </a:lnT>
                    <a:lnB w="9525" cap="flat" cmpd="sng">
                      <a:solidFill>
                        <a:srgbClr val="A4C2F4"/>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Indicates the level of involvement of the stakeholder in the project. High engagement may be indicated for stakeholders who are either regularly involved in project matters OR have a strong desire to be regularly involved in project matters.</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A4C2F4"/>
                      </a:solidFill>
                      <a:prstDash val="solid"/>
                      <a:round/>
                      <a:headEnd type="none" w="sm" len="sm"/>
                      <a:tailEnd type="none" w="sm" len="sm"/>
                    </a:lnL>
                    <a:lnR w="9525" cap="flat" cmpd="sng">
                      <a:solidFill>
                        <a:srgbClr val="A4C2F4"/>
                      </a:solidFill>
                      <a:prstDash val="solid"/>
                      <a:round/>
                      <a:headEnd type="none" w="sm" len="sm"/>
                      <a:tailEnd type="none" w="sm" len="sm"/>
                    </a:lnR>
                    <a:lnT w="9525" cap="flat" cmpd="sng">
                      <a:solidFill>
                        <a:srgbClr val="A4C2F4"/>
                      </a:solidFill>
                      <a:prstDash val="solid"/>
                      <a:round/>
                      <a:headEnd type="none" w="sm" len="sm"/>
                      <a:tailEnd type="none" w="sm" len="sm"/>
                    </a:lnT>
                    <a:lnB w="9525" cap="flat" cmpd="sng">
                      <a:solidFill>
                        <a:srgbClr val="A4C2F4"/>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818" name="Google Shape;818;p101"/>
          <p:cNvSpPr txBox="1"/>
          <p:nvPr/>
        </p:nvSpPr>
        <p:spPr>
          <a:xfrm>
            <a:off x="509900" y="1249225"/>
            <a:ext cx="92544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Evaluate the level of power and interest for each stakeholder or stakeholder group: high, medium, or low </a:t>
            </a:r>
            <a:endParaRPr sz="2000" b="0" i="0" u="none" strike="noStrike" cap="none">
              <a:solidFill>
                <a:srgbClr val="FFFFFF"/>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02"/>
          <p:cNvSpPr txBox="1">
            <a:spLocks noGrp="1"/>
          </p:cNvSpPr>
          <p:nvPr>
            <p:ph type="title"/>
          </p:nvPr>
        </p:nvSpPr>
        <p:spPr>
          <a:xfrm>
            <a:off x="6283842" y="1987420"/>
            <a:ext cx="4911633" cy="1789855"/>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accent1"/>
              </a:buClr>
              <a:buSzPts val="4000"/>
              <a:buFont typeface="Trebuchet MS"/>
              <a:buNone/>
            </a:pPr>
            <a:r>
              <a:rPr lang="en-US"/>
              <a:t>High-Level Communications</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103"/>
          <p:cNvSpPr txBox="1">
            <a:spLocks noGrp="1"/>
          </p:cNvSpPr>
          <p:nvPr>
            <p:ph type="title"/>
          </p:nvPr>
        </p:nvSpPr>
        <p:spPr>
          <a:xfrm>
            <a:off x="381000" y="300036"/>
            <a:ext cx="9553574" cy="690564"/>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lt1"/>
              </a:buClr>
              <a:buSzPts val="3600"/>
              <a:buFont typeface="Trebuchet MS"/>
              <a:buNone/>
            </a:pPr>
            <a:r>
              <a:rPr lang="en-US"/>
              <a:t>Communication Planning</a:t>
            </a:r>
            <a:endParaRPr/>
          </a:p>
        </p:txBody>
      </p:sp>
      <p:pic>
        <p:nvPicPr>
          <p:cNvPr id="830" name="Google Shape;830;p103" descr="Table showing an example of a high-level communications strategy" title="Table">
            <a:hlinkClick r:id="rId3"/>
          </p:cNvPr>
          <p:cNvPicPr preferRelativeResize="0"/>
          <p:nvPr/>
        </p:nvPicPr>
        <p:blipFill rotWithShape="1">
          <a:blip r:embed="rId4">
            <a:alphaModFix/>
          </a:blip>
          <a:srcRect/>
          <a:stretch/>
        </p:blipFill>
        <p:spPr>
          <a:xfrm>
            <a:off x="2154128" y="1608261"/>
            <a:ext cx="7820188" cy="463981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04"/>
          <p:cNvSpPr txBox="1">
            <a:spLocks noGrp="1"/>
          </p:cNvSpPr>
          <p:nvPr>
            <p:ph type="title"/>
          </p:nvPr>
        </p:nvSpPr>
        <p:spPr>
          <a:xfrm>
            <a:off x="6283842" y="1987420"/>
            <a:ext cx="4911633" cy="178985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4000"/>
              <a:buFont typeface="Trebuchet MS"/>
              <a:buNone/>
            </a:pPr>
            <a:r>
              <a:rPr lang="en-US"/>
              <a:t>Risk Identification  &amp; Analysis</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105"/>
          <p:cNvSpPr txBox="1">
            <a:spLocks noGrp="1"/>
          </p:cNvSpPr>
          <p:nvPr>
            <p:ph type="title"/>
          </p:nvPr>
        </p:nvSpPr>
        <p:spPr>
          <a:xfrm>
            <a:off x="162440" y="829116"/>
            <a:ext cx="7342500" cy="1215600"/>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17375E"/>
              </a:buClr>
              <a:buSzPts val="4000"/>
              <a:buFont typeface="Trebuchet MS"/>
              <a:buNone/>
            </a:pPr>
            <a:r>
              <a:rPr lang="en-US"/>
              <a:t>Acquisition Risk Areas</a:t>
            </a:r>
            <a:endParaRPr/>
          </a:p>
        </p:txBody>
      </p:sp>
      <p:sp>
        <p:nvSpPr>
          <p:cNvPr id="841" name="Google Shape;841;p105"/>
          <p:cNvSpPr txBox="1">
            <a:spLocks noGrp="1"/>
          </p:cNvSpPr>
          <p:nvPr>
            <p:ph type="body" idx="2"/>
          </p:nvPr>
        </p:nvSpPr>
        <p:spPr>
          <a:xfrm>
            <a:off x="302779" y="2258676"/>
            <a:ext cx="7342500" cy="377020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953735"/>
              </a:buClr>
              <a:buSzPts val="2220"/>
              <a:buChar char="•"/>
            </a:pPr>
            <a:r>
              <a:rPr lang="en-US" sz="2000" b="1"/>
              <a:t>Performance Risk: </a:t>
            </a:r>
            <a:r>
              <a:rPr lang="en-US" sz="2000"/>
              <a:t>Is there an impact to technical performance and to what level? These risks generally have associated schedule and cost impacts, but should be carried as a performance risk.</a:t>
            </a:r>
            <a:endParaRPr/>
          </a:p>
          <a:p>
            <a:pPr marL="228600" lvl="0" indent="-228600" algn="l" rtl="0">
              <a:lnSpc>
                <a:spcPct val="90000"/>
              </a:lnSpc>
              <a:spcBef>
                <a:spcPts val="1000"/>
              </a:spcBef>
              <a:spcAft>
                <a:spcPts val="0"/>
              </a:spcAft>
              <a:buClr>
                <a:srgbClr val="953735"/>
              </a:buClr>
              <a:buSzPts val="2220"/>
              <a:buChar char="•"/>
            </a:pPr>
            <a:r>
              <a:rPr lang="en-US" sz="2000" b="1"/>
              <a:t>Schedule Risk: </a:t>
            </a:r>
            <a:r>
              <a:rPr lang="en-US" sz="2000"/>
              <a:t>Is there an impact to schedule performance and to what level? If the risk does not have a first order performance impact, then ask this question. If the risk does impact the critical path, then it impacts both schedule and cost, but should be carried as a schedule risk. </a:t>
            </a:r>
            <a:endParaRPr/>
          </a:p>
          <a:p>
            <a:pPr marL="228600" lvl="0" indent="-228600" algn="l" rtl="0">
              <a:lnSpc>
                <a:spcPct val="90000"/>
              </a:lnSpc>
              <a:spcBef>
                <a:spcPts val="1000"/>
              </a:spcBef>
              <a:spcAft>
                <a:spcPts val="0"/>
              </a:spcAft>
              <a:buClr>
                <a:srgbClr val="953735"/>
              </a:buClr>
              <a:buSzPts val="2220"/>
              <a:buChar char="•"/>
            </a:pPr>
            <a:r>
              <a:rPr lang="en-US" sz="2000" b="1"/>
              <a:t>Cost Risk: </a:t>
            </a:r>
            <a:r>
              <a:rPr lang="en-US" sz="2000"/>
              <a:t>Does the risk only impact life-cycle cost? If so, with no performance or schedule impacts, the risk is a cost risk.</a:t>
            </a:r>
            <a:endParaRPr sz="1800">
              <a:latin typeface="Merriweather"/>
              <a:ea typeface="Merriweather"/>
              <a:cs typeface="Merriweather"/>
              <a:sym typeface="Merriweather"/>
            </a:endParaRPr>
          </a:p>
          <a:p>
            <a:pPr marL="457200" marR="0" lvl="0" indent="-228600" algn="l" rtl="0">
              <a:lnSpc>
                <a:spcPct val="90000"/>
              </a:lnSpc>
              <a:spcBef>
                <a:spcPts val="1000"/>
              </a:spcBef>
              <a:spcAft>
                <a:spcPts val="0"/>
              </a:spcAft>
              <a:buClr>
                <a:srgbClr val="2E7A40"/>
              </a:buClr>
              <a:buSzPts val="2000"/>
              <a:buFont typeface="Arial"/>
              <a:buNone/>
            </a:pPr>
            <a:endParaRPr/>
          </a:p>
        </p:txBody>
      </p:sp>
      <p:pic>
        <p:nvPicPr>
          <p:cNvPr id="842" name="Google Shape;842;p105" descr="A group of people working on a project table."/>
          <p:cNvPicPr preferRelativeResize="0"/>
          <p:nvPr/>
        </p:nvPicPr>
        <p:blipFill rotWithShape="1">
          <a:blip r:embed="rId3">
            <a:alphaModFix/>
          </a:blip>
          <a:srcRect/>
          <a:stretch/>
        </p:blipFill>
        <p:spPr>
          <a:xfrm>
            <a:off x="8129650" y="1921924"/>
            <a:ext cx="3629824" cy="2200649"/>
          </a:xfrm>
          <a:prstGeom prst="rect">
            <a:avLst/>
          </a:prstGeom>
          <a:noFill/>
          <a:ln w="19050" cap="flat" cmpd="sng">
            <a:solidFill>
              <a:srgbClr val="C00000"/>
            </a:solidFill>
            <a:prstDash val="solid"/>
            <a:round/>
            <a:headEnd type="none" w="sm" len="sm"/>
            <a:tailEnd type="none" w="sm" len="sm"/>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106"/>
          <p:cNvSpPr txBox="1">
            <a:spLocks noGrp="1"/>
          </p:cNvSpPr>
          <p:nvPr>
            <p:ph type="title"/>
          </p:nvPr>
        </p:nvSpPr>
        <p:spPr>
          <a:xfrm>
            <a:off x="6096000" y="2265716"/>
            <a:ext cx="4911633" cy="1789855"/>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accent1"/>
              </a:buClr>
              <a:buSzPts val="4000"/>
              <a:buFont typeface="Trebuchet MS"/>
              <a:buNone/>
            </a:pPr>
            <a:r>
              <a:rPr lang="en-US"/>
              <a:t>RISK Management</a:t>
            </a:r>
            <a:br>
              <a:rPr lang="en-US"/>
            </a:b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pic>
        <p:nvPicPr>
          <p:cNvPr id="853" name="Google Shape;853;p107" descr="Group Working&#10;&#10;Group Working&#10;&#10;A bird's-eye picture of a group working around a conference table with a large paper with gears on it."/>
          <p:cNvPicPr preferRelativeResize="0"/>
          <p:nvPr/>
        </p:nvPicPr>
        <p:blipFill rotWithShape="1">
          <a:blip r:embed="rId3">
            <a:alphaModFix/>
          </a:blip>
          <a:srcRect/>
          <a:stretch/>
        </p:blipFill>
        <p:spPr>
          <a:xfrm>
            <a:off x="7501504" y="2305083"/>
            <a:ext cx="3892642" cy="2906279"/>
          </a:xfrm>
          <a:prstGeom prst="rect">
            <a:avLst/>
          </a:prstGeom>
          <a:noFill/>
          <a:ln w="19050" cap="flat" cmpd="sng">
            <a:solidFill>
              <a:srgbClr val="953735"/>
            </a:solidFill>
            <a:prstDash val="solid"/>
            <a:round/>
            <a:headEnd type="none" w="sm" len="sm"/>
            <a:tailEnd type="none" w="sm" len="sm"/>
          </a:ln>
        </p:spPr>
      </p:pic>
      <p:graphicFrame>
        <p:nvGraphicFramePr>
          <p:cNvPr id="854" name="Google Shape;854;p107" descr="Risk Rating Grid&#10;&#10;A five by five grid with likelihood on the X-Axis and Impact on the Y-Axis. The grid ihas a color scale from GREEN in the lower left progressing to RED in the upper right corner with YELLOW areas in between." title="Risk Rating Grid"/>
          <p:cNvGraphicFramePr/>
          <p:nvPr/>
        </p:nvGraphicFramePr>
        <p:xfrm>
          <a:off x="2049695" y="2527150"/>
          <a:ext cx="3000000" cy="3000000"/>
        </p:xfrm>
        <a:graphic>
          <a:graphicData uri="http://schemas.openxmlformats.org/drawingml/2006/table">
            <a:tbl>
              <a:tblPr firstRow="1" bandRow="1">
                <a:noFill/>
                <a:tableStyleId>{6ACAEA47-1B7B-46D4-B324-CB17932BCACE}</a:tableStyleId>
              </a:tblPr>
              <a:tblGrid>
                <a:gridCol w="841125">
                  <a:extLst>
                    <a:ext uri="{9D8B030D-6E8A-4147-A177-3AD203B41FA5}">
                      <a16:colId xmlns:a16="http://schemas.microsoft.com/office/drawing/2014/main" val="20000"/>
                    </a:ext>
                  </a:extLst>
                </a:gridCol>
                <a:gridCol w="841125">
                  <a:extLst>
                    <a:ext uri="{9D8B030D-6E8A-4147-A177-3AD203B41FA5}">
                      <a16:colId xmlns:a16="http://schemas.microsoft.com/office/drawing/2014/main" val="20001"/>
                    </a:ext>
                  </a:extLst>
                </a:gridCol>
                <a:gridCol w="841125">
                  <a:extLst>
                    <a:ext uri="{9D8B030D-6E8A-4147-A177-3AD203B41FA5}">
                      <a16:colId xmlns:a16="http://schemas.microsoft.com/office/drawing/2014/main" val="20002"/>
                    </a:ext>
                  </a:extLst>
                </a:gridCol>
                <a:gridCol w="841125">
                  <a:extLst>
                    <a:ext uri="{9D8B030D-6E8A-4147-A177-3AD203B41FA5}">
                      <a16:colId xmlns:a16="http://schemas.microsoft.com/office/drawing/2014/main" val="20003"/>
                    </a:ext>
                  </a:extLst>
                </a:gridCol>
                <a:gridCol w="841125">
                  <a:extLst>
                    <a:ext uri="{9D8B030D-6E8A-4147-A177-3AD203B41FA5}">
                      <a16:colId xmlns:a16="http://schemas.microsoft.com/office/drawing/2014/main" val="20004"/>
                    </a:ext>
                  </a:extLst>
                </a:gridCol>
              </a:tblGrid>
              <a:tr h="7214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0"/>
                  </a:ext>
                </a:extLst>
              </a:tr>
              <a:tr h="7214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r h="7214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7214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7214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sp>
        <p:nvSpPr>
          <p:cNvPr id="855" name="Google Shape;855;p107"/>
          <p:cNvSpPr txBox="1"/>
          <p:nvPr/>
        </p:nvSpPr>
        <p:spPr>
          <a:xfrm>
            <a:off x="2049695" y="6179733"/>
            <a:ext cx="4305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Low</a:t>
            </a:r>
            <a:r>
              <a:rPr lang="en-US" sz="1800" b="0" i="0" u="none" strike="noStrike" cap="none">
                <a:solidFill>
                  <a:schemeClr val="dk1"/>
                </a:solidFill>
                <a:latin typeface="Calibri"/>
                <a:ea typeface="Calibri"/>
                <a:cs typeface="Calibri"/>
                <a:sym typeface="Calibri"/>
              </a:rPr>
              <a:t>	            Likelihood		</a:t>
            </a:r>
            <a:r>
              <a:rPr lang="en-US" sz="1800" b="0" i="1" u="none" strike="noStrike" cap="none">
                <a:solidFill>
                  <a:schemeClr val="dk1"/>
                </a:solidFill>
                <a:latin typeface="Calibri"/>
                <a:ea typeface="Calibri"/>
                <a:cs typeface="Calibri"/>
                <a:sym typeface="Calibri"/>
              </a:rPr>
              <a:t>High</a:t>
            </a:r>
            <a:endParaRPr sz="1400" b="0" i="0" u="none" strike="noStrike" cap="none">
              <a:solidFill>
                <a:srgbClr val="000000"/>
              </a:solidFill>
              <a:latin typeface="Arial"/>
              <a:ea typeface="Arial"/>
              <a:cs typeface="Arial"/>
              <a:sym typeface="Arial"/>
            </a:endParaRPr>
          </a:p>
        </p:txBody>
      </p:sp>
      <p:sp>
        <p:nvSpPr>
          <p:cNvPr id="856" name="Google Shape;856;p107"/>
          <p:cNvSpPr txBox="1"/>
          <p:nvPr/>
        </p:nvSpPr>
        <p:spPr>
          <a:xfrm rot="-5400000">
            <a:off x="12650" y="4033918"/>
            <a:ext cx="3389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Low</a:t>
            </a:r>
            <a:r>
              <a:rPr lang="en-US" sz="1800" b="0" i="0" u="none" strike="noStrike" cap="none">
                <a:solidFill>
                  <a:schemeClr val="dk1"/>
                </a:solidFill>
                <a:latin typeface="Calibri"/>
                <a:ea typeface="Calibri"/>
                <a:cs typeface="Calibri"/>
                <a:sym typeface="Calibri"/>
              </a:rPr>
              <a:t>	       Impact	</a:t>
            </a:r>
            <a:r>
              <a:rPr lang="en-US" sz="1800" b="0" i="1" u="none" strike="noStrike" cap="none">
                <a:solidFill>
                  <a:schemeClr val="dk1"/>
                </a:solidFill>
                <a:latin typeface="Calibri"/>
                <a:ea typeface="Calibri"/>
                <a:cs typeface="Calibri"/>
                <a:sym typeface="Calibri"/>
              </a:rPr>
              <a:t>High</a:t>
            </a:r>
            <a:endParaRPr sz="1400" b="0" i="0" u="none" strike="noStrike" cap="none">
              <a:solidFill>
                <a:srgbClr val="000000"/>
              </a:solidFill>
              <a:latin typeface="Arial"/>
              <a:ea typeface="Arial"/>
              <a:cs typeface="Arial"/>
              <a:sym typeface="Arial"/>
            </a:endParaRPr>
          </a:p>
        </p:txBody>
      </p:sp>
      <p:sp>
        <p:nvSpPr>
          <p:cNvPr id="857" name="Google Shape;857;p107"/>
          <p:cNvSpPr txBox="1">
            <a:spLocks noGrp="1"/>
          </p:cNvSpPr>
          <p:nvPr>
            <p:ph type="title"/>
          </p:nvPr>
        </p:nvSpPr>
        <p:spPr>
          <a:xfrm>
            <a:off x="481196" y="917075"/>
            <a:ext cx="7342622" cy="1215566"/>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rgbClr val="17375E"/>
              </a:buClr>
              <a:buSzPts val="4000"/>
              <a:buFont typeface="Trebuchet MS"/>
              <a:buNone/>
            </a:pPr>
            <a:r>
              <a:rPr lang="en-US"/>
              <a:t>Risk Analysis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p:nvPr/>
        </p:nvSpPr>
        <p:spPr>
          <a:xfrm>
            <a:off x="6122133" y="3496225"/>
            <a:ext cx="5977200" cy="32556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6666"/>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02" name="Google Shape;202;p27"/>
          <p:cNvSpPr txBox="1"/>
          <p:nvPr/>
        </p:nvSpPr>
        <p:spPr>
          <a:xfrm>
            <a:off x="6534367" y="4073927"/>
            <a:ext cx="4586700" cy="2174400"/>
          </a:xfrm>
          <a:prstGeom prst="rect">
            <a:avLst/>
          </a:prstGeom>
          <a:noFill/>
          <a:ln>
            <a:noFill/>
          </a:ln>
        </p:spPr>
        <p:txBody>
          <a:bodyPr spcFirstLastPara="1" wrap="square" lIns="121800" tIns="121800" rIns="121800" bIns="121800" anchor="ctr" anchorCtr="0">
            <a:noAutofit/>
          </a:bodyPr>
          <a:lstStyle/>
          <a:p>
            <a:pPr marL="0" marR="0" lvl="0" indent="0" algn="l" rtl="0">
              <a:lnSpc>
                <a:spcPct val="115000"/>
              </a:lnSpc>
              <a:spcBef>
                <a:spcPts val="0"/>
              </a:spcBef>
              <a:spcAft>
                <a:spcPts val="0"/>
              </a:spcAft>
              <a:buClr>
                <a:srgbClr val="FFFFFF"/>
              </a:buClr>
              <a:buSzPts val="2700"/>
              <a:buFont typeface="Calibri"/>
              <a:buNone/>
            </a:pPr>
            <a:r>
              <a:rPr lang="en-US" sz="2700" b="0" i="0" u="none" strike="noStrike" cap="none">
                <a:solidFill>
                  <a:srgbClr val="FFFFFF"/>
                </a:solidFill>
                <a:latin typeface="Calibri"/>
                <a:ea typeface="Calibri"/>
                <a:cs typeface="Calibri"/>
                <a:sym typeface="Calibri"/>
              </a:rPr>
              <a:t>Utilizes a Quality Assurance Surveillance Plan (QASP) to define how the contract will be monitored (see </a:t>
            </a:r>
            <a:r>
              <a:rPr lang="en-US" sz="2700" b="0" i="0" u="sng" strike="noStrike" cap="none">
                <a:solidFill>
                  <a:schemeClr val="hlink"/>
                </a:solidFill>
                <a:latin typeface="Calibri"/>
                <a:ea typeface="Calibri"/>
                <a:cs typeface="Calibri"/>
                <a:sym typeface="Calibri"/>
                <a:hlinkClick r:id="rId3"/>
              </a:rPr>
              <a:t>FAR 46.4</a:t>
            </a:r>
            <a:r>
              <a:rPr lang="en-US" sz="2700" b="0" i="0" u="none" strike="noStrike" cap="none">
                <a:solidFill>
                  <a:srgbClr val="FFFFFF"/>
                </a:solidFill>
                <a:latin typeface="Calibri"/>
                <a:ea typeface="Calibri"/>
                <a:cs typeface="Calibri"/>
                <a:sym typeface="Calibri"/>
              </a:rPr>
              <a:t>)</a:t>
            </a:r>
            <a:endParaRPr sz="2700" b="0" i="0" u="none" strike="noStrike" cap="none">
              <a:solidFill>
                <a:schemeClr val="dk1"/>
              </a:solidFill>
              <a:latin typeface="Calibri"/>
              <a:ea typeface="Calibri"/>
              <a:cs typeface="Calibri"/>
              <a:sym typeface="Calibri"/>
            </a:endParaRPr>
          </a:p>
        </p:txBody>
      </p:sp>
      <p:pic>
        <p:nvPicPr>
          <p:cNvPr id="203" name="Google Shape;203;p27" descr="Circle with the number 4"/>
          <p:cNvPicPr preferRelativeResize="0"/>
          <p:nvPr/>
        </p:nvPicPr>
        <p:blipFill rotWithShape="1">
          <a:blip r:embed="rId4">
            <a:alphaModFix/>
          </a:blip>
          <a:srcRect/>
          <a:stretch/>
        </p:blipFill>
        <p:spPr>
          <a:xfrm>
            <a:off x="11121167" y="3610789"/>
            <a:ext cx="572700" cy="572700"/>
          </a:xfrm>
          <a:prstGeom prst="rect">
            <a:avLst/>
          </a:prstGeom>
          <a:noFill/>
          <a:ln>
            <a:noFill/>
          </a:ln>
          <a:effectLst>
            <a:outerShdw blurRad="57150" dist="28575" dir="2760001" algn="bl" rotWithShape="0">
              <a:srgbClr val="000000">
                <a:alpha val="64313"/>
              </a:srgbClr>
            </a:outerShdw>
          </a:effectLst>
        </p:spPr>
      </p:pic>
      <p:sp>
        <p:nvSpPr>
          <p:cNvPr id="204" name="Google Shape;204;p27"/>
          <p:cNvSpPr/>
          <p:nvPr/>
        </p:nvSpPr>
        <p:spPr>
          <a:xfrm>
            <a:off x="32933" y="3496225"/>
            <a:ext cx="5977200" cy="32556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6666"/>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05" name="Google Shape;205;p27"/>
          <p:cNvSpPr txBox="1"/>
          <p:nvPr/>
        </p:nvSpPr>
        <p:spPr>
          <a:xfrm>
            <a:off x="1019500" y="4073927"/>
            <a:ext cx="4714500" cy="2174400"/>
          </a:xfrm>
          <a:prstGeom prst="rect">
            <a:avLst/>
          </a:prstGeom>
          <a:noFill/>
          <a:ln>
            <a:noFill/>
          </a:ln>
        </p:spPr>
        <p:txBody>
          <a:bodyPr spcFirstLastPara="1" wrap="square" lIns="121800" tIns="121800" rIns="121800" bIns="121800" anchor="ctr" anchorCtr="0">
            <a:noAutofit/>
          </a:bodyPr>
          <a:lstStyle/>
          <a:p>
            <a:pPr marL="0" marR="0" lvl="0" indent="0" algn="l" rtl="0">
              <a:lnSpc>
                <a:spcPct val="115000"/>
              </a:lnSpc>
              <a:spcBef>
                <a:spcPts val="0"/>
              </a:spcBef>
              <a:spcAft>
                <a:spcPts val="0"/>
              </a:spcAft>
              <a:buClr>
                <a:srgbClr val="FFFFFF"/>
              </a:buClr>
              <a:buSzPts val="2700"/>
              <a:buFont typeface="Calibri"/>
              <a:buNone/>
            </a:pPr>
            <a:r>
              <a:rPr lang="en-US" sz="2700" b="0" i="0" u="none" strike="noStrike" cap="none">
                <a:solidFill>
                  <a:srgbClr val="FFFFFF"/>
                </a:solidFill>
                <a:latin typeface="Calibri"/>
                <a:ea typeface="Calibri"/>
                <a:cs typeface="Calibri"/>
                <a:sym typeface="Calibri"/>
              </a:rPr>
              <a:t>Provides appropriate incentives to drive higher performance and/or promote innovation</a:t>
            </a:r>
            <a:endParaRPr sz="2700" b="0" i="0" u="none" strike="noStrike" cap="none">
              <a:solidFill>
                <a:schemeClr val="dk1"/>
              </a:solidFill>
              <a:latin typeface="Calibri"/>
              <a:ea typeface="Calibri"/>
              <a:cs typeface="Calibri"/>
              <a:sym typeface="Calibri"/>
            </a:endParaRPr>
          </a:p>
        </p:txBody>
      </p:sp>
      <p:pic>
        <p:nvPicPr>
          <p:cNvPr id="206" name="Google Shape;206;p27" descr="Circle with the number 3"/>
          <p:cNvPicPr preferRelativeResize="0"/>
          <p:nvPr/>
        </p:nvPicPr>
        <p:blipFill rotWithShape="1">
          <a:blip r:embed="rId5">
            <a:alphaModFix/>
          </a:blip>
          <a:srcRect/>
          <a:stretch/>
        </p:blipFill>
        <p:spPr>
          <a:xfrm>
            <a:off x="229733" y="3610789"/>
            <a:ext cx="572700" cy="572700"/>
          </a:xfrm>
          <a:prstGeom prst="rect">
            <a:avLst/>
          </a:prstGeom>
          <a:noFill/>
          <a:ln>
            <a:noFill/>
          </a:ln>
          <a:effectLst>
            <a:outerShdw blurRad="57150" dist="28575" dir="2760001" algn="bl" rotWithShape="0">
              <a:srgbClr val="000000">
                <a:alpha val="64313"/>
              </a:srgbClr>
            </a:outerShdw>
          </a:effectLst>
        </p:spPr>
      </p:pic>
      <p:sp>
        <p:nvSpPr>
          <p:cNvPr id="207" name="Google Shape;207;p27"/>
          <p:cNvSpPr/>
          <p:nvPr/>
        </p:nvSpPr>
        <p:spPr>
          <a:xfrm>
            <a:off x="6122133" y="150500"/>
            <a:ext cx="5977200" cy="32556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6666"/>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08" name="Google Shape;208;p27"/>
          <p:cNvSpPr txBox="1"/>
          <p:nvPr/>
        </p:nvSpPr>
        <p:spPr>
          <a:xfrm>
            <a:off x="6534367" y="450525"/>
            <a:ext cx="4541700" cy="2436000"/>
          </a:xfrm>
          <a:prstGeom prst="rect">
            <a:avLst/>
          </a:prstGeom>
          <a:noFill/>
          <a:ln>
            <a:noFill/>
          </a:ln>
        </p:spPr>
        <p:txBody>
          <a:bodyPr spcFirstLastPara="1" wrap="square" lIns="121800" tIns="121800" rIns="121800" bIns="121800" anchor="ctr" anchorCtr="0">
            <a:noAutofit/>
          </a:bodyPr>
          <a:lstStyle/>
          <a:p>
            <a:pPr marL="0" marR="0" lvl="0" indent="0" algn="l" rtl="0">
              <a:lnSpc>
                <a:spcPct val="115000"/>
              </a:lnSpc>
              <a:spcBef>
                <a:spcPts val="0"/>
              </a:spcBef>
              <a:spcAft>
                <a:spcPts val="0"/>
              </a:spcAft>
              <a:buClr>
                <a:srgbClr val="FFFFFF"/>
              </a:buClr>
              <a:buSzPts val="2700"/>
              <a:buFont typeface="Calibri"/>
              <a:buNone/>
            </a:pPr>
            <a:r>
              <a:rPr lang="en-US" sz="2700" b="0" i="0" u="none" strike="noStrike" cap="none">
                <a:solidFill>
                  <a:srgbClr val="FFFFFF"/>
                </a:solidFill>
                <a:latin typeface="Calibri"/>
                <a:ea typeface="Calibri"/>
                <a:cs typeface="Calibri"/>
                <a:sym typeface="Calibri"/>
              </a:rPr>
              <a:t>Includes measurable performance standards for all performance requirements</a:t>
            </a:r>
            <a:endParaRPr sz="2700" b="0" i="0" u="none" strike="noStrike" cap="none">
              <a:solidFill>
                <a:schemeClr val="dk1"/>
              </a:solidFill>
              <a:latin typeface="Calibri"/>
              <a:ea typeface="Calibri"/>
              <a:cs typeface="Calibri"/>
              <a:sym typeface="Calibri"/>
            </a:endParaRPr>
          </a:p>
        </p:txBody>
      </p:sp>
      <p:pic>
        <p:nvPicPr>
          <p:cNvPr id="209" name="Google Shape;209;p27" descr="Circle with the number 2"/>
          <p:cNvPicPr preferRelativeResize="0"/>
          <p:nvPr/>
        </p:nvPicPr>
        <p:blipFill rotWithShape="1">
          <a:blip r:embed="rId6">
            <a:alphaModFix/>
          </a:blip>
          <a:srcRect/>
          <a:stretch/>
        </p:blipFill>
        <p:spPr>
          <a:xfrm>
            <a:off x="11121167" y="276009"/>
            <a:ext cx="572700" cy="572700"/>
          </a:xfrm>
          <a:prstGeom prst="rect">
            <a:avLst/>
          </a:prstGeom>
          <a:noFill/>
          <a:ln>
            <a:noFill/>
          </a:ln>
          <a:effectLst>
            <a:outerShdw blurRad="57150" dist="28575" dir="2760001" algn="bl" rotWithShape="0">
              <a:srgbClr val="000000">
                <a:alpha val="64313"/>
              </a:srgbClr>
            </a:outerShdw>
          </a:effectLst>
        </p:spPr>
      </p:pic>
      <p:sp>
        <p:nvSpPr>
          <p:cNvPr id="210" name="Google Shape;210;p27"/>
          <p:cNvSpPr/>
          <p:nvPr/>
        </p:nvSpPr>
        <p:spPr>
          <a:xfrm>
            <a:off x="32933" y="150500"/>
            <a:ext cx="5977200" cy="32556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6666"/>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11" name="Google Shape;211;p27"/>
          <p:cNvSpPr txBox="1"/>
          <p:nvPr/>
        </p:nvSpPr>
        <p:spPr>
          <a:xfrm>
            <a:off x="1192100" y="450525"/>
            <a:ext cx="4541700" cy="2436000"/>
          </a:xfrm>
          <a:prstGeom prst="rect">
            <a:avLst/>
          </a:prstGeom>
          <a:noFill/>
          <a:ln>
            <a:noFill/>
          </a:ln>
        </p:spPr>
        <p:txBody>
          <a:bodyPr spcFirstLastPara="1" wrap="square" lIns="121800" tIns="121800" rIns="121800" bIns="121800" anchor="ctr" anchorCtr="0">
            <a:noAutofit/>
          </a:bodyPr>
          <a:lstStyle/>
          <a:p>
            <a:pPr marL="0" marR="0" lvl="0" indent="0" algn="l" rtl="0">
              <a:lnSpc>
                <a:spcPct val="115000"/>
              </a:lnSpc>
              <a:spcBef>
                <a:spcPts val="0"/>
              </a:spcBef>
              <a:spcAft>
                <a:spcPts val="0"/>
              </a:spcAft>
              <a:buClr>
                <a:srgbClr val="FFFFFF"/>
              </a:buClr>
              <a:buSzPts val="2700"/>
              <a:buFont typeface="Calibri"/>
              <a:buNone/>
            </a:pPr>
            <a:r>
              <a:rPr lang="en-US" sz="2700" b="0" i="0" u="none" strike="noStrike" cap="none">
                <a:solidFill>
                  <a:srgbClr val="FFFFFF"/>
                </a:solidFill>
                <a:latin typeface="Calibri"/>
                <a:ea typeface="Calibri"/>
                <a:cs typeface="Calibri"/>
                <a:sym typeface="Calibri"/>
              </a:rPr>
              <a:t>Uses a Performance Work Statement (PWS) or Statement of Objectives (SOO)</a:t>
            </a:r>
            <a:endParaRPr sz="2700" b="0" i="0" u="none" strike="noStrike" cap="none">
              <a:solidFill>
                <a:srgbClr val="FFFFFF"/>
              </a:solidFill>
              <a:latin typeface="Calibri"/>
              <a:ea typeface="Calibri"/>
              <a:cs typeface="Calibri"/>
              <a:sym typeface="Calibri"/>
            </a:endParaRPr>
          </a:p>
        </p:txBody>
      </p:sp>
      <p:pic>
        <p:nvPicPr>
          <p:cNvPr id="212" name="Google Shape;212;p27" descr="Circle with the number 1"/>
          <p:cNvPicPr preferRelativeResize="0"/>
          <p:nvPr/>
        </p:nvPicPr>
        <p:blipFill rotWithShape="1">
          <a:blip r:embed="rId7">
            <a:alphaModFix/>
          </a:blip>
          <a:srcRect/>
          <a:stretch/>
        </p:blipFill>
        <p:spPr>
          <a:xfrm>
            <a:off x="229733" y="276009"/>
            <a:ext cx="572700" cy="572700"/>
          </a:xfrm>
          <a:prstGeom prst="rect">
            <a:avLst/>
          </a:prstGeom>
          <a:noFill/>
          <a:ln>
            <a:noFill/>
          </a:ln>
          <a:effectLst>
            <a:outerShdw blurRad="57150" dist="28575" dir="2760001" algn="bl" rotWithShape="0">
              <a:srgbClr val="000000">
                <a:alpha val="64313"/>
              </a:srgbClr>
            </a:outerShdw>
          </a:effectLst>
        </p:spPr>
      </p:pic>
      <p:sp>
        <p:nvSpPr>
          <p:cNvPr id="213" name="Google Shape;213;p27"/>
          <p:cNvSpPr>
            <a:spLocks noGrp="1"/>
          </p:cNvSpPr>
          <p:nvPr>
            <p:ph type="title" idx="4294967295"/>
          </p:nvPr>
        </p:nvSpPr>
        <p:spPr>
          <a:xfrm>
            <a:off x="3567400" y="2994500"/>
            <a:ext cx="5057100" cy="783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121800" tIns="121800" rIns="121800" bIns="1218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1" i="0" u="none" strike="noStrike" cap="none">
                <a:solidFill>
                  <a:schemeClr val="dk1"/>
                </a:solidFill>
                <a:latin typeface="Calibri"/>
                <a:ea typeface="Calibri"/>
                <a:cs typeface="Calibri"/>
                <a:sym typeface="Calibri"/>
              </a:rPr>
              <a:t>4 KEY ELEMENTS OF PBA</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08"/>
          <p:cNvSpPr txBox="1">
            <a:spLocks noGrp="1"/>
          </p:cNvSpPr>
          <p:nvPr>
            <p:ph type="title"/>
          </p:nvPr>
        </p:nvSpPr>
        <p:spPr>
          <a:xfrm>
            <a:off x="7000" y="305249"/>
            <a:ext cx="11360800" cy="771236"/>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a:t>Risk Matrix Ratings</a:t>
            </a:r>
            <a:endParaRPr/>
          </a:p>
        </p:txBody>
      </p:sp>
      <p:pic>
        <p:nvPicPr>
          <p:cNvPr id="863" name="Google Shape;863;p108" descr="Probability-impact assessment example from  Praxis Framework" title="Probability and Impact Example"/>
          <p:cNvPicPr preferRelativeResize="0"/>
          <p:nvPr/>
        </p:nvPicPr>
        <p:blipFill rotWithShape="1">
          <a:blip r:embed="rId3">
            <a:alphaModFix/>
          </a:blip>
          <a:srcRect/>
          <a:stretch/>
        </p:blipFill>
        <p:spPr>
          <a:xfrm>
            <a:off x="1427422" y="1057794"/>
            <a:ext cx="9129741" cy="5639738"/>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09"/>
          <p:cNvSpPr txBox="1">
            <a:spLocks noGrp="1"/>
          </p:cNvSpPr>
          <p:nvPr>
            <p:ph type="title"/>
          </p:nvPr>
        </p:nvSpPr>
        <p:spPr>
          <a:xfrm>
            <a:off x="7000" y="305249"/>
            <a:ext cx="11360800" cy="771236"/>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Clr>
                <a:srgbClr val="FFFFFF"/>
              </a:buClr>
              <a:buSzPts val="2800"/>
              <a:buFont typeface="Helvetica Neue"/>
              <a:buNone/>
            </a:pPr>
            <a:r>
              <a:rPr lang="en-US"/>
              <a:t>RISK STATEMENTS</a:t>
            </a:r>
            <a:endParaRPr/>
          </a:p>
        </p:txBody>
      </p:sp>
      <p:graphicFrame>
        <p:nvGraphicFramePr>
          <p:cNvPr id="869" name="Google Shape;869;p109" descr="5 column table labeled; Risk Event, Consequences, Likelihood 1 - 5, Impact 1 - 5, and Strategy respectively."/>
          <p:cNvGraphicFramePr/>
          <p:nvPr/>
        </p:nvGraphicFramePr>
        <p:xfrm>
          <a:off x="307924" y="1152698"/>
          <a:ext cx="3000000" cy="3000000"/>
        </p:xfrm>
        <a:graphic>
          <a:graphicData uri="http://schemas.openxmlformats.org/drawingml/2006/table">
            <a:tbl>
              <a:tblPr firstRow="1" bandRow="1">
                <a:noFill/>
                <a:tableStyleId>{6ACAEA47-1B7B-46D4-B324-CB17932BCACE}</a:tableStyleId>
              </a:tblPr>
              <a:tblGrid>
                <a:gridCol w="3191725">
                  <a:extLst>
                    <a:ext uri="{9D8B030D-6E8A-4147-A177-3AD203B41FA5}">
                      <a16:colId xmlns:a16="http://schemas.microsoft.com/office/drawing/2014/main" val="20000"/>
                    </a:ext>
                  </a:extLst>
                </a:gridCol>
                <a:gridCol w="3300150">
                  <a:extLst>
                    <a:ext uri="{9D8B030D-6E8A-4147-A177-3AD203B41FA5}">
                      <a16:colId xmlns:a16="http://schemas.microsoft.com/office/drawing/2014/main" val="20001"/>
                    </a:ext>
                  </a:extLst>
                </a:gridCol>
                <a:gridCol w="1163775">
                  <a:extLst>
                    <a:ext uri="{9D8B030D-6E8A-4147-A177-3AD203B41FA5}">
                      <a16:colId xmlns:a16="http://schemas.microsoft.com/office/drawing/2014/main" val="20002"/>
                    </a:ext>
                  </a:extLst>
                </a:gridCol>
                <a:gridCol w="1022475">
                  <a:extLst>
                    <a:ext uri="{9D8B030D-6E8A-4147-A177-3AD203B41FA5}">
                      <a16:colId xmlns:a16="http://schemas.microsoft.com/office/drawing/2014/main" val="20003"/>
                    </a:ext>
                  </a:extLst>
                </a:gridCol>
                <a:gridCol w="2847600">
                  <a:extLst>
                    <a:ext uri="{9D8B030D-6E8A-4147-A177-3AD203B41FA5}">
                      <a16:colId xmlns:a16="http://schemas.microsoft.com/office/drawing/2014/main" val="20004"/>
                    </a:ext>
                  </a:extLst>
                </a:gridCol>
              </a:tblGrid>
              <a:tr h="703475">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RISK EVENT</a:t>
                      </a:r>
                      <a:endParaRPr sz="18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38100" cap="flat" cmpd="sng">
                      <a:solidFill>
                        <a:srgbClr val="B7B7B7"/>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CONSEQUENCES</a:t>
                      </a:r>
                      <a:endParaRPr sz="18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38100" cap="flat" cmpd="sng">
                      <a:solidFill>
                        <a:srgbClr val="B7B7B7"/>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Likelihood</a:t>
                      </a:r>
                      <a:endParaRPr sz="18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38100" cap="flat" cmpd="sng">
                      <a:solidFill>
                        <a:srgbClr val="B7B7B7"/>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Impact</a:t>
                      </a:r>
                      <a:endParaRPr sz="18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38100" cap="flat" cmpd="sng">
                      <a:solidFill>
                        <a:srgbClr val="B7B7B7"/>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Strategy</a:t>
                      </a:r>
                      <a:endParaRPr sz="18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38100" cap="flat" cmpd="sng">
                      <a:solidFill>
                        <a:srgbClr val="B7B7B7"/>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27550">
                <a:tc gridSpan="2">
                  <a:txBody>
                    <a:bodyPr/>
                    <a:lstStyle/>
                    <a:p>
                      <a:pPr marL="0" marR="0" lvl="0" indent="0" algn="l" rtl="0">
                        <a:lnSpc>
                          <a:spcPct val="100000"/>
                        </a:lnSpc>
                        <a:spcBef>
                          <a:spcPts val="0"/>
                        </a:spcBef>
                        <a:spcAft>
                          <a:spcPts val="0"/>
                        </a:spcAft>
                        <a:buClr>
                          <a:srgbClr val="000000"/>
                        </a:buClr>
                        <a:buSzPts val="2300"/>
                        <a:buFont typeface="Arial"/>
                        <a:buNone/>
                      </a:pPr>
                      <a:r>
                        <a:rPr lang="en-US" sz="2300" u="none" strike="noStrike" cap="none"/>
                        <a:t>FORMAT: IF some event occurs, THEN some consequence is likely to result</a:t>
                      </a:r>
                      <a:endParaRPr sz="2300" u="none" strike="noStrike" cap="none"/>
                    </a:p>
                    <a:p>
                      <a:pPr marL="0" marR="0" lvl="0" indent="0" algn="l" rtl="0">
                        <a:lnSpc>
                          <a:spcPct val="100000"/>
                        </a:lnSpc>
                        <a:spcBef>
                          <a:spcPts val="0"/>
                        </a:spcBef>
                        <a:spcAft>
                          <a:spcPts val="0"/>
                        </a:spcAft>
                        <a:buClr>
                          <a:srgbClr val="000000"/>
                        </a:buClr>
                        <a:buSzPts val="1400"/>
                        <a:buFont typeface="Arial"/>
                        <a:buNone/>
                      </a:pPr>
                      <a:endParaRPr sz="23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381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accent3"/>
                    </a:solidFill>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1 - 5</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381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EDEDE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1 - 5</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381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EDEDE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Determine appropriate strategy based on risk rating (likelihood and impact)</a:t>
                      </a: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381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EDEDED"/>
                    </a:solidFill>
                  </a:tcPr>
                </a:tc>
                <a:extLst>
                  <a:ext uri="{0D108BD9-81ED-4DB2-BD59-A6C34878D82A}">
                    <a16:rowId xmlns:a16="http://schemas.microsoft.com/office/drawing/2014/main" val="10001"/>
                  </a:ext>
                </a:extLst>
              </a:tr>
              <a:tr h="227550">
                <a:tc gridSpan="2">
                  <a:txBody>
                    <a:bodyPr/>
                    <a:lstStyle/>
                    <a:p>
                      <a:pPr marL="0" marR="0" lvl="0" indent="0" algn="l" rtl="0">
                        <a:lnSpc>
                          <a:spcPct val="100000"/>
                        </a:lnSpc>
                        <a:spcBef>
                          <a:spcPts val="0"/>
                        </a:spcBef>
                        <a:spcAft>
                          <a:spcPts val="0"/>
                        </a:spcAft>
                        <a:buClr>
                          <a:srgbClr val="000000"/>
                        </a:buClr>
                        <a:buSzPts val="2300"/>
                        <a:buFont typeface="Arial"/>
                        <a:buNone/>
                      </a:pPr>
                      <a:endParaRPr sz="23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chemeClr val="accent3"/>
                    </a:solidFill>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EDEDE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EDEDE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EDEDED"/>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110"/>
          <p:cNvSpPr txBox="1">
            <a:spLocks noGrp="1"/>
          </p:cNvSpPr>
          <p:nvPr>
            <p:ph type="title" idx="4294967295"/>
          </p:nvPr>
        </p:nvSpPr>
        <p:spPr>
          <a:xfrm>
            <a:off x="139147" y="-340347"/>
            <a:ext cx="8332788" cy="1147763"/>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17375E"/>
              </a:buClr>
              <a:buSzPts val="4000"/>
              <a:buFont typeface="Trebuchet MS"/>
              <a:buNone/>
            </a:pPr>
            <a:r>
              <a:rPr lang="en-US"/>
              <a:t>Risk Strategies</a:t>
            </a:r>
            <a:endParaRPr/>
          </a:p>
        </p:txBody>
      </p:sp>
      <p:sp>
        <p:nvSpPr>
          <p:cNvPr id="875" name="Google Shape;875;p110"/>
          <p:cNvSpPr txBox="1"/>
          <p:nvPr/>
        </p:nvSpPr>
        <p:spPr>
          <a:xfrm>
            <a:off x="365390" y="807416"/>
            <a:ext cx="10013521" cy="581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US" sz="1800" b="1" i="0" u="none" strike="noStrike" cap="none">
                <a:solidFill>
                  <a:schemeClr val="accent6"/>
                </a:solidFill>
                <a:latin typeface="Arial"/>
                <a:ea typeface="Arial"/>
                <a:cs typeface="Arial"/>
                <a:sym typeface="Arial"/>
              </a:rPr>
              <a:t>Accept</a:t>
            </a:r>
            <a:endParaRPr/>
          </a:p>
          <a:p>
            <a:pPr marL="0" marR="0" lvl="0" indent="0" algn="l" rtl="0">
              <a:lnSpc>
                <a:spcPct val="90000"/>
              </a:lnSpc>
              <a:spcBef>
                <a:spcPts val="1000"/>
              </a:spcBef>
              <a:spcAft>
                <a:spcPts val="0"/>
              </a:spcAft>
              <a:buNone/>
            </a:pPr>
            <a:r>
              <a:rPr lang="en-US" sz="1800" b="0" i="0" u="none" strike="noStrike" cap="none">
                <a:solidFill>
                  <a:schemeClr val="accent6"/>
                </a:solidFill>
                <a:latin typeface="Arial"/>
                <a:ea typeface="Arial"/>
                <a:cs typeface="Arial"/>
                <a:sym typeface="Arial"/>
              </a:rPr>
              <a:t>When you simply accept that the negative impact of the risk is not worth the effort to take proactive steps to address.</a:t>
            </a:r>
            <a:endParaRPr/>
          </a:p>
          <a:p>
            <a:pPr marL="0" marR="0" lvl="0" indent="0" algn="l" rtl="0">
              <a:lnSpc>
                <a:spcPct val="90000"/>
              </a:lnSpc>
              <a:spcBef>
                <a:spcPts val="1000"/>
              </a:spcBef>
              <a:spcAft>
                <a:spcPts val="0"/>
              </a:spcAft>
              <a:buNone/>
            </a:pPr>
            <a:r>
              <a:rPr lang="en-US" sz="1800" b="1" i="0" u="none" strike="noStrike" cap="none">
                <a:solidFill>
                  <a:schemeClr val="accent6"/>
                </a:solidFill>
                <a:latin typeface="Arial"/>
                <a:ea typeface="Arial"/>
                <a:cs typeface="Arial"/>
                <a:sym typeface="Arial"/>
              </a:rPr>
              <a:t>Avoid</a:t>
            </a:r>
            <a:endParaRPr/>
          </a:p>
          <a:p>
            <a:pPr marL="0" marR="0" lvl="0" indent="0" algn="l" rtl="0">
              <a:lnSpc>
                <a:spcPct val="90000"/>
              </a:lnSpc>
              <a:spcBef>
                <a:spcPts val="1000"/>
              </a:spcBef>
              <a:spcAft>
                <a:spcPts val="0"/>
              </a:spcAft>
              <a:buNone/>
            </a:pPr>
            <a:r>
              <a:rPr lang="en-US" sz="1800" b="0" i="0" u="none" strike="noStrike" cap="none">
                <a:solidFill>
                  <a:schemeClr val="accent6"/>
                </a:solidFill>
                <a:latin typeface="Arial"/>
                <a:ea typeface="Arial"/>
                <a:cs typeface="Arial"/>
                <a:sym typeface="Arial"/>
              </a:rPr>
              <a:t>When you avoid the risk it means you change your plan to completely eliminate the probability of the risk occurring or the effect of the risk if it does occur.</a:t>
            </a:r>
            <a:endParaRPr/>
          </a:p>
          <a:p>
            <a:pPr marL="0" marR="0" lvl="0" indent="0" algn="l" rtl="0">
              <a:lnSpc>
                <a:spcPct val="90000"/>
              </a:lnSpc>
              <a:spcBef>
                <a:spcPts val="1000"/>
              </a:spcBef>
              <a:spcAft>
                <a:spcPts val="0"/>
              </a:spcAft>
              <a:buNone/>
            </a:pPr>
            <a:r>
              <a:rPr lang="en-US" sz="1800" b="1" i="0" u="none" strike="noStrike" cap="none">
                <a:solidFill>
                  <a:schemeClr val="accent6"/>
                </a:solidFill>
                <a:latin typeface="Arial"/>
                <a:ea typeface="Arial"/>
                <a:cs typeface="Arial"/>
                <a:sym typeface="Arial"/>
              </a:rPr>
              <a:t>Transfer</a:t>
            </a:r>
            <a:endParaRPr/>
          </a:p>
          <a:p>
            <a:pPr marL="0" marR="0" lvl="0" indent="0" algn="l" rtl="0">
              <a:lnSpc>
                <a:spcPct val="90000"/>
              </a:lnSpc>
              <a:spcBef>
                <a:spcPts val="1000"/>
              </a:spcBef>
              <a:spcAft>
                <a:spcPts val="0"/>
              </a:spcAft>
              <a:buNone/>
            </a:pPr>
            <a:r>
              <a:rPr lang="en-US" sz="1800" b="0" i="0" u="none" strike="noStrike" cap="none">
                <a:solidFill>
                  <a:schemeClr val="accent6"/>
                </a:solidFill>
                <a:latin typeface="Arial"/>
                <a:ea typeface="Arial"/>
                <a:cs typeface="Arial"/>
                <a:sym typeface="Arial"/>
              </a:rPr>
              <a:t>Risk transference occurs when the negative impact is shifted to a third party, such as through an insurance policy or penalty clause in a contract. The risk may still occur however the financial impact will be somewhat displaced.</a:t>
            </a:r>
            <a:endParaRPr/>
          </a:p>
          <a:p>
            <a:pPr marL="0" marR="0" lvl="0" indent="0" algn="l" rtl="0">
              <a:lnSpc>
                <a:spcPct val="90000"/>
              </a:lnSpc>
              <a:spcBef>
                <a:spcPts val="1000"/>
              </a:spcBef>
              <a:spcAft>
                <a:spcPts val="0"/>
              </a:spcAft>
              <a:buNone/>
            </a:pPr>
            <a:r>
              <a:rPr lang="en-US" sz="1800" b="1" i="0" u="none" strike="noStrike" cap="none">
                <a:solidFill>
                  <a:schemeClr val="accent6"/>
                </a:solidFill>
                <a:latin typeface="Arial"/>
                <a:ea typeface="Arial"/>
                <a:cs typeface="Arial"/>
                <a:sym typeface="Arial"/>
              </a:rPr>
              <a:t>Mitigate</a:t>
            </a:r>
            <a:endParaRPr/>
          </a:p>
          <a:p>
            <a:pPr marL="0" marR="0" lvl="0" indent="0" algn="l" rtl="0">
              <a:lnSpc>
                <a:spcPct val="90000"/>
              </a:lnSpc>
              <a:spcBef>
                <a:spcPts val="1000"/>
              </a:spcBef>
              <a:spcAft>
                <a:spcPts val="0"/>
              </a:spcAft>
              <a:buNone/>
            </a:pPr>
            <a:r>
              <a:rPr lang="en-US" sz="1800" b="0" i="0" u="none" strike="noStrike" cap="none">
                <a:solidFill>
                  <a:schemeClr val="accent6"/>
                </a:solidFill>
                <a:latin typeface="Arial"/>
                <a:ea typeface="Arial"/>
                <a:cs typeface="Arial"/>
                <a:sym typeface="Arial"/>
              </a:rPr>
              <a:t>Risk mitigation occurs when you proactively change the plan to minimize the impact or probability of the risk occurring. Risk mitigation does not eliminate the risk and as such there will be some residual risk remaining.</a:t>
            </a:r>
            <a:endParaRPr/>
          </a:p>
          <a:p>
            <a:pPr marL="0" marR="0" lvl="0" indent="0" algn="l" rtl="0">
              <a:lnSpc>
                <a:spcPct val="90000"/>
              </a:lnSpc>
              <a:spcBef>
                <a:spcPts val="1000"/>
              </a:spcBef>
              <a:spcAft>
                <a:spcPts val="0"/>
              </a:spcAft>
              <a:buNone/>
            </a:pPr>
            <a:r>
              <a:rPr lang="en-US" sz="1800" b="1" i="0" u="none" strike="noStrike" cap="none">
                <a:solidFill>
                  <a:schemeClr val="accent6"/>
                </a:solidFill>
                <a:latin typeface="Arial"/>
                <a:ea typeface="Arial"/>
                <a:cs typeface="Arial"/>
                <a:sym typeface="Arial"/>
              </a:rPr>
              <a:t>Amplify</a:t>
            </a:r>
            <a:endParaRPr/>
          </a:p>
          <a:p>
            <a:pPr marL="0" marR="0" lvl="0" indent="0" algn="l" rtl="0">
              <a:lnSpc>
                <a:spcPct val="90000"/>
              </a:lnSpc>
              <a:spcBef>
                <a:spcPts val="1000"/>
              </a:spcBef>
              <a:spcAft>
                <a:spcPts val="0"/>
              </a:spcAft>
              <a:buNone/>
            </a:pPr>
            <a:r>
              <a:rPr lang="en-US" sz="1800" b="0" i="0" u="none" strike="noStrike" cap="none">
                <a:solidFill>
                  <a:schemeClr val="accent6"/>
                </a:solidFill>
                <a:latin typeface="Arial"/>
                <a:ea typeface="Arial"/>
                <a:cs typeface="Arial"/>
                <a:sym typeface="Arial"/>
              </a:rPr>
              <a:t>Risk amplification occurs when you proactively change the plan to maximize the impact or probability of the risk opportunity occurring. Amplifying a risk is used when the consequences will benefit the team, stakeholders, the project or the organization.</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11"/>
          <p:cNvSpPr txBox="1">
            <a:spLocks noGrp="1"/>
          </p:cNvSpPr>
          <p:nvPr>
            <p:ph type="title"/>
          </p:nvPr>
        </p:nvSpPr>
        <p:spPr>
          <a:xfrm>
            <a:off x="6283850" y="2245122"/>
            <a:ext cx="5760000" cy="1264800"/>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accent1"/>
              </a:buClr>
              <a:buSzPts val="3600"/>
              <a:buFont typeface="Trebuchet MS"/>
              <a:buNone/>
            </a:pPr>
            <a:r>
              <a:rPr lang="en-US" sz="3600"/>
              <a:t>CSAW Review </a:t>
            </a:r>
            <a:endParaRPr sz="36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12"/>
          <p:cNvSpPr txBox="1">
            <a:spLocks noGrp="1"/>
          </p:cNvSpPr>
          <p:nvPr>
            <p:ph type="title"/>
          </p:nvPr>
        </p:nvSpPr>
        <p:spPr>
          <a:xfrm>
            <a:off x="7000" y="305249"/>
            <a:ext cx="11360800" cy="771236"/>
          </a:xfrm>
          <a:prstGeom prst="rect">
            <a:avLst/>
          </a:prstGeom>
          <a:noFill/>
          <a:ln>
            <a:noFill/>
          </a:ln>
        </p:spPr>
        <p:txBody>
          <a:bodyPr spcFirstLastPara="1" wrap="square" lIns="121800" tIns="121800" rIns="121800" bIns="121800" anchor="t" anchorCtr="0">
            <a:noAutofit/>
          </a:bodyPr>
          <a:lstStyle/>
          <a:p>
            <a:pPr marL="0" lvl="0" indent="0" algn="l" rtl="0">
              <a:lnSpc>
                <a:spcPct val="90000"/>
              </a:lnSpc>
              <a:spcBef>
                <a:spcPts val="0"/>
              </a:spcBef>
              <a:spcAft>
                <a:spcPts val="0"/>
              </a:spcAft>
              <a:buSzPts val="2800"/>
              <a:buNone/>
            </a:pPr>
            <a:r>
              <a:rPr lang="en-US"/>
              <a:t>CSAW Review Assignments</a:t>
            </a:r>
            <a:endParaRPr/>
          </a:p>
        </p:txBody>
      </p:sp>
      <p:graphicFrame>
        <p:nvGraphicFramePr>
          <p:cNvPr id="887" name="Google Shape;887;p112"/>
          <p:cNvGraphicFramePr/>
          <p:nvPr/>
        </p:nvGraphicFramePr>
        <p:xfrm>
          <a:off x="952500" y="1302000"/>
          <a:ext cx="3000000" cy="3000000"/>
        </p:xfrm>
        <a:graphic>
          <a:graphicData uri="http://schemas.openxmlformats.org/drawingml/2006/table">
            <a:tbl>
              <a:tblPr firstRow="1">
                <a:noFill/>
                <a:tableStyleId>{E1667B3E-50B5-4A5C-8DA1-52B90B0DE270}</a:tableStyleId>
              </a:tblPr>
              <a:tblGrid>
                <a:gridCol w="4647800">
                  <a:extLst>
                    <a:ext uri="{9D8B030D-6E8A-4147-A177-3AD203B41FA5}">
                      <a16:colId xmlns:a16="http://schemas.microsoft.com/office/drawing/2014/main" val="20000"/>
                    </a:ext>
                  </a:extLst>
                </a:gridCol>
                <a:gridCol w="2453225">
                  <a:extLst>
                    <a:ext uri="{9D8B030D-6E8A-4147-A177-3AD203B41FA5}">
                      <a16:colId xmlns:a16="http://schemas.microsoft.com/office/drawing/2014/main" val="20001"/>
                    </a:ext>
                  </a:extLst>
                </a:gridCol>
                <a:gridCol w="2453225">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TOPIC AREA</a:t>
                      </a:r>
                      <a:endParaRPr sz="1400" b="1" u="none" strike="noStrike" cap="none">
                        <a:solidFill>
                          <a:srgbClr val="FFFFFF"/>
                        </a:solidFill>
                      </a:endParaRPr>
                    </a:p>
                  </a:txBody>
                  <a:tcPr marL="91425" marR="91425" marT="91425" marB="91425">
                    <a:solidFill>
                      <a:schemeClr val="accent5"/>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PRESENTER</a:t>
                      </a:r>
                      <a:endParaRPr sz="1400" b="1" u="none" strike="noStrike" cap="none">
                        <a:solidFill>
                          <a:srgbClr val="FFFFFF"/>
                        </a:solidFill>
                      </a:endParaRPr>
                    </a:p>
                  </a:txBody>
                  <a:tcPr marL="91425" marR="91425" marT="91425" marB="91425">
                    <a:solidFill>
                      <a:schemeClr val="accent5"/>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TIMING</a:t>
                      </a:r>
                      <a:endParaRPr sz="1400" b="1" u="none" strike="noStrike" cap="none">
                        <a:solidFill>
                          <a:srgbClr val="FFFFFF"/>
                        </a:solidFill>
                      </a:endParaRPr>
                    </a:p>
                  </a:txBody>
                  <a:tcPr marL="91425" marR="91425" marT="91425" marB="91425">
                    <a:solidFill>
                      <a:schemeClr val="accent5"/>
                    </a:solidFill>
                  </a:tcPr>
                </a:tc>
                <a:extLst>
                  <a:ext uri="{0D108BD9-81ED-4DB2-BD59-A6C34878D82A}">
                    <a16:rowId xmlns:a16="http://schemas.microsoft.com/office/drawing/2014/main" val="10000"/>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What we learned...</a:t>
                      </a: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 min</a:t>
                      </a:r>
                      <a:endParaRPr sz="1400" u="none" strike="noStrike" cap="none"/>
                    </a:p>
                  </a:txBody>
                  <a:tcPr marL="91425" marR="91425" marT="91425" marB="91425">
                    <a:solidFill>
                      <a:srgbClr val="FFFFFF"/>
                    </a:solidFill>
                  </a:tcPr>
                </a:tc>
                <a:extLst>
                  <a:ext uri="{0D108BD9-81ED-4DB2-BD59-A6C34878D82A}">
                    <a16:rowId xmlns:a16="http://schemas.microsoft.com/office/drawing/2014/main" val="10001"/>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What we did… (intro)</a:t>
                      </a: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 min</a:t>
                      </a:r>
                      <a:endParaRPr sz="1400" u="none" strike="noStrike" cap="none"/>
                    </a:p>
                  </a:txBody>
                  <a:tcPr marL="91425" marR="91425" marT="91425" marB="91425">
                    <a:solidFill>
                      <a:srgbClr val="FFFFFF"/>
                    </a:solidFill>
                  </a:tcPr>
                </a:tc>
                <a:extLst>
                  <a:ext uri="{0D108BD9-81ED-4DB2-BD59-A6C34878D82A}">
                    <a16:rowId xmlns:a16="http://schemas.microsoft.com/office/drawing/2014/main" val="10002"/>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Analysis of Current State</a:t>
                      </a: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 min</a:t>
                      </a:r>
                      <a:endParaRPr sz="1400" u="none" strike="noStrike" cap="none"/>
                    </a:p>
                  </a:txBody>
                  <a:tcPr marL="91425" marR="91425" marT="91425" marB="91425">
                    <a:solidFill>
                      <a:srgbClr val="FFFFFF"/>
                    </a:solidFill>
                  </a:tcPr>
                </a:tc>
                <a:extLst>
                  <a:ext uri="{0D108BD9-81ED-4DB2-BD59-A6C34878D82A}">
                    <a16:rowId xmlns:a16="http://schemas.microsoft.com/office/drawing/2014/main" val="10003"/>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Mission, Vision, High-Level Objectives</a:t>
                      </a: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 min</a:t>
                      </a:r>
                      <a:endParaRPr sz="1400" u="none" strike="noStrike" cap="none"/>
                    </a:p>
                  </a:txBody>
                  <a:tcPr marL="91425" marR="91425" marT="91425" marB="91425">
                    <a:solidFill>
                      <a:srgbClr val="FFFFFF"/>
                    </a:solidFill>
                  </a:tcPr>
                </a:tc>
                <a:extLst>
                  <a:ext uri="{0D108BD9-81ED-4DB2-BD59-A6C34878D82A}">
                    <a16:rowId xmlns:a16="http://schemas.microsoft.com/office/drawing/2014/main" val="10004"/>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Product Vision ***</a:t>
                      </a: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 min</a:t>
                      </a:r>
                      <a:endParaRPr sz="1400" u="none" strike="noStrike" cap="none"/>
                    </a:p>
                  </a:txBody>
                  <a:tcPr marL="91425" marR="91425" marT="91425" marB="91425">
                    <a:solidFill>
                      <a:srgbClr val="FFFFFF"/>
                    </a:solidFill>
                  </a:tcPr>
                </a:tc>
                <a:extLst>
                  <a:ext uri="{0D108BD9-81ED-4DB2-BD59-A6C34878D82A}">
                    <a16:rowId xmlns:a16="http://schemas.microsoft.com/office/drawing/2014/main" val="10005"/>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Market Research Questions </a:t>
                      </a: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 min</a:t>
                      </a:r>
                      <a:endParaRPr sz="1400" u="none" strike="noStrike" cap="none"/>
                    </a:p>
                  </a:txBody>
                  <a:tcPr marL="91425" marR="91425" marT="91425" marB="91425">
                    <a:solidFill>
                      <a:srgbClr val="FFFFFF"/>
                    </a:solidFill>
                  </a:tcPr>
                </a:tc>
                <a:extLst>
                  <a:ext uri="{0D108BD9-81ED-4DB2-BD59-A6C34878D82A}">
                    <a16:rowId xmlns:a16="http://schemas.microsoft.com/office/drawing/2014/main" val="10006"/>
                  </a:ext>
                </a:extLst>
              </a:tr>
              <a:tr h="3734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Action - Result - Context &amp; Performance Measures</a:t>
                      </a: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 min</a:t>
                      </a:r>
                      <a:endParaRPr sz="1400" u="none" strike="noStrike" cap="none"/>
                    </a:p>
                  </a:txBody>
                  <a:tcPr marL="91425" marR="91425" marT="91425" marB="91425">
                    <a:solidFill>
                      <a:srgbClr val="FFFFFF"/>
                    </a:solidFill>
                  </a:tcPr>
                </a:tc>
                <a:extLst>
                  <a:ext uri="{0D108BD9-81ED-4DB2-BD59-A6C34878D82A}">
                    <a16:rowId xmlns:a16="http://schemas.microsoft.com/office/drawing/2014/main" val="10007"/>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Path Ahead / Next Steps</a:t>
                      </a: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 min</a:t>
                      </a:r>
                      <a:endParaRPr sz="1400" u="none" strike="noStrike" cap="none"/>
                    </a:p>
                  </a:txBody>
                  <a:tcPr marL="91425" marR="91425" marT="91425" marB="91425">
                    <a:solidFill>
                      <a:srgbClr val="FFFFFF"/>
                    </a:solidFill>
                  </a:tcPr>
                </a:tc>
                <a:extLst>
                  <a:ext uri="{0D108BD9-81ED-4DB2-BD59-A6C34878D82A}">
                    <a16:rowId xmlns:a16="http://schemas.microsoft.com/office/drawing/2014/main" val="10008"/>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Program Perspective</a:t>
                      </a: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 min</a:t>
                      </a:r>
                      <a:endParaRPr sz="1400" u="none" strike="noStrike" cap="none"/>
                    </a:p>
                  </a:txBody>
                  <a:tcPr marL="91425" marR="91425" marT="91425" marB="91425">
                    <a:solidFill>
                      <a:srgbClr val="FFFFFF"/>
                    </a:solidFill>
                  </a:tcPr>
                </a:tc>
                <a:extLst>
                  <a:ext uri="{0D108BD9-81ED-4DB2-BD59-A6C34878D82A}">
                    <a16:rowId xmlns:a16="http://schemas.microsoft.com/office/drawing/2014/main" val="10009"/>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Contracting Perspective</a:t>
                      </a: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 min</a:t>
                      </a:r>
                      <a:endParaRPr sz="1400" u="none" strike="noStrike" cap="none"/>
                    </a:p>
                  </a:txBody>
                  <a:tcPr marL="91425" marR="91425" marT="91425" marB="91425">
                    <a:solidFill>
                      <a:srgbClr val="FFFFFF"/>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113"/>
          <p:cNvSpPr txBox="1">
            <a:spLocks noGrp="1"/>
          </p:cNvSpPr>
          <p:nvPr>
            <p:ph type="title"/>
          </p:nvPr>
        </p:nvSpPr>
        <p:spPr>
          <a:xfrm>
            <a:off x="6194390" y="1639145"/>
            <a:ext cx="4911633" cy="1789855"/>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accent1"/>
              </a:buClr>
              <a:buSzPts val="4000"/>
              <a:buFont typeface="Trebuchet MS"/>
              <a:buNone/>
            </a:pPr>
            <a:r>
              <a:rPr lang="en-US"/>
              <a:t>WHAT WE LEARNED</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114"/>
          <p:cNvSpPr txBox="1">
            <a:spLocks noGrp="1"/>
          </p:cNvSpPr>
          <p:nvPr>
            <p:ph type="title" idx="4294967295"/>
          </p:nvPr>
        </p:nvSpPr>
        <p:spPr>
          <a:xfrm>
            <a:off x="0" y="5859463"/>
            <a:ext cx="7429500" cy="690562"/>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rgbClr val="17375E"/>
              </a:buClr>
              <a:buSzPts val="4000"/>
              <a:buFont typeface="Trebuchet MS"/>
              <a:buNone/>
            </a:pPr>
            <a:r>
              <a:rPr lang="en-US"/>
              <a:t>WHAT WE LEARNED</a:t>
            </a:r>
            <a:endParaRPr/>
          </a:p>
        </p:txBody>
      </p:sp>
      <p:sp>
        <p:nvSpPr>
          <p:cNvPr id="898" name="Google Shape;898;p114"/>
          <p:cNvSpPr txBox="1"/>
          <p:nvPr/>
        </p:nvSpPr>
        <p:spPr>
          <a:xfrm>
            <a:off x="706225" y="1616250"/>
            <a:ext cx="10239000" cy="2724300"/>
          </a:xfrm>
          <a:prstGeom prst="rect">
            <a:avLst/>
          </a:prstGeom>
          <a:noFill/>
          <a:ln>
            <a:noFill/>
          </a:ln>
        </p:spPr>
        <p:txBody>
          <a:bodyPr spcFirstLastPara="1" wrap="square" lIns="91425" tIns="91425" rIns="91425" bIns="91425" anchor="t" anchorCtr="0">
            <a:spAutoFit/>
          </a:bodyPr>
          <a:lstStyle/>
          <a:p>
            <a:pPr marL="457200" marR="0" lvl="0" indent="-438150" algn="l" rtl="0">
              <a:lnSpc>
                <a:spcPct val="100000"/>
              </a:lnSpc>
              <a:spcBef>
                <a:spcPts val="0"/>
              </a:spcBef>
              <a:spcAft>
                <a:spcPts val="0"/>
              </a:spcAft>
              <a:buClr>
                <a:srgbClr val="000000"/>
              </a:buClr>
              <a:buSzPts val="3300"/>
              <a:buFont typeface="Arial"/>
              <a:buChar char="●"/>
            </a:pPr>
            <a:r>
              <a:rPr lang="en-US" sz="3300" b="0" i="0" u="none" strike="noStrike" cap="none">
                <a:solidFill>
                  <a:srgbClr val="000000"/>
                </a:solidFill>
                <a:latin typeface="Arial"/>
                <a:ea typeface="Arial"/>
                <a:cs typeface="Arial"/>
                <a:sym typeface="Arial"/>
              </a:rPr>
              <a:t>Steps to Performance Based Acquisition</a:t>
            </a:r>
            <a:endParaRPr sz="3300" b="0" i="0" u="none" strike="noStrike" cap="none">
              <a:solidFill>
                <a:srgbClr val="000000"/>
              </a:solidFill>
              <a:latin typeface="Arial"/>
              <a:ea typeface="Arial"/>
              <a:cs typeface="Arial"/>
              <a:sym typeface="Arial"/>
            </a:endParaRPr>
          </a:p>
          <a:p>
            <a:pPr marL="457200" marR="0" lvl="0" indent="-438150" algn="l" rtl="0">
              <a:lnSpc>
                <a:spcPct val="100000"/>
              </a:lnSpc>
              <a:spcBef>
                <a:spcPts val="0"/>
              </a:spcBef>
              <a:spcAft>
                <a:spcPts val="0"/>
              </a:spcAft>
              <a:buClr>
                <a:srgbClr val="000000"/>
              </a:buClr>
              <a:buSzPts val="3300"/>
              <a:buFont typeface="Arial"/>
              <a:buChar char="●"/>
            </a:pPr>
            <a:r>
              <a:rPr lang="en-US" sz="3300" b="0" i="0" u="none" strike="noStrike" cap="none">
                <a:solidFill>
                  <a:srgbClr val="000000"/>
                </a:solidFill>
                <a:latin typeface="Arial"/>
                <a:ea typeface="Arial"/>
                <a:cs typeface="Arial"/>
                <a:sym typeface="Arial"/>
              </a:rPr>
              <a:t>Category Management Overview</a:t>
            </a:r>
            <a:endParaRPr sz="3300" b="0" i="0" u="none" strike="noStrike" cap="none">
              <a:solidFill>
                <a:srgbClr val="000000"/>
              </a:solidFill>
              <a:latin typeface="Arial"/>
              <a:ea typeface="Arial"/>
              <a:cs typeface="Arial"/>
              <a:sym typeface="Arial"/>
            </a:endParaRPr>
          </a:p>
          <a:p>
            <a:pPr marL="457200" marR="0" lvl="0" indent="-438150" algn="l" rtl="0">
              <a:lnSpc>
                <a:spcPct val="100000"/>
              </a:lnSpc>
              <a:spcBef>
                <a:spcPts val="0"/>
              </a:spcBef>
              <a:spcAft>
                <a:spcPts val="0"/>
              </a:spcAft>
              <a:buClr>
                <a:srgbClr val="000000"/>
              </a:buClr>
              <a:buSzPts val="3300"/>
              <a:buFont typeface="Arial"/>
              <a:buChar char="●"/>
            </a:pPr>
            <a:r>
              <a:rPr lang="en-US" sz="3300" b="0" i="0" u="none" strike="noStrike" cap="none">
                <a:solidFill>
                  <a:srgbClr val="000000"/>
                </a:solidFill>
                <a:latin typeface="Arial"/>
                <a:ea typeface="Arial"/>
                <a:cs typeface="Arial"/>
                <a:sym typeface="Arial"/>
              </a:rPr>
              <a:t>Market Research Myths</a:t>
            </a:r>
            <a:endParaRPr sz="3300" b="0" i="0" u="none" strike="noStrike" cap="none">
              <a:solidFill>
                <a:srgbClr val="000000"/>
              </a:solidFill>
              <a:latin typeface="Arial"/>
              <a:ea typeface="Arial"/>
              <a:cs typeface="Arial"/>
              <a:sym typeface="Arial"/>
            </a:endParaRPr>
          </a:p>
          <a:p>
            <a:pPr marL="457200" marR="0" lvl="0" indent="-438150" algn="l" rtl="0">
              <a:lnSpc>
                <a:spcPct val="100000"/>
              </a:lnSpc>
              <a:spcBef>
                <a:spcPts val="0"/>
              </a:spcBef>
              <a:spcAft>
                <a:spcPts val="0"/>
              </a:spcAft>
              <a:buClr>
                <a:srgbClr val="000000"/>
              </a:buClr>
              <a:buSzPts val="3300"/>
              <a:buFont typeface="Arial"/>
              <a:buChar char="●"/>
            </a:pPr>
            <a:r>
              <a:rPr lang="en-US" sz="3300" b="0" i="0" u="none" strike="noStrike" cap="none">
                <a:solidFill>
                  <a:srgbClr val="000000"/>
                </a:solidFill>
                <a:latin typeface="Arial"/>
                <a:ea typeface="Arial"/>
                <a:cs typeface="Arial"/>
                <a:sym typeface="Arial"/>
              </a:rPr>
              <a:t>Market Research Tools</a:t>
            </a:r>
            <a:endParaRPr sz="3300" b="0" i="0" u="none" strike="noStrike" cap="none">
              <a:solidFill>
                <a:srgbClr val="000000"/>
              </a:solidFill>
              <a:latin typeface="Arial"/>
              <a:ea typeface="Arial"/>
              <a:cs typeface="Arial"/>
              <a:sym typeface="Arial"/>
            </a:endParaRPr>
          </a:p>
          <a:p>
            <a:pPr marL="457200" marR="0" lvl="0" indent="-438150" algn="l" rtl="0">
              <a:lnSpc>
                <a:spcPct val="100000"/>
              </a:lnSpc>
              <a:spcBef>
                <a:spcPts val="0"/>
              </a:spcBef>
              <a:spcAft>
                <a:spcPts val="0"/>
              </a:spcAft>
              <a:buClr>
                <a:srgbClr val="000000"/>
              </a:buClr>
              <a:buSzPts val="3300"/>
              <a:buFont typeface="Arial"/>
              <a:buChar char="●"/>
            </a:pPr>
            <a:r>
              <a:rPr lang="en-US" sz="3300" b="0" i="0" u="none" strike="noStrike" cap="none">
                <a:solidFill>
                  <a:srgbClr val="000000"/>
                </a:solidFill>
                <a:latin typeface="Arial"/>
                <a:ea typeface="Arial"/>
                <a:cs typeface="Arial"/>
                <a:sym typeface="Arial"/>
              </a:rPr>
              <a:t>Source Selection Innovations</a:t>
            </a:r>
            <a:endParaRPr sz="3300" b="0" i="0" u="none" strike="noStrike" cap="none">
              <a:solidFill>
                <a:srgbClr val="000000"/>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115"/>
          <p:cNvSpPr txBox="1">
            <a:spLocks noGrp="1"/>
          </p:cNvSpPr>
          <p:nvPr>
            <p:ph type="title"/>
          </p:nvPr>
        </p:nvSpPr>
        <p:spPr>
          <a:xfrm>
            <a:off x="497451" y="2474870"/>
            <a:ext cx="11360800" cy="771236"/>
          </a:xfrm>
          <a:prstGeom prst="rect">
            <a:avLst/>
          </a:prstGeom>
          <a:noFill/>
          <a:ln>
            <a:noFill/>
          </a:ln>
        </p:spPr>
        <p:txBody>
          <a:bodyPr spcFirstLastPara="1" wrap="square" lIns="121800" tIns="121800" rIns="121800" bIns="121800" anchor="t" anchorCtr="0">
            <a:noAutofit/>
          </a:bodyPr>
          <a:lstStyle/>
          <a:p>
            <a:pPr marL="0" lvl="0" indent="0" algn="ctr" rtl="0">
              <a:lnSpc>
                <a:spcPct val="90000"/>
              </a:lnSpc>
              <a:spcBef>
                <a:spcPts val="0"/>
              </a:spcBef>
              <a:spcAft>
                <a:spcPts val="0"/>
              </a:spcAft>
              <a:buClr>
                <a:srgbClr val="FFFFFF"/>
              </a:buClr>
              <a:buSzPts val="2800"/>
              <a:buFont typeface="Helvetica Neue"/>
              <a:buNone/>
            </a:pPr>
            <a:r>
              <a:rPr lang="en-US"/>
              <a:t>Right Solution x Commitment to Solution   = </a:t>
            </a:r>
            <a:endParaRPr/>
          </a:p>
          <a:p>
            <a:pPr marL="0" lvl="0" indent="0" algn="ctr" rtl="0">
              <a:lnSpc>
                <a:spcPct val="90000"/>
              </a:lnSpc>
              <a:spcBef>
                <a:spcPts val="0"/>
              </a:spcBef>
              <a:spcAft>
                <a:spcPts val="0"/>
              </a:spcAft>
              <a:buClr>
                <a:srgbClr val="FFFFFF"/>
              </a:buClr>
              <a:buSzPts val="2800"/>
              <a:buFont typeface="Helvetica Neue"/>
              <a:buNone/>
            </a:pPr>
            <a:r>
              <a:rPr lang="en-US"/>
              <a:t>Effectiveness of the Solution</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116"/>
          <p:cNvSpPr txBox="1">
            <a:spLocks noGrp="1"/>
          </p:cNvSpPr>
          <p:nvPr>
            <p:ph type="title"/>
          </p:nvPr>
        </p:nvSpPr>
        <p:spPr>
          <a:xfrm>
            <a:off x="6283842" y="1719065"/>
            <a:ext cx="4911633" cy="1789855"/>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accent1"/>
              </a:buClr>
              <a:buSzPts val="4000"/>
              <a:buFont typeface="Trebuchet MS"/>
              <a:buNone/>
            </a:pPr>
            <a:r>
              <a:rPr lang="en-US"/>
              <a:t>WHAT WE DID...</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17"/>
          <p:cNvSpPr txBox="1">
            <a:spLocks noGrp="1"/>
          </p:cNvSpPr>
          <p:nvPr>
            <p:ph type="title" idx="4294967295"/>
          </p:nvPr>
        </p:nvSpPr>
        <p:spPr>
          <a:xfrm>
            <a:off x="201136" y="2476220"/>
            <a:ext cx="3983100" cy="10404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rgbClr val="17375E"/>
              </a:buClr>
              <a:buSzPts val="2640"/>
              <a:buFont typeface="Trebuchet MS"/>
              <a:buNone/>
            </a:pPr>
            <a:r>
              <a:rPr lang="en-US" sz="2640" b="1" i="0" u="none" strike="noStrike" cap="none">
                <a:solidFill>
                  <a:srgbClr val="17375E"/>
                </a:solidFill>
                <a:latin typeface="Trebuchet MS"/>
                <a:ea typeface="Trebuchet MS"/>
                <a:cs typeface="Trebuchet MS"/>
                <a:sym typeface="Trebuchet MS"/>
              </a:rPr>
              <a:t>PERFORMANCE BASED REQUIREMENTS</a:t>
            </a:r>
            <a:br>
              <a:rPr lang="en-US" sz="2640" b="1" i="0" u="none" strike="noStrike" cap="none">
                <a:solidFill>
                  <a:srgbClr val="17375E"/>
                </a:solidFill>
                <a:latin typeface="Trebuchet MS"/>
                <a:ea typeface="Trebuchet MS"/>
                <a:cs typeface="Trebuchet MS"/>
                <a:sym typeface="Trebuchet MS"/>
              </a:rPr>
            </a:br>
            <a:r>
              <a:rPr lang="en-US" sz="2640" b="1" i="0" u="none" strike="noStrike" cap="none">
                <a:solidFill>
                  <a:srgbClr val="17375E"/>
                </a:solidFill>
                <a:latin typeface="Trebuchet MS"/>
                <a:ea typeface="Trebuchet MS"/>
                <a:cs typeface="Trebuchet MS"/>
                <a:sym typeface="Trebuchet MS"/>
              </a:rPr>
              <a:t>ROADMAP</a:t>
            </a:r>
            <a:br>
              <a:rPr lang="en-US" sz="2640" b="1" i="0" u="none" strike="noStrike" cap="none">
                <a:solidFill>
                  <a:srgbClr val="17375E"/>
                </a:solidFill>
                <a:latin typeface="Trebuchet MS"/>
                <a:ea typeface="Trebuchet MS"/>
                <a:cs typeface="Trebuchet MS"/>
                <a:sym typeface="Trebuchet MS"/>
              </a:rPr>
            </a:br>
            <a:endParaRPr sz="2640" b="1" i="0" u="none" strike="noStrike" cap="none">
              <a:solidFill>
                <a:srgbClr val="17375E"/>
              </a:solidFill>
              <a:latin typeface="Trebuchet MS"/>
              <a:ea typeface="Trebuchet MS"/>
              <a:cs typeface="Trebuchet MS"/>
              <a:sym typeface="Trebuchet MS"/>
            </a:endParaRPr>
          </a:p>
        </p:txBody>
      </p:sp>
      <p:sp>
        <p:nvSpPr>
          <p:cNvPr id="914" name="Google Shape;914;p117"/>
          <p:cNvSpPr/>
          <p:nvPr/>
        </p:nvSpPr>
        <p:spPr>
          <a:xfrm>
            <a:off x="0" y="1331842"/>
            <a:ext cx="8368800" cy="606300"/>
          </a:xfrm>
          <a:prstGeom prst="rect">
            <a:avLst/>
          </a:prstGeom>
          <a:solidFill>
            <a:srgbClr val="2929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5" name="Google Shape;915;p117"/>
          <p:cNvSpPr/>
          <p:nvPr/>
        </p:nvSpPr>
        <p:spPr>
          <a:xfrm rot="5400000">
            <a:off x="7149533" y="1331842"/>
            <a:ext cx="2435100" cy="2435100"/>
          </a:xfrm>
          <a:prstGeom prst="blockArc">
            <a:avLst>
              <a:gd name="adj1" fmla="val 10800000"/>
              <a:gd name="adj2" fmla="val 0"/>
              <a:gd name="adj3" fmla="val 25000"/>
            </a:avLst>
          </a:prstGeom>
          <a:solidFill>
            <a:srgbClr val="2929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16" name="Google Shape;916;p117"/>
          <p:cNvCxnSpPr>
            <a:stCxn id="914" idx="1"/>
          </p:cNvCxnSpPr>
          <p:nvPr/>
        </p:nvCxnSpPr>
        <p:spPr>
          <a:xfrm>
            <a:off x="0" y="1634992"/>
            <a:ext cx="8597400" cy="0"/>
          </a:xfrm>
          <a:prstGeom prst="straightConnector1">
            <a:avLst/>
          </a:prstGeom>
          <a:noFill/>
          <a:ln w="38100" cap="flat" cmpd="sng">
            <a:solidFill>
              <a:schemeClr val="lt1"/>
            </a:solidFill>
            <a:prstDash val="lgDash"/>
            <a:miter lim="800000"/>
            <a:headEnd type="none" w="sm" len="sm"/>
            <a:tailEnd type="none" w="sm" len="sm"/>
          </a:ln>
        </p:spPr>
      </p:cxnSp>
      <p:sp>
        <p:nvSpPr>
          <p:cNvPr id="917" name="Google Shape;917;p117"/>
          <p:cNvSpPr/>
          <p:nvPr/>
        </p:nvSpPr>
        <p:spPr>
          <a:xfrm flipH="1">
            <a:off x="7301513" y="1634985"/>
            <a:ext cx="1958100" cy="1755600"/>
          </a:xfrm>
          <a:prstGeom prst="arc">
            <a:avLst>
              <a:gd name="adj1" fmla="val 6474459"/>
              <a:gd name="adj2" fmla="val 14896480"/>
            </a:avLst>
          </a:prstGeom>
          <a:noFill/>
          <a:ln w="38100" cap="flat" cmpd="sng">
            <a:solidFill>
              <a:schemeClr val="lt1"/>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8" name="Google Shape;918;p117"/>
          <p:cNvSpPr/>
          <p:nvPr/>
        </p:nvSpPr>
        <p:spPr>
          <a:xfrm>
            <a:off x="4061790" y="3160639"/>
            <a:ext cx="4307100" cy="606300"/>
          </a:xfrm>
          <a:prstGeom prst="rect">
            <a:avLst/>
          </a:prstGeom>
          <a:solidFill>
            <a:srgbClr val="2929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9" name="Google Shape;919;p117"/>
          <p:cNvSpPr/>
          <p:nvPr/>
        </p:nvSpPr>
        <p:spPr>
          <a:xfrm rot="-5400000">
            <a:off x="2855844" y="3160624"/>
            <a:ext cx="2435100" cy="2435100"/>
          </a:xfrm>
          <a:prstGeom prst="blockArc">
            <a:avLst>
              <a:gd name="adj1" fmla="val 10800000"/>
              <a:gd name="adj2" fmla="val 0"/>
              <a:gd name="adj3" fmla="val 25000"/>
            </a:avLst>
          </a:prstGeom>
          <a:solidFill>
            <a:srgbClr val="2929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0" name="Google Shape;920;p117"/>
          <p:cNvSpPr/>
          <p:nvPr/>
        </p:nvSpPr>
        <p:spPr>
          <a:xfrm>
            <a:off x="4061790" y="4989436"/>
            <a:ext cx="8130300" cy="606300"/>
          </a:xfrm>
          <a:prstGeom prst="rect">
            <a:avLst/>
          </a:prstGeom>
          <a:solidFill>
            <a:srgbClr val="2929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21" name="Google Shape;921;p117"/>
          <p:cNvCxnSpPr>
            <a:stCxn id="919" idx="1"/>
            <a:endCxn id="915" idx="1"/>
          </p:cNvCxnSpPr>
          <p:nvPr/>
        </p:nvCxnSpPr>
        <p:spPr>
          <a:xfrm rot="10800000" flipH="1">
            <a:off x="4073394" y="3462612"/>
            <a:ext cx="4293600" cy="2400"/>
          </a:xfrm>
          <a:prstGeom prst="straightConnector1">
            <a:avLst/>
          </a:prstGeom>
          <a:noFill/>
          <a:ln w="38100" cap="flat" cmpd="sng">
            <a:solidFill>
              <a:schemeClr val="lt1"/>
            </a:solidFill>
            <a:prstDash val="lgDash"/>
            <a:miter lim="800000"/>
            <a:headEnd type="none" w="sm" len="sm"/>
            <a:tailEnd type="none" w="sm" len="sm"/>
          </a:ln>
        </p:spPr>
      </p:cxnSp>
      <p:cxnSp>
        <p:nvCxnSpPr>
          <p:cNvPr id="922" name="Google Shape;922;p117"/>
          <p:cNvCxnSpPr>
            <a:stCxn id="919" idx="0"/>
          </p:cNvCxnSpPr>
          <p:nvPr/>
        </p:nvCxnSpPr>
        <p:spPr>
          <a:xfrm>
            <a:off x="4073394" y="5291337"/>
            <a:ext cx="8251200" cy="1800"/>
          </a:xfrm>
          <a:prstGeom prst="straightConnector1">
            <a:avLst/>
          </a:prstGeom>
          <a:noFill/>
          <a:ln w="38100" cap="flat" cmpd="sng">
            <a:solidFill>
              <a:schemeClr val="lt1"/>
            </a:solidFill>
            <a:prstDash val="lgDash"/>
            <a:miter lim="800000"/>
            <a:headEnd type="none" w="sm" len="sm"/>
            <a:tailEnd type="none" w="sm" len="sm"/>
          </a:ln>
        </p:spPr>
      </p:cxnSp>
      <p:sp>
        <p:nvSpPr>
          <p:cNvPr id="923" name="Google Shape;923;p117"/>
          <p:cNvSpPr/>
          <p:nvPr/>
        </p:nvSpPr>
        <p:spPr>
          <a:xfrm rot="10800000" flipH="1">
            <a:off x="3170925" y="3516442"/>
            <a:ext cx="1958100" cy="1755600"/>
          </a:xfrm>
          <a:prstGeom prst="arc">
            <a:avLst>
              <a:gd name="adj1" fmla="val 6474459"/>
              <a:gd name="adj2" fmla="val 14896480"/>
            </a:avLst>
          </a:prstGeom>
          <a:noFill/>
          <a:ln w="38100" cap="flat" cmpd="sng">
            <a:solidFill>
              <a:schemeClr val="lt1"/>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4" name="Google Shape;924;p117"/>
          <p:cNvSpPr/>
          <p:nvPr/>
        </p:nvSpPr>
        <p:spPr>
          <a:xfrm rot="8094834">
            <a:off x="211189" y="762239"/>
            <a:ext cx="564696" cy="510178"/>
          </a:xfrm>
          <a:prstGeom prst="teardrop">
            <a:avLst>
              <a:gd name="adj" fmla="val 200000"/>
            </a:avLst>
          </a:prstGeom>
          <a:solidFill>
            <a:srgbClr val="42E2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haroni"/>
              <a:ea typeface="Aharoni"/>
              <a:cs typeface="Aharoni"/>
              <a:sym typeface="Aharoni"/>
            </a:endParaRPr>
          </a:p>
        </p:txBody>
      </p:sp>
      <p:sp>
        <p:nvSpPr>
          <p:cNvPr id="925" name="Google Shape;925;p117"/>
          <p:cNvSpPr/>
          <p:nvPr/>
        </p:nvSpPr>
        <p:spPr>
          <a:xfrm>
            <a:off x="321675" y="845642"/>
            <a:ext cx="343500" cy="343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6" name="Google Shape;926;p117"/>
          <p:cNvSpPr txBox="1"/>
          <p:nvPr/>
        </p:nvSpPr>
        <p:spPr>
          <a:xfrm>
            <a:off x="333743" y="825899"/>
            <a:ext cx="588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927" name="Google Shape;927;p117"/>
          <p:cNvSpPr/>
          <p:nvPr/>
        </p:nvSpPr>
        <p:spPr>
          <a:xfrm>
            <a:off x="822841" y="83288"/>
            <a:ext cx="3336000" cy="1177200"/>
          </a:xfrm>
          <a:prstGeom prst="snip2DiagRect">
            <a:avLst>
              <a:gd name="adj1" fmla="val 0"/>
              <a:gd name="adj2" fmla="val 16667"/>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Calibri"/>
                <a:ea typeface="Calibri"/>
                <a:cs typeface="Calibri"/>
                <a:sym typeface="Calibri"/>
              </a:rPr>
              <a:t>Step 1 – Establish the Team</a:t>
            </a:r>
            <a:endParaRPr sz="14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Calibri"/>
              <a:buChar char="●"/>
            </a:pPr>
            <a:r>
              <a:rPr lang="en-US" sz="1100" b="0" i="0" u="none" strike="noStrike" cap="none">
                <a:solidFill>
                  <a:schemeClr val="dk1"/>
                </a:solidFill>
                <a:latin typeface="Calibri"/>
                <a:ea typeface="Calibri"/>
                <a:cs typeface="Calibri"/>
                <a:sym typeface="Calibri"/>
              </a:rPr>
              <a:t>Learned Key Elements of PBA &amp; Category Mgmt</a:t>
            </a:r>
            <a:endParaRPr sz="1100" b="0" i="0" u="none" strike="noStrike" cap="none">
              <a:solidFill>
                <a:schemeClr val="dk1"/>
              </a:solidFill>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US" sz="1100" b="0" i="0" u="none" strike="noStrike" cap="none">
                <a:solidFill>
                  <a:schemeClr val="dk1"/>
                </a:solidFill>
                <a:latin typeface="Calibri"/>
                <a:ea typeface="Calibri"/>
                <a:cs typeface="Calibri"/>
                <a:sym typeface="Calibri"/>
              </a:rPr>
              <a:t>Set Personal Objectives</a:t>
            </a:r>
            <a:endParaRPr sz="1100" b="0" i="0" u="none" strike="noStrike" cap="none">
              <a:solidFill>
                <a:schemeClr val="dk1"/>
              </a:solidFill>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US" sz="1100" b="0" i="0" u="none" strike="noStrike" cap="none">
                <a:solidFill>
                  <a:schemeClr val="dk1"/>
                </a:solidFill>
                <a:latin typeface="Calibri"/>
                <a:ea typeface="Calibri"/>
                <a:cs typeface="Calibri"/>
                <a:sym typeface="Calibri"/>
              </a:rPr>
              <a:t>Consensus on Mission, Vision, &amp; Success</a:t>
            </a:r>
            <a:endParaRPr sz="1100" b="0" i="0" u="none" strike="noStrike" cap="none">
              <a:solidFill>
                <a:schemeClr val="dk1"/>
              </a:solidFill>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US" sz="1100" b="0" i="0" u="none" strike="noStrike" cap="none">
                <a:solidFill>
                  <a:schemeClr val="dk1"/>
                </a:solidFill>
                <a:latin typeface="Calibri"/>
                <a:ea typeface="Calibri"/>
                <a:cs typeface="Calibri"/>
                <a:sym typeface="Calibri"/>
              </a:rPr>
              <a:t>Consensus on Product Vision</a:t>
            </a:r>
            <a:endParaRPr sz="1100" b="0" i="0" u="none" strike="noStrike" cap="none">
              <a:solidFill>
                <a:schemeClr val="dk1"/>
              </a:solidFill>
              <a:latin typeface="Calibri"/>
              <a:ea typeface="Calibri"/>
              <a:cs typeface="Calibri"/>
              <a:sym typeface="Calibri"/>
            </a:endParaRPr>
          </a:p>
          <a:p>
            <a:pPr marL="171450" marR="0" lvl="0" indent="-10160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Calibri"/>
              <a:ea typeface="Calibri"/>
              <a:cs typeface="Calibri"/>
              <a:sym typeface="Calibri"/>
            </a:endParaRPr>
          </a:p>
        </p:txBody>
      </p:sp>
      <p:sp>
        <p:nvSpPr>
          <p:cNvPr id="928" name="Google Shape;928;p117"/>
          <p:cNvSpPr/>
          <p:nvPr/>
        </p:nvSpPr>
        <p:spPr>
          <a:xfrm rot="8094834">
            <a:off x="4327883" y="692665"/>
            <a:ext cx="564696" cy="510178"/>
          </a:xfrm>
          <a:prstGeom prst="teardrop">
            <a:avLst>
              <a:gd name="adj" fmla="val 200000"/>
            </a:avLst>
          </a:prstGeom>
          <a:solidFill>
            <a:srgbClr val="FFFF00"/>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9" name="Google Shape;929;p117"/>
          <p:cNvSpPr/>
          <p:nvPr/>
        </p:nvSpPr>
        <p:spPr>
          <a:xfrm>
            <a:off x="4441200" y="776068"/>
            <a:ext cx="343500" cy="343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0" name="Google Shape;930;p117"/>
          <p:cNvSpPr txBox="1"/>
          <p:nvPr/>
        </p:nvSpPr>
        <p:spPr>
          <a:xfrm>
            <a:off x="4454617" y="766623"/>
            <a:ext cx="588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2</a:t>
            </a:r>
            <a:endParaRPr sz="1800" b="0" i="0" u="none" strike="noStrike" cap="none">
              <a:solidFill>
                <a:schemeClr val="dk1"/>
              </a:solidFill>
              <a:latin typeface="Century Gothic"/>
              <a:ea typeface="Century Gothic"/>
              <a:cs typeface="Century Gothic"/>
              <a:sym typeface="Century Gothic"/>
            </a:endParaRPr>
          </a:p>
        </p:txBody>
      </p:sp>
      <p:sp>
        <p:nvSpPr>
          <p:cNvPr id="931" name="Google Shape;931;p117"/>
          <p:cNvSpPr/>
          <p:nvPr/>
        </p:nvSpPr>
        <p:spPr>
          <a:xfrm>
            <a:off x="4990090" y="153898"/>
            <a:ext cx="2827200" cy="966300"/>
          </a:xfrm>
          <a:prstGeom prst="snip2DiagRect">
            <a:avLst>
              <a:gd name="adj1" fmla="val 0"/>
              <a:gd name="adj2" fmla="val 16667"/>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Calibri"/>
                <a:ea typeface="Calibri"/>
                <a:cs typeface="Calibri"/>
                <a:sym typeface="Calibri"/>
              </a:rPr>
              <a:t>Step 2 – Identify Objectives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Reviewed/Analyzed Current Approach</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Consensus on High Level Objectives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sp>
        <p:nvSpPr>
          <p:cNvPr id="932" name="Google Shape;932;p117"/>
          <p:cNvSpPr/>
          <p:nvPr/>
        </p:nvSpPr>
        <p:spPr>
          <a:xfrm rot="8094834">
            <a:off x="8450239" y="948105"/>
            <a:ext cx="564696" cy="510178"/>
          </a:xfrm>
          <a:prstGeom prst="teardrop">
            <a:avLst>
              <a:gd name="adj" fmla="val 200000"/>
            </a:avLst>
          </a:prstGeom>
          <a:solidFill>
            <a:srgbClr val="9537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3" name="Google Shape;933;p117"/>
          <p:cNvSpPr/>
          <p:nvPr/>
        </p:nvSpPr>
        <p:spPr>
          <a:xfrm>
            <a:off x="8560725" y="1031510"/>
            <a:ext cx="343500" cy="343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4" name="Google Shape;934;p117"/>
          <p:cNvSpPr txBox="1"/>
          <p:nvPr/>
        </p:nvSpPr>
        <p:spPr>
          <a:xfrm>
            <a:off x="8562788" y="1041191"/>
            <a:ext cx="588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3</a:t>
            </a:r>
            <a:endParaRPr sz="1800" b="0" i="0" u="none" strike="noStrike" cap="none">
              <a:solidFill>
                <a:schemeClr val="dk1"/>
              </a:solidFill>
              <a:latin typeface="Century Gothic"/>
              <a:ea typeface="Century Gothic"/>
              <a:cs typeface="Century Gothic"/>
              <a:sym typeface="Century Gothic"/>
            </a:endParaRPr>
          </a:p>
        </p:txBody>
      </p:sp>
      <p:sp>
        <p:nvSpPr>
          <p:cNvPr id="935" name="Google Shape;935;p117"/>
          <p:cNvSpPr/>
          <p:nvPr/>
        </p:nvSpPr>
        <p:spPr>
          <a:xfrm>
            <a:off x="9357424" y="823221"/>
            <a:ext cx="2834700" cy="1177200"/>
          </a:xfrm>
          <a:prstGeom prst="snip2DiagRect">
            <a:avLst>
              <a:gd name="adj1" fmla="val 0"/>
              <a:gd name="adj2" fmla="val 16667"/>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Calibri"/>
                <a:ea typeface="Calibri"/>
                <a:cs typeface="Calibri"/>
                <a:sym typeface="Calibri"/>
              </a:rPr>
              <a:t>Step 3 – Market Research</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Developed Market Research Questions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Discovered Market Research Tools</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100"/>
              <a:buFont typeface="Calibri"/>
              <a:buChar char="•"/>
            </a:pPr>
            <a:r>
              <a:rPr lang="en-US" sz="1100" b="0" i="0" u="none" strike="noStrike" cap="none">
                <a:solidFill>
                  <a:schemeClr val="dk1"/>
                </a:solidFill>
                <a:latin typeface="Calibri"/>
                <a:ea typeface="Calibri"/>
                <a:cs typeface="Calibri"/>
                <a:sym typeface="Calibri"/>
              </a:rPr>
              <a:t>Busted Market Research Myths</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100"/>
              <a:buFont typeface="Calibri"/>
              <a:buChar char="•"/>
            </a:pPr>
            <a:r>
              <a:rPr lang="en-US" sz="1100" b="0" i="0" u="none" strike="noStrike" cap="none">
                <a:solidFill>
                  <a:schemeClr val="dk1"/>
                </a:solidFill>
                <a:latin typeface="Calibri"/>
                <a:ea typeface="Calibri"/>
                <a:cs typeface="Calibri"/>
                <a:sym typeface="Calibri"/>
              </a:rPr>
              <a:t>Learned about Market Research as a Service</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17"/>
          <p:cNvSpPr/>
          <p:nvPr/>
        </p:nvSpPr>
        <p:spPr>
          <a:xfrm rot="8094834">
            <a:off x="7399253" y="2489444"/>
            <a:ext cx="564696" cy="510178"/>
          </a:xfrm>
          <a:prstGeom prst="teardrop">
            <a:avLst>
              <a:gd name="adj" fmla="val 20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7" name="Google Shape;937;p117"/>
          <p:cNvSpPr/>
          <p:nvPr/>
        </p:nvSpPr>
        <p:spPr>
          <a:xfrm>
            <a:off x="7509738" y="2572849"/>
            <a:ext cx="343500" cy="343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8" name="Google Shape;938;p117"/>
          <p:cNvSpPr txBox="1"/>
          <p:nvPr/>
        </p:nvSpPr>
        <p:spPr>
          <a:xfrm>
            <a:off x="7509738" y="2553104"/>
            <a:ext cx="588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4</a:t>
            </a:r>
            <a:endParaRPr sz="1800" b="0" i="0" u="none" strike="noStrike" cap="none">
              <a:solidFill>
                <a:schemeClr val="dk1"/>
              </a:solidFill>
              <a:latin typeface="Century Gothic"/>
              <a:ea typeface="Century Gothic"/>
              <a:cs typeface="Century Gothic"/>
              <a:sym typeface="Century Gothic"/>
            </a:endParaRPr>
          </a:p>
        </p:txBody>
      </p:sp>
      <p:sp>
        <p:nvSpPr>
          <p:cNvPr id="939" name="Google Shape;939;p117"/>
          <p:cNvSpPr/>
          <p:nvPr/>
        </p:nvSpPr>
        <p:spPr>
          <a:xfrm>
            <a:off x="4181015" y="1961513"/>
            <a:ext cx="3142800" cy="1177200"/>
          </a:xfrm>
          <a:prstGeom prst="snip2DiagRect">
            <a:avLst>
              <a:gd name="adj1" fmla="val 0"/>
              <a:gd name="adj2" fmla="val 16667"/>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Calibri"/>
                <a:ea typeface="Calibri"/>
                <a:cs typeface="Calibri"/>
                <a:sym typeface="Calibri"/>
              </a:rPr>
              <a:t>Step 4 – Develop Work Statement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Discussed Work Statement Type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Brainstormed contract requirements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Began writing quality requirement statements (ACTION - RESULT - CONTEXT)</a:t>
            </a:r>
            <a:endParaRPr sz="1400" b="0" i="0" u="none" strike="noStrike" cap="none">
              <a:solidFill>
                <a:srgbClr val="000000"/>
              </a:solidFill>
              <a:latin typeface="Arial"/>
              <a:ea typeface="Arial"/>
              <a:cs typeface="Arial"/>
              <a:sym typeface="Arial"/>
            </a:endParaRPr>
          </a:p>
        </p:txBody>
      </p:sp>
      <p:sp>
        <p:nvSpPr>
          <p:cNvPr id="940" name="Google Shape;940;p117"/>
          <p:cNvSpPr/>
          <p:nvPr/>
        </p:nvSpPr>
        <p:spPr>
          <a:xfrm rot="8094834">
            <a:off x="2930691" y="3242094"/>
            <a:ext cx="564696" cy="510178"/>
          </a:xfrm>
          <a:prstGeom prst="teardrop">
            <a:avLst>
              <a:gd name="adj" fmla="val 20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1" name="Google Shape;941;p117"/>
          <p:cNvSpPr/>
          <p:nvPr/>
        </p:nvSpPr>
        <p:spPr>
          <a:xfrm>
            <a:off x="3041177" y="3325499"/>
            <a:ext cx="343500" cy="343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2" name="Google Shape;942;p117"/>
          <p:cNvSpPr txBox="1"/>
          <p:nvPr/>
        </p:nvSpPr>
        <p:spPr>
          <a:xfrm>
            <a:off x="3048589" y="3309043"/>
            <a:ext cx="588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5</a:t>
            </a:r>
            <a:endParaRPr sz="1800" b="0" i="0" u="none" strike="noStrike" cap="none">
              <a:solidFill>
                <a:schemeClr val="dk1"/>
              </a:solidFill>
              <a:latin typeface="Century Gothic"/>
              <a:ea typeface="Century Gothic"/>
              <a:cs typeface="Century Gothic"/>
              <a:sym typeface="Century Gothic"/>
            </a:endParaRPr>
          </a:p>
        </p:txBody>
      </p:sp>
      <p:sp>
        <p:nvSpPr>
          <p:cNvPr id="943" name="Google Shape;943;p117"/>
          <p:cNvSpPr/>
          <p:nvPr/>
        </p:nvSpPr>
        <p:spPr>
          <a:xfrm>
            <a:off x="106862" y="3617845"/>
            <a:ext cx="2631600" cy="1177200"/>
          </a:xfrm>
          <a:prstGeom prst="snip2DiagRect">
            <a:avLst>
              <a:gd name="adj1" fmla="val 0"/>
              <a:gd name="adj2" fmla="val 16667"/>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Calibri"/>
                <a:ea typeface="Calibri"/>
                <a:cs typeface="Calibri"/>
                <a:sym typeface="Calibri"/>
              </a:rPr>
              <a:t>Step 5 – Define Measurement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Discussed writing effective performance standards for EACH performance requirement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sp>
        <p:nvSpPr>
          <p:cNvPr id="944" name="Google Shape;944;p117"/>
          <p:cNvSpPr/>
          <p:nvPr/>
        </p:nvSpPr>
        <p:spPr>
          <a:xfrm rot="8094834">
            <a:off x="4137498" y="4685481"/>
            <a:ext cx="564696" cy="510178"/>
          </a:xfrm>
          <a:prstGeom prst="teardrop">
            <a:avLst>
              <a:gd name="adj" fmla="val 200000"/>
            </a:avLst>
          </a:prstGeom>
          <a:solidFill>
            <a:srgbClr val="EAB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5" name="Google Shape;945;p117"/>
          <p:cNvSpPr/>
          <p:nvPr/>
        </p:nvSpPr>
        <p:spPr>
          <a:xfrm>
            <a:off x="4247984" y="4768886"/>
            <a:ext cx="343500" cy="343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6" name="Google Shape;946;p117"/>
          <p:cNvSpPr txBox="1"/>
          <p:nvPr/>
        </p:nvSpPr>
        <p:spPr>
          <a:xfrm>
            <a:off x="4239586" y="4764964"/>
            <a:ext cx="588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6</a:t>
            </a:r>
            <a:endParaRPr sz="1800" b="0" i="0" u="none" strike="noStrike" cap="none">
              <a:solidFill>
                <a:schemeClr val="dk1"/>
              </a:solidFill>
              <a:latin typeface="Century Gothic"/>
              <a:ea typeface="Century Gothic"/>
              <a:cs typeface="Century Gothic"/>
              <a:sym typeface="Century Gothic"/>
            </a:endParaRPr>
          </a:p>
        </p:txBody>
      </p:sp>
      <p:sp>
        <p:nvSpPr>
          <p:cNvPr id="947" name="Google Shape;947;p117"/>
          <p:cNvSpPr/>
          <p:nvPr/>
        </p:nvSpPr>
        <p:spPr>
          <a:xfrm>
            <a:off x="3267238" y="5647234"/>
            <a:ext cx="2631600" cy="1177200"/>
          </a:xfrm>
          <a:prstGeom prst="snip2DiagRect">
            <a:avLst>
              <a:gd name="adj1" fmla="val 0"/>
              <a:gd name="adj2" fmla="val 16667"/>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Calibri"/>
                <a:ea typeface="Calibri"/>
                <a:cs typeface="Calibri"/>
                <a:sym typeface="Calibri"/>
              </a:rPr>
              <a:t>Step 6 – Source Selection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Explored potential source selection innovations</a:t>
            </a:r>
            <a:endParaRPr sz="1400" b="0" i="0" u="none" strike="noStrike" cap="none">
              <a:solidFill>
                <a:srgbClr val="000000"/>
              </a:solidFill>
              <a:latin typeface="Arial"/>
              <a:ea typeface="Arial"/>
              <a:cs typeface="Arial"/>
              <a:sym typeface="Arial"/>
            </a:endParaRPr>
          </a:p>
        </p:txBody>
      </p:sp>
      <p:sp>
        <p:nvSpPr>
          <p:cNvPr id="948" name="Google Shape;948;p117"/>
          <p:cNvSpPr/>
          <p:nvPr/>
        </p:nvSpPr>
        <p:spPr>
          <a:xfrm rot="8094834">
            <a:off x="6338983" y="4103322"/>
            <a:ext cx="564696" cy="510178"/>
          </a:xfrm>
          <a:prstGeom prst="teardrop">
            <a:avLst>
              <a:gd name="adj" fmla="val 200000"/>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9" name="Google Shape;949;p117"/>
          <p:cNvSpPr/>
          <p:nvPr/>
        </p:nvSpPr>
        <p:spPr>
          <a:xfrm>
            <a:off x="6449469" y="4186727"/>
            <a:ext cx="343500" cy="343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0" name="Google Shape;950;p117"/>
          <p:cNvSpPr/>
          <p:nvPr/>
        </p:nvSpPr>
        <p:spPr>
          <a:xfrm>
            <a:off x="6901073" y="3802594"/>
            <a:ext cx="2830800" cy="1177200"/>
          </a:xfrm>
          <a:prstGeom prst="snip2DiagRect">
            <a:avLst>
              <a:gd name="adj1" fmla="val 0"/>
              <a:gd name="adj2" fmla="val 16667"/>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Calibri"/>
                <a:ea typeface="Calibri"/>
                <a:cs typeface="Calibri"/>
                <a:sym typeface="Calibri"/>
              </a:rPr>
              <a:t>Step 7 – Manage Performance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Began to assign roles and responsibilities</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100"/>
              <a:buFont typeface="Calibri"/>
              <a:buChar char="•"/>
            </a:pPr>
            <a:r>
              <a:rPr lang="en-US" sz="1100" b="0" i="0" u="none" strike="noStrike" cap="none">
                <a:solidFill>
                  <a:schemeClr val="dk1"/>
                </a:solidFill>
                <a:latin typeface="Calibri"/>
                <a:ea typeface="Calibri"/>
                <a:cs typeface="Calibri"/>
                <a:sym typeface="Calibri"/>
              </a:rPr>
              <a:t>Briefly discussed resources for Stakeholder and Risk Management</a:t>
            </a:r>
            <a:endParaRPr sz="1100" b="0" i="0" u="none" strike="noStrike" cap="none">
              <a:solidFill>
                <a:schemeClr val="dk1"/>
              </a:solidFill>
              <a:latin typeface="Calibri"/>
              <a:ea typeface="Calibri"/>
              <a:cs typeface="Calibri"/>
              <a:sym typeface="Calibri"/>
            </a:endParaRPr>
          </a:p>
        </p:txBody>
      </p:sp>
      <p:sp>
        <p:nvSpPr>
          <p:cNvPr id="951" name="Google Shape;951;p117"/>
          <p:cNvSpPr txBox="1"/>
          <p:nvPr/>
        </p:nvSpPr>
        <p:spPr>
          <a:xfrm>
            <a:off x="6447072" y="4204362"/>
            <a:ext cx="588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7</a:t>
            </a:r>
            <a:endParaRPr sz="1800" b="0" i="0" u="none" strike="noStrike" cap="none">
              <a:solidFill>
                <a:schemeClr val="dk1"/>
              </a:solidFill>
              <a:latin typeface="Century Gothic"/>
              <a:ea typeface="Century Gothic"/>
              <a:cs typeface="Century Gothic"/>
              <a:sym typeface="Century Gothic"/>
            </a:endParaRPr>
          </a:p>
        </p:txBody>
      </p:sp>
      <p:sp>
        <p:nvSpPr>
          <p:cNvPr id="952" name="Google Shape;952;p117"/>
          <p:cNvSpPr/>
          <p:nvPr/>
        </p:nvSpPr>
        <p:spPr>
          <a:xfrm rot="8094834">
            <a:off x="10960763" y="4123037"/>
            <a:ext cx="564696" cy="510178"/>
          </a:xfrm>
          <a:prstGeom prst="teardrop">
            <a:avLst>
              <a:gd name="adj" fmla="val 20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3" name="Google Shape;953;p117"/>
          <p:cNvSpPr/>
          <p:nvPr/>
        </p:nvSpPr>
        <p:spPr>
          <a:xfrm>
            <a:off x="11071249" y="4206442"/>
            <a:ext cx="343500" cy="343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4" name="Google Shape;954;p117"/>
          <p:cNvSpPr txBox="1"/>
          <p:nvPr/>
        </p:nvSpPr>
        <p:spPr>
          <a:xfrm>
            <a:off x="11071249" y="4204362"/>
            <a:ext cx="588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8</a:t>
            </a:r>
            <a:endParaRPr sz="1800" b="0" i="0" u="none" strike="noStrike" cap="none">
              <a:solidFill>
                <a:schemeClr val="dk1"/>
              </a:solidFill>
              <a:latin typeface="Century Gothic"/>
              <a:ea typeface="Century Gothic"/>
              <a:cs typeface="Century Gothic"/>
              <a:sym typeface="Century Gothic"/>
            </a:endParaRPr>
          </a:p>
        </p:txBody>
      </p:sp>
      <p:sp>
        <p:nvSpPr>
          <p:cNvPr id="955" name="Google Shape;955;p117"/>
          <p:cNvSpPr/>
          <p:nvPr/>
        </p:nvSpPr>
        <p:spPr>
          <a:xfrm>
            <a:off x="9259613" y="5654602"/>
            <a:ext cx="2631600" cy="1177200"/>
          </a:xfrm>
          <a:prstGeom prst="snip2DiagRect">
            <a:avLst>
              <a:gd name="adj1" fmla="val 0"/>
              <a:gd name="adj2" fmla="val 16667"/>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Calibri"/>
                <a:ea typeface="Calibri"/>
                <a:cs typeface="Calibri"/>
                <a:sym typeface="Calibri"/>
              </a:rPr>
              <a:t>Step 8 – Complete Closeout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Calibri"/>
              <a:buChar char="•"/>
            </a:pPr>
            <a:r>
              <a:rPr lang="en-US" sz="1100" b="0" i="0" u="none" strike="noStrike" cap="none">
                <a:solidFill>
                  <a:schemeClr val="dk1"/>
                </a:solidFill>
                <a:latin typeface="Calibri"/>
                <a:ea typeface="Calibri"/>
                <a:cs typeface="Calibri"/>
                <a:sym typeface="Calibri"/>
              </a:rPr>
              <a:t>Identified next steps and roadmap for completing the work</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100"/>
              <a:buFont typeface="Calibri"/>
              <a:buChar char="•"/>
            </a:pPr>
            <a:r>
              <a:rPr lang="en-US" sz="1100" b="0" i="0" u="none" strike="noStrike" cap="none">
                <a:solidFill>
                  <a:schemeClr val="dk1"/>
                </a:solidFill>
                <a:latin typeface="Calibri"/>
                <a:ea typeface="Calibri"/>
                <a:cs typeface="Calibri"/>
                <a:sym typeface="Calibri"/>
              </a:rPr>
              <a:t>Document Lessons Learned</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100"/>
              <a:buFont typeface="Calibri"/>
              <a:buChar char="•"/>
            </a:pPr>
            <a:r>
              <a:rPr lang="en-US" sz="1100" b="0" i="0" u="none" strike="noStrike" cap="none">
                <a:solidFill>
                  <a:schemeClr val="dk1"/>
                </a:solidFill>
                <a:latin typeface="Calibri"/>
                <a:ea typeface="Calibri"/>
                <a:cs typeface="Calibri"/>
                <a:sym typeface="Calibri"/>
              </a:rPr>
              <a:t>Celebrate Success!!!</a:t>
            </a: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SAW Master Slid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7166</Words>
  <Application>Microsoft Office PowerPoint</Application>
  <PresentationFormat>Widescreen</PresentationFormat>
  <Paragraphs>849</Paragraphs>
  <Slides>110</Slides>
  <Notes>110</Notes>
  <HiddenSlides>4</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110</vt:i4>
      </vt:variant>
    </vt:vector>
  </HeadingPairs>
  <TitlesOfParts>
    <vt:vector size="121" baseType="lpstr">
      <vt:lpstr>Trebuchet MS</vt:lpstr>
      <vt:lpstr>Calibri</vt:lpstr>
      <vt:lpstr>Century Gothic</vt:lpstr>
      <vt:lpstr>Noto Sans Symbols</vt:lpstr>
      <vt:lpstr>Aharoni</vt:lpstr>
      <vt:lpstr>Helvetica Neue</vt:lpstr>
      <vt:lpstr>Merriweather</vt:lpstr>
      <vt:lpstr>Arial</vt:lpstr>
      <vt:lpstr>Roboto</vt:lpstr>
      <vt:lpstr>Verdana</vt:lpstr>
      <vt:lpstr>CSAW Master Slide Theme</vt:lpstr>
      <vt:lpstr>Civilian Services Acquisition Workshop (CSAW)</vt:lpstr>
      <vt:lpstr>Civilian Services Acquisition Workshop (SAW):</vt:lpstr>
      <vt:lpstr>Workshop Purpose:</vt:lpstr>
      <vt:lpstr>CSAW Objectives:</vt:lpstr>
      <vt:lpstr>Introductions</vt:lpstr>
      <vt:lpstr>Performance Based Acquisition (PBA) Overview</vt:lpstr>
      <vt:lpstr>What is PBA?</vt:lpstr>
      <vt:lpstr>Performance Based Acquisition</vt:lpstr>
      <vt:lpstr>4 KEY ELEMENTS OF PBA</vt:lpstr>
      <vt:lpstr>Definition of SOW, PWS &amp; SOO</vt:lpstr>
      <vt:lpstr>Definition of SOW, PWS &amp; SOO</vt:lpstr>
      <vt:lpstr>Definition of SOW</vt:lpstr>
      <vt:lpstr>Definition of PWS</vt:lpstr>
      <vt:lpstr>Definition of SOO</vt:lpstr>
      <vt:lpstr>THE STEPS</vt:lpstr>
      <vt:lpstr>Ground Rules</vt:lpstr>
      <vt:lpstr>Right Solution x Commitment to Solution   =  Effectiveness of the Solution</vt:lpstr>
      <vt:lpstr>Requirement Background</vt:lpstr>
      <vt:lpstr>Background Notes</vt:lpstr>
      <vt:lpstr>Current Approach </vt:lpstr>
      <vt:lpstr>Current State Analysis</vt:lpstr>
      <vt:lpstr>Current State Analysis Table</vt:lpstr>
      <vt:lpstr>Vision – Mission – Objectives</vt:lpstr>
      <vt:lpstr>VISION</vt:lpstr>
      <vt:lpstr>Example Vision Statements</vt:lpstr>
      <vt:lpstr>MISSION</vt:lpstr>
      <vt:lpstr>Example Mission Statements</vt:lpstr>
      <vt:lpstr>HIGH-LEVEL OBJECTIVES</vt:lpstr>
      <vt:lpstr>High-Level Objective Examples...</vt:lpstr>
      <vt:lpstr>High-Level Objectives (HLOs)</vt:lpstr>
      <vt:lpstr>PRODUCT VISION</vt:lpstr>
      <vt:lpstr>Product Vision</vt:lpstr>
      <vt:lpstr>Product Vision Statement</vt:lpstr>
      <vt:lpstr>Vision - Mission - High Level Objectives</vt:lpstr>
      <vt:lpstr>Market Research</vt:lpstr>
      <vt:lpstr>Instructions</vt:lpstr>
      <vt:lpstr>Questions Questions Questions</vt:lpstr>
      <vt:lpstr>Market Research Questions</vt:lpstr>
      <vt:lpstr>Market Research Questions</vt:lpstr>
      <vt:lpstr>Myth Busting</vt:lpstr>
      <vt:lpstr>Myth Busting</vt:lpstr>
      <vt:lpstr>Myth Busting Continued</vt:lpstr>
      <vt:lpstr>Myth Busting Continued</vt:lpstr>
      <vt:lpstr>Myth Busting Continued</vt:lpstr>
      <vt:lpstr>Myth Busting Continued</vt:lpstr>
      <vt:lpstr>Myth Busting Continued</vt:lpstr>
      <vt:lpstr>Myth Busting Continued</vt:lpstr>
      <vt:lpstr>Myth Busting Continued</vt:lpstr>
      <vt:lpstr>Market Research Tools</vt:lpstr>
      <vt:lpstr>What’s a reasonable range for a given labor rate?</vt:lpstr>
      <vt:lpstr>Market Research As a Service (MRAS)</vt:lpstr>
      <vt:lpstr>Market Research As a Service (MRAS) Continued</vt:lpstr>
      <vt:lpstr>BEGIN STEP 4 Develop Work Statement</vt:lpstr>
      <vt:lpstr>Performance Requirements </vt:lpstr>
      <vt:lpstr>9 DOTS – 4 lines</vt:lpstr>
      <vt:lpstr>9 DOTS – 3 lines</vt:lpstr>
      <vt:lpstr>Refine the Requirements</vt:lpstr>
      <vt:lpstr>ACTION – RESULT – CONTEXT</vt:lpstr>
      <vt:lpstr>ACTION – RESULT – CONTEXT</vt:lpstr>
      <vt:lpstr>ARC Method</vt:lpstr>
      <vt:lpstr>ARC Method Continued</vt:lpstr>
      <vt:lpstr>ACTION – RESULT – CONTEXT</vt:lpstr>
      <vt:lpstr>NO GIANT PARAGRAPHS</vt:lpstr>
      <vt:lpstr>BEGIN STEP 5 Define Measures</vt:lpstr>
      <vt:lpstr>Performance Standards</vt:lpstr>
      <vt:lpstr>INSPECTION TYPES</vt:lpstr>
      <vt:lpstr>Requirements Roadmap Worksheet</vt:lpstr>
      <vt:lpstr>QASP Language</vt:lpstr>
      <vt:lpstr>Brainstorm Incentives</vt:lpstr>
      <vt:lpstr>Incentives to Consider</vt:lpstr>
      <vt:lpstr>Why Use Incentives?</vt:lpstr>
      <vt:lpstr>BEGIN STEP 6 Source Selection</vt:lpstr>
      <vt:lpstr>Innovation in Source Selection</vt:lpstr>
      <vt:lpstr>Advisory Down Select</vt:lpstr>
      <vt:lpstr>Confidence Rating</vt:lpstr>
      <vt:lpstr>Oral Presentation / Tech Demo</vt:lpstr>
      <vt:lpstr>On-the-Spot Consensus</vt:lpstr>
      <vt:lpstr>Comparative Evaluation</vt:lpstr>
      <vt:lpstr>Self Scoring Model</vt:lpstr>
      <vt:lpstr>Unique &amp; Tailored Eval Factors</vt:lpstr>
      <vt:lpstr>BEGIN STEP 7 Manage Performance</vt:lpstr>
      <vt:lpstr>Stakeholder Identification &amp; Analysis</vt:lpstr>
      <vt:lpstr>Stakeholder Analysis</vt:lpstr>
      <vt:lpstr>High-Level Communications</vt:lpstr>
      <vt:lpstr>Communication Planning</vt:lpstr>
      <vt:lpstr>Risk Identification  &amp; Analysis</vt:lpstr>
      <vt:lpstr>Acquisition Risk Areas</vt:lpstr>
      <vt:lpstr>RISK Management </vt:lpstr>
      <vt:lpstr>Risk Analysis</vt:lpstr>
      <vt:lpstr>Risk Matrix Ratings</vt:lpstr>
      <vt:lpstr>RISK STATEMENTS</vt:lpstr>
      <vt:lpstr>Risk Strategies</vt:lpstr>
      <vt:lpstr>CSAW Review </vt:lpstr>
      <vt:lpstr>CSAW Review Assignments</vt:lpstr>
      <vt:lpstr>WHAT WE LEARNED</vt:lpstr>
      <vt:lpstr>WHAT WE LEARNED</vt:lpstr>
      <vt:lpstr>Right Solution x Commitment to Solution   =  Effectiveness of the Solution</vt:lpstr>
      <vt:lpstr>WHAT WE DID...</vt:lpstr>
      <vt:lpstr>PERFORMANCE BASED REQUIREMENTS ROADMAP </vt:lpstr>
      <vt:lpstr>ANALYSIS OF CURRENT STATE</vt:lpstr>
      <vt:lpstr>Analysis of Current State Table</vt:lpstr>
      <vt:lpstr>MISSION – VISION – OBJECTIVES – </vt:lpstr>
      <vt:lpstr>Vision - Mission - High Level Objectives</vt:lpstr>
      <vt:lpstr>MARKET RESEARCH </vt:lpstr>
      <vt:lpstr>Market Research Questions</vt:lpstr>
      <vt:lpstr>A-R-C REQUIREMENTS &amp; PERFORMANCE MEASURES</vt:lpstr>
      <vt:lpstr>ACTION – RESULT – CONTEXT</vt:lpstr>
      <vt:lpstr>PATH AHEAD – NEXT STEPS</vt:lpstr>
      <vt:lpstr>NEXT STEPS</vt:lpstr>
      <vt:lpstr>T&amp;M/LH vs. FFP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KarlaQawar</dc:creator>
  <cp:lastModifiedBy>KarlaQawar</cp:lastModifiedBy>
  <cp:revision>1</cp:revision>
  <dcterms:modified xsi:type="dcterms:W3CDTF">2025-03-26T21:37:17Z</dcterms:modified>
</cp:coreProperties>
</file>