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Lst>
  <p:notesMasterIdLst>
    <p:notesMasterId r:id="rId10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Lst>
  <p:sldSz cx="9144000" cy="5143500" type="screen16x9"/>
  <p:notesSz cx="6858000" cy="9144000"/>
  <p:embeddedFontLst>
    <p:embeddedFont>
      <p:font typeface="Fira Sans Extra Condensed" panose="020B0603050000020004" pitchFamily="34" charset="0"/>
      <p:regular r:id="rId103"/>
      <p:bold r:id="rId104"/>
      <p:italic r:id="rId105"/>
      <p:boldItalic r:id="rId106"/>
    </p:embeddedFont>
    <p:embeddedFont>
      <p:font typeface="Impact" panose="020B0806030902050204" pitchFamily="34" charset="0"/>
      <p:regular r:id="rId107"/>
    </p:embeddedFont>
    <p:embeddedFont>
      <p:font typeface="Lato" panose="020F0502020204030203" pitchFamily="34" charset="77"/>
      <p:regular r:id="rId108"/>
      <p:bold r:id="rId109"/>
      <p:italic r:id="rId110"/>
      <p:boldItalic r:id="rId111"/>
    </p:embeddedFont>
    <p:embeddedFont>
      <p:font typeface="Proxima Nova" panose="02000506030000020004" pitchFamily="2" charset="0"/>
      <p:regular r:id="rId112"/>
      <p:bold r:id="rId113"/>
      <p:italic r:id="rId114"/>
      <p:boldItalic r:id="rId115"/>
    </p:embeddedFont>
    <p:embeddedFont>
      <p:font typeface="Roboto" panose="02000000000000000000" pitchFamily="2"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632"/>
  </p:normalViewPr>
  <p:slideViewPr>
    <p:cSldViewPr snapToGrid="0">
      <p:cViewPr>
        <p:scale>
          <a:sx n="100" d="100"/>
          <a:sy n="100" d="100"/>
        </p:scale>
        <p:origin x="2152" y="848"/>
      </p:cViewPr>
      <p:guideLst>
        <p:guide orient="horz" pos="1620"/>
        <p:guide pos="2880"/>
      </p:guideLst>
    </p:cSldViewPr>
  </p:slideViewPr>
  <p:outlineViewPr>
    <p:cViewPr>
      <p:scale>
        <a:sx n="33" d="100"/>
        <a:sy n="33" d="100"/>
      </p:scale>
      <p:origin x="0" y="-772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15.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10.fntdata"/><Relationship Id="rId16" Type="http://schemas.openxmlformats.org/officeDocument/2006/relationships/slide" Target="slides/slide13.xml"/><Relationship Id="rId107" Type="http://schemas.openxmlformats.org/officeDocument/2006/relationships/font" Target="fonts/font5.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123"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11.fntdata"/><Relationship Id="rId118" Type="http://schemas.openxmlformats.org/officeDocument/2006/relationships/font" Target="fonts/font16.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12.fntdata"/><Relationship Id="rId119" Type="http://schemas.openxmlformats.org/officeDocument/2006/relationships/font" Target="fonts/font17.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7.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2.fntdata"/><Relationship Id="rId120"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8.fntdata"/><Relationship Id="rId115" Type="http://schemas.openxmlformats.org/officeDocument/2006/relationships/font" Target="fonts/font13.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9.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4.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sj.com/articles/cyber-chiefs-are-wary-of-vendor-security-a09cc57e" TargetMode="External"/><Relationship Id="rId7" Type="http://schemas.openxmlformats.org/officeDocument/2006/relationships/hyperlink" Target="https://techcrunch.com/2023/12/06/cisa-says-us-government-agency-was-hacked-thanks-to-end-of-life-softwar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federalnewsnetwork.com/commentary/2023/10/seeking-government-contracts-get-your-cyber-act-together/" TargetMode="External"/><Relationship Id="rId5" Type="http://schemas.openxmlformats.org/officeDocument/2006/relationships/hyperlink" Target="https://www.techradar.com/pro/security/most-data-breaches-on-enterprise-attack-the-supply-chain" TargetMode="External"/><Relationship Id="rId4" Type="http://schemas.openxmlformats.org/officeDocument/2006/relationships/hyperlink" Target="https://www.csoonline.com/article/1298730/zero-day-supply-chain-attacks-drove-data-breach-high-for-2023.html"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fas.lightning.force.com/lightning/r/Opportunity/0063d000002FEbOAAW/view"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drive.google.com/file/d/19OgpOD8UDRSKyicIM1KXBe8lvRgwbjms/view"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da26c1f421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da26c1f42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da26c1f421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da26c1f421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da26c1f421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da26c1f421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many times have you encountered this situation?  Share with me in the reactions.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da26c1f421_0_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da26c1f421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discussion is Delicate right?  It’s a mix of art and science.  Maybe it’s Alchemy?  I don’t know, but it isn’t easy.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da26c1f421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da26c1f421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it manageable and meaningful.  You probably don’t need 22 factors.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da26c1f421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da26c1f421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decision tree that can help you approach your requirement.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da26c1f421_0_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da26c1f421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awesome resource you need to check out and even bookmark.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da26c1f421_0_9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da26c1f421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Comparative Evaluation</a:t>
            </a:r>
            <a:endParaRPr/>
          </a:p>
          <a:p>
            <a:pPr marL="457200" lvl="0" indent="-298450" algn="l" rtl="0">
              <a:spcBef>
                <a:spcPts val="0"/>
              </a:spcBef>
              <a:spcAft>
                <a:spcPts val="0"/>
              </a:spcAft>
              <a:buSzPts val="1100"/>
              <a:buChar char="●"/>
            </a:pPr>
            <a:r>
              <a:rPr lang="en"/>
              <a:t>Confidence Ratings</a:t>
            </a:r>
            <a:endParaRPr/>
          </a:p>
          <a:p>
            <a:pPr marL="457200" lvl="0" indent="-298450" algn="l" rtl="0">
              <a:spcBef>
                <a:spcPts val="0"/>
              </a:spcBef>
              <a:spcAft>
                <a:spcPts val="0"/>
              </a:spcAft>
              <a:buSzPts val="1100"/>
              <a:buChar char="●"/>
            </a:pPr>
            <a:r>
              <a:rPr lang="en"/>
              <a:t>Down Selects</a:t>
            </a:r>
            <a:endParaRPr/>
          </a:p>
          <a:p>
            <a:pPr marL="457200" lvl="0" indent="-298450" algn="l" rtl="0">
              <a:spcBef>
                <a:spcPts val="0"/>
              </a:spcBef>
              <a:spcAft>
                <a:spcPts val="0"/>
              </a:spcAft>
              <a:buSzPts val="1100"/>
              <a:buChar char="●"/>
            </a:pPr>
            <a:r>
              <a:rPr lang="en"/>
              <a:t>Oral Presentations</a:t>
            </a:r>
            <a:endParaRPr/>
          </a:p>
          <a:p>
            <a:pPr marL="457200" lvl="0" indent="-298450" algn="l" rtl="0">
              <a:spcBef>
                <a:spcPts val="0"/>
              </a:spcBef>
              <a:spcAft>
                <a:spcPts val="0"/>
              </a:spcAft>
              <a:buSzPts val="1100"/>
              <a:buChar char="●"/>
            </a:pPr>
            <a:r>
              <a:rPr lang="en"/>
              <a:t>Technical Demonstration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da26c1f421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da26c1f421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mean there aren’t ratings assigned?! We don’t get hung up on assigning and defending adjectival ratings</a:t>
            </a:r>
            <a:endParaRPr/>
          </a:p>
          <a:p>
            <a:pPr marL="0" lvl="0" indent="0" algn="l" rtl="0">
              <a:spcBef>
                <a:spcPts val="0"/>
              </a:spcBef>
              <a:spcAft>
                <a:spcPts val="0"/>
              </a:spcAft>
              <a:buNone/>
            </a:pPr>
            <a:r>
              <a:rPr lang="en"/>
              <a:t>Allows the source selection authority leeway in determining the method of evaluation.</a:t>
            </a:r>
            <a:endParaRPr/>
          </a:p>
          <a:p>
            <a:pPr marL="0" lvl="0" indent="0" algn="l" rtl="0">
              <a:spcBef>
                <a:spcPts val="0"/>
              </a:spcBef>
              <a:spcAft>
                <a:spcPts val="0"/>
              </a:spcAft>
              <a:buNone/>
            </a:pPr>
            <a:r>
              <a:rPr lang="en"/>
              <a:t>The evaluators compare one offeror to another, factor by factor and then overall at the end. Ideal for task/delivery orders under FAR subpart 8.4 and 16.505, but also for part 13 simplified acquisitions (incl. subpart 13.5 for commercial items up to $7 Million). Not recommended for use under FAR part 15.</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da26c1f421_0_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da26c1f421_0_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like Yoda said:  “Do or do not.  There is no try.”</a:t>
            </a:r>
            <a:endParaRPr/>
          </a:p>
          <a:p>
            <a:pPr marL="0" lvl="0" indent="0" algn="l" rtl="0">
              <a:spcBef>
                <a:spcPts val="0"/>
              </a:spcBef>
              <a:spcAft>
                <a:spcPts val="0"/>
              </a:spcAft>
              <a:buClr>
                <a:schemeClr val="dk1"/>
              </a:buClr>
              <a:buSzPts val="1100"/>
              <a:buFont typeface="Arial"/>
              <a:buNone/>
            </a:pPr>
            <a:r>
              <a:rPr lang="en"/>
              <a:t>You’re probably thinking about it in this way already - use that framework</a:t>
            </a:r>
            <a:endParaRPr/>
          </a:p>
          <a:p>
            <a:pPr marL="0" lvl="0" indent="0" algn="l" rtl="0">
              <a:spcBef>
                <a:spcPts val="0"/>
              </a:spcBef>
              <a:spcAft>
                <a:spcPts val="0"/>
              </a:spcAft>
              <a:buClr>
                <a:schemeClr val="dk1"/>
              </a:buClr>
              <a:buSzPts val="1100"/>
              <a:buFont typeface="Arial"/>
              <a:buNone/>
            </a:pPr>
            <a:r>
              <a:rPr lang="en"/>
              <a:t>How will you justify the difference between something that uses a bigger scale? </a:t>
            </a:r>
            <a:endParaRPr/>
          </a:p>
          <a:p>
            <a:pPr marL="0" lvl="0" indent="0" algn="l" rtl="0">
              <a:spcBef>
                <a:spcPts val="0"/>
              </a:spcBef>
              <a:spcAft>
                <a:spcPts val="0"/>
              </a:spcAft>
              <a:buClr>
                <a:schemeClr val="dk1"/>
              </a:buClr>
              <a:buSzPts val="1100"/>
              <a:buFont typeface="Arial"/>
              <a:buNone/>
            </a:pPr>
            <a:r>
              <a:rPr lang="en"/>
              <a:t>(SPOILER ALERT:  it will be hard and time consuming)</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da26c1f421_0_9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da26c1f421_0_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going to down select dinner.  I don’t know what my End Game is yet, but I’m going to down select based on I don’t want to drive to the other side of town to get it.  I’m going to Stay Stay Stay nearby.</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da26c1f421_0_7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da26c1f421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da26c1f421_0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da26c1f421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 now, vendor!</a:t>
            </a:r>
            <a:endParaRPr/>
          </a:p>
          <a:p>
            <a:pPr marL="0" lvl="0" indent="0" algn="l" rtl="0">
              <a:spcBef>
                <a:spcPts val="0"/>
              </a:spcBef>
              <a:spcAft>
                <a:spcPts val="0"/>
              </a:spcAft>
              <a:buNone/>
            </a:pPr>
            <a:r>
              <a:rPr lang="en"/>
              <a:t>Vendors get to showcase their true capabilities while not having to write onerous written proposals. </a:t>
            </a:r>
            <a:endParaRPr/>
          </a:p>
          <a:p>
            <a:pPr marL="0" lvl="0" indent="0" algn="l" rtl="0">
              <a:spcBef>
                <a:spcPts val="0"/>
              </a:spcBef>
              <a:spcAft>
                <a:spcPts val="0"/>
              </a:spcAft>
              <a:buNone/>
            </a:pPr>
            <a:r>
              <a:rPr lang="en"/>
              <a:t>Evaluators get to ask questions to the vendors technical experts and key personal while also engaging in interactive dialogue to truly understand the proposed solution. </a:t>
            </a:r>
            <a:endParaRPr/>
          </a:p>
          <a:p>
            <a:pPr marL="0" lvl="0" indent="0" algn="l" rtl="0">
              <a:spcBef>
                <a:spcPts val="0"/>
              </a:spcBef>
              <a:spcAft>
                <a:spcPts val="0"/>
              </a:spcAft>
              <a:buNone/>
            </a:pPr>
            <a:r>
              <a:rPr lang="en"/>
              <a:t>Evaluators also save time in evaluations by not having to read lengthy written proposals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a26c1f421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da26c1f421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where the government goes “This is me trying to use the product”</a:t>
            </a:r>
            <a:endParaRPr/>
          </a:p>
          <a:p>
            <a:pPr marL="0" lvl="0" indent="0" algn="l" rtl="0">
              <a:spcBef>
                <a:spcPts val="0"/>
              </a:spcBef>
              <a:spcAft>
                <a:spcPts val="0"/>
              </a:spcAft>
              <a:buNone/>
            </a:pPr>
            <a:r>
              <a:rPr lang="en"/>
              <a:t>Seeing the solution in action provides more verifiable information than reading about it on paper. </a:t>
            </a:r>
            <a:endParaRPr/>
          </a:p>
          <a:p>
            <a:pPr marL="0" lvl="0" indent="0" algn="l" rtl="0">
              <a:spcBef>
                <a:spcPts val="0"/>
              </a:spcBef>
              <a:spcAft>
                <a:spcPts val="0"/>
              </a:spcAft>
              <a:buNone/>
            </a:pPr>
            <a:r>
              <a:rPr lang="en"/>
              <a:t>Vendors can more easily showcase their solutions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a26c1f421_0_9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da26c1f421_0_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Comparative Evaluation</a:t>
            </a:r>
            <a:endParaRPr/>
          </a:p>
          <a:p>
            <a:pPr marL="457200" lvl="0" indent="-298450" algn="l" rtl="0">
              <a:spcBef>
                <a:spcPts val="0"/>
              </a:spcBef>
              <a:spcAft>
                <a:spcPts val="0"/>
              </a:spcAft>
              <a:buSzPts val="1100"/>
              <a:buChar char="●"/>
            </a:pPr>
            <a:r>
              <a:rPr lang="en"/>
              <a:t>Confidence Ratings</a:t>
            </a:r>
            <a:endParaRPr/>
          </a:p>
          <a:p>
            <a:pPr marL="457200" lvl="0" indent="-298450" algn="l" rtl="0">
              <a:spcBef>
                <a:spcPts val="0"/>
              </a:spcBef>
              <a:spcAft>
                <a:spcPts val="0"/>
              </a:spcAft>
              <a:buSzPts val="1100"/>
              <a:buChar char="●"/>
            </a:pPr>
            <a:r>
              <a:rPr lang="en"/>
              <a:t>Down Selects</a:t>
            </a:r>
            <a:endParaRPr/>
          </a:p>
          <a:p>
            <a:pPr marL="457200" lvl="0" indent="-298450" algn="l" rtl="0">
              <a:spcBef>
                <a:spcPts val="0"/>
              </a:spcBef>
              <a:spcAft>
                <a:spcPts val="0"/>
              </a:spcAft>
              <a:buSzPts val="1100"/>
              <a:buChar char="●"/>
            </a:pPr>
            <a:r>
              <a:rPr lang="en"/>
              <a:t>Oral Presentations</a:t>
            </a:r>
            <a:endParaRPr/>
          </a:p>
          <a:p>
            <a:pPr marL="457200" lvl="0" indent="-298450" algn="l" rtl="0">
              <a:spcBef>
                <a:spcPts val="0"/>
              </a:spcBef>
              <a:spcAft>
                <a:spcPts val="0"/>
              </a:spcAft>
              <a:buSzPts val="1100"/>
              <a:buChar char="●"/>
            </a:pPr>
            <a:r>
              <a:rPr lang="en"/>
              <a:t>Technical Demonstration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da26c1f421_0_9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da26c1f421_0_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Are you Ready for it?  Here’s a practical documentation tip.</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da26c1f421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da26c1f421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screenshot in virtual meeting of five-finger consensus, document the decision and date/time made.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da26c1f421_0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da26c1f421_0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Andrea:  once the team gets a first draft of a statement (which you already have per the previous slide), I then ask for any recommended changes (we’ll take a few minutes to think about what changes we want to suggest). The objective is to get all the changes first before discussing any one of them. I record each requested change in a pen color different from the original to highlight the change.</a:t>
            </a:r>
            <a:endParaRPr dirty="0"/>
          </a:p>
          <a:p>
            <a:pPr marL="0" lvl="0" indent="0" algn="l" rtl="0">
              <a:lnSpc>
                <a:spcPct val="115000"/>
              </a:lnSpc>
              <a:spcBef>
                <a:spcPts val="1600"/>
              </a:spcBef>
              <a:spcAft>
                <a:spcPts val="0"/>
              </a:spcAft>
              <a:buNone/>
            </a:pPr>
            <a:r>
              <a:rPr lang="en" dirty="0"/>
              <a:t>I ask the group to agree that, with wording changes, we want to use a process that helps us avoid spending a lot of time debating them. To manage the discussion, I will ask someone who wants the change to speak for the change by giving a reason why the change should be made. If no one speaks for it, the change is dropped because clearly no one supports it.</a:t>
            </a:r>
            <a:endParaRPr dirty="0"/>
          </a:p>
          <a:p>
            <a:pPr marL="0" lvl="0" indent="0" algn="l" rtl="0">
              <a:lnSpc>
                <a:spcPct val="115000"/>
              </a:lnSpc>
              <a:spcBef>
                <a:spcPts val="1600"/>
              </a:spcBef>
              <a:spcAft>
                <a:spcPts val="0"/>
              </a:spcAft>
              <a:buNone/>
            </a:pPr>
            <a:r>
              <a:rPr lang="en" dirty="0"/>
              <a:t>If someone does speak for the change, I then ask someone to speak for leaving the wording as is. If no one speaks for leaving the wording as it is, then the change is made by acclimation since there is no disagreement.</a:t>
            </a:r>
            <a:endParaRPr dirty="0"/>
          </a:p>
          <a:p>
            <a:pPr marL="0" lvl="0" indent="0" algn="l" rtl="0">
              <a:lnSpc>
                <a:spcPct val="115000"/>
              </a:lnSpc>
              <a:spcBef>
                <a:spcPts val="1600"/>
              </a:spcBef>
              <a:spcAft>
                <a:spcPts val="0"/>
              </a:spcAft>
              <a:buNone/>
            </a:pPr>
            <a:r>
              <a:rPr lang="en" dirty="0"/>
              <a:t>If someone speaks for leaving the wording as is, I then ask for additional comments.</a:t>
            </a:r>
            <a:endParaRPr dirty="0"/>
          </a:p>
          <a:p>
            <a:pPr marL="0" lvl="0" indent="0" algn="l" rtl="0">
              <a:lnSpc>
                <a:spcPct val="115000"/>
              </a:lnSpc>
              <a:spcBef>
                <a:spcPts val="1600"/>
              </a:spcBef>
              <a:spcAft>
                <a:spcPts val="0"/>
              </a:spcAft>
              <a:buNone/>
            </a:pPr>
            <a:r>
              <a:rPr lang="en" dirty="0"/>
              <a:t>If a statement has several alternatives, I’ll ask someone to speak for each alternative and for someone to speak for leaving the wording as is. As before, if no one speaks for an alternative, the alternative is dropped.</a:t>
            </a:r>
            <a:endParaRPr dirty="0"/>
          </a:p>
          <a:p>
            <a:pPr marL="0" lvl="0" indent="0" algn="l" rtl="0">
              <a:lnSpc>
                <a:spcPct val="115000"/>
              </a:lnSpc>
              <a:spcBef>
                <a:spcPts val="1600"/>
              </a:spcBef>
              <a:spcAft>
                <a:spcPts val="0"/>
              </a:spcAft>
              <a:buNone/>
            </a:pPr>
            <a:r>
              <a:rPr lang="en" dirty="0"/>
              <a:t>Once all comments have been made, I then call for a vote and go with the majority. The point of voting on wording changes is to go with the will of the group and to avoid significant time spent on wordsmithing.</a:t>
            </a:r>
            <a:endParaRPr dirty="0"/>
          </a:p>
          <a:p>
            <a:pPr marL="0" lvl="0" indent="0" algn="l" rtl="0">
              <a:lnSpc>
                <a:spcPct val="115000"/>
              </a:lnSpc>
              <a:spcBef>
                <a:spcPts val="1600"/>
              </a:spcBef>
              <a:spcAft>
                <a:spcPts val="0"/>
              </a:spcAft>
              <a:buNone/>
            </a:pPr>
            <a:r>
              <a:rPr lang="en" dirty="0"/>
              <a:t>If there are multiple alternatives and no alternative receives a majority of those voting, then all but the top two alternatives are dropped, and I ask for comments for the two alternatives. A re-vote is done.</a:t>
            </a:r>
            <a:endParaRPr dirty="0"/>
          </a:p>
          <a:p>
            <a:pPr marL="0" lvl="0" indent="0" algn="l" rtl="0">
              <a:lnSpc>
                <a:spcPct val="115000"/>
              </a:lnSpc>
              <a:spcBef>
                <a:spcPts val="1600"/>
              </a:spcBef>
              <a:spcAft>
                <a:spcPts val="0"/>
              </a:spcAft>
              <a:buNone/>
            </a:pPr>
            <a:r>
              <a:rPr lang="en" dirty="0"/>
              <a:t>Once all decisions are made about the wording, I rewrite the statement and seek confirmation for acceptance, typically using the 5-finger consensus method taught in The Effective Facilitator.</a:t>
            </a:r>
            <a:endParaRPr dirty="0"/>
          </a:p>
          <a:p>
            <a:pPr marL="0" lvl="0" indent="0" algn="l" rtl="0">
              <a:lnSpc>
                <a:spcPct val="115000"/>
              </a:lnSpc>
              <a:spcBef>
                <a:spcPts val="1600"/>
              </a:spcBef>
              <a:spcAft>
                <a:spcPts val="0"/>
              </a:spcAft>
              <a:buNone/>
            </a:pPr>
            <a:r>
              <a:rPr lang="en" dirty="0"/>
              <a:t>The point of informed majority is to make decisions about wording in an efficient and effective manner, while ensuring that all voices are heard and time is given to create and discuss alternatives. Once I have used a process a couple of times with a group, they tend to catch on right away and welcome the structure to help guide their decision making. </a:t>
            </a:r>
            <a:endParaRPr dirty="0"/>
          </a:p>
          <a:p>
            <a:pPr marL="0" lvl="0" indent="0" algn="l" rtl="0">
              <a:lnSpc>
                <a:spcPct val="115000"/>
              </a:lnSpc>
              <a:spcBef>
                <a:spcPts val="1600"/>
              </a:spcBef>
              <a:spcAft>
                <a:spcPts val="1600"/>
              </a:spcAft>
              <a:buNone/>
            </a:pPr>
            <a:r>
              <a:rPr lang="en" dirty="0"/>
              <a:t>What questions do you have so far?</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da26c1f421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da26c1f421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da26c1f421_0_9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da26c1f421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dirty="0"/>
              <a:t>Andrea:  here is an example of working on a Mission statement (even if we’re doing Vision today, this is to show you what the process looks like before we do it).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da26c1f421_0_1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da26c1f421_0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Once the team gets a first draft of a statement, I then ask for any recommended changes. The objective is to get all the changes first before discussing any one of them. I record each requested change in a pen color different from the original to highlight the change.</a:t>
            </a:r>
            <a:endParaRPr dirty="0"/>
          </a:p>
          <a:p>
            <a:pPr marL="0" lvl="0" indent="0" algn="l" rtl="0">
              <a:lnSpc>
                <a:spcPct val="115000"/>
              </a:lnSpc>
              <a:spcBef>
                <a:spcPts val="1600"/>
              </a:spcBef>
              <a:spcAft>
                <a:spcPts val="0"/>
              </a:spcAft>
              <a:buNone/>
            </a:pPr>
            <a:r>
              <a:rPr lang="en" dirty="0"/>
              <a:t>I ask the group to agree that, with wording changes, we want to use a process that helps us avoid spending a lot of time debating them. To manage the discussion, I will ask someone who wants the change to speak for the change by giving a reason why the change should be made. If no one speaks for it, the change is dropped because clearly no one supports it.</a:t>
            </a:r>
            <a:endParaRPr dirty="0"/>
          </a:p>
          <a:p>
            <a:pPr marL="0" lvl="0" indent="0" algn="l" rtl="0">
              <a:lnSpc>
                <a:spcPct val="115000"/>
              </a:lnSpc>
              <a:spcBef>
                <a:spcPts val="1600"/>
              </a:spcBef>
              <a:spcAft>
                <a:spcPts val="0"/>
              </a:spcAft>
              <a:buNone/>
            </a:pPr>
            <a:r>
              <a:rPr lang="en" dirty="0"/>
              <a:t>If someone does speak for the change, I then ask someone to speak for leaving the wording as is. If no one speaks for leaving the wording as it is, then the change is made by acclimation since there is no disagreement.</a:t>
            </a:r>
            <a:endParaRPr dirty="0"/>
          </a:p>
          <a:p>
            <a:pPr marL="0" lvl="0" indent="0" algn="l" rtl="0">
              <a:lnSpc>
                <a:spcPct val="115000"/>
              </a:lnSpc>
              <a:spcBef>
                <a:spcPts val="1600"/>
              </a:spcBef>
              <a:spcAft>
                <a:spcPts val="0"/>
              </a:spcAft>
              <a:buNone/>
            </a:pPr>
            <a:r>
              <a:rPr lang="en" dirty="0"/>
              <a:t>If someone speaks for leaving the wording as is, I then ask for additional comments.</a:t>
            </a:r>
            <a:endParaRPr dirty="0"/>
          </a:p>
          <a:p>
            <a:pPr marL="0" lvl="0" indent="0" algn="l" rtl="0">
              <a:lnSpc>
                <a:spcPct val="115000"/>
              </a:lnSpc>
              <a:spcBef>
                <a:spcPts val="1600"/>
              </a:spcBef>
              <a:spcAft>
                <a:spcPts val="0"/>
              </a:spcAft>
              <a:buNone/>
            </a:pPr>
            <a:r>
              <a:rPr lang="en" dirty="0"/>
              <a:t>If a statement has several alternatives, I’ll ask someone to speak for each alternative and for someone to speak for leaving the wording as is. As before, if no one speaks for an alternative, the alternative is dropped.</a:t>
            </a:r>
            <a:endParaRPr dirty="0"/>
          </a:p>
          <a:p>
            <a:pPr marL="0" lvl="0" indent="0" algn="l" rtl="0">
              <a:lnSpc>
                <a:spcPct val="115000"/>
              </a:lnSpc>
              <a:spcBef>
                <a:spcPts val="1600"/>
              </a:spcBef>
              <a:spcAft>
                <a:spcPts val="0"/>
              </a:spcAft>
              <a:buNone/>
            </a:pPr>
            <a:r>
              <a:rPr lang="en" dirty="0"/>
              <a:t>Once all comments have been made, I then call for a vote and go with the majority. The point of voting on wording changes is to go with the will of the group and to avoid significant time spent on wordsmithing.</a:t>
            </a:r>
            <a:endParaRPr dirty="0"/>
          </a:p>
          <a:p>
            <a:pPr marL="0" lvl="0" indent="0" algn="l" rtl="0">
              <a:lnSpc>
                <a:spcPct val="115000"/>
              </a:lnSpc>
              <a:spcBef>
                <a:spcPts val="1600"/>
              </a:spcBef>
              <a:spcAft>
                <a:spcPts val="0"/>
              </a:spcAft>
              <a:buNone/>
            </a:pPr>
            <a:r>
              <a:rPr lang="en" dirty="0"/>
              <a:t>If there are multiple alternatives and no alternative receives a majority of those voting, then all but the top two alternatives are dropped, and I ask for comments for the two alternatives. A re-vote is done.</a:t>
            </a:r>
            <a:endParaRPr dirty="0"/>
          </a:p>
          <a:p>
            <a:pPr marL="0" lvl="0" indent="0" algn="l" rtl="0">
              <a:lnSpc>
                <a:spcPct val="115000"/>
              </a:lnSpc>
              <a:spcBef>
                <a:spcPts val="1600"/>
              </a:spcBef>
              <a:spcAft>
                <a:spcPts val="0"/>
              </a:spcAft>
              <a:buNone/>
            </a:pPr>
            <a:r>
              <a:rPr lang="en" dirty="0"/>
              <a:t>Once all decisions are made about the wording, I rewrite the statement and seek confirmation for acceptance, typically using the 5-finger consensus method taught in The Effective Facilitator.</a:t>
            </a:r>
            <a:endParaRPr dirty="0"/>
          </a:p>
          <a:p>
            <a:pPr marL="0" lvl="0" indent="0" algn="l" rtl="0">
              <a:lnSpc>
                <a:spcPct val="115000"/>
              </a:lnSpc>
              <a:spcBef>
                <a:spcPts val="1600"/>
              </a:spcBef>
              <a:spcAft>
                <a:spcPts val="1600"/>
              </a:spcAft>
              <a:buNone/>
            </a:pPr>
            <a:r>
              <a:rPr lang="en" dirty="0"/>
              <a:t>The point of informed majority is to make decisions about wording in an efficient and effective manner, while ensuring that all voices are heard and time is given to create and discuss alternatives. Once I have used a process a couple of times with a group, they tend to catch on right away and welcome the structure to help guide their decision making.</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da26c1f421_0_1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da26c1f421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da26c1f421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da26c1f421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da26c1f421_0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da26c1f421_0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da26c1f421_0_1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da26c1f421_0_1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02ada0c06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02ada0c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da26c1f421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g2da26c1f421_0_1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da26c1f421_0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g2da26c1f421_0_1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da26c1f421_0_1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g2da26c1f421_0_1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Sources:</a:t>
            </a:r>
            <a:endParaRPr/>
          </a:p>
          <a:p>
            <a:pPr marL="0" lvl="0" indent="0" algn="l" rtl="0">
              <a:lnSpc>
                <a:spcPct val="100000"/>
              </a:lnSpc>
              <a:spcBef>
                <a:spcPts val="0"/>
              </a:spcBef>
              <a:spcAft>
                <a:spcPts val="0"/>
              </a:spcAft>
              <a:buSzPts val="1100"/>
              <a:buNone/>
            </a:pPr>
            <a:r>
              <a:rPr lang="en" u="sng">
                <a:solidFill>
                  <a:schemeClr val="hlink"/>
                </a:solidFill>
                <a:hlinkClick r:id="rId3"/>
              </a:rPr>
              <a:t>https://www.wsj.com/articles/cyber-chiefs-are-wary-of-vendor-security-a09cc57e</a:t>
            </a:r>
            <a:endParaRPr/>
          </a:p>
          <a:p>
            <a:pPr marL="0" lvl="0" indent="0" algn="l" rtl="0">
              <a:lnSpc>
                <a:spcPct val="100000"/>
              </a:lnSpc>
              <a:spcBef>
                <a:spcPts val="0"/>
              </a:spcBef>
              <a:spcAft>
                <a:spcPts val="0"/>
              </a:spcAft>
              <a:buSzPts val="1100"/>
              <a:buNone/>
            </a:pPr>
            <a:r>
              <a:rPr lang="en" u="sng">
                <a:solidFill>
                  <a:schemeClr val="hlink"/>
                </a:solidFill>
                <a:hlinkClick r:id="rId4"/>
              </a:rPr>
              <a:t>https://www.csoonline.com/article/1298730/zero-day-supply-chain-attacks-drove-data-breach-high-for-2023.html</a:t>
            </a:r>
            <a:endParaRPr/>
          </a:p>
          <a:p>
            <a:pPr marL="0" lvl="0" indent="0" algn="l" rtl="0">
              <a:lnSpc>
                <a:spcPct val="100000"/>
              </a:lnSpc>
              <a:spcBef>
                <a:spcPts val="0"/>
              </a:spcBef>
              <a:spcAft>
                <a:spcPts val="0"/>
              </a:spcAft>
              <a:buSzPts val="1100"/>
              <a:buNone/>
            </a:pPr>
            <a:r>
              <a:rPr lang="en" u="sng">
                <a:solidFill>
                  <a:schemeClr val="hlink"/>
                </a:solidFill>
                <a:hlinkClick r:id="rId5"/>
              </a:rPr>
              <a:t>https://www.techradar.com/pro/security/most-data-breaches-on-enterprise-attack-the-supply-chain</a:t>
            </a:r>
            <a:endParaRPr/>
          </a:p>
          <a:p>
            <a:pPr marL="0" lvl="0" indent="0" algn="l" rtl="0">
              <a:lnSpc>
                <a:spcPct val="100000"/>
              </a:lnSpc>
              <a:spcBef>
                <a:spcPts val="0"/>
              </a:spcBef>
              <a:spcAft>
                <a:spcPts val="0"/>
              </a:spcAft>
              <a:buSzPts val="1100"/>
              <a:buNone/>
            </a:pPr>
            <a:r>
              <a:rPr lang="en" u="sng">
                <a:solidFill>
                  <a:schemeClr val="hlink"/>
                </a:solidFill>
                <a:hlinkClick r:id="rId6"/>
              </a:rPr>
              <a:t>https://federalnewsnetwork.com/commentary/2023/10/seeking-government-contracts-get-your-cyber-act-together/</a:t>
            </a:r>
            <a:endParaRPr/>
          </a:p>
          <a:p>
            <a:pPr marL="0" lvl="0" indent="0" algn="l" rtl="0">
              <a:lnSpc>
                <a:spcPct val="100000"/>
              </a:lnSpc>
              <a:spcBef>
                <a:spcPts val="0"/>
              </a:spcBef>
              <a:spcAft>
                <a:spcPts val="0"/>
              </a:spcAft>
              <a:buSzPts val="1100"/>
              <a:buNone/>
            </a:pPr>
            <a:r>
              <a:rPr lang="en" u="sng">
                <a:solidFill>
                  <a:schemeClr val="hlink"/>
                </a:solidFill>
                <a:hlinkClick r:id="rId7"/>
              </a:rPr>
              <a:t>https://techcrunch.com/2023/12/06/cisa-says-us-government-agency-was-hacked-thanks-to-end-of-life-software/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da26c1f421_0_1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2da26c1f421_0_1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800" b="0" i="0" u="none" strike="noStrike">
                <a:solidFill>
                  <a:srgbClr val="000000"/>
                </a:solidFill>
                <a:latin typeface="Arial"/>
                <a:ea typeface="Arial"/>
                <a:cs typeface="Arial"/>
                <a:sym typeface="Arial"/>
              </a:rPr>
              <a:t>Transition to Slide 5:  The increase in frequency and impact of supply chain disruptions and incidents led directly to numerous legislative and executive actions in the last ten years. Federal executive branch agencies are now mandated to implement C-SCRM practices based on NIST standards and guidance. Here are some of the major legislative, executive, and regulatory actions that direct agencies to improve the management of their supply chain cybersecurity risks.</a:t>
            </a: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da26c1f421_0_1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g2da26c1f421_0_1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da26c1f421_0_1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g2da26c1f421_0_1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Key Takeaways:</a:t>
            </a:r>
            <a:endParaRPr/>
          </a:p>
          <a:p>
            <a:pPr marL="457200" lvl="0" indent="-342900" algn="l" rtl="0">
              <a:lnSpc>
                <a:spcPct val="100000"/>
              </a:lnSpc>
              <a:spcBef>
                <a:spcPts val="0"/>
              </a:spcBef>
              <a:spcAft>
                <a:spcPts val="0"/>
              </a:spcAft>
              <a:buSzPts val="1800"/>
              <a:buAutoNum type="arabicParenR"/>
            </a:pPr>
            <a:r>
              <a:rPr lang="en"/>
              <a:t>Impact to Vendors</a:t>
            </a:r>
            <a:endParaRPr/>
          </a:p>
          <a:p>
            <a:pPr marL="914400" lvl="1" indent="-317500" algn="l" rtl="0">
              <a:lnSpc>
                <a:spcPct val="100000"/>
              </a:lnSpc>
              <a:spcBef>
                <a:spcPts val="0"/>
              </a:spcBef>
              <a:spcAft>
                <a:spcPts val="0"/>
              </a:spcAft>
              <a:buSzPts val="1400"/>
              <a:buChar char="○"/>
            </a:pPr>
            <a:r>
              <a:rPr lang="en"/>
              <a:t>Cost &amp; Increasing Liability</a:t>
            </a:r>
            <a:endParaRPr/>
          </a:p>
          <a:p>
            <a:pPr marL="914400" lvl="1" indent="-317500" algn="l" rtl="0">
              <a:lnSpc>
                <a:spcPct val="100000"/>
              </a:lnSpc>
              <a:spcBef>
                <a:spcPts val="0"/>
              </a:spcBef>
              <a:spcAft>
                <a:spcPts val="0"/>
              </a:spcAft>
              <a:buSzPts val="1400"/>
              <a:buChar char="○"/>
            </a:pPr>
            <a:r>
              <a:rPr lang="en"/>
              <a:t>Calculus for remaining in Government market</a:t>
            </a:r>
            <a:endParaRPr/>
          </a:p>
          <a:p>
            <a:pPr marL="914400" lvl="1" indent="-317500" algn="l" rtl="0">
              <a:lnSpc>
                <a:spcPct val="100000"/>
              </a:lnSpc>
              <a:spcBef>
                <a:spcPts val="0"/>
              </a:spcBef>
              <a:spcAft>
                <a:spcPts val="0"/>
              </a:spcAft>
              <a:buSzPts val="1400"/>
              <a:buChar char="○"/>
            </a:pPr>
            <a:r>
              <a:rPr lang="en"/>
              <a:t>Flow downs to subcontractors, third party  </a:t>
            </a:r>
            <a:endParaRPr/>
          </a:p>
          <a:p>
            <a:pPr marL="457200" lvl="0" indent="-342900" algn="l" rtl="0">
              <a:lnSpc>
                <a:spcPct val="100000"/>
              </a:lnSpc>
              <a:spcBef>
                <a:spcPts val="0"/>
              </a:spcBef>
              <a:spcAft>
                <a:spcPts val="0"/>
              </a:spcAft>
              <a:buSzPts val="1800"/>
              <a:buAutoNum type="arabicParenR"/>
            </a:pPr>
            <a:r>
              <a:rPr lang="en"/>
              <a:t>Impact to Workforce</a:t>
            </a:r>
            <a:endParaRPr/>
          </a:p>
          <a:p>
            <a:pPr marL="914400" lvl="1" indent="-317500" algn="l" rtl="0">
              <a:lnSpc>
                <a:spcPct val="100000"/>
              </a:lnSpc>
              <a:spcBef>
                <a:spcPts val="0"/>
              </a:spcBef>
              <a:spcAft>
                <a:spcPts val="0"/>
              </a:spcAft>
              <a:buSzPts val="1400"/>
              <a:buChar char="○"/>
            </a:pPr>
            <a:r>
              <a:rPr lang="en"/>
              <a:t>Guidance &amp; Training</a:t>
            </a:r>
            <a:endParaRPr/>
          </a:p>
          <a:p>
            <a:pPr marL="914400" lvl="1" indent="-317500" algn="l" rtl="0">
              <a:lnSpc>
                <a:spcPct val="100000"/>
              </a:lnSpc>
              <a:spcBef>
                <a:spcPts val="0"/>
              </a:spcBef>
              <a:spcAft>
                <a:spcPts val="0"/>
              </a:spcAft>
              <a:buSzPts val="1400"/>
              <a:buChar char="○"/>
            </a:pPr>
            <a:r>
              <a:rPr lang="en"/>
              <a:t>Vendor engagement</a:t>
            </a:r>
            <a:endParaRPr/>
          </a:p>
          <a:p>
            <a:pPr marL="914400" lvl="1" indent="-317500" algn="l" rtl="0">
              <a:lnSpc>
                <a:spcPct val="100000"/>
              </a:lnSpc>
              <a:spcBef>
                <a:spcPts val="0"/>
              </a:spcBef>
              <a:spcAft>
                <a:spcPts val="0"/>
              </a:spcAft>
              <a:buSzPts val="1400"/>
              <a:buChar char="○"/>
            </a:pPr>
            <a:r>
              <a:rPr lang="en"/>
              <a:t>Information Sharing Internally</a:t>
            </a:r>
            <a:endParaRPr/>
          </a:p>
          <a:p>
            <a:pPr marL="457200" lvl="0" indent="-342900" algn="l" rtl="0">
              <a:lnSpc>
                <a:spcPct val="100000"/>
              </a:lnSpc>
              <a:spcBef>
                <a:spcPts val="0"/>
              </a:spcBef>
              <a:spcAft>
                <a:spcPts val="0"/>
              </a:spcAft>
              <a:buSzPts val="1800"/>
              <a:buAutoNum type="arabicParenR"/>
            </a:pPr>
            <a:r>
              <a:rPr lang="en"/>
              <a:t>Impact to Systems</a:t>
            </a:r>
            <a:endParaRPr/>
          </a:p>
          <a:p>
            <a:pPr marL="914400" lvl="1" indent="-317500" algn="l" rtl="0">
              <a:lnSpc>
                <a:spcPct val="100000"/>
              </a:lnSpc>
              <a:spcBef>
                <a:spcPts val="0"/>
              </a:spcBef>
              <a:spcAft>
                <a:spcPts val="0"/>
              </a:spcAft>
              <a:buSzPts val="1400"/>
              <a:buChar char="○"/>
            </a:pPr>
            <a:r>
              <a:rPr lang="en"/>
              <a:t>Modifications</a:t>
            </a:r>
            <a:endParaRPr/>
          </a:p>
          <a:p>
            <a:pPr marL="914400" lvl="1" indent="-317500" algn="l" rtl="0">
              <a:lnSpc>
                <a:spcPct val="100000"/>
              </a:lnSpc>
              <a:spcBef>
                <a:spcPts val="0"/>
              </a:spcBef>
              <a:spcAft>
                <a:spcPts val="0"/>
              </a:spcAft>
              <a:buSzPts val="1400"/>
              <a:buChar char="○"/>
            </a:pPr>
            <a:r>
              <a:rPr lang="en"/>
              <a:t>Records</a:t>
            </a:r>
            <a:endParaRPr/>
          </a:p>
          <a:p>
            <a:pPr marL="457200" lvl="0" indent="-342900" algn="l" rtl="0">
              <a:lnSpc>
                <a:spcPct val="100000"/>
              </a:lnSpc>
              <a:spcBef>
                <a:spcPts val="0"/>
              </a:spcBef>
              <a:spcAft>
                <a:spcPts val="0"/>
              </a:spcAft>
              <a:buSzPts val="1800"/>
              <a:buAutoNum type="arabicParenR"/>
            </a:pPr>
            <a:r>
              <a:rPr lang="en"/>
              <a:t>Interagency &amp; Intra agency Dependencies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da26c1f421_0_1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da26c1f421_0_1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da26c1f421_0_5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da26c1f421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da26c1f421_0_1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9" name="Google Shape;629;g2da26c1f421_0_1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da26c1f421_0_1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2da26c1f421_0_12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da26c1f421_0_1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7" name="Google Shape;657;g2da26c1f421_0_1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da26c1f421_0_1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da26c1f421_0_1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da26c1f421_0_1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da26c1f421_0_1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da26c1f421_0_1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 name="Google Shape;686;g2da26c1f421_0_1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da26c1f421_0_1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g2da26c1f421_0_1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da26c1f421_0_1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da26c1f421_0_1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da26c1f421_0_1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2da26c1f421_0_1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da26c1f421_0_1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da26c1f421_0_1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da26c1f421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da26c1f421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da26c1f421_0_1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da26c1f421_0_1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da26c1f421_0_1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da26c1f421_0_1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da26c1f421_0_1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da26c1f421_0_1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da26c1f421_0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da26c1f421_0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da26c1f421_0_16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2da26c1f421_0_1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da26c1f421_0_1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da26c1f421_0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da26c1f421_0_16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da26c1f421_0_1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2da26c1f421_0_1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2da26c1f421_0_1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da26c1f421_0_1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da26c1f421_0_1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da26c1f421_0_1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2da26c1f421_0_1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da26c1f421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da26c1f421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da26c1f421_0_1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da26c1f421_0_1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da26c1f421_0_1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2da26c1f421_0_1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da26c1f421_0_1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da26c1f421_0_1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da26c1f421_0_1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2da26c1f421_0_1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da26c1f421_0_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da26c1f421_0_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da26c1f421_0_2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da26c1f421_0_2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da26c1f421_0_18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2da26c1f421_0_1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da26c1f421_0_1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2da26c1f421_0_1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da26c1f421_0_1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2da26c1f421_0_1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da26c1f421_0_1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2da26c1f421_0_1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da26c1f421_0_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da26c1f421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2da26c1f421_0_1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2da26c1f421_0_1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da26c1f421_0_1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2da26c1f421_0_1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da26c1f421_0_1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2da26c1f421_0_1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db4009c5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2db4009c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https://fas.lightning.force.com/lightning/r/Opportunity/0063d000002FEbOAAW/view</a:t>
            </a:r>
            <a:endParaRPr/>
          </a:p>
          <a:p>
            <a:pPr marL="0" lvl="0" indent="0" algn="l" rtl="0">
              <a:spcBef>
                <a:spcPts val="0"/>
              </a:spcBef>
              <a:spcAft>
                <a:spcPts val="0"/>
              </a:spcAft>
              <a:buNone/>
            </a:pPr>
            <a:r>
              <a:rPr lang="en" u="sng">
                <a:solidFill>
                  <a:schemeClr val="hlink"/>
                </a:solidFill>
                <a:hlinkClick r:id="rId4"/>
              </a:rPr>
              <a:t>https://drive.google.com/file/d/19OgpOD8UDRSKyicIM1KXBe8lvRgwbjms/view</a:t>
            </a:r>
            <a:endParaRPr/>
          </a:p>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da26c1f421_0_1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2da26c1f421_0_1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da26c1f421_0_1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2da26c1f421_0_1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da26c1f421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da26c1f421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Roboto"/>
                <a:ea typeface="Roboto"/>
                <a:cs typeface="Roboto"/>
                <a:sym typeface="Roboto"/>
              </a:rPr>
              <a:t>https://feedback.gsa.gov/jfe/preview/previewId/4d5b83dd-f639-4e1c-9ac4-47b5618b6ab3/SV_2c8junKC9AI9VWK?Q_CHL=preview&amp;Q_SurveyVersionID=current</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da26c1f421_0_1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da26c1f421_0_1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Roboto"/>
                <a:ea typeface="Roboto"/>
                <a:cs typeface="Roboto"/>
                <a:sym typeface="Roboto"/>
              </a:rPr>
              <a:t>https://feedback.gsa.gov/jfe/preview/previewId/4d5b83dd-f639-4e1c-9ac4-47b5618b6ab3/SV_2c8junKC9AI9VWK?Q_CHL=preview&amp;Q_SurveyVersionID=current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da26c1f421_0_1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2da26c1f421_0_1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Roboto"/>
                <a:ea typeface="Roboto"/>
                <a:cs typeface="Roboto"/>
                <a:sym typeface="Roboto"/>
              </a:rPr>
              <a:t>https://feedback.gsa.gov/jfe/preview/previewId/4d5b83dd-f639-4e1c-9ac4-47b5618b6ab3/SV_2c8junKC9AI9VWK?Q_CHL=preview&amp;Q_SurveyVersionID=current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2da26c1f421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2da26c1f421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https://drive.google.com/file/d/1-FkwpMX2Wuw-08PHNml-wfpI_2IMdYWU/view</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da26c1f421_0_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da26c1f421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da26c1f421_0_1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2da26c1f421_0_1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da26c1f421_0_1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2da26c1f421_0_1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db0198f5a6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6" name="Google Shape;996;g2db0198f5a6_0_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db0198f5a6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2" name="Google Shape;1002;g2db0198f5a6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db0198f5a6_0_280: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10" name="Google Shape;1010;g2db0198f5a6_0_280: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457200" lvl="0" indent="-228600" algn="l" rtl="0">
              <a:lnSpc>
                <a:spcPct val="100000"/>
              </a:lnSpc>
              <a:spcBef>
                <a:spcPts val="0"/>
              </a:spcBef>
              <a:spcAft>
                <a:spcPts val="0"/>
              </a:spcAft>
              <a:buSzPts val="1100"/>
              <a:buNone/>
            </a:pPr>
            <a:endParaRPr/>
          </a:p>
        </p:txBody>
      </p:sp>
      <p:sp>
        <p:nvSpPr>
          <p:cNvPr id="1011" name="Google Shape;1011;g2db0198f5a6_0_280: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84</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2db0198f5a6_0_296: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27" name="Google Shape;1027;g2db0198f5a6_0_296: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0" marR="0" lvl="0" indent="69850" algn="l" rtl="0">
              <a:lnSpc>
                <a:spcPct val="107000"/>
              </a:lnSpc>
              <a:spcBef>
                <a:spcPts val="0"/>
              </a:spcBef>
              <a:spcAft>
                <a:spcPts val="600"/>
              </a:spcAft>
              <a:buSzPts val="1100"/>
              <a:buNone/>
            </a:pPr>
            <a:endParaRPr sz="1200">
              <a:latin typeface="Calibri"/>
              <a:ea typeface="Calibri"/>
              <a:cs typeface="Calibri"/>
              <a:sym typeface="Calibri"/>
            </a:endParaRPr>
          </a:p>
        </p:txBody>
      </p:sp>
      <p:sp>
        <p:nvSpPr>
          <p:cNvPr id="1028" name="Google Shape;1028;g2db0198f5a6_0_296: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85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db0198f5a6_0_305: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37" name="Google Shape;1037;g2db0198f5a6_0_305: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0" marR="0" lvl="0" indent="69850" algn="l" rtl="0">
              <a:lnSpc>
                <a:spcPct val="107000"/>
              </a:lnSpc>
              <a:spcBef>
                <a:spcPts val="0"/>
              </a:spcBef>
              <a:spcAft>
                <a:spcPts val="600"/>
              </a:spcAft>
              <a:buSzPts val="1100"/>
              <a:buNone/>
            </a:pPr>
            <a:endParaRPr sz="1200">
              <a:latin typeface="Calibri"/>
              <a:ea typeface="Calibri"/>
              <a:cs typeface="Calibri"/>
              <a:sym typeface="Calibri"/>
            </a:endParaRPr>
          </a:p>
        </p:txBody>
      </p:sp>
      <p:sp>
        <p:nvSpPr>
          <p:cNvPr id="1038" name="Google Shape;1038;g2db0198f5a6_0_305: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86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2db0198f5a6_0_316: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9" name="Google Shape;1049;g2db0198f5a6_0_316: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0" marR="0" lvl="0" indent="69850" algn="l" rtl="0">
              <a:lnSpc>
                <a:spcPct val="107000"/>
              </a:lnSpc>
              <a:spcBef>
                <a:spcPts val="0"/>
              </a:spcBef>
              <a:spcAft>
                <a:spcPts val="600"/>
              </a:spcAft>
              <a:buSzPts val="1100"/>
              <a:buNone/>
            </a:pPr>
            <a:endParaRPr sz="1200">
              <a:latin typeface="Calibri"/>
              <a:ea typeface="Calibri"/>
              <a:cs typeface="Calibri"/>
              <a:sym typeface="Calibri"/>
            </a:endParaRPr>
          </a:p>
        </p:txBody>
      </p:sp>
      <p:sp>
        <p:nvSpPr>
          <p:cNvPr id="1050" name="Google Shape;1050;g2db0198f5a6_0_316: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87</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db0198f5a6_0_331: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5" name="Google Shape;1065;g2db0198f5a6_0_331: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0" marR="0" lvl="0" indent="69850" algn="l" rtl="0">
              <a:lnSpc>
                <a:spcPct val="107000"/>
              </a:lnSpc>
              <a:spcBef>
                <a:spcPts val="0"/>
              </a:spcBef>
              <a:spcAft>
                <a:spcPts val="600"/>
              </a:spcAft>
              <a:buSzPts val="1100"/>
              <a:buNone/>
            </a:pPr>
            <a:endParaRPr/>
          </a:p>
        </p:txBody>
      </p:sp>
      <p:sp>
        <p:nvSpPr>
          <p:cNvPr id="1066" name="Google Shape;1066;g2db0198f5a6_0_331: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88</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2db0198f5a6_0_350: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5" name="Google Shape;1085;g2db0198f5a6_0_350: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0" marR="0" lvl="0" indent="69850" algn="l" rtl="0">
              <a:lnSpc>
                <a:spcPct val="107000"/>
              </a:lnSpc>
              <a:spcBef>
                <a:spcPts val="0"/>
              </a:spcBef>
              <a:spcAft>
                <a:spcPts val="600"/>
              </a:spcAft>
              <a:buSzPts val="1100"/>
              <a:buNone/>
            </a:pPr>
            <a:endParaRPr/>
          </a:p>
        </p:txBody>
      </p:sp>
      <p:sp>
        <p:nvSpPr>
          <p:cNvPr id="1086" name="Google Shape;1086;g2db0198f5a6_0_350: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89</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da26c1f421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da26c1f421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2db0198f5a6_0_360: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6" name="Google Shape;1096;g2db0198f5a6_0_360: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457200" lvl="0" indent="-228600" algn="l" rtl="0">
              <a:lnSpc>
                <a:spcPct val="100000"/>
              </a:lnSpc>
              <a:spcBef>
                <a:spcPts val="0"/>
              </a:spcBef>
              <a:spcAft>
                <a:spcPts val="0"/>
              </a:spcAft>
              <a:buSzPts val="1100"/>
              <a:buNone/>
            </a:pPr>
            <a:endParaRPr sz="1200">
              <a:latin typeface="Calibri"/>
              <a:ea typeface="Calibri"/>
              <a:cs typeface="Calibri"/>
              <a:sym typeface="Calibri"/>
            </a:endParaRPr>
          </a:p>
        </p:txBody>
      </p:sp>
      <p:sp>
        <p:nvSpPr>
          <p:cNvPr id="1097" name="Google Shape;1097;g2db0198f5a6_0_360: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90</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2db0198f5a6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8" name="Google Shape;1108;g2db0198f5a6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2db0198f5a6_0_379: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7" name="Google Shape;1117;g2db0198f5a6_0_379: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0" marR="0" lvl="0" indent="69850" algn="l" rtl="0">
              <a:lnSpc>
                <a:spcPct val="107000"/>
              </a:lnSpc>
              <a:spcBef>
                <a:spcPts val="0"/>
              </a:spcBef>
              <a:spcAft>
                <a:spcPts val="600"/>
              </a:spcAft>
              <a:buSzPts val="1100"/>
              <a:buNone/>
            </a:pPr>
            <a:endParaRPr/>
          </a:p>
        </p:txBody>
      </p:sp>
      <p:sp>
        <p:nvSpPr>
          <p:cNvPr id="1118" name="Google Shape;1118;g2db0198f5a6_0_379: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92</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2db0198f5a6_0_388: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g2db0198f5a6_0_388: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0" marR="0" lvl="0" indent="69850" algn="l" rtl="0">
              <a:lnSpc>
                <a:spcPct val="107000"/>
              </a:lnSpc>
              <a:spcBef>
                <a:spcPts val="0"/>
              </a:spcBef>
              <a:spcAft>
                <a:spcPts val="600"/>
              </a:spcAft>
              <a:buSzPts val="1100"/>
              <a:buNone/>
            </a:pPr>
            <a:endParaRPr/>
          </a:p>
        </p:txBody>
      </p:sp>
      <p:sp>
        <p:nvSpPr>
          <p:cNvPr id="1128" name="Google Shape;1128;g2db0198f5a6_0_388: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93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db0198f5a6_0_399: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9" name="Google Shape;1139;g2db0198f5a6_0_399: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0" marR="0" lvl="0" indent="69850" algn="l" rtl="0">
              <a:lnSpc>
                <a:spcPct val="107000"/>
              </a:lnSpc>
              <a:spcBef>
                <a:spcPts val="0"/>
              </a:spcBef>
              <a:spcAft>
                <a:spcPts val="600"/>
              </a:spcAft>
              <a:buSzPts val="1100"/>
              <a:buNone/>
            </a:pPr>
            <a:endParaRPr/>
          </a:p>
        </p:txBody>
      </p:sp>
      <p:sp>
        <p:nvSpPr>
          <p:cNvPr id="1140" name="Google Shape;1140;g2db0198f5a6_0_399: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94</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2db0198f5a6_0_410: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1" name="Google Shape;1151;g2db0198f5a6_0_410: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0" marR="0" lvl="0" indent="69850" algn="l" rtl="0">
              <a:lnSpc>
                <a:spcPct val="107000"/>
              </a:lnSpc>
              <a:spcBef>
                <a:spcPts val="0"/>
              </a:spcBef>
              <a:spcAft>
                <a:spcPts val="600"/>
              </a:spcAft>
              <a:buSzPts val="1100"/>
              <a:buNone/>
            </a:pPr>
            <a:endParaRPr/>
          </a:p>
        </p:txBody>
      </p:sp>
      <p:sp>
        <p:nvSpPr>
          <p:cNvPr id="1152" name="Google Shape;1152;g2db0198f5a6_0_410: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95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2db0198f5a6_0_420:notes"/>
          <p:cNvSpPr>
            <a:spLocks noGrp="1" noRot="1" noChangeAspect="1"/>
          </p:cNvSpPr>
          <p:nvPr>
            <p:ph type="sldImg" idx="2"/>
          </p:nvPr>
        </p:nvSpPr>
        <p:spPr>
          <a:xfrm>
            <a:off x="422275" y="704850"/>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62" name="Google Shape;1162;g2db0198f5a6_0_420:notes"/>
          <p:cNvSpPr txBox="1">
            <a:spLocks noGrp="1"/>
          </p:cNvSpPr>
          <p:nvPr>
            <p:ph type="body" idx="1"/>
          </p:nvPr>
        </p:nvSpPr>
        <p:spPr>
          <a:xfrm>
            <a:off x="946997" y="4459526"/>
            <a:ext cx="5208600" cy="4224900"/>
          </a:xfrm>
          <a:prstGeom prst="rect">
            <a:avLst/>
          </a:prstGeom>
          <a:noFill/>
          <a:ln>
            <a:noFill/>
          </a:ln>
        </p:spPr>
        <p:txBody>
          <a:bodyPr spcFirstLastPara="1" wrap="square" lIns="94200" tIns="47100" rIns="94200" bIns="47100" anchor="t" anchorCtr="0">
            <a:noAutofit/>
          </a:bodyPr>
          <a:lstStyle/>
          <a:p>
            <a:pPr marL="0" marR="0" lvl="0" indent="69850" algn="l" rtl="0">
              <a:lnSpc>
                <a:spcPct val="107000"/>
              </a:lnSpc>
              <a:spcBef>
                <a:spcPts val="0"/>
              </a:spcBef>
              <a:spcAft>
                <a:spcPts val="600"/>
              </a:spcAft>
              <a:buSzPts val="1100"/>
              <a:buNone/>
            </a:pPr>
            <a:endParaRPr/>
          </a:p>
        </p:txBody>
      </p:sp>
      <p:sp>
        <p:nvSpPr>
          <p:cNvPr id="1163" name="Google Shape;1163;g2db0198f5a6_0_420:notes"/>
          <p:cNvSpPr txBox="1">
            <a:spLocks noGrp="1"/>
          </p:cNvSpPr>
          <p:nvPr>
            <p:ph type="sldNum" idx="12"/>
          </p:nvPr>
        </p:nvSpPr>
        <p:spPr>
          <a:xfrm>
            <a:off x="4024737" y="8919052"/>
            <a:ext cx="3077700" cy="469500"/>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96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2db0198f5a6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2" name="Google Shape;1172;g2db0198f5a6_0_4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da26c1f42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2da26c1f42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Option 1" type="title">
  <p:cSld name="TITLE">
    <p:spTree>
      <p:nvGrpSpPr>
        <p:cNvPr id="1"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2775" y="942091"/>
            <a:ext cx="9144003" cy="4201419"/>
          </a:xfrm>
          <a:prstGeom prst="rect">
            <a:avLst/>
          </a:prstGeom>
          <a:noFill/>
          <a:ln>
            <a:noFill/>
          </a:ln>
        </p:spPr>
      </p:pic>
      <p:sp>
        <p:nvSpPr>
          <p:cNvPr id="56" name="Google Shape;56;p14"/>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58" name="Google Shape;58;p14"/>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60" name="Google Shape;60;p14"/>
          <p:cNvGrpSpPr/>
          <p:nvPr/>
        </p:nvGrpSpPr>
        <p:grpSpPr>
          <a:xfrm>
            <a:off x="390948" y="300850"/>
            <a:ext cx="8356552" cy="545025"/>
            <a:chOff x="390948" y="300850"/>
            <a:chExt cx="8356552" cy="545025"/>
          </a:xfrm>
        </p:grpSpPr>
        <p:pic>
          <p:nvPicPr>
            <p:cNvPr id="61" name="Google Shape;61;p14"/>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62" name="Google Shape;62;p14"/>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pic>
        <p:nvPicPr>
          <p:cNvPr id="63" name="Google Shape;63;p14"/>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Option 2">
  <p:cSld name="TITLE_1">
    <p:spTree>
      <p:nvGrpSpPr>
        <p:cNvPr id="1" name="Shape 64"/>
        <p:cNvGrpSpPr/>
        <p:nvPr/>
      </p:nvGrpSpPr>
      <p:grpSpPr>
        <a:xfrm>
          <a:off x="0" y="0"/>
          <a:ext cx="0" cy="0"/>
          <a:chOff x="0" y="0"/>
          <a:chExt cx="0" cy="0"/>
        </a:xfrm>
      </p:grpSpPr>
      <p:pic>
        <p:nvPicPr>
          <p:cNvPr id="65" name="Google Shape;65;p15"/>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66" name="Google Shape;66;p15"/>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67" name="Google Shape;67;p15"/>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68" name="Google Shape;6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69" name="Google Shape;69;p15"/>
          <p:cNvGrpSpPr/>
          <p:nvPr/>
        </p:nvGrpSpPr>
        <p:grpSpPr>
          <a:xfrm>
            <a:off x="390948" y="300850"/>
            <a:ext cx="8356552" cy="545025"/>
            <a:chOff x="390948" y="300850"/>
            <a:chExt cx="8356552" cy="545025"/>
          </a:xfrm>
        </p:grpSpPr>
        <p:pic>
          <p:nvPicPr>
            <p:cNvPr id="70" name="Google Shape;70;p15"/>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71" name="Google Shape;71;p15"/>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72" name="Google Shape;72;p15"/>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15"/>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Option 3">
  <p:cSld name="TITLE_1_1">
    <p:spTree>
      <p:nvGrpSpPr>
        <p:cNvPr id="1" name="Shape 74"/>
        <p:cNvGrpSpPr/>
        <p:nvPr/>
      </p:nvGrpSpPr>
      <p:grpSpPr>
        <a:xfrm>
          <a:off x="0" y="0"/>
          <a:ext cx="0" cy="0"/>
          <a:chOff x="0" y="0"/>
          <a:chExt cx="0" cy="0"/>
        </a:xfrm>
      </p:grpSpPr>
      <p:pic>
        <p:nvPicPr>
          <p:cNvPr id="75" name="Google Shape;75;p16"/>
          <p:cNvPicPr preferRelativeResize="0"/>
          <p:nvPr/>
        </p:nvPicPr>
        <p:blipFill>
          <a:blip r:embed="rId2">
            <a:alphaModFix/>
          </a:blip>
          <a:stretch>
            <a:fillRect/>
          </a:stretch>
        </p:blipFill>
        <p:spPr>
          <a:xfrm>
            <a:off x="-2775" y="946548"/>
            <a:ext cx="9144003" cy="4196954"/>
          </a:xfrm>
          <a:prstGeom prst="rect">
            <a:avLst/>
          </a:prstGeom>
          <a:noFill/>
          <a:ln>
            <a:noFill/>
          </a:ln>
        </p:spPr>
      </p:pic>
      <p:sp>
        <p:nvSpPr>
          <p:cNvPr id="76" name="Google Shape;76;p16"/>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77" name="Google Shape;77;p16"/>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79" name="Google Shape;79;p16"/>
          <p:cNvGrpSpPr/>
          <p:nvPr/>
        </p:nvGrpSpPr>
        <p:grpSpPr>
          <a:xfrm>
            <a:off x="390948" y="300850"/>
            <a:ext cx="8356552" cy="545025"/>
            <a:chOff x="390948" y="300850"/>
            <a:chExt cx="8356552" cy="545025"/>
          </a:xfrm>
        </p:grpSpPr>
        <p:pic>
          <p:nvPicPr>
            <p:cNvPr id="80" name="Google Shape;80;p16"/>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81" name="Google Shape;81;p16"/>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82" name="Google Shape;82;p16"/>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Google Shape;83;p16"/>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 Option 4">
  <p:cSld name="TITLE_1_1_1">
    <p:spTree>
      <p:nvGrpSpPr>
        <p:cNvPr id="1" name="Shape 84"/>
        <p:cNvGrpSpPr/>
        <p:nvPr/>
      </p:nvGrpSpPr>
      <p:grpSpPr>
        <a:xfrm>
          <a:off x="0" y="0"/>
          <a:ext cx="0" cy="0"/>
          <a:chOff x="0" y="0"/>
          <a:chExt cx="0" cy="0"/>
        </a:xfrm>
      </p:grpSpPr>
      <p:pic>
        <p:nvPicPr>
          <p:cNvPr id="85" name="Google Shape;85;p17"/>
          <p:cNvPicPr preferRelativeResize="0"/>
          <p:nvPr/>
        </p:nvPicPr>
        <p:blipFill>
          <a:blip r:embed="rId2">
            <a:alphaModFix/>
          </a:blip>
          <a:stretch>
            <a:fillRect/>
          </a:stretch>
        </p:blipFill>
        <p:spPr>
          <a:xfrm>
            <a:off x="0" y="942098"/>
            <a:ext cx="9144003" cy="4196954"/>
          </a:xfrm>
          <a:prstGeom prst="rect">
            <a:avLst/>
          </a:prstGeom>
          <a:noFill/>
          <a:ln>
            <a:noFill/>
          </a:ln>
        </p:spPr>
      </p:pic>
      <p:sp>
        <p:nvSpPr>
          <p:cNvPr id="86" name="Google Shape;86;p17"/>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87" name="Google Shape;87;p17"/>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8" name="Google Shape;8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89" name="Google Shape;89;p17"/>
          <p:cNvGrpSpPr/>
          <p:nvPr/>
        </p:nvGrpSpPr>
        <p:grpSpPr>
          <a:xfrm>
            <a:off x="390948" y="300850"/>
            <a:ext cx="8356552" cy="545025"/>
            <a:chOff x="390948" y="300850"/>
            <a:chExt cx="8356552" cy="545025"/>
          </a:xfrm>
        </p:grpSpPr>
        <p:pic>
          <p:nvPicPr>
            <p:cNvPr id="90" name="Google Shape;90;p17"/>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91" name="Google Shape;91;p17"/>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92" name="Google Shape;92;p17"/>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Google Shape;93;p17"/>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Option 5">
  <p:cSld name="TITLE_1_1_1_1">
    <p:spTree>
      <p:nvGrpSpPr>
        <p:cNvPr id="1" name="Shape 94"/>
        <p:cNvGrpSpPr/>
        <p:nvPr/>
      </p:nvGrpSpPr>
      <p:grpSpPr>
        <a:xfrm>
          <a:off x="0" y="0"/>
          <a:ext cx="0" cy="0"/>
          <a:chOff x="0" y="0"/>
          <a:chExt cx="0" cy="0"/>
        </a:xfrm>
      </p:grpSpPr>
      <p:sp>
        <p:nvSpPr>
          <p:cNvPr id="95" name="Google Shape;95;p18"/>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6" name="Google Shape;96;p18"/>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97" name="Google Shape;9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98" name="Google Shape;98;p18"/>
          <p:cNvGrpSpPr/>
          <p:nvPr/>
        </p:nvGrpSpPr>
        <p:grpSpPr>
          <a:xfrm>
            <a:off x="390948" y="300850"/>
            <a:ext cx="8356552" cy="545025"/>
            <a:chOff x="390948" y="300850"/>
            <a:chExt cx="8356552" cy="545025"/>
          </a:xfrm>
        </p:grpSpPr>
        <p:pic>
          <p:nvPicPr>
            <p:cNvPr id="99" name="Google Shape;99;p18"/>
            <p:cNvPicPr preferRelativeResize="0"/>
            <p:nvPr/>
          </p:nvPicPr>
          <p:blipFill>
            <a:blip r:embed="rId2">
              <a:alphaModFix/>
            </a:blip>
            <a:stretch>
              <a:fillRect/>
            </a:stretch>
          </p:blipFill>
          <p:spPr>
            <a:xfrm>
              <a:off x="390948" y="300850"/>
              <a:ext cx="519350" cy="468826"/>
            </a:xfrm>
            <a:prstGeom prst="rect">
              <a:avLst/>
            </a:prstGeom>
            <a:noFill/>
            <a:ln>
              <a:noFill/>
            </a:ln>
          </p:spPr>
        </p:pic>
        <p:sp>
          <p:nvSpPr>
            <p:cNvPr id="100" name="Google Shape;100;p18"/>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pic>
        <p:nvPicPr>
          <p:cNvPr id="101" name="Google Shape;101;p18"/>
          <p:cNvPicPr preferRelativeResize="0"/>
          <p:nvPr/>
        </p:nvPicPr>
        <p:blipFill>
          <a:blip r:embed="rId3">
            <a:alphaModFix/>
          </a:blip>
          <a:stretch>
            <a:fillRect/>
          </a:stretch>
        </p:blipFill>
        <p:spPr>
          <a:xfrm>
            <a:off x="0" y="946548"/>
            <a:ext cx="9144003" cy="4196954"/>
          </a:xfrm>
          <a:prstGeom prst="rect">
            <a:avLst/>
          </a:prstGeom>
          <a:noFill/>
          <a:ln>
            <a:noFill/>
          </a:ln>
        </p:spPr>
      </p:pic>
      <p:sp>
        <p:nvSpPr>
          <p:cNvPr id="102" name="Google Shape;102;p18"/>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 name="Google Shape;103;p18"/>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 Option 6">
  <p:cSld name="TITLE_1_1_1_1_1">
    <p:spTree>
      <p:nvGrpSpPr>
        <p:cNvPr id="1" name="Shape 104"/>
        <p:cNvGrpSpPr/>
        <p:nvPr/>
      </p:nvGrpSpPr>
      <p:grpSpPr>
        <a:xfrm>
          <a:off x="0" y="0"/>
          <a:ext cx="0" cy="0"/>
          <a:chOff x="0" y="0"/>
          <a:chExt cx="0" cy="0"/>
        </a:xfrm>
      </p:grpSpPr>
      <p:pic>
        <p:nvPicPr>
          <p:cNvPr id="105" name="Google Shape;105;p19"/>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106" name="Google Shape;106;p19"/>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07" name="Google Shape;107;p19"/>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08" name="Google Shape;10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09" name="Google Shape;109;p19"/>
          <p:cNvGrpSpPr/>
          <p:nvPr/>
        </p:nvGrpSpPr>
        <p:grpSpPr>
          <a:xfrm>
            <a:off x="390948" y="300850"/>
            <a:ext cx="8356552" cy="545025"/>
            <a:chOff x="390948" y="300850"/>
            <a:chExt cx="8356552" cy="545025"/>
          </a:xfrm>
        </p:grpSpPr>
        <p:pic>
          <p:nvPicPr>
            <p:cNvPr id="110" name="Google Shape;110;p19"/>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111" name="Google Shape;111;p19"/>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112" name="Google Shape;112;p19"/>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 name="Google Shape;113;p19"/>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 Blank">
  <p:cSld name="TITLE_1_1_1_1_1_1">
    <p:spTree>
      <p:nvGrpSpPr>
        <p:cNvPr id="1" name="Shape 114"/>
        <p:cNvGrpSpPr/>
        <p:nvPr/>
      </p:nvGrpSpPr>
      <p:grpSpPr>
        <a:xfrm>
          <a:off x="0" y="0"/>
          <a:ext cx="0" cy="0"/>
          <a:chOff x="0" y="0"/>
          <a:chExt cx="0" cy="0"/>
        </a:xfrm>
      </p:grpSpPr>
      <p:pic>
        <p:nvPicPr>
          <p:cNvPr id="115" name="Google Shape;115;p20"/>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116" name="Google Shape;116;p20"/>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17" name="Google Shape;117;p20"/>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18" name="Google Shape;11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19" name="Google Shape;119;p20"/>
          <p:cNvGrpSpPr/>
          <p:nvPr/>
        </p:nvGrpSpPr>
        <p:grpSpPr>
          <a:xfrm>
            <a:off x="390948" y="300850"/>
            <a:ext cx="8356552" cy="545025"/>
            <a:chOff x="390948" y="300850"/>
            <a:chExt cx="8356552" cy="545025"/>
          </a:xfrm>
        </p:grpSpPr>
        <p:pic>
          <p:nvPicPr>
            <p:cNvPr id="120" name="Google Shape;120;p20"/>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121" name="Google Shape;121;p20"/>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122" name="Google Shape;122;p20"/>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 name="Google Shape;123;p20"/>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4"/>
        <p:cNvGrpSpPr/>
        <p:nvPr/>
      </p:nvGrpSpPr>
      <p:grpSpPr>
        <a:xfrm>
          <a:off x="0" y="0"/>
          <a:ext cx="0" cy="0"/>
          <a:chOff x="0" y="0"/>
          <a:chExt cx="0" cy="0"/>
        </a:xfrm>
      </p:grpSpPr>
      <p:pic>
        <p:nvPicPr>
          <p:cNvPr id="125" name="Google Shape;125;p21"/>
          <p:cNvPicPr preferRelativeResize="0"/>
          <p:nvPr/>
        </p:nvPicPr>
        <p:blipFill>
          <a:blip r:embed="rId2">
            <a:alphaModFix/>
          </a:blip>
          <a:stretch>
            <a:fillRect/>
          </a:stretch>
        </p:blipFill>
        <p:spPr>
          <a:xfrm>
            <a:off x="0" y="0"/>
            <a:ext cx="9144023" cy="5143501"/>
          </a:xfrm>
          <a:prstGeom prst="rect">
            <a:avLst/>
          </a:prstGeom>
          <a:noFill/>
          <a:ln>
            <a:noFill/>
          </a:ln>
        </p:spPr>
      </p:pic>
      <p:sp>
        <p:nvSpPr>
          <p:cNvPr id="126" name="Google Shape;126;p21"/>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27" name="Google Shape;127;p21"/>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21"/>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 name="Google Shape;129;p21"/>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 Option 2">
  <p:cSld name="SECTION_HEADER_1">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32" name="Google Shape;132;p22"/>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33" name="Google Shape;133;p22"/>
          <p:cNvPicPr preferRelativeResize="0"/>
          <p:nvPr/>
        </p:nvPicPr>
        <p:blipFill>
          <a:blip r:embed="rId3">
            <a:alphaModFix/>
          </a:blip>
          <a:stretch>
            <a:fillRect/>
          </a:stretch>
        </p:blipFill>
        <p:spPr>
          <a:xfrm>
            <a:off x="7891725" y="3774825"/>
            <a:ext cx="1384623" cy="14901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ttending Slide - Option 1">
  <p:cSld name="SECTION_HEADER_1_1">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36" name="Google Shape;136;p23"/>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37" name="Google Shape;137;p23"/>
          <p:cNvSpPr>
            <a:spLocks noGrp="1"/>
          </p:cNvSpPr>
          <p:nvPr>
            <p:ph type="pic" idx="2"/>
          </p:nvPr>
        </p:nvSpPr>
        <p:spPr>
          <a:xfrm>
            <a:off x="441950" y="2143775"/>
            <a:ext cx="1351200" cy="1773000"/>
          </a:xfrm>
          <a:prstGeom prst="rect">
            <a:avLst/>
          </a:prstGeom>
          <a:noFill/>
          <a:ln>
            <a:noFill/>
          </a:ln>
        </p:spPr>
      </p:sp>
      <p:sp>
        <p:nvSpPr>
          <p:cNvPr id="138" name="Google Shape;138;p23"/>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I’m Speaking</a:t>
            </a:r>
            <a:endParaRPr sz="3600" b="1">
              <a:solidFill>
                <a:schemeClr val="lt1"/>
              </a:solidFill>
            </a:endParaRPr>
          </a:p>
        </p:txBody>
      </p:sp>
      <p:sp>
        <p:nvSpPr>
          <p:cNvPr id="139" name="Google Shape;139;p23"/>
          <p:cNvSpPr txBox="1">
            <a:spLocks noGrp="1"/>
          </p:cNvSpPr>
          <p:nvPr>
            <p:ph type="body" idx="1"/>
          </p:nvPr>
        </p:nvSpPr>
        <p:spPr>
          <a:xfrm>
            <a:off x="2001525" y="2956475"/>
            <a:ext cx="3799800" cy="9603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140" name="Google Shape;140;p23"/>
          <p:cNvPicPr preferRelativeResize="0"/>
          <p:nvPr/>
        </p:nvPicPr>
        <p:blipFill>
          <a:blip r:embed="rId3">
            <a:alphaModFix/>
          </a:blip>
          <a:stretch>
            <a:fillRect/>
          </a:stretch>
        </p:blipFill>
        <p:spPr>
          <a:xfrm>
            <a:off x="7891725" y="3774825"/>
            <a:ext cx="1384623" cy="14901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ttending Slide - Option 1 1">
  <p:cSld name="SECTION_HEADER_1_1_1">
    <p:spTree>
      <p:nvGrpSpPr>
        <p:cNvPr id="1" name="Shape 141"/>
        <p:cNvGrpSpPr/>
        <p:nvPr/>
      </p:nvGrpSpPr>
      <p:grpSpPr>
        <a:xfrm>
          <a:off x="0" y="0"/>
          <a:ext cx="0" cy="0"/>
          <a:chOff x="0" y="0"/>
          <a:chExt cx="0" cy="0"/>
        </a:xfrm>
      </p:grpSpPr>
      <p:pic>
        <p:nvPicPr>
          <p:cNvPr id="142" name="Google Shape;142;p24"/>
          <p:cNvPicPr preferRelativeResize="0"/>
          <p:nvPr/>
        </p:nvPicPr>
        <p:blipFill>
          <a:blip r:embed="rId2">
            <a:alphaModFix/>
          </a:blip>
          <a:stretch>
            <a:fillRect/>
          </a:stretch>
        </p:blipFill>
        <p:spPr>
          <a:xfrm>
            <a:off x="0" y="0"/>
            <a:ext cx="9144023" cy="5143501"/>
          </a:xfrm>
          <a:prstGeom prst="rect">
            <a:avLst/>
          </a:prstGeom>
          <a:noFill/>
          <a:ln>
            <a:noFill/>
          </a:ln>
        </p:spPr>
      </p:pic>
      <p:sp>
        <p:nvSpPr>
          <p:cNvPr id="143" name="Google Shape;143;p24"/>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44" name="Google Shape;144;p24"/>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45" name="Google Shape;145;p24"/>
          <p:cNvSpPr>
            <a:spLocks noGrp="1"/>
          </p:cNvSpPr>
          <p:nvPr>
            <p:ph type="pic" idx="2"/>
          </p:nvPr>
        </p:nvSpPr>
        <p:spPr>
          <a:xfrm>
            <a:off x="441950" y="2143775"/>
            <a:ext cx="1351200" cy="1773000"/>
          </a:xfrm>
          <a:prstGeom prst="rect">
            <a:avLst/>
          </a:prstGeom>
          <a:noFill/>
          <a:ln>
            <a:noFill/>
          </a:ln>
        </p:spPr>
      </p:sp>
      <p:sp>
        <p:nvSpPr>
          <p:cNvPr id="146" name="Google Shape;146;p24"/>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I’m Attending</a:t>
            </a:r>
            <a:endParaRPr sz="3600" b="1">
              <a:solidFill>
                <a:schemeClr val="lt1"/>
              </a:solidFill>
            </a:endParaRPr>
          </a:p>
        </p:txBody>
      </p:sp>
      <p:sp>
        <p:nvSpPr>
          <p:cNvPr id="147" name="Google Shape;147;p24"/>
          <p:cNvSpPr txBox="1">
            <a:spLocks noGrp="1"/>
          </p:cNvSpPr>
          <p:nvPr>
            <p:ph type="body" idx="1"/>
          </p:nvPr>
        </p:nvSpPr>
        <p:spPr>
          <a:xfrm>
            <a:off x="2001525" y="2956475"/>
            <a:ext cx="3799800" cy="9603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48" name="Google Shape;148;p24"/>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 name="Google Shape;149;p24"/>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ttending Slide - Option 1 1 1">
  <p:cSld name="SECTION_HEADER_1_1_1_1">
    <p:spTree>
      <p:nvGrpSpPr>
        <p:cNvPr id="1" name="Shape 150"/>
        <p:cNvGrpSpPr/>
        <p:nvPr/>
      </p:nvGrpSpPr>
      <p:grpSpPr>
        <a:xfrm>
          <a:off x="0" y="0"/>
          <a:ext cx="0" cy="0"/>
          <a:chOff x="0" y="0"/>
          <a:chExt cx="0" cy="0"/>
        </a:xfrm>
      </p:grpSpPr>
      <p:pic>
        <p:nvPicPr>
          <p:cNvPr id="151" name="Google Shape;151;p25"/>
          <p:cNvPicPr preferRelativeResize="0"/>
          <p:nvPr/>
        </p:nvPicPr>
        <p:blipFill>
          <a:blip r:embed="rId2">
            <a:alphaModFix/>
          </a:blip>
          <a:stretch>
            <a:fillRect/>
          </a:stretch>
        </p:blipFill>
        <p:spPr>
          <a:xfrm>
            <a:off x="0" y="0"/>
            <a:ext cx="9144023" cy="5143501"/>
          </a:xfrm>
          <a:prstGeom prst="rect">
            <a:avLst/>
          </a:prstGeom>
          <a:noFill/>
          <a:ln>
            <a:noFill/>
          </a:ln>
        </p:spPr>
      </p:pic>
      <p:sp>
        <p:nvSpPr>
          <p:cNvPr id="152" name="Google Shape;152;p25"/>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53" name="Google Shape;153;p25"/>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54" name="Google Shape;154;p25"/>
          <p:cNvSpPr>
            <a:spLocks noGrp="1"/>
          </p:cNvSpPr>
          <p:nvPr>
            <p:ph type="pic" idx="2"/>
          </p:nvPr>
        </p:nvSpPr>
        <p:spPr>
          <a:xfrm>
            <a:off x="441950" y="2143775"/>
            <a:ext cx="1351200" cy="1773000"/>
          </a:xfrm>
          <a:prstGeom prst="rect">
            <a:avLst/>
          </a:prstGeom>
          <a:noFill/>
          <a:ln>
            <a:noFill/>
          </a:ln>
        </p:spPr>
      </p:sp>
      <p:sp>
        <p:nvSpPr>
          <p:cNvPr id="155" name="Google Shape;155;p25"/>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Join me</a:t>
            </a:r>
            <a:endParaRPr sz="3600" b="1">
              <a:solidFill>
                <a:schemeClr val="lt1"/>
              </a:solidFill>
            </a:endParaRPr>
          </a:p>
        </p:txBody>
      </p:sp>
      <p:sp>
        <p:nvSpPr>
          <p:cNvPr id="156" name="Google Shape;156;p25"/>
          <p:cNvSpPr txBox="1">
            <a:spLocks noGrp="1"/>
          </p:cNvSpPr>
          <p:nvPr>
            <p:ph type="body" idx="1"/>
          </p:nvPr>
        </p:nvSpPr>
        <p:spPr>
          <a:xfrm>
            <a:off x="2001525" y="2956475"/>
            <a:ext cx="3799800" cy="9603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57" name="Google Shape;157;p25"/>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 name="Google Shape;158;p25"/>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2" name="Google Shape;162;p2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cxnSp>
        <p:nvCxnSpPr>
          <p:cNvPr id="163" name="Google Shape;163;p26"/>
          <p:cNvCxnSpPr/>
          <p:nvPr/>
        </p:nvCxnSpPr>
        <p:spPr>
          <a:xfrm>
            <a:off x="314950" y="782325"/>
            <a:ext cx="8544600" cy="0"/>
          </a:xfrm>
          <a:prstGeom prst="straightConnector1">
            <a:avLst/>
          </a:prstGeom>
          <a:noFill/>
          <a:ln w="38100" cap="flat" cmpd="sng">
            <a:solidFill>
              <a:srgbClr val="5DA9E9"/>
            </a:solidFill>
            <a:prstDash val="solid"/>
            <a:round/>
            <a:headEnd type="none" w="med" len="med"/>
            <a:tailEnd type="none" w="med" len="med"/>
          </a:ln>
        </p:spPr>
      </p:cxnSp>
      <p:pic>
        <p:nvPicPr>
          <p:cNvPr id="164" name="Google Shape;164;p26"/>
          <p:cNvPicPr preferRelativeResize="0"/>
          <p:nvPr/>
        </p:nvPicPr>
        <p:blipFill>
          <a:blip r:embed="rId2">
            <a:alphaModFix/>
          </a:blip>
          <a:stretch>
            <a:fillRect/>
          </a:stretch>
        </p:blipFill>
        <p:spPr>
          <a:xfrm>
            <a:off x="7891723" y="3774823"/>
            <a:ext cx="1257450" cy="135325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7" name="Google Shape;167;p2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8" name="Google Shape;168;p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9" name="Google Shape;169;p2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cxnSp>
        <p:nvCxnSpPr>
          <p:cNvPr id="170" name="Google Shape;170;p27"/>
          <p:cNvCxnSpPr/>
          <p:nvPr/>
        </p:nvCxnSpPr>
        <p:spPr>
          <a:xfrm>
            <a:off x="314950" y="782325"/>
            <a:ext cx="8544600" cy="0"/>
          </a:xfrm>
          <a:prstGeom prst="straightConnector1">
            <a:avLst/>
          </a:prstGeom>
          <a:noFill/>
          <a:ln w="38100" cap="flat" cmpd="sng">
            <a:solidFill>
              <a:srgbClr val="5DA9E9"/>
            </a:solidFill>
            <a:prstDash val="solid"/>
            <a:round/>
            <a:headEnd type="none" w="med" len="med"/>
            <a:tailEnd type="none" w="med" len="med"/>
          </a:ln>
        </p:spPr>
      </p:cxnSp>
      <p:pic>
        <p:nvPicPr>
          <p:cNvPr id="171" name="Google Shape;171;p27"/>
          <p:cNvPicPr preferRelativeResize="0"/>
          <p:nvPr/>
        </p:nvPicPr>
        <p:blipFill>
          <a:blip r:embed="rId2">
            <a:alphaModFix/>
          </a:blip>
          <a:stretch>
            <a:fillRect/>
          </a:stretch>
        </p:blipFill>
        <p:spPr>
          <a:xfrm>
            <a:off x="7891723" y="3774823"/>
            <a:ext cx="1257450" cy="135325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d Slide" type="blank">
  <p:cSld name="BLANK">
    <p:spTree>
      <p:nvGrpSpPr>
        <p:cNvPr id="1" name="Shape 172"/>
        <p:cNvGrpSpPr/>
        <p:nvPr/>
      </p:nvGrpSpPr>
      <p:grpSpPr>
        <a:xfrm>
          <a:off x="0" y="0"/>
          <a:ext cx="0" cy="0"/>
          <a:chOff x="0" y="0"/>
          <a:chExt cx="0" cy="0"/>
        </a:xfrm>
      </p:grpSpPr>
      <p:sp>
        <p:nvSpPr>
          <p:cNvPr id="173" name="Google Shape;17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174" name="Google Shape;174;p28"/>
          <p:cNvCxnSpPr/>
          <p:nvPr/>
        </p:nvCxnSpPr>
        <p:spPr>
          <a:xfrm>
            <a:off x="2712725" y="396250"/>
            <a:ext cx="0" cy="564000"/>
          </a:xfrm>
          <a:prstGeom prst="straightConnector1">
            <a:avLst/>
          </a:prstGeom>
          <a:noFill/>
          <a:ln w="38100" cap="flat" cmpd="sng">
            <a:solidFill>
              <a:srgbClr val="032963"/>
            </a:solidFill>
            <a:prstDash val="solid"/>
            <a:round/>
            <a:headEnd type="none" w="med" len="med"/>
            <a:tailEnd type="none" w="med" len="med"/>
          </a:ln>
        </p:spPr>
      </p:cxnSp>
      <p:cxnSp>
        <p:nvCxnSpPr>
          <p:cNvPr id="175" name="Google Shape;175;p28"/>
          <p:cNvCxnSpPr/>
          <p:nvPr/>
        </p:nvCxnSpPr>
        <p:spPr>
          <a:xfrm>
            <a:off x="2712725" y="955050"/>
            <a:ext cx="0" cy="3581400"/>
          </a:xfrm>
          <a:prstGeom prst="straightConnector1">
            <a:avLst/>
          </a:prstGeom>
          <a:noFill/>
          <a:ln w="38100" cap="flat" cmpd="sng">
            <a:solidFill>
              <a:srgbClr val="5DA9E9"/>
            </a:solidFill>
            <a:prstDash val="solid"/>
            <a:round/>
            <a:headEnd type="none" w="med" len="med"/>
            <a:tailEnd type="none" w="med" len="med"/>
          </a:ln>
        </p:spPr>
      </p:cxnSp>
      <p:sp>
        <p:nvSpPr>
          <p:cNvPr id="176" name="Google Shape;176;p28"/>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28"/>
          <p:cNvSpPr txBox="1">
            <a:spLocks noGrp="1"/>
          </p:cNvSpPr>
          <p:nvPr>
            <p:ph type="body" idx="1"/>
          </p:nvPr>
        </p:nvSpPr>
        <p:spPr>
          <a:xfrm>
            <a:off x="3169925" y="1833788"/>
            <a:ext cx="5775900" cy="2804100"/>
          </a:xfrm>
          <a:prstGeom prst="rect">
            <a:avLst/>
          </a:prstGeom>
        </p:spPr>
        <p:txBody>
          <a:bodyPr spcFirstLastPara="1" wrap="square" lIns="0" tIns="0"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78" name="Google Shape;178;p28"/>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179" name="Google Shape;179;p28"/>
          <p:cNvPicPr preferRelativeResize="0"/>
          <p:nvPr/>
        </p:nvPicPr>
        <p:blipFill>
          <a:blip r:embed="rId2">
            <a:alphaModFix/>
          </a:blip>
          <a:stretch>
            <a:fillRect/>
          </a:stretch>
        </p:blipFill>
        <p:spPr>
          <a:xfrm>
            <a:off x="-76200" y="-51204"/>
            <a:ext cx="3017525" cy="324745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 Option 1" type="title">
  <p:cSld name="TITLE">
    <p:spTree>
      <p:nvGrpSpPr>
        <p:cNvPr id="1" name="Shape 184"/>
        <p:cNvGrpSpPr/>
        <p:nvPr/>
      </p:nvGrpSpPr>
      <p:grpSpPr>
        <a:xfrm>
          <a:off x="0" y="0"/>
          <a:ext cx="0" cy="0"/>
          <a:chOff x="0" y="0"/>
          <a:chExt cx="0" cy="0"/>
        </a:xfrm>
      </p:grpSpPr>
      <p:pic>
        <p:nvPicPr>
          <p:cNvPr id="185" name="Google Shape;185;p30"/>
          <p:cNvPicPr preferRelativeResize="0"/>
          <p:nvPr/>
        </p:nvPicPr>
        <p:blipFill rotWithShape="1">
          <a:blip r:embed="rId2">
            <a:alphaModFix/>
          </a:blip>
          <a:srcRect/>
          <a:stretch/>
        </p:blipFill>
        <p:spPr>
          <a:xfrm>
            <a:off x="-2775" y="942091"/>
            <a:ext cx="9144003" cy="4201419"/>
          </a:xfrm>
          <a:prstGeom prst="rect">
            <a:avLst/>
          </a:prstGeom>
          <a:noFill/>
          <a:ln>
            <a:noFill/>
          </a:ln>
        </p:spPr>
      </p:pic>
      <p:sp>
        <p:nvSpPr>
          <p:cNvPr id="186" name="Google Shape;186;p30"/>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0"/>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188" name="Google Shape;188;p30"/>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189" name="Google Shape;18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90" name="Google Shape;190;p30"/>
          <p:cNvGrpSpPr/>
          <p:nvPr/>
        </p:nvGrpSpPr>
        <p:grpSpPr>
          <a:xfrm>
            <a:off x="390948" y="300850"/>
            <a:ext cx="8356552" cy="545025"/>
            <a:chOff x="390948" y="300850"/>
            <a:chExt cx="8356552" cy="545025"/>
          </a:xfrm>
        </p:grpSpPr>
        <p:pic>
          <p:nvPicPr>
            <p:cNvPr id="191" name="Google Shape;191;p30"/>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192" name="Google Shape;192;p30"/>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pic>
        <p:nvPicPr>
          <p:cNvPr id="193" name="Google Shape;193;p30"/>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 Option 2">
  <p:cSld name="SECTION_HEADER_1">
    <p:bg>
      <p:bgPr>
        <a:blipFill>
          <a:blip r:embed="rId2">
            <a:alphaModFix/>
          </a:blip>
          <a:stretch>
            <a:fillRect/>
          </a:stretch>
        </a:blip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3600"/>
              <a:buNone/>
              <a:defRPr sz="3600">
                <a:solidFill>
                  <a:schemeClr val="lt1"/>
                </a:solidFill>
              </a:defRPr>
            </a:lvl2pPr>
            <a:lvl3pPr lvl="2" algn="ctr" rtl="0">
              <a:lnSpc>
                <a:spcPct val="100000"/>
              </a:lnSpc>
              <a:spcBef>
                <a:spcPts val="0"/>
              </a:spcBef>
              <a:spcAft>
                <a:spcPts val="0"/>
              </a:spcAft>
              <a:buClr>
                <a:schemeClr val="lt1"/>
              </a:buClr>
              <a:buSzPts val="3600"/>
              <a:buNone/>
              <a:defRPr sz="3600">
                <a:solidFill>
                  <a:schemeClr val="lt1"/>
                </a:solidFill>
              </a:defRPr>
            </a:lvl3pPr>
            <a:lvl4pPr lvl="3" algn="ctr" rtl="0">
              <a:lnSpc>
                <a:spcPct val="100000"/>
              </a:lnSpc>
              <a:spcBef>
                <a:spcPts val="0"/>
              </a:spcBef>
              <a:spcAft>
                <a:spcPts val="0"/>
              </a:spcAft>
              <a:buClr>
                <a:schemeClr val="lt1"/>
              </a:buClr>
              <a:buSzPts val="3600"/>
              <a:buNone/>
              <a:defRPr sz="3600">
                <a:solidFill>
                  <a:schemeClr val="lt1"/>
                </a:solidFill>
              </a:defRPr>
            </a:lvl4pPr>
            <a:lvl5pPr lvl="4" algn="ctr" rtl="0">
              <a:lnSpc>
                <a:spcPct val="100000"/>
              </a:lnSpc>
              <a:spcBef>
                <a:spcPts val="0"/>
              </a:spcBef>
              <a:spcAft>
                <a:spcPts val="0"/>
              </a:spcAft>
              <a:buClr>
                <a:schemeClr val="lt1"/>
              </a:buClr>
              <a:buSzPts val="3600"/>
              <a:buNone/>
              <a:defRPr sz="3600">
                <a:solidFill>
                  <a:schemeClr val="lt1"/>
                </a:solidFill>
              </a:defRPr>
            </a:lvl5pPr>
            <a:lvl6pPr lvl="5" algn="ctr" rtl="0">
              <a:lnSpc>
                <a:spcPct val="100000"/>
              </a:lnSpc>
              <a:spcBef>
                <a:spcPts val="0"/>
              </a:spcBef>
              <a:spcAft>
                <a:spcPts val="0"/>
              </a:spcAft>
              <a:buClr>
                <a:schemeClr val="lt1"/>
              </a:buClr>
              <a:buSzPts val="3600"/>
              <a:buNone/>
              <a:defRPr sz="3600">
                <a:solidFill>
                  <a:schemeClr val="lt1"/>
                </a:solidFill>
              </a:defRPr>
            </a:lvl6pPr>
            <a:lvl7pPr lvl="6" algn="ctr" rtl="0">
              <a:lnSpc>
                <a:spcPct val="100000"/>
              </a:lnSpc>
              <a:spcBef>
                <a:spcPts val="0"/>
              </a:spcBef>
              <a:spcAft>
                <a:spcPts val="0"/>
              </a:spcAft>
              <a:buClr>
                <a:schemeClr val="lt1"/>
              </a:buClr>
              <a:buSzPts val="3600"/>
              <a:buNone/>
              <a:defRPr sz="3600">
                <a:solidFill>
                  <a:schemeClr val="lt1"/>
                </a:solidFill>
              </a:defRPr>
            </a:lvl7pPr>
            <a:lvl8pPr lvl="7" algn="ctr" rtl="0">
              <a:lnSpc>
                <a:spcPct val="100000"/>
              </a:lnSpc>
              <a:spcBef>
                <a:spcPts val="0"/>
              </a:spcBef>
              <a:spcAft>
                <a:spcPts val="0"/>
              </a:spcAft>
              <a:buClr>
                <a:schemeClr val="lt1"/>
              </a:buClr>
              <a:buSzPts val="3600"/>
              <a:buNone/>
              <a:defRPr sz="3600">
                <a:solidFill>
                  <a:schemeClr val="lt1"/>
                </a:solidFill>
              </a:defRPr>
            </a:lvl8pPr>
            <a:lvl9pPr lvl="8" algn="ctr"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96" name="Google Shape;196;p31"/>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97" name="Google Shape;197;p31"/>
          <p:cNvPicPr preferRelativeResize="0"/>
          <p:nvPr/>
        </p:nvPicPr>
        <p:blipFill rotWithShape="1">
          <a:blip r:embed="rId3">
            <a:alphaModFix/>
          </a:blip>
          <a:srcRect/>
          <a:stretch/>
        </p:blipFill>
        <p:spPr>
          <a:xfrm>
            <a:off x="7891725" y="3774825"/>
            <a:ext cx="1384623" cy="14901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36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SzPts val="1400"/>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SzPts val="1400"/>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SzPts val="1400"/>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SzPts val="1400"/>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SzPts val="1400"/>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SzPts val="1400"/>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SzPts val="1400"/>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SzPts val="1400"/>
              <a:buNone/>
              <a:defRPr sz="2800" b="0" i="0" u="none" strike="noStrike" cap="none">
                <a:solidFill>
                  <a:srgbClr val="005087"/>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32963"/>
              </a:buClr>
              <a:buSzPts val="2800"/>
              <a:buNone/>
              <a:defRPr b="1">
                <a:solidFill>
                  <a:srgbClr val="032963"/>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2" name="Google Shape;202;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03" name="Google Shape;203;p33"/>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04" name="Google Shape;204;p33"/>
          <p:cNvCxnSpPr/>
          <p:nvPr/>
        </p:nvCxnSpPr>
        <p:spPr>
          <a:xfrm>
            <a:off x="314950" y="782325"/>
            <a:ext cx="8544600" cy="0"/>
          </a:xfrm>
          <a:prstGeom prst="straightConnector1">
            <a:avLst/>
          </a:prstGeom>
          <a:noFill/>
          <a:ln w="38100" cap="flat" cmpd="sng">
            <a:solidFill>
              <a:srgbClr val="5DA9E9"/>
            </a:solidFill>
            <a:prstDash val="solid"/>
            <a:round/>
            <a:headEnd type="none" w="sm" len="sm"/>
            <a:tailEnd type="none" w="sm" len="sm"/>
          </a:ln>
        </p:spPr>
      </p:cxnSp>
      <p:pic>
        <p:nvPicPr>
          <p:cNvPr id="205" name="Google Shape;205;p33"/>
          <p:cNvPicPr preferRelativeResize="0"/>
          <p:nvPr/>
        </p:nvPicPr>
        <p:blipFill rotWithShape="1">
          <a:blip r:embed="rId2">
            <a:alphaModFix/>
          </a:blip>
          <a:srcRect/>
          <a:stretch/>
        </p:blipFill>
        <p:spPr>
          <a:xfrm>
            <a:off x="7891723" y="3774823"/>
            <a:ext cx="1257450" cy="135325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End Slide" type="blank">
  <p:cSld name="BLANK">
    <p:spTree>
      <p:nvGrpSpPr>
        <p:cNvPr id="1" name="Shape 206"/>
        <p:cNvGrpSpPr/>
        <p:nvPr/>
      </p:nvGrpSpPr>
      <p:grpSpPr>
        <a:xfrm>
          <a:off x="0" y="0"/>
          <a:ext cx="0" cy="0"/>
          <a:chOff x="0" y="0"/>
          <a:chExt cx="0" cy="0"/>
        </a:xfrm>
      </p:grpSpPr>
      <p:sp>
        <p:nvSpPr>
          <p:cNvPr id="207" name="Google Shape;20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08" name="Google Shape;208;p34"/>
          <p:cNvCxnSpPr/>
          <p:nvPr/>
        </p:nvCxnSpPr>
        <p:spPr>
          <a:xfrm>
            <a:off x="2712725" y="396250"/>
            <a:ext cx="0" cy="564000"/>
          </a:xfrm>
          <a:prstGeom prst="straightConnector1">
            <a:avLst/>
          </a:prstGeom>
          <a:noFill/>
          <a:ln w="38100" cap="flat" cmpd="sng">
            <a:solidFill>
              <a:srgbClr val="032963"/>
            </a:solidFill>
            <a:prstDash val="solid"/>
            <a:round/>
            <a:headEnd type="none" w="sm" len="sm"/>
            <a:tailEnd type="none" w="sm" len="sm"/>
          </a:ln>
        </p:spPr>
      </p:cxnSp>
      <p:cxnSp>
        <p:nvCxnSpPr>
          <p:cNvPr id="209" name="Google Shape;209;p34"/>
          <p:cNvCxnSpPr/>
          <p:nvPr/>
        </p:nvCxnSpPr>
        <p:spPr>
          <a:xfrm>
            <a:off x="2712725" y="955050"/>
            <a:ext cx="0" cy="3581400"/>
          </a:xfrm>
          <a:prstGeom prst="straightConnector1">
            <a:avLst/>
          </a:prstGeom>
          <a:noFill/>
          <a:ln w="38100" cap="flat" cmpd="sng">
            <a:solidFill>
              <a:srgbClr val="5DA9E9"/>
            </a:solidFill>
            <a:prstDash val="solid"/>
            <a:round/>
            <a:headEnd type="none" w="sm" len="sm"/>
            <a:tailEnd type="none" w="sm" len="sm"/>
          </a:ln>
        </p:spPr>
      </p:cxnSp>
      <p:sp>
        <p:nvSpPr>
          <p:cNvPr id="210" name="Google Shape;210;p34"/>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032963"/>
              </a:buClr>
              <a:buSzPts val="2800"/>
              <a:buNone/>
              <a:defRPr b="1">
                <a:solidFill>
                  <a:srgbClr val="032963"/>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1" name="Google Shape;211;p34"/>
          <p:cNvSpPr txBox="1">
            <a:spLocks noGrp="1"/>
          </p:cNvSpPr>
          <p:nvPr>
            <p:ph type="body" idx="1"/>
          </p:nvPr>
        </p:nvSpPr>
        <p:spPr>
          <a:xfrm>
            <a:off x="3169925" y="1833788"/>
            <a:ext cx="5775900" cy="2804100"/>
          </a:xfrm>
          <a:prstGeom prst="rect">
            <a:avLst/>
          </a:prstGeom>
          <a:noFill/>
          <a:ln>
            <a:noFill/>
          </a:ln>
        </p:spPr>
        <p:txBody>
          <a:bodyPr spcFirstLastPara="1" wrap="square" lIns="0" tIns="0"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12" name="Google Shape;212;p34"/>
          <p:cNvSpPr txBox="1">
            <a:spLocks noGrp="1"/>
          </p:cNvSpPr>
          <p:nvPr>
            <p:ph type="body" idx="2"/>
          </p:nvPr>
        </p:nvSpPr>
        <p:spPr>
          <a:xfrm>
            <a:off x="137150" y="2768500"/>
            <a:ext cx="2397900" cy="18948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pic>
        <p:nvPicPr>
          <p:cNvPr id="213" name="Google Shape;213;p34"/>
          <p:cNvPicPr preferRelativeResize="0"/>
          <p:nvPr/>
        </p:nvPicPr>
        <p:blipFill rotWithShape="1">
          <a:blip r:embed="rId2">
            <a:alphaModFix/>
          </a:blip>
          <a:srcRect/>
          <a:stretch/>
        </p:blipFill>
        <p:spPr>
          <a:xfrm>
            <a:off x="-76200" y="-51204"/>
            <a:ext cx="3017525" cy="324745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 Option 2">
  <p:cSld name="TITLE_1">
    <p:spTree>
      <p:nvGrpSpPr>
        <p:cNvPr id="1" name="Shape 214"/>
        <p:cNvGrpSpPr/>
        <p:nvPr/>
      </p:nvGrpSpPr>
      <p:grpSpPr>
        <a:xfrm>
          <a:off x="0" y="0"/>
          <a:ext cx="0" cy="0"/>
          <a:chOff x="0" y="0"/>
          <a:chExt cx="0" cy="0"/>
        </a:xfrm>
      </p:grpSpPr>
      <p:pic>
        <p:nvPicPr>
          <p:cNvPr id="215" name="Google Shape;215;p35"/>
          <p:cNvPicPr preferRelativeResize="0"/>
          <p:nvPr/>
        </p:nvPicPr>
        <p:blipFill rotWithShape="1">
          <a:blip r:embed="rId2">
            <a:alphaModFix/>
          </a:blip>
          <a:srcRect/>
          <a:stretch/>
        </p:blipFill>
        <p:spPr>
          <a:xfrm>
            <a:off x="-2775" y="942098"/>
            <a:ext cx="9144003" cy="4196954"/>
          </a:xfrm>
          <a:prstGeom prst="rect">
            <a:avLst/>
          </a:prstGeom>
          <a:noFill/>
          <a:ln>
            <a:noFill/>
          </a:ln>
        </p:spPr>
      </p:pic>
      <p:sp>
        <p:nvSpPr>
          <p:cNvPr id="216" name="Google Shape;216;p35"/>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217" name="Google Shape;217;p35"/>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218" name="Google Shape;21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19" name="Google Shape;219;p35"/>
          <p:cNvGrpSpPr/>
          <p:nvPr/>
        </p:nvGrpSpPr>
        <p:grpSpPr>
          <a:xfrm>
            <a:off x="390948" y="300850"/>
            <a:ext cx="8356552" cy="545025"/>
            <a:chOff x="390948" y="300850"/>
            <a:chExt cx="8356552" cy="545025"/>
          </a:xfrm>
        </p:grpSpPr>
        <p:pic>
          <p:nvPicPr>
            <p:cNvPr id="220" name="Google Shape;220;p35"/>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221" name="Google Shape;221;p35"/>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222" name="Google Shape;222;p35"/>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3" name="Google Shape;223;p35"/>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 Option 3">
  <p:cSld name="TITLE_1_1">
    <p:spTree>
      <p:nvGrpSpPr>
        <p:cNvPr id="1" name="Shape 224"/>
        <p:cNvGrpSpPr/>
        <p:nvPr/>
      </p:nvGrpSpPr>
      <p:grpSpPr>
        <a:xfrm>
          <a:off x="0" y="0"/>
          <a:ext cx="0" cy="0"/>
          <a:chOff x="0" y="0"/>
          <a:chExt cx="0" cy="0"/>
        </a:xfrm>
      </p:grpSpPr>
      <p:pic>
        <p:nvPicPr>
          <p:cNvPr id="225" name="Google Shape;225;p36"/>
          <p:cNvPicPr preferRelativeResize="0"/>
          <p:nvPr/>
        </p:nvPicPr>
        <p:blipFill rotWithShape="1">
          <a:blip r:embed="rId2">
            <a:alphaModFix/>
          </a:blip>
          <a:srcRect/>
          <a:stretch/>
        </p:blipFill>
        <p:spPr>
          <a:xfrm>
            <a:off x="-2775" y="946548"/>
            <a:ext cx="9144003" cy="4196954"/>
          </a:xfrm>
          <a:prstGeom prst="rect">
            <a:avLst/>
          </a:prstGeom>
          <a:noFill/>
          <a:ln>
            <a:noFill/>
          </a:ln>
        </p:spPr>
      </p:pic>
      <p:sp>
        <p:nvSpPr>
          <p:cNvPr id="226" name="Google Shape;226;p36"/>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227" name="Google Shape;227;p36"/>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228" name="Google Shape;22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29" name="Google Shape;229;p36"/>
          <p:cNvGrpSpPr/>
          <p:nvPr/>
        </p:nvGrpSpPr>
        <p:grpSpPr>
          <a:xfrm>
            <a:off x="390948" y="300850"/>
            <a:ext cx="8356552" cy="545025"/>
            <a:chOff x="390948" y="300850"/>
            <a:chExt cx="8356552" cy="545025"/>
          </a:xfrm>
        </p:grpSpPr>
        <p:pic>
          <p:nvPicPr>
            <p:cNvPr id="230" name="Google Shape;230;p36"/>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231" name="Google Shape;231;p36"/>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232" name="Google Shape;232;p36"/>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3" name="Google Shape;233;p36"/>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 Option 4">
  <p:cSld name="TITLE_1_1_1">
    <p:spTree>
      <p:nvGrpSpPr>
        <p:cNvPr id="1" name="Shape 234"/>
        <p:cNvGrpSpPr/>
        <p:nvPr/>
      </p:nvGrpSpPr>
      <p:grpSpPr>
        <a:xfrm>
          <a:off x="0" y="0"/>
          <a:ext cx="0" cy="0"/>
          <a:chOff x="0" y="0"/>
          <a:chExt cx="0" cy="0"/>
        </a:xfrm>
      </p:grpSpPr>
      <p:pic>
        <p:nvPicPr>
          <p:cNvPr id="235" name="Google Shape;235;p37"/>
          <p:cNvPicPr preferRelativeResize="0"/>
          <p:nvPr/>
        </p:nvPicPr>
        <p:blipFill rotWithShape="1">
          <a:blip r:embed="rId2">
            <a:alphaModFix/>
          </a:blip>
          <a:srcRect/>
          <a:stretch/>
        </p:blipFill>
        <p:spPr>
          <a:xfrm>
            <a:off x="0" y="942098"/>
            <a:ext cx="9144003" cy="4196954"/>
          </a:xfrm>
          <a:prstGeom prst="rect">
            <a:avLst/>
          </a:prstGeom>
          <a:noFill/>
          <a:ln>
            <a:noFill/>
          </a:ln>
        </p:spPr>
      </p:pic>
      <p:sp>
        <p:nvSpPr>
          <p:cNvPr id="236" name="Google Shape;236;p37"/>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237" name="Google Shape;237;p37"/>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238" name="Google Shape;23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39" name="Google Shape;239;p37"/>
          <p:cNvGrpSpPr/>
          <p:nvPr/>
        </p:nvGrpSpPr>
        <p:grpSpPr>
          <a:xfrm>
            <a:off x="390948" y="300850"/>
            <a:ext cx="8356552" cy="545025"/>
            <a:chOff x="390948" y="300850"/>
            <a:chExt cx="8356552" cy="545025"/>
          </a:xfrm>
        </p:grpSpPr>
        <p:pic>
          <p:nvPicPr>
            <p:cNvPr id="240" name="Google Shape;240;p37"/>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241" name="Google Shape;241;p37"/>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242" name="Google Shape;242;p37"/>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3" name="Google Shape;243;p37"/>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 Option 5">
  <p:cSld name="TITLE_1_1_1_1">
    <p:spTree>
      <p:nvGrpSpPr>
        <p:cNvPr id="1" name="Shape 244"/>
        <p:cNvGrpSpPr/>
        <p:nvPr/>
      </p:nvGrpSpPr>
      <p:grpSpPr>
        <a:xfrm>
          <a:off x="0" y="0"/>
          <a:ext cx="0" cy="0"/>
          <a:chOff x="0" y="0"/>
          <a:chExt cx="0" cy="0"/>
        </a:xfrm>
      </p:grpSpPr>
      <p:sp>
        <p:nvSpPr>
          <p:cNvPr id="245" name="Google Shape;245;p38"/>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246" name="Google Shape;246;p38"/>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247" name="Google Shape;247;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48" name="Google Shape;248;p38"/>
          <p:cNvGrpSpPr/>
          <p:nvPr/>
        </p:nvGrpSpPr>
        <p:grpSpPr>
          <a:xfrm>
            <a:off x="390948" y="300850"/>
            <a:ext cx="8356552" cy="545025"/>
            <a:chOff x="390948" y="300850"/>
            <a:chExt cx="8356552" cy="545025"/>
          </a:xfrm>
        </p:grpSpPr>
        <p:pic>
          <p:nvPicPr>
            <p:cNvPr id="249" name="Google Shape;249;p38"/>
            <p:cNvPicPr preferRelativeResize="0"/>
            <p:nvPr/>
          </p:nvPicPr>
          <p:blipFill rotWithShape="1">
            <a:blip r:embed="rId2">
              <a:alphaModFix/>
            </a:blip>
            <a:srcRect/>
            <a:stretch/>
          </p:blipFill>
          <p:spPr>
            <a:xfrm>
              <a:off x="390948" y="300850"/>
              <a:ext cx="519350" cy="468826"/>
            </a:xfrm>
            <a:prstGeom prst="rect">
              <a:avLst/>
            </a:prstGeom>
            <a:noFill/>
            <a:ln>
              <a:noFill/>
            </a:ln>
          </p:spPr>
        </p:pic>
        <p:sp>
          <p:nvSpPr>
            <p:cNvPr id="250" name="Google Shape;250;p38"/>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pic>
        <p:nvPicPr>
          <p:cNvPr id="251" name="Google Shape;251;p38"/>
          <p:cNvPicPr preferRelativeResize="0"/>
          <p:nvPr/>
        </p:nvPicPr>
        <p:blipFill rotWithShape="1">
          <a:blip r:embed="rId3">
            <a:alphaModFix/>
          </a:blip>
          <a:srcRect/>
          <a:stretch/>
        </p:blipFill>
        <p:spPr>
          <a:xfrm>
            <a:off x="0" y="946548"/>
            <a:ext cx="9144003" cy="4196954"/>
          </a:xfrm>
          <a:prstGeom prst="rect">
            <a:avLst/>
          </a:prstGeom>
          <a:noFill/>
          <a:ln>
            <a:noFill/>
          </a:ln>
        </p:spPr>
      </p:pic>
      <p:sp>
        <p:nvSpPr>
          <p:cNvPr id="252" name="Google Shape;252;p38"/>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p38"/>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 Option 6">
  <p:cSld name="TITLE_1_1_1_1_1">
    <p:spTree>
      <p:nvGrpSpPr>
        <p:cNvPr id="1" name="Shape 254"/>
        <p:cNvGrpSpPr/>
        <p:nvPr/>
      </p:nvGrpSpPr>
      <p:grpSpPr>
        <a:xfrm>
          <a:off x="0" y="0"/>
          <a:ext cx="0" cy="0"/>
          <a:chOff x="0" y="0"/>
          <a:chExt cx="0" cy="0"/>
        </a:xfrm>
      </p:grpSpPr>
      <p:pic>
        <p:nvPicPr>
          <p:cNvPr id="255" name="Google Shape;255;p39"/>
          <p:cNvPicPr preferRelativeResize="0"/>
          <p:nvPr/>
        </p:nvPicPr>
        <p:blipFill rotWithShape="1">
          <a:blip r:embed="rId2">
            <a:alphaModFix/>
          </a:blip>
          <a:srcRect/>
          <a:stretch/>
        </p:blipFill>
        <p:spPr>
          <a:xfrm>
            <a:off x="-2775" y="942098"/>
            <a:ext cx="9144003" cy="4196954"/>
          </a:xfrm>
          <a:prstGeom prst="rect">
            <a:avLst/>
          </a:prstGeom>
          <a:noFill/>
          <a:ln>
            <a:noFill/>
          </a:ln>
        </p:spPr>
      </p:pic>
      <p:sp>
        <p:nvSpPr>
          <p:cNvPr id="256" name="Google Shape;256;p39"/>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257" name="Google Shape;257;p39"/>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258" name="Google Shape;25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59" name="Google Shape;259;p39"/>
          <p:cNvGrpSpPr/>
          <p:nvPr/>
        </p:nvGrpSpPr>
        <p:grpSpPr>
          <a:xfrm>
            <a:off x="390948" y="300850"/>
            <a:ext cx="8356552" cy="545025"/>
            <a:chOff x="390948" y="300850"/>
            <a:chExt cx="8356552" cy="545025"/>
          </a:xfrm>
        </p:grpSpPr>
        <p:pic>
          <p:nvPicPr>
            <p:cNvPr id="260" name="Google Shape;260;p39"/>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261" name="Google Shape;261;p39"/>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262" name="Google Shape;262;p39"/>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3" name="Google Shape;263;p39"/>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 Blank">
  <p:cSld name="TITLE_1_1_1_1_1_1">
    <p:spTree>
      <p:nvGrpSpPr>
        <p:cNvPr id="1" name="Shape 264"/>
        <p:cNvGrpSpPr/>
        <p:nvPr/>
      </p:nvGrpSpPr>
      <p:grpSpPr>
        <a:xfrm>
          <a:off x="0" y="0"/>
          <a:ext cx="0" cy="0"/>
          <a:chOff x="0" y="0"/>
          <a:chExt cx="0" cy="0"/>
        </a:xfrm>
      </p:grpSpPr>
      <p:pic>
        <p:nvPicPr>
          <p:cNvPr id="265" name="Google Shape;265;p40"/>
          <p:cNvPicPr preferRelativeResize="0"/>
          <p:nvPr/>
        </p:nvPicPr>
        <p:blipFill rotWithShape="1">
          <a:blip r:embed="rId2">
            <a:alphaModFix/>
          </a:blip>
          <a:srcRect/>
          <a:stretch/>
        </p:blipFill>
        <p:spPr>
          <a:xfrm>
            <a:off x="-2775" y="942098"/>
            <a:ext cx="9144003" cy="4196954"/>
          </a:xfrm>
          <a:prstGeom prst="rect">
            <a:avLst/>
          </a:prstGeom>
          <a:noFill/>
          <a:ln>
            <a:noFill/>
          </a:ln>
        </p:spPr>
      </p:pic>
      <p:sp>
        <p:nvSpPr>
          <p:cNvPr id="266" name="Google Shape;266;p40"/>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267" name="Google Shape;267;p40"/>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268" name="Google Shape;26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69" name="Google Shape;269;p40"/>
          <p:cNvGrpSpPr/>
          <p:nvPr/>
        </p:nvGrpSpPr>
        <p:grpSpPr>
          <a:xfrm>
            <a:off x="390948" y="300850"/>
            <a:ext cx="8356552" cy="545025"/>
            <a:chOff x="390948" y="300850"/>
            <a:chExt cx="8356552" cy="545025"/>
          </a:xfrm>
        </p:grpSpPr>
        <p:pic>
          <p:nvPicPr>
            <p:cNvPr id="270" name="Google Shape;270;p40"/>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271" name="Google Shape;271;p40"/>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272" name="Google Shape;272;p40"/>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 name="Google Shape;273;p40"/>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4"/>
        <p:cNvGrpSpPr/>
        <p:nvPr/>
      </p:nvGrpSpPr>
      <p:grpSpPr>
        <a:xfrm>
          <a:off x="0" y="0"/>
          <a:ext cx="0" cy="0"/>
          <a:chOff x="0" y="0"/>
          <a:chExt cx="0" cy="0"/>
        </a:xfrm>
      </p:grpSpPr>
      <p:sp>
        <p:nvSpPr>
          <p:cNvPr id="275" name="Google Shape;275;p41"/>
          <p:cNvSpPr txBox="1">
            <a:spLocks noGrp="1"/>
          </p:cNvSpPr>
          <p:nvPr>
            <p:ph type="body" idx="1"/>
          </p:nvPr>
        </p:nvSpPr>
        <p:spPr>
          <a:xfrm>
            <a:off x="533401" y="858441"/>
            <a:ext cx="7997700" cy="40005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solidFill>
                  <a:srgbClr val="081A46"/>
                </a:solidFill>
              </a:defRPr>
            </a:lvl1pPr>
            <a:lvl2pPr marL="914400" lvl="1" indent="-317500" algn="l" rtl="0">
              <a:lnSpc>
                <a:spcPct val="115000"/>
              </a:lnSpc>
              <a:spcBef>
                <a:spcPts val="0"/>
              </a:spcBef>
              <a:spcAft>
                <a:spcPts val="0"/>
              </a:spcAft>
              <a:buSzPts val="1400"/>
              <a:buChar char="○"/>
              <a:defRPr>
                <a:solidFill>
                  <a:srgbClr val="081A46"/>
                </a:solidFill>
              </a:defRPr>
            </a:lvl2pPr>
            <a:lvl3pPr marL="1371600" lvl="2" indent="-317500" algn="l" rtl="0">
              <a:lnSpc>
                <a:spcPct val="115000"/>
              </a:lnSpc>
              <a:spcBef>
                <a:spcPts val="0"/>
              </a:spcBef>
              <a:spcAft>
                <a:spcPts val="0"/>
              </a:spcAft>
              <a:buSzPts val="1400"/>
              <a:buChar char="■"/>
              <a:defRPr>
                <a:solidFill>
                  <a:srgbClr val="081A46"/>
                </a:solidFill>
              </a:defRPr>
            </a:lvl3pPr>
            <a:lvl4pPr marL="1828800" lvl="3" indent="-317500" algn="l" rtl="0">
              <a:lnSpc>
                <a:spcPct val="115000"/>
              </a:lnSpc>
              <a:spcBef>
                <a:spcPts val="0"/>
              </a:spcBef>
              <a:spcAft>
                <a:spcPts val="0"/>
              </a:spcAft>
              <a:buSzPts val="1400"/>
              <a:buChar char="●"/>
              <a:defRPr>
                <a:solidFill>
                  <a:srgbClr val="081A46"/>
                </a:solidFill>
              </a:defRPr>
            </a:lvl4pPr>
            <a:lvl5pPr marL="2286000" lvl="4" indent="-317500" algn="l" rtl="0">
              <a:lnSpc>
                <a:spcPct val="115000"/>
              </a:lnSpc>
              <a:spcBef>
                <a:spcPts val="0"/>
              </a:spcBef>
              <a:spcAft>
                <a:spcPts val="0"/>
              </a:spcAft>
              <a:buSzPts val="1400"/>
              <a:buChar char="○"/>
              <a:defRPr>
                <a:solidFill>
                  <a:srgbClr val="081A46"/>
                </a:solidFill>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76" name="Google Shape;276;p41"/>
          <p:cNvSpPr txBox="1">
            <a:spLocks noGrp="1"/>
          </p:cNvSpPr>
          <p:nvPr>
            <p:ph type="title"/>
          </p:nvPr>
        </p:nvSpPr>
        <p:spPr>
          <a:xfrm>
            <a:off x="1141414" y="20241"/>
            <a:ext cx="6859500" cy="609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82" name="Google Shape;182;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3" name="Google Shape;18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hyperlink" Target="https://acquisitiongateway.gov/periodic-table/resources/4935" TargetMode="External"/><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hyperlink" Target="http://acquisitiongateway.gov"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hyperlink" Target="https://www.linkedin.com/feed/" TargetMode="External"/><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hyperlink" Target="mailto:andrea.azarcon@gsa.gov"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hyperlink" Target="https://www.cisa.gov/national-security-memorandum-critical-infrastructure-security-and-resilience"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federalregister.gov/documents/2023/10/03/2023-21327/federal-acquisition-regulation-standardizing-cybersecurity-requirements-for-unclassified-federal" TargetMode="External"/><Relationship Id="rId13" Type="http://schemas.openxmlformats.org/officeDocument/2006/relationships/hyperlink" Target="https://www.whitehouse.gov/briefing-room/presidential-actions/2021/05/12/executive-order-on-improving-the-nations-cybersecurity/" TargetMode="External"/><Relationship Id="rId3" Type="http://schemas.openxmlformats.org/officeDocument/2006/relationships/hyperlink" Target="https://drive.google.com/file/d/1dWzEb7l9Rya0_OUTY-VwjZMuG-zaf9AE/view" TargetMode="External"/><Relationship Id="rId7" Type="http://schemas.openxmlformats.org/officeDocument/2006/relationships/hyperlink" Target="https://www.federalregister.gov/documents/2023/10/03/2023-21328/federal-acquisition-regulation-cyber-threat-and-incident-reporting-and-information-sharing" TargetMode="External"/><Relationship Id="rId12" Type="http://schemas.openxmlformats.org/officeDocument/2006/relationships/hyperlink" Target="https://www.whitehouse.gov/briefing-room/presidential-actions/2021/02/24/executive-order-on-americas-supply-chains/" TargetMode="External"/><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hyperlink" Target="https://www.federalregister.gov/documents/2023/10/05/2023-21320/federal-acquisition-regulation-implementation-of-federal-acquisition-supply-chain-security-act" TargetMode="External"/><Relationship Id="rId11" Type="http://schemas.openxmlformats.org/officeDocument/2006/relationships/hyperlink" Target="https://www.cisa.gov/sites/default/files/2023-11/Secure%20Software%20Development%20Attestation%20Form_508c.pdf" TargetMode="External"/><Relationship Id="rId5" Type="http://schemas.openxmlformats.org/officeDocument/2006/relationships/hyperlink" Target="https://www.acquisition.gov/gsam/subpart-504.70" TargetMode="External"/><Relationship Id="rId15" Type="http://schemas.openxmlformats.org/officeDocument/2006/relationships/hyperlink" Target="https://www.whitehouse.gov/briefing-room/presidential-actions/2023/05/10/message-to-the-congress-on-the-continuation-of-the-national-emergency-with-respect-to-securing-the-information-and-communications-technology-and-services-supply-chain/" TargetMode="External"/><Relationship Id="rId10" Type="http://schemas.openxmlformats.org/officeDocument/2006/relationships/hyperlink" Target="https://www.whitehouse.gov/wp-content/uploads/2023/06/M-23-16-Update-to-M-22-18-Enhancing-Software-Security.pdf" TargetMode="External"/><Relationship Id="rId4" Type="http://schemas.openxmlformats.org/officeDocument/2006/relationships/hyperlink" Target="https://drive.google.com/file/d/1LOLJYDX3Ppx_msKDQO1v5YqIuVVslLVE/view" TargetMode="External"/><Relationship Id="rId9" Type="http://schemas.openxmlformats.org/officeDocument/2006/relationships/hyperlink" Target="https://www.whitehouse.gov/wp-content/uploads/2022/09/M-22-18.pdf" TargetMode="External"/><Relationship Id="rId14" Type="http://schemas.openxmlformats.org/officeDocument/2006/relationships/hyperlink" Target="https://www.whitehouse.gov/briefing-room/statements-releases/2024/02/21/fact-sheet-biden-harris-administration-announces-initiative-to-bolster-cybersecurity-of-u-s-port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au.csod.com/ui/lms-learning-details/app/curriculum/c00fb075-f8ab-4bf2-a052-a6940ad2bc09" TargetMode="External"/><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8" Type="http://schemas.openxmlformats.org/officeDocument/2006/relationships/hyperlink" Target="https://csrc.nist.gov/" TargetMode="External"/><Relationship Id="rId3" Type="http://schemas.openxmlformats.org/officeDocument/2006/relationships/hyperlink" Target="https://www.cisa.gov/resources-tools/resources/empowering-small-and-medium-sized-businesses" TargetMode="External"/><Relationship Id="rId7" Type="http://schemas.openxmlformats.org/officeDocument/2006/relationships/hyperlink" Target="https://itvmo.gsa.gov/genai/"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hyperlink" Target="https://airc.nist.gov/Home" TargetMode="External"/><Relationship Id="rId11" Type="http://schemas.openxmlformats.org/officeDocument/2006/relationships/hyperlink" Target="https://www.cisa.gov/news-events/directives" TargetMode="External"/><Relationship Id="rId5" Type="http://schemas.openxmlformats.org/officeDocument/2006/relationships/hyperlink" Target="https://www.regulations.gov/" TargetMode="External"/><Relationship Id="rId10" Type="http://schemas.openxmlformats.org/officeDocument/2006/relationships/hyperlink" Target="https://www.whitehouse.gov/omb/information-for-agencies/memoranda/" TargetMode="External"/><Relationship Id="rId4" Type="http://schemas.openxmlformats.org/officeDocument/2006/relationships/hyperlink" Target="https://zerotrust.cyber.gov/" TargetMode="External"/><Relationship Id="rId9" Type="http://schemas.openxmlformats.org/officeDocument/2006/relationships/hyperlink" Target="https://www.acq.osd.mil/dpap/dars/far_case_status.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hyperlink" Target="mailto:thomasl.smith@gsa.gov" TargetMode="External"/><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hyperlink" Target="http://cic.gsa.gov" TargetMode="External"/><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hyperlink" Target="https://cic.gsa.gov/static/documents/sin-518210c-ordering-guide-final.pdf" TargetMode="External"/><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hyperlink" Target="https://www.gsa.gov/system/files/23-00490_SS_23%20ITC%20Guide%20for%20Using%20Special%20Ordering%20Procedures_508C.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hyperlink" Target="https://youtu.be/MZRPfKs8gro?si=eiHtxIKuAH1HzYrx" TargetMode="External"/><Relationship Id="rId2" Type="http://schemas.openxmlformats.org/officeDocument/2006/relationships/notesSlide" Target="../notesSlides/notesSlide61.xml"/><Relationship Id="rId1" Type="http://schemas.openxmlformats.org/officeDocument/2006/relationships/slideLayout" Target="../slideLayouts/slideLayout24.xml"/><Relationship Id="rId6" Type="http://schemas.openxmlformats.org/officeDocument/2006/relationships/hyperlink" Target="http://gsa.gov/cloud" TargetMode="External"/><Relationship Id="rId5" Type="http://schemas.openxmlformats.org/officeDocument/2006/relationships/hyperlink" Target="https://cic.gsa.gov/resources/templates" TargetMode="External"/><Relationship Id="rId4" Type="http://schemas.openxmlformats.org/officeDocument/2006/relationships/hyperlink" Target="https://youtu.be/_UdCdMZ4_ks?si=ackCapVD_wV02dnw"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mailto:cloudenterprisewide@gsa.gov" TargetMode="External"/><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hyperlink" Target="https://buy.gsa.gov/interact/community/205/activity-feed"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skip.jentsch@gsa.gov" TargetMode="External"/><Relationship Id="rId2" Type="http://schemas.openxmlformats.org/officeDocument/2006/relationships/notesSlide" Target="../notesSlides/notesSlide63.xml"/><Relationship Id="rId1" Type="http://schemas.openxmlformats.org/officeDocument/2006/relationships/slideLayout" Target="../slideLayouts/slideLayout26.xml"/><Relationship Id="rId4" Type="http://schemas.openxmlformats.org/officeDocument/2006/relationships/hyperlink" Target="mailto:cloudinfo@gsa.gov"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hyperlink" Target="http://www.acquisition.gov/far/part-10" TargetMode="External"/><Relationship Id="rId2" Type="http://schemas.openxmlformats.org/officeDocument/2006/relationships/notesSlide" Target="../notesSlides/notesSlide67.xml"/><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8" Type="http://schemas.openxmlformats.org/officeDocument/2006/relationships/hyperlink" Target="https://buy.gsa.gov/contracts/home" TargetMode="External"/><Relationship Id="rId3" Type="http://schemas.openxmlformats.org/officeDocument/2006/relationships/hyperlink" Target="https://buy.gsa.gov/interact/" TargetMode="External"/><Relationship Id="rId7" Type="http://schemas.openxmlformats.org/officeDocument/2006/relationships/hyperlink" Target="https://buy.gsa.gov/pricing/qr/mas?query_type=match_all&amp;page=1&amp;page_size=20&amp;histogram=12&amp;experience_range=0,45&amp;price__gte=15&amp;price__lte=500&amp;sort=current_price" TargetMode="External"/><Relationship Id="rId12"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hyperlink" Target="https://www.ebuy.gsa.gov/ebuy/" TargetMode="External"/><Relationship Id="rId11" Type="http://schemas.openxmlformats.org/officeDocument/2006/relationships/image" Target="../media/image53.png"/><Relationship Id="rId5" Type="http://schemas.openxmlformats.org/officeDocument/2006/relationships/hyperlink" Target="https://www.gsaadvantage.gov/advantage/ws/main/start_page?store=ADVANTAGE" TargetMode="External"/><Relationship Id="rId10" Type="http://schemas.openxmlformats.org/officeDocument/2006/relationships/hyperlink" Target="http://buy.gsa.gov/mras" TargetMode="External"/><Relationship Id="rId4" Type="http://schemas.openxmlformats.org/officeDocument/2006/relationships/hyperlink" Target="https://acquisitiongateway.gov/" TargetMode="External"/><Relationship Id="rId9" Type="http://schemas.openxmlformats.org/officeDocument/2006/relationships/hyperlink" Target="https://www.gsaelibrary.gsa.gov/ElibMain/home.do"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5.pn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25.xml"/><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hyperlink" Target="mailto:RFI@Research.GSA.gov" TargetMode="External"/><Relationship Id="rId2" Type="http://schemas.openxmlformats.org/officeDocument/2006/relationships/notesSlide" Target="../notesSlides/notesSlide81.xml"/><Relationship Id="rId1" Type="http://schemas.openxmlformats.org/officeDocument/2006/relationships/slideLayout" Target="../slideLayouts/slideLayout26.xml"/><Relationship Id="rId6" Type="http://schemas.openxmlformats.org/officeDocument/2006/relationships/hyperlink" Target="http://www.gsa.gov/events" TargetMode="External"/><Relationship Id="rId5" Type="http://schemas.openxmlformats.org/officeDocument/2006/relationships/hyperlink" Target="http://www.gsa.gov/CSD" TargetMode="External"/><Relationship Id="rId4" Type="http://schemas.openxmlformats.org/officeDocument/2006/relationships/hyperlink" Target="http://buy.gsa.gov/MRAS"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4.xml"/><Relationship Id="rId1" Type="http://schemas.openxmlformats.org/officeDocument/2006/relationships/slideLayout" Target="../slideLayouts/slideLayout29.xml"/><Relationship Id="rId5" Type="http://schemas.openxmlformats.org/officeDocument/2006/relationships/image" Target="../media/image74.png"/><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5.xml"/><Relationship Id="rId1" Type="http://schemas.openxmlformats.org/officeDocument/2006/relationships/slideLayout" Target="../slideLayouts/slideLayout29.xml"/><Relationship Id="rId5" Type="http://schemas.openxmlformats.org/officeDocument/2006/relationships/image" Target="../media/image76.png"/><Relationship Id="rId4" Type="http://schemas.openxmlformats.org/officeDocument/2006/relationships/hyperlink" Target="https://www.gsaadvantage.gov/"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29.xml"/><Relationship Id="rId5" Type="http://schemas.openxmlformats.org/officeDocument/2006/relationships/image" Target="../media/image76.png"/><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29.xml"/><Relationship Id="rId5" Type="http://schemas.openxmlformats.org/officeDocument/2006/relationships/image" Target="../media/image76.png"/><Relationship Id="rId4" Type="http://schemas.openxmlformats.org/officeDocument/2006/relationships/image" Target="../media/image79.png"/></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29.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9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1.xml"/><Relationship Id="rId1" Type="http://schemas.openxmlformats.org/officeDocument/2006/relationships/slideLayout" Target="../slideLayouts/slideLayout30.xml"/><Relationship Id="rId5" Type="http://schemas.openxmlformats.org/officeDocument/2006/relationships/image" Target="../media/image85.jpg"/><Relationship Id="rId4" Type="http://schemas.openxmlformats.org/officeDocument/2006/relationships/image" Target="../media/image84.jpg"/></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3.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6.xml"/><Relationship Id="rId1" Type="http://schemas.openxmlformats.org/officeDocument/2006/relationships/slideLayout" Target="../slideLayouts/slideLayout29.xml"/><Relationship Id="rId4" Type="http://schemas.openxmlformats.org/officeDocument/2006/relationships/image" Target="../media/image90.png"/></Relationships>
</file>

<file path=ppt/slides/_rels/slide9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7.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2"/>
          <p:cNvSpPr txBox="1">
            <a:spLocks noGrp="1"/>
          </p:cNvSpPr>
          <p:nvPr>
            <p:ph type="ctrTitle"/>
          </p:nvPr>
        </p:nvSpPr>
        <p:spPr>
          <a:xfrm>
            <a:off x="311700" y="942100"/>
            <a:ext cx="5550600" cy="1629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FAST 2024</a:t>
            </a:r>
            <a:endParaRPr dirty="0"/>
          </a:p>
        </p:txBody>
      </p:sp>
      <p:sp>
        <p:nvSpPr>
          <p:cNvPr id="282" name="Google Shape;282;p42"/>
          <p:cNvSpPr txBox="1">
            <a:spLocks noGrp="1"/>
          </p:cNvSpPr>
          <p:nvPr>
            <p:ph type="subTitle" idx="1"/>
          </p:nvPr>
        </p:nvSpPr>
        <p:spPr>
          <a:xfrm>
            <a:off x="311700" y="2605525"/>
            <a:ext cx="6515700" cy="79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35"/>
              <a:buNone/>
            </a:pPr>
            <a:r>
              <a:rPr lang="en" sz="2880" dirty="0"/>
              <a:t>Emerging Innovations and Trends </a:t>
            </a:r>
            <a:endParaRPr sz="2880" dirty="0"/>
          </a:p>
          <a:p>
            <a:pPr marL="0" lvl="0" indent="0" algn="l" rtl="0">
              <a:lnSpc>
                <a:spcPct val="115000"/>
              </a:lnSpc>
              <a:spcBef>
                <a:spcPts val="0"/>
              </a:spcBef>
              <a:spcAft>
                <a:spcPts val="0"/>
              </a:spcAft>
              <a:buSzPts val="935"/>
              <a:buNone/>
            </a:pPr>
            <a:r>
              <a:rPr lang="en" sz="2880" dirty="0"/>
              <a:t>May 14th</a:t>
            </a:r>
            <a:endParaRPr sz="288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a:spLocks noGrp="1"/>
          </p:cNvSpPr>
          <p:nvPr>
            <p:ph type="ctrTitle"/>
          </p:nvPr>
        </p:nvSpPr>
        <p:spPr>
          <a:xfrm>
            <a:off x="311700" y="942100"/>
            <a:ext cx="5550600" cy="2944100"/>
          </a:xfrm>
          <a:prstGeom prst="rect">
            <a:avLst/>
          </a:prstGeom>
        </p:spPr>
        <p:txBody>
          <a:bodyPr spcFirstLastPara="1" wrap="square" lIns="91425" tIns="91425" rIns="91425" bIns="91425" anchor="b" anchorCtr="0">
            <a:normAutofit/>
          </a:bodyPr>
          <a:lstStyle/>
          <a:p>
            <a:r>
              <a:rPr lang="en" dirty="0"/>
              <a:t>FAST 2024</a:t>
            </a:r>
            <a:br>
              <a:rPr lang="en" dirty="0"/>
            </a:br>
            <a:r>
              <a:rPr lang="en-US" dirty="0"/>
              <a:t>Innovation in Source Selection</a:t>
            </a:r>
            <a:br>
              <a:rPr lang="en-US" dirty="0"/>
            </a:b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4" name="Google Shape;354;p5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353" name="Google Shape;353;p52"/>
          <p:cNvSpPr txBox="1">
            <a:spLocks noGrp="1"/>
          </p:cNvSpPr>
          <p:nvPr>
            <p:ph type="body" idx="1"/>
          </p:nvPr>
        </p:nvSpPr>
        <p:spPr>
          <a:xfrm>
            <a:off x="4492200" y="1171575"/>
            <a:ext cx="4340100" cy="31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Step 1</a:t>
            </a:r>
            <a:br>
              <a:rPr lang="en" b="1"/>
            </a:br>
            <a:br>
              <a:rPr lang="en" b="1"/>
            </a:br>
            <a:r>
              <a:rPr lang="en" b="1"/>
              <a:t>Get the requirements. No seriously, GET THE REQUIREMENTS. </a:t>
            </a:r>
            <a:endParaRPr b="1"/>
          </a:p>
          <a:p>
            <a:pPr marL="0" lvl="0" indent="0" algn="l" rtl="0">
              <a:spcBef>
                <a:spcPts val="1200"/>
              </a:spcBef>
              <a:spcAft>
                <a:spcPts val="0"/>
              </a:spcAft>
              <a:buNone/>
            </a:pPr>
            <a:r>
              <a:rPr lang="en" b="1"/>
              <a:t>You can’t make a decision if you don’t know what your customer wants. </a:t>
            </a:r>
            <a:endParaRPr b="1"/>
          </a:p>
          <a:p>
            <a:pPr marL="0" lvl="0" indent="0" algn="l" rtl="0">
              <a:spcBef>
                <a:spcPts val="1200"/>
              </a:spcBef>
              <a:spcAft>
                <a:spcPts val="0"/>
              </a:spcAft>
              <a:buNone/>
            </a:pPr>
            <a:r>
              <a:rPr lang="en" b="1"/>
              <a:t>It’s even worse when you discover THEY don’t know what they want! </a:t>
            </a:r>
            <a:endParaRPr b="1"/>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355" name="Google Shape;355;p52" descr="Someecards meme that has a drawing of a man and a woman with the quote &quot;I don't know.  What do you want for dinner?? I don't know!&quot;"/>
          <p:cNvPicPr preferRelativeResize="0"/>
          <p:nvPr/>
        </p:nvPicPr>
        <p:blipFill>
          <a:blip r:embed="rId3">
            <a:alphaModFix/>
          </a:blip>
          <a:stretch>
            <a:fillRect/>
          </a:stretch>
        </p:blipFill>
        <p:spPr>
          <a:xfrm>
            <a:off x="311700" y="1171575"/>
            <a:ext cx="4000500" cy="2800350"/>
          </a:xfrm>
          <a:prstGeom prst="rect">
            <a:avLst/>
          </a:prstGeom>
          <a:noFill/>
          <a:ln>
            <a:noFill/>
          </a:ln>
        </p:spPr>
      </p:pic>
      <p:sp>
        <p:nvSpPr>
          <p:cNvPr id="352" name="Google Shape;352;p52"/>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dirty="0"/>
              <a:t>Building the Evaluation Criteria:  What do you want for dinner?</a:t>
            </a:r>
            <a:endParaRPr sz="182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2" name="Google Shape;362;p5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363" name="Google Shape;363;p53" descr="Meme of cat on beach that says &quot;I Can has cheezburger in paradise&quot;"/>
          <p:cNvPicPr preferRelativeResize="0"/>
          <p:nvPr/>
        </p:nvPicPr>
        <p:blipFill>
          <a:blip r:embed="rId3">
            <a:alphaModFix/>
          </a:blip>
          <a:stretch>
            <a:fillRect/>
          </a:stretch>
        </p:blipFill>
        <p:spPr>
          <a:xfrm>
            <a:off x="5212575" y="927150"/>
            <a:ext cx="2834896" cy="4105476"/>
          </a:xfrm>
          <a:prstGeom prst="rect">
            <a:avLst/>
          </a:prstGeom>
          <a:noFill/>
          <a:ln>
            <a:noFill/>
          </a:ln>
        </p:spPr>
      </p:pic>
      <p:sp>
        <p:nvSpPr>
          <p:cNvPr id="361" name="Google Shape;361;p53"/>
          <p:cNvSpPr txBox="1">
            <a:spLocks noGrp="1"/>
          </p:cNvSpPr>
          <p:nvPr>
            <p:ph type="body" idx="1"/>
          </p:nvPr>
        </p:nvSpPr>
        <p:spPr>
          <a:xfrm>
            <a:off x="311700" y="927150"/>
            <a:ext cx="4340100" cy="31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Step 2</a:t>
            </a:r>
            <a:br>
              <a:rPr lang="en" b="1"/>
            </a:br>
            <a:r>
              <a:rPr lang="en" b="1"/>
              <a:t>Once you know your customer’s wants, now is the time to pick their brains and find out what they don’t want.</a:t>
            </a:r>
            <a:endParaRPr b="1"/>
          </a:p>
          <a:p>
            <a:pPr marL="457200" lvl="0" indent="-342900" algn="l" rtl="0">
              <a:spcBef>
                <a:spcPts val="1200"/>
              </a:spcBef>
              <a:spcAft>
                <a:spcPts val="0"/>
              </a:spcAft>
              <a:buSzPts val="1800"/>
              <a:buChar char="●"/>
            </a:pPr>
            <a:r>
              <a:rPr lang="en" b="1"/>
              <a:t>Are they allergic to anything?</a:t>
            </a:r>
            <a:endParaRPr b="1"/>
          </a:p>
          <a:p>
            <a:pPr marL="457200" lvl="0" indent="-342900" algn="l" rtl="0">
              <a:spcBef>
                <a:spcPts val="0"/>
              </a:spcBef>
              <a:spcAft>
                <a:spcPts val="0"/>
              </a:spcAft>
              <a:buSzPts val="1800"/>
              <a:buChar char="●"/>
            </a:pPr>
            <a:r>
              <a:rPr lang="en" b="1"/>
              <a:t>Which places did they hate? </a:t>
            </a:r>
            <a:endParaRPr b="1"/>
          </a:p>
          <a:p>
            <a:pPr marL="0" lvl="0" indent="0" algn="l" rtl="0">
              <a:spcBef>
                <a:spcPts val="1200"/>
              </a:spcBef>
              <a:spcAft>
                <a:spcPts val="0"/>
              </a:spcAft>
              <a:buNone/>
            </a:pPr>
            <a:r>
              <a:rPr lang="en" b="1"/>
              <a:t>Try not to let them get away with </a:t>
            </a:r>
            <a:br>
              <a:rPr lang="en" b="1"/>
            </a:br>
            <a:r>
              <a:rPr lang="en" b="1"/>
              <a:t>“I’ll eat whatever” </a:t>
            </a:r>
            <a:br>
              <a:rPr lang="en" b="1"/>
            </a:br>
            <a:r>
              <a:rPr lang="en" b="1"/>
              <a:t>because that rarely ends well. </a:t>
            </a:r>
            <a:br>
              <a:rPr lang="en" b="1"/>
            </a:br>
            <a:r>
              <a:rPr lang="en" b="1"/>
              <a:t>In life and in procurements. </a:t>
            </a:r>
            <a:endParaRPr b="1"/>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360" name="Google Shape;360;p53"/>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dirty="0"/>
              <a:t>Building the Evaluation Criteria:  What do you want for dinner? </a:t>
            </a:r>
            <a:r>
              <a:rPr lang="en-US" sz="2120" dirty="0"/>
              <a:t>C</a:t>
            </a:r>
            <a:r>
              <a:rPr lang="en" sz="2120" dirty="0" err="1"/>
              <a:t>ontinued</a:t>
            </a:r>
            <a:r>
              <a:rPr lang="en" sz="2120" dirty="0"/>
              <a:t> </a:t>
            </a:r>
            <a:endParaRPr sz="182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70" name="Google Shape;370;p5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371" name="Google Shape;371;p54" descr="Meme of Spongebob Squarepants reading a book that says &quot;Me whenever I have to decide of something.&quot; One side of the book has the quote &quot;It sounds fun&quot; and the other side of the book has the quote &quot;You'll regret it&quot;"/>
          <p:cNvPicPr preferRelativeResize="0"/>
          <p:nvPr/>
        </p:nvPicPr>
        <p:blipFill>
          <a:blip r:embed="rId3">
            <a:alphaModFix/>
          </a:blip>
          <a:stretch>
            <a:fillRect/>
          </a:stretch>
        </p:blipFill>
        <p:spPr>
          <a:xfrm>
            <a:off x="311700" y="962875"/>
            <a:ext cx="3804149" cy="3694950"/>
          </a:xfrm>
          <a:prstGeom prst="rect">
            <a:avLst/>
          </a:prstGeom>
          <a:noFill/>
          <a:ln>
            <a:noFill/>
          </a:ln>
        </p:spPr>
      </p:pic>
      <p:sp>
        <p:nvSpPr>
          <p:cNvPr id="369" name="Google Shape;369;p54"/>
          <p:cNvSpPr txBox="1">
            <a:spLocks noGrp="1"/>
          </p:cNvSpPr>
          <p:nvPr>
            <p:ph type="body" idx="1"/>
          </p:nvPr>
        </p:nvSpPr>
        <p:spPr>
          <a:xfrm>
            <a:off x="4492200" y="1171575"/>
            <a:ext cx="4340100" cy="31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Step 3</a:t>
            </a:r>
            <a:br>
              <a:rPr lang="en" b="1" dirty="0"/>
            </a:br>
            <a:br>
              <a:rPr lang="en" b="1" dirty="0"/>
            </a:br>
            <a:r>
              <a:rPr lang="en" b="1" dirty="0"/>
              <a:t>Sort the options into definable categories such as: </a:t>
            </a:r>
            <a:endParaRPr b="1" dirty="0"/>
          </a:p>
          <a:p>
            <a:pPr marL="457200" lvl="0" indent="-342900" algn="l" rtl="0">
              <a:spcBef>
                <a:spcPts val="1200"/>
              </a:spcBef>
              <a:spcAft>
                <a:spcPts val="0"/>
              </a:spcAft>
              <a:buSzPts val="1800"/>
              <a:buChar char="●"/>
            </a:pPr>
            <a:r>
              <a:rPr lang="en" b="1" dirty="0"/>
              <a:t>Quality</a:t>
            </a:r>
            <a:endParaRPr b="1" dirty="0"/>
          </a:p>
          <a:p>
            <a:pPr marL="457200" lvl="0" indent="-342900" algn="l" rtl="0">
              <a:spcBef>
                <a:spcPts val="0"/>
              </a:spcBef>
              <a:spcAft>
                <a:spcPts val="0"/>
              </a:spcAft>
              <a:buSzPts val="1800"/>
              <a:buChar char="●"/>
            </a:pPr>
            <a:r>
              <a:rPr lang="en" b="1" dirty="0"/>
              <a:t>Performance</a:t>
            </a:r>
            <a:endParaRPr b="1" dirty="0"/>
          </a:p>
          <a:p>
            <a:pPr marL="457200" lvl="0" indent="-342900" algn="l" rtl="0">
              <a:spcBef>
                <a:spcPts val="0"/>
              </a:spcBef>
              <a:spcAft>
                <a:spcPts val="0"/>
              </a:spcAft>
              <a:buSzPts val="1800"/>
              <a:buChar char="●"/>
            </a:pPr>
            <a:r>
              <a:rPr lang="en" b="1" dirty="0"/>
              <a:t>Capability</a:t>
            </a:r>
            <a:endParaRPr b="1" dirty="0"/>
          </a:p>
          <a:p>
            <a:pPr marL="457200" lvl="0" indent="-342900" algn="l" rtl="0">
              <a:spcBef>
                <a:spcPts val="0"/>
              </a:spcBef>
              <a:spcAft>
                <a:spcPts val="0"/>
              </a:spcAft>
              <a:buSzPts val="1800"/>
              <a:buChar char="●"/>
            </a:pPr>
            <a:r>
              <a:rPr lang="en" b="1" dirty="0"/>
              <a:t>Schedule, etc. </a:t>
            </a:r>
            <a:endParaRPr b="1" dirty="0"/>
          </a:p>
          <a:p>
            <a:pPr marL="0" lvl="0" indent="0" algn="l" rtl="0">
              <a:spcBef>
                <a:spcPts val="1200"/>
              </a:spcBef>
              <a:spcAft>
                <a:spcPts val="0"/>
              </a:spcAft>
              <a:buNone/>
            </a:pPr>
            <a:r>
              <a:rPr lang="en" b="1" dirty="0"/>
              <a:t>You’re defining the evaluation criteria for the requirements. </a:t>
            </a:r>
            <a:endParaRPr b="1" dirty="0"/>
          </a:p>
          <a:p>
            <a:pPr marL="0" lvl="0" indent="0" algn="l" rtl="0">
              <a:spcBef>
                <a:spcPts val="1200"/>
              </a:spcBef>
              <a:spcAft>
                <a:spcPts val="0"/>
              </a:spcAft>
              <a:buNone/>
            </a:pPr>
            <a:endParaRPr b="1" dirty="0"/>
          </a:p>
          <a:p>
            <a:pPr marL="0" lvl="0" indent="0" algn="l" rtl="0">
              <a:spcBef>
                <a:spcPts val="1200"/>
              </a:spcBef>
              <a:spcAft>
                <a:spcPts val="0"/>
              </a:spcAft>
              <a:buNone/>
            </a:pPr>
            <a:endParaRPr b="1"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sp>
        <p:nvSpPr>
          <p:cNvPr id="368" name="Google Shape;368;p54"/>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dirty="0"/>
              <a:t>Building the Evaluation Criteria:  What do you want for dinner? continued</a:t>
            </a:r>
            <a:endParaRPr sz="182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Google Shape;377;p5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378" name="Google Shape;378;p55" descr="First question to ask yourself is &quot;How complex is the requirement?&quot;"/>
          <p:cNvSpPr/>
          <p:nvPr/>
        </p:nvSpPr>
        <p:spPr>
          <a:xfrm>
            <a:off x="5363338" y="960275"/>
            <a:ext cx="1284600" cy="766800"/>
          </a:xfrm>
          <a:prstGeom prst="roundRect">
            <a:avLst>
              <a:gd name="adj" fmla="val 50000"/>
            </a:avLst>
          </a:prstGeom>
          <a:solidFill>
            <a:srgbClr val="0942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FFFFF"/>
                </a:solidFill>
                <a:latin typeface="Roboto"/>
                <a:ea typeface="Roboto"/>
                <a:cs typeface="Roboto"/>
                <a:sym typeface="Roboto"/>
              </a:rPr>
              <a:t>How complex is the requirement?</a:t>
            </a:r>
            <a:endParaRPr sz="1500" b="1">
              <a:solidFill>
                <a:srgbClr val="FFFFFF"/>
              </a:solidFill>
            </a:endParaRPr>
          </a:p>
        </p:txBody>
      </p:sp>
      <p:sp>
        <p:nvSpPr>
          <p:cNvPr id="379" name="Google Shape;379;p55" descr="The requirement is complex"/>
          <p:cNvSpPr/>
          <p:nvPr/>
        </p:nvSpPr>
        <p:spPr>
          <a:xfrm>
            <a:off x="6841898" y="2519474"/>
            <a:ext cx="1284600" cy="766800"/>
          </a:xfrm>
          <a:prstGeom prst="roundRect">
            <a:avLst>
              <a:gd name="adj" fmla="val 50000"/>
            </a:avLst>
          </a:prstGeom>
          <a:solidFill>
            <a:srgbClr val="0D5C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FFFFFF"/>
                </a:solidFill>
                <a:latin typeface="Roboto"/>
                <a:ea typeface="Roboto"/>
                <a:cs typeface="Roboto"/>
                <a:sym typeface="Roboto"/>
              </a:rPr>
              <a:t>Complex</a:t>
            </a:r>
            <a:endParaRPr sz="1700" b="1">
              <a:solidFill>
                <a:srgbClr val="FFFFFF"/>
              </a:solidFill>
            </a:endParaRPr>
          </a:p>
        </p:txBody>
      </p:sp>
      <p:sp>
        <p:nvSpPr>
          <p:cNvPr id="380" name="Google Shape;380;p55" descr="The requirement is not complex"/>
          <p:cNvSpPr/>
          <p:nvPr/>
        </p:nvSpPr>
        <p:spPr>
          <a:xfrm>
            <a:off x="3884779" y="2519474"/>
            <a:ext cx="1284600" cy="766800"/>
          </a:xfrm>
          <a:prstGeom prst="roundRect">
            <a:avLst>
              <a:gd name="adj" fmla="val 50000"/>
            </a:avLst>
          </a:prstGeom>
          <a:solidFill>
            <a:srgbClr val="0D5C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FFFFFF"/>
                </a:solidFill>
                <a:latin typeface="Roboto"/>
                <a:ea typeface="Roboto"/>
                <a:cs typeface="Roboto"/>
                <a:sym typeface="Roboto"/>
              </a:rPr>
              <a:t>Not complex</a:t>
            </a:r>
            <a:endParaRPr sz="1700" b="1">
              <a:solidFill>
                <a:srgbClr val="FFFFFF"/>
              </a:solidFill>
            </a:endParaRPr>
          </a:p>
        </p:txBody>
      </p:sp>
      <p:sp>
        <p:nvSpPr>
          <p:cNvPr id="381" name="Google Shape;381;p55" descr="If the requirement is not complex, you can decide to use tradeoffs to get to the best value"/>
          <p:cNvSpPr/>
          <p:nvPr/>
        </p:nvSpPr>
        <p:spPr>
          <a:xfrm>
            <a:off x="3178825" y="4078674"/>
            <a:ext cx="1284600" cy="766800"/>
          </a:xfrm>
          <a:prstGeom prst="roundRect">
            <a:avLst>
              <a:gd name="adj" fmla="val 50000"/>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chemeClr val="tx1"/>
                </a:solidFill>
                <a:latin typeface="Roboto"/>
                <a:ea typeface="Roboto"/>
                <a:cs typeface="Roboto"/>
                <a:sym typeface="Roboto"/>
              </a:rPr>
              <a:t>Tradeoffs</a:t>
            </a:r>
            <a:endParaRPr sz="1700" b="1">
              <a:solidFill>
                <a:schemeClr val="tx1"/>
              </a:solidFill>
            </a:endParaRPr>
          </a:p>
        </p:txBody>
      </p:sp>
      <p:sp>
        <p:nvSpPr>
          <p:cNvPr id="382" name="Google Shape;382;p55" descr="If the requirement is not complex, you can decide to use Lowest Price Technically Acceptable to get to the best value"/>
          <p:cNvSpPr/>
          <p:nvPr/>
        </p:nvSpPr>
        <p:spPr>
          <a:xfrm>
            <a:off x="4590732" y="4078674"/>
            <a:ext cx="1284600" cy="766800"/>
          </a:xfrm>
          <a:prstGeom prst="roundRect">
            <a:avLst>
              <a:gd name="adj" fmla="val 50000"/>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chemeClr val="tx1"/>
                </a:solidFill>
                <a:latin typeface="Roboto"/>
                <a:ea typeface="Roboto"/>
                <a:cs typeface="Roboto"/>
                <a:sym typeface="Roboto"/>
              </a:rPr>
              <a:t>Lowest Price Technically Acceptable</a:t>
            </a:r>
            <a:endParaRPr sz="1700" b="1" dirty="0">
              <a:solidFill>
                <a:schemeClr val="tx1"/>
              </a:solidFill>
            </a:endParaRPr>
          </a:p>
        </p:txBody>
      </p:sp>
      <p:sp>
        <p:nvSpPr>
          <p:cNvPr id="383" name="Google Shape;383;p55" descr="If the requirement IS complex, you can decide to use tradeoffs to get to the best value"/>
          <p:cNvSpPr/>
          <p:nvPr/>
        </p:nvSpPr>
        <p:spPr>
          <a:xfrm>
            <a:off x="6135950" y="4078674"/>
            <a:ext cx="1284600" cy="766800"/>
          </a:xfrm>
          <a:prstGeom prst="roundRect">
            <a:avLst>
              <a:gd name="adj" fmla="val 50000"/>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chemeClr val="tx1"/>
                </a:solidFill>
                <a:latin typeface="Roboto"/>
                <a:ea typeface="Roboto"/>
                <a:cs typeface="Roboto"/>
                <a:sym typeface="Roboto"/>
              </a:rPr>
              <a:t>Tradeoffs</a:t>
            </a:r>
            <a:endParaRPr sz="1700" b="1">
              <a:solidFill>
                <a:schemeClr val="tx1"/>
              </a:solidFill>
            </a:endParaRPr>
          </a:p>
        </p:txBody>
      </p:sp>
      <p:sp>
        <p:nvSpPr>
          <p:cNvPr id="384" name="Google Shape;384;p55" descr="If the requirement IS complex, no seriously-you can decide to use tradeoffs to get to the best value"/>
          <p:cNvSpPr/>
          <p:nvPr/>
        </p:nvSpPr>
        <p:spPr>
          <a:xfrm>
            <a:off x="7547857" y="4154874"/>
            <a:ext cx="1284600" cy="766800"/>
          </a:xfrm>
          <a:prstGeom prst="roundRect">
            <a:avLst>
              <a:gd name="adj" fmla="val 50000"/>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chemeClr val="tx1"/>
                </a:solidFill>
                <a:latin typeface="Roboto"/>
                <a:ea typeface="Roboto"/>
                <a:cs typeface="Roboto"/>
                <a:sym typeface="Roboto"/>
              </a:rPr>
              <a:t>No, seriously.  </a:t>
            </a:r>
            <a:r>
              <a:rPr lang="en" sz="1300" b="1" u="sng">
                <a:solidFill>
                  <a:schemeClr val="tx1"/>
                </a:solidFill>
                <a:latin typeface="Roboto"/>
                <a:ea typeface="Roboto"/>
                <a:cs typeface="Roboto"/>
                <a:sym typeface="Roboto"/>
              </a:rPr>
              <a:t>Tradeoffs</a:t>
            </a:r>
            <a:r>
              <a:rPr lang="en" sz="1300" b="1">
                <a:solidFill>
                  <a:schemeClr val="tx1"/>
                </a:solidFill>
                <a:latin typeface="Roboto"/>
                <a:ea typeface="Roboto"/>
                <a:cs typeface="Roboto"/>
                <a:sym typeface="Roboto"/>
              </a:rPr>
              <a:t>.</a:t>
            </a:r>
            <a:endParaRPr sz="1700" b="1">
              <a:solidFill>
                <a:schemeClr val="tx1"/>
              </a:solidFill>
            </a:endParaRPr>
          </a:p>
        </p:txBody>
      </p:sp>
      <p:cxnSp>
        <p:nvCxnSpPr>
          <p:cNvPr id="385" name="Google Shape;385;p55">
            <a:extLst>
              <a:ext uri="{C183D7F6-B498-43B3-948B-1728B52AA6E4}">
                <adec:decorative xmlns:adec="http://schemas.microsoft.com/office/drawing/2017/decorative" val="1"/>
              </a:ext>
            </a:extLst>
          </p:cNvPr>
          <p:cNvCxnSpPr>
            <a:stCxn id="378" idx="2"/>
            <a:endCxn id="379" idx="0"/>
          </p:cNvCxnSpPr>
          <p:nvPr/>
        </p:nvCxnSpPr>
        <p:spPr>
          <a:xfrm rot="-5400000" flipH="1">
            <a:off x="6348838" y="1383875"/>
            <a:ext cx="792300" cy="14787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86" name="Google Shape;386;p55">
            <a:extLst>
              <a:ext uri="{C183D7F6-B498-43B3-948B-1728B52AA6E4}">
                <adec:decorative xmlns:adec="http://schemas.microsoft.com/office/drawing/2017/decorative" val="1"/>
              </a:ext>
            </a:extLst>
          </p:cNvPr>
          <p:cNvCxnSpPr>
            <a:stCxn id="380" idx="0"/>
            <a:endCxn id="378" idx="2"/>
          </p:cNvCxnSpPr>
          <p:nvPr/>
        </p:nvCxnSpPr>
        <p:spPr>
          <a:xfrm rot="-5400000">
            <a:off x="4870279" y="1383974"/>
            <a:ext cx="792300" cy="14787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87" name="Google Shape;387;p55">
            <a:extLst>
              <a:ext uri="{C183D7F6-B498-43B3-948B-1728B52AA6E4}">
                <adec:decorative xmlns:adec="http://schemas.microsoft.com/office/drawing/2017/decorative" val="1"/>
              </a:ext>
            </a:extLst>
          </p:cNvPr>
          <p:cNvCxnSpPr>
            <a:stCxn id="380" idx="2"/>
            <a:endCxn id="382" idx="0"/>
          </p:cNvCxnSpPr>
          <p:nvPr/>
        </p:nvCxnSpPr>
        <p:spPr>
          <a:xfrm rot="-5400000" flipH="1">
            <a:off x="4483879" y="3329474"/>
            <a:ext cx="792300" cy="7059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88" name="Google Shape;388;p55">
            <a:extLst>
              <a:ext uri="{C183D7F6-B498-43B3-948B-1728B52AA6E4}">
                <adec:decorative xmlns:adec="http://schemas.microsoft.com/office/drawing/2017/decorative" val="1"/>
              </a:ext>
            </a:extLst>
          </p:cNvPr>
          <p:cNvCxnSpPr>
            <a:stCxn id="381" idx="0"/>
            <a:endCxn id="380" idx="2"/>
          </p:cNvCxnSpPr>
          <p:nvPr/>
        </p:nvCxnSpPr>
        <p:spPr>
          <a:xfrm rot="-5400000">
            <a:off x="3777925" y="3329574"/>
            <a:ext cx="792300" cy="7059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89" name="Google Shape;389;p55">
            <a:extLst>
              <a:ext uri="{C183D7F6-B498-43B3-948B-1728B52AA6E4}">
                <adec:decorative xmlns:adec="http://schemas.microsoft.com/office/drawing/2017/decorative" val="1"/>
              </a:ext>
            </a:extLst>
          </p:cNvPr>
          <p:cNvCxnSpPr>
            <a:stCxn id="379" idx="2"/>
            <a:endCxn id="384" idx="0"/>
          </p:cNvCxnSpPr>
          <p:nvPr/>
        </p:nvCxnSpPr>
        <p:spPr>
          <a:xfrm rot="-5400000" flipH="1">
            <a:off x="7402898" y="3367574"/>
            <a:ext cx="868500" cy="705900"/>
          </a:xfrm>
          <a:prstGeom prst="bentConnector3">
            <a:avLst>
              <a:gd name="adj1" fmla="val 50006"/>
            </a:avLst>
          </a:prstGeom>
          <a:noFill/>
          <a:ln w="9525" cap="flat" cmpd="sng">
            <a:solidFill>
              <a:srgbClr val="C2C2C2"/>
            </a:solidFill>
            <a:prstDash val="solid"/>
            <a:round/>
            <a:headEnd type="none" w="sm" len="sm"/>
            <a:tailEnd type="none" w="sm" len="sm"/>
          </a:ln>
        </p:spPr>
      </p:cxnSp>
      <p:cxnSp>
        <p:nvCxnSpPr>
          <p:cNvPr id="390" name="Google Shape;390;p55">
            <a:extLst>
              <a:ext uri="{C183D7F6-B498-43B3-948B-1728B52AA6E4}">
                <adec:decorative xmlns:adec="http://schemas.microsoft.com/office/drawing/2017/decorative" val="1"/>
              </a:ext>
            </a:extLst>
          </p:cNvPr>
          <p:cNvCxnSpPr>
            <a:stCxn id="383" idx="0"/>
            <a:endCxn id="379" idx="2"/>
          </p:cNvCxnSpPr>
          <p:nvPr/>
        </p:nvCxnSpPr>
        <p:spPr>
          <a:xfrm rot="-5400000">
            <a:off x="6735050" y="3329574"/>
            <a:ext cx="792300" cy="705900"/>
          </a:xfrm>
          <a:prstGeom prst="bentConnector3">
            <a:avLst>
              <a:gd name="adj1" fmla="val 50000"/>
            </a:avLst>
          </a:prstGeom>
          <a:noFill/>
          <a:ln w="9525" cap="flat" cmpd="sng">
            <a:solidFill>
              <a:srgbClr val="C2C2C2"/>
            </a:solidFill>
            <a:prstDash val="solid"/>
            <a:round/>
            <a:headEnd type="none" w="sm" len="sm"/>
            <a:tailEnd type="none" w="sm" len="sm"/>
          </a:ln>
        </p:spPr>
      </p:cxnSp>
      <p:pic>
        <p:nvPicPr>
          <p:cNvPr id="391" name="Google Shape;391;p55" descr="Meme of superhero.  First part of meme has two red buttons, one with the quote &quot;Trade-Offs&quot; and one with the quote &quot;LPTA.&quot; Second part of meme has superhero wiping his sweaty forehead looking worried with the quote &quot;COs looking at the Best Value Continuum&quot;"/>
          <p:cNvPicPr preferRelativeResize="0"/>
          <p:nvPr/>
        </p:nvPicPr>
        <p:blipFill>
          <a:blip r:embed="rId3">
            <a:alphaModFix/>
          </a:blip>
          <a:stretch>
            <a:fillRect/>
          </a:stretch>
        </p:blipFill>
        <p:spPr>
          <a:xfrm>
            <a:off x="412100" y="883000"/>
            <a:ext cx="2766734" cy="4183300"/>
          </a:xfrm>
          <a:prstGeom prst="rect">
            <a:avLst/>
          </a:prstGeom>
          <a:noFill/>
          <a:ln>
            <a:noFill/>
          </a:ln>
        </p:spPr>
      </p:pic>
      <p:sp>
        <p:nvSpPr>
          <p:cNvPr id="376" name="Google Shape;376;p55"/>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Deciding the Evaluation Criteria</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8" name="Google Shape;398;p5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399" name="Google Shape;399;p56" descr="Screenshot of Periodic Table of Innovations on AcquisitionGateway.gov website">
            <a:hlinkClick r:id="rId3"/>
          </p:cNvPr>
          <p:cNvPicPr preferRelativeResize="0"/>
          <p:nvPr/>
        </p:nvPicPr>
        <p:blipFill>
          <a:blip r:embed="rId4">
            <a:alphaModFix/>
          </a:blip>
          <a:stretch>
            <a:fillRect/>
          </a:stretch>
        </p:blipFill>
        <p:spPr>
          <a:xfrm>
            <a:off x="1144650" y="1436450"/>
            <a:ext cx="6697800" cy="3574575"/>
          </a:xfrm>
          <a:prstGeom prst="rect">
            <a:avLst/>
          </a:prstGeom>
          <a:noFill/>
          <a:ln>
            <a:noFill/>
          </a:ln>
        </p:spPr>
      </p:pic>
      <p:sp>
        <p:nvSpPr>
          <p:cNvPr id="397" name="Google Shape;397;p56"/>
          <p:cNvSpPr txBox="1">
            <a:spLocks noGrp="1"/>
          </p:cNvSpPr>
          <p:nvPr>
            <p:ph type="body" idx="1"/>
          </p:nvPr>
        </p:nvSpPr>
        <p:spPr>
          <a:xfrm>
            <a:off x="311700" y="953800"/>
            <a:ext cx="8363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800" b="1"/>
              <a:t>Check out the </a:t>
            </a:r>
            <a:r>
              <a:rPr lang="en" sz="1800" b="1" u="sng">
                <a:solidFill>
                  <a:schemeClr val="hlink"/>
                </a:solidFill>
                <a:hlinkClick r:id="rId3"/>
              </a:rPr>
              <a:t>Periodic Table of Innovations</a:t>
            </a:r>
            <a:r>
              <a:rPr lang="en" sz="1800" b="1"/>
              <a:t> on </a:t>
            </a:r>
            <a:r>
              <a:rPr lang="en" sz="1800" b="1" u="sng">
                <a:solidFill>
                  <a:schemeClr val="hlink"/>
                </a:solidFill>
                <a:hlinkClick r:id="rId5"/>
              </a:rPr>
              <a:t>AcquisitionGateway.gov</a:t>
            </a:r>
            <a:endParaRPr sz="1800" b="1"/>
          </a:p>
        </p:txBody>
      </p:sp>
      <p:sp>
        <p:nvSpPr>
          <p:cNvPr id="396" name="Google Shape;396;p56"/>
          <p:cNvSpPr txBox="1">
            <a:spLocks noGrp="1"/>
          </p:cNvSpPr>
          <p:nvPr>
            <p:ph type="title"/>
          </p:nvPr>
        </p:nvSpPr>
        <p:spPr>
          <a:xfrm>
            <a:off x="311700" y="160525"/>
            <a:ext cx="8520600" cy="10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dirty="0"/>
              <a:t>Need help?</a:t>
            </a:r>
            <a:endParaRPr sz="21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7"/>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0555"/>
              <a:buFont typeface="Arial"/>
              <a:buNone/>
            </a:pPr>
            <a:r>
              <a:rPr lang="en"/>
              <a:t>Evaluation Methods </a:t>
            </a:r>
            <a:endParaRPr/>
          </a:p>
          <a:p>
            <a:pPr marL="0" lvl="0" indent="0" algn="ctr" rtl="0">
              <a:spcBef>
                <a:spcPts val="0"/>
              </a:spcBef>
              <a:spcAft>
                <a:spcPts val="0"/>
              </a:spcAft>
              <a:buClr>
                <a:schemeClr val="dk1"/>
              </a:buClr>
              <a:buSzPct val="30555"/>
              <a:buFont typeface="Arial"/>
              <a:buNone/>
            </a:pPr>
            <a:r>
              <a:rPr lang="en"/>
              <a:t>(you can use one or more of these)</a:t>
            </a:r>
            <a:endParaRPr/>
          </a:p>
          <a:p>
            <a:pPr marL="0" lvl="0" indent="0" algn="ctr" rtl="0">
              <a:spcBef>
                <a:spcPts val="0"/>
              </a:spcBef>
              <a:spcAft>
                <a:spcPts val="0"/>
              </a:spcAft>
              <a:buClr>
                <a:schemeClr val="dk1"/>
              </a:buClr>
              <a:buSzPct val="30555"/>
              <a:buFont typeface="Arial"/>
              <a:buNone/>
            </a:pPr>
            <a:endParaRPr/>
          </a:p>
          <a:p>
            <a:pPr marL="0" lvl="0" indent="0" algn="ctr" rtl="0">
              <a:spcBef>
                <a:spcPts val="0"/>
              </a:spcBef>
              <a:spcAft>
                <a:spcPts val="0"/>
              </a:spcAft>
              <a:buNone/>
            </a:pPr>
            <a:endParaRPr/>
          </a:p>
        </p:txBody>
      </p:sp>
      <p:sp>
        <p:nvSpPr>
          <p:cNvPr id="405" name="Google Shape;405;p57"/>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2" name="Google Shape;412;p5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413" name="Google Shape;413;p58" descr="Meme of character from Futurama with caption that says &quot;Not sure if it's the best of the worst or the worst of the best&quot;"/>
          <p:cNvPicPr preferRelativeResize="0"/>
          <p:nvPr/>
        </p:nvPicPr>
        <p:blipFill>
          <a:blip r:embed="rId3">
            <a:alphaModFix/>
          </a:blip>
          <a:stretch>
            <a:fillRect/>
          </a:stretch>
        </p:blipFill>
        <p:spPr>
          <a:xfrm>
            <a:off x="2666125" y="2040250"/>
            <a:ext cx="3811750" cy="2858825"/>
          </a:xfrm>
          <a:prstGeom prst="rect">
            <a:avLst/>
          </a:prstGeom>
          <a:noFill/>
          <a:ln>
            <a:noFill/>
          </a:ln>
        </p:spPr>
      </p:pic>
      <p:sp>
        <p:nvSpPr>
          <p:cNvPr id="411" name="Google Shape;411;p58"/>
          <p:cNvSpPr txBox="1">
            <a:spLocks noGrp="1"/>
          </p:cNvSpPr>
          <p:nvPr>
            <p:ph type="body" idx="1"/>
          </p:nvPr>
        </p:nvSpPr>
        <p:spPr>
          <a:xfrm>
            <a:off x="311700" y="953800"/>
            <a:ext cx="83637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b="1"/>
              <a:t>Apples to Apples, Oranges to Oranges</a:t>
            </a:r>
            <a:endParaRPr sz="1800" b="1"/>
          </a:p>
          <a:p>
            <a:pPr marL="457200" lvl="0" indent="-342900" algn="l" rtl="0">
              <a:spcBef>
                <a:spcPts val="0"/>
              </a:spcBef>
              <a:spcAft>
                <a:spcPts val="0"/>
              </a:spcAft>
              <a:buSzPts val="1800"/>
              <a:buChar char="●"/>
            </a:pPr>
            <a:r>
              <a:rPr lang="en" sz="1800" b="1"/>
              <a:t>No ratings assigned!</a:t>
            </a:r>
            <a:endParaRPr sz="1800" b="1"/>
          </a:p>
          <a:p>
            <a:pPr marL="457200" lvl="0" indent="-342900" algn="l" rtl="0">
              <a:spcBef>
                <a:spcPts val="0"/>
              </a:spcBef>
              <a:spcAft>
                <a:spcPts val="0"/>
              </a:spcAft>
              <a:buSzPts val="1800"/>
              <a:buChar char="●"/>
            </a:pPr>
            <a:r>
              <a:rPr lang="en" sz="1800" b="1"/>
              <a:t>Not recommended for FAR Part 15 procurements</a:t>
            </a:r>
            <a:endParaRPr sz="1800" b="1"/>
          </a:p>
          <a:p>
            <a:pPr marL="457200" lvl="0" indent="0" algn="l" rtl="0">
              <a:spcBef>
                <a:spcPts val="1200"/>
              </a:spcBef>
              <a:spcAft>
                <a:spcPts val="1200"/>
              </a:spcAft>
              <a:buNone/>
            </a:pPr>
            <a:endParaRPr sz="1800" b="1"/>
          </a:p>
        </p:txBody>
      </p:sp>
      <p:sp>
        <p:nvSpPr>
          <p:cNvPr id="410" name="Google Shape;410;p58"/>
          <p:cNvSpPr txBox="1">
            <a:spLocks noGrp="1"/>
          </p:cNvSpPr>
          <p:nvPr>
            <p:ph type="title"/>
          </p:nvPr>
        </p:nvSpPr>
        <p:spPr>
          <a:xfrm>
            <a:off x="311700" y="160525"/>
            <a:ext cx="8520600" cy="10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dirty="0"/>
              <a:t>Comparative Evaluation</a:t>
            </a:r>
            <a:endParaRPr sz="21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20" name="Google Shape;420;p5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421" name="Google Shape;421;p59" descr="Diagram of a complicated confidence rating value matrix versus a simpler one with high confidence, some confidence, and low confidence ratings."/>
          <p:cNvPicPr preferRelativeResize="0"/>
          <p:nvPr/>
        </p:nvPicPr>
        <p:blipFill rotWithShape="1">
          <a:blip r:embed="rId3">
            <a:alphaModFix/>
          </a:blip>
          <a:srcRect/>
          <a:stretch/>
        </p:blipFill>
        <p:spPr>
          <a:xfrm>
            <a:off x="1531075" y="2105950"/>
            <a:ext cx="5687500" cy="2793126"/>
          </a:xfrm>
          <a:prstGeom prst="rect">
            <a:avLst/>
          </a:prstGeom>
          <a:noFill/>
          <a:ln>
            <a:noFill/>
          </a:ln>
        </p:spPr>
      </p:pic>
      <p:sp>
        <p:nvSpPr>
          <p:cNvPr id="419" name="Google Shape;419;p59"/>
          <p:cNvSpPr txBox="1">
            <a:spLocks noGrp="1"/>
          </p:cNvSpPr>
          <p:nvPr>
            <p:ph type="body" idx="1"/>
          </p:nvPr>
        </p:nvSpPr>
        <p:spPr>
          <a:xfrm>
            <a:off x="311700" y="953800"/>
            <a:ext cx="83637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b="1"/>
              <a:t>Not complicated – no value matrix </a:t>
            </a:r>
            <a:endParaRPr sz="1800" b="1"/>
          </a:p>
          <a:p>
            <a:pPr marL="457200" lvl="0" indent="-342900" algn="l" rtl="0">
              <a:spcBef>
                <a:spcPts val="0"/>
              </a:spcBef>
              <a:spcAft>
                <a:spcPts val="0"/>
              </a:spcAft>
              <a:buSzPts val="1800"/>
              <a:buChar char="●"/>
            </a:pPr>
            <a:r>
              <a:rPr lang="en" sz="1800" b="1"/>
              <a:t>Only requires a few bullets to support rating – No long drawn out paragraphs!</a:t>
            </a:r>
            <a:endParaRPr sz="1800" b="1"/>
          </a:p>
          <a:p>
            <a:pPr marL="0" lvl="0" indent="0" algn="l" rtl="0">
              <a:spcBef>
                <a:spcPts val="1200"/>
              </a:spcBef>
              <a:spcAft>
                <a:spcPts val="0"/>
              </a:spcAft>
              <a:buClr>
                <a:schemeClr val="dk1"/>
              </a:buClr>
              <a:buSzPts val="1100"/>
              <a:buFont typeface="Arial"/>
              <a:buNone/>
            </a:pPr>
            <a:endParaRPr sz="1800" b="1"/>
          </a:p>
          <a:p>
            <a:pPr marL="0" lvl="0" indent="0" algn="l" rtl="0">
              <a:spcBef>
                <a:spcPts val="1200"/>
              </a:spcBef>
              <a:spcAft>
                <a:spcPts val="1200"/>
              </a:spcAft>
              <a:buNone/>
            </a:pPr>
            <a:endParaRPr sz="1800" b="1"/>
          </a:p>
        </p:txBody>
      </p:sp>
      <p:sp>
        <p:nvSpPr>
          <p:cNvPr id="418" name="Google Shape;418;p59"/>
          <p:cNvSpPr txBox="1">
            <a:spLocks noGrp="1"/>
          </p:cNvSpPr>
          <p:nvPr>
            <p:ph type="title"/>
          </p:nvPr>
        </p:nvSpPr>
        <p:spPr>
          <a:xfrm>
            <a:off x="311700" y="160525"/>
            <a:ext cx="8520600" cy="10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dirty="0"/>
              <a:t>Confidence Ratings</a:t>
            </a:r>
            <a:endParaRPr sz="2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8" name="Google Shape;428;p6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427" name="Google Shape;427;p60"/>
          <p:cNvSpPr txBox="1">
            <a:spLocks noGrp="1"/>
          </p:cNvSpPr>
          <p:nvPr>
            <p:ph type="body" idx="1"/>
          </p:nvPr>
        </p:nvSpPr>
        <p:spPr>
          <a:xfrm>
            <a:off x="4092300" y="869725"/>
            <a:ext cx="4740000" cy="372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Where do you wanna eat?  I Know Places…</a:t>
            </a:r>
            <a:br>
              <a:rPr lang="en" sz="1800" b="1"/>
            </a:br>
            <a:endParaRPr sz="1800" b="1"/>
          </a:p>
          <a:p>
            <a:pPr marL="457200" lvl="0" indent="-342900" algn="l" rtl="0">
              <a:spcBef>
                <a:spcPts val="0"/>
              </a:spcBef>
              <a:spcAft>
                <a:spcPts val="0"/>
              </a:spcAft>
              <a:buSzPts val="1800"/>
              <a:buChar char="●"/>
            </a:pPr>
            <a:r>
              <a:rPr lang="en" sz="1800" b="1"/>
              <a:t>Use multiple phases (usually two but not always) with smaller numbers of companies proceeding to the next phase</a:t>
            </a:r>
            <a:br>
              <a:rPr lang="en" sz="1800" b="1"/>
            </a:br>
            <a:endParaRPr sz="1200" b="1"/>
          </a:p>
          <a:p>
            <a:pPr marL="457200" lvl="0" indent="-342900" algn="l" rtl="0">
              <a:spcBef>
                <a:spcPts val="0"/>
              </a:spcBef>
              <a:spcAft>
                <a:spcPts val="0"/>
              </a:spcAft>
              <a:buSzPts val="1800"/>
              <a:buChar char="●"/>
            </a:pPr>
            <a:r>
              <a:rPr lang="en" sz="1800" b="1"/>
              <a:t>The Government does not get as overwhelmed with bulky proposal submissions, resulting in a streamlined process and cleaner documentation at the very end</a:t>
            </a:r>
            <a:endParaRPr sz="1800" b="1"/>
          </a:p>
          <a:p>
            <a:pPr marL="0" lvl="0" indent="0" algn="l" rtl="0">
              <a:spcBef>
                <a:spcPts val="1200"/>
              </a:spcBef>
              <a:spcAft>
                <a:spcPts val="1200"/>
              </a:spcAft>
              <a:buNone/>
            </a:pPr>
            <a:endParaRPr sz="1800" b="1"/>
          </a:p>
        </p:txBody>
      </p:sp>
      <p:pic>
        <p:nvPicPr>
          <p:cNvPr id="429" name="Google Shape;429;p60" descr="Someecards meme that has a drawing of a man and a woman with the quote &quot;I don't care where we eat as long as its not at any of the 12 places you just named.&quot;"/>
          <p:cNvPicPr preferRelativeResize="0"/>
          <p:nvPr/>
        </p:nvPicPr>
        <p:blipFill>
          <a:blip r:embed="rId3">
            <a:alphaModFix/>
          </a:blip>
          <a:stretch>
            <a:fillRect/>
          </a:stretch>
        </p:blipFill>
        <p:spPr>
          <a:xfrm>
            <a:off x="311700" y="1391062"/>
            <a:ext cx="3631250" cy="2541875"/>
          </a:xfrm>
          <a:prstGeom prst="rect">
            <a:avLst/>
          </a:prstGeom>
          <a:noFill/>
          <a:ln>
            <a:noFill/>
          </a:ln>
        </p:spPr>
      </p:pic>
      <p:sp>
        <p:nvSpPr>
          <p:cNvPr id="426" name="Google Shape;426;p60"/>
          <p:cNvSpPr txBox="1">
            <a:spLocks noGrp="1"/>
          </p:cNvSpPr>
          <p:nvPr>
            <p:ph type="title"/>
          </p:nvPr>
        </p:nvSpPr>
        <p:spPr>
          <a:xfrm>
            <a:off x="311700" y="160525"/>
            <a:ext cx="8520600" cy="10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dirty="0"/>
              <a:t>Down Selects</a:t>
            </a:r>
            <a:endParaRPr sz="2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3"/>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900" dirty="0"/>
              <a:t>Polls</a:t>
            </a:r>
            <a:endParaRPr sz="3900" dirty="0"/>
          </a:p>
        </p:txBody>
      </p:sp>
      <p:sp>
        <p:nvSpPr>
          <p:cNvPr id="288" name="Google Shape;288;p43"/>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6" name="Google Shape;436;p6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435" name="Google Shape;435;p61"/>
          <p:cNvSpPr txBox="1">
            <a:spLocks noGrp="1"/>
          </p:cNvSpPr>
          <p:nvPr>
            <p:ph type="body" idx="1"/>
          </p:nvPr>
        </p:nvSpPr>
        <p:spPr>
          <a:xfrm>
            <a:off x="4772600" y="1084075"/>
            <a:ext cx="3902700" cy="3286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b="1"/>
              <a:t>Mom/Dad, This is My Plan to Get A Red Car With Your Money!</a:t>
            </a:r>
            <a:endParaRPr sz="1800" b="1"/>
          </a:p>
          <a:p>
            <a:pPr marL="457200" lvl="0" indent="-342900" algn="l" rtl="0">
              <a:spcBef>
                <a:spcPts val="0"/>
              </a:spcBef>
              <a:spcAft>
                <a:spcPts val="0"/>
              </a:spcAft>
              <a:buSzPts val="1800"/>
              <a:buChar char="●"/>
            </a:pPr>
            <a:r>
              <a:rPr lang="en" sz="1800" b="1"/>
              <a:t>Allows the Government to hear directly from the vendor and their technical experts about their solutions and create a dialogue</a:t>
            </a:r>
            <a:endParaRPr sz="1800" b="1"/>
          </a:p>
          <a:p>
            <a:pPr marL="0" lvl="0" indent="0" algn="l" rtl="0">
              <a:spcBef>
                <a:spcPts val="1200"/>
              </a:spcBef>
              <a:spcAft>
                <a:spcPts val="0"/>
              </a:spcAft>
              <a:buNone/>
            </a:pPr>
            <a:endParaRPr sz="1800" b="1"/>
          </a:p>
          <a:p>
            <a:pPr marL="0" lvl="0" indent="0" algn="l" rtl="0">
              <a:spcBef>
                <a:spcPts val="1200"/>
              </a:spcBef>
              <a:spcAft>
                <a:spcPts val="1200"/>
              </a:spcAft>
              <a:buNone/>
            </a:pPr>
            <a:endParaRPr sz="1800" b="1"/>
          </a:p>
        </p:txBody>
      </p:sp>
      <p:pic>
        <p:nvPicPr>
          <p:cNvPr id="437" name="Google Shape;437;p61" descr="Meme of cars from the 1960s and 1970s versus the 1980s with the caption &quot;our parents first car versus our first car&quot;"/>
          <p:cNvPicPr preferRelativeResize="0"/>
          <p:nvPr/>
        </p:nvPicPr>
        <p:blipFill>
          <a:blip r:embed="rId3">
            <a:alphaModFix/>
          </a:blip>
          <a:stretch>
            <a:fillRect/>
          </a:stretch>
        </p:blipFill>
        <p:spPr>
          <a:xfrm>
            <a:off x="391100" y="1084073"/>
            <a:ext cx="4381500" cy="3286125"/>
          </a:xfrm>
          <a:prstGeom prst="rect">
            <a:avLst/>
          </a:prstGeom>
          <a:noFill/>
          <a:ln>
            <a:noFill/>
          </a:ln>
        </p:spPr>
      </p:pic>
      <p:sp>
        <p:nvSpPr>
          <p:cNvPr id="434" name="Google Shape;434;p61"/>
          <p:cNvSpPr txBox="1">
            <a:spLocks noGrp="1"/>
          </p:cNvSpPr>
          <p:nvPr>
            <p:ph type="title"/>
          </p:nvPr>
        </p:nvSpPr>
        <p:spPr>
          <a:xfrm>
            <a:off x="311700" y="160525"/>
            <a:ext cx="8520600" cy="10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dirty="0"/>
              <a:t>Oral Presentations</a:t>
            </a:r>
            <a:endParaRPr sz="21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4" name="Google Shape;444;p6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443" name="Google Shape;443;p62"/>
          <p:cNvSpPr txBox="1">
            <a:spLocks noGrp="1"/>
          </p:cNvSpPr>
          <p:nvPr>
            <p:ph type="body" idx="1"/>
          </p:nvPr>
        </p:nvSpPr>
        <p:spPr>
          <a:xfrm>
            <a:off x="4772600" y="1084075"/>
            <a:ext cx="3902700" cy="3286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b="1"/>
              <a:t>Hold My Coffee While I Press This Button</a:t>
            </a:r>
            <a:endParaRPr sz="1800" b="1"/>
          </a:p>
          <a:p>
            <a:pPr marL="457200" lvl="0" indent="-342900" algn="l" rtl="0">
              <a:spcBef>
                <a:spcPts val="0"/>
              </a:spcBef>
              <a:spcAft>
                <a:spcPts val="0"/>
              </a:spcAft>
              <a:buSzPts val="1800"/>
              <a:buChar char="●"/>
            </a:pPr>
            <a:r>
              <a:rPr lang="en" sz="1800" b="1"/>
              <a:t>Similar yet different from Oral Presentations</a:t>
            </a:r>
            <a:endParaRPr sz="1800" b="1"/>
          </a:p>
          <a:p>
            <a:pPr marL="457200" lvl="0" indent="-342900" algn="l" rtl="0">
              <a:spcBef>
                <a:spcPts val="0"/>
              </a:spcBef>
              <a:spcAft>
                <a:spcPts val="0"/>
              </a:spcAft>
              <a:buSzPts val="1800"/>
              <a:buChar char="●"/>
            </a:pPr>
            <a:r>
              <a:rPr lang="en" sz="1800" b="1"/>
              <a:t>Buyers see, feel, and test solutions before buying</a:t>
            </a:r>
            <a:endParaRPr sz="1800" b="1"/>
          </a:p>
          <a:p>
            <a:pPr marL="0" lvl="0" indent="0" algn="l" rtl="0">
              <a:spcBef>
                <a:spcPts val="1200"/>
              </a:spcBef>
              <a:spcAft>
                <a:spcPts val="0"/>
              </a:spcAft>
              <a:buNone/>
            </a:pPr>
            <a:endParaRPr sz="1800" b="1"/>
          </a:p>
          <a:p>
            <a:pPr marL="0" lvl="0" indent="0" algn="l" rtl="0">
              <a:spcBef>
                <a:spcPts val="1200"/>
              </a:spcBef>
              <a:spcAft>
                <a:spcPts val="1200"/>
              </a:spcAft>
              <a:buNone/>
            </a:pPr>
            <a:endParaRPr sz="1800" b="1"/>
          </a:p>
        </p:txBody>
      </p:sp>
      <p:pic>
        <p:nvPicPr>
          <p:cNvPr id="445" name="Google Shape;445;p62" descr="Meme of koala at a steering wheel with the caption &quot;don't worry I'm koalafied to drive&quot;"/>
          <p:cNvPicPr preferRelativeResize="0"/>
          <p:nvPr/>
        </p:nvPicPr>
        <p:blipFill>
          <a:blip r:embed="rId3">
            <a:alphaModFix/>
          </a:blip>
          <a:stretch>
            <a:fillRect/>
          </a:stretch>
        </p:blipFill>
        <p:spPr>
          <a:xfrm>
            <a:off x="965250" y="1084075"/>
            <a:ext cx="2687291" cy="3631475"/>
          </a:xfrm>
          <a:prstGeom prst="rect">
            <a:avLst/>
          </a:prstGeom>
          <a:noFill/>
          <a:ln>
            <a:noFill/>
          </a:ln>
        </p:spPr>
      </p:pic>
      <p:sp>
        <p:nvSpPr>
          <p:cNvPr id="442" name="Google Shape;442;p62"/>
          <p:cNvSpPr txBox="1">
            <a:spLocks noGrp="1"/>
          </p:cNvSpPr>
          <p:nvPr>
            <p:ph type="title"/>
          </p:nvPr>
        </p:nvSpPr>
        <p:spPr>
          <a:xfrm>
            <a:off x="311700" y="160525"/>
            <a:ext cx="8520600" cy="10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dirty="0"/>
              <a:t>Technical Demonstrations</a:t>
            </a:r>
            <a:endParaRPr sz="2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3"/>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0555"/>
              <a:buFont typeface="Arial"/>
              <a:buNone/>
            </a:pPr>
            <a:r>
              <a:rPr lang="en"/>
              <a:t>Documentation Tips for </a:t>
            </a:r>
            <a:br>
              <a:rPr lang="en"/>
            </a:br>
            <a:r>
              <a:rPr lang="en"/>
              <a:t>Source Selection</a:t>
            </a:r>
            <a:endParaRPr/>
          </a:p>
          <a:p>
            <a:pPr marL="0" lvl="0" indent="0" algn="ctr" rtl="0">
              <a:spcBef>
                <a:spcPts val="0"/>
              </a:spcBef>
              <a:spcAft>
                <a:spcPts val="0"/>
              </a:spcAft>
              <a:buClr>
                <a:schemeClr val="dk1"/>
              </a:buClr>
              <a:buSzPct val="30555"/>
              <a:buFont typeface="Arial"/>
              <a:buNone/>
            </a:pPr>
            <a:r>
              <a:rPr lang="en"/>
              <a:t>(you can use one or more of these)</a:t>
            </a:r>
            <a:endParaRPr/>
          </a:p>
          <a:p>
            <a:pPr marL="0" lvl="0" indent="0" algn="ctr" rtl="0">
              <a:spcBef>
                <a:spcPts val="0"/>
              </a:spcBef>
              <a:spcAft>
                <a:spcPts val="0"/>
              </a:spcAft>
              <a:buClr>
                <a:schemeClr val="dk1"/>
              </a:buClr>
              <a:buSzPct val="30555"/>
              <a:buFont typeface="Arial"/>
              <a:buNone/>
            </a:pPr>
            <a:endParaRPr/>
          </a:p>
          <a:p>
            <a:pPr marL="0" lvl="0" indent="0" algn="ctr" rtl="0">
              <a:spcBef>
                <a:spcPts val="0"/>
              </a:spcBef>
              <a:spcAft>
                <a:spcPts val="0"/>
              </a:spcAft>
              <a:buNone/>
            </a:pPr>
            <a:endParaRPr/>
          </a:p>
        </p:txBody>
      </p:sp>
      <p:sp>
        <p:nvSpPr>
          <p:cNvPr id="451" name="Google Shape;451;p63"/>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4"/>
          <p:cNvSpPr txBox="1">
            <a:spLocks noGrp="1"/>
          </p:cNvSpPr>
          <p:nvPr>
            <p:ph type="title"/>
          </p:nvPr>
        </p:nvSpPr>
        <p:spPr>
          <a:xfrm>
            <a:off x="311700" y="160525"/>
            <a:ext cx="8520600" cy="10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a:t>Documentation tip!  On-the-spot Consensus</a:t>
            </a:r>
            <a:endParaRPr sz="2100"/>
          </a:p>
        </p:txBody>
      </p:sp>
      <p:sp>
        <p:nvSpPr>
          <p:cNvPr id="457" name="Google Shape;457;p64"/>
          <p:cNvSpPr txBox="1">
            <a:spLocks noGrp="1"/>
          </p:cNvSpPr>
          <p:nvPr>
            <p:ph type="body" idx="1"/>
          </p:nvPr>
        </p:nvSpPr>
        <p:spPr>
          <a:xfrm>
            <a:off x="311700" y="953800"/>
            <a:ext cx="8363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How this works</a:t>
            </a:r>
            <a:endParaRPr sz="1800" b="1"/>
          </a:p>
          <a:p>
            <a:pPr marL="914400" lvl="1" indent="-342900" algn="l" rtl="0">
              <a:spcBef>
                <a:spcPts val="0"/>
              </a:spcBef>
              <a:spcAft>
                <a:spcPts val="0"/>
              </a:spcAft>
              <a:buSzPts val="1800"/>
              <a:buChar char="○"/>
            </a:pPr>
            <a:r>
              <a:rPr lang="en" sz="1800" b="1"/>
              <a:t>The evaluation team reads the proposals and/or attends the oral presentation)</a:t>
            </a:r>
            <a:endParaRPr sz="1800" b="1"/>
          </a:p>
          <a:p>
            <a:pPr marL="914400" lvl="1" indent="-342900" algn="l" rtl="0">
              <a:spcBef>
                <a:spcPts val="0"/>
              </a:spcBef>
              <a:spcAft>
                <a:spcPts val="0"/>
              </a:spcAft>
              <a:buSzPts val="1800"/>
              <a:buChar char="○"/>
            </a:pPr>
            <a:r>
              <a:rPr lang="en" sz="1800" b="1"/>
              <a:t>The evaluation team then collectively evaluates the proposal and immediately documents the evaluation decision in real time</a:t>
            </a:r>
            <a:endParaRPr sz="1800" b="1"/>
          </a:p>
          <a:p>
            <a:pPr marL="914400" lvl="1" indent="-342900" algn="l" rtl="0">
              <a:spcBef>
                <a:spcPts val="0"/>
              </a:spcBef>
              <a:spcAft>
                <a:spcPts val="0"/>
              </a:spcAft>
              <a:buSzPts val="1800"/>
              <a:buChar char="○"/>
            </a:pPr>
            <a:r>
              <a:rPr lang="en" sz="1800" b="1"/>
              <a:t>The evaluation team repeats that two step process for each proposal</a:t>
            </a:r>
            <a:br>
              <a:rPr lang="en" sz="1800" b="1"/>
            </a:br>
            <a:endParaRPr sz="1800" b="1"/>
          </a:p>
          <a:p>
            <a:pPr marL="0" lvl="0" indent="0" algn="ctr" rtl="0">
              <a:spcBef>
                <a:spcPts val="1200"/>
              </a:spcBef>
              <a:spcAft>
                <a:spcPts val="0"/>
              </a:spcAft>
              <a:buNone/>
            </a:pPr>
            <a:r>
              <a:rPr lang="en" sz="2100" b="1" i="1"/>
              <a:t>But…how do I document the evaluation decision in real time?</a:t>
            </a:r>
            <a:endParaRPr sz="2100" b="1" i="1"/>
          </a:p>
          <a:p>
            <a:pPr marL="0" lvl="0" indent="0" algn="l" rtl="0">
              <a:spcBef>
                <a:spcPts val="1200"/>
              </a:spcBef>
              <a:spcAft>
                <a:spcPts val="0"/>
              </a:spcAft>
              <a:buNone/>
            </a:pPr>
            <a:endParaRPr sz="1800" b="1"/>
          </a:p>
          <a:p>
            <a:pPr marL="0" lvl="0" indent="0" algn="l" rtl="0">
              <a:spcBef>
                <a:spcPts val="1200"/>
              </a:spcBef>
              <a:spcAft>
                <a:spcPts val="1200"/>
              </a:spcAft>
              <a:buNone/>
            </a:pPr>
            <a:endParaRPr sz="1800" b="1"/>
          </a:p>
        </p:txBody>
      </p:sp>
      <p:sp>
        <p:nvSpPr>
          <p:cNvPr id="458" name="Google Shape;458;p6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5" name="Google Shape;465;p6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grpSp>
        <p:nvGrpSpPr>
          <p:cNvPr id="467" name="Google Shape;467;p65" descr="Several green thumbs up" title="Image"/>
          <p:cNvGrpSpPr/>
          <p:nvPr/>
        </p:nvGrpSpPr>
        <p:grpSpPr>
          <a:xfrm>
            <a:off x="4274881" y="1991565"/>
            <a:ext cx="4274013" cy="2907518"/>
            <a:chOff x="4566557" y="2385060"/>
            <a:chExt cx="5237119" cy="3905330"/>
          </a:xfrm>
        </p:grpSpPr>
        <p:pic>
          <p:nvPicPr>
            <p:cNvPr id="468" name="Google Shape;468;p65" descr="Thumbs up sign"/>
            <p:cNvPicPr preferRelativeResize="0"/>
            <p:nvPr/>
          </p:nvPicPr>
          <p:blipFill rotWithShape="1">
            <a:blip r:embed="rId3">
              <a:alphaModFix/>
            </a:blip>
            <a:srcRect/>
            <a:stretch/>
          </p:blipFill>
          <p:spPr>
            <a:xfrm>
              <a:off x="5551715" y="3076303"/>
              <a:ext cx="1382486" cy="1382486"/>
            </a:xfrm>
            <a:prstGeom prst="rect">
              <a:avLst/>
            </a:prstGeom>
            <a:noFill/>
            <a:ln>
              <a:noFill/>
            </a:ln>
          </p:spPr>
        </p:pic>
        <p:pic>
          <p:nvPicPr>
            <p:cNvPr id="469" name="Google Shape;469;p65" descr="Thumbs up sign"/>
            <p:cNvPicPr preferRelativeResize="0"/>
            <p:nvPr/>
          </p:nvPicPr>
          <p:blipFill rotWithShape="1">
            <a:blip r:embed="rId3">
              <a:alphaModFix/>
            </a:blip>
            <a:srcRect/>
            <a:stretch/>
          </p:blipFill>
          <p:spPr>
            <a:xfrm>
              <a:off x="7329068" y="3497640"/>
              <a:ext cx="1382486" cy="1382486"/>
            </a:xfrm>
            <a:prstGeom prst="rect">
              <a:avLst/>
            </a:prstGeom>
            <a:noFill/>
            <a:ln>
              <a:noFill/>
            </a:ln>
          </p:spPr>
        </p:pic>
        <p:pic>
          <p:nvPicPr>
            <p:cNvPr id="470" name="Google Shape;470;p65" descr="Thumbs up sign"/>
            <p:cNvPicPr preferRelativeResize="0"/>
            <p:nvPr/>
          </p:nvPicPr>
          <p:blipFill rotWithShape="1">
            <a:blip r:embed="rId3">
              <a:alphaModFix/>
            </a:blip>
            <a:srcRect/>
            <a:stretch/>
          </p:blipFill>
          <p:spPr>
            <a:xfrm>
              <a:off x="4566557" y="4376057"/>
              <a:ext cx="1382486" cy="1382486"/>
            </a:xfrm>
            <a:prstGeom prst="rect">
              <a:avLst/>
            </a:prstGeom>
            <a:noFill/>
            <a:ln>
              <a:noFill/>
            </a:ln>
          </p:spPr>
        </p:pic>
        <p:pic>
          <p:nvPicPr>
            <p:cNvPr id="471" name="Google Shape;471;p65" descr="Thumbs up sign"/>
            <p:cNvPicPr preferRelativeResize="0"/>
            <p:nvPr/>
          </p:nvPicPr>
          <p:blipFill rotWithShape="1">
            <a:blip r:embed="rId3">
              <a:alphaModFix/>
            </a:blip>
            <a:srcRect/>
            <a:stretch/>
          </p:blipFill>
          <p:spPr>
            <a:xfrm>
              <a:off x="6566263" y="4907903"/>
              <a:ext cx="1382486" cy="1382486"/>
            </a:xfrm>
            <a:prstGeom prst="rect">
              <a:avLst/>
            </a:prstGeom>
            <a:noFill/>
            <a:ln>
              <a:noFill/>
            </a:ln>
          </p:spPr>
        </p:pic>
        <p:pic>
          <p:nvPicPr>
            <p:cNvPr id="472" name="Google Shape;472;p65" descr="Thumbs up sign"/>
            <p:cNvPicPr preferRelativeResize="0"/>
            <p:nvPr/>
          </p:nvPicPr>
          <p:blipFill rotWithShape="1">
            <a:blip r:embed="rId3">
              <a:alphaModFix/>
            </a:blip>
            <a:srcRect/>
            <a:stretch/>
          </p:blipFill>
          <p:spPr>
            <a:xfrm>
              <a:off x="8421190" y="2385060"/>
              <a:ext cx="1382486" cy="1382486"/>
            </a:xfrm>
            <a:prstGeom prst="rect">
              <a:avLst/>
            </a:prstGeom>
            <a:noFill/>
            <a:ln>
              <a:noFill/>
            </a:ln>
          </p:spPr>
        </p:pic>
      </p:grpSp>
      <p:sp>
        <p:nvSpPr>
          <p:cNvPr id="474" name="Google Shape;474;p65"/>
          <p:cNvSpPr txBox="1"/>
          <p:nvPr/>
        </p:nvSpPr>
        <p:spPr>
          <a:xfrm>
            <a:off x="6012238" y="1714500"/>
            <a:ext cx="2424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Annotations</a:t>
            </a:r>
            <a:endParaRPr>
              <a:latin typeface="Lato"/>
              <a:ea typeface="Lato"/>
              <a:cs typeface="Lato"/>
              <a:sym typeface="Lato"/>
            </a:endParaRPr>
          </a:p>
        </p:txBody>
      </p:sp>
      <p:pic>
        <p:nvPicPr>
          <p:cNvPr id="466" name="Google Shape;466;p65" descr="Fist to five continuum with six hands displaying zero through 5 in numerical order.  Hands with three or more signify consensus."/>
          <p:cNvPicPr preferRelativeResize="0"/>
          <p:nvPr/>
        </p:nvPicPr>
        <p:blipFill>
          <a:blip r:embed="rId4">
            <a:alphaModFix/>
          </a:blip>
          <a:stretch>
            <a:fillRect/>
          </a:stretch>
        </p:blipFill>
        <p:spPr>
          <a:xfrm>
            <a:off x="510725" y="2262300"/>
            <a:ext cx="2840299" cy="1893550"/>
          </a:xfrm>
          <a:prstGeom prst="rect">
            <a:avLst/>
          </a:prstGeom>
          <a:noFill/>
          <a:ln>
            <a:noFill/>
          </a:ln>
        </p:spPr>
      </p:pic>
      <p:sp>
        <p:nvSpPr>
          <p:cNvPr id="473" name="Google Shape;473;p65"/>
          <p:cNvSpPr txBox="1"/>
          <p:nvPr/>
        </p:nvSpPr>
        <p:spPr>
          <a:xfrm>
            <a:off x="646263" y="1714500"/>
            <a:ext cx="2424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5 Finger Consensus</a:t>
            </a:r>
            <a:endParaRPr>
              <a:latin typeface="Lato"/>
              <a:ea typeface="Lato"/>
              <a:cs typeface="Lato"/>
              <a:sym typeface="Lato"/>
            </a:endParaRPr>
          </a:p>
        </p:txBody>
      </p:sp>
      <p:sp>
        <p:nvSpPr>
          <p:cNvPr id="464" name="Google Shape;464;p65"/>
          <p:cNvSpPr txBox="1">
            <a:spLocks noGrp="1"/>
          </p:cNvSpPr>
          <p:nvPr>
            <p:ph type="body" idx="1"/>
          </p:nvPr>
        </p:nvSpPr>
        <p:spPr>
          <a:xfrm>
            <a:off x="311700" y="953800"/>
            <a:ext cx="83637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b="1"/>
              <a:t>Document decisions not deliberations</a:t>
            </a:r>
            <a:endParaRPr sz="1800" b="1"/>
          </a:p>
          <a:p>
            <a:pPr marL="0" lvl="0" indent="0" algn="l" rtl="0">
              <a:spcBef>
                <a:spcPts val="1200"/>
              </a:spcBef>
              <a:spcAft>
                <a:spcPts val="0"/>
              </a:spcAft>
              <a:buNone/>
            </a:pPr>
            <a:endParaRPr sz="1800" b="1"/>
          </a:p>
          <a:p>
            <a:pPr marL="0" lvl="0" indent="0" algn="l" rtl="0">
              <a:spcBef>
                <a:spcPts val="1200"/>
              </a:spcBef>
              <a:spcAft>
                <a:spcPts val="1200"/>
              </a:spcAft>
              <a:buNone/>
            </a:pPr>
            <a:endParaRPr sz="1800" b="1"/>
          </a:p>
        </p:txBody>
      </p:sp>
      <p:sp>
        <p:nvSpPr>
          <p:cNvPr id="463" name="Google Shape;463;p65"/>
          <p:cNvSpPr txBox="1">
            <a:spLocks noGrp="1"/>
          </p:cNvSpPr>
          <p:nvPr>
            <p:ph type="title"/>
          </p:nvPr>
        </p:nvSpPr>
        <p:spPr>
          <a:xfrm>
            <a:off x="311700" y="160525"/>
            <a:ext cx="8520600" cy="10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dirty="0"/>
              <a:t>Documentation tip!  On-the-spot Consensus continued</a:t>
            </a:r>
            <a:endParaRPr sz="21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6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479" name="Google Shape;479;p66"/>
          <p:cNvSpPr txBox="1">
            <a:spLocks noGrp="1"/>
          </p:cNvSpPr>
          <p:nvPr>
            <p:ph type="body" idx="1"/>
          </p:nvPr>
        </p:nvSpPr>
        <p:spPr>
          <a:xfrm>
            <a:off x="568975" y="1191275"/>
            <a:ext cx="7496100" cy="3426000"/>
          </a:xfrm>
          <a:prstGeom prst="rect">
            <a:avLst/>
          </a:prstGeom>
          <a:ln>
            <a:noFill/>
          </a:ln>
        </p:spPr>
        <p:txBody>
          <a:bodyPr spcFirstLastPara="1" wrap="square" lIns="91425" tIns="91425" rIns="91425" bIns="91425" anchor="t" anchorCtr="0">
            <a:noAutofit/>
          </a:bodyPr>
          <a:lstStyle/>
          <a:p>
            <a:pPr marL="1371600" lvl="0" indent="0" algn="just" rtl="0">
              <a:spcBef>
                <a:spcPts val="0"/>
              </a:spcBef>
              <a:spcAft>
                <a:spcPts val="0"/>
              </a:spcAft>
              <a:buNone/>
            </a:pPr>
            <a:endParaRPr sz="2000">
              <a:solidFill>
                <a:srgbClr val="000000"/>
              </a:solidFill>
              <a:latin typeface="Arial"/>
              <a:ea typeface="Arial"/>
              <a:cs typeface="Arial"/>
              <a:sym typeface="Arial"/>
            </a:endParaRPr>
          </a:p>
          <a:p>
            <a:pPr marL="457200" lvl="0" indent="-355600" algn="just" rtl="0">
              <a:spcBef>
                <a:spcPts val="1200"/>
              </a:spcBef>
              <a:spcAft>
                <a:spcPts val="0"/>
              </a:spcAft>
              <a:buClr>
                <a:srgbClr val="000000"/>
              </a:buClr>
              <a:buSzPts val="2000"/>
              <a:buFont typeface="Arial"/>
              <a:buChar char="●"/>
            </a:pPr>
            <a:r>
              <a:rPr lang="en" sz="2000" b="1">
                <a:solidFill>
                  <a:srgbClr val="000000"/>
                </a:solidFill>
              </a:rPr>
              <a:t>Informed Majority exercise</a:t>
            </a:r>
            <a:br>
              <a:rPr lang="en" sz="2000" b="1">
                <a:solidFill>
                  <a:srgbClr val="000000"/>
                </a:solidFill>
              </a:rPr>
            </a:br>
            <a:endParaRPr sz="2000" b="1">
              <a:solidFill>
                <a:srgbClr val="000000"/>
              </a:solidFill>
            </a:endParaRPr>
          </a:p>
          <a:p>
            <a:pPr marL="457200" lvl="0" indent="-355600" algn="just" rtl="0">
              <a:spcBef>
                <a:spcPts val="0"/>
              </a:spcBef>
              <a:spcAft>
                <a:spcPts val="0"/>
              </a:spcAft>
              <a:buClr>
                <a:srgbClr val="000000"/>
              </a:buClr>
              <a:buSzPts val="2000"/>
              <a:buFont typeface="Arial"/>
              <a:buChar char="●"/>
            </a:pPr>
            <a:r>
              <a:rPr lang="en" sz="2000" b="1">
                <a:solidFill>
                  <a:srgbClr val="000000"/>
                </a:solidFill>
                <a:latin typeface="Arial"/>
                <a:ea typeface="Arial"/>
                <a:cs typeface="Arial"/>
                <a:sym typeface="Arial"/>
              </a:rPr>
              <a:t>Why?</a:t>
            </a:r>
            <a:endParaRPr sz="2000">
              <a:solidFill>
                <a:srgbClr val="000000"/>
              </a:solidFill>
            </a:endParaRPr>
          </a:p>
          <a:p>
            <a:pPr marL="1828800" lvl="1" indent="-355600" algn="just" rtl="0">
              <a:spcBef>
                <a:spcPts val="0"/>
              </a:spcBef>
              <a:spcAft>
                <a:spcPts val="0"/>
              </a:spcAft>
              <a:buClr>
                <a:srgbClr val="000000"/>
              </a:buClr>
              <a:buSzPts val="2000"/>
              <a:buFont typeface="Arial"/>
              <a:buChar char="○"/>
            </a:pPr>
            <a:r>
              <a:rPr lang="en" sz="2000">
                <a:solidFill>
                  <a:srgbClr val="000000"/>
                </a:solidFill>
              </a:rPr>
              <a:t>M</a:t>
            </a:r>
            <a:r>
              <a:rPr lang="en" sz="2000">
                <a:solidFill>
                  <a:srgbClr val="000000"/>
                </a:solidFill>
                <a:latin typeface="Arial"/>
                <a:ea typeface="Arial"/>
                <a:cs typeface="Arial"/>
                <a:sym typeface="Arial"/>
              </a:rPr>
              <a:t>ake decisions about wording in an efficient and effective manner</a:t>
            </a:r>
            <a:endParaRPr sz="2000">
              <a:solidFill>
                <a:srgbClr val="000000"/>
              </a:solidFill>
            </a:endParaRPr>
          </a:p>
          <a:p>
            <a:pPr marL="1828800" lvl="1" indent="-355600" algn="just" rtl="0">
              <a:spcBef>
                <a:spcPts val="0"/>
              </a:spcBef>
              <a:spcAft>
                <a:spcPts val="0"/>
              </a:spcAft>
              <a:buClr>
                <a:srgbClr val="000000"/>
              </a:buClr>
              <a:buSzPts val="2000"/>
              <a:buFont typeface="Arial"/>
              <a:buChar char="○"/>
            </a:pPr>
            <a:r>
              <a:rPr lang="en" sz="2000">
                <a:solidFill>
                  <a:srgbClr val="000000"/>
                </a:solidFill>
              </a:rPr>
              <a:t>E</a:t>
            </a:r>
            <a:r>
              <a:rPr lang="en" sz="2000">
                <a:solidFill>
                  <a:srgbClr val="000000"/>
                </a:solidFill>
                <a:latin typeface="Arial"/>
                <a:ea typeface="Arial"/>
                <a:cs typeface="Arial"/>
                <a:sym typeface="Arial"/>
              </a:rPr>
              <a:t>nsu</a:t>
            </a:r>
            <a:r>
              <a:rPr lang="en" sz="2000">
                <a:solidFill>
                  <a:srgbClr val="000000"/>
                </a:solidFill>
              </a:rPr>
              <a:t>re </a:t>
            </a:r>
            <a:r>
              <a:rPr lang="en" sz="2000">
                <a:solidFill>
                  <a:srgbClr val="000000"/>
                </a:solidFill>
                <a:latin typeface="Arial"/>
                <a:ea typeface="Arial"/>
                <a:cs typeface="Arial"/>
                <a:sym typeface="Arial"/>
              </a:rPr>
              <a:t>that all voices are heard</a:t>
            </a:r>
            <a:endParaRPr sz="2000">
              <a:solidFill>
                <a:srgbClr val="000000"/>
              </a:solidFill>
            </a:endParaRPr>
          </a:p>
          <a:p>
            <a:pPr marL="1828800" lvl="1" indent="-355600" algn="just" rtl="0">
              <a:spcBef>
                <a:spcPts val="0"/>
              </a:spcBef>
              <a:spcAft>
                <a:spcPts val="0"/>
              </a:spcAft>
              <a:buClr>
                <a:srgbClr val="000000"/>
              </a:buClr>
              <a:buSzPts val="2000"/>
              <a:buFont typeface="Arial"/>
              <a:buChar char="○"/>
            </a:pPr>
            <a:r>
              <a:rPr lang="en" sz="2000">
                <a:solidFill>
                  <a:srgbClr val="000000"/>
                </a:solidFill>
              </a:rPr>
              <a:t>T</a:t>
            </a:r>
            <a:r>
              <a:rPr lang="en" sz="2000">
                <a:solidFill>
                  <a:srgbClr val="000000"/>
                </a:solidFill>
                <a:latin typeface="Arial"/>
                <a:ea typeface="Arial"/>
                <a:cs typeface="Arial"/>
                <a:sym typeface="Arial"/>
              </a:rPr>
              <a:t>ime to create and discuss alternatives.</a:t>
            </a:r>
            <a:endParaRPr sz="2000">
              <a:solidFill>
                <a:srgbClr val="000000"/>
              </a:solidFill>
              <a:latin typeface="Arial"/>
              <a:ea typeface="Arial"/>
              <a:cs typeface="Arial"/>
              <a:sym typeface="Arial"/>
            </a:endParaRPr>
          </a:p>
          <a:p>
            <a:pPr marL="914400" lvl="0" indent="0" algn="l" rtl="0">
              <a:spcBef>
                <a:spcPts val="1200"/>
              </a:spcBef>
              <a:spcAft>
                <a:spcPts val="0"/>
              </a:spcAft>
              <a:buNone/>
            </a:pPr>
            <a:endParaRPr sz="1800">
              <a:solidFill>
                <a:srgbClr val="000000"/>
              </a:solidFill>
              <a:latin typeface="Arial"/>
              <a:ea typeface="Arial"/>
              <a:cs typeface="Arial"/>
              <a:sym typeface="Arial"/>
            </a:endParaRPr>
          </a:p>
          <a:p>
            <a:pPr marL="0" lvl="0" indent="0" algn="l" rtl="0">
              <a:spcBef>
                <a:spcPts val="1200"/>
              </a:spcBef>
              <a:spcAft>
                <a:spcPts val="0"/>
              </a:spcAft>
              <a:buNone/>
            </a:pPr>
            <a:endParaRPr sz="1800" b="1">
              <a:solidFill>
                <a:srgbClr val="000000"/>
              </a:solidFill>
              <a:latin typeface="Arial"/>
              <a:ea typeface="Arial"/>
              <a:cs typeface="Arial"/>
              <a:sym typeface="Arial"/>
            </a:endParaRPr>
          </a:p>
          <a:p>
            <a:pPr marL="0" lvl="0" indent="0" algn="l" rtl="0">
              <a:spcBef>
                <a:spcPts val="0"/>
              </a:spcBef>
              <a:spcAft>
                <a:spcPts val="0"/>
              </a:spcAft>
              <a:buNone/>
            </a:pPr>
            <a:endParaRPr sz="1800"/>
          </a:p>
          <a:p>
            <a:pPr marL="0" lvl="0" indent="0" algn="l" rtl="0">
              <a:spcBef>
                <a:spcPts val="1200"/>
              </a:spcBef>
              <a:spcAft>
                <a:spcPts val="1200"/>
              </a:spcAft>
              <a:buNone/>
            </a:pPr>
            <a:endParaRPr sz="2300">
              <a:solidFill>
                <a:srgbClr val="000000"/>
              </a:solidFill>
              <a:latin typeface="Arial"/>
              <a:ea typeface="Arial"/>
              <a:cs typeface="Arial"/>
              <a:sym typeface="Arial"/>
            </a:endParaRPr>
          </a:p>
        </p:txBody>
      </p:sp>
      <p:sp>
        <p:nvSpPr>
          <p:cNvPr id="481" name="Google Shape;481;p66"/>
          <p:cNvSpPr txBox="1">
            <a:spLocks noGrp="1"/>
          </p:cNvSpPr>
          <p:nvPr>
            <p:ph type="title" idx="4294967295"/>
          </p:nvPr>
        </p:nvSpPr>
        <p:spPr>
          <a:xfrm>
            <a:off x="248400" y="-831269"/>
            <a:ext cx="86472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032963"/>
                </a:solidFill>
                <a:effectLst/>
                <a:uLnTx/>
                <a:uFillTx/>
                <a:latin typeface="Arial"/>
                <a:ea typeface="Arial"/>
                <a:cs typeface="Arial"/>
                <a:sym typeface="Arial"/>
              </a:rPr>
              <a:t>title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dirty="0"/>
          </a:p>
        </p:txBody>
      </p:sp>
      <p:pic>
        <p:nvPicPr>
          <p:cNvPr id="487" name="Google Shape;487;p67" descr="Fist to five continuum with six hands displaying zero through 5 in numerical order.  Hands with three or more signify consensus."/>
          <p:cNvPicPr preferRelativeResize="0"/>
          <p:nvPr/>
        </p:nvPicPr>
        <p:blipFill>
          <a:blip r:embed="rId3">
            <a:alphaModFix/>
          </a:blip>
          <a:stretch>
            <a:fillRect/>
          </a:stretch>
        </p:blipFill>
        <p:spPr>
          <a:xfrm>
            <a:off x="5808375" y="2892975"/>
            <a:ext cx="2840299" cy="1893550"/>
          </a:xfrm>
          <a:prstGeom prst="rect">
            <a:avLst/>
          </a:prstGeom>
          <a:noFill/>
          <a:ln>
            <a:noFill/>
          </a:ln>
        </p:spPr>
      </p:pic>
      <p:sp>
        <p:nvSpPr>
          <p:cNvPr id="488" name="Google Shape;488;p67"/>
          <p:cNvSpPr txBox="1"/>
          <p:nvPr/>
        </p:nvSpPr>
        <p:spPr>
          <a:xfrm>
            <a:off x="6056038" y="2485325"/>
            <a:ext cx="2424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Lato"/>
                <a:ea typeface="Lato"/>
                <a:cs typeface="Lato"/>
                <a:sym typeface="Lato"/>
              </a:rPr>
              <a:t>5 Finger Consensus</a:t>
            </a:r>
            <a:endParaRPr dirty="0">
              <a:latin typeface="Lato"/>
              <a:ea typeface="Lato"/>
              <a:cs typeface="Lato"/>
              <a:sym typeface="Lato"/>
            </a:endParaRPr>
          </a:p>
        </p:txBody>
      </p:sp>
      <p:sp>
        <p:nvSpPr>
          <p:cNvPr id="489" name="Google Shape;489;p67"/>
          <p:cNvSpPr txBox="1"/>
          <p:nvPr/>
        </p:nvSpPr>
        <p:spPr>
          <a:xfrm>
            <a:off x="421375" y="1300325"/>
            <a:ext cx="5442600" cy="288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dirty="0"/>
          </a:p>
          <a:p>
            <a:pPr marL="457200" lvl="0" indent="-336550" algn="l" rtl="0">
              <a:lnSpc>
                <a:spcPct val="115000"/>
              </a:lnSpc>
              <a:spcBef>
                <a:spcPts val="0"/>
              </a:spcBef>
              <a:spcAft>
                <a:spcPts val="0"/>
              </a:spcAft>
              <a:buSzPts val="1700"/>
              <a:buChar char="●"/>
            </a:pPr>
            <a:r>
              <a:rPr lang="en" sz="1700" dirty="0"/>
              <a:t>No majority after vote, keep top 2 options and vote again.</a:t>
            </a:r>
            <a:endParaRPr sz="1700" dirty="0"/>
          </a:p>
          <a:p>
            <a:pPr marL="457200" lvl="0" indent="-336550" algn="l" rtl="0">
              <a:lnSpc>
                <a:spcPct val="115000"/>
              </a:lnSpc>
              <a:spcBef>
                <a:spcPts val="0"/>
              </a:spcBef>
              <a:spcAft>
                <a:spcPts val="0"/>
              </a:spcAft>
              <a:buSzPts val="1700"/>
              <a:buChar char="●"/>
            </a:pPr>
            <a:r>
              <a:rPr lang="en" sz="1700" dirty="0"/>
              <a:t>Once all decisions are made about the wording, the statement is rewritten and we will seek confirmation for acceptance with the 5-finger consensus.</a:t>
            </a:r>
            <a:endParaRPr sz="1700" dirty="0"/>
          </a:p>
          <a:p>
            <a:pPr marL="0" lvl="0" indent="0" algn="l" rtl="0">
              <a:spcBef>
                <a:spcPts val="1600"/>
              </a:spcBef>
              <a:spcAft>
                <a:spcPts val="0"/>
              </a:spcAft>
              <a:buNone/>
            </a:pPr>
            <a:r>
              <a:rPr lang="en" dirty="0">
                <a:latin typeface="Lato"/>
                <a:ea typeface="Lato"/>
                <a:cs typeface="Lato"/>
                <a:sym typeface="Lato"/>
              </a:rPr>
              <a:t> </a:t>
            </a: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p:txBody>
      </p:sp>
      <p:sp>
        <p:nvSpPr>
          <p:cNvPr id="490" name="Google Shape;490;p67"/>
          <p:cNvSpPr txBox="1">
            <a:spLocks noGrp="1"/>
          </p:cNvSpPr>
          <p:nvPr>
            <p:ph type="title" idx="4294967295"/>
          </p:nvPr>
        </p:nvSpPr>
        <p:spPr>
          <a:xfrm>
            <a:off x="421375" y="178775"/>
            <a:ext cx="3000000" cy="646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32963"/>
                </a:solidFill>
                <a:effectLst/>
                <a:uLnTx/>
                <a:uFillTx/>
                <a:latin typeface="Arial"/>
                <a:ea typeface="Arial"/>
                <a:cs typeface="Arial"/>
                <a:sym typeface="Arial"/>
              </a:rPr>
              <a:t>Next we </a:t>
            </a:r>
            <a:r>
              <a:rPr kumimoji="0" lang="en-US" sz="3000" b="1" i="0" u="none" strike="noStrike" kern="0" cap="none" spc="0" normalizeH="0" baseline="0" noProof="0" dirty="0">
                <a:ln>
                  <a:noFill/>
                </a:ln>
                <a:solidFill>
                  <a:srgbClr val="032963"/>
                </a:solidFill>
                <a:effectLst/>
                <a:uLnTx/>
                <a:uFillTx/>
                <a:latin typeface="Arial"/>
                <a:ea typeface="Arial"/>
                <a:cs typeface="Arial"/>
                <a:sym typeface="Arial"/>
              </a:rPr>
              <a:t>VOTE</a:t>
            </a:r>
            <a:r>
              <a:rPr kumimoji="0" lang="en-US" sz="3000" b="0" i="0" u="none" strike="noStrike" kern="0" cap="none" spc="0" normalizeH="0" baseline="0" noProof="0" dirty="0">
                <a:ln>
                  <a:noFill/>
                </a:ln>
                <a:solidFill>
                  <a:srgbClr val="032963"/>
                </a:solidFill>
                <a:effectLst/>
                <a:uLnTx/>
                <a:uFillTx/>
                <a:latin typeface="Arial"/>
                <a:ea typeface="Arial"/>
                <a:cs typeface="Arial"/>
                <a:sym typeface="Arial"/>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8"/>
          <p:cNvSpPr txBox="1">
            <a:spLocks noGrp="1"/>
          </p:cNvSpPr>
          <p:nvPr>
            <p:ph type="title"/>
          </p:nvPr>
        </p:nvSpPr>
        <p:spPr>
          <a:xfrm>
            <a:off x="512900" y="130025"/>
            <a:ext cx="78966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Example-Informed Majority Exercise</a:t>
            </a:r>
            <a:endParaRPr sz="3000" dirty="0"/>
          </a:p>
        </p:txBody>
      </p:sp>
      <p:sp>
        <p:nvSpPr>
          <p:cNvPr id="496" name="Google Shape;496;p68"/>
          <p:cNvSpPr txBox="1">
            <a:spLocks noGrp="1"/>
          </p:cNvSpPr>
          <p:nvPr>
            <p:ph type="body" idx="1"/>
          </p:nvPr>
        </p:nvSpPr>
        <p:spPr>
          <a:xfrm>
            <a:off x="568975" y="1737250"/>
            <a:ext cx="7496100" cy="2555400"/>
          </a:xfrm>
          <a:prstGeom prst="rect">
            <a:avLst/>
          </a:prstGeom>
          <a:ln>
            <a:noFill/>
          </a:ln>
        </p:spPr>
        <p:txBody>
          <a:bodyPr spcFirstLastPara="1" wrap="square" lIns="91425" tIns="91425" rIns="91425" bIns="91425" anchor="t" anchorCtr="0">
            <a:noAutofit/>
          </a:bodyPr>
          <a:lstStyle/>
          <a:p>
            <a:pPr marL="457200" lvl="0" indent="-355600" algn="just" rtl="0">
              <a:spcBef>
                <a:spcPts val="0"/>
              </a:spcBef>
              <a:spcAft>
                <a:spcPts val="0"/>
              </a:spcAft>
              <a:buClr>
                <a:srgbClr val="000000"/>
              </a:buClr>
              <a:buSzPts val="2000"/>
              <a:buFont typeface="Arial"/>
              <a:buChar char="●"/>
            </a:pPr>
            <a:r>
              <a:rPr lang="en" sz="2000" b="1" dirty="0">
                <a:solidFill>
                  <a:srgbClr val="000000"/>
                </a:solidFill>
                <a:latin typeface="Arial"/>
                <a:ea typeface="Arial"/>
                <a:cs typeface="Arial"/>
                <a:sym typeface="Arial"/>
              </a:rPr>
              <a:t>Mission:  </a:t>
            </a:r>
            <a:r>
              <a:rPr lang="en" sz="2000" dirty="0">
                <a:solidFill>
                  <a:srgbClr val="000000"/>
                </a:solidFill>
                <a:latin typeface="Arial"/>
                <a:ea typeface="Arial"/>
                <a:cs typeface="Arial"/>
                <a:sym typeface="Arial"/>
              </a:rPr>
              <a:t>The point of </a:t>
            </a:r>
            <a:r>
              <a:rPr lang="en" sz="2000" i="1" dirty="0">
                <a:solidFill>
                  <a:srgbClr val="000000"/>
                </a:solidFill>
                <a:latin typeface="Arial"/>
                <a:ea typeface="Arial"/>
                <a:cs typeface="Arial"/>
                <a:sym typeface="Arial"/>
              </a:rPr>
              <a:t>informed majority</a:t>
            </a:r>
            <a:r>
              <a:rPr lang="en" sz="2000" dirty="0">
                <a:solidFill>
                  <a:srgbClr val="000000"/>
                </a:solidFill>
                <a:latin typeface="Arial"/>
                <a:ea typeface="Arial"/>
                <a:cs typeface="Arial"/>
                <a:sym typeface="Arial"/>
              </a:rPr>
              <a:t> is to make decisions about wording in an efficient and effective manner, while ensuring that all voices are heard and time is given to create and discuss alternatives.</a:t>
            </a:r>
            <a:endParaRPr sz="2000" dirty="0">
              <a:solidFill>
                <a:srgbClr val="000000"/>
              </a:solidFill>
              <a:latin typeface="Arial"/>
              <a:ea typeface="Arial"/>
              <a:cs typeface="Arial"/>
              <a:sym typeface="Arial"/>
            </a:endParaRPr>
          </a:p>
          <a:p>
            <a:pPr marL="914400" lvl="1" indent="-355600" algn="just" rtl="0">
              <a:spcBef>
                <a:spcPts val="0"/>
              </a:spcBef>
              <a:spcAft>
                <a:spcPts val="0"/>
              </a:spcAft>
              <a:buClr>
                <a:srgbClr val="000000"/>
              </a:buClr>
              <a:buSzPts val="2000"/>
              <a:buFont typeface="Arial"/>
              <a:buChar char="○"/>
            </a:pPr>
            <a:r>
              <a:rPr lang="en" sz="2000" dirty="0">
                <a:solidFill>
                  <a:srgbClr val="000000"/>
                </a:solidFill>
                <a:latin typeface="Arial"/>
                <a:ea typeface="Arial"/>
                <a:cs typeface="Arial"/>
                <a:sym typeface="Arial"/>
              </a:rPr>
              <a:t>Edits</a:t>
            </a:r>
            <a:endParaRPr sz="2000" dirty="0">
              <a:solidFill>
                <a:srgbClr val="000000"/>
              </a:solidFill>
              <a:latin typeface="Arial"/>
              <a:ea typeface="Arial"/>
              <a:cs typeface="Arial"/>
              <a:sym typeface="Arial"/>
            </a:endParaRPr>
          </a:p>
          <a:p>
            <a:pPr marL="1371600" lvl="2" indent="-355600" algn="just" rtl="0">
              <a:spcBef>
                <a:spcPts val="0"/>
              </a:spcBef>
              <a:spcAft>
                <a:spcPts val="0"/>
              </a:spcAft>
              <a:buClr>
                <a:srgbClr val="000000"/>
              </a:buClr>
              <a:buSzPts val="2000"/>
              <a:buFont typeface="Arial"/>
              <a:buChar char="■"/>
            </a:pPr>
            <a:r>
              <a:rPr lang="en" sz="2000" dirty="0">
                <a:solidFill>
                  <a:srgbClr val="000000"/>
                </a:solidFill>
                <a:latin typeface="Arial"/>
                <a:ea typeface="Arial"/>
                <a:cs typeface="Arial"/>
                <a:sym typeface="Arial"/>
              </a:rPr>
              <a:t>Person one:  change “point” to mission</a:t>
            </a:r>
            <a:endParaRPr sz="2000" dirty="0">
              <a:solidFill>
                <a:srgbClr val="000000"/>
              </a:solidFill>
              <a:latin typeface="Arial"/>
              <a:ea typeface="Arial"/>
              <a:cs typeface="Arial"/>
              <a:sym typeface="Arial"/>
            </a:endParaRPr>
          </a:p>
          <a:p>
            <a:pPr marL="1371600" lvl="2" indent="-355600" algn="just" rtl="0">
              <a:spcBef>
                <a:spcPts val="0"/>
              </a:spcBef>
              <a:spcAft>
                <a:spcPts val="0"/>
              </a:spcAft>
              <a:buClr>
                <a:srgbClr val="000000"/>
              </a:buClr>
              <a:buSzPts val="2000"/>
              <a:buFont typeface="Arial"/>
              <a:buChar char="■"/>
            </a:pPr>
            <a:r>
              <a:rPr lang="en" sz="2000" dirty="0">
                <a:solidFill>
                  <a:srgbClr val="000000"/>
                </a:solidFill>
                <a:latin typeface="Arial"/>
                <a:ea typeface="Arial"/>
                <a:cs typeface="Arial"/>
                <a:sym typeface="Arial"/>
              </a:rPr>
              <a:t>Person two:  delete “efficient”</a:t>
            </a:r>
            <a:endParaRPr sz="2000" dirty="0">
              <a:solidFill>
                <a:srgbClr val="000000"/>
              </a:solidFill>
              <a:latin typeface="Arial"/>
              <a:ea typeface="Arial"/>
              <a:cs typeface="Arial"/>
              <a:sym typeface="Arial"/>
            </a:endParaRPr>
          </a:p>
          <a:p>
            <a:pPr marL="914400" lvl="0" indent="0" algn="l" rtl="0">
              <a:spcBef>
                <a:spcPts val="1200"/>
              </a:spcBef>
              <a:spcAft>
                <a:spcPts val="0"/>
              </a:spcAft>
              <a:buNone/>
            </a:pPr>
            <a:endParaRPr sz="1800" dirty="0">
              <a:solidFill>
                <a:srgbClr val="000000"/>
              </a:solidFill>
              <a:latin typeface="Arial"/>
              <a:ea typeface="Arial"/>
              <a:cs typeface="Arial"/>
              <a:sym typeface="Arial"/>
            </a:endParaRPr>
          </a:p>
          <a:p>
            <a:pPr marL="0" lvl="0" indent="0" algn="l" rtl="0">
              <a:spcBef>
                <a:spcPts val="1200"/>
              </a:spcBef>
              <a:spcAft>
                <a:spcPts val="0"/>
              </a:spcAft>
              <a:buNone/>
            </a:pPr>
            <a:endParaRPr sz="1800" b="1" dirty="0">
              <a:solidFill>
                <a:srgbClr val="000000"/>
              </a:solidFill>
              <a:latin typeface="Arial"/>
              <a:ea typeface="Arial"/>
              <a:cs typeface="Arial"/>
              <a:sym typeface="Arial"/>
            </a:endParaRPr>
          </a:p>
          <a:p>
            <a:pPr marL="0" lvl="0" indent="0" algn="l" rtl="0">
              <a:spcBef>
                <a:spcPts val="0"/>
              </a:spcBef>
              <a:spcAft>
                <a:spcPts val="0"/>
              </a:spcAft>
              <a:buNone/>
            </a:pPr>
            <a:endParaRPr sz="1800" dirty="0"/>
          </a:p>
          <a:p>
            <a:pPr marL="0" lvl="0" indent="0" algn="l" rtl="0">
              <a:spcBef>
                <a:spcPts val="1200"/>
              </a:spcBef>
              <a:spcAft>
                <a:spcPts val="1200"/>
              </a:spcAft>
              <a:buNone/>
            </a:pPr>
            <a:endParaRPr sz="2300" dirty="0">
              <a:solidFill>
                <a:srgbClr val="000000"/>
              </a:solidFill>
              <a:latin typeface="Arial"/>
              <a:ea typeface="Arial"/>
              <a:cs typeface="Arial"/>
              <a:sym typeface="Arial"/>
            </a:endParaRPr>
          </a:p>
        </p:txBody>
      </p:sp>
      <p:sp>
        <p:nvSpPr>
          <p:cNvPr id="497" name="Google Shape;497;p6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9"/>
          <p:cNvSpPr txBox="1">
            <a:spLocks noGrp="1"/>
          </p:cNvSpPr>
          <p:nvPr>
            <p:ph type="title"/>
          </p:nvPr>
        </p:nvSpPr>
        <p:spPr>
          <a:xfrm>
            <a:off x="623700" y="73975"/>
            <a:ext cx="78966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Example-Informed Majority Exercise continued</a:t>
            </a:r>
            <a:endParaRPr sz="3000" dirty="0"/>
          </a:p>
        </p:txBody>
      </p:sp>
      <p:sp>
        <p:nvSpPr>
          <p:cNvPr id="503" name="Google Shape;503;p69"/>
          <p:cNvSpPr txBox="1">
            <a:spLocks noGrp="1"/>
          </p:cNvSpPr>
          <p:nvPr>
            <p:ph type="body" idx="1"/>
          </p:nvPr>
        </p:nvSpPr>
        <p:spPr>
          <a:xfrm>
            <a:off x="400800" y="1036500"/>
            <a:ext cx="7496100" cy="2555400"/>
          </a:xfrm>
          <a:prstGeom prst="rect">
            <a:avLst/>
          </a:prstGeom>
          <a:ln>
            <a:noFill/>
          </a:ln>
        </p:spPr>
        <p:txBody>
          <a:bodyPr spcFirstLastPara="1" wrap="square" lIns="91425" tIns="91425" rIns="91425" bIns="91425" anchor="t" anchorCtr="0">
            <a:noAutofit/>
          </a:bodyPr>
          <a:lstStyle/>
          <a:p>
            <a:pPr marL="457200" lvl="0" indent="-330200" algn="just" rtl="0">
              <a:spcBef>
                <a:spcPts val="0"/>
              </a:spcBef>
              <a:spcAft>
                <a:spcPts val="0"/>
              </a:spcAft>
              <a:buClr>
                <a:srgbClr val="000000"/>
              </a:buClr>
              <a:buSzPts val="1600"/>
              <a:buFont typeface="Arial"/>
              <a:buChar char="●"/>
            </a:pPr>
            <a:r>
              <a:rPr lang="en" sz="1600" b="1" dirty="0">
                <a:solidFill>
                  <a:srgbClr val="000000"/>
                </a:solidFill>
                <a:latin typeface="Arial"/>
                <a:ea typeface="Arial"/>
                <a:cs typeface="Arial"/>
                <a:sym typeface="Arial"/>
              </a:rPr>
              <a:t>Mission:  </a:t>
            </a:r>
            <a:r>
              <a:rPr lang="en" sz="1600" dirty="0">
                <a:solidFill>
                  <a:srgbClr val="000000"/>
                </a:solidFill>
                <a:latin typeface="Arial"/>
                <a:ea typeface="Arial"/>
                <a:cs typeface="Arial"/>
                <a:sym typeface="Arial"/>
              </a:rPr>
              <a:t>The point of </a:t>
            </a:r>
            <a:r>
              <a:rPr lang="en" sz="1600" i="1" dirty="0">
                <a:solidFill>
                  <a:srgbClr val="000000"/>
                </a:solidFill>
                <a:latin typeface="Arial"/>
                <a:ea typeface="Arial"/>
                <a:cs typeface="Arial"/>
                <a:sym typeface="Arial"/>
              </a:rPr>
              <a:t>informed majority</a:t>
            </a:r>
            <a:r>
              <a:rPr lang="en" sz="1600" dirty="0">
                <a:solidFill>
                  <a:srgbClr val="000000"/>
                </a:solidFill>
                <a:latin typeface="Arial"/>
                <a:ea typeface="Arial"/>
                <a:cs typeface="Arial"/>
                <a:sym typeface="Arial"/>
              </a:rPr>
              <a:t> is to make decisions about wording in an efficient and effective manner, while ensuring that all voices are heard and time is given to create and discuss alternatives.</a:t>
            </a:r>
            <a:endParaRPr sz="1600" dirty="0">
              <a:solidFill>
                <a:srgbClr val="000000"/>
              </a:solidFill>
              <a:latin typeface="Arial"/>
              <a:ea typeface="Arial"/>
              <a:cs typeface="Arial"/>
              <a:sym typeface="Arial"/>
            </a:endParaRPr>
          </a:p>
          <a:p>
            <a:pPr marL="914400" lvl="1" indent="-355600" algn="just" rtl="0">
              <a:spcBef>
                <a:spcPts val="0"/>
              </a:spcBef>
              <a:spcAft>
                <a:spcPts val="0"/>
              </a:spcAft>
              <a:buClr>
                <a:srgbClr val="000000"/>
              </a:buClr>
              <a:buSzPts val="2000"/>
              <a:buFont typeface="Arial"/>
              <a:buChar char="○"/>
            </a:pPr>
            <a:r>
              <a:rPr lang="en" sz="2000" dirty="0">
                <a:solidFill>
                  <a:srgbClr val="000000"/>
                </a:solidFill>
                <a:latin typeface="Arial"/>
                <a:ea typeface="Arial"/>
                <a:cs typeface="Arial"/>
                <a:sym typeface="Arial"/>
              </a:rPr>
              <a:t>Edits</a:t>
            </a:r>
            <a:endParaRPr sz="2000" dirty="0">
              <a:solidFill>
                <a:srgbClr val="000000"/>
              </a:solidFill>
              <a:latin typeface="Arial"/>
              <a:ea typeface="Arial"/>
              <a:cs typeface="Arial"/>
              <a:sym typeface="Arial"/>
            </a:endParaRPr>
          </a:p>
          <a:p>
            <a:pPr marL="1371600" lvl="2" indent="-355600" algn="just" rtl="0">
              <a:spcBef>
                <a:spcPts val="0"/>
              </a:spcBef>
              <a:spcAft>
                <a:spcPts val="0"/>
              </a:spcAft>
              <a:buClr>
                <a:srgbClr val="000000"/>
              </a:buClr>
              <a:buSzPts val="2000"/>
              <a:buFont typeface="Arial"/>
              <a:buChar char="■"/>
            </a:pPr>
            <a:r>
              <a:rPr lang="en" sz="2000" dirty="0">
                <a:solidFill>
                  <a:srgbClr val="000000"/>
                </a:solidFill>
                <a:latin typeface="Arial"/>
                <a:ea typeface="Arial"/>
                <a:cs typeface="Arial"/>
                <a:sym typeface="Arial"/>
              </a:rPr>
              <a:t>Person one:  change “point” to mission </a:t>
            </a:r>
            <a:endParaRPr sz="2000" dirty="0">
              <a:solidFill>
                <a:srgbClr val="000000"/>
              </a:solidFill>
              <a:latin typeface="Arial"/>
              <a:ea typeface="Arial"/>
              <a:cs typeface="Arial"/>
              <a:sym typeface="Arial"/>
            </a:endParaRPr>
          </a:p>
          <a:p>
            <a:pPr marL="1828800" lvl="3" indent="-355600" algn="just" rtl="0">
              <a:spcBef>
                <a:spcPts val="0"/>
              </a:spcBef>
              <a:spcAft>
                <a:spcPts val="0"/>
              </a:spcAft>
              <a:buClr>
                <a:srgbClr val="000000"/>
              </a:buClr>
              <a:buSzPts val="2000"/>
              <a:buFont typeface="Arial"/>
              <a:buChar char="●"/>
            </a:pPr>
            <a:r>
              <a:rPr lang="en" sz="2000" dirty="0">
                <a:solidFill>
                  <a:srgbClr val="000000"/>
                </a:solidFill>
                <a:latin typeface="Arial"/>
                <a:ea typeface="Arial"/>
                <a:cs typeface="Arial"/>
                <a:sym typeface="Arial"/>
              </a:rPr>
              <a:t>Lobbies for edit, other agree. Change is made.</a:t>
            </a:r>
            <a:endParaRPr sz="2000" dirty="0">
              <a:solidFill>
                <a:srgbClr val="000000"/>
              </a:solidFill>
              <a:latin typeface="Arial"/>
              <a:ea typeface="Arial"/>
              <a:cs typeface="Arial"/>
              <a:sym typeface="Arial"/>
            </a:endParaRPr>
          </a:p>
          <a:p>
            <a:pPr marL="1371600" lvl="2" indent="-355600" algn="just" rtl="0">
              <a:spcBef>
                <a:spcPts val="0"/>
              </a:spcBef>
              <a:spcAft>
                <a:spcPts val="0"/>
              </a:spcAft>
              <a:buClr>
                <a:srgbClr val="000000"/>
              </a:buClr>
              <a:buSzPts val="2000"/>
              <a:buFont typeface="Arial"/>
              <a:buChar char="■"/>
            </a:pPr>
            <a:r>
              <a:rPr lang="en" sz="2000" dirty="0">
                <a:solidFill>
                  <a:srgbClr val="000000"/>
                </a:solidFill>
                <a:latin typeface="Arial"/>
                <a:ea typeface="Arial"/>
                <a:cs typeface="Arial"/>
                <a:sym typeface="Arial"/>
              </a:rPr>
              <a:t>Person two:  delete “efficient”</a:t>
            </a:r>
            <a:endParaRPr sz="2000" dirty="0">
              <a:solidFill>
                <a:srgbClr val="000000"/>
              </a:solidFill>
              <a:latin typeface="Arial"/>
              <a:ea typeface="Arial"/>
              <a:cs typeface="Arial"/>
              <a:sym typeface="Arial"/>
            </a:endParaRPr>
          </a:p>
          <a:p>
            <a:pPr marL="1828800" lvl="3" indent="-355600" algn="just" rtl="0">
              <a:spcBef>
                <a:spcPts val="0"/>
              </a:spcBef>
              <a:spcAft>
                <a:spcPts val="0"/>
              </a:spcAft>
              <a:buClr>
                <a:srgbClr val="000000"/>
              </a:buClr>
              <a:buSzPts val="2000"/>
              <a:buFont typeface="Arial"/>
              <a:buChar char="●"/>
            </a:pPr>
            <a:r>
              <a:rPr lang="en" sz="2000" dirty="0">
                <a:solidFill>
                  <a:srgbClr val="000000"/>
                </a:solidFill>
                <a:latin typeface="Arial"/>
                <a:ea typeface="Arial"/>
                <a:cs typeface="Arial"/>
                <a:sym typeface="Arial"/>
              </a:rPr>
              <a:t>Decides not to lobby for edit and no one else volunteers.  Efficient remains</a:t>
            </a:r>
            <a:endParaRPr sz="2000" dirty="0">
              <a:solidFill>
                <a:srgbClr val="000000"/>
              </a:solidFill>
              <a:latin typeface="Arial"/>
              <a:ea typeface="Arial"/>
              <a:cs typeface="Arial"/>
              <a:sym typeface="Arial"/>
            </a:endParaRPr>
          </a:p>
          <a:p>
            <a:pPr marL="914400" lvl="0" indent="0" algn="l" rtl="0">
              <a:spcBef>
                <a:spcPts val="1200"/>
              </a:spcBef>
              <a:spcAft>
                <a:spcPts val="0"/>
              </a:spcAft>
              <a:buNone/>
            </a:pPr>
            <a:endParaRPr sz="1800" dirty="0">
              <a:solidFill>
                <a:srgbClr val="000000"/>
              </a:solidFill>
              <a:latin typeface="Arial"/>
              <a:ea typeface="Arial"/>
              <a:cs typeface="Arial"/>
              <a:sym typeface="Arial"/>
            </a:endParaRPr>
          </a:p>
          <a:p>
            <a:pPr marL="0" lvl="0" indent="0" algn="l" rtl="0">
              <a:spcBef>
                <a:spcPts val="1200"/>
              </a:spcBef>
              <a:spcAft>
                <a:spcPts val="0"/>
              </a:spcAft>
              <a:buNone/>
            </a:pPr>
            <a:endParaRPr sz="1800" b="1" dirty="0">
              <a:solidFill>
                <a:srgbClr val="000000"/>
              </a:solidFill>
              <a:latin typeface="Arial"/>
              <a:ea typeface="Arial"/>
              <a:cs typeface="Arial"/>
              <a:sym typeface="Arial"/>
            </a:endParaRPr>
          </a:p>
          <a:p>
            <a:pPr marL="0" lvl="0" indent="0" algn="l" rtl="0">
              <a:spcBef>
                <a:spcPts val="0"/>
              </a:spcBef>
              <a:spcAft>
                <a:spcPts val="0"/>
              </a:spcAft>
              <a:buNone/>
            </a:pPr>
            <a:endParaRPr sz="1800" dirty="0"/>
          </a:p>
          <a:p>
            <a:pPr marL="0" lvl="0" indent="0" algn="l" rtl="0">
              <a:spcBef>
                <a:spcPts val="1200"/>
              </a:spcBef>
              <a:spcAft>
                <a:spcPts val="1200"/>
              </a:spcAft>
              <a:buNone/>
            </a:pPr>
            <a:endParaRPr sz="2300" dirty="0">
              <a:solidFill>
                <a:srgbClr val="000000"/>
              </a:solidFill>
              <a:latin typeface="Arial"/>
              <a:ea typeface="Arial"/>
              <a:cs typeface="Arial"/>
              <a:sym typeface="Arial"/>
            </a:endParaRPr>
          </a:p>
        </p:txBody>
      </p:sp>
      <p:sp>
        <p:nvSpPr>
          <p:cNvPr id="504" name="Google Shape;504;p6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0"/>
          <p:cNvSpPr txBox="1">
            <a:spLocks noGrp="1"/>
          </p:cNvSpPr>
          <p:nvPr>
            <p:ph type="title"/>
          </p:nvPr>
        </p:nvSpPr>
        <p:spPr>
          <a:xfrm>
            <a:off x="368725" y="130025"/>
            <a:ext cx="78966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Example-Informed Majority Exercise continued continued</a:t>
            </a:r>
            <a:endParaRPr sz="3000" dirty="0"/>
          </a:p>
        </p:txBody>
      </p:sp>
      <p:sp>
        <p:nvSpPr>
          <p:cNvPr id="510" name="Google Shape;510;p70"/>
          <p:cNvSpPr txBox="1">
            <a:spLocks noGrp="1"/>
          </p:cNvSpPr>
          <p:nvPr>
            <p:ph type="body" idx="1"/>
          </p:nvPr>
        </p:nvSpPr>
        <p:spPr>
          <a:xfrm>
            <a:off x="568975" y="1737250"/>
            <a:ext cx="7496100" cy="2555400"/>
          </a:xfrm>
          <a:prstGeom prst="rect">
            <a:avLst/>
          </a:prstGeom>
          <a:ln>
            <a:noFill/>
          </a:ln>
        </p:spPr>
        <p:txBody>
          <a:bodyPr spcFirstLastPara="1" wrap="square" lIns="91425" tIns="91425" rIns="91425" bIns="91425" anchor="t" anchorCtr="0">
            <a:noAutofit/>
          </a:bodyPr>
          <a:lstStyle/>
          <a:p>
            <a:pPr marL="457200" lvl="0" indent="-355600" algn="just" rtl="0">
              <a:spcBef>
                <a:spcPts val="0"/>
              </a:spcBef>
              <a:spcAft>
                <a:spcPts val="0"/>
              </a:spcAft>
              <a:buClr>
                <a:srgbClr val="000000"/>
              </a:buClr>
              <a:buSzPts val="2000"/>
              <a:buFont typeface="Arial"/>
              <a:buChar char="●"/>
            </a:pPr>
            <a:r>
              <a:rPr lang="en" sz="2000" b="1" dirty="0">
                <a:solidFill>
                  <a:srgbClr val="000000"/>
                </a:solidFill>
                <a:latin typeface="Arial"/>
                <a:ea typeface="Arial"/>
                <a:cs typeface="Arial"/>
                <a:sym typeface="Arial"/>
              </a:rPr>
              <a:t>New Edited Mission:  </a:t>
            </a:r>
            <a:r>
              <a:rPr lang="en" sz="2000" dirty="0">
                <a:solidFill>
                  <a:srgbClr val="000000"/>
                </a:solidFill>
                <a:latin typeface="Arial"/>
                <a:ea typeface="Arial"/>
                <a:cs typeface="Arial"/>
                <a:sym typeface="Arial"/>
              </a:rPr>
              <a:t>The mission of </a:t>
            </a:r>
            <a:r>
              <a:rPr lang="en" sz="2000" i="1" dirty="0">
                <a:solidFill>
                  <a:srgbClr val="000000"/>
                </a:solidFill>
                <a:latin typeface="Arial"/>
                <a:ea typeface="Arial"/>
                <a:cs typeface="Arial"/>
                <a:sym typeface="Arial"/>
              </a:rPr>
              <a:t>informed majority</a:t>
            </a:r>
            <a:r>
              <a:rPr lang="en" sz="2000" dirty="0">
                <a:solidFill>
                  <a:srgbClr val="000000"/>
                </a:solidFill>
                <a:latin typeface="Arial"/>
                <a:ea typeface="Arial"/>
                <a:cs typeface="Arial"/>
                <a:sym typeface="Arial"/>
              </a:rPr>
              <a:t> is to make decisions about wording in an efficient and effective manner, while ensuring that all voices are heard and time is given to create and discuss alternatives.</a:t>
            </a:r>
            <a:endParaRPr sz="2000" dirty="0">
              <a:solidFill>
                <a:srgbClr val="000000"/>
              </a:solidFill>
              <a:latin typeface="Arial"/>
              <a:ea typeface="Arial"/>
              <a:cs typeface="Arial"/>
              <a:sym typeface="Arial"/>
            </a:endParaRPr>
          </a:p>
          <a:p>
            <a:pPr marL="457200" lvl="0" indent="0" algn="just" rtl="0">
              <a:spcBef>
                <a:spcPts val="1200"/>
              </a:spcBef>
              <a:spcAft>
                <a:spcPts val="0"/>
              </a:spcAft>
              <a:buNone/>
            </a:pPr>
            <a:endParaRPr sz="2000" dirty="0">
              <a:solidFill>
                <a:srgbClr val="000000"/>
              </a:solidFill>
              <a:latin typeface="Arial"/>
              <a:ea typeface="Arial"/>
              <a:cs typeface="Arial"/>
              <a:sym typeface="Arial"/>
            </a:endParaRPr>
          </a:p>
          <a:p>
            <a:pPr marL="914400" lvl="0" indent="0" algn="l" rtl="0">
              <a:spcBef>
                <a:spcPts val="1200"/>
              </a:spcBef>
              <a:spcAft>
                <a:spcPts val="0"/>
              </a:spcAft>
              <a:buNone/>
            </a:pPr>
            <a:endParaRPr sz="1800" dirty="0">
              <a:solidFill>
                <a:srgbClr val="000000"/>
              </a:solidFill>
              <a:latin typeface="Arial"/>
              <a:ea typeface="Arial"/>
              <a:cs typeface="Arial"/>
              <a:sym typeface="Arial"/>
            </a:endParaRPr>
          </a:p>
          <a:p>
            <a:pPr marL="0" lvl="0" indent="0" algn="l" rtl="0">
              <a:spcBef>
                <a:spcPts val="1200"/>
              </a:spcBef>
              <a:spcAft>
                <a:spcPts val="0"/>
              </a:spcAft>
              <a:buNone/>
            </a:pPr>
            <a:endParaRPr sz="1800" b="1" dirty="0">
              <a:solidFill>
                <a:srgbClr val="000000"/>
              </a:solidFill>
              <a:latin typeface="Arial"/>
              <a:ea typeface="Arial"/>
              <a:cs typeface="Arial"/>
              <a:sym typeface="Arial"/>
            </a:endParaRPr>
          </a:p>
          <a:p>
            <a:pPr marL="0" lvl="0" indent="0" algn="l" rtl="0">
              <a:spcBef>
                <a:spcPts val="0"/>
              </a:spcBef>
              <a:spcAft>
                <a:spcPts val="0"/>
              </a:spcAft>
              <a:buNone/>
            </a:pPr>
            <a:endParaRPr sz="1800" dirty="0"/>
          </a:p>
          <a:p>
            <a:pPr marL="0" lvl="0" indent="0" algn="l" rtl="0">
              <a:spcBef>
                <a:spcPts val="1200"/>
              </a:spcBef>
              <a:spcAft>
                <a:spcPts val="1200"/>
              </a:spcAft>
              <a:buNone/>
            </a:pPr>
            <a:endParaRPr sz="2300" dirty="0">
              <a:solidFill>
                <a:srgbClr val="000000"/>
              </a:solidFill>
              <a:latin typeface="Arial"/>
              <a:ea typeface="Arial"/>
              <a:cs typeface="Arial"/>
              <a:sym typeface="Arial"/>
            </a:endParaRPr>
          </a:p>
        </p:txBody>
      </p:sp>
      <p:sp>
        <p:nvSpPr>
          <p:cNvPr id="511" name="Google Shape;511;p7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p44"/>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293" name="Google Shape;293;p44"/>
          <p:cNvSpPr txBox="1">
            <a:spLocks noGrp="1"/>
          </p:cNvSpPr>
          <p:nvPr>
            <p:ph type="title"/>
          </p:nvPr>
        </p:nvSpPr>
        <p:spPr>
          <a:xfrm>
            <a:off x="-20275" y="3572825"/>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Tom </a:t>
            </a:r>
            <a:r>
              <a:rPr lang="en" dirty="0" err="1"/>
              <a:t>Howder</a:t>
            </a:r>
            <a:endParaRPr dirty="0"/>
          </a:p>
        </p:txBody>
      </p:sp>
      <p:pic>
        <p:nvPicPr>
          <p:cNvPr id="295" name="Google Shape;295;p44" descr="Picture of Tom &#10;"/>
          <p:cNvPicPr preferRelativeResize="0"/>
          <p:nvPr/>
        </p:nvPicPr>
        <p:blipFill>
          <a:blip r:embed="rId3">
            <a:alphaModFix/>
          </a:blip>
          <a:stretch>
            <a:fillRect/>
          </a:stretch>
        </p:blipFill>
        <p:spPr>
          <a:xfrm>
            <a:off x="1935475" y="631600"/>
            <a:ext cx="2270624" cy="279289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1"/>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1"/>
              </a:buClr>
              <a:buSzPct val="30555"/>
              <a:buFont typeface="Arial"/>
              <a:buNone/>
            </a:pPr>
            <a:r>
              <a:rPr lang="en" dirty="0"/>
              <a:t>Questions?</a:t>
            </a:r>
            <a:endParaRPr dirty="0"/>
          </a:p>
          <a:p>
            <a:pPr marL="0" lvl="0" indent="0" algn="ctr" rtl="0">
              <a:spcBef>
                <a:spcPts val="0"/>
              </a:spcBef>
              <a:spcAft>
                <a:spcPts val="0"/>
              </a:spcAft>
              <a:buClr>
                <a:schemeClr val="dk1"/>
              </a:buClr>
              <a:buSzPct val="30555"/>
              <a:buFont typeface="Arial"/>
              <a:buNone/>
            </a:pPr>
            <a:endParaRPr dirty="0"/>
          </a:p>
          <a:p>
            <a:pPr marL="0" lvl="0" indent="0" algn="ctr" rtl="0">
              <a:spcBef>
                <a:spcPts val="0"/>
              </a:spcBef>
              <a:spcAft>
                <a:spcPts val="0"/>
              </a:spcAft>
              <a:buNone/>
            </a:pPr>
            <a:endParaRPr dirty="0"/>
          </a:p>
        </p:txBody>
      </p:sp>
      <p:sp>
        <p:nvSpPr>
          <p:cNvPr id="517" name="Google Shape;517;p71"/>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5" name="Google Shape;525;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
        <p:nvSpPr>
          <p:cNvPr id="523" name="Google Shape;523;p72"/>
          <p:cNvSpPr txBox="1">
            <a:spLocks noGrp="1"/>
          </p:cNvSpPr>
          <p:nvPr>
            <p:ph type="body" idx="1"/>
          </p:nvPr>
        </p:nvSpPr>
        <p:spPr>
          <a:xfrm>
            <a:off x="3169925" y="1833788"/>
            <a:ext cx="5775900" cy="2804100"/>
          </a:xfrm>
          <a:prstGeom prst="rect">
            <a:avLst/>
          </a:prstGeom>
        </p:spPr>
        <p:txBody>
          <a:bodyPr spcFirstLastPara="1" wrap="square" lIns="0" tIns="0" rIns="91425" bIns="91425" anchor="t" anchorCtr="0">
            <a:normAutofit/>
          </a:bodyPr>
          <a:lstStyle/>
          <a:p>
            <a:pPr marL="0" lvl="0" indent="0" algn="l" rtl="0">
              <a:spcBef>
                <a:spcPts val="0"/>
              </a:spcBef>
              <a:spcAft>
                <a:spcPts val="0"/>
              </a:spcAft>
              <a:buNone/>
            </a:pPr>
            <a:r>
              <a:rPr lang="en" b="1" u="sng" dirty="0">
                <a:hlinkClick r:id="rId3"/>
              </a:rPr>
              <a:t>Andrea Azarcon Heller</a:t>
            </a:r>
            <a:endParaRPr b="1" dirty="0"/>
          </a:p>
          <a:p>
            <a:pPr marL="0" lvl="0" indent="0" algn="l" rtl="0">
              <a:spcBef>
                <a:spcPts val="1200"/>
              </a:spcBef>
              <a:spcAft>
                <a:spcPts val="1200"/>
              </a:spcAft>
              <a:buNone/>
            </a:pPr>
            <a:r>
              <a:rPr lang="en" u="sng" dirty="0">
                <a:solidFill>
                  <a:schemeClr val="hlink"/>
                </a:solidFill>
                <a:hlinkClick r:id="rId4"/>
              </a:rPr>
              <a:t>andrea.azarcon@gsa.gov</a:t>
            </a:r>
            <a:endParaRPr dirty="0"/>
          </a:p>
        </p:txBody>
      </p:sp>
      <p:sp>
        <p:nvSpPr>
          <p:cNvPr id="522" name="Google Shape;522;p72"/>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Thank You!</a:t>
            </a:r>
            <a:endParaRPr dirty="0"/>
          </a:p>
        </p:txBody>
      </p:sp>
      <p:sp>
        <p:nvSpPr>
          <p:cNvPr id="524" name="Google Shape;524;p72"/>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dirty="0"/>
              <a:t>For more information, visit:</a:t>
            </a:r>
            <a:r>
              <a:rPr lang="en" dirty="0"/>
              <a:t> </a:t>
            </a:r>
            <a:r>
              <a:rPr lang="en" dirty="0" err="1"/>
              <a:t>gsa.gov</a:t>
            </a:r>
            <a:r>
              <a:rPr lang="en" dirty="0"/>
              <a:t>/FAST</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3"/>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Break</a:t>
            </a:r>
            <a:endParaRPr/>
          </a:p>
        </p:txBody>
      </p:sp>
      <p:sp>
        <p:nvSpPr>
          <p:cNvPr id="531" name="Google Shape;531;p73"/>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4"/>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Cybersecurity/C-SCRM in Procurement: Policy Roundup</a:t>
            </a:r>
            <a:endParaRPr/>
          </a:p>
        </p:txBody>
      </p:sp>
      <p:sp>
        <p:nvSpPr>
          <p:cNvPr id="537" name="Google Shape;537;p74"/>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3" name="Google Shape;543;p75"/>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545" name="Google Shape;545;p75"/>
          <p:cNvSpPr txBox="1"/>
          <p:nvPr/>
        </p:nvSpPr>
        <p:spPr>
          <a:xfrm>
            <a:off x="4426630" y="3928055"/>
            <a:ext cx="3557400" cy="8595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chemeClr val="dk2"/>
              </a:buClr>
              <a:buSzPts val="605"/>
              <a:buFont typeface="Arial"/>
              <a:buNone/>
            </a:pPr>
            <a:r>
              <a:rPr lang="en" sz="1800" b="1" i="0" u="none" strike="noStrike" cap="none">
                <a:solidFill>
                  <a:schemeClr val="dk1"/>
                </a:solidFill>
                <a:latin typeface="Arial"/>
                <a:ea typeface="Arial"/>
                <a:cs typeface="Arial"/>
                <a:sym typeface="Arial"/>
              </a:rPr>
              <a:t>Michael Thompson</a:t>
            </a:r>
            <a:endParaRPr/>
          </a:p>
          <a:p>
            <a:pPr marL="0" marR="0" lvl="0" indent="0" algn="ctr" rtl="0">
              <a:lnSpc>
                <a:spcPct val="80000"/>
              </a:lnSpc>
              <a:spcBef>
                <a:spcPts val="0"/>
              </a:spcBef>
              <a:spcAft>
                <a:spcPts val="0"/>
              </a:spcAft>
              <a:buClr>
                <a:schemeClr val="dk1"/>
              </a:buClr>
              <a:buSzPts val="605"/>
              <a:buFont typeface="Arial"/>
              <a:buNone/>
            </a:pPr>
            <a:r>
              <a:rPr lang="en">
                <a:solidFill>
                  <a:schemeClr val="dk1"/>
                </a:solidFill>
              </a:rPr>
              <a:t>GSA </a:t>
            </a:r>
            <a:r>
              <a:rPr lang="en" sz="1400" b="0" i="0" u="none" strike="noStrike" cap="none">
                <a:solidFill>
                  <a:schemeClr val="dk1"/>
                </a:solidFill>
                <a:latin typeface="Arial"/>
                <a:ea typeface="Arial"/>
                <a:cs typeface="Arial"/>
                <a:sym typeface="Arial"/>
              </a:rPr>
              <a:t>C-SCRM Program Management Office</a:t>
            </a:r>
            <a:endParaRPr/>
          </a:p>
          <a:p>
            <a:pPr marL="0" marR="0" lvl="0" indent="0" algn="ctr" rtl="0">
              <a:lnSpc>
                <a:spcPct val="80000"/>
              </a:lnSpc>
              <a:spcBef>
                <a:spcPts val="0"/>
              </a:spcBef>
              <a:spcAft>
                <a:spcPts val="0"/>
              </a:spcAft>
              <a:buClr>
                <a:schemeClr val="dk1"/>
              </a:buClr>
              <a:buSzPts val="605"/>
              <a:buFont typeface="Arial"/>
              <a:buNone/>
            </a:pPr>
            <a:r>
              <a:rPr lang="en" sz="1400" b="0" i="0" u="none" strike="noStrike" cap="none">
                <a:solidFill>
                  <a:schemeClr val="dk1"/>
                </a:solidFill>
                <a:latin typeface="Arial"/>
                <a:ea typeface="Arial"/>
                <a:cs typeface="Arial"/>
                <a:sym typeface="Arial"/>
              </a:rPr>
              <a:t>Office of </a:t>
            </a:r>
            <a:r>
              <a:rPr lang="en">
                <a:solidFill>
                  <a:schemeClr val="dk1"/>
                </a:solidFill>
              </a:rPr>
              <a:t>Government-wide</a:t>
            </a:r>
            <a:r>
              <a:rPr lang="en" sz="1400" b="0" i="0" u="none" strike="noStrike" cap="none">
                <a:solidFill>
                  <a:schemeClr val="dk1"/>
                </a:solidFill>
                <a:latin typeface="Arial"/>
                <a:ea typeface="Arial"/>
                <a:cs typeface="Arial"/>
                <a:sym typeface="Arial"/>
              </a:rPr>
              <a:t> Policy</a:t>
            </a:r>
            <a:endParaRPr sz="1400" b="0" i="0" u="none" strike="noStrike" cap="none">
              <a:solidFill>
                <a:srgbClr val="032963"/>
              </a:solidFill>
              <a:latin typeface="Arial"/>
              <a:ea typeface="Arial"/>
              <a:cs typeface="Arial"/>
              <a:sym typeface="Arial"/>
            </a:endParaRPr>
          </a:p>
        </p:txBody>
      </p:sp>
      <p:pic>
        <p:nvPicPr>
          <p:cNvPr id="547" name="Google Shape;547;p75" descr="Picture of Michael"/>
          <p:cNvPicPr preferRelativeResize="0"/>
          <p:nvPr/>
        </p:nvPicPr>
        <p:blipFill>
          <a:blip r:embed="rId3">
            <a:alphaModFix/>
          </a:blip>
          <a:stretch>
            <a:fillRect/>
          </a:stretch>
        </p:blipFill>
        <p:spPr>
          <a:xfrm>
            <a:off x="5038500" y="931250"/>
            <a:ext cx="2333625" cy="2886075"/>
          </a:xfrm>
          <a:prstGeom prst="rect">
            <a:avLst/>
          </a:prstGeom>
          <a:noFill/>
          <a:ln>
            <a:noFill/>
          </a:ln>
        </p:spPr>
      </p:pic>
      <p:sp>
        <p:nvSpPr>
          <p:cNvPr id="544" name="Google Shape;544;p75"/>
          <p:cNvSpPr txBox="1">
            <a:spLocks noGrp="1"/>
          </p:cNvSpPr>
          <p:nvPr>
            <p:ph type="body" idx="1"/>
          </p:nvPr>
        </p:nvSpPr>
        <p:spPr>
          <a:xfrm>
            <a:off x="417846" y="3924742"/>
            <a:ext cx="3557400" cy="8595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05"/>
              <a:buNone/>
            </a:pPr>
            <a:r>
              <a:rPr lang="en" b="1">
                <a:solidFill>
                  <a:schemeClr val="dk1"/>
                </a:solidFill>
              </a:rPr>
              <a:t>Tom Smith</a:t>
            </a:r>
            <a:endParaRPr b="1">
              <a:solidFill>
                <a:schemeClr val="dk1"/>
              </a:solidFill>
            </a:endParaRPr>
          </a:p>
          <a:p>
            <a:pPr marL="0" lvl="0" indent="0" algn="ctr" rtl="0">
              <a:lnSpc>
                <a:spcPct val="80000"/>
              </a:lnSpc>
              <a:spcBef>
                <a:spcPts val="0"/>
              </a:spcBef>
              <a:spcAft>
                <a:spcPts val="0"/>
              </a:spcAft>
              <a:buClr>
                <a:schemeClr val="dk1"/>
              </a:buClr>
              <a:buSzPts val="605"/>
              <a:buFont typeface="Arial"/>
              <a:buNone/>
            </a:pPr>
            <a:r>
              <a:rPr lang="en" sz="1400">
                <a:solidFill>
                  <a:schemeClr val="dk1"/>
                </a:solidFill>
              </a:rPr>
              <a:t>SCRM Service Center Director</a:t>
            </a:r>
            <a:endParaRPr sz="1400">
              <a:solidFill>
                <a:schemeClr val="dk1"/>
              </a:solidFill>
            </a:endParaRPr>
          </a:p>
          <a:p>
            <a:pPr marL="0" lvl="0" indent="0" algn="ctr" rtl="0">
              <a:lnSpc>
                <a:spcPct val="80000"/>
              </a:lnSpc>
              <a:spcBef>
                <a:spcPts val="0"/>
              </a:spcBef>
              <a:spcAft>
                <a:spcPts val="0"/>
              </a:spcAft>
              <a:buClr>
                <a:schemeClr val="dk1"/>
              </a:buClr>
              <a:buSzPts val="605"/>
              <a:buFont typeface="Arial"/>
              <a:buNone/>
            </a:pPr>
            <a:r>
              <a:rPr lang="en" sz="1400">
                <a:solidFill>
                  <a:schemeClr val="dk1"/>
                </a:solidFill>
              </a:rPr>
              <a:t>Office of Information Technology Category</a:t>
            </a:r>
            <a:endParaRPr sz="1400">
              <a:solidFill>
                <a:srgbClr val="032963"/>
              </a:solidFill>
            </a:endParaRPr>
          </a:p>
        </p:txBody>
      </p:sp>
      <p:pic>
        <p:nvPicPr>
          <p:cNvPr id="546" name="Google Shape;546;p75" descr="Picture of Tom"/>
          <p:cNvPicPr preferRelativeResize="0"/>
          <p:nvPr/>
        </p:nvPicPr>
        <p:blipFill rotWithShape="1">
          <a:blip r:embed="rId4">
            <a:alphaModFix/>
          </a:blip>
          <a:srcRect l="2480" r="2489"/>
          <a:stretch/>
        </p:blipFill>
        <p:spPr>
          <a:xfrm>
            <a:off x="1244525" y="960250"/>
            <a:ext cx="2047800" cy="2828100"/>
          </a:xfrm>
          <a:prstGeom prst="roundRect">
            <a:avLst>
              <a:gd name="adj" fmla="val 16667"/>
            </a:avLst>
          </a:prstGeom>
          <a:noFill/>
          <a:ln>
            <a:noFill/>
          </a:ln>
        </p:spPr>
      </p:pic>
      <p:sp>
        <p:nvSpPr>
          <p:cNvPr id="542" name="Google Shape;542;p75"/>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ts val="990"/>
              <a:buNone/>
            </a:pPr>
            <a:r>
              <a:rPr lang="en" sz="2420" dirty="0"/>
              <a:t>Cybersecurity/C-SCRM in Procurement: Policy Roundup continued</a:t>
            </a:r>
            <a:endParaRPr sz="242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4" name="Google Shape;554;p76"/>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560" name="Google Shape;560;p76"/>
          <p:cNvSpPr txBox="1"/>
          <p:nvPr/>
        </p:nvSpPr>
        <p:spPr>
          <a:xfrm>
            <a:off x="3478750" y="4110000"/>
            <a:ext cx="43476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solidFill>
                  <a:schemeClr val="dk1"/>
                </a:solidFill>
                <a:latin typeface="Arial"/>
                <a:ea typeface="Arial"/>
                <a:cs typeface="Arial"/>
                <a:sym typeface="Arial"/>
              </a:rPr>
              <a:t>“</a:t>
            </a:r>
            <a:r>
              <a:rPr lang="en" sz="1800" b="1" i="1">
                <a:solidFill>
                  <a:schemeClr val="dk1"/>
                </a:solidFill>
              </a:rPr>
              <a:t>Seeking government contracts? Get your cyber act together</a:t>
            </a:r>
            <a:r>
              <a:rPr lang="en" sz="1800" b="1" i="1" u="none" strike="noStrike" cap="none">
                <a:solidFill>
                  <a:schemeClr val="dk1"/>
                </a:solidFill>
                <a:latin typeface="Arial"/>
                <a:ea typeface="Arial"/>
                <a:cs typeface="Arial"/>
                <a:sym typeface="Arial"/>
              </a:rPr>
              <a:t>”</a:t>
            </a:r>
            <a:endParaRPr sz="1800" b="1" i="1" u="none" strike="noStrike" cap="none">
              <a:solidFill>
                <a:schemeClr val="dk1"/>
              </a:solidFill>
              <a:latin typeface="Arial"/>
              <a:ea typeface="Arial"/>
              <a:cs typeface="Arial"/>
              <a:sym typeface="Arial"/>
            </a:endParaRPr>
          </a:p>
        </p:txBody>
      </p:sp>
      <p:sp>
        <p:nvSpPr>
          <p:cNvPr id="559" name="Google Shape;559;p76"/>
          <p:cNvSpPr txBox="1"/>
          <p:nvPr/>
        </p:nvSpPr>
        <p:spPr>
          <a:xfrm>
            <a:off x="221725" y="3634075"/>
            <a:ext cx="30000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solidFill>
                  <a:schemeClr val="dk1"/>
                </a:solidFill>
                <a:latin typeface="Arial"/>
                <a:ea typeface="Arial"/>
                <a:cs typeface="Arial"/>
                <a:sym typeface="Arial"/>
              </a:rPr>
              <a:t>“</a:t>
            </a:r>
            <a:r>
              <a:rPr lang="en" sz="1800" b="1" i="1">
                <a:solidFill>
                  <a:schemeClr val="dk1"/>
                </a:solidFill>
              </a:rPr>
              <a:t>Most data breaches on enterprise attack the supply chain</a:t>
            </a:r>
            <a:r>
              <a:rPr lang="en" sz="1800" b="1" i="1" u="none" strike="noStrike" cap="none">
                <a:solidFill>
                  <a:schemeClr val="dk1"/>
                </a:solidFill>
                <a:latin typeface="Arial"/>
                <a:ea typeface="Arial"/>
                <a:cs typeface="Arial"/>
                <a:sym typeface="Arial"/>
              </a:rPr>
              <a:t>”</a:t>
            </a:r>
            <a:endParaRPr sz="1800" b="1" i="1" u="none" strike="noStrike" cap="none">
              <a:solidFill>
                <a:schemeClr val="dk1"/>
              </a:solidFill>
              <a:latin typeface="Arial"/>
              <a:ea typeface="Arial"/>
              <a:cs typeface="Arial"/>
              <a:sym typeface="Arial"/>
            </a:endParaRPr>
          </a:p>
        </p:txBody>
      </p:sp>
      <p:sp>
        <p:nvSpPr>
          <p:cNvPr id="558" name="Google Shape;558;p76"/>
          <p:cNvSpPr txBox="1"/>
          <p:nvPr/>
        </p:nvSpPr>
        <p:spPr>
          <a:xfrm>
            <a:off x="5715050" y="2660450"/>
            <a:ext cx="32196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solidFill>
                  <a:schemeClr val="dk1"/>
                </a:solidFill>
                <a:latin typeface="Arial"/>
                <a:ea typeface="Arial"/>
                <a:cs typeface="Arial"/>
                <a:sym typeface="Arial"/>
              </a:rPr>
              <a:t>“CISA says US government agency was hacked thanks to ‘end of life’ software”</a:t>
            </a:r>
            <a:endParaRPr sz="1800" b="1" i="1" u="none" strike="noStrike" cap="none">
              <a:solidFill>
                <a:schemeClr val="dk1"/>
              </a:solidFill>
              <a:latin typeface="Arial"/>
              <a:ea typeface="Arial"/>
              <a:cs typeface="Arial"/>
              <a:sym typeface="Arial"/>
            </a:endParaRPr>
          </a:p>
        </p:txBody>
      </p:sp>
      <p:sp>
        <p:nvSpPr>
          <p:cNvPr id="557" name="Google Shape;557;p76"/>
          <p:cNvSpPr txBox="1"/>
          <p:nvPr/>
        </p:nvSpPr>
        <p:spPr>
          <a:xfrm>
            <a:off x="221725" y="2184988"/>
            <a:ext cx="30000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solidFill>
                  <a:schemeClr val="dk1"/>
                </a:solidFill>
                <a:latin typeface="Arial"/>
                <a:ea typeface="Arial"/>
                <a:cs typeface="Arial"/>
                <a:sym typeface="Arial"/>
              </a:rPr>
              <a:t>“</a:t>
            </a:r>
            <a:r>
              <a:rPr lang="en" sz="1800" b="1" i="1">
                <a:solidFill>
                  <a:schemeClr val="dk1"/>
                </a:solidFill>
              </a:rPr>
              <a:t>Zero-day, supply-chain attacks drove data breach high for 2023</a:t>
            </a:r>
            <a:r>
              <a:rPr lang="en" sz="1800" b="1" i="1" u="none" strike="noStrike" cap="none">
                <a:solidFill>
                  <a:schemeClr val="dk1"/>
                </a:solidFill>
                <a:latin typeface="Arial"/>
                <a:ea typeface="Arial"/>
                <a:cs typeface="Arial"/>
                <a:sym typeface="Arial"/>
              </a:rPr>
              <a:t>”</a:t>
            </a:r>
            <a:endParaRPr sz="1800" b="1" i="1" u="none" strike="noStrike" cap="none">
              <a:solidFill>
                <a:schemeClr val="dk1"/>
              </a:solidFill>
              <a:latin typeface="Arial"/>
              <a:ea typeface="Arial"/>
              <a:cs typeface="Arial"/>
              <a:sym typeface="Arial"/>
            </a:endParaRPr>
          </a:p>
        </p:txBody>
      </p:sp>
      <p:pic>
        <p:nvPicPr>
          <p:cNvPr id="552" name="Google Shape;552;p76" descr="Image of threat actor."/>
          <p:cNvPicPr preferRelativeResize="0"/>
          <p:nvPr/>
        </p:nvPicPr>
        <p:blipFill rotWithShape="1">
          <a:blip r:embed="rId3">
            <a:alphaModFix/>
          </a:blip>
          <a:srcRect/>
          <a:stretch/>
        </p:blipFill>
        <p:spPr>
          <a:xfrm>
            <a:off x="2962275" y="1180288"/>
            <a:ext cx="3219450" cy="3190875"/>
          </a:xfrm>
          <a:prstGeom prst="rect">
            <a:avLst/>
          </a:prstGeom>
          <a:noFill/>
          <a:ln>
            <a:noFill/>
          </a:ln>
        </p:spPr>
      </p:pic>
      <p:sp>
        <p:nvSpPr>
          <p:cNvPr id="556" name="Google Shape;556;p76"/>
          <p:cNvSpPr txBox="1"/>
          <p:nvPr/>
        </p:nvSpPr>
        <p:spPr>
          <a:xfrm>
            <a:off x="5563675" y="1126275"/>
            <a:ext cx="37866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solidFill>
                  <a:schemeClr val="dk1"/>
                </a:solidFill>
                <a:latin typeface="Arial"/>
                <a:ea typeface="Arial"/>
                <a:cs typeface="Arial"/>
                <a:sym typeface="Arial"/>
              </a:rPr>
              <a:t>“</a:t>
            </a:r>
            <a:r>
              <a:rPr lang="en" sz="1800" b="1" i="1">
                <a:solidFill>
                  <a:schemeClr val="dk1"/>
                </a:solidFill>
              </a:rPr>
              <a:t>Experts Warn of Growing Threat From Supply Chain Attacks After High-Profile Breach</a:t>
            </a:r>
            <a:r>
              <a:rPr lang="en" sz="1800" b="1" i="1" u="none" strike="noStrike" cap="none">
                <a:solidFill>
                  <a:schemeClr val="dk1"/>
                </a:solidFill>
                <a:latin typeface="Arial"/>
                <a:ea typeface="Arial"/>
                <a:cs typeface="Arial"/>
                <a:sym typeface="Arial"/>
              </a:rPr>
              <a:t>”</a:t>
            </a:r>
            <a:endParaRPr sz="1800" b="1" i="1" u="none" strike="noStrike" cap="none">
              <a:solidFill>
                <a:schemeClr val="dk1"/>
              </a:solidFill>
              <a:latin typeface="Arial"/>
              <a:ea typeface="Arial"/>
              <a:cs typeface="Arial"/>
              <a:sym typeface="Arial"/>
            </a:endParaRPr>
          </a:p>
        </p:txBody>
      </p:sp>
      <p:sp>
        <p:nvSpPr>
          <p:cNvPr id="555" name="Google Shape;555;p76"/>
          <p:cNvSpPr txBox="1"/>
          <p:nvPr/>
        </p:nvSpPr>
        <p:spPr>
          <a:xfrm>
            <a:off x="258075" y="1012800"/>
            <a:ext cx="5108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solidFill>
                  <a:schemeClr val="dk1"/>
                </a:solidFill>
                <a:latin typeface="Arial"/>
                <a:ea typeface="Arial"/>
                <a:cs typeface="Arial"/>
                <a:sym typeface="Arial"/>
              </a:rPr>
              <a:t>“</a:t>
            </a:r>
            <a:r>
              <a:rPr lang="en" sz="1800" b="1" i="1">
                <a:solidFill>
                  <a:schemeClr val="dk1"/>
                </a:solidFill>
              </a:rPr>
              <a:t>Companies Take a Closer Look at Supply Chains After Recent Cyberattacks</a:t>
            </a:r>
            <a:r>
              <a:rPr lang="en" sz="1800" b="1" i="1" u="none" strike="noStrike" cap="none">
                <a:solidFill>
                  <a:schemeClr val="dk1"/>
                </a:solidFill>
                <a:latin typeface="Arial"/>
                <a:ea typeface="Arial"/>
                <a:cs typeface="Arial"/>
                <a:sym typeface="Arial"/>
              </a:rPr>
              <a:t>”</a:t>
            </a:r>
            <a:endParaRPr sz="1800" b="1" i="1" u="none" strike="noStrike" cap="none">
              <a:solidFill>
                <a:schemeClr val="dk1"/>
              </a:solidFill>
              <a:latin typeface="Arial"/>
              <a:ea typeface="Arial"/>
              <a:cs typeface="Arial"/>
              <a:sym typeface="Arial"/>
            </a:endParaRPr>
          </a:p>
        </p:txBody>
      </p:sp>
      <p:sp>
        <p:nvSpPr>
          <p:cNvPr id="553" name="Google Shape;553;p76"/>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520" dirty="0"/>
              <a:t>The Headlines</a:t>
            </a:r>
            <a:endParaRPr sz="252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7" name="Google Shape;567;p77"/>
          <p:cNvSpPr txBox="1"/>
          <p:nvPr/>
        </p:nvSpPr>
        <p:spPr>
          <a:xfrm>
            <a:off x="6918425" y="952350"/>
            <a:ext cx="1789200" cy="2493600"/>
          </a:xfrm>
          <a:prstGeom prst="rect">
            <a:avLst/>
          </a:prstGeom>
          <a:solidFill>
            <a:srgbClr val="1C4587"/>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chemeClr val="lt1"/>
                </a:solidFill>
                <a:latin typeface="Arial"/>
                <a:ea typeface="Arial"/>
                <a:cs typeface="Arial"/>
                <a:sym typeface="Arial"/>
              </a:rPr>
              <a:t>$10.5 trillion</a:t>
            </a:r>
            <a:endParaRPr sz="3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Cybercrime will cost companies worldwide annually by 2025</a:t>
            </a:r>
            <a:endParaRPr sz="1800" b="0" i="0" u="none" strike="noStrike" cap="none">
              <a:solidFill>
                <a:schemeClr val="lt1"/>
              </a:solidFill>
              <a:latin typeface="Arial"/>
              <a:ea typeface="Arial"/>
              <a:cs typeface="Arial"/>
              <a:sym typeface="Arial"/>
            </a:endParaRPr>
          </a:p>
        </p:txBody>
      </p:sp>
      <p:sp>
        <p:nvSpPr>
          <p:cNvPr id="568" name="Google Shape;568;p77"/>
          <p:cNvSpPr txBox="1"/>
          <p:nvPr/>
        </p:nvSpPr>
        <p:spPr>
          <a:xfrm>
            <a:off x="4772563" y="952350"/>
            <a:ext cx="1666800" cy="3601800"/>
          </a:xfrm>
          <a:prstGeom prst="rect">
            <a:avLst/>
          </a:prstGeom>
          <a:solidFill>
            <a:srgbClr val="1C4587"/>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chemeClr val="lt1"/>
                </a:solidFill>
                <a:latin typeface="Arial"/>
                <a:ea typeface="Arial"/>
                <a:cs typeface="Arial"/>
                <a:sym typeface="Arial"/>
              </a:rPr>
              <a:t>43% </a:t>
            </a:r>
            <a:endParaRPr sz="3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of cyber attacks are aimed at small businesses, but only </a:t>
            </a:r>
            <a:r>
              <a:rPr lang="en" sz="3000" b="1" i="0" u="none" strike="noStrike" cap="none">
                <a:solidFill>
                  <a:schemeClr val="lt1"/>
                </a:solidFill>
                <a:latin typeface="Arial"/>
                <a:ea typeface="Arial"/>
                <a:cs typeface="Arial"/>
                <a:sym typeface="Arial"/>
              </a:rPr>
              <a:t>14%</a:t>
            </a:r>
            <a:r>
              <a:rPr lang="en" sz="1800" b="0" i="0" u="none" strike="noStrike" cap="none">
                <a:solidFill>
                  <a:schemeClr val="lt1"/>
                </a:solidFill>
                <a:latin typeface="Arial"/>
                <a:ea typeface="Arial"/>
                <a:cs typeface="Arial"/>
                <a:sym typeface="Arial"/>
              </a:rPr>
              <a:t> are prepared to defend themselves</a:t>
            </a:r>
            <a:endParaRPr sz="1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6" name="Google Shape;566;p77"/>
          <p:cNvSpPr txBox="1"/>
          <p:nvPr/>
        </p:nvSpPr>
        <p:spPr>
          <a:xfrm>
            <a:off x="2626688" y="952350"/>
            <a:ext cx="1666800" cy="2862900"/>
          </a:xfrm>
          <a:prstGeom prst="rect">
            <a:avLst/>
          </a:prstGeom>
          <a:solidFill>
            <a:srgbClr val="1C4587"/>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chemeClr val="lt1"/>
                </a:solidFill>
                <a:latin typeface="Arial"/>
                <a:ea typeface="Arial"/>
                <a:cs typeface="Arial"/>
                <a:sym typeface="Arial"/>
              </a:rPr>
              <a:t>40%</a:t>
            </a:r>
            <a:endParaRPr sz="3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Increase in Cyber-Attacks Targeting Government Agencies between March and May 2023</a:t>
            </a:r>
            <a:endParaRPr sz="1800" b="0" i="0" u="none" strike="noStrike" cap="none">
              <a:solidFill>
                <a:schemeClr val="lt1"/>
              </a:solidFill>
              <a:latin typeface="Arial"/>
              <a:ea typeface="Arial"/>
              <a:cs typeface="Arial"/>
              <a:sym typeface="Arial"/>
            </a:endParaRPr>
          </a:p>
        </p:txBody>
      </p:sp>
      <p:sp>
        <p:nvSpPr>
          <p:cNvPr id="570" name="Google Shape;570;p77"/>
          <p:cNvSpPr txBox="1"/>
          <p:nvPr/>
        </p:nvSpPr>
        <p:spPr>
          <a:xfrm>
            <a:off x="311700" y="3075275"/>
            <a:ext cx="1888500" cy="18216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chemeClr val="lt1"/>
                </a:solidFill>
                <a:latin typeface="Arial"/>
                <a:ea typeface="Arial"/>
                <a:cs typeface="Arial"/>
                <a:sym typeface="Arial"/>
              </a:rPr>
              <a:t>600%</a:t>
            </a:r>
            <a:r>
              <a:rPr lang="en" sz="1800" b="0" i="0" u="none" strike="noStrike" cap="none">
                <a:solidFill>
                  <a:schemeClr val="lt1"/>
                </a:solidFill>
                <a:latin typeface="Arial"/>
                <a:ea typeface="Arial"/>
                <a:cs typeface="Arial"/>
                <a:sym typeface="Arial"/>
              </a:rPr>
              <a:t> Increase in number of supply chain attacks</a:t>
            </a:r>
            <a:endParaRPr sz="1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9" name="Google Shape;569;p77"/>
          <p:cNvSpPr txBox="1"/>
          <p:nvPr/>
        </p:nvSpPr>
        <p:spPr>
          <a:xfrm>
            <a:off x="311700" y="952350"/>
            <a:ext cx="1789200" cy="17547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More than </a:t>
            </a:r>
            <a:r>
              <a:rPr lang="en" sz="3000" b="1" i="0" u="none" strike="noStrike" cap="none">
                <a:solidFill>
                  <a:schemeClr val="lt1"/>
                </a:solidFill>
                <a:latin typeface="Arial"/>
                <a:ea typeface="Arial"/>
                <a:cs typeface="Arial"/>
                <a:sym typeface="Arial"/>
              </a:rPr>
              <a:t>2,200</a:t>
            </a:r>
            <a:r>
              <a:rPr lang="en" sz="3000" b="0" i="0" u="none" strike="noStrike" cap="none">
                <a:solidFill>
                  <a:schemeClr val="lt1"/>
                </a:solidFill>
                <a:latin typeface="Arial"/>
                <a:ea typeface="Arial"/>
                <a:cs typeface="Arial"/>
                <a:sym typeface="Arial"/>
              </a:rPr>
              <a:t> </a:t>
            </a:r>
            <a:r>
              <a:rPr lang="en" sz="1800" b="0" i="0" u="none" strike="noStrike" cap="none">
                <a:solidFill>
                  <a:schemeClr val="lt1"/>
                </a:solidFill>
                <a:latin typeface="Arial"/>
                <a:ea typeface="Arial"/>
                <a:cs typeface="Arial"/>
                <a:sym typeface="Arial"/>
              </a:rPr>
              <a:t>Cybersecurity Attacks daily</a:t>
            </a:r>
            <a:endParaRPr sz="1800" b="0" i="0" u="none" strike="noStrike" cap="none">
              <a:solidFill>
                <a:schemeClr val="lt1"/>
              </a:solidFill>
              <a:latin typeface="Arial"/>
              <a:ea typeface="Arial"/>
              <a:cs typeface="Arial"/>
              <a:sym typeface="Arial"/>
            </a:endParaRPr>
          </a:p>
        </p:txBody>
      </p:sp>
      <p:sp>
        <p:nvSpPr>
          <p:cNvPr id="565" name="Google Shape;565;p77"/>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The Numbers</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6" name="Google Shape;576;p78"/>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578" name="Google Shape;578;p78" descr="Critical Infrastructure Sectors in the Crosshairs image&#10;"/>
          <p:cNvPicPr preferRelativeResize="0"/>
          <p:nvPr/>
        </p:nvPicPr>
        <p:blipFill rotWithShape="1">
          <a:blip r:embed="rId3">
            <a:alphaModFix/>
          </a:blip>
          <a:srcRect/>
          <a:stretch/>
        </p:blipFill>
        <p:spPr>
          <a:xfrm>
            <a:off x="4144550" y="1048400"/>
            <a:ext cx="4921000" cy="3308276"/>
          </a:xfrm>
          <a:prstGeom prst="rect">
            <a:avLst/>
          </a:prstGeom>
          <a:noFill/>
          <a:ln>
            <a:noFill/>
          </a:ln>
        </p:spPr>
      </p:pic>
      <p:sp>
        <p:nvSpPr>
          <p:cNvPr id="577" name="Google Shape;577;p78"/>
          <p:cNvSpPr txBox="1">
            <a:spLocks noGrp="1"/>
          </p:cNvSpPr>
          <p:nvPr>
            <p:ph type="body" idx="1"/>
          </p:nvPr>
        </p:nvSpPr>
        <p:spPr>
          <a:xfrm>
            <a:off x="140295" y="1168240"/>
            <a:ext cx="4045500" cy="3648000"/>
          </a:xfrm>
          <a:prstGeom prst="rect">
            <a:avLst/>
          </a:prstGeom>
          <a:noFill/>
          <a:ln>
            <a:noFill/>
          </a:ln>
        </p:spPr>
        <p:txBody>
          <a:bodyPr spcFirstLastPara="1" wrap="square" lIns="91425" tIns="91425" rIns="91425" bIns="91425" anchor="t" anchorCtr="0">
            <a:normAutofit fontScale="92500" lnSpcReduction="10000"/>
          </a:bodyPr>
          <a:lstStyle/>
          <a:p>
            <a:pPr marL="457200" lvl="0" indent="-342900" algn="l" rtl="0">
              <a:lnSpc>
                <a:spcPct val="115000"/>
              </a:lnSpc>
              <a:spcBef>
                <a:spcPts val="0"/>
              </a:spcBef>
              <a:spcAft>
                <a:spcPts val="0"/>
              </a:spcAft>
              <a:buSzPts val="1800"/>
              <a:buChar char="●"/>
            </a:pPr>
            <a:r>
              <a:rPr lang="en" sz="1600" b="1"/>
              <a:t>GAO Report 21-171, Federal Agencies Need To Take Urgent Action to Manage Supply Chain Risks</a:t>
            </a:r>
            <a:endParaRPr b="1"/>
          </a:p>
          <a:p>
            <a:pPr marL="914400" lvl="1" indent="-317500" algn="l" rtl="0">
              <a:lnSpc>
                <a:spcPct val="115000"/>
              </a:lnSpc>
              <a:spcBef>
                <a:spcPts val="0"/>
              </a:spcBef>
              <a:spcAft>
                <a:spcPts val="0"/>
              </a:spcAft>
              <a:buSzPts val="1400"/>
              <a:buChar char="○"/>
            </a:pPr>
            <a:r>
              <a:rPr lang="en" b="1"/>
              <a:t>14 / 23 agencies no SCRM practices</a:t>
            </a:r>
            <a:endParaRPr b="1"/>
          </a:p>
          <a:p>
            <a:pPr marL="0" lvl="1" indent="0" algn="l" rtl="0">
              <a:lnSpc>
                <a:spcPct val="115000"/>
              </a:lnSpc>
              <a:spcBef>
                <a:spcPts val="0"/>
              </a:spcBef>
              <a:spcAft>
                <a:spcPts val="0"/>
              </a:spcAft>
              <a:buSzPts val="1400"/>
              <a:buNone/>
            </a:pPr>
            <a:endParaRPr sz="1200" b="1"/>
          </a:p>
          <a:p>
            <a:pPr marL="457200" lvl="0" indent="-342900" algn="l" rtl="0">
              <a:lnSpc>
                <a:spcPct val="115000"/>
              </a:lnSpc>
              <a:spcBef>
                <a:spcPts val="0"/>
              </a:spcBef>
              <a:spcAft>
                <a:spcPts val="0"/>
              </a:spcAft>
              <a:buSzPts val="1800"/>
              <a:buChar char="●"/>
            </a:pPr>
            <a:r>
              <a:rPr lang="en" sz="1600" b="1"/>
              <a:t>House Select Committee on Strategic Competition Between U.S. and Chinese Communist Party            (Feb 2024)</a:t>
            </a:r>
            <a:endParaRPr b="1"/>
          </a:p>
          <a:p>
            <a:pPr marL="914400" lvl="1" indent="-317500" algn="l" rtl="0">
              <a:lnSpc>
                <a:spcPct val="115000"/>
              </a:lnSpc>
              <a:spcBef>
                <a:spcPts val="0"/>
              </a:spcBef>
              <a:spcAft>
                <a:spcPts val="0"/>
              </a:spcAft>
              <a:buSzPts val="1400"/>
              <a:buChar char="○"/>
            </a:pPr>
            <a:r>
              <a:rPr lang="en" b="1"/>
              <a:t>Volt Typhoon</a:t>
            </a:r>
            <a:endParaRPr b="1"/>
          </a:p>
          <a:p>
            <a:pPr marL="914400" lvl="0" indent="0" algn="l" rtl="0">
              <a:lnSpc>
                <a:spcPct val="115000"/>
              </a:lnSpc>
              <a:spcBef>
                <a:spcPts val="0"/>
              </a:spcBef>
              <a:spcAft>
                <a:spcPts val="0"/>
              </a:spcAft>
              <a:buNone/>
            </a:pPr>
            <a:endParaRPr b="1"/>
          </a:p>
          <a:p>
            <a:pPr marL="457200" lvl="0" indent="-330200" algn="l" rtl="0">
              <a:lnSpc>
                <a:spcPct val="115000"/>
              </a:lnSpc>
              <a:spcBef>
                <a:spcPts val="0"/>
              </a:spcBef>
              <a:spcAft>
                <a:spcPts val="0"/>
              </a:spcAft>
              <a:buSzPts val="1600"/>
              <a:buChar char="●"/>
            </a:pPr>
            <a:r>
              <a:rPr lang="en" sz="1600" b="1" u="sng">
                <a:solidFill>
                  <a:schemeClr val="hlink"/>
                </a:solidFill>
                <a:hlinkClick r:id="rId4"/>
              </a:rPr>
              <a:t>NSM on Critical Infrastructure Security and Resilience</a:t>
            </a:r>
            <a:r>
              <a:rPr lang="en" sz="1600" b="1"/>
              <a:t>  (Apr 2024)</a:t>
            </a:r>
            <a:endParaRPr sz="1600" b="1"/>
          </a:p>
        </p:txBody>
      </p:sp>
      <p:sp>
        <p:nvSpPr>
          <p:cNvPr id="575" name="Google Shape;575;p78" descr="Critical Infrastructure Sectors in the Crosshairs image"/>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dirty="0"/>
              <a:t>Critical Infrastructure Sectors in the Crosshairs</a:t>
            </a:r>
            <a:endParaRPr sz="2500" dirty="0"/>
          </a:p>
          <a:p>
            <a:pPr marL="0" lvl="0" indent="0" algn="l" rtl="0">
              <a:lnSpc>
                <a:spcPct val="100000"/>
              </a:lnSpc>
              <a:spcBef>
                <a:spcPts val="0"/>
              </a:spcBef>
              <a:spcAft>
                <a:spcPts val="0"/>
              </a:spcAft>
              <a:buSzPts val="2800"/>
              <a:buNone/>
            </a:pPr>
            <a:endParaRPr sz="25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93" name="Google Shape;593;p79"/>
          <p:cNvSpPr txBox="1"/>
          <p:nvPr/>
        </p:nvSpPr>
        <p:spPr>
          <a:xfrm>
            <a:off x="6992922" y="1522200"/>
            <a:ext cx="1675200" cy="34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Roboto"/>
                <a:ea typeface="Roboto"/>
                <a:cs typeface="Roboto"/>
                <a:sym typeface="Roboto"/>
              </a:rPr>
              <a:t>Commercial Supply Chain Illumination Tools</a:t>
            </a:r>
            <a:endParaRPr sz="1000" b="1">
              <a:latin typeface="Roboto"/>
              <a:ea typeface="Roboto"/>
              <a:cs typeface="Roboto"/>
              <a:sym typeface="Roboto"/>
            </a:endParaRPr>
          </a:p>
          <a:p>
            <a:pPr marL="0" lvl="0" indent="0" algn="l" rtl="0">
              <a:lnSpc>
                <a:spcPct val="115000"/>
              </a:lnSpc>
              <a:spcBef>
                <a:spcPts val="0"/>
              </a:spcBef>
              <a:spcAft>
                <a:spcPts val="0"/>
              </a:spcAft>
              <a:buNone/>
            </a:pPr>
            <a:endParaRPr sz="1000" b="1">
              <a:latin typeface="Roboto"/>
              <a:ea typeface="Roboto"/>
              <a:cs typeface="Roboto"/>
              <a:sym typeface="Roboto"/>
            </a:endParaRPr>
          </a:p>
          <a:p>
            <a:pPr marL="0" lvl="0" indent="0" algn="l" rtl="0">
              <a:lnSpc>
                <a:spcPct val="115000"/>
              </a:lnSpc>
              <a:spcBef>
                <a:spcPts val="0"/>
              </a:spcBef>
              <a:spcAft>
                <a:spcPts val="0"/>
              </a:spcAft>
              <a:buNone/>
            </a:pPr>
            <a:r>
              <a:rPr lang="en" sz="1000" b="1">
                <a:latin typeface="Roboto"/>
                <a:ea typeface="Roboto"/>
                <a:cs typeface="Roboto"/>
                <a:sym typeface="Roboto"/>
              </a:rPr>
              <a:t>Vendor Risk Assessment Reports</a:t>
            </a:r>
            <a:endParaRPr sz="1000" b="1">
              <a:latin typeface="Roboto"/>
              <a:ea typeface="Roboto"/>
              <a:cs typeface="Roboto"/>
              <a:sym typeface="Roboto"/>
            </a:endParaRPr>
          </a:p>
          <a:p>
            <a:pPr marL="0" lvl="0" indent="0" algn="l" rtl="0">
              <a:lnSpc>
                <a:spcPct val="115000"/>
              </a:lnSpc>
              <a:spcBef>
                <a:spcPts val="0"/>
              </a:spcBef>
              <a:spcAft>
                <a:spcPts val="0"/>
              </a:spcAft>
              <a:buNone/>
            </a:pPr>
            <a:endParaRPr sz="1000" b="1">
              <a:latin typeface="Roboto"/>
              <a:ea typeface="Roboto"/>
              <a:cs typeface="Roboto"/>
              <a:sym typeface="Roboto"/>
            </a:endParaRPr>
          </a:p>
          <a:p>
            <a:pPr marL="0" lvl="0" indent="0" algn="l" rtl="0">
              <a:lnSpc>
                <a:spcPct val="115000"/>
              </a:lnSpc>
              <a:spcBef>
                <a:spcPts val="0"/>
              </a:spcBef>
              <a:spcAft>
                <a:spcPts val="0"/>
              </a:spcAft>
              <a:buNone/>
            </a:pPr>
            <a:r>
              <a:rPr lang="en" sz="1000" b="1">
                <a:latin typeface="Roboto"/>
                <a:ea typeface="Roboto"/>
                <a:cs typeface="Roboto"/>
                <a:sym typeface="Roboto"/>
              </a:rPr>
              <a:t>SOP on Prohibited Items</a:t>
            </a:r>
            <a:endParaRPr sz="1000" b="1">
              <a:latin typeface="Roboto"/>
              <a:ea typeface="Roboto"/>
              <a:cs typeface="Roboto"/>
              <a:sym typeface="Roboto"/>
            </a:endParaRPr>
          </a:p>
          <a:p>
            <a:pPr marL="0" lvl="0" indent="0" algn="l" rtl="0">
              <a:lnSpc>
                <a:spcPct val="115000"/>
              </a:lnSpc>
              <a:spcBef>
                <a:spcPts val="0"/>
              </a:spcBef>
              <a:spcAft>
                <a:spcPts val="0"/>
              </a:spcAft>
              <a:buNone/>
            </a:pPr>
            <a:endParaRPr sz="1000" b="1">
              <a:latin typeface="Roboto"/>
              <a:ea typeface="Roboto"/>
              <a:cs typeface="Roboto"/>
              <a:sym typeface="Roboto"/>
            </a:endParaRPr>
          </a:p>
          <a:p>
            <a:pPr marL="0" lvl="0" indent="0" algn="l" rtl="0">
              <a:lnSpc>
                <a:spcPct val="115000"/>
              </a:lnSpc>
              <a:spcBef>
                <a:spcPts val="0"/>
              </a:spcBef>
              <a:spcAft>
                <a:spcPts val="0"/>
              </a:spcAft>
              <a:buNone/>
            </a:pPr>
            <a:r>
              <a:rPr lang="en" sz="1000" b="1">
                <a:latin typeface="Roboto"/>
                <a:ea typeface="Roboto"/>
                <a:cs typeface="Roboto"/>
                <a:sym typeface="Roboto"/>
              </a:rPr>
              <a:t>GSA C-SCRM Executive Board</a:t>
            </a:r>
            <a:endParaRPr sz="1000" b="1">
              <a:latin typeface="Roboto"/>
              <a:ea typeface="Roboto"/>
              <a:cs typeface="Roboto"/>
              <a:sym typeface="Roboto"/>
            </a:endParaRPr>
          </a:p>
          <a:p>
            <a:pPr marL="0" lvl="0" indent="0" algn="l" rtl="0">
              <a:lnSpc>
                <a:spcPct val="115000"/>
              </a:lnSpc>
              <a:spcBef>
                <a:spcPts val="0"/>
              </a:spcBef>
              <a:spcAft>
                <a:spcPts val="0"/>
              </a:spcAft>
              <a:buNone/>
            </a:pPr>
            <a:endParaRPr sz="1000" b="1">
              <a:latin typeface="Roboto"/>
              <a:ea typeface="Roboto"/>
              <a:cs typeface="Roboto"/>
              <a:sym typeface="Roboto"/>
            </a:endParaRPr>
          </a:p>
          <a:p>
            <a:pPr marL="0" lvl="0" indent="0" algn="l" rtl="0">
              <a:lnSpc>
                <a:spcPct val="115000"/>
              </a:lnSpc>
              <a:spcBef>
                <a:spcPts val="0"/>
              </a:spcBef>
              <a:spcAft>
                <a:spcPts val="0"/>
              </a:spcAft>
              <a:buNone/>
            </a:pPr>
            <a:r>
              <a:rPr lang="en" sz="1000" b="1">
                <a:latin typeface="Roboto"/>
                <a:ea typeface="Roboto"/>
                <a:cs typeface="Roboto"/>
                <a:sym typeface="Roboto"/>
              </a:rPr>
              <a:t>GSA SCRM Review Board</a:t>
            </a:r>
            <a:endParaRPr sz="1000" b="1">
              <a:latin typeface="Roboto"/>
              <a:ea typeface="Roboto"/>
              <a:cs typeface="Roboto"/>
              <a:sym typeface="Roboto"/>
            </a:endParaRPr>
          </a:p>
          <a:p>
            <a:pPr marL="0" lvl="0" indent="0" algn="l" rtl="0">
              <a:lnSpc>
                <a:spcPct val="115000"/>
              </a:lnSpc>
              <a:spcBef>
                <a:spcPts val="0"/>
              </a:spcBef>
              <a:spcAft>
                <a:spcPts val="0"/>
              </a:spcAft>
              <a:buNone/>
            </a:pPr>
            <a:endParaRPr sz="1000" b="1">
              <a:latin typeface="Roboto"/>
              <a:ea typeface="Roboto"/>
              <a:cs typeface="Roboto"/>
              <a:sym typeface="Roboto"/>
            </a:endParaRPr>
          </a:p>
          <a:p>
            <a:pPr marL="0" lvl="0" indent="0" algn="l" rtl="0">
              <a:lnSpc>
                <a:spcPct val="115000"/>
              </a:lnSpc>
              <a:spcBef>
                <a:spcPts val="0"/>
              </a:spcBef>
              <a:spcAft>
                <a:spcPts val="0"/>
              </a:spcAft>
              <a:buNone/>
            </a:pPr>
            <a:r>
              <a:rPr lang="en" sz="1000" b="1">
                <a:latin typeface="Roboto"/>
                <a:ea typeface="Roboto"/>
                <a:cs typeface="Roboto"/>
                <a:sym typeface="Roboto"/>
              </a:rPr>
              <a:t>Incorporating C-SCRM Plans in Solicitations</a:t>
            </a:r>
            <a:endParaRPr sz="1000" b="1">
              <a:latin typeface="Roboto"/>
              <a:ea typeface="Roboto"/>
              <a:cs typeface="Roboto"/>
              <a:sym typeface="Roboto"/>
            </a:endParaRPr>
          </a:p>
          <a:p>
            <a:pPr marL="0" lvl="0" indent="0" algn="l" rtl="0">
              <a:lnSpc>
                <a:spcPct val="115000"/>
              </a:lnSpc>
              <a:spcBef>
                <a:spcPts val="0"/>
              </a:spcBef>
              <a:spcAft>
                <a:spcPts val="0"/>
              </a:spcAft>
              <a:buNone/>
            </a:pPr>
            <a:endParaRPr sz="1000" b="1">
              <a:latin typeface="Roboto"/>
              <a:ea typeface="Roboto"/>
              <a:cs typeface="Roboto"/>
              <a:sym typeface="Roboto"/>
            </a:endParaRPr>
          </a:p>
          <a:p>
            <a:pPr marL="0" lvl="0" indent="0" algn="l" rtl="0">
              <a:lnSpc>
                <a:spcPct val="115000"/>
              </a:lnSpc>
              <a:spcBef>
                <a:spcPts val="0"/>
              </a:spcBef>
              <a:spcAft>
                <a:spcPts val="0"/>
              </a:spcAft>
              <a:buNone/>
            </a:pPr>
            <a:r>
              <a:rPr lang="en" sz="1000" b="1">
                <a:latin typeface="Roboto"/>
                <a:ea typeface="Roboto"/>
                <a:cs typeface="Roboto"/>
                <a:sym typeface="Roboto"/>
              </a:rPr>
              <a:t>C-SCRM Language in Procurement Contracts</a:t>
            </a:r>
            <a:endParaRPr sz="1000" b="1">
              <a:latin typeface="Roboto"/>
              <a:ea typeface="Roboto"/>
              <a:cs typeface="Roboto"/>
              <a:sym typeface="Roboto"/>
            </a:endParaRPr>
          </a:p>
          <a:p>
            <a:pPr marL="0" lvl="0" indent="0" algn="l" rtl="0">
              <a:lnSpc>
                <a:spcPct val="115000"/>
              </a:lnSpc>
              <a:spcBef>
                <a:spcPts val="0"/>
              </a:spcBef>
              <a:spcAft>
                <a:spcPts val="0"/>
              </a:spcAft>
              <a:buNone/>
            </a:pPr>
            <a:r>
              <a:rPr lang="en" sz="1000" b="1">
                <a:latin typeface="Roboto"/>
                <a:ea typeface="Roboto"/>
                <a:cs typeface="Roboto"/>
                <a:sym typeface="Roboto"/>
              </a:rPr>
              <a:t> </a:t>
            </a:r>
            <a:endParaRPr sz="1000" b="1">
              <a:latin typeface="Roboto"/>
              <a:ea typeface="Roboto"/>
              <a:cs typeface="Roboto"/>
              <a:sym typeface="Roboto"/>
            </a:endParaRPr>
          </a:p>
          <a:p>
            <a:pPr marL="0" lvl="0" indent="0" algn="l" rtl="0">
              <a:lnSpc>
                <a:spcPct val="115000"/>
              </a:lnSpc>
              <a:spcBef>
                <a:spcPts val="0"/>
              </a:spcBef>
              <a:spcAft>
                <a:spcPts val="0"/>
              </a:spcAft>
              <a:buNone/>
            </a:pPr>
            <a:endParaRPr sz="1000" b="1">
              <a:latin typeface="Roboto"/>
              <a:ea typeface="Roboto"/>
              <a:cs typeface="Roboto"/>
              <a:sym typeface="Roboto"/>
            </a:endParaRPr>
          </a:p>
        </p:txBody>
      </p:sp>
      <p:sp>
        <p:nvSpPr>
          <p:cNvPr id="592" name="Google Shape;592;p79"/>
          <p:cNvSpPr/>
          <p:nvPr/>
        </p:nvSpPr>
        <p:spPr>
          <a:xfrm>
            <a:off x="6917597" y="874289"/>
            <a:ext cx="1904700" cy="673200"/>
          </a:xfrm>
          <a:prstGeom prst="chevron">
            <a:avLst>
              <a:gd name="adj" fmla="val 50000"/>
            </a:avLst>
          </a:prstGeom>
          <a:solidFill>
            <a:srgbClr val="65142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b="1">
                <a:solidFill>
                  <a:srgbClr val="FFFFFF"/>
                </a:solidFill>
                <a:latin typeface="Fira Sans Extra Condensed"/>
                <a:ea typeface="Fira Sans Extra Condensed"/>
                <a:cs typeface="Fira Sans Extra Condensed"/>
                <a:sym typeface="Fira Sans Extra Condensed"/>
              </a:rPr>
              <a:t>Operationalize</a:t>
            </a:r>
            <a:endParaRPr b="1">
              <a:solidFill>
                <a:srgbClr val="FFFFFF"/>
              </a:solidFill>
              <a:latin typeface="Fira Sans Extra Condensed"/>
              <a:ea typeface="Fira Sans Extra Condensed"/>
              <a:cs typeface="Fira Sans Extra Condensed"/>
              <a:sym typeface="Fira Sans Extra Condensed"/>
            </a:endParaRPr>
          </a:p>
        </p:txBody>
      </p:sp>
      <p:sp>
        <p:nvSpPr>
          <p:cNvPr id="591" name="Google Shape;591;p79"/>
          <p:cNvSpPr txBox="1"/>
          <p:nvPr/>
        </p:nvSpPr>
        <p:spPr>
          <a:xfrm>
            <a:off x="5332500" y="1537800"/>
            <a:ext cx="1457100" cy="360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000"/>
              <a:buFont typeface="Arial"/>
              <a:buNone/>
            </a:pPr>
            <a:r>
              <a:rPr lang="en" sz="1000" b="1">
                <a:latin typeface="Roboto"/>
                <a:ea typeface="Roboto"/>
                <a:cs typeface="Roboto"/>
                <a:sym typeface="Roboto"/>
              </a:rPr>
              <a:t>Education and Training for Acquisition Workforce</a:t>
            </a:r>
            <a:endParaRPr sz="1000" b="1">
              <a:latin typeface="Roboto"/>
              <a:ea typeface="Roboto"/>
              <a:cs typeface="Roboto"/>
              <a:sym typeface="Roboto"/>
            </a:endParaRPr>
          </a:p>
          <a:p>
            <a:pPr marL="0" lvl="0" indent="0" algn="l" rtl="0">
              <a:lnSpc>
                <a:spcPct val="115000"/>
              </a:lnSpc>
              <a:spcBef>
                <a:spcPts val="0"/>
              </a:spcBef>
              <a:spcAft>
                <a:spcPts val="0"/>
              </a:spcAft>
              <a:buClr>
                <a:srgbClr val="000000"/>
              </a:buClr>
              <a:buSzPts val="1000"/>
              <a:buFont typeface="Arial"/>
              <a:buNone/>
            </a:pPr>
            <a:r>
              <a:rPr lang="en" sz="1000" b="1">
                <a:latin typeface="Roboto"/>
                <a:ea typeface="Roboto"/>
                <a:cs typeface="Roboto"/>
                <a:sym typeface="Roboto"/>
              </a:rPr>
              <a:t>(FAI FCS 102 &amp; 103)</a:t>
            </a:r>
            <a:endParaRPr sz="1000" b="1">
              <a:latin typeface="Roboto"/>
              <a:ea typeface="Roboto"/>
              <a:cs typeface="Roboto"/>
              <a:sym typeface="Roboto"/>
            </a:endParaRPr>
          </a:p>
          <a:p>
            <a:pPr marL="0" lvl="0" indent="0" algn="l" rtl="0">
              <a:lnSpc>
                <a:spcPct val="115000"/>
              </a:lnSpc>
              <a:spcBef>
                <a:spcPts val="0"/>
              </a:spcBef>
              <a:spcAft>
                <a:spcPts val="0"/>
              </a:spcAft>
              <a:buClr>
                <a:srgbClr val="000000"/>
              </a:buClr>
              <a:buSzPts val="1000"/>
              <a:buFont typeface="Arial"/>
              <a:buNone/>
            </a:pPr>
            <a:endParaRPr sz="1000" b="1">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0" u="sng" strike="noStrike" cap="none">
                <a:solidFill>
                  <a:schemeClr val="hlink"/>
                </a:solidFill>
                <a:latin typeface="Roboto"/>
                <a:ea typeface="Roboto"/>
                <a:cs typeface="Roboto"/>
                <a:sym typeface="Roboto"/>
                <a:hlinkClick r:id="rId3"/>
              </a:rPr>
              <a:t>Acquisition Workforce Guidance</a:t>
            </a:r>
            <a:r>
              <a:rPr lang="en" sz="1000" b="1" i="0" u="none" strike="noStrike" cap="none">
                <a:solidFill>
                  <a:srgbClr val="000000"/>
                </a:solidFill>
                <a:latin typeface="Roboto"/>
                <a:ea typeface="Roboto"/>
                <a:cs typeface="Roboto"/>
                <a:sym typeface="Roboto"/>
              </a:rPr>
              <a:t> - Implementation of FASCSA Orders</a:t>
            </a:r>
            <a:endParaRPr sz="10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endParaRPr sz="1000" b="1">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0" u="sng" strike="noStrike" cap="none">
                <a:solidFill>
                  <a:schemeClr val="hlink"/>
                </a:solidFill>
                <a:latin typeface="Roboto"/>
                <a:ea typeface="Roboto"/>
                <a:cs typeface="Roboto"/>
                <a:sym typeface="Roboto"/>
                <a:hlinkClick r:id="rId4"/>
              </a:rPr>
              <a:t>MV-23-02</a:t>
            </a:r>
            <a:r>
              <a:rPr lang="en" sz="1000" b="1" i="0" u="none" strike="noStrike" cap="none">
                <a:solidFill>
                  <a:srgbClr val="000000"/>
                </a:solidFill>
                <a:latin typeface="Roboto"/>
                <a:ea typeface="Roboto"/>
                <a:cs typeface="Roboto"/>
                <a:sym typeface="Roboto"/>
              </a:rPr>
              <a:t> - Ensuring Only Approved Software is Acquired and Used at GSA</a:t>
            </a:r>
            <a:endParaRPr sz="10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endParaRPr sz="10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0" u="sng" strike="noStrike" cap="none">
                <a:solidFill>
                  <a:schemeClr val="hlink"/>
                </a:solidFill>
                <a:latin typeface="Roboto"/>
                <a:ea typeface="Roboto"/>
                <a:cs typeface="Roboto"/>
                <a:sym typeface="Roboto"/>
                <a:hlinkClick r:id="rId5"/>
              </a:rPr>
              <a:t>GSAM </a:t>
            </a:r>
            <a:r>
              <a:rPr lang="en" sz="1000" b="1" i="0" u="none" strike="noStrike" cap="none">
                <a:solidFill>
                  <a:srgbClr val="000000"/>
                </a:solidFill>
                <a:latin typeface="Roboto"/>
                <a:ea typeface="Roboto"/>
                <a:cs typeface="Roboto"/>
                <a:sym typeface="Roboto"/>
              </a:rPr>
              <a:t>- Identify, assess, respond, monitor/control critical ICT risk</a:t>
            </a:r>
            <a:endParaRPr sz="10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endParaRPr sz="1000" b="1">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endParaRPr sz="1000" b="1">
              <a:latin typeface="Roboto"/>
              <a:ea typeface="Roboto"/>
              <a:cs typeface="Roboto"/>
              <a:sym typeface="Roboto"/>
            </a:endParaRPr>
          </a:p>
        </p:txBody>
      </p:sp>
      <p:sp>
        <p:nvSpPr>
          <p:cNvPr id="587" name="Google Shape;587;p79"/>
          <p:cNvSpPr/>
          <p:nvPr/>
        </p:nvSpPr>
        <p:spPr>
          <a:xfrm>
            <a:off x="5229693" y="874275"/>
            <a:ext cx="1675200" cy="673200"/>
          </a:xfrm>
          <a:prstGeom prst="chevron">
            <a:avLst>
              <a:gd name="adj" fmla="val 50000"/>
            </a:avLst>
          </a:prstGeom>
          <a:solidFill>
            <a:srgbClr val="C9274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Fira Sans Extra Condensed"/>
                <a:ea typeface="Fira Sans Extra Condensed"/>
                <a:cs typeface="Fira Sans Extra Condensed"/>
                <a:sym typeface="Fira Sans Extra Condensed"/>
              </a:rPr>
              <a:t>Agency (GSA)</a:t>
            </a:r>
            <a:endParaRPr sz="1400" b="1" i="0" u="none" strike="noStrike" cap="none">
              <a:solidFill>
                <a:srgbClr val="FFFFFF"/>
              </a:solidFill>
              <a:latin typeface="Fira Sans Extra Condensed"/>
              <a:ea typeface="Fira Sans Extra Condensed"/>
              <a:cs typeface="Fira Sans Extra Condensed"/>
              <a:sym typeface="Fira Sans Extra Condensed"/>
            </a:endParaRPr>
          </a:p>
        </p:txBody>
      </p:sp>
      <p:sp>
        <p:nvSpPr>
          <p:cNvPr id="588" name="Google Shape;588;p79"/>
          <p:cNvSpPr txBox="1"/>
          <p:nvPr/>
        </p:nvSpPr>
        <p:spPr>
          <a:xfrm>
            <a:off x="3463506" y="1522210"/>
            <a:ext cx="1583700" cy="3537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000"/>
              <a:buFont typeface="Arial"/>
              <a:buNone/>
            </a:pPr>
            <a:r>
              <a:rPr lang="en" sz="1000" b="1" u="sng">
                <a:latin typeface="Roboto"/>
                <a:ea typeface="Roboto"/>
                <a:cs typeface="Roboto"/>
                <a:sym typeface="Roboto"/>
              </a:rPr>
              <a:t>Current Rules</a:t>
            </a:r>
            <a:endParaRPr sz="1000" b="1" u="sng">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1" u="none" strike="noStrike" cap="none">
                <a:solidFill>
                  <a:srgbClr val="000000"/>
                </a:solidFill>
                <a:latin typeface="Roboto"/>
                <a:ea typeface="Roboto"/>
                <a:cs typeface="Roboto"/>
                <a:sym typeface="Roboto"/>
              </a:rPr>
              <a:t>- </a:t>
            </a:r>
            <a:r>
              <a:rPr lang="en" sz="1000" b="1" i="1" u="sng" strike="noStrike" cap="none">
                <a:solidFill>
                  <a:schemeClr val="hlink"/>
                </a:solidFill>
                <a:latin typeface="Roboto"/>
                <a:ea typeface="Roboto"/>
                <a:cs typeface="Roboto"/>
                <a:sym typeface="Roboto"/>
                <a:hlinkClick r:id="rId6"/>
              </a:rPr>
              <a:t>FASCSA Orders</a:t>
            </a:r>
            <a:endParaRPr sz="1000" b="1" i="1"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1" u="none" strike="noStrike" cap="none">
                <a:solidFill>
                  <a:srgbClr val="000000"/>
                </a:solidFill>
                <a:latin typeface="Roboto"/>
                <a:ea typeface="Roboto"/>
                <a:cs typeface="Roboto"/>
                <a:sym typeface="Roboto"/>
              </a:rPr>
              <a:t>- </a:t>
            </a:r>
            <a:r>
              <a:rPr lang="en" sz="1000" b="1" i="1" u="sng" strike="noStrike" cap="none">
                <a:solidFill>
                  <a:schemeClr val="hlink"/>
                </a:solidFill>
                <a:latin typeface="Roboto"/>
                <a:ea typeface="Roboto"/>
                <a:cs typeface="Roboto"/>
                <a:sym typeface="Roboto"/>
                <a:hlinkClick r:id="rId7"/>
              </a:rPr>
              <a:t>Cyber Threat &amp; Incident Reporting</a:t>
            </a:r>
            <a:endParaRPr sz="1000" b="1" i="1"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1" u="none" strike="noStrike" cap="none">
                <a:solidFill>
                  <a:srgbClr val="000000"/>
                </a:solidFill>
                <a:latin typeface="Roboto"/>
                <a:ea typeface="Roboto"/>
                <a:cs typeface="Roboto"/>
                <a:sym typeface="Roboto"/>
              </a:rPr>
              <a:t>- </a:t>
            </a:r>
            <a:r>
              <a:rPr lang="en" sz="1000" b="1" i="1" u="sng" strike="noStrike" cap="none">
                <a:solidFill>
                  <a:schemeClr val="hlink"/>
                </a:solidFill>
                <a:latin typeface="Roboto"/>
                <a:ea typeface="Roboto"/>
                <a:cs typeface="Roboto"/>
                <a:sym typeface="Roboto"/>
                <a:hlinkClick r:id="rId8"/>
              </a:rPr>
              <a:t>Cyber Reqs for Fed Info Systems</a:t>
            </a:r>
            <a:endParaRPr sz="1000" b="1" i="1"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endParaRPr sz="1000" b="1"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0" u="sng" strike="noStrike" cap="none">
                <a:solidFill>
                  <a:srgbClr val="000000"/>
                </a:solidFill>
                <a:latin typeface="Roboto"/>
                <a:ea typeface="Roboto"/>
                <a:cs typeface="Roboto"/>
                <a:sym typeface="Roboto"/>
              </a:rPr>
              <a:t>Over the Horizon</a:t>
            </a:r>
            <a:endParaRPr sz="1000" b="1" i="0" u="sng"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1">
                <a:latin typeface="Roboto"/>
                <a:ea typeface="Roboto"/>
                <a:cs typeface="Roboto"/>
                <a:sym typeface="Roboto"/>
              </a:rPr>
              <a:t>- Secure Software</a:t>
            </a:r>
            <a:endParaRPr sz="1000" b="1" i="1">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1">
                <a:latin typeface="Roboto"/>
                <a:ea typeface="Roboto"/>
                <a:cs typeface="Roboto"/>
                <a:sym typeface="Roboto"/>
              </a:rPr>
              <a:t>- Semiconductor Prohibition</a:t>
            </a:r>
            <a:endParaRPr sz="1000" b="1" i="1"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1" u="none" strike="noStrike" cap="none">
                <a:solidFill>
                  <a:srgbClr val="000000"/>
                </a:solidFill>
                <a:latin typeface="Roboto"/>
                <a:ea typeface="Roboto"/>
                <a:cs typeface="Roboto"/>
                <a:sym typeface="Roboto"/>
              </a:rPr>
              <a:t>-</a:t>
            </a:r>
            <a:r>
              <a:rPr lang="en" sz="1000" b="1" i="1">
                <a:latin typeface="Roboto"/>
                <a:ea typeface="Roboto"/>
                <a:cs typeface="Roboto"/>
                <a:sym typeface="Roboto"/>
              </a:rPr>
              <a:t> </a:t>
            </a:r>
            <a:r>
              <a:rPr lang="en" sz="1000" b="1" i="1" u="none" strike="noStrike" cap="none">
                <a:solidFill>
                  <a:srgbClr val="000000"/>
                </a:solidFill>
                <a:latin typeface="Roboto"/>
                <a:ea typeface="Roboto"/>
                <a:cs typeface="Roboto"/>
                <a:sym typeface="Roboto"/>
              </a:rPr>
              <a:t>Federal Acq Supply Chain Security Act</a:t>
            </a:r>
            <a:endParaRPr sz="1000" b="1" i="1">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1">
                <a:latin typeface="Roboto"/>
                <a:ea typeface="Roboto"/>
                <a:cs typeface="Roboto"/>
                <a:sym typeface="Roboto"/>
              </a:rPr>
              <a:t>- Controlled Unclassified Information</a:t>
            </a:r>
            <a:endParaRPr sz="1000" b="1" i="1">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1">
                <a:latin typeface="Roboto"/>
                <a:ea typeface="Roboto"/>
                <a:cs typeface="Roboto"/>
                <a:sym typeface="Roboto"/>
              </a:rPr>
              <a:t>- Unmanned Aerial Systems</a:t>
            </a:r>
            <a:endParaRPr sz="1000" b="1">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endParaRPr sz="1000" b="1">
              <a:latin typeface="Roboto"/>
              <a:ea typeface="Roboto"/>
              <a:cs typeface="Roboto"/>
              <a:sym typeface="Roboto"/>
            </a:endParaRPr>
          </a:p>
          <a:p>
            <a:pPr marL="0" marR="0" lvl="0" indent="0" algn="ctr" rtl="0">
              <a:lnSpc>
                <a:spcPct val="115000"/>
              </a:lnSpc>
              <a:spcBef>
                <a:spcPts val="0"/>
              </a:spcBef>
              <a:spcAft>
                <a:spcPts val="0"/>
              </a:spcAft>
              <a:buClr>
                <a:srgbClr val="000000"/>
              </a:buClr>
              <a:buSzPts val="1000"/>
              <a:buFont typeface="Arial"/>
              <a:buNone/>
            </a:pPr>
            <a:r>
              <a:rPr lang="en" sz="1000" b="1">
                <a:latin typeface="Roboto"/>
                <a:ea typeface="Roboto"/>
                <a:cs typeface="Roboto"/>
                <a:sym typeface="Roboto"/>
              </a:rPr>
              <a:t>14 Total</a:t>
            </a:r>
            <a:endParaRPr sz="1000" b="1">
              <a:latin typeface="Roboto"/>
              <a:ea typeface="Roboto"/>
              <a:cs typeface="Roboto"/>
              <a:sym typeface="Roboto"/>
            </a:endParaRPr>
          </a:p>
          <a:p>
            <a:pPr marL="0" marR="0" lvl="0" indent="0" algn="ctr" rtl="0">
              <a:lnSpc>
                <a:spcPct val="115000"/>
              </a:lnSpc>
              <a:spcBef>
                <a:spcPts val="0"/>
              </a:spcBef>
              <a:spcAft>
                <a:spcPts val="0"/>
              </a:spcAft>
              <a:buClr>
                <a:srgbClr val="000000"/>
              </a:buClr>
              <a:buSzPts val="1000"/>
              <a:buFont typeface="Arial"/>
              <a:buNone/>
            </a:pPr>
            <a:r>
              <a:rPr lang="en" sz="1000" b="1">
                <a:latin typeface="Roboto"/>
                <a:ea typeface="Roboto"/>
                <a:cs typeface="Roboto"/>
                <a:sym typeface="Roboto"/>
              </a:rPr>
              <a:t>C-SCRM FAR Cases</a:t>
            </a:r>
            <a:endParaRPr sz="1000" b="1">
              <a:latin typeface="Roboto"/>
              <a:ea typeface="Roboto"/>
              <a:cs typeface="Roboto"/>
              <a:sym typeface="Roboto"/>
            </a:endParaRPr>
          </a:p>
        </p:txBody>
      </p:sp>
      <p:sp>
        <p:nvSpPr>
          <p:cNvPr id="586" name="Google Shape;586;p79"/>
          <p:cNvSpPr/>
          <p:nvPr/>
        </p:nvSpPr>
        <p:spPr>
          <a:xfrm>
            <a:off x="3521755" y="874275"/>
            <a:ext cx="1675200" cy="673200"/>
          </a:xfrm>
          <a:prstGeom prst="chevron">
            <a:avLst>
              <a:gd name="adj" fmla="val 50000"/>
            </a:avLst>
          </a:prstGeom>
          <a:solidFill>
            <a:srgbClr val="FF666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tx1"/>
                </a:solidFill>
                <a:latin typeface="Fira Sans Extra Condensed"/>
                <a:ea typeface="Fira Sans Extra Condensed"/>
                <a:cs typeface="Fira Sans Extra Condensed"/>
                <a:sym typeface="Fira Sans Extra Condensed"/>
              </a:rPr>
              <a:t>FAR</a:t>
            </a:r>
            <a:endParaRPr sz="1400" b="1" i="0" u="none" strike="noStrike" cap="none">
              <a:solidFill>
                <a:schemeClr val="tx1"/>
              </a:solidFill>
              <a:latin typeface="Fira Sans Extra Condensed"/>
              <a:ea typeface="Fira Sans Extra Condensed"/>
              <a:cs typeface="Fira Sans Extra Condensed"/>
              <a:sym typeface="Fira Sans Extra Condensed"/>
            </a:endParaRPr>
          </a:p>
        </p:txBody>
      </p:sp>
      <p:sp>
        <p:nvSpPr>
          <p:cNvPr id="589" name="Google Shape;589;p79"/>
          <p:cNvSpPr txBox="1"/>
          <p:nvPr/>
        </p:nvSpPr>
        <p:spPr>
          <a:xfrm>
            <a:off x="1809675" y="1540911"/>
            <a:ext cx="1329900" cy="3388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1" i="0" u="sng" strike="noStrike" cap="none">
                <a:solidFill>
                  <a:schemeClr val="hlink"/>
                </a:solidFill>
                <a:latin typeface="Arial"/>
                <a:ea typeface="Arial"/>
                <a:cs typeface="Arial"/>
                <a:sym typeface="Arial"/>
                <a:hlinkClick r:id="rId9"/>
              </a:rPr>
              <a:t>M-22-18</a:t>
            </a:r>
            <a:r>
              <a:rPr lang="en" sz="1000" b="1" i="0" u="none" strike="noStrike" cap="none">
                <a:solidFill>
                  <a:srgbClr val="000000"/>
                </a:solidFill>
                <a:latin typeface="Arial"/>
                <a:ea typeface="Arial"/>
                <a:cs typeface="Arial"/>
                <a:sym typeface="Arial"/>
              </a:rPr>
              <a:t> - </a:t>
            </a:r>
            <a:r>
              <a:rPr lang="en" sz="1000" b="1" i="0" u="none" strike="noStrike" cap="none">
                <a:solidFill>
                  <a:srgbClr val="000000"/>
                </a:solidFill>
                <a:latin typeface="Roboto"/>
                <a:ea typeface="Roboto"/>
                <a:cs typeface="Roboto"/>
                <a:sym typeface="Roboto"/>
              </a:rPr>
              <a:t>Enhancing the Security of the Software Supply Chain through Secure Software</a:t>
            </a:r>
            <a:endParaRPr sz="1000" b="1" i="0" u="sng" strike="noStrike" cap="none">
              <a:solidFill>
                <a:srgbClr val="0097A7"/>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r>
              <a:rPr lang="en" sz="1000" b="1" i="0" u="none" strike="noStrike" cap="none">
                <a:solidFill>
                  <a:srgbClr val="000000"/>
                </a:solidFill>
                <a:latin typeface="Roboto"/>
                <a:ea typeface="Roboto"/>
                <a:cs typeface="Roboto"/>
                <a:sym typeface="Roboto"/>
              </a:rPr>
              <a:t>Development Practices</a:t>
            </a:r>
            <a:endParaRPr sz="13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000" b="1" i="0" u="none" strike="noStrike" cap="none">
              <a:solidFill>
                <a:srgbClr val="0097A7"/>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r>
              <a:rPr lang="en" sz="1000" b="1" i="0" u="sng" strike="noStrike" cap="none">
                <a:solidFill>
                  <a:schemeClr val="hlink"/>
                </a:solidFill>
                <a:latin typeface="Roboto"/>
                <a:ea typeface="Roboto"/>
                <a:cs typeface="Roboto"/>
                <a:sym typeface="Roboto"/>
                <a:hlinkClick r:id="rId10"/>
              </a:rPr>
              <a:t>M-23-16</a:t>
            </a:r>
            <a:r>
              <a:rPr lang="en" sz="1000" b="1" i="0" u="none" strike="noStrike" cap="none">
                <a:solidFill>
                  <a:srgbClr val="000000"/>
                </a:solidFill>
                <a:latin typeface="Roboto"/>
                <a:ea typeface="Roboto"/>
                <a:cs typeface="Roboto"/>
                <a:sym typeface="Roboto"/>
              </a:rPr>
              <a:t> - Update to Enhancing the Security of the Software Supply Chain</a:t>
            </a:r>
            <a:endParaRPr sz="10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endParaRPr sz="1000" b="1" i="0" u="none" strike="noStrike" cap="none">
              <a:solidFill>
                <a:srgbClr val="0097A7"/>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r>
              <a:rPr lang="en" sz="1000" b="1" i="0" u="sng" strike="noStrike" cap="none">
                <a:solidFill>
                  <a:schemeClr val="hlink"/>
                </a:solidFill>
                <a:latin typeface="Roboto"/>
                <a:ea typeface="Roboto"/>
                <a:cs typeface="Roboto"/>
                <a:sym typeface="Roboto"/>
                <a:hlinkClick r:id="rId11"/>
              </a:rPr>
              <a:t>CISA Common Form</a:t>
            </a:r>
            <a:r>
              <a:rPr lang="en" sz="1000" b="1" i="0" u="none" strike="noStrike" cap="none">
                <a:solidFill>
                  <a:srgbClr val="000000"/>
                </a:solidFill>
                <a:latin typeface="Roboto"/>
                <a:ea typeface="Roboto"/>
                <a:cs typeface="Roboto"/>
                <a:sym typeface="Roboto"/>
              </a:rPr>
              <a:t> </a:t>
            </a:r>
            <a:r>
              <a:rPr lang="en" sz="1000" b="1">
                <a:latin typeface="Roboto"/>
                <a:ea typeface="Roboto"/>
                <a:cs typeface="Roboto"/>
                <a:sym typeface="Roboto"/>
              </a:rPr>
              <a:t>-</a:t>
            </a:r>
            <a:r>
              <a:rPr lang="en" sz="1000" b="1" i="0" u="none" strike="noStrike" cap="none">
                <a:solidFill>
                  <a:srgbClr val="000000"/>
                </a:solidFill>
                <a:latin typeface="Roboto"/>
                <a:ea typeface="Roboto"/>
                <a:cs typeface="Roboto"/>
                <a:sym typeface="Roboto"/>
              </a:rPr>
              <a:t> Software Attestation &amp; Artifact Repository</a:t>
            </a:r>
            <a:endParaRPr sz="1000" b="1" i="0" u="none" strike="noStrike" cap="none">
              <a:solidFill>
                <a:srgbClr val="000000"/>
              </a:solidFill>
              <a:latin typeface="Roboto"/>
              <a:ea typeface="Roboto"/>
              <a:cs typeface="Roboto"/>
              <a:sym typeface="Roboto"/>
            </a:endParaRPr>
          </a:p>
        </p:txBody>
      </p:sp>
      <p:sp>
        <p:nvSpPr>
          <p:cNvPr id="585" name="Google Shape;585;p79"/>
          <p:cNvSpPr/>
          <p:nvPr/>
        </p:nvSpPr>
        <p:spPr>
          <a:xfrm>
            <a:off x="1861949" y="874275"/>
            <a:ext cx="1675200" cy="673200"/>
          </a:xfrm>
          <a:prstGeom prst="chevron">
            <a:avLst>
              <a:gd name="adj" fmla="val 50000"/>
            </a:avLst>
          </a:prstGeom>
          <a:solidFill>
            <a:srgbClr val="FFB174"/>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tx1"/>
                </a:solidFill>
                <a:latin typeface="Fira Sans Extra Condensed"/>
                <a:ea typeface="Fira Sans Extra Condensed"/>
                <a:cs typeface="Fira Sans Extra Condensed"/>
                <a:sym typeface="Fira Sans Extra Condensed"/>
              </a:rPr>
              <a:t>OMB Memos</a:t>
            </a:r>
            <a:endParaRPr sz="1400" b="1" i="0" u="none" strike="noStrike" cap="none">
              <a:solidFill>
                <a:schemeClr val="tx1"/>
              </a:solidFill>
              <a:latin typeface="Fira Sans Extra Condensed"/>
              <a:ea typeface="Fira Sans Extra Condensed"/>
              <a:cs typeface="Fira Sans Extra Condensed"/>
              <a:sym typeface="Fira Sans Extra Condensed"/>
            </a:endParaRPr>
          </a:p>
        </p:txBody>
      </p:sp>
      <p:sp>
        <p:nvSpPr>
          <p:cNvPr id="590" name="Google Shape;590;p79"/>
          <p:cNvSpPr txBox="1"/>
          <p:nvPr/>
        </p:nvSpPr>
        <p:spPr>
          <a:xfrm>
            <a:off x="194375" y="1540900"/>
            <a:ext cx="1457100" cy="3271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000"/>
              <a:buFont typeface="Arial"/>
              <a:buNone/>
            </a:pPr>
            <a:r>
              <a:rPr lang="en" sz="1000" b="1" i="0" u="sng" strike="noStrike" cap="none">
                <a:solidFill>
                  <a:schemeClr val="hlink"/>
                </a:solidFill>
                <a:latin typeface="Roboto"/>
                <a:ea typeface="Roboto"/>
                <a:cs typeface="Roboto"/>
                <a:sym typeface="Roboto"/>
                <a:hlinkClick r:id="rId12"/>
              </a:rPr>
              <a:t>Executive Order on America’s Supply Chains</a:t>
            </a:r>
            <a:endParaRPr sz="10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endParaRPr sz="10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0" u="sng" strike="noStrike" cap="none">
                <a:solidFill>
                  <a:schemeClr val="hlink"/>
                </a:solidFill>
                <a:latin typeface="Roboto"/>
                <a:ea typeface="Roboto"/>
                <a:cs typeface="Roboto"/>
                <a:sym typeface="Roboto"/>
                <a:hlinkClick r:id="rId13"/>
              </a:rPr>
              <a:t>Executive Order on Improving the Nation’s Cybersecurity</a:t>
            </a:r>
            <a:endParaRPr sz="10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endParaRPr sz="10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i="0" u="sng" strike="noStrike" cap="none">
                <a:solidFill>
                  <a:schemeClr val="hlink"/>
                </a:solidFill>
                <a:latin typeface="Roboto"/>
                <a:ea typeface="Roboto"/>
                <a:cs typeface="Roboto"/>
                <a:sym typeface="Roboto"/>
                <a:hlinkClick r:id="rId14"/>
              </a:rPr>
              <a:t>Executive Order on Initiative to Bolster Cybersecurity of U.S. Ports</a:t>
            </a:r>
            <a:endParaRPr sz="1000" b="1">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endParaRPr sz="1000" b="1">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Arial"/>
              <a:buNone/>
            </a:pPr>
            <a:r>
              <a:rPr lang="en" sz="1000" b="1" u="sng">
                <a:solidFill>
                  <a:schemeClr val="hlink"/>
                </a:solidFill>
                <a:latin typeface="Roboto"/>
                <a:ea typeface="Roboto"/>
                <a:cs typeface="Roboto"/>
                <a:sym typeface="Roboto"/>
                <a:hlinkClick r:id="rId15"/>
              </a:rPr>
              <a:t>Securing the Information and Communications Technology and Services Supply Chain</a:t>
            </a:r>
            <a:r>
              <a:rPr lang="en" sz="1000" b="1">
                <a:latin typeface="Roboto"/>
                <a:ea typeface="Roboto"/>
                <a:cs typeface="Roboto"/>
                <a:sym typeface="Roboto"/>
              </a:rPr>
              <a:t> </a:t>
            </a:r>
            <a:endParaRPr sz="1000" b="1">
              <a:latin typeface="Roboto"/>
              <a:ea typeface="Roboto"/>
              <a:cs typeface="Roboto"/>
              <a:sym typeface="Roboto"/>
            </a:endParaRPr>
          </a:p>
        </p:txBody>
      </p:sp>
      <p:sp>
        <p:nvSpPr>
          <p:cNvPr id="584" name="Google Shape;584;p79"/>
          <p:cNvSpPr/>
          <p:nvPr/>
        </p:nvSpPr>
        <p:spPr>
          <a:xfrm>
            <a:off x="195275" y="874275"/>
            <a:ext cx="1675200" cy="673200"/>
          </a:xfrm>
          <a:prstGeom prst="chevron">
            <a:avLst>
              <a:gd name="adj" fmla="val 50000"/>
            </a:avLst>
          </a:prstGeom>
          <a:solidFill>
            <a:srgbClr val="FFCE7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tx1"/>
                </a:solidFill>
                <a:latin typeface="Fira Sans Extra Condensed"/>
                <a:ea typeface="Fira Sans Extra Condensed"/>
                <a:cs typeface="Fira Sans Extra Condensed"/>
                <a:sym typeface="Fira Sans Extra Condensed"/>
              </a:rPr>
              <a:t>Executive Orders</a:t>
            </a:r>
            <a:endParaRPr sz="1400" b="1" i="0" u="none" strike="noStrike" cap="none">
              <a:solidFill>
                <a:schemeClr val="tx1"/>
              </a:solidFill>
              <a:latin typeface="Fira Sans Extra Condensed"/>
              <a:ea typeface="Fira Sans Extra Condensed"/>
              <a:cs typeface="Fira Sans Extra Condensed"/>
              <a:sym typeface="Fira Sans Extra Condensed"/>
            </a:endParaRPr>
          </a:p>
        </p:txBody>
      </p:sp>
      <p:sp>
        <p:nvSpPr>
          <p:cNvPr id="583" name="Google Shape;583;p79"/>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Cybersecurity is a Critical Priority</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0"/>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Operationalizing C-SCRM in IT Procurement</a:t>
            </a:r>
            <a:endParaRPr dirty="0"/>
          </a:p>
        </p:txBody>
      </p:sp>
      <p:grpSp>
        <p:nvGrpSpPr>
          <p:cNvPr id="599" name="Google Shape;599;p80">
            <a:extLst>
              <a:ext uri="{C183D7F6-B498-43B3-948B-1728B52AA6E4}">
                <adec:decorative xmlns:adec="http://schemas.microsoft.com/office/drawing/2017/decorative" val="1"/>
              </a:ext>
            </a:extLst>
          </p:cNvPr>
          <p:cNvGrpSpPr/>
          <p:nvPr/>
        </p:nvGrpSpPr>
        <p:grpSpPr>
          <a:xfrm>
            <a:off x="578325" y="1118421"/>
            <a:ext cx="8005576" cy="828756"/>
            <a:chOff x="1041553" y="2216429"/>
            <a:chExt cx="7190853" cy="952046"/>
          </a:xfrm>
        </p:grpSpPr>
        <p:sp>
          <p:nvSpPr>
            <p:cNvPr id="600" name="Google Shape;600;p80"/>
            <p:cNvSpPr/>
            <p:nvPr/>
          </p:nvSpPr>
          <p:spPr>
            <a:xfrm>
              <a:off x="3418905" y="2216575"/>
              <a:ext cx="4813500" cy="951900"/>
            </a:xfrm>
            <a:prstGeom prst="rect">
              <a:avLst/>
            </a:prstGeom>
            <a:solidFill>
              <a:srgbClr val="0C58D3"/>
            </a:solidFill>
            <a:ln>
              <a:noFill/>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FFFFFF"/>
                </a:buClr>
                <a:buSzPts val="1000"/>
                <a:buFont typeface="Roboto"/>
                <a:buChar char="●"/>
              </a:pPr>
              <a:r>
                <a:rPr lang="en" sz="1000" b="1">
                  <a:solidFill>
                    <a:srgbClr val="FFFFFF"/>
                  </a:solidFill>
                  <a:latin typeface="Roboto"/>
                  <a:ea typeface="Roboto"/>
                  <a:cs typeface="Roboto"/>
                  <a:sym typeface="Roboto"/>
                </a:rPr>
                <a:t>Adding contract clauses, reducing burden on AWF</a:t>
              </a:r>
              <a:endParaRPr sz="1000" b="1">
                <a:solidFill>
                  <a:srgbClr val="FFFFFF"/>
                </a:solidFill>
                <a:latin typeface="Roboto"/>
                <a:ea typeface="Roboto"/>
                <a:cs typeface="Roboto"/>
                <a:sym typeface="Roboto"/>
              </a:endParaRPr>
            </a:p>
            <a:p>
              <a:pPr marL="457200" lvl="0" indent="-292100" algn="l" rtl="0">
                <a:lnSpc>
                  <a:spcPct val="115000"/>
                </a:lnSpc>
                <a:spcBef>
                  <a:spcPts val="0"/>
                </a:spcBef>
                <a:spcAft>
                  <a:spcPts val="0"/>
                </a:spcAft>
                <a:buClr>
                  <a:srgbClr val="FFFFFF"/>
                </a:buClr>
                <a:buSzPts val="1000"/>
                <a:buFont typeface="Roboto"/>
                <a:buChar char="●"/>
              </a:pPr>
              <a:r>
                <a:rPr lang="en" sz="1000" b="1">
                  <a:solidFill>
                    <a:srgbClr val="FFFFFF"/>
                  </a:solidFill>
                  <a:latin typeface="Roboto"/>
                  <a:ea typeface="Roboto"/>
                  <a:cs typeface="Roboto"/>
                  <a:sym typeface="Roboto"/>
                </a:rPr>
                <a:t>IAE preparation and training on SAM for deciding officials</a:t>
              </a:r>
              <a:endParaRPr sz="1000" b="1">
                <a:solidFill>
                  <a:srgbClr val="FFFFFF"/>
                </a:solidFill>
                <a:latin typeface="Roboto"/>
                <a:ea typeface="Roboto"/>
                <a:cs typeface="Roboto"/>
                <a:sym typeface="Roboto"/>
              </a:endParaRPr>
            </a:p>
            <a:p>
              <a:pPr marL="457200" marR="0" lvl="0" indent="-292100" algn="l" rtl="0">
                <a:lnSpc>
                  <a:spcPct val="115000"/>
                </a:lnSpc>
                <a:spcBef>
                  <a:spcPts val="0"/>
                </a:spcBef>
                <a:spcAft>
                  <a:spcPts val="0"/>
                </a:spcAft>
                <a:buClr>
                  <a:srgbClr val="FFFFFF"/>
                </a:buClr>
                <a:buSzPts val="1000"/>
                <a:buFont typeface="Roboto"/>
                <a:buChar char="●"/>
              </a:pPr>
              <a:r>
                <a:rPr lang="en" sz="1000" b="1">
                  <a:solidFill>
                    <a:srgbClr val="FFFFFF"/>
                  </a:solidFill>
                  <a:latin typeface="Roboto"/>
                  <a:ea typeface="Roboto"/>
                  <a:cs typeface="Roboto"/>
                  <a:sym typeface="Roboto"/>
                </a:rPr>
                <a:t>Readiness Preparation for Implementation, SOP for Post Orders</a:t>
              </a:r>
              <a:endParaRPr sz="1000" b="1">
                <a:solidFill>
                  <a:srgbClr val="FFFFFF"/>
                </a:solidFill>
                <a:latin typeface="Roboto"/>
                <a:ea typeface="Roboto"/>
                <a:cs typeface="Roboto"/>
                <a:sym typeface="Roboto"/>
              </a:endParaRPr>
            </a:p>
            <a:p>
              <a:pPr marL="457200" lvl="0" indent="-292100" algn="l" rtl="0">
                <a:lnSpc>
                  <a:spcPct val="115000"/>
                </a:lnSpc>
                <a:spcBef>
                  <a:spcPts val="0"/>
                </a:spcBef>
                <a:spcAft>
                  <a:spcPts val="0"/>
                </a:spcAft>
                <a:buClr>
                  <a:srgbClr val="FFFFFF"/>
                </a:buClr>
                <a:buSzPts val="1000"/>
                <a:buFont typeface="Roboto"/>
                <a:buChar char="●"/>
              </a:pPr>
              <a:r>
                <a:rPr lang="en" sz="1000" b="1" u="sng">
                  <a:solidFill>
                    <a:srgbClr val="FFFFFF"/>
                  </a:solidFill>
                  <a:latin typeface="Roboto"/>
                  <a:ea typeface="Roboto"/>
                  <a:cs typeface="Roboto"/>
                  <a:sym typeface="Roboto"/>
                  <a:hlinkClick r:id="rId3">
                    <a:extLst>
                      <a:ext uri="{A12FA001-AC4F-418D-AE19-62706E023703}">
                        <ahyp:hlinkClr xmlns:ahyp="http://schemas.microsoft.com/office/drawing/2018/hyperlinkcolor" val="tx"/>
                      </a:ext>
                    </a:extLst>
                  </a:hlinkClick>
                </a:rPr>
                <a:t>FAI FCS 103</a:t>
              </a:r>
              <a:r>
                <a:rPr lang="en" sz="1000" b="1">
                  <a:solidFill>
                    <a:srgbClr val="FFFFFF"/>
                  </a:solidFill>
                  <a:latin typeface="Roboto"/>
                  <a:ea typeface="Roboto"/>
                  <a:cs typeface="Roboto"/>
                  <a:sym typeface="Roboto"/>
                </a:rPr>
                <a:t> Removal and Exclusion Authority </a:t>
              </a:r>
              <a:endParaRPr sz="1000" b="1">
                <a:solidFill>
                  <a:srgbClr val="FFFFFF"/>
                </a:solidFill>
                <a:latin typeface="Roboto"/>
                <a:ea typeface="Roboto"/>
                <a:cs typeface="Roboto"/>
                <a:sym typeface="Roboto"/>
              </a:endParaRPr>
            </a:p>
          </p:txBody>
        </p:sp>
        <p:sp>
          <p:nvSpPr>
            <p:cNvPr id="601" name="Google Shape;601;p80"/>
            <p:cNvSpPr/>
            <p:nvPr/>
          </p:nvSpPr>
          <p:spPr>
            <a:xfrm>
              <a:off x="1041563" y="2216429"/>
              <a:ext cx="2360400" cy="9519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02" name="Google Shape;602;p80"/>
            <p:cNvSpPr/>
            <p:nvPr/>
          </p:nvSpPr>
          <p:spPr>
            <a:xfrm>
              <a:off x="1770085" y="2216440"/>
              <a:ext cx="713700" cy="9519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03" name="Google Shape;603;p80"/>
            <p:cNvSpPr/>
            <p:nvPr/>
          </p:nvSpPr>
          <p:spPr>
            <a:xfrm>
              <a:off x="1041553" y="2216440"/>
              <a:ext cx="727800" cy="9519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04" name="Google Shape;604;p80"/>
            <p:cNvSpPr/>
            <p:nvPr/>
          </p:nvSpPr>
          <p:spPr>
            <a:xfrm>
              <a:off x="1319490" y="2216503"/>
              <a:ext cx="450600" cy="577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1</a:t>
              </a:r>
              <a:endParaRPr sz="1600" b="1">
                <a:solidFill>
                  <a:srgbClr val="FFFFFF"/>
                </a:solidFill>
                <a:latin typeface="Roboto"/>
                <a:ea typeface="Roboto"/>
                <a:cs typeface="Roboto"/>
                <a:sym typeface="Roboto"/>
              </a:endParaRPr>
            </a:p>
          </p:txBody>
        </p:sp>
        <p:sp>
          <p:nvSpPr>
            <p:cNvPr id="605" name="Google Shape;605;p80" descr="Implementation of FASC Exclusion Orders&#13;&#10;With bullets chart"/>
            <p:cNvSpPr/>
            <p:nvPr/>
          </p:nvSpPr>
          <p:spPr>
            <a:xfrm>
              <a:off x="1778461" y="2479103"/>
              <a:ext cx="15540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solidFill>
                    <a:srgbClr val="FFFFFF"/>
                  </a:solidFill>
                  <a:latin typeface="Roboto"/>
                  <a:ea typeface="Roboto"/>
                  <a:cs typeface="Roboto"/>
                  <a:sym typeface="Roboto"/>
                </a:rPr>
                <a:t>Implementation of FASC Exclusion Orders</a:t>
              </a:r>
              <a:endParaRPr sz="1100" b="1" dirty="0">
                <a:solidFill>
                  <a:srgbClr val="FFFFFF"/>
                </a:solidFill>
                <a:latin typeface="Roboto"/>
                <a:ea typeface="Roboto"/>
                <a:cs typeface="Roboto"/>
                <a:sym typeface="Roboto"/>
              </a:endParaRPr>
            </a:p>
          </p:txBody>
        </p:sp>
      </p:grpSp>
      <p:grpSp>
        <p:nvGrpSpPr>
          <p:cNvPr id="606" name="Google Shape;606;p80">
            <a:extLst>
              <a:ext uri="{C183D7F6-B498-43B3-948B-1728B52AA6E4}">
                <adec:decorative xmlns:adec="http://schemas.microsoft.com/office/drawing/2017/decorative" val="1"/>
              </a:ext>
            </a:extLst>
          </p:cNvPr>
          <p:cNvGrpSpPr/>
          <p:nvPr/>
        </p:nvGrpSpPr>
        <p:grpSpPr>
          <a:xfrm>
            <a:off x="577926" y="2101498"/>
            <a:ext cx="8006730" cy="692771"/>
            <a:chOff x="943723" y="3783771"/>
            <a:chExt cx="7540714" cy="674427"/>
          </a:xfrm>
        </p:grpSpPr>
        <p:sp>
          <p:nvSpPr>
            <p:cNvPr id="607" name="Google Shape;607;p80"/>
            <p:cNvSpPr/>
            <p:nvPr/>
          </p:nvSpPr>
          <p:spPr>
            <a:xfrm>
              <a:off x="3437238" y="3783789"/>
              <a:ext cx="5047200" cy="674400"/>
            </a:xfrm>
            <a:prstGeom prst="rect">
              <a:avLst/>
            </a:prstGeom>
            <a:solidFill>
              <a:srgbClr val="0C58D3"/>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FFFFFF"/>
                </a:buClr>
                <a:buSzPts val="1000"/>
                <a:buFont typeface="Roboto"/>
                <a:buChar char="●"/>
              </a:pPr>
              <a:r>
                <a:rPr lang="en" sz="1000" b="1">
                  <a:solidFill>
                    <a:srgbClr val="FFFFFF"/>
                  </a:solidFill>
                  <a:latin typeface="Roboto"/>
                  <a:ea typeface="Roboto"/>
                  <a:cs typeface="Roboto"/>
                  <a:sym typeface="Roboto"/>
                </a:rPr>
                <a:t>Industry webinars on changes to FAR, cybersecurity incident reporting</a:t>
              </a:r>
              <a:endParaRPr sz="1000" b="1">
                <a:solidFill>
                  <a:srgbClr val="FFFFFF"/>
                </a:solidFill>
                <a:latin typeface="Roboto"/>
                <a:ea typeface="Roboto"/>
                <a:cs typeface="Roboto"/>
                <a:sym typeface="Roboto"/>
              </a:endParaRPr>
            </a:p>
            <a:p>
              <a:pPr marL="457200" lvl="0" indent="-292100" algn="l" rtl="0">
                <a:lnSpc>
                  <a:spcPct val="115000"/>
                </a:lnSpc>
                <a:spcBef>
                  <a:spcPts val="0"/>
                </a:spcBef>
                <a:spcAft>
                  <a:spcPts val="0"/>
                </a:spcAft>
                <a:buClr>
                  <a:srgbClr val="FFFFFF"/>
                </a:buClr>
                <a:buSzPts val="1000"/>
                <a:buFont typeface="Roboto"/>
                <a:buChar char="●"/>
              </a:pPr>
              <a:r>
                <a:rPr lang="en" sz="1000" b="1">
                  <a:solidFill>
                    <a:srgbClr val="FFFFFF"/>
                  </a:solidFill>
                  <a:latin typeface="Roboto"/>
                  <a:ea typeface="Roboto"/>
                  <a:cs typeface="Roboto"/>
                  <a:sym typeface="Roboto"/>
                </a:rPr>
                <a:t>Focus group for industry listening session</a:t>
              </a:r>
              <a:endParaRPr sz="1000" b="1">
                <a:solidFill>
                  <a:srgbClr val="FFFFFF"/>
                </a:solidFill>
                <a:latin typeface="Roboto"/>
                <a:ea typeface="Roboto"/>
                <a:cs typeface="Roboto"/>
                <a:sym typeface="Roboto"/>
              </a:endParaRPr>
            </a:p>
            <a:p>
              <a:pPr marL="457200" lvl="0" indent="-292100" algn="l" rtl="0">
                <a:lnSpc>
                  <a:spcPct val="115000"/>
                </a:lnSpc>
                <a:spcBef>
                  <a:spcPts val="0"/>
                </a:spcBef>
                <a:spcAft>
                  <a:spcPts val="0"/>
                </a:spcAft>
                <a:buClr>
                  <a:srgbClr val="FFFFFF"/>
                </a:buClr>
                <a:buSzPts val="1000"/>
                <a:buFont typeface="Roboto"/>
                <a:buChar char="●"/>
              </a:pPr>
              <a:r>
                <a:rPr lang="en" sz="1000" b="1">
                  <a:solidFill>
                    <a:srgbClr val="FFFFFF"/>
                  </a:solidFill>
                  <a:latin typeface="Roboto"/>
                  <a:ea typeface="Roboto"/>
                  <a:cs typeface="Roboto"/>
                  <a:sym typeface="Roboto"/>
                </a:rPr>
                <a:t>Outreach and engagements with CISA</a:t>
              </a:r>
              <a:endParaRPr sz="1000" b="1">
                <a:solidFill>
                  <a:srgbClr val="FFFFFF"/>
                </a:solidFill>
                <a:latin typeface="Roboto"/>
                <a:ea typeface="Roboto"/>
                <a:cs typeface="Roboto"/>
                <a:sym typeface="Roboto"/>
              </a:endParaRPr>
            </a:p>
          </p:txBody>
        </p:sp>
        <p:sp>
          <p:nvSpPr>
            <p:cNvPr id="608" name="Google Shape;608;p80"/>
            <p:cNvSpPr/>
            <p:nvPr/>
          </p:nvSpPr>
          <p:spPr>
            <a:xfrm>
              <a:off x="943740" y="3783771"/>
              <a:ext cx="24738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09" name="Google Shape;609;p80"/>
            <p:cNvSpPr/>
            <p:nvPr/>
          </p:nvSpPr>
          <p:spPr>
            <a:xfrm>
              <a:off x="1704734" y="3783796"/>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10" name="Google Shape;610;p80"/>
            <p:cNvSpPr/>
            <p:nvPr/>
          </p:nvSpPr>
          <p:spPr>
            <a:xfrm>
              <a:off x="943723" y="3783788"/>
              <a:ext cx="687600" cy="6744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11" name="Google Shape;611;p80"/>
            <p:cNvSpPr/>
            <p:nvPr/>
          </p:nvSpPr>
          <p:spPr>
            <a:xfrm>
              <a:off x="1279034" y="3783808"/>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2</a:t>
              </a:r>
              <a:endParaRPr sz="1600" b="1">
                <a:solidFill>
                  <a:srgbClr val="FFFFFF"/>
                </a:solidFill>
                <a:latin typeface="Roboto"/>
                <a:ea typeface="Roboto"/>
                <a:cs typeface="Roboto"/>
                <a:sym typeface="Roboto"/>
              </a:endParaRPr>
            </a:p>
          </p:txBody>
        </p:sp>
        <p:sp>
          <p:nvSpPr>
            <p:cNvPr id="612" name="Google Shape;612;p80" descr="Cyber Threat &amp; Incident Reporting &amp; Information Sharing with bullets chart"/>
            <p:cNvSpPr/>
            <p:nvPr/>
          </p:nvSpPr>
          <p:spPr>
            <a:xfrm>
              <a:off x="1716186" y="3783798"/>
              <a:ext cx="1629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solidFill>
                    <a:srgbClr val="FFFFFF"/>
                  </a:solidFill>
                  <a:latin typeface="Roboto"/>
                  <a:ea typeface="Roboto"/>
                  <a:cs typeface="Roboto"/>
                  <a:sym typeface="Roboto"/>
                </a:rPr>
                <a:t>Cyber Threat &amp; Incident Reporting &amp; Information Sharing</a:t>
              </a:r>
              <a:endParaRPr sz="1600" b="1" dirty="0">
                <a:solidFill>
                  <a:srgbClr val="FFFFFF"/>
                </a:solidFill>
                <a:latin typeface="Roboto"/>
                <a:ea typeface="Roboto"/>
                <a:cs typeface="Roboto"/>
                <a:sym typeface="Roboto"/>
              </a:endParaRPr>
            </a:p>
          </p:txBody>
        </p:sp>
      </p:grpSp>
      <p:grpSp>
        <p:nvGrpSpPr>
          <p:cNvPr id="613" name="Google Shape;613;p80">
            <a:extLst>
              <a:ext uri="{C183D7F6-B498-43B3-948B-1728B52AA6E4}">
                <adec:decorative xmlns:adec="http://schemas.microsoft.com/office/drawing/2017/decorative" val="1"/>
              </a:ext>
            </a:extLst>
          </p:cNvPr>
          <p:cNvGrpSpPr/>
          <p:nvPr/>
        </p:nvGrpSpPr>
        <p:grpSpPr>
          <a:xfrm>
            <a:off x="576425" y="2948589"/>
            <a:ext cx="8009402" cy="692718"/>
            <a:chOff x="583875" y="3040614"/>
            <a:chExt cx="8009402" cy="692718"/>
          </a:xfrm>
        </p:grpSpPr>
        <p:sp>
          <p:nvSpPr>
            <p:cNvPr id="614" name="Google Shape;614;p80"/>
            <p:cNvSpPr/>
            <p:nvPr/>
          </p:nvSpPr>
          <p:spPr>
            <a:xfrm>
              <a:off x="3234377" y="3040614"/>
              <a:ext cx="5358900" cy="692700"/>
            </a:xfrm>
            <a:prstGeom prst="rect">
              <a:avLst/>
            </a:prstGeom>
            <a:solidFill>
              <a:srgbClr val="0C58D3"/>
            </a:solidFill>
            <a:ln>
              <a:noFill/>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FFFFFF"/>
                </a:buClr>
                <a:buSzPts val="1000"/>
                <a:buFont typeface="Roboto"/>
                <a:buChar char="●"/>
              </a:pPr>
              <a:r>
                <a:rPr lang="en" sz="1000" b="1">
                  <a:solidFill>
                    <a:srgbClr val="FFFFFF"/>
                  </a:solidFill>
                  <a:latin typeface="Roboto"/>
                  <a:ea typeface="Roboto"/>
                  <a:cs typeface="Roboto"/>
                  <a:sym typeface="Roboto"/>
                </a:rPr>
                <a:t>Industry webinars on changes to FAR  </a:t>
              </a:r>
              <a:endParaRPr sz="1000" b="1">
                <a:solidFill>
                  <a:srgbClr val="FFFFFF"/>
                </a:solidFill>
                <a:latin typeface="Roboto"/>
                <a:ea typeface="Roboto"/>
                <a:cs typeface="Roboto"/>
                <a:sym typeface="Roboto"/>
              </a:endParaRPr>
            </a:p>
            <a:p>
              <a:pPr marL="457200" lvl="0" indent="-292100" algn="l" rtl="0">
                <a:lnSpc>
                  <a:spcPct val="115000"/>
                </a:lnSpc>
                <a:spcBef>
                  <a:spcPts val="0"/>
                </a:spcBef>
                <a:spcAft>
                  <a:spcPts val="0"/>
                </a:spcAft>
                <a:buClr>
                  <a:srgbClr val="FFFFFF"/>
                </a:buClr>
                <a:buSzPts val="1000"/>
                <a:buFont typeface="Roboto"/>
                <a:buChar char="●"/>
              </a:pPr>
              <a:r>
                <a:rPr lang="en" sz="1000" b="1">
                  <a:solidFill>
                    <a:srgbClr val="FFFFFF"/>
                  </a:solidFill>
                  <a:latin typeface="Roboto"/>
                  <a:ea typeface="Roboto"/>
                  <a:cs typeface="Roboto"/>
                  <a:sym typeface="Roboto"/>
                </a:rPr>
                <a:t>Get updated contact information for programs impacted</a:t>
              </a:r>
              <a:endParaRPr sz="1000" b="1">
                <a:solidFill>
                  <a:srgbClr val="FFFFFF"/>
                </a:solidFill>
                <a:latin typeface="Roboto"/>
                <a:ea typeface="Roboto"/>
                <a:cs typeface="Roboto"/>
                <a:sym typeface="Roboto"/>
              </a:endParaRPr>
            </a:p>
          </p:txBody>
        </p:sp>
        <p:sp>
          <p:nvSpPr>
            <p:cNvPr id="615" name="Google Shape;615;p80"/>
            <p:cNvSpPr/>
            <p:nvPr/>
          </p:nvSpPr>
          <p:spPr>
            <a:xfrm>
              <a:off x="583886" y="3040614"/>
              <a:ext cx="2626500" cy="6927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16" name="Google Shape;616;p80"/>
            <p:cNvSpPr/>
            <p:nvPr/>
          </p:nvSpPr>
          <p:spPr>
            <a:xfrm>
              <a:off x="1394949" y="3040632"/>
              <a:ext cx="794700" cy="6927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17" name="Google Shape;617;p80"/>
            <p:cNvSpPr/>
            <p:nvPr/>
          </p:nvSpPr>
          <p:spPr>
            <a:xfrm>
              <a:off x="583875" y="3040632"/>
              <a:ext cx="810300" cy="6927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18" name="Google Shape;618;p80"/>
            <p:cNvSpPr/>
            <p:nvPr/>
          </p:nvSpPr>
          <p:spPr>
            <a:xfrm>
              <a:off x="922503" y="3040628"/>
              <a:ext cx="501600" cy="420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3</a:t>
              </a:r>
              <a:endParaRPr sz="1600" b="1">
                <a:solidFill>
                  <a:srgbClr val="FFFFFF"/>
                </a:solidFill>
                <a:latin typeface="Roboto"/>
                <a:ea typeface="Roboto"/>
                <a:cs typeface="Roboto"/>
                <a:sym typeface="Roboto"/>
              </a:endParaRPr>
            </a:p>
          </p:txBody>
        </p:sp>
        <p:sp>
          <p:nvSpPr>
            <p:cNvPr id="619" name="Google Shape;619;p80" descr="Standardizing Cyber Reqs for Fed Info Systems chart &#10;"/>
            <p:cNvSpPr/>
            <p:nvPr/>
          </p:nvSpPr>
          <p:spPr>
            <a:xfrm>
              <a:off x="1408800" y="3116873"/>
              <a:ext cx="1834200" cy="4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solidFill>
                    <a:srgbClr val="FFFFFF"/>
                  </a:solidFill>
                  <a:latin typeface="Roboto"/>
                  <a:ea typeface="Roboto"/>
                  <a:cs typeface="Roboto"/>
                  <a:sym typeface="Roboto"/>
                </a:rPr>
                <a:t>Standardizing Cyber </a:t>
              </a:r>
              <a:r>
                <a:rPr lang="en" sz="1100" b="1" dirty="0" err="1">
                  <a:solidFill>
                    <a:srgbClr val="FFFFFF"/>
                  </a:solidFill>
                  <a:latin typeface="Roboto"/>
                  <a:ea typeface="Roboto"/>
                  <a:cs typeface="Roboto"/>
                  <a:sym typeface="Roboto"/>
                </a:rPr>
                <a:t>Reqs</a:t>
              </a:r>
              <a:r>
                <a:rPr lang="en" sz="1100" b="1" dirty="0">
                  <a:solidFill>
                    <a:srgbClr val="FFFFFF"/>
                  </a:solidFill>
                  <a:latin typeface="Roboto"/>
                  <a:ea typeface="Roboto"/>
                  <a:cs typeface="Roboto"/>
                  <a:sym typeface="Roboto"/>
                </a:rPr>
                <a:t> for Fed Info Systems</a:t>
              </a:r>
              <a:endParaRPr sz="1100" b="1" dirty="0">
                <a:solidFill>
                  <a:srgbClr val="FFFFFF"/>
                </a:solidFill>
                <a:latin typeface="Roboto"/>
                <a:ea typeface="Roboto"/>
                <a:cs typeface="Roboto"/>
                <a:sym typeface="Roboto"/>
              </a:endParaRPr>
            </a:p>
          </p:txBody>
        </p:sp>
      </p:grpSp>
      <p:grpSp>
        <p:nvGrpSpPr>
          <p:cNvPr id="620" name="Google Shape;620;p80">
            <a:extLst>
              <a:ext uri="{C183D7F6-B498-43B3-948B-1728B52AA6E4}">
                <adec:decorative xmlns:adec="http://schemas.microsoft.com/office/drawing/2017/decorative" val="1"/>
              </a:ext>
            </a:extLst>
          </p:cNvPr>
          <p:cNvGrpSpPr/>
          <p:nvPr/>
        </p:nvGrpSpPr>
        <p:grpSpPr>
          <a:xfrm>
            <a:off x="576437" y="3793794"/>
            <a:ext cx="8009372" cy="652481"/>
            <a:chOff x="1041063" y="5179550"/>
            <a:chExt cx="7194262" cy="924324"/>
          </a:xfrm>
        </p:grpSpPr>
        <p:sp>
          <p:nvSpPr>
            <p:cNvPr id="621" name="Google Shape;621;p80"/>
            <p:cNvSpPr/>
            <p:nvPr/>
          </p:nvSpPr>
          <p:spPr>
            <a:xfrm>
              <a:off x="3421825" y="5179550"/>
              <a:ext cx="4813500" cy="924300"/>
            </a:xfrm>
            <a:prstGeom prst="rect">
              <a:avLst/>
            </a:prstGeom>
            <a:solidFill>
              <a:srgbClr val="0C58D3"/>
            </a:solidFill>
            <a:ln>
              <a:noFill/>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FFFFFF"/>
                </a:buClr>
                <a:buSzPts val="1000"/>
                <a:buFont typeface="Roboto"/>
                <a:buChar char="●"/>
              </a:pPr>
              <a:r>
                <a:rPr lang="en" sz="1000" b="1">
                  <a:solidFill>
                    <a:srgbClr val="FFFFFF"/>
                  </a:solidFill>
                  <a:latin typeface="Roboto"/>
                  <a:ea typeface="Roboto"/>
                  <a:cs typeface="Roboto"/>
                  <a:sym typeface="Roboto"/>
                </a:rPr>
                <a:t>Further implementation of Cybersecurity EO, incorporating requirements into FAR</a:t>
              </a:r>
              <a:endParaRPr sz="1000" b="1">
                <a:solidFill>
                  <a:srgbClr val="FFFFFF"/>
                </a:solidFill>
                <a:latin typeface="Roboto"/>
                <a:ea typeface="Roboto"/>
                <a:cs typeface="Roboto"/>
                <a:sym typeface="Roboto"/>
              </a:endParaRPr>
            </a:p>
            <a:p>
              <a:pPr marL="457200" lvl="0" indent="-292100" algn="l" rtl="0">
                <a:lnSpc>
                  <a:spcPct val="115000"/>
                </a:lnSpc>
                <a:spcBef>
                  <a:spcPts val="0"/>
                </a:spcBef>
                <a:spcAft>
                  <a:spcPts val="0"/>
                </a:spcAft>
                <a:buClr>
                  <a:srgbClr val="FFFFFF"/>
                </a:buClr>
                <a:buSzPts val="1000"/>
                <a:buFont typeface="Roboto"/>
                <a:buChar char="●"/>
              </a:pPr>
              <a:r>
                <a:rPr lang="en" sz="1000" b="1">
                  <a:solidFill>
                    <a:srgbClr val="FFFFFF"/>
                  </a:solidFill>
                  <a:latin typeface="Roboto"/>
                  <a:ea typeface="Roboto"/>
                  <a:cs typeface="Roboto"/>
                  <a:sym typeface="Roboto"/>
                </a:rPr>
                <a:t>Expectation of attestations/ artifacts for critical software</a:t>
              </a:r>
              <a:endParaRPr sz="1000" b="1">
                <a:solidFill>
                  <a:srgbClr val="FFFFFF"/>
                </a:solidFill>
                <a:latin typeface="Roboto"/>
                <a:ea typeface="Roboto"/>
                <a:cs typeface="Roboto"/>
                <a:sym typeface="Roboto"/>
              </a:endParaRPr>
            </a:p>
          </p:txBody>
        </p:sp>
        <p:sp>
          <p:nvSpPr>
            <p:cNvPr id="622" name="Google Shape;622;p80"/>
            <p:cNvSpPr/>
            <p:nvPr/>
          </p:nvSpPr>
          <p:spPr>
            <a:xfrm>
              <a:off x="1041073" y="5179551"/>
              <a:ext cx="2359200" cy="9243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23" name="Google Shape;623;p80"/>
            <p:cNvSpPr/>
            <p:nvPr/>
          </p:nvSpPr>
          <p:spPr>
            <a:xfrm>
              <a:off x="1769595" y="5179574"/>
              <a:ext cx="713700" cy="9243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24" name="Google Shape;624;p80"/>
            <p:cNvSpPr/>
            <p:nvPr/>
          </p:nvSpPr>
          <p:spPr>
            <a:xfrm>
              <a:off x="1041063" y="5179574"/>
              <a:ext cx="727800" cy="9243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25" name="Google Shape;625;p80"/>
            <p:cNvSpPr/>
            <p:nvPr/>
          </p:nvSpPr>
          <p:spPr>
            <a:xfrm>
              <a:off x="1357512" y="5182221"/>
              <a:ext cx="450600" cy="561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4</a:t>
              </a:r>
              <a:endParaRPr sz="1600" b="1">
                <a:solidFill>
                  <a:srgbClr val="FFFFFF"/>
                </a:solidFill>
                <a:latin typeface="Roboto"/>
                <a:ea typeface="Roboto"/>
                <a:cs typeface="Roboto"/>
                <a:sym typeface="Roboto"/>
              </a:endParaRPr>
            </a:p>
          </p:txBody>
        </p:sp>
        <p:sp>
          <p:nvSpPr>
            <p:cNvPr id="626" name="Google Shape;626;p80"/>
            <p:cNvSpPr/>
            <p:nvPr/>
          </p:nvSpPr>
          <p:spPr>
            <a:xfrm>
              <a:off x="1782025" y="5287575"/>
              <a:ext cx="1647600" cy="7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Supply Chain Software Security </a:t>
              </a:r>
              <a:endParaRPr sz="1100" b="1">
                <a:solidFill>
                  <a:srgbClr val="FFFFFF"/>
                </a:solidFill>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5"/>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Enhancing Government Procurement through Supplier Diversity</a:t>
            </a:r>
            <a:endParaRPr/>
          </a:p>
        </p:txBody>
      </p:sp>
      <p:sp>
        <p:nvSpPr>
          <p:cNvPr id="301" name="Google Shape;301;p45"/>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GSA Information Technology Category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81"/>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Operationalizing C-SCRM in IT Procurement</a:t>
            </a:r>
            <a:endParaRPr dirty="0"/>
          </a:p>
          <a:p>
            <a:pPr marL="0" lvl="0" indent="0" algn="l" rtl="0">
              <a:lnSpc>
                <a:spcPct val="100000"/>
              </a:lnSpc>
              <a:spcBef>
                <a:spcPts val="0"/>
              </a:spcBef>
              <a:spcAft>
                <a:spcPts val="0"/>
              </a:spcAft>
              <a:buSzPct val="111111"/>
              <a:buNone/>
            </a:pPr>
            <a:endParaRPr dirty="0"/>
          </a:p>
          <a:p>
            <a:pPr marL="0" lvl="0" indent="0" algn="l" rtl="0">
              <a:lnSpc>
                <a:spcPct val="100000"/>
              </a:lnSpc>
              <a:spcBef>
                <a:spcPts val="0"/>
              </a:spcBef>
              <a:spcAft>
                <a:spcPts val="0"/>
              </a:spcAft>
              <a:buSzPct val="111111"/>
              <a:buNone/>
            </a:pPr>
            <a:endParaRPr dirty="0"/>
          </a:p>
        </p:txBody>
      </p:sp>
      <p:grpSp>
        <p:nvGrpSpPr>
          <p:cNvPr id="632" name="Google Shape;632;p81" descr="Chart for Operationalizing C-SCRM in IT Procurement"/>
          <p:cNvGrpSpPr/>
          <p:nvPr/>
        </p:nvGrpSpPr>
        <p:grpSpPr>
          <a:xfrm>
            <a:off x="513994" y="1243025"/>
            <a:ext cx="7972945" cy="3729245"/>
            <a:chOff x="1121983" y="1556658"/>
            <a:chExt cx="7438143" cy="3277881"/>
          </a:xfrm>
        </p:grpSpPr>
        <p:sp>
          <p:nvSpPr>
            <p:cNvPr id="633" name="Google Shape;633;p81"/>
            <p:cNvSpPr/>
            <p:nvPr/>
          </p:nvSpPr>
          <p:spPr>
            <a:xfrm>
              <a:off x="1224448" y="1566559"/>
              <a:ext cx="2433900" cy="2171400"/>
            </a:xfrm>
            <a:prstGeom prst="round1Rect">
              <a:avLst>
                <a:gd name="adj" fmla="val 17446"/>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1"/>
            <p:cNvSpPr txBox="1"/>
            <p:nvPr/>
          </p:nvSpPr>
          <p:spPr>
            <a:xfrm>
              <a:off x="1498893" y="1731108"/>
              <a:ext cx="1818600" cy="6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200" b="1">
                  <a:solidFill>
                    <a:srgbClr val="FFFFFF"/>
                  </a:solidFill>
                </a:rPr>
                <a:t>Cyber risk evaluation</a:t>
              </a:r>
              <a:endParaRPr sz="1200" b="1">
                <a:solidFill>
                  <a:srgbClr val="FFFFFF"/>
                </a:solidFill>
              </a:endParaRPr>
            </a:p>
          </p:txBody>
        </p:sp>
        <p:sp>
          <p:nvSpPr>
            <p:cNvPr id="635" name="Google Shape;635;p81"/>
            <p:cNvSpPr txBox="1"/>
            <p:nvPr/>
          </p:nvSpPr>
          <p:spPr>
            <a:xfrm>
              <a:off x="1121983" y="2029496"/>
              <a:ext cx="2588400" cy="1598400"/>
            </a:xfrm>
            <a:prstGeom prst="rect">
              <a:avLst/>
            </a:prstGeom>
            <a:noFill/>
            <a:ln>
              <a:noFill/>
            </a:ln>
          </p:spPr>
          <p:txBody>
            <a:bodyPr spcFirstLastPara="1" wrap="square" lIns="91425" tIns="91425" rIns="91425" bIns="91425" anchor="t" anchorCtr="0">
              <a:noAutofit/>
            </a:bodyPr>
            <a:lstStyle/>
            <a:p>
              <a:pPr marL="228600" lvl="0" indent="-115570" algn="l" rtl="0">
                <a:spcBef>
                  <a:spcPts val="0"/>
                </a:spcBef>
                <a:spcAft>
                  <a:spcPts val="0"/>
                </a:spcAft>
                <a:buClr>
                  <a:srgbClr val="FFFFFF"/>
                </a:buClr>
                <a:buSzPts val="1100"/>
                <a:buChar char="●"/>
              </a:pPr>
              <a:r>
                <a:rPr lang="en" sz="1100">
                  <a:solidFill>
                    <a:srgbClr val="FFFFFF"/>
                  </a:solidFill>
                </a:rPr>
                <a:t>Questionnaire evaluation</a:t>
              </a:r>
              <a:endParaRPr sz="1100">
                <a:solidFill>
                  <a:srgbClr val="FFFFFF"/>
                </a:solidFill>
              </a:endParaRPr>
            </a:p>
            <a:p>
              <a:pPr marL="411480" lvl="2" indent="-115570" algn="l" rtl="0">
                <a:spcBef>
                  <a:spcPts val="0"/>
                </a:spcBef>
                <a:spcAft>
                  <a:spcPts val="0"/>
                </a:spcAft>
                <a:buClr>
                  <a:srgbClr val="FFFFFF"/>
                </a:buClr>
                <a:buSzPts val="1100"/>
                <a:buChar char="■"/>
              </a:pPr>
              <a:r>
                <a:rPr lang="en" sz="1100">
                  <a:solidFill>
                    <a:srgbClr val="FFFFFF"/>
                  </a:solidFill>
                </a:rPr>
                <a:t>Evaluate based on responses to minimum required </a:t>
              </a:r>
              <a:r>
                <a:rPr lang="en" sz="1100" b="1">
                  <a:solidFill>
                    <a:srgbClr val="FFFFFF"/>
                  </a:solidFill>
                </a:rPr>
                <a:t>questions </a:t>
              </a:r>
              <a:r>
                <a:rPr lang="en" sz="1100">
                  <a:solidFill>
                    <a:srgbClr val="FFFFFF"/>
                  </a:solidFill>
                </a:rPr>
                <a:t>for product, service, or product/service offering </a:t>
              </a:r>
              <a:endParaRPr sz="1100">
                <a:solidFill>
                  <a:srgbClr val="FFFFFF"/>
                </a:solidFill>
              </a:endParaRPr>
            </a:p>
            <a:p>
              <a:pPr marL="411480" lvl="2" indent="-115570" algn="l" rtl="0">
                <a:spcBef>
                  <a:spcPts val="0"/>
                </a:spcBef>
                <a:spcAft>
                  <a:spcPts val="0"/>
                </a:spcAft>
                <a:buClr>
                  <a:srgbClr val="FFFFFF"/>
                </a:buClr>
                <a:buSzPts val="1100"/>
                <a:buChar char="■"/>
              </a:pPr>
              <a:r>
                <a:rPr lang="en" sz="1100">
                  <a:solidFill>
                    <a:srgbClr val="FFFFFF"/>
                  </a:solidFill>
                </a:rPr>
                <a:t>Potential consultation, review &amp; training with offerors </a:t>
              </a:r>
              <a:endParaRPr sz="1100">
                <a:solidFill>
                  <a:srgbClr val="FFFFFF"/>
                </a:solidFill>
              </a:endParaRPr>
            </a:p>
            <a:p>
              <a:pPr marL="411480" lvl="2" indent="-115570" algn="l" rtl="0">
                <a:spcBef>
                  <a:spcPts val="0"/>
                </a:spcBef>
                <a:spcAft>
                  <a:spcPts val="1000"/>
                </a:spcAft>
                <a:buClr>
                  <a:srgbClr val="FFFFFF"/>
                </a:buClr>
                <a:buSzPts val="1100"/>
                <a:buChar char="■"/>
              </a:pPr>
              <a:r>
                <a:rPr lang="en" sz="1100">
                  <a:solidFill>
                    <a:srgbClr val="FFFFFF"/>
                  </a:solidFill>
                </a:rPr>
                <a:t>Optional risk based</a:t>
              </a:r>
              <a:endParaRPr sz="1000">
                <a:solidFill>
                  <a:srgbClr val="FFFFFF"/>
                </a:solidFill>
                <a:latin typeface="Roboto"/>
                <a:ea typeface="Roboto"/>
                <a:cs typeface="Roboto"/>
                <a:sym typeface="Roboto"/>
              </a:endParaRPr>
            </a:p>
          </p:txBody>
        </p:sp>
        <p:sp>
          <p:nvSpPr>
            <p:cNvPr id="636" name="Google Shape;636;p81"/>
            <p:cNvSpPr/>
            <p:nvPr/>
          </p:nvSpPr>
          <p:spPr>
            <a:xfrm>
              <a:off x="3655354" y="1556658"/>
              <a:ext cx="2433900" cy="2171400"/>
            </a:xfrm>
            <a:prstGeom prst="round2SameRect">
              <a:avLst>
                <a:gd name="adj1" fmla="val 18098"/>
                <a:gd name="adj2" fmla="val 0"/>
              </a:avLst>
            </a:prstGeom>
            <a:solidFill>
              <a:srgbClr val="0E6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1"/>
            <p:cNvSpPr txBox="1"/>
            <p:nvPr/>
          </p:nvSpPr>
          <p:spPr>
            <a:xfrm>
              <a:off x="3928974" y="1695812"/>
              <a:ext cx="2067000" cy="6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rPr>
                <a:t>C-SCRM Plan evaluation</a:t>
              </a:r>
              <a:endParaRPr sz="1200" b="1">
                <a:solidFill>
                  <a:srgbClr val="FFFFFF"/>
                </a:solidFill>
              </a:endParaRPr>
            </a:p>
            <a:p>
              <a:pPr marL="0" lvl="0" indent="0" algn="l" rtl="0">
                <a:spcBef>
                  <a:spcPts val="0"/>
                </a:spcBef>
                <a:spcAft>
                  <a:spcPts val="0"/>
                </a:spcAft>
                <a:buNone/>
              </a:pPr>
              <a:endParaRPr sz="1100" b="1">
                <a:solidFill>
                  <a:srgbClr val="FFFFFF"/>
                </a:solidFill>
                <a:latin typeface="Roboto"/>
                <a:ea typeface="Roboto"/>
                <a:cs typeface="Roboto"/>
                <a:sym typeface="Roboto"/>
              </a:endParaRPr>
            </a:p>
          </p:txBody>
        </p:sp>
        <p:sp>
          <p:nvSpPr>
            <p:cNvPr id="638" name="Google Shape;638;p81"/>
            <p:cNvSpPr txBox="1"/>
            <p:nvPr/>
          </p:nvSpPr>
          <p:spPr>
            <a:xfrm>
              <a:off x="3574558" y="2057101"/>
              <a:ext cx="2433900" cy="1653900"/>
            </a:xfrm>
            <a:prstGeom prst="rect">
              <a:avLst/>
            </a:prstGeom>
            <a:noFill/>
            <a:ln>
              <a:noFill/>
            </a:ln>
          </p:spPr>
          <p:txBody>
            <a:bodyPr spcFirstLastPara="1" wrap="square" lIns="91425" tIns="91425" rIns="91425" bIns="91425" anchor="t" anchorCtr="0">
              <a:noAutofit/>
            </a:bodyPr>
            <a:lstStyle/>
            <a:p>
              <a:pPr marL="411480" lvl="2" indent="-115570" algn="l" rtl="0">
                <a:spcBef>
                  <a:spcPts val="0"/>
                </a:spcBef>
                <a:spcAft>
                  <a:spcPts val="0"/>
                </a:spcAft>
                <a:buClr>
                  <a:srgbClr val="FFFFFF"/>
                </a:buClr>
                <a:buSzPts val="1100"/>
                <a:buChar char="■"/>
              </a:pPr>
              <a:r>
                <a:rPr lang="en" sz="1100">
                  <a:solidFill>
                    <a:srgbClr val="FFFFFF"/>
                  </a:solidFill>
                </a:rPr>
                <a:t>Evaluate based on minimum required </a:t>
              </a:r>
              <a:r>
                <a:rPr lang="en" sz="1100" b="1">
                  <a:solidFill>
                    <a:srgbClr val="FFFFFF"/>
                  </a:solidFill>
                </a:rPr>
                <a:t>controls </a:t>
              </a:r>
              <a:r>
                <a:rPr lang="en" sz="1100">
                  <a:solidFill>
                    <a:srgbClr val="FFFFFF"/>
                  </a:solidFill>
                </a:rPr>
                <a:t>for product, service, or product /service offering </a:t>
              </a:r>
              <a:endParaRPr sz="1100">
                <a:solidFill>
                  <a:srgbClr val="FFFFFF"/>
                </a:solidFill>
              </a:endParaRPr>
            </a:p>
            <a:p>
              <a:pPr marL="411480" lvl="2" indent="-115570" algn="l" rtl="0">
                <a:spcBef>
                  <a:spcPts val="0"/>
                </a:spcBef>
                <a:spcAft>
                  <a:spcPts val="0"/>
                </a:spcAft>
                <a:buClr>
                  <a:srgbClr val="FFFFFF"/>
                </a:buClr>
                <a:buSzPts val="1100"/>
                <a:buChar char="■"/>
              </a:pPr>
              <a:r>
                <a:rPr lang="en" sz="1100">
                  <a:solidFill>
                    <a:srgbClr val="FFFFFF"/>
                  </a:solidFill>
                </a:rPr>
                <a:t>Annual update submission of C-SCRM Plan and questionnaire </a:t>
              </a:r>
              <a:endParaRPr sz="1100">
                <a:solidFill>
                  <a:srgbClr val="FFFFFF"/>
                </a:solidFill>
              </a:endParaRPr>
            </a:p>
            <a:p>
              <a:pPr marL="411480" lvl="2" indent="-115570" algn="l" rtl="0">
                <a:spcBef>
                  <a:spcPts val="0"/>
                </a:spcBef>
                <a:spcAft>
                  <a:spcPts val="0"/>
                </a:spcAft>
                <a:buClr>
                  <a:srgbClr val="FFFFFF"/>
                </a:buClr>
                <a:buSzPts val="1100"/>
                <a:buChar char="■"/>
              </a:pPr>
              <a:r>
                <a:rPr lang="en" sz="1100">
                  <a:solidFill>
                    <a:srgbClr val="FFFFFF"/>
                  </a:solidFill>
                </a:rPr>
                <a:t>Potential consultation, review &amp; training with offerors </a:t>
              </a:r>
              <a:endParaRPr sz="1100">
                <a:solidFill>
                  <a:srgbClr val="FFFFFF"/>
                </a:solidFill>
              </a:endParaRPr>
            </a:p>
            <a:p>
              <a:pPr marL="365760" lvl="0" indent="0" algn="l" rtl="0">
                <a:spcBef>
                  <a:spcPts val="0"/>
                </a:spcBef>
                <a:spcAft>
                  <a:spcPts val="0"/>
                </a:spcAft>
                <a:buNone/>
              </a:pPr>
              <a:endParaRPr sz="1000">
                <a:solidFill>
                  <a:srgbClr val="FFFFFF"/>
                </a:solidFill>
                <a:latin typeface="Roboto"/>
                <a:ea typeface="Roboto"/>
                <a:cs typeface="Roboto"/>
                <a:sym typeface="Roboto"/>
              </a:endParaRPr>
            </a:p>
          </p:txBody>
        </p:sp>
        <p:sp>
          <p:nvSpPr>
            <p:cNvPr id="639" name="Google Shape;639;p81"/>
            <p:cNvSpPr/>
            <p:nvPr/>
          </p:nvSpPr>
          <p:spPr>
            <a:xfrm flipH="1">
              <a:off x="6084876" y="1576391"/>
              <a:ext cx="2433900" cy="2134200"/>
            </a:xfrm>
            <a:prstGeom prst="round1Rect">
              <a:avLst>
                <a:gd name="adj" fmla="val 17446"/>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1"/>
            <p:cNvSpPr txBox="1"/>
            <p:nvPr/>
          </p:nvSpPr>
          <p:spPr>
            <a:xfrm>
              <a:off x="6176802" y="1702224"/>
              <a:ext cx="2296800" cy="6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200" b="1">
                  <a:solidFill>
                    <a:srgbClr val="FFFFFF"/>
                  </a:solidFill>
                </a:rPr>
                <a:t>Compliance Risks evaluation </a:t>
              </a:r>
              <a:endParaRPr sz="1200" b="1">
                <a:solidFill>
                  <a:srgbClr val="FFFFFF"/>
                </a:solidFill>
              </a:endParaRPr>
            </a:p>
            <a:p>
              <a:pPr marL="0" lvl="0" indent="0" algn="l" rtl="0">
                <a:spcBef>
                  <a:spcPts val="0"/>
                </a:spcBef>
                <a:spcAft>
                  <a:spcPts val="0"/>
                </a:spcAft>
                <a:buNone/>
              </a:pPr>
              <a:endParaRPr sz="1100" b="1">
                <a:solidFill>
                  <a:srgbClr val="FFFFFF"/>
                </a:solidFill>
                <a:latin typeface="Roboto"/>
                <a:ea typeface="Roboto"/>
                <a:cs typeface="Roboto"/>
                <a:sym typeface="Roboto"/>
              </a:endParaRPr>
            </a:p>
          </p:txBody>
        </p:sp>
        <p:sp>
          <p:nvSpPr>
            <p:cNvPr id="641" name="Google Shape;641;p81"/>
            <p:cNvSpPr txBox="1"/>
            <p:nvPr/>
          </p:nvSpPr>
          <p:spPr>
            <a:xfrm>
              <a:off x="6084826" y="2112213"/>
              <a:ext cx="2475300" cy="1483800"/>
            </a:xfrm>
            <a:prstGeom prst="rect">
              <a:avLst/>
            </a:prstGeom>
            <a:noFill/>
            <a:ln>
              <a:noFill/>
            </a:ln>
          </p:spPr>
          <p:txBody>
            <a:bodyPr spcFirstLastPara="1" wrap="square" lIns="91425" tIns="91425" rIns="91425" bIns="91425" anchor="t" anchorCtr="0">
              <a:noAutofit/>
            </a:bodyPr>
            <a:lstStyle/>
            <a:p>
              <a:pPr marL="228600" lvl="0" indent="-115570" algn="l" rtl="0">
                <a:spcBef>
                  <a:spcPts val="0"/>
                </a:spcBef>
                <a:spcAft>
                  <a:spcPts val="0"/>
                </a:spcAft>
                <a:buClr>
                  <a:srgbClr val="FFFFFF"/>
                </a:buClr>
                <a:buSzPts val="1100"/>
                <a:buChar char="●"/>
              </a:pPr>
              <a:r>
                <a:rPr lang="en" sz="1100">
                  <a:solidFill>
                    <a:srgbClr val="FFFFFF"/>
                  </a:solidFill>
                </a:rPr>
                <a:t>Use Vendor Risk Assessment or automated tools to ensure no concerns with Section 889, FCC prohibited entities, FASC Exclusion or Removal order</a:t>
              </a:r>
              <a:endParaRPr sz="1100">
                <a:solidFill>
                  <a:srgbClr val="FFFFFF"/>
                </a:solidFill>
              </a:endParaRPr>
            </a:p>
            <a:p>
              <a:pPr marL="182880" lvl="0" indent="0" algn="l" rtl="0">
                <a:spcBef>
                  <a:spcPts val="1000"/>
                </a:spcBef>
                <a:spcAft>
                  <a:spcPts val="0"/>
                </a:spcAft>
                <a:buNone/>
              </a:pPr>
              <a:endParaRPr sz="1100">
                <a:solidFill>
                  <a:srgbClr val="FFFFFF"/>
                </a:solidFill>
              </a:endParaRPr>
            </a:p>
            <a:p>
              <a:pPr marL="0" lvl="0" indent="0" algn="l" rtl="0">
                <a:lnSpc>
                  <a:spcPct val="115000"/>
                </a:lnSpc>
                <a:spcBef>
                  <a:spcPts val="0"/>
                </a:spcBef>
                <a:spcAft>
                  <a:spcPts val="1600"/>
                </a:spcAft>
                <a:buNone/>
              </a:pPr>
              <a:endParaRPr sz="800">
                <a:solidFill>
                  <a:srgbClr val="FFFFFF"/>
                </a:solidFill>
                <a:latin typeface="Roboto"/>
                <a:ea typeface="Roboto"/>
                <a:cs typeface="Roboto"/>
                <a:sym typeface="Roboto"/>
              </a:endParaRPr>
            </a:p>
          </p:txBody>
        </p:sp>
        <p:sp>
          <p:nvSpPr>
            <p:cNvPr id="642" name="Google Shape;642;p81"/>
            <p:cNvSpPr/>
            <p:nvPr/>
          </p:nvSpPr>
          <p:spPr>
            <a:xfrm>
              <a:off x="3496406" y="2809812"/>
              <a:ext cx="326100" cy="304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1"/>
            <p:cNvSpPr/>
            <p:nvPr/>
          </p:nvSpPr>
          <p:spPr>
            <a:xfrm>
              <a:off x="3556003" y="2865482"/>
              <a:ext cx="207000" cy="193200"/>
            </a:xfrm>
            <a:prstGeom prst="mathPlus">
              <a:avLst>
                <a:gd name="adj1" fmla="val 9900"/>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1"/>
            <p:cNvSpPr/>
            <p:nvPr/>
          </p:nvSpPr>
          <p:spPr>
            <a:xfrm>
              <a:off x="5925665" y="2874294"/>
              <a:ext cx="326100" cy="304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1"/>
            <p:cNvSpPr/>
            <p:nvPr/>
          </p:nvSpPr>
          <p:spPr>
            <a:xfrm>
              <a:off x="5985263" y="2929963"/>
              <a:ext cx="207000" cy="193200"/>
            </a:xfrm>
            <a:prstGeom prst="mathPlus">
              <a:avLst>
                <a:gd name="adj1" fmla="val 9900"/>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1"/>
            <p:cNvSpPr/>
            <p:nvPr/>
          </p:nvSpPr>
          <p:spPr>
            <a:xfrm rot="10800000">
              <a:off x="1224544" y="3967539"/>
              <a:ext cx="7294200" cy="867000"/>
            </a:xfrm>
            <a:prstGeom prst="round2SameRect">
              <a:avLst>
                <a:gd name="adj1" fmla="val 18098"/>
                <a:gd name="adj2" fmla="val 0"/>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1"/>
            <p:cNvSpPr txBox="1"/>
            <p:nvPr/>
          </p:nvSpPr>
          <p:spPr>
            <a:xfrm>
              <a:off x="2380149" y="4144453"/>
              <a:ext cx="4983000" cy="2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a:solidFill>
                  <a:srgbClr val="FFFFFF"/>
                </a:solidFill>
                <a:latin typeface="Roboto"/>
                <a:ea typeface="Roboto"/>
                <a:cs typeface="Roboto"/>
                <a:sym typeface="Roboto"/>
              </a:endParaRPr>
            </a:p>
          </p:txBody>
        </p:sp>
        <p:sp>
          <p:nvSpPr>
            <p:cNvPr id="648" name="Google Shape;648;p81"/>
            <p:cNvSpPr txBox="1"/>
            <p:nvPr/>
          </p:nvSpPr>
          <p:spPr>
            <a:xfrm>
              <a:off x="2380149" y="4130602"/>
              <a:ext cx="4983000" cy="27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700" b="1" dirty="0">
                  <a:solidFill>
                    <a:srgbClr val="FFFFFF"/>
                  </a:solidFill>
                  <a:latin typeface="Proxima Nova"/>
                  <a:ea typeface="Proxima Nova"/>
                  <a:cs typeface="Proxima Nova"/>
                  <a:sym typeface="Proxima Nova"/>
                </a:rPr>
                <a:t>Solicitation, Evaluation, &amp; Award Phase (Pre-award/Pre-performance) Support</a:t>
              </a:r>
              <a:endParaRPr sz="3000" b="1" dirty="0">
                <a:solidFill>
                  <a:srgbClr val="FFFFFF"/>
                </a:solidFill>
                <a:latin typeface="Proxima Nova"/>
                <a:ea typeface="Proxima Nova"/>
                <a:cs typeface="Proxima Nova"/>
                <a:sym typeface="Proxima Nova"/>
              </a:endParaRPr>
            </a:p>
            <a:p>
              <a:pPr marL="0" lvl="0" indent="0" algn="ctr" rtl="0">
                <a:lnSpc>
                  <a:spcPct val="115000"/>
                </a:lnSpc>
                <a:spcBef>
                  <a:spcPts val="0"/>
                </a:spcBef>
                <a:spcAft>
                  <a:spcPts val="1600"/>
                </a:spcAft>
                <a:buNone/>
              </a:pPr>
              <a:endParaRPr sz="800" dirty="0">
                <a:solidFill>
                  <a:srgbClr val="FFFFFF"/>
                </a:solidFill>
                <a:latin typeface="Roboto"/>
                <a:ea typeface="Roboto"/>
                <a:cs typeface="Roboto"/>
                <a:sym typeface="Roboto"/>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2"/>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A More Secure and Resilient Federal Ecosystem</a:t>
            </a:r>
            <a:endParaRPr/>
          </a:p>
        </p:txBody>
      </p:sp>
      <p:sp>
        <p:nvSpPr>
          <p:cNvPr id="654" name="Google Shape;654;p82"/>
          <p:cNvSpPr txBox="1">
            <a:spLocks noGrp="1"/>
          </p:cNvSpPr>
          <p:nvPr>
            <p:ph type="body" idx="1"/>
          </p:nvPr>
        </p:nvSpPr>
        <p:spPr>
          <a:xfrm>
            <a:off x="276225" y="939625"/>
            <a:ext cx="8520600" cy="34164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Char char="●"/>
            </a:pPr>
            <a:r>
              <a:rPr lang="en"/>
              <a:t>Stay informed!</a:t>
            </a:r>
            <a:endParaRPr/>
          </a:p>
          <a:p>
            <a:pPr marL="457200" lvl="0" indent="-355600" algn="l" rtl="0">
              <a:lnSpc>
                <a:spcPct val="115000"/>
              </a:lnSpc>
              <a:spcBef>
                <a:spcPts val="0"/>
              </a:spcBef>
              <a:spcAft>
                <a:spcPts val="0"/>
              </a:spcAft>
              <a:buSzPts val="2000"/>
              <a:buChar char="●"/>
            </a:pPr>
            <a:r>
              <a:rPr lang="en"/>
              <a:t>Implement security controls and monitor for changes, adapting often to the ever-changing threat landscape and new technologies</a:t>
            </a:r>
            <a:endParaRPr/>
          </a:p>
          <a:p>
            <a:pPr marL="457200" lvl="0" indent="-355600" algn="l" rtl="0">
              <a:lnSpc>
                <a:spcPct val="115000"/>
              </a:lnSpc>
              <a:spcBef>
                <a:spcPts val="0"/>
              </a:spcBef>
              <a:spcAft>
                <a:spcPts val="0"/>
              </a:spcAft>
              <a:buSzPts val="2000"/>
              <a:buChar char="●"/>
            </a:pPr>
            <a:r>
              <a:rPr lang="en"/>
              <a:t>Follow Governance, Risk, and Compliance (GRC) best practices</a:t>
            </a:r>
            <a:endParaRPr/>
          </a:p>
          <a:p>
            <a:pPr marL="457200" lvl="0" indent="-355600" algn="l" rtl="0">
              <a:lnSpc>
                <a:spcPct val="115000"/>
              </a:lnSpc>
              <a:spcBef>
                <a:spcPts val="0"/>
              </a:spcBef>
              <a:spcAft>
                <a:spcPts val="0"/>
              </a:spcAft>
              <a:buSzPts val="2000"/>
              <a:buChar char="●"/>
            </a:pPr>
            <a:r>
              <a:rPr lang="en"/>
              <a:t>Utilize the many resources available to you</a:t>
            </a:r>
            <a:endParaRPr/>
          </a:p>
          <a:p>
            <a:pPr marL="457200" lvl="0" indent="-355600" algn="l" rtl="0">
              <a:lnSpc>
                <a:spcPct val="115000"/>
              </a:lnSpc>
              <a:spcBef>
                <a:spcPts val="0"/>
              </a:spcBef>
              <a:spcAft>
                <a:spcPts val="0"/>
              </a:spcAft>
              <a:buSzPts val="2000"/>
              <a:buChar char="●"/>
            </a:pPr>
            <a:r>
              <a:rPr lang="en"/>
              <a:t>Explore strategies to prepare your organization for evolving C-SCRM policy and regulatory landscape </a:t>
            </a:r>
            <a:endParaRPr/>
          </a:p>
          <a:p>
            <a:pPr marL="457200" lvl="0" indent="-355600" algn="l" rtl="0">
              <a:lnSpc>
                <a:spcPct val="115000"/>
              </a:lnSpc>
              <a:spcBef>
                <a:spcPts val="0"/>
              </a:spcBef>
              <a:spcAft>
                <a:spcPts val="0"/>
              </a:spcAft>
              <a:buSzPts val="2000"/>
              <a:buChar char="●"/>
            </a:pPr>
            <a:r>
              <a:rPr lang="en"/>
              <a:t>Participate in the Rulemaking Process </a:t>
            </a:r>
            <a:endParaRPr/>
          </a:p>
          <a:p>
            <a:pPr marL="457200" lvl="0" indent="-355600" algn="l" rtl="0">
              <a:lnSpc>
                <a:spcPct val="115000"/>
              </a:lnSpc>
              <a:spcBef>
                <a:spcPts val="0"/>
              </a:spcBef>
              <a:spcAft>
                <a:spcPts val="0"/>
              </a:spcAft>
              <a:buSzPts val="2000"/>
              <a:buChar char="●"/>
            </a:pPr>
            <a:r>
              <a:rPr lang="en"/>
              <a:t>Ask Questions </a:t>
            </a:r>
            <a:endParaRPr/>
          </a:p>
          <a:p>
            <a:pPr marL="457200" lvl="0" indent="0" algn="l" rtl="0">
              <a:lnSpc>
                <a:spcPct val="115000"/>
              </a:lnSpc>
              <a:spcBef>
                <a:spcPts val="1200"/>
              </a:spcBef>
              <a:spcAft>
                <a:spcPts val="1200"/>
              </a:spcAft>
              <a:buSzPts val="18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3"/>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Resources</a:t>
            </a:r>
            <a:endParaRPr/>
          </a:p>
        </p:txBody>
      </p:sp>
      <p:sp>
        <p:nvSpPr>
          <p:cNvPr id="660" name="Google Shape;660;p83"/>
          <p:cNvSpPr txBox="1">
            <a:spLocks noGrp="1"/>
          </p:cNvSpPr>
          <p:nvPr>
            <p:ph type="body" idx="1"/>
          </p:nvPr>
        </p:nvSpPr>
        <p:spPr>
          <a:xfrm>
            <a:off x="311700" y="790975"/>
            <a:ext cx="8520600" cy="43527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sz="1600" u="sng">
                <a:solidFill>
                  <a:schemeClr val="hlink"/>
                </a:solidFill>
                <a:hlinkClick r:id="rId3"/>
              </a:rPr>
              <a:t>Empowering Small and Medium-Sized Businesses (SMB): A Resource Guide for Developing a Resilient Supply Chain Risk Management Plan</a:t>
            </a:r>
            <a:endParaRPr sz="1600"/>
          </a:p>
          <a:p>
            <a:pPr marL="457200" lvl="0" indent="-330200" algn="l" rtl="0">
              <a:lnSpc>
                <a:spcPct val="115000"/>
              </a:lnSpc>
              <a:spcBef>
                <a:spcPts val="0"/>
              </a:spcBef>
              <a:spcAft>
                <a:spcPts val="0"/>
              </a:spcAft>
              <a:buSzPts val="1600"/>
              <a:buChar char="●"/>
            </a:pPr>
            <a:r>
              <a:rPr lang="en" sz="1600" u="sng">
                <a:solidFill>
                  <a:schemeClr val="hlink"/>
                </a:solidFill>
                <a:hlinkClick r:id="rId4"/>
              </a:rPr>
              <a:t>Moving the U.S. Government Towards Zero Trust Cybersecurity Principles</a:t>
            </a:r>
            <a:endParaRPr sz="1600"/>
          </a:p>
          <a:p>
            <a:pPr marL="457200" lvl="0" indent="-330200" algn="l" rtl="0">
              <a:lnSpc>
                <a:spcPct val="115000"/>
              </a:lnSpc>
              <a:spcBef>
                <a:spcPts val="0"/>
              </a:spcBef>
              <a:spcAft>
                <a:spcPts val="0"/>
              </a:spcAft>
              <a:buSzPts val="1600"/>
              <a:buChar char="●"/>
            </a:pPr>
            <a:r>
              <a:rPr lang="en" sz="1600" u="sng">
                <a:solidFill>
                  <a:schemeClr val="hlink"/>
                </a:solidFill>
                <a:hlinkClick r:id="rId5"/>
              </a:rPr>
              <a:t>Make a difference. Submit your comments and let your voice be heard.</a:t>
            </a:r>
            <a:endParaRPr sz="1600"/>
          </a:p>
          <a:p>
            <a:pPr marL="457200" lvl="0" indent="-330200" algn="l" rtl="0">
              <a:lnSpc>
                <a:spcPct val="115000"/>
              </a:lnSpc>
              <a:spcBef>
                <a:spcPts val="0"/>
              </a:spcBef>
              <a:spcAft>
                <a:spcPts val="0"/>
              </a:spcAft>
              <a:buSzPts val="1600"/>
              <a:buChar char="●"/>
            </a:pPr>
            <a:r>
              <a:rPr lang="en" sz="1600" u="sng">
                <a:solidFill>
                  <a:schemeClr val="hlink"/>
                </a:solidFill>
                <a:hlinkClick r:id="rId6"/>
              </a:rPr>
              <a:t>NIST Trustworthy &amp; Responsible Artificial Intelligence Resource Center (AIRC)</a:t>
            </a:r>
            <a:endParaRPr sz="1600"/>
          </a:p>
          <a:p>
            <a:pPr marL="457200" lvl="0" indent="-330200" algn="l" rtl="0">
              <a:lnSpc>
                <a:spcPct val="115000"/>
              </a:lnSpc>
              <a:spcBef>
                <a:spcPts val="0"/>
              </a:spcBef>
              <a:spcAft>
                <a:spcPts val="0"/>
              </a:spcAft>
              <a:buSzPts val="1600"/>
              <a:buChar char="●"/>
            </a:pPr>
            <a:r>
              <a:rPr lang="en" sz="1600" u="sng">
                <a:solidFill>
                  <a:schemeClr val="hlink"/>
                </a:solidFill>
                <a:hlinkClick r:id="rId7"/>
              </a:rPr>
              <a:t>Generative AI and Specialized Computing Infrastructure Acquisition Resource Guide</a:t>
            </a:r>
            <a:endParaRPr sz="1600"/>
          </a:p>
          <a:p>
            <a:pPr marL="457200" lvl="0" indent="-330200" algn="l" rtl="0">
              <a:lnSpc>
                <a:spcPct val="115000"/>
              </a:lnSpc>
              <a:spcBef>
                <a:spcPts val="0"/>
              </a:spcBef>
              <a:spcAft>
                <a:spcPts val="0"/>
              </a:spcAft>
              <a:buSzPts val="1600"/>
              <a:buChar char="●"/>
            </a:pPr>
            <a:r>
              <a:rPr lang="en" sz="1600" u="sng">
                <a:solidFill>
                  <a:schemeClr val="hlink"/>
                </a:solidFill>
                <a:hlinkClick r:id="rId8"/>
              </a:rPr>
              <a:t>NIST Computer Security Resource Center</a:t>
            </a:r>
            <a:endParaRPr sz="1600"/>
          </a:p>
          <a:p>
            <a:pPr marL="457200" lvl="0" indent="-330200" algn="l" rtl="0">
              <a:lnSpc>
                <a:spcPct val="115000"/>
              </a:lnSpc>
              <a:spcBef>
                <a:spcPts val="0"/>
              </a:spcBef>
              <a:spcAft>
                <a:spcPts val="0"/>
              </a:spcAft>
              <a:buSzPts val="1600"/>
              <a:buChar char="●"/>
            </a:pPr>
            <a:r>
              <a:rPr lang="en" sz="1600" u="sng">
                <a:solidFill>
                  <a:schemeClr val="hlink"/>
                </a:solidFill>
                <a:hlinkClick r:id="rId9"/>
              </a:rPr>
              <a:t>FAR Open Case Status</a:t>
            </a:r>
            <a:endParaRPr sz="1600"/>
          </a:p>
          <a:p>
            <a:pPr marL="457200" lvl="0" indent="-330200" algn="l" rtl="0">
              <a:lnSpc>
                <a:spcPct val="115000"/>
              </a:lnSpc>
              <a:spcBef>
                <a:spcPts val="0"/>
              </a:spcBef>
              <a:spcAft>
                <a:spcPts val="0"/>
              </a:spcAft>
              <a:buSzPts val="1600"/>
              <a:buChar char="●"/>
            </a:pPr>
            <a:r>
              <a:rPr lang="en" sz="1600" u="sng">
                <a:solidFill>
                  <a:schemeClr val="hlink"/>
                </a:solidFill>
                <a:hlinkClick r:id="rId10"/>
              </a:rPr>
              <a:t>OMB Guidance Memorandum</a:t>
            </a:r>
            <a:endParaRPr sz="1600"/>
          </a:p>
          <a:p>
            <a:pPr marL="457200" lvl="0" indent="-330200" algn="l" rtl="0">
              <a:lnSpc>
                <a:spcPct val="115000"/>
              </a:lnSpc>
              <a:spcBef>
                <a:spcPts val="0"/>
              </a:spcBef>
              <a:spcAft>
                <a:spcPts val="0"/>
              </a:spcAft>
              <a:buSzPts val="1600"/>
              <a:buChar char="●"/>
            </a:pPr>
            <a:r>
              <a:rPr lang="en" sz="1600" u="sng">
                <a:solidFill>
                  <a:schemeClr val="hlink"/>
                </a:solidFill>
                <a:hlinkClick r:id="rId11"/>
              </a:rPr>
              <a:t>CISA Cybersecurity Directives</a:t>
            </a:r>
            <a:endParaRPr sz="16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664"/>
        <p:cNvGrpSpPr/>
        <p:nvPr/>
      </p:nvGrpSpPr>
      <p:grpSpPr>
        <a:xfrm>
          <a:off x="0" y="0"/>
          <a:ext cx="0" cy="0"/>
          <a:chOff x="0" y="0"/>
          <a:chExt cx="0" cy="0"/>
        </a:xfrm>
      </p:grpSpPr>
      <p:pic>
        <p:nvPicPr>
          <p:cNvPr id="666" name="Google Shape;666;p84" descr="Cover of the Executive Order on Improving the Nation's Security"/>
          <p:cNvPicPr preferRelativeResize="0"/>
          <p:nvPr/>
        </p:nvPicPr>
        <p:blipFill>
          <a:blip r:embed="rId3">
            <a:alphaModFix/>
          </a:blip>
          <a:stretch>
            <a:fillRect/>
          </a:stretch>
        </p:blipFill>
        <p:spPr>
          <a:xfrm>
            <a:off x="912475" y="1085887"/>
            <a:ext cx="2231811" cy="2034704"/>
          </a:xfrm>
          <a:prstGeom prst="rect">
            <a:avLst/>
          </a:prstGeom>
          <a:noFill/>
          <a:ln w="9525" cap="flat" cmpd="sng">
            <a:solidFill>
              <a:srgbClr val="595959"/>
            </a:solidFill>
            <a:prstDash val="solid"/>
            <a:round/>
            <a:headEnd type="none" w="sm" len="sm"/>
            <a:tailEnd type="none" w="sm" len="sm"/>
          </a:ln>
        </p:spPr>
      </p:pic>
      <p:pic>
        <p:nvPicPr>
          <p:cNvPr id="667" name="Google Shape;667;p84" descr="Cover of Executive Order on America's Supply Chain"/>
          <p:cNvPicPr preferRelativeResize="0"/>
          <p:nvPr/>
        </p:nvPicPr>
        <p:blipFill>
          <a:blip r:embed="rId4">
            <a:alphaModFix/>
          </a:blip>
          <a:stretch>
            <a:fillRect/>
          </a:stretch>
        </p:blipFill>
        <p:spPr>
          <a:xfrm>
            <a:off x="6023477" y="1085894"/>
            <a:ext cx="2084949" cy="2034687"/>
          </a:xfrm>
          <a:prstGeom prst="rect">
            <a:avLst/>
          </a:prstGeom>
          <a:noFill/>
          <a:ln w="9525" cap="flat" cmpd="sng">
            <a:solidFill>
              <a:srgbClr val="595959"/>
            </a:solidFill>
            <a:prstDash val="solid"/>
            <a:round/>
            <a:headEnd type="none" w="sm" len="sm"/>
            <a:tailEnd type="none" w="sm" len="sm"/>
          </a:ln>
        </p:spPr>
      </p:pic>
      <p:pic>
        <p:nvPicPr>
          <p:cNvPr id="668" name="Google Shape;668;p84" descr="Cover of the Executive Order on Preventing Access to American's Bulk Sensitive Personal Data and United States Government-related Data by Countries of Concern"/>
          <p:cNvPicPr preferRelativeResize="0"/>
          <p:nvPr/>
        </p:nvPicPr>
        <p:blipFill>
          <a:blip r:embed="rId5">
            <a:alphaModFix/>
          </a:blip>
          <a:stretch>
            <a:fillRect/>
          </a:stretch>
        </p:blipFill>
        <p:spPr>
          <a:xfrm>
            <a:off x="3444565" y="1085900"/>
            <a:ext cx="2315053" cy="2034686"/>
          </a:xfrm>
          <a:prstGeom prst="rect">
            <a:avLst/>
          </a:prstGeom>
          <a:noFill/>
          <a:ln w="9525" cap="flat" cmpd="sng">
            <a:solidFill>
              <a:srgbClr val="595959"/>
            </a:solidFill>
            <a:prstDash val="solid"/>
            <a:round/>
            <a:headEnd type="none" w="sm" len="sm"/>
            <a:tailEnd type="none" w="sm" len="sm"/>
          </a:ln>
        </p:spPr>
      </p:pic>
      <p:pic>
        <p:nvPicPr>
          <p:cNvPr id="669" name="Google Shape;669;p84" descr="Executive Order on Protecting American's Sensitive Data from Foreign Adversaries"/>
          <p:cNvPicPr preferRelativeResize="0"/>
          <p:nvPr/>
        </p:nvPicPr>
        <p:blipFill>
          <a:blip r:embed="rId6">
            <a:alphaModFix/>
          </a:blip>
          <a:stretch>
            <a:fillRect/>
          </a:stretch>
        </p:blipFill>
        <p:spPr>
          <a:xfrm>
            <a:off x="2169831" y="2972278"/>
            <a:ext cx="2212742" cy="2034686"/>
          </a:xfrm>
          <a:prstGeom prst="rect">
            <a:avLst/>
          </a:prstGeom>
          <a:noFill/>
          <a:ln w="9525" cap="flat" cmpd="sng">
            <a:solidFill>
              <a:srgbClr val="595959"/>
            </a:solidFill>
            <a:prstDash val="solid"/>
            <a:round/>
            <a:headEnd type="none" w="sm" len="sm"/>
            <a:tailEnd type="none" w="sm" len="sm"/>
          </a:ln>
        </p:spPr>
      </p:pic>
      <p:pic>
        <p:nvPicPr>
          <p:cNvPr id="670" name="Google Shape;670;p84" descr="Screenshots of executive orders"/>
          <p:cNvPicPr preferRelativeResize="0"/>
          <p:nvPr/>
        </p:nvPicPr>
        <p:blipFill rotWithShape="1">
          <a:blip r:embed="rId7">
            <a:alphaModFix/>
          </a:blip>
          <a:srcRect b="-22564"/>
          <a:stretch/>
        </p:blipFill>
        <p:spPr>
          <a:xfrm>
            <a:off x="4949490" y="2972285"/>
            <a:ext cx="2182783" cy="2034677"/>
          </a:xfrm>
          <a:prstGeom prst="rect">
            <a:avLst/>
          </a:prstGeom>
          <a:noFill/>
          <a:ln w="9525" cap="flat" cmpd="sng">
            <a:solidFill>
              <a:srgbClr val="595959"/>
            </a:solidFill>
            <a:prstDash val="solid"/>
            <a:round/>
            <a:headEnd type="none" w="sm" len="sm"/>
            <a:tailEnd type="none" w="sm" len="sm"/>
          </a:ln>
        </p:spPr>
      </p:pic>
      <p:sp>
        <p:nvSpPr>
          <p:cNvPr id="665" name="Google Shape;665;p84"/>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Federal Requirements &amp; Guidance</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674"/>
        <p:cNvGrpSpPr/>
        <p:nvPr/>
      </p:nvGrpSpPr>
      <p:grpSpPr>
        <a:xfrm>
          <a:off x="0" y="0"/>
          <a:ext cx="0" cy="0"/>
          <a:chOff x="0" y="0"/>
          <a:chExt cx="0" cy="0"/>
        </a:xfrm>
      </p:grpSpPr>
      <p:pic>
        <p:nvPicPr>
          <p:cNvPr id="676" name="Google Shape;676;p85" descr="Cover of the Federal Information Security Modernization Act of 2014 coverage document. Fiscal Year 2021 Annual Report to Congress"/>
          <p:cNvPicPr preferRelativeResize="0"/>
          <p:nvPr/>
        </p:nvPicPr>
        <p:blipFill rotWithShape="1">
          <a:blip r:embed="rId3">
            <a:alphaModFix/>
          </a:blip>
          <a:srcRect t="-1186" b="-18631"/>
          <a:stretch/>
        </p:blipFill>
        <p:spPr>
          <a:xfrm>
            <a:off x="4475245" y="988292"/>
            <a:ext cx="1779325" cy="2323251"/>
          </a:xfrm>
          <a:prstGeom prst="rect">
            <a:avLst/>
          </a:prstGeom>
          <a:noFill/>
          <a:ln w="9525" cap="flat" cmpd="sng">
            <a:solidFill>
              <a:srgbClr val="595959"/>
            </a:solidFill>
            <a:prstDash val="solid"/>
            <a:round/>
            <a:headEnd type="none" w="sm" len="sm"/>
            <a:tailEnd type="none" w="sm" len="sm"/>
          </a:ln>
        </p:spPr>
      </p:pic>
      <p:pic>
        <p:nvPicPr>
          <p:cNvPr id="677" name="Google Shape;677;p85" descr="Cover of OMB Memo M-22-18, Enhancing the Security of the Software Supply Chain through Secure Software Development Practices"/>
          <p:cNvPicPr preferRelativeResize="0"/>
          <p:nvPr/>
        </p:nvPicPr>
        <p:blipFill>
          <a:blip r:embed="rId4">
            <a:alphaModFix/>
          </a:blip>
          <a:stretch>
            <a:fillRect/>
          </a:stretch>
        </p:blipFill>
        <p:spPr>
          <a:xfrm>
            <a:off x="2443231" y="1009275"/>
            <a:ext cx="1779325" cy="2281300"/>
          </a:xfrm>
          <a:prstGeom prst="rect">
            <a:avLst/>
          </a:prstGeom>
          <a:noFill/>
          <a:ln w="9525" cap="flat" cmpd="sng">
            <a:solidFill>
              <a:srgbClr val="595959"/>
            </a:solidFill>
            <a:prstDash val="solid"/>
            <a:round/>
            <a:headEnd type="none" w="sm" len="sm"/>
            <a:tailEnd type="none" w="sm" len="sm"/>
          </a:ln>
        </p:spPr>
      </p:pic>
      <p:pic>
        <p:nvPicPr>
          <p:cNvPr id="678" name="Google Shape;678;p85" descr="Cover of OMB Memo M-23-16, Update to M-22-18, Enhancing the Security of the Software Supply Chain through Secure Software Development Practices"/>
          <p:cNvPicPr preferRelativeResize="0"/>
          <p:nvPr/>
        </p:nvPicPr>
        <p:blipFill>
          <a:blip r:embed="rId5">
            <a:alphaModFix/>
          </a:blip>
          <a:stretch>
            <a:fillRect/>
          </a:stretch>
        </p:blipFill>
        <p:spPr>
          <a:xfrm>
            <a:off x="491380" y="1015488"/>
            <a:ext cx="1779326" cy="2268850"/>
          </a:xfrm>
          <a:prstGeom prst="rect">
            <a:avLst/>
          </a:prstGeom>
          <a:noFill/>
          <a:ln w="9525" cap="flat" cmpd="sng">
            <a:solidFill>
              <a:srgbClr val="595959"/>
            </a:solidFill>
            <a:prstDash val="solid"/>
            <a:round/>
            <a:headEnd type="none" w="sm" len="sm"/>
            <a:tailEnd type="none" w="sm" len="sm"/>
          </a:ln>
        </p:spPr>
      </p:pic>
      <p:pic>
        <p:nvPicPr>
          <p:cNvPr id="679" name="Google Shape;679;p85" descr="Cover of NIST Special Publication 800-53 rev 5, Security and Privacy Controls for Information Systems and Organizations"/>
          <p:cNvPicPr preferRelativeResize="0"/>
          <p:nvPr/>
        </p:nvPicPr>
        <p:blipFill>
          <a:blip r:embed="rId6">
            <a:alphaModFix/>
          </a:blip>
          <a:stretch>
            <a:fillRect/>
          </a:stretch>
        </p:blipFill>
        <p:spPr>
          <a:xfrm>
            <a:off x="3076907" y="2749580"/>
            <a:ext cx="1682478" cy="2304430"/>
          </a:xfrm>
          <a:prstGeom prst="rect">
            <a:avLst/>
          </a:prstGeom>
          <a:noFill/>
          <a:ln w="9525" cap="flat" cmpd="sng">
            <a:solidFill>
              <a:srgbClr val="595959"/>
            </a:solidFill>
            <a:prstDash val="solid"/>
            <a:round/>
            <a:headEnd type="none" w="sm" len="sm"/>
            <a:tailEnd type="none" w="sm" len="sm"/>
          </a:ln>
        </p:spPr>
      </p:pic>
      <p:pic>
        <p:nvPicPr>
          <p:cNvPr id="680" name="Google Shape;680;p85" descr="Cover of NIST Special Publication 800-161r, Cybersecurity Supply Chain Risk Management Practices for Systems and Organizations"/>
          <p:cNvPicPr preferRelativeResize="0"/>
          <p:nvPr/>
        </p:nvPicPr>
        <p:blipFill>
          <a:blip r:embed="rId7">
            <a:alphaModFix/>
          </a:blip>
          <a:stretch>
            <a:fillRect/>
          </a:stretch>
        </p:blipFill>
        <p:spPr>
          <a:xfrm>
            <a:off x="972217" y="2740180"/>
            <a:ext cx="1682479" cy="2323230"/>
          </a:xfrm>
          <a:prstGeom prst="rect">
            <a:avLst/>
          </a:prstGeom>
          <a:noFill/>
          <a:ln w="9525" cap="flat" cmpd="sng">
            <a:solidFill>
              <a:srgbClr val="595959"/>
            </a:solidFill>
            <a:prstDash val="solid"/>
            <a:round/>
            <a:headEnd type="none" w="sm" len="sm"/>
            <a:tailEnd type="none" w="sm" len="sm"/>
          </a:ln>
        </p:spPr>
      </p:pic>
      <p:pic>
        <p:nvPicPr>
          <p:cNvPr id="681" name="Google Shape;681;p85" descr="Screenshots of more Federal Requirements &amp; Guidance documents"/>
          <p:cNvPicPr preferRelativeResize="0"/>
          <p:nvPr/>
        </p:nvPicPr>
        <p:blipFill>
          <a:blip r:embed="rId8">
            <a:alphaModFix/>
          </a:blip>
          <a:stretch>
            <a:fillRect/>
          </a:stretch>
        </p:blipFill>
        <p:spPr>
          <a:xfrm>
            <a:off x="6557239" y="988303"/>
            <a:ext cx="1779325" cy="2003909"/>
          </a:xfrm>
          <a:prstGeom prst="rect">
            <a:avLst/>
          </a:prstGeom>
          <a:noFill/>
          <a:ln>
            <a:noFill/>
          </a:ln>
        </p:spPr>
      </p:pic>
      <p:pic>
        <p:nvPicPr>
          <p:cNvPr id="682" name="Google Shape;682;p85" descr="Cover of of the Committee on National Security Systems Supply Chain Risk Management"/>
          <p:cNvPicPr preferRelativeResize="0"/>
          <p:nvPr/>
        </p:nvPicPr>
        <p:blipFill>
          <a:blip r:embed="rId9">
            <a:alphaModFix/>
          </a:blip>
          <a:stretch>
            <a:fillRect/>
          </a:stretch>
        </p:blipFill>
        <p:spPr>
          <a:xfrm>
            <a:off x="4945836" y="2740155"/>
            <a:ext cx="1847507" cy="2323259"/>
          </a:xfrm>
          <a:prstGeom prst="rect">
            <a:avLst/>
          </a:prstGeom>
          <a:noFill/>
          <a:ln w="9525" cap="flat" cmpd="sng">
            <a:solidFill>
              <a:srgbClr val="595959"/>
            </a:solidFill>
            <a:prstDash val="solid"/>
            <a:round/>
            <a:headEnd type="none" w="sm" len="sm"/>
            <a:tailEnd type="none" w="sm" len="sm"/>
          </a:ln>
        </p:spPr>
      </p:pic>
      <p:pic>
        <p:nvPicPr>
          <p:cNvPr id="683" name="Google Shape;683;p85" descr="Screenshots of more Federal Requirements &amp; Guidance documents"/>
          <p:cNvPicPr preferRelativeResize="0"/>
          <p:nvPr/>
        </p:nvPicPr>
        <p:blipFill rotWithShape="1">
          <a:blip r:embed="rId10">
            <a:alphaModFix/>
          </a:blip>
          <a:srcRect l="6777"/>
          <a:stretch/>
        </p:blipFill>
        <p:spPr>
          <a:xfrm>
            <a:off x="6933794" y="2740162"/>
            <a:ext cx="1779325" cy="2323249"/>
          </a:xfrm>
          <a:prstGeom prst="rect">
            <a:avLst/>
          </a:prstGeom>
          <a:noFill/>
          <a:ln w="9525" cap="flat" cmpd="sng">
            <a:solidFill>
              <a:srgbClr val="595959"/>
            </a:solidFill>
            <a:prstDash val="solid"/>
            <a:round/>
            <a:headEnd type="none" w="sm" len="sm"/>
            <a:tailEnd type="none" w="sm" len="sm"/>
          </a:ln>
        </p:spPr>
      </p:pic>
      <p:sp>
        <p:nvSpPr>
          <p:cNvPr id="675" name="Google Shape;675;p85"/>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Federal Requirements &amp; Guidance continued</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6"/>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sp>
        <p:nvSpPr>
          <p:cNvPr id="689" name="Google Shape;689;p86"/>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ts val="3600"/>
              <a:buNone/>
            </a:pPr>
            <a:r>
              <a:rPr lang="en" dirty="0"/>
              <a:t>Thank you!</a:t>
            </a:r>
            <a:br>
              <a:rPr lang="en" dirty="0"/>
            </a:br>
            <a:r>
              <a:rPr lang="en" dirty="0"/>
              <a:t>Questions?</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7"/>
          <p:cNvSpPr txBox="1">
            <a:spLocks noGrp="1"/>
          </p:cNvSpPr>
          <p:nvPr>
            <p:ph type="title" idx="4294967295"/>
          </p:nvPr>
        </p:nvSpPr>
        <p:spPr>
          <a:xfrm>
            <a:off x="3101975" y="1169988"/>
            <a:ext cx="5776913" cy="3251200"/>
          </a:xfrm>
          <a:prstGeom prst="rect">
            <a:avLst/>
          </a:prstGeom>
          <a:noFill/>
          <a:ln>
            <a:noFill/>
            <a:prstDash/>
          </a:ln>
          <a:effectLst/>
        </p:spPr>
        <p:txBody>
          <a:bodyPr rot="0" spcFirstLastPara="1" vertOverflow="overflow" horzOverflow="overflow" vert="horz" wrap="square" lIns="0" tIns="0"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2400" b="1" i="0" u="none" strike="noStrike" kern="0" cap="none" spc="0" normalizeH="0" baseline="0" noProof="0">
                <a:ln>
                  <a:noFill/>
                </a:ln>
                <a:solidFill>
                  <a:schemeClr val="dk2"/>
                </a:solidFill>
                <a:effectLst/>
                <a:uLnTx/>
                <a:uFillTx/>
                <a:latin typeface="Arial"/>
                <a:ea typeface="Arial"/>
                <a:cs typeface="Arial"/>
                <a:sym typeface="Arial"/>
              </a:rPr>
              <a:t>Tom Smith</a:t>
            </a:r>
          </a:p>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1800" b="0" i="0" u="none" strike="noStrike" kern="0" cap="none" spc="0" normalizeH="0" baseline="0" noProof="0">
                <a:ln>
                  <a:noFill/>
                </a:ln>
                <a:solidFill>
                  <a:schemeClr val="dk2"/>
                </a:solidFill>
                <a:effectLst/>
                <a:uLnTx/>
                <a:uFillTx/>
                <a:latin typeface="Arial"/>
                <a:ea typeface="Arial"/>
                <a:cs typeface="Arial"/>
                <a:sym typeface="Arial"/>
              </a:rPr>
              <a:t>SCRM Service Center Director</a:t>
            </a:r>
          </a:p>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1800" b="0" i="0" u="sng" strike="noStrike" kern="0" cap="none" spc="0" normalizeH="0" baseline="0" noProof="0">
                <a:ln>
                  <a:noFill/>
                </a:ln>
                <a:solidFill>
                  <a:schemeClr val="hlink"/>
                </a:solidFill>
                <a:effectLst/>
                <a:uLnTx/>
                <a:uFillTx/>
                <a:latin typeface="Arial"/>
                <a:ea typeface="Arial"/>
                <a:cs typeface="Arial"/>
                <a:sym typeface="Arial"/>
                <a:hlinkClick r:id="rId3"/>
              </a:rPr>
              <a:t>thomasl.smith@gsa.gov</a:t>
            </a:r>
            <a:r>
              <a:rPr kumimoji="0" lang="en-US" sz="1800" b="0" i="0" u="none" strike="noStrike" kern="0" cap="none" spc="0" normalizeH="0" baseline="0" noProof="0">
                <a:ln>
                  <a:noFill/>
                </a:ln>
                <a:solidFill>
                  <a:schemeClr val="dk2"/>
                </a:solidFill>
                <a:effectLst/>
                <a:uLnTx/>
                <a:uFillTx/>
                <a:latin typeface="Arial"/>
                <a:ea typeface="Arial"/>
                <a:cs typeface="Arial"/>
                <a:sym typeface="Arial"/>
              </a:rPr>
              <a:t> </a:t>
            </a:r>
          </a:p>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endParaRPr kumimoji="0" lang="en-US" sz="1800" b="0" i="0" u="none" strike="noStrike" kern="0" cap="none" spc="0" normalizeH="0" baseline="0" noProof="0">
              <a:ln>
                <a:noFill/>
              </a:ln>
              <a:solidFill>
                <a:schemeClr val="dk2"/>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2400" b="1" i="0" u="none" strike="noStrike" kern="0" cap="none" spc="0" normalizeH="0" baseline="0" noProof="0">
                <a:ln>
                  <a:noFill/>
                </a:ln>
                <a:solidFill>
                  <a:schemeClr val="dk2"/>
                </a:solidFill>
                <a:effectLst/>
                <a:uLnTx/>
                <a:uFillTx/>
                <a:latin typeface="Arial"/>
                <a:ea typeface="Arial"/>
                <a:cs typeface="Arial"/>
                <a:sym typeface="Arial"/>
              </a:rPr>
              <a:t>Michael Thompson</a:t>
            </a:r>
            <a:endParaRPr kumimoji="0" lang="en-US" sz="1800" b="0" i="0" u="none" strike="noStrike" kern="0" cap="none" spc="0" normalizeH="0" baseline="0" noProof="0">
              <a:ln>
                <a:noFill/>
              </a:ln>
              <a:solidFill>
                <a:schemeClr val="dk2"/>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1800" b="0" i="0" u="none" strike="noStrike" kern="0" cap="none" spc="0" normalizeH="0" baseline="0" noProof="0">
                <a:ln>
                  <a:noFill/>
                </a:ln>
                <a:solidFill>
                  <a:schemeClr val="dk2"/>
                </a:solidFill>
                <a:effectLst/>
                <a:uLnTx/>
                <a:uFillTx/>
                <a:latin typeface="Arial"/>
                <a:ea typeface="Arial"/>
                <a:cs typeface="Arial"/>
                <a:sym typeface="Arial"/>
              </a:rPr>
              <a:t>GSA C-SCRM Program Management Office</a:t>
            </a:r>
          </a:p>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1800" b="0" i="0" u="sng" strike="noStrike" kern="0" cap="none" spc="0" normalizeH="0" baseline="0" noProof="0">
                <a:ln>
                  <a:noFill/>
                </a:ln>
                <a:solidFill>
                  <a:schemeClr val="hlink"/>
                </a:solidFill>
                <a:effectLst/>
                <a:uLnTx/>
                <a:uFillTx/>
                <a:latin typeface="Arial"/>
                <a:ea typeface="Arial"/>
                <a:cs typeface="Arial"/>
                <a:sym typeface="Arial"/>
                <a:hlinkClick r:id="rId3"/>
              </a:rPr>
              <a:t>michael.thompson@gsa.gov</a:t>
            </a:r>
            <a:r>
              <a:rPr kumimoji="0" lang="en-US" sz="1800" b="0" i="0" u="none" strike="noStrike" kern="0" cap="none" spc="0" normalizeH="0" baseline="0" noProof="0">
                <a:ln>
                  <a:noFill/>
                </a:ln>
                <a:solidFill>
                  <a:schemeClr val="dk2"/>
                </a:solidFill>
                <a:effectLst/>
                <a:uLnTx/>
                <a:uFillTx/>
                <a:latin typeface="Arial"/>
                <a:ea typeface="Arial"/>
                <a:cs typeface="Arial"/>
                <a:sym typeface="Arial"/>
              </a:rPr>
              <a:t> </a:t>
            </a:r>
          </a:p>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endParaRPr kumimoji="0" lang="en-US" sz="1800" b="0" i="0" u="none" strike="noStrike" kern="0" cap="none" spc="0" normalizeH="0" baseline="0" noProof="0">
              <a:ln>
                <a:noFill/>
              </a:ln>
              <a:solidFill>
                <a:schemeClr val="dk2"/>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endParaRPr kumimoji="0" lang="en-US" sz="1800" b="0" i="0" u="none" strike="noStrike" kern="0" cap="none" spc="0" normalizeH="0" baseline="0" noProof="0">
              <a:ln>
                <a:noFill/>
              </a:ln>
              <a:solidFill>
                <a:schemeClr val="dk2"/>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endParaRPr kumimoji="0" lang="en-US" sz="1800" b="0" i="0" u="none" strike="noStrike" kern="0" cap="none" spc="0" normalizeH="0" baseline="0" noProof="0">
              <a:ln>
                <a:noFill/>
              </a:ln>
              <a:solidFill>
                <a:schemeClr val="dk2"/>
              </a:solidFill>
              <a:effectLst/>
              <a:uLnTx/>
              <a:uFillTx/>
              <a:latin typeface="Arial"/>
              <a:ea typeface="Arial"/>
              <a:cs typeface="Arial"/>
              <a:sym typeface="Arial"/>
            </a:endParaRPr>
          </a:p>
        </p:txBody>
      </p:sp>
      <p:sp>
        <p:nvSpPr>
          <p:cNvPr id="695" name="Google Shape;695;p87"/>
          <p:cNvSpPr txBox="1">
            <a:spLocks noGrp="1"/>
          </p:cNvSpPr>
          <p:nvPr>
            <p:ph type="body" idx="2"/>
          </p:nvPr>
        </p:nvSpPr>
        <p:spPr>
          <a:xfrm>
            <a:off x="137150" y="2768500"/>
            <a:ext cx="2397900" cy="189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b="1"/>
              <a:t>For more information, visit:</a:t>
            </a:r>
            <a:r>
              <a:rPr lang="en"/>
              <a:t> gsa.gov/FAST</a:t>
            </a:r>
            <a:endParaRPr/>
          </a:p>
        </p:txBody>
      </p:sp>
      <p:sp>
        <p:nvSpPr>
          <p:cNvPr id="696" name="Google Shape;696;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47</a:t>
            </a:fld>
            <a:endParaRPr/>
          </a:p>
        </p:txBody>
      </p:sp>
      <p:sp>
        <p:nvSpPr>
          <p:cNvPr id="703" name="Google Shape;703;p88"/>
          <p:cNvSpPr txBox="1">
            <a:spLocks noGrp="1"/>
          </p:cNvSpPr>
          <p:nvPr>
            <p:ph type="subTitle" idx="1"/>
          </p:nvPr>
        </p:nvSpPr>
        <p:spPr>
          <a:xfrm>
            <a:off x="1852775" y="3256200"/>
            <a:ext cx="6515700" cy="7926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a:t>Skip Jentsch</a:t>
            </a:r>
            <a:endParaRPr b="1"/>
          </a:p>
          <a:p>
            <a:pPr marL="0" lvl="0" indent="0" algn="l" rtl="0">
              <a:spcBef>
                <a:spcPts val="0"/>
              </a:spcBef>
              <a:spcAft>
                <a:spcPts val="0"/>
              </a:spcAft>
              <a:buNone/>
            </a:pPr>
            <a:r>
              <a:rPr lang="en"/>
              <a:t>GSA Schedule Cloud SIN Lead</a:t>
            </a:r>
            <a:endParaRPr/>
          </a:p>
        </p:txBody>
      </p:sp>
      <p:sp>
        <p:nvSpPr>
          <p:cNvPr id="702" name="Google Shape;702;p88"/>
          <p:cNvSpPr txBox="1">
            <a:spLocks noGrp="1"/>
          </p:cNvSpPr>
          <p:nvPr>
            <p:ph type="ctrTitle"/>
          </p:nvPr>
        </p:nvSpPr>
        <p:spPr>
          <a:xfrm>
            <a:off x="1852775" y="1808300"/>
            <a:ext cx="4901700" cy="1303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How to Buy Cloud </a:t>
            </a:r>
            <a:endParaRPr dirty="0"/>
          </a:p>
          <a:p>
            <a:pPr marL="0" lvl="0" indent="0" algn="l" rtl="0">
              <a:spcBef>
                <a:spcPts val="0"/>
              </a:spcBef>
              <a:spcAft>
                <a:spcPts val="0"/>
              </a:spcAft>
              <a:buNone/>
            </a:pPr>
            <a:r>
              <a:rPr lang="en" dirty="0"/>
              <a:t>for Government</a:t>
            </a:r>
            <a:endParaRPr dirty="0"/>
          </a:p>
        </p:txBody>
      </p:sp>
      <p:pic>
        <p:nvPicPr>
          <p:cNvPr id="704" name="Google Shape;704;p88" descr="Picture of Skip Jentsch"/>
          <p:cNvPicPr preferRelativeResize="0">
            <a:picLocks noGrp="1"/>
          </p:cNvPicPr>
          <p:nvPr>
            <p:ph type="pic" idx="2"/>
          </p:nvPr>
        </p:nvPicPr>
        <p:blipFill rotWithShape="1">
          <a:blip r:embed="rId3">
            <a:alphaModFix/>
          </a:blip>
          <a:srcRect t="6270" b="6270"/>
          <a:stretch/>
        </p:blipFill>
        <p:spPr>
          <a:xfrm>
            <a:off x="441950" y="2143775"/>
            <a:ext cx="1351200" cy="1773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89"/>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Does the GSA Cloud Team do for Agencies?</a:t>
            </a:r>
            <a:endParaRPr/>
          </a:p>
        </p:txBody>
      </p:sp>
      <p:sp>
        <p:nvSpPr>
          <p:cNvPr id="710" name="Google Shape;710;p89"/>
          <p:cNvSpPr txBox="1">
            <a:spLocks noGrp="1"/>
          </p:cNvSpPr>
          <p:nvPr>
            <p:ph type="body" idx="1"/>
          </p:nvPr>
        </p:nvSpPr>
        <p:spPr>
          <a:xfrm>
            <a:off x="311700" y="1152475"/>
            <a:ext cx="8769000" cy="3416400"/>
          </a:xfrm>
          <a:prstGeom prst="rect">
            <a:avLst/>
          </a:prstGeom>
        </p:spPr>
        <p:txBody>
          <a:bodyPr spcFirstLastPara="1" wrap="square" lIns="91425" tIns="91425" rIns="91425" bIns="91425" anchor="t" anchorCtr="0">
            <a:normAutofit fontScale="70000" lnSpcReduction="20000"/>
          </a:bodyPr>
          <a:lstStyle/>
          <a:p>
            <a:pPr marL="457200" lvl="0" indent="-317182" algn="l" rtl="0">
              <a:spcBef>
                <a:spcPts val="0"/>
              </a:spcBef>
              <a:spcAft>
                <a:spcPts val="0"/>
              </a:spcAft>
              <a:buSzPct val="100000"/>
              <a:buChar char="●"/>
            </a:pPr>
            <a:r>
              <a:rPr lang="en"/>
              <a:t>No Charge Market Research as a Service (MRAS).</a:t>
            </a:r>
            <a:endParaRPr/>
          </a:p>
          <a:p>
            <a:pPr marL="914400" lvl="1" indent="-297497" algn="l" rtl="0">
              <a:spcBef>
                <a:spcPts val="1000"/>
              </a:spcBef>
              <a:spcAft>
                <a:spcPts val="0"/>
              </a:spcAft>
              <a:buSzPct val="100000"/>
              <a:buChar char="○"/>
            </a:pPr>
            <a:r>
              <a:rPr lang="en"/>
              <a:t>Agencies fill out a questionnaire.</a:t>
            </a:r>
            <a:endParaRPr/>
          </a:p>
          <a:p>
            <a:pPr marL="914400" lvl="1" indent="-297497" algn="l" rtl="0">
              <a:spcBef>
                <a:spcPts val="1000"/>
              </a:spcBef>
              <a:spcAft>
                <a:spcPts val="0"/>
              </a:spcAft>
              <a:buSzPct val="100000"/>
              <a:buChar char="○"/>
            </a:pPr>
            <a:r>
              <a:rPr lang="en"/>
              <a:t>GSA publishes an RFI on the  agency’s behalf.</a:t>
            </a:r>
            <a:endParaRPr/>
          </a:p>
          <a:p>
            <a:pPr marL="914400" lvl="1" indent="-297497" algn="l" rtl="0">
              <a:spcBef>
                <a:spcPts val="1000"/>
              </a:spcBef>
              <a:spcAft>
                <a:spcPts val="0"/>
              </a:spcAft>
              <a:buSzPct val="100000"/>
              <a:buChar char="○"/>
            </a:pPr>
            <a:r>
              <a:rPr lang="en"/>
              <a:t>GSA then receives, collates and reports results.</a:t>
            </a:r>
            <a:endParaRPr/>
          </a:p>
          <a:p>
            <a:pPr marL="457200" lvl="0" indent="-317182" algn="l" rtl="0">
              <a:spcBef>
                <a:spcPts val="1000"/>
              </a:spcBef>
              <a:spcAft>
                <a:spcPts val="0"/>
              </a:spcAft>
              <a:buSzPct val="100000"/>
              <a:buChar char="●"/>
            </a:pPr>
            <a:r>
              <a:rPr lang="en"/>
              <a:t>No Charge cloud acquisition strategy guidance.</a:t>
            </a:r>
            <a:endParaRPr/>
          </a:p>
          <a:p>
            <a:pPr marL="914400" lvl="1" indent="-297497" algn="l" rtl="0">
              <a:spcBef>
                <a:spcPts val="1000"/>
              </a:spcBef>
              <a:spcAft>
                <a:spcPts val="0"/>
              </a:spcAft>
              <a:buSzPct val="100000"/>
              <a:buChar char="○"/>
            </a:pPr>
            <a:r>
              <a:rPr lang="en"/>
              <a:t>Scope review of agency Cloud SOO, SOW, RFI, RFP, RFQ.</a:t>
            </a:r>
            <a:endParaRPr/>
          </a:p>
          <a:p>
            <a:pPr marL="914400" lvl="1" indent="-297497" algn="l" rtl="0">
              <a:spcBef>
                <a:spcPts val="1000"/>
              </a:spcBef>
              <a:spcAft>
                <a:spcPts val="0"/>
              </a:spcAft>
              <a:buSzPct val="100000"/>
              <a:buChar char="○"/>
            </a:pPr>
            <a:r>
              <a:rPr lang="en"/>
              <a:t>Choosing a contract type to fit Pay as You Go (PAYG) cloud rates.</a:t>
            </a:r>
            <a:endParaRPr/>
          </a:p>
          <a:p>
            <a:pPr marL="457200" lvl="0" indent="-317182" algn="l" rtl="0">
              <a:spcBef>
                <a:spcPts val="1000"/>
              </a:spcBef>
              <a:spcAft>
                <a:spcPts val="0"/>
              </a:spcAft>
              <a:buSzPct val="100000"/>
              <a:buChar char="●"/>
            </a:pPr>
            <a:r>
              <a:rPr lang="en"/>
              <a:t>Curators of GSA’s Cloud Special Item Number SIN (518210C).</a:t>
            </a:r>
            <a:endParaRPr/>
          </a:p>
          <a:p>
            <a:pPr marL="914400" lvl="1" indent="-297497" algn="l" rtl="0">
              <a:spcBef>
                <a:spcPts val="1000"/>
              </a:spcBef>
              <a:spcAft>
                <a:spcPts val="0"/>
              </a:spcAft>
              <a:buSzPct val="100000"/>
              <a:buChar char="○"/>
            </a:pPr>
            <a:r>
              <a:rPr lang="en"/>
              <a:t>Hundreds of offerings available from cloud service providers (CSPs) and resellers.</a:t>
            </a:r>
            <a:endParaRPr/>
          </a:p>
          <a:p>
            <a:pPr marL="457200" lvl="0" indent="-317182" algn="l" rtl="0">
              <a:spcBef>
                <a:spcPts val="1000"/>
              </a:spcBef>
              <a:spcAft>
                <a:spcPts val="0"/>
              </a:spcAft>
              <a:buSzPct val="100000"/>
              <a:buChar char="●"/>
            </a:pPr>
            <a:r>
              <a:rPr lang="en"/>
              <a:t>Content Moderators of the GSA Cloud Information Center (CIC) at </a:t>
            </a:r>
            <a:r>
              <a:rPr lang="en" u="sng">
                <a:solidFill>
                  <a:schemeClr val="hlink"/>
                </a:solidFill>
                <a:hlinkClick r:id="rId3"/>
              </a:rPr>
              <a:t>cic.gsa.gov.</a:t>
            </a:r>
            <a:endParaRPr/>
          </a:p>
          <a:p>
            <a:pPr marL="914400" lvl="1" indent="-297497" algn="l" rtl="0">
              <a:spcBef>
                <a:spcPts val="1000"/>
              </a:spcBef>
              <a:spcAft>
                <a:spcPts val="1000"/>
              </a:spcAft>
              <a:buSzPct val="100000"/>
              <a:buChar char="○"/>
            </a:pPr>
            <a:r>
              <a:rPr lang="en"/>
              <a:t>Contains cloud requirements templates for downloading.</a:t>
            </a:r>
            <a:endParaRPr/>
          </a:p>
        </p:txBody>
      </p:sp>
      <p:sp>
        <p:nvSpPr>
          <p:cNvPr id="711" name="Google Shape;711;p8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7" name="Google Shape;717;p9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pic>
        <p:nvPicPr>
          <p:cNvPr id="718" name="Google Shape;718;p90" descr="Screenshot of dashboard with data, charts, and graphs "/>
          <p:cNvPicPr preferRelativeResize="0"/>
          <p:nvPr/>
        </p:nvPicPr>
        <p:blipFill>
          <a:blip r:embed="rId3">
            <a:alphaModFix/>
          </a:blip>
          <a:stretch>
            <a:fillRect/>
          </a:stretch>
        </p:blipFill>
        <p:spPr>
          <a:xfrm>
            <a:off x="1885575" y="1165025"/>
            <a:ext cx="5275125" cy="3575300"/>
          </a:xfrm>
          <a:prstGeom prst="rect">
            <a:avLst/>
          </a:prstGeom>
          <a:noFill/>
          <a:ln>
            <a:noFill/>
          </a:ln>
        </p:spPr>
      </p:pic>
      <p:sp>
        <p:nvSpPr>
          <p:cNvPr id="716" name="Google Shape;716;p90"/>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GSA Market Research as a Service (MRAS)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4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308" name="Google Shape;308;p46"/>
          <p:cNvSpPr txBox="1"/>
          <p:nvPr/>
        </p:nvSpPr>
        <p:spPr>
          <a:xfrm>
            <a:off x="1243150" y="3552075"/>
            <a:ext cx="6720600" cy="1343700"/>
          </a:xfrm>
          <a:prstGeom prst="rect">
            <a:avLst/>
          </a:prstGeom>
          <a:noFill/>
          <a:ln>
            <a:noFill/>
          </a:ln>
        </p:spPr>
        <p:txBody>
          <a:bodyPr spcFirstLastPara="1" wrap="square" lIns="91425" tIns="91425" rIns="91425" bIns="91425" anchor="t" anchorCtr="0">
            <a:spAutoFit/>
          </a:bodyPr>
          <a:lstStyle/>
          <a:p>
            <a:pPr marL="466090" marR="0" lvl="0" indent="0" algn="ctr" rtl="0">
              <a:lnSpc>
                <a:spcPct val="80000"/>
              </a:lnSpc>
              <a:spcBef>
                <a:spcPts val="0"/>
              </a:spcBef>
              <a:spcAft>
                <a:spcPts val="0"/>
              </a:spcAft>
              <a:buClr>
                <a:srgbClr val="000000"/>
              </a:buClr>
              <a:buSzPts val="1050"/>
              <a:buFont typeface="Arial"/>
              <a:buNone/>
            </a:pPr>
            <a:endParaRPr sz="1050" b="1" i="0" u="none" strike="noStrike" cap="none">
              <a:solidFill>
                <a:schemeClr val="dk2"/>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r>
              <a:rPr lang="en" sz="1800" b="1" i="0" u="none" strike="noStrike" cap="none">
                <a:solidFill>
                  <a:schemeClr val="dk2"/>
                </a:solidFill>
                <a:latin typeface="Arial"/>
                <a:ea typeface="Arial"/>
                <a:cs typeface="Arial"/>
                <a:sym typeface="Arial"/>
              </a:rPr>
              <a:t>Cheryl Thornton-Cameron</a:t>
            </a:r>
            <a:endParaRPr sz="1800" b="1" i="0" u="none" strike="noStrike" cap="none">
              <a:solidFill>
                <a:schemeClr val="dk2"/>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r>
              <a:rPr lang="en" sz="1400" b="0" i="0" u="none" strike="noStrike" cap="none">
                <a:solidFill>
                  <a:schemeClr val="dk2"/>
                </a:solidFill>
                <a:latin typeface="Arial"/>
                <a:ea typeface="Arial"/>
                <a:cs typeface="Arial"/>
                <a:sym typeface="Arial"/>
              </a:rPr>
              <a:t>Executive Director </a:t>
            </a:r>
            <a:endParaRPr sz="1400" b="0" i="0" u="none" strike="noStrike" cap="none">
              <a:solidFill>
                <a:schemeClr val="dk2"/>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r>
              <a:rPr lang="en" sz="1400" b="0" i="0" u="none" strike="noStrike" cap="none">
                <a:solidFill>
                  <a:schemeClr val="dk2"/>
                </a:solidFill>
                <a:latin typeface="Arial"/>
                <a:ea typeface="Arial"/>
                <a:cs typeface="Arial"/>
                <a:sym typeface="Arial"/>
              </a:rPr>
              <a:t>Office of Acquisition/Supply Chai</a:t>
            </a:r>
            <a:r>
              <a:rPr lang="en">
                <a:solidFill>
                  <a:schemeClr val="dk2"/>
                </a:solidFill>
              </a:rPr>
              <a:t>n Risk Management/Governance</a:t>
            </a:r>
            <a:r>
              <a:rPr lang="en" sz="1400" b="0" i="0" u="none" strike="noStrike" cap="none">
                <a:solidFill>
                  <a:schemeClr val="dk2"/>
                </a:solidFill>
                <a:latin typeface="Arial"/>
                <a:ea typeface="Arial"/>
                <a:cs typeface="Arial"/>
                <a:sym typeface="Arial"/>
              </a:rPr>
              <a:t> Operations</a:t>
            </a:r>
            <a:endParaRPr sz="1400" b="0" i="0" u="none" strike="noStrike" cap="none">
              <a:solidFill>
                <a:schemeClr val="dk2"/>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r>
              <a:rPr lang="en">
                <a:solidFill>
                  <a:schemeClr val="dk2"/>
                </a:solidFill>
              </a:rPr>
              <a:t>Information Technology Category (ITC)</a:t>
            </a:r>
            <a:endParaRPr>
              <a:solidFill>
                <a:schemeClr val="dk2"/>
              </a:solidFill>
            </a:endParaRPr>
          </a:p>
        </p:txBody>
      </p:sp>
      <p:pic>
        <p:nvPicPr>
          <p:cNvPr id="313" name="Google Shape;313;p46" descr="Picture of Cheryl"/>
          <p:cNvPicPr preferRelativeResize="0"/>
          <p:nvPr/>
        </p:nvPicPr>
        <p:blipFill rotWithShape="1">
          <a:blip r:embed="rId3">
            <a:alphaModFix/>
          </a:blip>
          <a:srcRect l="37926" t="39505" r="44231" b="23267"/>
          <a:stretch/>
        </p:blipFill>
        <p:spPr>
          <a:xfrm>
            <a:off x="3469166" y="926485"/>
            <a:ext cx="2205667" cy="2641688"/>
          </a:xfrm>
          <a:prstGeom prst="rect">
            <a:avLst/>
          </a:prstGeom>
          <a:noFill/>
          <a:ln>
            <a:noFill/>
          </a:ln>
        </p:spPr>
      </p:pic>
      <p:sp>
        <p:nvSpPr>
          <p:cNvPr id="306" name="Google Shape;306;p46"/>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Opening Remarks</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5" name="Google Shape;725;p9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pic>
        <p:nvPicPr>
          <p:cNvPr id="726" name="Google Shape;726;p91" descr="Image of truck with network servers "/>
          <p:cNvPicPr preferRelativeResize="0"/>
          <p:nvPr/>
        </p:nvPicPr>
        <p:blipFill>
          <a:blip r:embed="rId3">
            <a:alphaModFix/>
          </a:blip>
          <a:stretch>
            <a:fillRect/>
          </a:stretch>
        </p:blipFill>
        <p:spPr>
          <a:xfrm>
            <a:off x="4954820" y="952200"/>
            <a:ext cx="1950625" cy="995100"/>
          </a:xfrm>
          <a:prstGeom prst="rect">
            <a:avLst/>
          </a:prstGeom>
          <a:noFill/>
          <a:ln>
            <a:noFill/>
          </a:ln>
        </p:spPr>
      </p:pic>
      <p:pic>
        <p:nvPicPr>
          <p:cNvPr id="727" name="Google Shape;727;p91" descr="Image of network servers "/>
          <p:cNvPicPr preferRelativeResize="0"/>
          <p:nvPr/>
        </p:nvPicPr>
        <p:blipFill>
          <a:blip r:embed="rId4">
            <a:alphaModFix/>
          </a:blip>
          <a:stretch>
            <a:fillRect/>
          </a:stretch>
        </p:blipFill>
        <p:spPr>
          <a:xfrm>
            <a:off x="5843948" y="3281625"/>
            <a:ext cx="1977302" cy="1683800"/>
          </a:xfrm>
          <a:prstGeom prst="rect">
            <a:avLst/>
          </a:prstGeom>
          <a:noFill/>
          <a:ln>
            <a:noFill/>
          </a:ln>
        </p:spPr>
      </p:pic>
      <p:pic>
        <p:nvPicPr>
          <p:cNvPr id="728" name="Google Shape;728;p91" descr="Image of unpacking network servers "/>
          <p:cNvPicPr preferRelativeResize="0"/>
          <p:nvPr/>
        </p:nvPicPr>
        <p:blipFill>
          <a:blip r:embed="rId5">
            <a:alphaModFix/>
          </a:blip>
          <a:stretch>
            <a:fillRect/>
          </a:stretch>
        </p:blipFill>
        <p:spPr>
          <a:xfrm>
            <a:off x="6996586" y="1729854"/>
            <a:ext cx="1449025" cy="1683783"/>
          </a:xfrm>
          <a:prstGeom prst="rect">
            <a:avLst/>
          </a:prstGeom>
          <a:noFill/>
          <a:ln>
            <a:noFill/>
          </a:ln>
        </p:spPr>
      </p:pic>
      <p:sp>
        <p:nvSpPr>
          <p:cNvPr id="724" name="Google Shape;724;p9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1000"/>
              </a:spcBef>
              <a:spcAft>
                <a:spcPts val="0"/>
              </a:spcAft>
              <a:buNone/>
            </a:pPr>
            <a:r>
              <a:rPr lang="en"/>
              <a:t>Steps to Add Servers to IT Infrastructure</a:t>
            </a:r>
            <a:endParaRPr/>
          </a:p>
          <a:p>
            <a:pPr marL="457200" lvl="0" indent="-342900" algn="l" rtl="0">
              <a:spcBef>
                <a:spcPts val="1200"/>
              </a:spcBef>
              <a:spcAft>
                <a:spcPts val="0"/>
              </a:spcAft>
              <a:buSzPts val="1800"/>
              <a:buAutoNum type="arabicPeriod"/>
            </a:pPr>
            <a:r>
              <a:rPr lang="en"/>
              <a:t>Order Servers</a:t>
            </a:r>
            <a:endParaRPr/>
          </a:p>
          <a:p>
            <a:pPr marL="457200" lvl="0" indent="-342900" algn="l" rtl="0">
              <a:spcBef>
                <a:spcPts val="1200"/>
              </a:spcBef>
              <a:spcAft>
                <a:spcPts val="0"/>
              </a:spcAft>
              <a:buSzPts val="1800"/>
              <a:buAutoNum type="arabicPeriod"/>
            </a:pPr>
            <a:r>
              <a:rPr lang="en"/>
              <a:t>Receive Shipment of Servers</a:t>
            </a:r>
            <a:endParaRPr/>
          </a:p>
          <a:p>
            <a:pPr marL="457200" lvl="0" indent="-342900" algn="l" rtl="0">
              <a:spcBef>
                <a:spcPts val="1000"/>
              </a:spcBef>
              <a:spcAft>
                <a:spcPts val="0"/>
              </a:spcAft>
              <a:buSzPts val="1800"/>
              <a:buAutoNum type="arabicPeriod"/>
            </a:pPr>
            <a:r>
              <a:rPr lang="en"/>
              <a:t>Unload and Unbox Servers</a:t>
            </a:r>
            <a:endParaRPr/>
          </a:p>
          <a:p>
            <a:pPr marL="457200" lvl="0" indent="-342900" algn="l" rtl="0">
              <a:spcBef>
                <a:spcPts val="1000"/>
              </a:spcBef>
              <a:spcAft>
                <a:spcPts val="0"/>
              </a:spcAft>
              <a:buSzPts val="1800"/>
              <a:buAutoNum type="arabicPeriod"/>
            </a:pPr>
            <a:r>
              <a:rPr lang="en"/>
              <a:t>Rack and Stack Servers</a:t>
            </a:r>
            <a:endParaRPr/>
          </a:p>
          <a:p>
            <a:pPr marL="457200" lvl="0" indent="-342900" algn="l" rtl="0">
              <a:spcBef>
                <a:spcPts val="1000"/>
              </a:spcBef>
              <a:spcAft>
                <a:spcPts val="0"/>
              </a:spcAft>
              <a:buSzPts val="1800"/>
              <a:buAutoNum type="arabicPeriod"/>
            </a:pPr>
            <a:r>
              <a:rPr lang="en"/>
              <a:t>Physically Wire Servers</a:t>
            </a:r>
            <a:endParaRPr/>
          </a:p>
          <a:p>
            <a:pPr marL="457200" lvl="0" indent="-342900" algn="l" rtl="0">
              <a:spcBef>
                <a:spcPts val="1000"/>
              </a:spcBef>
              <a:spcAft>
                <a:spcPts val="1200"/>
              </a:spcAft>
              <a:buSzPts val="1800"/>
              <a:buAutoNum type="arabicPeriod"/>
            </a:pPr>
            <a:r>
              <a:rPr lang="en"/>
              <a:t>Install an Operating System on the Servers</a:t>
            </a:r>
            <a:endParaRPr/>
          </a:p>
        </p:txBody>
      </p:sp>
      <p:sp>
        <p:nvSpPr>
          <p:cNvPr id="723" name="Google Shape;723;p91"/>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How to Add Network Servers - On Premises</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5" name="Google Shape;735;p9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pic>
        <p:nvPicPr>
          <p:cNvPr id="736" name="Google Shape;736;p92" descr="Picture of woman on a computer"/>
          <p:cNvPicPr preferRelativeResize="0"/>
          <p:nvPr/>
        </p:nvPicPr>
        <p:blipFill>
          <a:blip r:embed="rId3">
            <a:alphaModFix/>
          </a:blip>
          <a:stretch>
            <a:fillRect/>
          </a:stretch>
        </p:blipFill>
        <p:spPr>
          <a:xfrm>
            <a:off x="4368663" y="1152477"/>
            <a:ext cx="3469564" cy="2421400"/>
          </a:xfrm>
          <a:prstGeom prst="rect">
            <a:avLst/>
          </a:prstGeom>
          <a:noFill/>
          <a:ln>
            <a:noFill/>
          </a:ln>
        </p:spPr>
      </p:pic>
      <p:sp>
        <p:nvSpPr>
          <p:cNvPr id="734" name="Google Shape;734;p9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000"/>
              </a:spcBef>
              <a:spcAft>
                <a:spcPts val="0"/>
              </a:spcAft>
              <a:buNone/>
            </a:pPr>
            <a:r>
              <a:rPr lang="en"/>
              <a:t>Steps to add cloud IT infrastructure:</a:t>
            </a:r>
            <a:endParaRPr/>
          </a:p>
          <a:p>
            <a:pPr marL="457200" lvl="0" indent="-342900" algn="l" rtl="0">
              <a:spcBef>
                <a:spcPts val="1200"/>
              </a:spcBef>
              <a:spcAft>
                <a:spcPts val="0"/>
              </a:spcAft>
              <a:buSzPts val="1800"/>
              <a:buAutoNum type="arabicPeriod"/>
            </a:pPr>
            <a:r>
              <a:rPr lang="en"/>
              <a:t>Provision Servers</a:t>
            </a:r>
            <a:endParaRPr/>
          </a:p>
          <a:p>
            <a:pPr marL="457200" lvl="0" indent="-342900" algn="l" rtl="0">
              <a:spcBef>
                <a:spcPts val="1200"/>
              </a:spcBef>
              <a:spcAft>
                <a:spcPts val="1200"/>
              </a:spcAft>
              <a:buSzPts val="1800"/>
              <a:buAutoNum type="arabicPeriod"/>
            </a:pPr>
            <a:r>
              <a:rPr lang="en"/>
              <a:t>Done</a:t>
            </a:r>
            <a:endParaRPr/>
          </a:p>
        </p:txBody>
      </p:sp>
      <p:sp>
        <p:nvSpPr>
          <p:cNvPr id="733" name="Google Shape;733;p92"/>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How to Add Network Servers - In the Cloud</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3"/>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Cloud Service Models</a:t>
            </a:r>
            <a:endParaRPr/>
          </a:p>
        </p:txBody>
      </p:sp>
      <p:sp>
        <p:nvSpPr>
          <p:cNvPr id="742" name="Google Shape;742;p9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On Premises IT Infrastructure = Non-cloud</a:t>
            </a:r>
            <a:endParaRPr/>
          </a:p>
          <a:p>
            <a:pPr marL="457200" lvl="0" indent="-342900" algn="l" rtl="0">
              <a:spcBef>
                <a:spcPts val="1000"/>
              </a:spcBef>
              <a:spcAft>
                <a:spcPts val="0"/>
              </a:spcAft>
              <a:buSzPts val="1800"/>
              <a:buChar char="●"/>
            </a:pPr>
            <a:r>
              <a:rPr lang="en"/>
              <a:t>IaaS = Infrastructure as a service</a:t>
            </a:r>
            <a:endParaRPr/>
          </a:p>
          <a:p>
            <a:pPr marL="914400" lvl="1" indent="-317500" algn="l" rtl="0">
              <a:spcBef>
                <a:spcPts val="1000"/>
              </a:spcBef>
              <a:spcAft>
                <a:spcPts val="0"/>
              </a:spcAft>
              <a:buSzPts val="1400"/>
              <a:buChar char="○"/>
            </a:pPr>
            <a:r>
              <a:rPr lang="en"/>
              <a:t>A rented “bare metal”computer in the cloud</a:t>
            </a:r>
            <a:endParaRPr/>
          </a:p>
          <a:p>
            <a:pPr marL="457200" lvl="0" indent="-342900" algn="l" rtl="0">
              <a:spcBef>
                <a:spcPts val="1000"/>
              </a:spcBef>
              <a:spcAft>
                <a:spcPts val="0"/>
              </a:spcAft>
              <a:buSzPts val="1800"/>
              <a:buChar char="●"/>
            </a:pPr>
            <a:r>
              <a:rPr lang="en"/>
              <a:t>PaaS = Platform as a service</a:t>
            </a:r>
            <a:endParaRPr/>
          </a:p>
          <a:p>
            <a:pPr marL="914400" lvl="1" indent="-317500" algn="l" rtl="0">
              <a:spcBef>
                <a:spcPts val="1000"/>
              </a:spcBef>
              <a:spcAft>
                <a:spcPts val="0"/>
              </a:spcAft>
              <a:buSzPts val="1400"/>
              <a:buChar char="○"/>
            </a:pPr>
            <a:r>
              <a:rPr lang="en"/>
              <a:t>IaaS plus additional components like operating systems, languages, databases</a:t>
            </a:r>
            <a:endParaRPr/>
          </a:p>
          <a:p>
            <a:pPr marL="457200" lvl="0" indent="-342900" algn="l" rtl="0">
              <a:spcBef>
                <a:spcPts val="1000"/>
              </a:spcBef>
              <a:spcAft>
                <a:spcPts val="0"/>
              </a:spcAft>
              <a:buSzPts val="1800"/>
              <a:buChar char="●"/>
            </a:pPr>
            <a:r>
              <a:rPr lang="en"/>
              <a:t>SaaS = Software as a service</a:t>
            </a:r>
            <a:endParaRPr/>
          </a:p>
          <a:p>
            <a:pPr marL="914400" lvl="1" indent="-317500" algn="l" rtl="0">
              <a:spcBef>
                <a:spcPts val="1000"/>
              </a:spcBef>
              <a:spcAft>
                <a:spcPts val="1000"/>
              </a:spcAft>
              <a:buSzPts val="1400"/>
              <a:buChar char="○"/>
            </a:pPr>
            <a:r>
              <a:rPr lang="en"/>
              <a:t>Example is email as a service (EaaS)</a:t>
            </a:r>
            <a:endParaRPr/>
          </a:p>
        </p:txBody>
      </p:sp>
      <p:sp>
        <p:nvSpPr>
          <p:cNvPr id="743" name="Google Shape;743;p9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94"/>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Cloud Computing is Sold</a:t>
            </a:r>
            <a:endParaRPr/>
          </a:p>
        </p:txBody>
      </p:sp>
      <p:sp>
        <p:nvSpPr>
          <p:cNvPr id="749" name="Google Shape;749;p94"/>
          <p:cNvSpPr txBox="1">
            <a:spLocks noGrp="1"/>
          </p:cNvSpPr>
          <p:nvPr>
            <p:ph type="body" idx="1"/>
          </p:nvPr>
        </p:nvSpPr>
        <p:spPr>
          <a:xfrm>
            <a:off x="311700" y="1152475"/>
            <a:ext cx="8749500" cy="3416400"/>
          </a:xfrm>
          <a:prstGeom prst="rect">
            <a:avLst/>
          </a:prstGeom>
        </p:spPr>
        <p:txBody>
          <a:bodyPr spcFirstLastPara="1" wrap="square" lIns="91425" tIns="91425" rIns="91425" bIns="91425" anchor="t" anchorCtr="0">
            <a:normAutofit fontScale="92500" lnSpcReduction="20000"/>
          </a:bodyPr>
          <a:lstStyle/>
          <a:p>
            <a:pPr marL="457200" lvl="0" indent="-342900" algn="l" rtl="0">
              <a:spcBef>
                <a:spcPts val="0"/>
              </a:spcBef>
              <a:spcAft>
                <a:spcPts val="0"/>
              </a:spcAft>
              <a:buSzPts val="1800"/>
              <a:buChar char="●"/>
            </a:pPr>
            <a:r>
              <a:rPr lang="en"/>
              <a:t>By the seconds, minutes, hours or days, etc.</a:t>
            </a:r>
            <a:endParaRPr/>
          </a:p>
          <a:p>
            <a:pPr marL="457200" lvl="0" indent="-342900" algn="l" rtl="0">
              <a:spcBef>
                <a:spcPts val="1000"/>
              </a:spcBef>
              <a:spcAft>
                <a:spcPts val="0"/>
              </a:spcAft>
              <a:buSzPts val="1800"/>
              <a:buChar char="●"/>
            </a:pPr>
            <a:r>
              <a:rPr lang="en"/>
              <a:t>By a Defined Long Term, for IaaS/PaaS. </a:t>
            </a:r>
            <a:endParaRPr/>
          </a:p>
          <a:p>
            <a:pPr marL="914400" lvl="1" indent="-317500" algn="l" rtl="0">
              <a:spcBef>
                <a:spcPts val="1000"/>
              </a:spcBef>
              <a:spcAft>
                <a:spcPts val="0"/>
              </a:spcAft>
              <a:buSzPts val="1400"/>
              <a:buChar char="○"/>
            </a:pPr>
            <a:r>
              <a:rPr lang="en"/>
              <a:t>Sometimes called a “Reservation”.</a:t>
            </a:r>
            <a:endParaRPr/>
          </a:p>
          <a:p>
            <a:pPr marL="914400" lvl="1" indent="-317500" algn="l" rtl="0">
              <a:spcBef>
                <a:spcPts val="1000"/>
              </a:spcBef>
              <a:spcAft>
                <a:spcPts val="0"/>
              </a:spcAft>
              <a:buSzPts val="1400"/>
              <a:buChar char="○"/>
            </a:pPr>
            <a:r>
              <a:rPr lang="en"/>
              <a:t>A longer-term purchase commitment of about 1-3 years. </a:t>
            </a:r>
            <a:endParaRPr/>
          </a:p>
          <a:p>
            <a:pPr marL="914400" lvl="1" indent="-317500" algn="l" rtl="0">
              <a:spcBef>
                <a:spcPts val="1000"/>
              </a:spcBef>
              <a:spcAft>
                <a:spcPts val="0"/>
              </a:spcAft>
              <a:buSzPts val="1400"/>
              <a:buChar char="○"/>
            </a:pPr>
            <a:r>
              <a:rPr lang="en"/>
              <a:t>Available at a steep discount of as much as 30%-70%.</a:t>
            </a:r>
            <a:endParaRPr/>
          </a:p>
          <a:p>
            <a:pPr marL="914400" lvl="1" indent="-317500" algn="l" rtl="0">
              <a:spcBef>
                <a:spcPts val="1000"/>
              </a:spcBef>
              <a:spcAft>
                <a:spcPts val="0"/>
              </a:spcAft>
              <a:buSzPts val="1400"/>
              <a:buChar char="○"/>
            </a:pPr>
            <a:r>
              <a:rPr lang="en"/>
              <a:t>May span multiple government fiscal years and/or extend beyond the period of performance (POP) of the cloud contract, causing funding/contracting issues.  </a:t>
            </a:r>
            <a:endParaRPr/>
          </a:p>
          <a:p>
            <a:pPr marL="457200" lvl="0" indent="-342900" algn="l" rtl="0">
              <a:spcBef>
                <a:spcPts val="1000"/>
              </a:spcBef>
              <a:spcAft>
                <a:spcPts val="0"/>
              </a:spcAft>
              <a:buSzPts val="1800"/>
              <a:buChar char="●"/>
            </a:pPr>
            <a:r>
              <a:rPr lang="en"/>
              <a:t>By the User Seat per Day, Month or Year, in the case of SaaS / EaaS. </a:t>
            </a:r>
            <a:endParaRPr/>
          </a:p>
          <a:p>
            <a:pPr marL="457200" lvl="0" indent="-342900" algn="l" rtl="0">
              <a:spcBef>
                <a:spcPts val="1000"/>
              </a:spcBef>
              <a:spcAft>
                <a:spcPts val="1000"/>
              </a:spcAft>
              <a:buSzPts val="1800"/>
              <a:buChar char="●"/>
            </a:pPr>
            <a:r>
              <a:rPr lang="en"/>
              <a:t>By the IaaS/PaaS Operation or Transaction; often priced as dollars per millions of operations like read/write operations or up/downloads.</a:t>
            </a:r>
            <a:endParaRPr/>
          </a:p>
        </p:txBody>
      </p:sp>
      <p:sp>
        <p:nvSpPr>
          <p:cNvPr id="750" name="Google Shape;750;p9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5"/>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Using the GSA Schedule for Cloud</a:t>
            </a:r>
            <a:endParaRPr/>
          </a:p>
        </p:txBody>
      </p:sp>
      <p:sp>
        <p:nvSpPr>
          <p:cNvPr id="756" name="Google Shape;756;p95"/>
          <p:cNvSpPr txBox="1">
            <a:spLocks noGrp="1"/>
          </p:cNvSpPr>
          <p:nvPr>
            <p:ph type="body" idx="1"/>
          </p:nvPr>
        </p:nvSpPr>
        <p:spPr>
          <a:xfrm>
            <a:off x="311700" y="1152475"/>
            <a:ext cx="8720100" cy="3416400"/>
          </a:xfrm>
          <a:prstGeom prst="rect">
            <a:avLst/>
          </a:prstGeom>
        </p:spPr>
        <p:txBody>
          <a:bodyPr spcFirstLastPara="1" wrap="square" lIns="91425" tIns="91425" rIns="91425" bIns="91425" anchor="t" anchorCtr="0">
            <a:normAutofit fontScale="85000" lnSpcReduction="10000"/>
          </a:bodyPr>
          <a:lstStyle/>
          <a:p>
            <a:pPr marL="457200" lvl="0" indent="-325755" algn="l" rtl="0">
              <a:spcBef>
                <a:spcPts val="0"/>
              </a:spcBef>
              <a:spcAft>
                <a:spcPts val="0"/>
              </a:spcAft>
              <a:buSzPct val="100000"/>
              <a:buChar char="●"/>
            </a:pPr>
            <a:r>
              <a:rPr lang="en"/>
              <a:t>The largest governmentwide contract of any kind. </a:t>
            </a:r>
            <a:endParaRPr/>
          </a:p>
          <a:p>
            <a:pPr marL="914400" lvl="1" indent="-304165" algn="l" rtl="0">
              <a:spcBef>
                <a:spcPts val="1000"/>
              </a:spcBef>
              <a:spcAft>
                <a:spcPts val="0"/>
              </a:spcAft>
              <a:buSzPct val="100000"/>
              <a:buChar char="○"/>
            </a:pPr>
            <a:r>
              <a:rPr lang="en"/>
              <a:t>GSA Schedule Cloud Special Item Number (SIN)518210C is the cloud subset of the Schedule.</a:t>
            </a:r>
            <a:endParaRPr/>
          </a:p>
          <a:p>
            <a:pPr marL="914400" lvl="1" indent="-304165" algn="l" rtl="0">
              <a:spcBef>
                <a:spcPts val="1000"/>
              </a:spcBef>
              <a:spcAft>
                <a:spcPts val="0"/>
              </a:spcAft>
              <a:buSzPct val="100000"/>
              <a:buChar char="○"/>
            </a:pPr>
            <a:r>
              <a:rPr lang="en"/>
              <a:t>All listings meet the NIST Definition of Cloud Computing (NIST SP 800-145).</a:t>
            </a:r>
            <a:endParaRPr/>
          </a:p>
          <a:p>
            <a:pPr marL="914400" lvl="1" indent="-304165" algn="l" rtl="0">
              <a:spcBef>
                <a:spcPts val="1000"/>
              </a:spcBef>
              <a:spcAft>
                <a:spcPts val="0"/>
              </a:spcAft>
              <a:buSzPct val="100000"/>
              <a:buChar char="○"/>
            </a:pPr>
            <a:r>
              <a:rPr lang="en"/>
              <a:t>Includes hundreds of thousands of individual offerings from nearly 800 vendors.</a:t>
            </a:r>
            <a:endParaRPr/>
          </a:p>
          <a:p>
            <a:pPr marL="914400" lvl="1" indent="-304165" algn="l" rtl="0">
              <a:spcBef>
                <a:spcPts val="1000"/>
              </a:spcBef>
              <a:spcAft>
                <a:spcPts val="0"/>
              </a:spcAft>
              <a:buSzPct val="100000"/>
              <a:buChar char="○"/>
            </a:pPr>
            <a:r>
              <a:rPr lang="en"/>
              <a:t>Also contains cloud-focused labor hours. </a:t>
            </a:r>
            <a:endParaRPr/>
          </a:p>
          <a:p>
            <a:pPr marL="457200" lvl="0" indent="-325755" algn="l" rtl="0">
              <a:spcBef>
                <a:spcPts val="1000"/>
              </a:spcBef>
              <a:spcAft>
                <a:spcPts val="0"/>
              </a:spcAft>
              <a:buSzPct val="100000"/>
              <a:buChar char="●"/>
            </a:pPr>
            <a:r>
              <a:rPr lang="en"/>
              <a:t>The SIN features new Consumption-based Ordering with a Requirements Task Order feature that allows for incremental funding of cloud.</a:t>
            </a:r>
            <a:endParaRPr/>
          </a:p>
          <a:p>
            <a:pPr marL="457200" lvl="0" indent="-325755" algn="l" rtl="0">
              <a:spcBef>
                <a:spcPts val="1000"/>
              </a:spcBef>
              <a:spcAft>
                <a:spcPts val="0"/>
              </a:spcAft>
              <a:buSzPct val="100000"/>
              <a:buChar char="●"/>
            </a:pPr>
            <a:r>
              <a:rPr lang="en"/>
              <a:t>Continuous onboarding of new technology and vendors.</a:t>
            </a:r>
            <a:endParaRPr/>
          </a:p>
          <a:p>
            <a:pPr marL="457200" lvl="0" indent="-325755" algn="l" rtl="0">
              <a:spcBef>
                <a:spcPts val="1000"/>
              </a:spcBef>
              <a:spcAft>
                <a:spcPts val="1000"/>
              </a:spcAft>
              <a:buSzPct val="100000"/>
              <a:buChar char="●"/>
            </a:pPr>
            <a:r>
              <a:rPr lang="en"/>
              <a:t>A technical evaluation of each vendor proposal by the GSA Cloud Team determines whether the cloud offering meets the NIST definition of cloud computing. POC: cloudinfo@gsa.gov</a:t>
            </a:r>
            <a:endParaRPr/>
          </a:p>
        </p:txBody>
      </p:sp>
      <p:sp>
        <p:nvSpPr>
          <p:cNvPr id="757" name="Google Shape;757;p9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6"/>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Contracting for Cloud</a:t>
            </a:r>
            <a:endParaRPr/>
          </a:p>
        </p:txBody>
      </p:sp>
      <p:sp>
        <p:nvSpPr>
          <p:cNvPr id="763" name="Google Shape;763;p96"/>
          <p:cNvSpPr txBox="1">
            <a:spLocks noGrp="1"/>
          </p:cNvSpPr>
          <p:nvPr>
            <p:ph type="body" idx="1"/>
          </p:nvPr>
        </p:nvSpPr>
        <p:spPr>
          <a:xfrm>
            <a:off x="311700" y="1015050"/>
            <a:ext cx="8520600" cy="39246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a:t>Consider a broadly defined requirements document.</a:t>
            </a:r>
            <a:endParaRPr/>
          </a:p>
          <a:p>
            <a:pPr marL="914400" lvl="1" indent="-317500" algn="l" rtl="0">
              <a:spcBef>
                <a:spcPts val="0"/>
              </a:spcBef>
              <a:spcAft>
                <a:spcPts val="0"/>
              </a:spcAft>
              <a:buSzPts val="1400"/>
              <a:buChar char="○"/>
            </a:pPr>
            <a:r>
              <a:rPr lang="en"/>
              <a:t>Such as a Statement of Objectives (SOO).</a:t>
            </a:r>
            <a:endParaRPr/>
          </a:p>
          <a:p>
            <a:pPr marL="1371600" lvl="2" indent="-317500" algn="l" rtl="0">
              <a:spcBef>
                <a:spcPts val="0"/>
              </a:spcBef>
              <a:spcAft>
                <a:spcPts val="0"/>
              </a:spcAft>
              <a:buSzPts val="1400"/>
              <a:buChar char="■"/>
            </a:pPr>
            <a:r>
              <a:rPr lang="en"/>
              <a:t>Instead of a Performance Work Statement (PWS).</a:t>
            </a:r>
            <a:endParaRPr/>
          </a:p>
          <a:p>
            <a:pPr marL="1371600" lvl="2" indent="-317500" algn="l" rtl="0">
              <a:spcBef>
                <a:spcPts val="0"/>
              </a:spcBef>
              <a:spcAft>
                <a:spcPts val="0"/>
              </a:spcAft>
              <a:buSzPts val="1400"/>
              <a:buChar char="■"/>
            </a:pPr>
            <a:r>
              <a:rPr lang="en"/>
              <a:t>Instead of a Statement of Work (SOW).</a:t>
            </a:r>
            <a:endParaRPr/>
          </a:p>
          <a:p>
            <a:pPr marL="1828800" lvl="3" indent="-317500" algn="l" rtl="0">
              <a:spcBef>
                <a:spcPts val="0"/>
              </a:spcBef>
              <a:spcAft>
                <a:spcPts val="0"/>
              </a:spcAft>
              <a:buSzPts val="1400"/>
              <a:buChar char="●"/>
            </a:pPr>
            <a:r>
              <a:rPr lang="en"/>
              <a:t>Because a broader requirement will allow vendors to propose their entire IaaS/PaaS cloud catalog for your IT shop to choose from.</a:t>
            </a:r>
            <a:endParaRPr/>
          </a:p>
          <a:p>
            <a:pPr marL="1371600" lvl="2" indent="-317500" algn="l" rtl="0">
              <a:spcBef>
                <a:spcPts val="0"/>
              </a:spcBef>
              <a:spcAft>
                <a:spcPts val="0"/>
              </a:spcAft>
              <a:buSzPts val="1400"/>
              <a:buChar char="■"/>
            </a:pPr>
            <a:r>
              <a:rPr lang="en"/>
              <a:t>Bottom line:  Consider requirements to be capabilities-based instead of performance-based. </a:t>
            </a:r>
            <a:endParaRPr/>
          </a:p>
          <a:p>
            <a:pPr marL="457200" lvl="0" indent="-342900" algn="l" rtl="0">
              <a:spcBef>
                <a:spcPts val="0"/>
              </a:spcBef>
              <a:spcAft>
                <a:spcPts val="0"/>
              </a:spcAft>
              <a:buSzPts val="1800"/>
              <a:buChar char="●"/>
            </a:pPr>
            <a:r>
              <a:rPr lang="en"/>
              <a:t>Consider awarding a BPA against the GSA Schedule</a:t>
            </a:r>
            <a:endParaRPr/>
          </a:p>
          <a:p>
            <a:pPr marL="914400" lvl="1" indent="-317500" algn="l" rtl="0">
              <a:spcBef>
                <a:spcPts val="0"/>
              </a:spcBef>
              <a:spcAft>
                <a:spcPts val="0"/>
              </a:spcAft>
              <a:buSzPts val="1400"/>
              <a:buChar char="○"/>
            </a:pPr>
            <a:r>
              <a:rPr lang="en"/>
              <a:t>May be used to execute multiple Orders, each order carrying its own funding.</a:t>
            </a:r>
            <a:endParaRPr/>
          </a:p>
          <a:p>
            <a:pPr marL="457200" lvl="0" indent="-342900" algn="l" rtl="0">
              <a:spcBef>
                <a:spcPts val="0"/>
              </a:spcBef>
              <a:spcAft>
                <a:spcPts val="0"/>
              </a:spcAft>
              <a:buSzPts val="1800"/>
              <a:buChar char="●"/>
            </a:pPr>
            <a:r>
              <a:rPr lang="en"/>
              <a:t>Consider refraining from making a FedRAMP Authorization a requirement.</a:t>
            </a:r>
            <a:endParaRPr/>
          </a:p>
          <a:p>
            <a:pPr marL="914400" lvl="1" indent="-317500" algn="l" rtl="0">
              <a:spcBef>
                <a:spcPts val="0"/>
              </a:spcBef>
              <a:spcAft>
                <a:spcPts val="0"/>
              </a:spcAft>
              <a:buSzPts val="1400"/>
              <a:buChar char="○"/>
            </a:pPr>
            <a:r>
              <a:rPr lang="en"/>
              <a:t>Making it a requirement may expose your acquisition to a protest from non-FedRAMPed vendors.</a:t>
            </a:r>
            <a:endParaRPr/>
          </a:p>
          <a:p>
            <a:pPr marL="914400" lvl="1" indent="-317500" algn="l" rtl="0">
              <a:spcBef>
                <a:spcPts val="0"/>
              </a:spcBef>
              <a:spcAft>
                <a:spcPts val="0"/>
              </a:spcAft>
              <a:buSzPts val="1400"/>
              <a:buChar char="○"/>
            </a:pPr>
            <a:r>
              <a:rPr lang="en"/>
              <a:t>Instead, you might score respondents on their current FedRAMP status. </a:t>
            </a:r>
            <a:endParaRPr/>
          </a:p>
          <a:p>
            <a:pPr marL="457200" lvl="0" indent="-342900" algn="l" rtl="0">
              <a:spcBef>
                <a:spcPts val="0"/>
              </a:spcBef>
              <a:spcAft>
                <a:spcPts val="0"/>
              </a:spcAft>
              <a:buSzPts val="1800"/>
              <a:buChar char="●"/>
            </a:pPr>
            <a:r>
              <a:rPr lang="en"/>
              <a:t>The best funding for cloud</a:t>
            </a:r>
            <a:endParaRPr/>
          </a:p>
          <a:p>
            <a:pPr marL="914400" lvl="1" indent="-317500" algn="l" rtl="0">
              <a:spcBef>
                <a:spcPts val="0"/>
              </a:spcBef>
              <a:spcAft>
                <a:spcPts val="0"/>
              </a:spcAft>
              <a:buSzPts val="1400"/>
              <a:buChar char="○"/>
            </a:pPr>
            <a:r>
              <a:rPr lang="en"/>
              <a:t>May be flexible working capital or other no-year funds.</a:t>
            </a:r>
            <a:endParaRPr/>
          </a:p>
          <a:p>
            <a:pPr marL="914400" lvl="1" indent="-317500" algn="l" rtl="0">
              <a:spcBef>
                <a:spcPts val="0"/>
              </a:spcBef>
              <a:spcAft>
                <a:spcPts val="0"/>
              </a:spcAft>
              <a:buSzPts val="1400"/>
              <a:buChar char="○"/>
            </a:pPr>
            <a:r>
              <a:rPr lang="en"/>
              <a:t>Not appropriation funding that does not span fiscal years.</a:t>
            </a:r>
            <a:endParaRPr/>
          </a:p>
        </p:txBody>
      </p:sp>
      <p:sp>
        <p:nvSpPr>
          <p:cNvPr id="764" name="Google Shape;764;p9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7"/>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Suggested Language for Contracting for Cloud</a:t>
            </a:r>
            <a:endParaRPr/>
          </a:p>
        </p:txBody>
      </p:sp>
      <p:sp>
        <p:nvSpPr>
          <p:cNvPr id="770" name="Google Shape;770;p9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i="1"/>
              <a:t>Request for Quotations Number {{Insert RFQ number}}.</a:t>
            </a:r>
            <a:endParaRPr b="1" i="1"/>
          </a:p>
          <a:p>
            <a:pPr marL="0" lvl="0" indent="0" algn="l" rtl="0">
              <a:spcBef>
                <a:spcPts val="1200"/>
              </a:spcBef>
              <a:spcAft>
                <a:spcPts val="0"/>
              </a:spcAft>
              <a:buNone/>
            </a:pPr>
            <a:r>
              <a:rPr lang="en" b="1" i="1"/>
              <a:t>Issued to: Contractors under the General Services Administration (GSA) Multiple Award Schedule Information Technology (MAS IT), Cloud Computing and Cloud Related IT Professional Services Special Item Number (the Cloud SIN) 518210C.</a:t>
            </a:r>
            <a:endParaRPr b="1" i="1"/>
          </a:p>
          <a:p>
            <a:pPr marL="0" lvl="0" indent="0" algn="l" rtl="0">
              <a:spcBef>
                <a:spcPts val="1200"/>
              </a:spcBef>
              <a:spcAft>
                <a:spcPts val="0"/>
              </a:spcAft>
              <a:buNone/>
            </a:pPr>
            <a:r>
              <a:rPr lang="en" b="1" i="1"/>
              <a:t>The Contractor’s Basic GSA Schedule contract is applicable to the order awarded under this RFQ.</a:t>
            </a:r>
            <a:endParaRPr b="1" i="1"/>
          </a:p>
          <a:p>
            <a:pPr marL="0" lvl="0" indent="0" algn="l" rtl="0">
              <a:spcBef>
                <a:spcPts val="1200"/>
              </a:spcBef>
              <a:spcAft>
                <a:spcPts val="0"/>
              </a:spcAft>
              <a:buNone/>
            </a:pPr>
            <a:r>
              <a:rPr lang="en" b="1" i="1"/>
              <a:t>This RFQ seeks contractors holding the MAS IT Cloud SIN (518210C). The contractor may utilize other SINs in order to submit a quote for a complete solution.</a:t>
            </a:r>
            <a:endParaRPr b="1" i="1"/>
          </a:p>
          <a:p>
            <a:pPr marL="0" lvl="0" indent="0" algn="l" rtl="0">
              <a:spcBef>
                <a:spcPts val="1200"/>
              </a:spcBef>
              <a:spcAft>
                <a:spcPts val="1200"/>
              </a:spcAft>
              <a:buNone/>
            </a:pPr>
            <a:r>
              <a:rPr lang="en" b="1" i="1"/>
              <a:t>Conducted under Federal Acquisition Regulation (FAR) 8.4.</a:t>
            </a:r>
            <a:endParaRPr b="1" i="1"/>
          </a:p>
        </p:txBody>
      </p:sp>
      <p:sp>
        <p:nvSpPr>
          <p:cNvPr id="771" name="Google Shape;771;p9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98"/>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Cloud as a Small Business Set Aside</a:t>
            </a:r>
            <a:endParaRPr/>
          </a:p>
        </p:txBody>
      </p:sp>
      <p:sp>
        <p:nvSpPr>
          <p:cNvPr id="777" name="Google Shape;777;p98"/>
          <p:cNvSpPr txBox="1">
            <a:spLocks noGrp="1"/>
          </p:cNvSpPr>
          <p:nvPr>
            <p:ph type="body" idx="1"/>
          </p:nvPr>
        </p:nvSpPr>
        <p:spPr>
          <a:xfrm>
            <a:off x="311700" y="1152475"/>
            <a:ext cx="87690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Cloud is often sold via small resellers and not directly by a large CSP. </a:t>
            </a:r>
            <a:endParaRPr/>
          </a:p>
          <a:p>
            <a:pPr marL="457200" lvl="0" indent="-342900" algn="l" rtl="0">
              <a:spcBef>
                <a:spcPts val="1000"/>
              </a:spcBef>
              <a:spcAft>
                <a:spcPts val="0"/>
              </a:spcAft>
              <a:buSzPts val="1800"/>
              <a:buChar char="●"/>
            </a:pPr>
            <a:r>
              <a:rPr lang="en"/>
              <a:t>The Small Business Administration (SBA) considers cloud a service, not a product. Per CFR 121.1203(d)(3)</a:t>
            </a:r>
            <a:endParaRPr/>
          </a:p>
          <a:p>
            <a:pPr marL="914400" lvl="1" indent="-317500" algn="l" rtl="0">
              <a:spcBef>
                <a:spcPts val="1000"/>
              </a:spcBef>
              <a:spcAft>
                <a:spcPts val="0"/>
              </a:spcAft>
              <a:buSzPts val="1400"/>
              <a:buChar char="○"/>
            </a:pPr>
            <a:r>
              <a:rPr lang="en"/>
              <a:t>Therefore none of the usual “product” set aside strategies are valid. </a:t>
            </a:r>
            <a:endParaRPr/>
          </a:p>
          <a:p>
            <a:pPr marL="1371600" lvl="2" indent="-317500" algn="l" rtl="0">
              <a:spcBef>
                <a:spcPts val="1000"/>
              </a:spcBef>
              <a:spcAft>
                <a:spcPts val="0"/>
              </a:spcAft>
              <a:buSzPts val="1400"/>
              <a:buChar char="■"/>
            </a:pPr>
            <a:r>
              <a:rPr lang="en"/>
              <a:t>Example: The Non-Manufacturing Rule (NMR), CFR 121.406.</a:t>
            </a:r>
            <a:endParaRPr/>
          </a:p>
          <a:p>
            <a:pPr marL="457200" lvl="0" indent="-342900" algn="l" rtl="0">
              <a:spcBef>
                <a:spcPts val="1000"/>
              </a:spcBef>
              <a:spcAft>
                <a:spcPts val="1000"/>
              </a:spcAft>
              <a:buSzPts val="1800"/>
              <a:buChar char="●"/>
            </a:pPr>
            <a:r>
              <a:rPr lang="en"/>
              <a:t>Therefore a cloud set aside might not be defensible against a solicitation Q&amp;A or a protest by a large CSP.</a:t>
            </a:r>
            <a:endParaRPr/>
          </a:p>
        </p:txBody>
      </p:sp>
      <p:sp>
        <p:nvSpPr>
          <p:cNvPr id="778" name="Google Shape;778;p9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99"/>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Choosing a Contract Type for Cloud</a:t>
            </a:r>
            <a:endParaRPr/>
          </a:p>
        </p:txBody>
      </p:sp>
      <p:sp>
        <p:nvSpPr>
          <p:cNvPr id="784" name="Google Shape;784;p9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Blanket Purchase Order (BPA) for Cloud with Multiple Orders</a:t>
            </a:r>
            <a:endParaRPr/>
          </a:p>
          <a:p>
            <a:pPr marL="914400" lvl="1" indent="-317500" algn="l" rtl="0">
              <a:spcBef>
                <a:spcPts val="1000"/>
              </a:spcBef>
              <a:spcAft>
                <a:spcPts val="0"/>
              </a:spcAft>
              <a:buSzPts val="1400"/>
              <a:buChar char="○"/>
            </a:pPr>
            <a:r>
              <a:rPr lang="en"/>
              <a:t>A BPA has no funding attached to it. </a:t>
            </a:r>
            <a:endParaRPr/>
          </a:p>
          <a:p>
            <a:pPr marL="1371600" lvl="2" indent="-317500" algn="l" rtl="0">
              <a:spcBef>
                <a:spcPts val="1000"/>
              </a:spcBef>
              <a:spcAft>
                <a:spcPts val="0"/>
              </a:spcAft>
              <a:buSzPts val="1400"/>
              <a:buChar char="■"/>
            </a:pPr>
            <a:r>
              <a:rPr lang="en"/>
              <a:t>Orders are not written at exact moment of the BPA award; each carries its own funding.</a:t>
            </a:r>
            <a:endParaRPr/>
          </a:p>
          <a:p>
            <a:pPr marL="1371600" lvl="2" indent="-317500" algn="l" rtl="0">
              <a:spcBef>
                <a:spcPts val="1000"/>
              </a:spcBef>
              <a:spcAft>
                <a:spcPts val="0"/>
              </a:spcAft>
              <a:buSzPts val="1400"/>
              <a:buChar char="■"/>
            </a:pPr>
            <a:r>
              <a:rPr lang="en"/>
              <a:t>This effectively funds cloud incrementally with the issuance of each order. </a:t>
            </a:r>
            <a:endParaRPr/>
          </a:p>
          <a:p>
            <a:pPr marL="1371600" lvl="2" indent="-317500" algn="l" rtl="0">
              <a:spcBef>
                <a:spcPts val="1000"/>
              </a:spcBef>
              <a:spcAft>
                <a:spcPts val="0"/>
              </a:spcAft>
              <a:buSzPts val="1400"/>
              <a:buChar char="■"/>
            </a:pPr>
            <a:r>
              <a:rPr lang="en"/>
              <a:t>Many government cloud acquisitions made today are made via BPA.</a:t>
            </a:r>
            <a:endParaRPr/>
          </a:p>
          <a:p>
            <a:pPr marL="457200" lvl="0" indent="-342900" algn="l" rtl="0">
              <a:spcBef>
                <a:spcPts val="1000"/>
              </a:spcBef>
              <a:spcAft>
                <a:spcPts val="0"/>
              </a:spcAft>
              <a:buSzPts val="1800"/>
              <a:buChar char="●"/>
            </a:pPr>
            <a:r>
              <a:rPr lang="en"/>
              <a:t>Contract with Optional Contract Line Item(s) (CLIN(s))</a:t>
            </a:r>
            <a:endParaRPr/>
          </a:p>
          <a:p>
            <a:pPr marL="914400" lvl="1" indent="-317500" algn="l" rtl="0">
              <a:spcBef>
                <a:spcPts val="1000"/>
              </a:spcBef>
              <a:spcAft>
                <a:spcPts val="0"/>
              </a:spcAft>
              <a:buSzPts val="1400"/>
              <a:buChar char="○"/>
            </a:pPr>
            <a:r>
              <a:rPr lang="en"/>
              <a:t>Optional CLINs may be funded individually as they are exercised. </a:t>
            </a:r>
            <a:endParaRPr/>
          </a:p>
          <a:p>
            <a:pPr marL="914400" lvl="1" indent="-317500" algn="l" rtl="0">
              <a:spcBef>
                <a:spcPts val="1000"/>
              </a:spcBef>
              <a:spcAft>
                <a:spcPts val="1000"/>
              </a:spcAft>
              <a:buSzPts val="1400"/>
              <a:buChar char="○"/>
            </a:pPr>
            <a:r>
              <a:rPr lang="en"/>
              <a:t>Optional CLINs may contain a Not to Exceed (NTE) provision to guard against exceeding funding amount.</a:t>
            </a:r>
            <a:endParaRPr/>
          </a:p>
        </p:txBody>
      </p:sp>
      <p:sp>
        <p:nvSpPr>
          <p:cNvPr id="785" name="Google Shape;785;p9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00"/>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New GSA Ordering Procedures for Cloud</a:t>
            </a:r>
            <a:endParaRPr/>
          </a:p>
        </p:txBody>
      </p:sp>
      <p:sp>
        <p:nvSpPr>
          <p:cNvPr id="791" name="Google Shape;791;p100"/>
          <p:cNvSpPr txBox="1">
            <a:spLocks noGrp="1"/>
          </p:cNvSpPr>
          <p:nvPr>
            <p:ph type="body" idx="1"/>
          </p:nvPr>
        </p:nvSpPr>
        <p:spPr>
          <a:xfrm>
            <a:off x="311700" y="771475"/>
            <a:ext cx="8729700" cy="4236900"/>
          </a:xfrm>
          <a:prstGeom prst="rect">
            <a:avLst/>
          </a:prstGeom>
        </p:spPr>
        <p:txBody>
          <a:bodyPr spcFirstLastPara="1" wrap="square" lIns="91425" tIns="91425" rIns="91425" bIns="91425" anchor="t" anchorCtr="0">
            <a:normAutofit fontScale="70000" lnSpcReduction="20000"/>
          </a:bodyPr>
          <a:lstStyle/>
          <a:p>
            <a:pPr marL="457200" lvl="0" indent="-317182" algn="l" rtl="0">
              <a:spcBef>
                <a:spcPts val="1000"/>
              </a:spcBef>
              <a:spcAft>
                <a:spcPts val="0"/>
              </a:spcAft>
              <a:buSzPct val="100000"/>
              <a:buChar char="●"/>
            </a:pPr>
            <a:r>
              <a:rPr lang="en"/>
              <a:t>A Requirements Task Order (RTO) may be issued for cloud.</a:t>
            </a:r>
            <a:endParaRPr/>
          </a:p>
          <a:p>
            <a:pPr marL="914400" lvl="1" indent="-297497" algn="l" rtl="0">
              <a:spcBef>
                <a:spcPts val="1000"/>
              </a:spcBef>
              <a:spcAft>
                <a:spcPts val="0"/>
              </a:spcAft>
              <a:buSzPct val="100000"/>
              <a:buChar char="○"/>
            </a:pPr>
            <a:r>
              <a:rPr lang="en"/>
              <a:t>These procedures were defined by GSA’s Acquisition Letter (AL) MV-21-06 of December, 2021.</a:t>
            </a:r>
            <a:endParaRPr/>
          </a:p>
          <a:p>
            <a:pPr marL="914400" lvl="1" indent="-297497" algn="l" rtl="0">
              <a:spcBef>
                <a:spcPts val="1000"/>
              </a:spcBef>
              <a:spcAft>
                <a:spcPts val="0"/>
              </a:spcAft>
              <a:buSzPct val="100000"/>
              <a:buChar char="○"/>
            </a:pPr>
            <a:r>
              <a:rPr lang="en"/>
              <a:t>Applies only to orders issued under contracts or BPAs that are awarded against the GSA Schedule Cloud SIN 518210C.</a:t>
            </a:r>
            <a:endParaRPr/>
          </a:p>
          <a:p>
            <a:pPr marL="457200" lvl="0" indent="-317182" algn="l" rtl="0">
              <a:spcBef>
                <a:spcPts val="1000"/>
              </a:spcBef>
              <a:spcAft>
                <a:spcPts val="0"/>
              </a:spcAft>
              <a:buSzPct val="100000"/>
              <a:buChar char="●"/>
            </a:pPr>
            <a:r>
              <a:rPr lang="en"/>
              <a:t>Guidance is published in…</a:t>
            </a:r>
            <a:endParaRPr/>
          </a:p>
          <a:p>
            <a:pPr marL="914400" lvl="1" indent="-297497" algn="l" rtl="0">
              <a:spcBef>
                <a:spcPts val="1000"/>
              </a:spcBef>
              <a:spcAft>
                <a:spcPts val="0"/>
              </a:spcAft>
              <a:buSzPct val="100000"/>
              <a:buChar char="○"/>
            </a:pPr>
            <a:r>
              <a:rPr lang="en"/>
              <a:t>Appendix A of the </a:t>
            </a:r>
            <a:r>
              <a:rPr lang="en" u="sng">
                <a:solidFill>
                  <a:schemeClr val="hlink"/>
                </a:solidFill>
                <a:hlinkClick r:id="rId3"/>
              </a:rPr>
              <a:t>Cloud SIN 518210C Ordering Guide</a:t>
            </a:r>
            <a:r>
              <a:rPr lang="en"/>
              <a:t>.</a:t>
            </a:r>
            <a:endParaRPr/>
          </a:p>
          <a:p>
            <a:pPr marL="914400" lvl="1" indent="-297497" algn="l" rtl="0">
              <a:spcBef>
                <a:spcPts val="1000"/>
              </a:spcBef>
              <a:spcAft>
                <a:spcPts val="0"/>
              </a:spcAft>
              <a:buSzPct val="100000"/>
              <a:buChar char="○"/>
            </a:pPr>
            <a:r>
              <a:rPr lang="en"/>
              <a:t>See also the </a:t>
            </a:r>
            <a:r>
              <a:rPr lang="en" u="sng">
                <a:solidFill>
                  <a:schemeClr val="hlink"/>
                </a:solidFill>
                <a:hlinkClick r:id="rId4"/>
              </a:rPr>
              <a:t>GSA Reference Guide</a:t>
            </a:r>
            <a:r>
              <a:rPr lang="en"/>
              <a:t> for guidance for using these special ordering procedures, including suggested CLIN examples.</a:t>
            </a:r>
            <a:endParaRPr/>
          </a:p>
          <a:p>
            <a:pPr marL="914400" lvl="1" indent="-297497" algn="l" rtl="0">
              <a:spcBef>
                <a:spcPts val="1000"/>
              </a:spcBef>
              <a:spcAft>
                <a:spcPts val="0"/>
              </a:spcAft>
              <a:buSzPct val="100000"/>
              <a:buChar char="○"/>
            </a:pPr>
            <a:r>
              <a:rPr lang="en"/>
              <a:t>Citation is GSAR Clause 552.238.199.</a:t>
            </a:r>
            <a:endParaRPr/>
          </a:p>
          <a:p>
            <a:pPr marL="457200" lvl="0" indent="-317182" algn="l" rtl="0">
              <a:spcBef>
                <a:spcPts val="1000"/>
              </a:spcBef>
              <a:spcAft>
                <a:spcPts val="0"/>
              </a:spcAft>
              <a:buSzPct val="100000"/>
              <a:buChar char="●"/>
            </a:pPr>
            <a:r>
              <a:rPr lang="en"/>
              <a:t>The GSAR clause 552.238.199 specifies…</a:t>
            </a:r>
            <a:endParaRPr/>
          </a:p>
          <a:p>
            <a:pPr marL="914400" lvl="1" indent="-297497" algn="l" rtl="0">
              <a:spcBef>
                <a:spcPts val="1000"/>
              </a:spcBef>
              <a:spcAft>
                <a:spcPts val="0"/>
              </a:spcAft>
              <a:buSzPct val="100000"/>
              <a:buChar char="○"/>
            </a:pPr>
            <a:r>
              <a:rPr lang="en"/>
              <a:t>…GSA consumption-based ordering procedures for cloud</a:t>
            </a:r>
            <a:endParaRPr/>
          </a:p>
          <a:p>
            <a:pPr marL="914400" lvl="1" indent="-297497" algn="l" rtl="0">
              <a:spcBef>
                <a:spcPts val="1000"/>
              </a:spcBef>
              <a:spcAft>
                <a:spcPts val="0"/>
              </a:spcAft>
              <a:buSzPct val="100000"/>
              <a:buChar char="○"/>
            </a:pPr>
            <a:r>
              <a:rPr lang="en"/>
              <a:t>…all cloud services under the agency’s contract or BPA are considered firm-fixed-price.</a:t>
            </a:r>
            <a:endParaRPr/>
          </a:p>
          <a:p>
            <a:pPr marL="914400" lvl="1" indent="-297497" algn="l" rtl="0">
              <a:spcBef>
                <a:spcPts val="1000"/>
              </a:spcBef>
              <a:spcAft>
                <a:spcPts val="0"/>
              </a:spcAft>
              <a:buSzPct val="100000"/>
              <a:buChar char="○"/>
            </a:pPr>
            <a:r>
              <a:rPr lang="en"/>
              <a:t>…the Ordering Activity may allot funds incrementally as the bona fide need arises for predefined and established fixed-priced procurement requirements on individual CLINs.</a:t>
            </a:r>
            <a:endParaRPr/>
          </a:p>
          <a:p>
            <a:pPr marL="457200" lvl="0" indent="-317182" algn="l" rtl="0">
              <a:spcBef>
                <a:spcPts val="1000"/>
              </a:spcBef>
              <a:spcAft>
                <a:spcPts val="1000"/>
              </a:spcAft>
              <a:buSzPct val="100000"/>
              <a:buChar char="●"/>
            </a:pPr>
            <a:r>
              <a:rPr lang="en" b="1" i="1"/>
              <a:t>Currently this is the only governmentwide cloud-specific regulatory cover for buying cloud on a consumption basis.</a:t>
            </a:r>
            <a:endParaRPr b="1" i="1"/>
          </a:p>
        </p:txBody>
      </p:sp>
      <p:sp>
        <p:nvSpPr>
          <p:cNvPr id="792" name="Google Shape;792;p10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ITC Leads in Supplier Diversity!</a:t>
            </a:r>
            <a:endParaRPr/>
          </a:p>
        </p:txBody>
      </p:sp>
      <p:sp>
        <p:nvSpPr>
          <p:cNvPr id="319" name="Google Shape;319;p47"/>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01"/>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Resources continued</a:t>
            </a:r>
            <a:endParaRPr dirty="0"/>
          </a:p>
        </p:txBody>
      </p:sp>
      <p:sp>
        <p:nvSpPr>
          <p:cNvPr id="798" name="Google Shape;798;p101"/>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2"/>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Resources continued 3</a:t>
            </a:r>
            <a:endParaRPr dirty="0"/>
          </a:p>
        </p:txBody>
      </p:sp>
      <p:sp>
        <p:nvSpPr>
          <p:cNvPr id="804" name="Google Shape;804;p102"/>
          <p:cNvSpPr txBox="1">
            <a:spLocks noGrp="1"/>
          </p:cNvSpPr>
          <p:nvPr>
            <p:ph type="body" idx="1"/>
          </p:nvPr>
        </p:nvSpPr>
        <p:spPr>
          <a:xfrm>
            <a:off x="311700" y="1152475"/>
            <a:ext cx="87591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A recorded one hour expanded version of this How to Buy Cloud presentation:</a:t>
            </a:r>
            <a:endParaRPr/>
          </a:p>
          <a:p>
            <a:pPr marL="0" lvl="0" indent="0" algn="l" rtl="0">
              <a:spcBef>
                <a:spcPts val="0"/>
              </a:spcBef>
              <a:spcAft>
                <a:spcPts val="0"/>
              </a:spcAft>
              <a:buNone/>
            </a:pPr>
            <a:r>
              <a:rPr lang="en" u="sng">
                <a:solidFill>
                  <a:schemeClr val="hlink"/>
                </a:solidFill>
                <a:hlinkClick r:id="rId3"/>
              </a:rPr>
              <a:t>https://youtu.be/MZRPfKs8gro?si=eiHtxIKuAH1HzYrx</a:t>
            </a:r>
            <a:endParaRPr/>
          </a:p>
          <a:p>
            <a:pPr marL="0" lvl="0" indent="0" algn="l" rtl="0">
              <a:spcBef>
                <a:spcPts val="0"/>
              </a:spcBef>
              <a:spcAft>
                <a:spcPts val="0"/>
              </a:spcAft>
              <a:buNone/>
            </a:pPr>
            <a:endParaRPr/>
          </a:p>
          <a:p>
            <a:pPr marL="0" lvl="0" indent="0" algn="l" rtl="0">
              <a:spcBef>
                <a:spcPts val="0"/>
              </a:spcBef>
              <a:spcAft>
                <a:spcPts val="0"/>
              </a:spcAft>
              <a:buNone/>
            </a:pPr>
            <a:r>
              <a:rPr lang="en"/>
              <a:t>A recorded webinar titled How to Get a Cloud/Software Small Business onto the GSA Schedule:</a:t>
            </a:r>
            <a:endParaRPr/>
          </a:p>
          <a:p>
            <a:pPr marL="0" lvl="0" indent="0" algn="l" rtl="0">
              <a:spcBef>
                <a:spcPts val="0"/>
              </a:spcBef>
              <a:spcAft>
                <a:spcPts val="0"/>
              </a:spcAft>
              <a:buNone/>
            </a:pPr>
            <a:r>
              <a:rPr lang="en" u="sng">
                <a:solidFill>
                  <a:schemeClr val="hlink"/>
                </a:solidFill>
                <a:hlinkClick r:id="rId4"/>
              </a:rPr>
              <a:t>https://youtu.be/_UdCdMZ4_ks?si=ackCapVD_wV02dnw</a:t>
            </a:r>
            <a:endParaRPr/>
          </a:p>
          <a:p>
            <a:pPr marL="0" lvl="0" indent="0" algn="l" rtl="0">
              <a:spcBef>
                <a:spcPts val="0"/>
              </a:spcBef>
              <a:spcAft>
                <a:spcPts val="0"/>
              </a:spcAft>
              <a:buNone/>
            </a:pPr>
            <a:endParaRPr/>
          </a:p>
          <a:p>
            <a:pPr marL="0" lvl="0" indent="0" algn="l" rtl="0">
              <a:spcBef>
                <a:spcPts val="0"/>
              </a:spcBef>
              <a:spcAft>
                <a:spcPts val="0"/>
              </a:spcAft>
              <a:buNone/>
            </a:pPr>
            <a:r>
              <a:rPr lang="en"/>
              <a:t>The Cloud Information Center site for downloading cloud requirements templates and for guidance on using the new cloud ordering procedures:</a:t>
            </a:r>
            <a:endParaRPr/>
          </a:p>
          <a:p>
            <a:pPr marL="0" lvl="0" indent="0" algn="l" rtl="0">
              <a:spcBef>
                <a:spcPts val="0"/>
              </a:spcBef>
              <a:spcAft>
                <a:spcPts val="0"/>
              </a:spcAft>
              <a:buNone/>
            </a:pPr>
            <a:r>
              <a:rPr lang="en" u="sng">
                <a:solidFill>
                  <a:schemeClr val="hlink"/>
                </a:solidFill>
                <a:hlinkClick r:id="rId5"/>
              </a:rPr>
              <a:t>https://cic.gsa.gov/resources/templates</a:t>
            </a:r>
            <a:endParaRPr/>
          </a:p>
          <a:p>
            <a:pPr marL="0" lvl="0" indent="0" algn="l" rtl="0">
              <a:spcBef>
                <a:spcPts val="0"/>
              </a:spcBef>
              <a:spcAft>
                <a:spcPts val="0"/>
              </a:spcAft>
              <a:buNone/>
            </a:pPr>
            <a:endParaRPr/>
          </a:p>
          <a:p>
            <a:pPr marL="0" lvl="0" indent="0" algn="l" rtl="0">
              <a:spcBef>
                <a:spcPts val="0"/>
              </a:spcBef>
              <a:spcAft>
                <a:spcPts val="0"/>
              </a:spcAft>
              <a:buNone/>
            </a:pPr>
            <a:r>
              <a:rPr lang="en"/>
              <a:t>GSA Cloud Team contact page:</a:t>
            </a:r>
            <a:endParaRPr/>
          </a:p>
          <a:p>
            <a:pPr marL="0" lvl="0" indent="0" algn="l" rtl="0">
              <a:spcBef>
                <a:spcPts val="0"/>
              </a:spcBef>
              <a:spcAft>
                <a:spcPts val="0"/>
              </a:spcAft>
              <a:buNone/>
            </a:pPr>
            <a:r>
              <a:rPr lang="en" u="sng">
                <a:solidFill>
                  <a:schemeClr val="hlink"/>
                </a:solidFill>
                <a:hlinkClick r:id="rId6"/>
              </a:rPr>
              <a:t>gsa.gov/cloud</a:t>
            </a:r>
            <a:endParaRPr/>
          </a:p>
          <a:p>
            <a:pPr marL="0" lvl="0" indent="0" algn="l" rtl="0">
              <a:spcBef>
                <a:spcPts val="0"/>
              </a:spcBef>
              <a:spcAft>
                <a:spcPts val="0"/>
              </a:spcAft>
              <a:buNone/>
            </a:pPr>
            <a:endParaRPr/>
          </a:p>
        </p:txBody>
      </p:sp>
      <p:sp>
        <p:nvSpPr>
          <p:cNvPr id="805" name="Google Shape;805;p10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03"/>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Resources continued 2</a:t>
            </a:r>
            <a:endParaRPr dirty="0"/>
          </a:p>
        </p:txBody>
      </p:sp>
      <p:sp>
        <p:nvSpPr>
          <p:cNvPr id="811" name="Google Shape;811;p103"/>
          <p:cNvSpPr txBox="1">
            <a:spLocks noGrp="1"/>
          </p:cNvSpPr>
          <p:nvPr>
            <p:ph type="body" idx="1"/>
          </p:nvPr>
        </p:nvSpPr>
        <p:spPr>
          <a:xfrm>
            <a:off x="311700" y="1152475"/>
            <a:ext cx="8759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POC for the contemplated Ascend governmentwide cloud Blanket Purchase Agreement (BPA):  </a:t>
            </a:r>
            <a:r>
              <a:rPr lang="en" u="sng">
                <a:solidFill>
                  <a:schemeClr val="hlink"/>
                </a:solidFill>
                <a:hlinkClick r:id="rId3"/>
              </a:rPr>
              <a:t>cloudenterprisewide@gsa.gov</a:t>
            </a:r>
            <a:endParaRPr/>
          </a:p>
          <a:p>
            <a:pPr marL="0" lvl="0" indent="0" algn="l" rtl="0">
              <a:spcBef>
                <a:spcPts val="0"/>
              </a:spcBef>
              <a:spcAft>
                <a:spcPts val="0"/>
              </a:spcAft>
              <a:buNone/>
            </a:pPr>
            <a:endParaRPr/>
          </a:p>
          <a:p>
            <a:pPr marL="0" lvl="0" indent="0" algn="l" rtl="0">
              <a:spcBef>
                <a:spcPts val="0"/>
              </a:spcBef>
              <a:spcAft>
                <a:spcPts val="0"/>
              </a:spcAft>
              <a:buNone/>
            </a:pPr>
            <a:r>
              <a:rPr lang="en"/>
              <a:t>Visit and subscribe to the Software and Cloud Interact blog page for updates from GSA on cloud subjects for both agencies and industry partners: </a:t>
            </a:r>
            <a:r>
              <a:rPr lang="en" u="sng">
                <a:solidFill>
                  <a:schemeClr val="hlink"/>
                </a:solidFill>
                <a:hlinkClick r:id="rId4"/>
              </a:rPr>
              <a:t>https://buy.gsa.gov/interact/community/205/activity-feed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12" name="Google Shape;812;p10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20" name="Google Shape;820;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63</a:t>
            </a:fld>
            <a:endParaRPr/>
          </a:p>
        </p:txBody>
      </p:sp>
      <p:sp>
        <p:nvSpPr>
          <p:cNvPr id="818" name="Google Shape;818;p104"/>
          <p:cNvSpPr txBox="1">
            <a:spLocks noGrp="1"/>
          </p:cNvSpPr>
          <p:nvPr>
            <p:ph type="body" idx="1"/>
          </p:nvPr>
        </p:nvSpPr>
        <p:spPr>
          <a:xfrm>
            <a:off x="3169925" y="1833788"/>
            <a:ext cx="5775900" cy="2804100"/>
          </a:xfrm>
          <a:prstGeom prst="rect">
            <a:avLst/>
          </a:prstGeom>
        </p:spPr>
        <p:txBody>
          <a:bodyPr spcFirstLastPara="1" wrap="square" lIns="0" tIns="0" rIns="91425" bIns="91425" anchor="t" anchorCtr="0">
            <a:normAutofit/>
          </a:bodyPr>
          <a:lstStyle/>
          <a:p>
            <a:pPr marL="0" lvl="0" indent="0" algn="l" rtl="0">
              <a:spcBef>
                <a:spcPts val="0"/>
              </a:spcBef>
              <a:spcAft>
                <a:spcPts val="0"/>
              </a:spcAft>
              <a:buNone/>
            </a:pPr>
            <a:r>
              <a:rPr lang="en"/>
              <a:t>GSA Schedule Cloud SIN 518210C Lead</a:t>
            </a:r>
            <a:endParaRPr/>
          </a:p>
          <a:p>
            <a:pPr marL="0" lvl="0" indent="0" algn="l" rtl="0">
              <a:spcBef>
                <a:spcPts val="1200"/>
              </a:spcBef>
              <a:spcAft>
                <a:spcPts val="0"/>
              </a:spcAft>
              <a:buNone/>
            </a:pPr>
            <a:r>
              <a:rPr lang="en"/>
              <a:t>(202) 617-5356</a:t>
            </a:r>
            <a:endParaRPr/>
          </a:p>
          <a:p>
            <a:pPr marL="0" lvl="0" indent="0" algn="l" rtl="0">
              <a:spcBef>
                <a:spcPts val="1200"/>
              </a:spcBef>
              <a:spcAft>
                <a:spcPts val="0"/>
              </a:spcAft>
              <a:buNone/>
            </a:pPr>
            <a:r>
              <a:rPr lang="en" u="sng">
                <a:solidFill>
                  <a:schemeClr val="hlink"/>
                </a:solidFill>
                <a:hlinkClick r:id="rId3"/>
              </a:rPr>
              <a:t>skip.jentsch@gsa.gov</a:t>
            </a:r>
            <a:endParaRPr/>
          </a:p>
          <a:p>
            <a:pPr marL="0" lvl="0" indent="0" algn="l" rtl="0">
              <a:spcBef>
                <a:spcPts val="1200"/>
              </a:spcBef>
              <a:spcAft>
                <a:spcPts val="0"/>
              </a:spcAft>
              <a:buNone/>
            </a:pPr>
            <a:r>
              <a:rPr lang="en"/>
              <a:t>Contact the GSA Cloud Team at</a:t>
            </a:r>
            <a:endParaRPr/>
          </a:p>
          <a:p>
            <a:pPr marL="0" lvl="0" indent="0" algn="l" rtl="0">
              <a:spcBef>
                <a:spcPts val="1200"/>
              </a:spcBef>
              <a:spcAft>
                <a:spcPts val="1200"/>
              </a:spcAft>
              <a:buNone/>
            </a:pPr>
            <a:r>
              <a:rPr lang="en" u="sng">
                <a:solidFill>
                  <a:schemeClr val="hlink"/>
                </a:solidFill>
                <a:hlinkClick r:id="rId4"/>
              </a:rPr>
              <a:t>cloudinfo@gsa.gov</a:t>
            </a:r>
            <a:endParaRPr/>
          </a:p>
        </p:txBody>
      </p:sp>
      <p:sp>
        <p:nvSpPr>
          <p:cNvPr id="817" name="Google Shape;817;p104"/>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Skip Jentsch</a:t>
            </a:r>
            <a:endParaRPr dirty="0"/>
          </a:p>
        </p:txBody>
      </p:sp>
      <p:sp>
        <p:nvSpPr>
          <p:cNvPr id="819" name="Google Shape;819;p104"/>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05"/>
          <p:cNvSpPr txBox="1">
            <a:spLocks noGrp="1"/>
          </p:cNvSpPr>
          <p:nvPr>
            <p:ph type="ctrTitle"/>
          </p:nvPr>
        </p:nvSpPr>
        <p:spPr>
          <a:xfrm>
            <a:off x="311700" y="942100"/>
            <a:ext cx="5550600" cy="3083800"/>
          </a:xfrm>
          <a:prstGeom prst="rect">
            <a:avLst/>
          </a:prstGeom>
        </p:spPr>
        <p:txBody>
          <a:bodyPr spcFirstLastPara="1" wrap="square" lIns="91425" tIns="91425" rIns="91425" bIns="91425" anchor="b" anchorCtr="0">
            <a:normAutofit/>
          </a:bodyPr>
          <a:lstStyle/>
          <a:p>
            <a:r>
              <a:rPr lang="en" dirty="0"/>
              <a:t>FAST 2024</a:t>
            </a:r>
            <a:br>
              <a:rPr lang="en" dirty="0"/>
            </a:br>
            <a:r>
              <a:rPr lang="en-US" dirty="0"/>
              <a:t>Innovative Market Research using GSA Tools</a:t>
            </a:r>
            <a:br>
              <a:rPr lang="en-US" dirty="0"/>
            </a:b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2" name="Google Shape;832;p106"/>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65</a:t>
            </a:fld>
            <a:endParaRPr/>
          </a:p>
        </p:txBody>
      </p:sp>
      <p:sp>
        <p:nvSpPr>
          <p:cNvPr id="831" name="Google Shape;831;p106"/>
          <p:cNvSpPr txBox="1">
            <a:spLocks noGrp="1"/>
          </p:cNvSpPr>
          <p:nvPr>
            <p:ph type="title"/>
          </p:nvPr>
        </p:nvSpPr>
        <p:spPr>
          <a:xfrm>
            <a:off x="144075" y="3269875"/>
            <a:ext cx="5834700" cy="159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t>Chantel Rutland</a:t>
            </a:r>
            <a:endParaRPr sz="1800" b="1" dirty="0"/>
          </a:p>
          <a:p>
            <a:pPr marL="0" lvl="0" indent="0" algn="ctr" rtl="0">
              <a:spcBef>
                <a:spcPts val="0"/>
              </a:spcBef>
              <a:spcAft>
                <a:spcPts val="0"/>
              </a:spcAft>
              <a:buClr>
                <a:schemeClr val="dk1"/>
              </a:buClr>
              <a:buSzPts val="1100"/>
              <a:buFont typeface="Arial"/>
              <a:buNone/>
            </a:pPr>
            <a:r>
              <a:rPr lang="en" sz="1800" dirty="0"/>
              <a:t>Office of Customer Care</a:t>
            </a:r>
            <a:endParaRPr sz="1800" dirty="0"/>
          </a:p>
          <a:p>
            <a:pPr marL="0" lvl="0" indent="0" algn="ctr" rtl="0">
              <a:spcBef>
                <a:spcPts val="0"/>
              </a:spcBef>
              <a:spcAft>
                <a:spcPts val="0"/>
              </a:spcAft>
              <a:buNone/>
            </a:pPr>
            <a:r>
              <a:rPr lang="en" sz="1800" dirty="0"/>
              <a:t>FAS | Office of Customer &amp; Stakeholder Engagement</a:t>
            </a:r>
            <a:endParaRPr sz="1800" dirty="0"/>
          </a:p>
          <a:p>
            <a:pPr marL="0" lvl="0" indent="0" algn="ctr" rtl="0">
              <a:spcBef>
                <a:spcPts val="0"/>
              </a:spcBef>
              <a:spcAft>
                <a:spcPts val="0"/>
              </a:spcAft>
              <a:buNone/>
            </a:pPr>
            <a:r>
              <a:rPr lang="en" sz="1800" dirty="0" err="1"/>
              <a:t>chantel.rutland@gsa.gov</a:t>
            </a:r>
            <a:endParaRPr sz="1800" dirty="0"/>
          </a:p>
        </p:txBody>
      </p:sp>
      <p:pic>
        <p:nvPicPr>
          <p:cNvPr id="833" name="Google Shape;833;p106" descr="Picture of Chantel rutland"/>
          <p:cNvPicPr preferRelativeResize="0"/>
          <p:nvPr/>
        </p:nvPicPr>
        <p:blipFill>
          <a:blip r:embed="rId3">
            <a:alphaModFix/>
          </a:blip>
          <a:stretch>
            <a:fillRect/>
          </a:stretch>
        </p:blipFill>
        <p:spPr>
          <a:xfrm>
            <a:off x="1926113" y="426875"/>
            <a:ext cx="2270625" cy="284244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40" name="Google Shape;840;p10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pic>
        <p:nvPicPr>
          <p:cNvPr id="841" name="Google Shape;841;p107" descr="Image of people looking at data"/>
          <p:cNvPicPr preferRelativeResize="0"/>
          <p:nvPr/>
        </p:nvPicPr>
        <p:blipFill>
          <a:blip r:embed="rId3">
            <a:alphaModFix/>
          </a:blip>
          <a:stretch>
            <a:fillRect/>
          </a:stretch>
        </p:blipFill>
        <p:spPr>
          <a:xfrm>
            <a:off x="5086775" y="1152476"/>
            <a:ext cx="3317050" cy="2196075"/>
          </a:xfrm>
          <a:prstGeom prst="flowChartOffpageConnector">
            <a:avLst/>
          </a:prstGeom>
          <a:noFill/>
          <a:ln>
            <a:noFill/>
          </a:ln>
          <a:effectLst>
            <a:outerShdw blurRad="57150" dist="95250" dir="5400000" algn="bl" rotWithShape="0">
              <a:srgbClr val="000000">
                <a:alpha val="50000"/>
              </a:srgbClr>
            </a:outerShdw>
          </a:effectLst>
        </p:spPr>
      </p:pic>
      <p:sp>
        <p:nvSpPr>
          <p:cNvPr id="839" name="Google Shape;839;p10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sz="1800"/>
              <a:t>To start the conversation</a:t>
            </a:r>
            <a:endParaRPr sz="1800"/>
          </a:p>
          <a:p>
            <a:pPr marL="457200" lvl="0" indent="-342900" algn="l" rtl="0">
              <a:lnSpc>
                <a:spcPct val="150000"/>
              </a:lnSpc>
              <a:spcBef>
                <a:spcPts val="0"/>
              </a:spcBef>
              <a:spcAft>
                <a:spcPts val="0"/>
              </a:spcAft>
              <a:buSzPts val="1800"/>
              <a:buChar char="●"/>
            </a:pPr>
            <a:r>
              <a:rPr lang="en" sz="1800"/>
              <a:t>To make informed decisions</a:t>
            </a:r>
            <a:endParaRPr sz="1800"/>
          </a:p>
          <a:p>
            <a:pPr marL="457200" lvl="0" indent="-342900" algn="l" rtl="0">
              <a:lnSpc>
                <a:spcPct val="150000"/>
              </a:lnSpc>
              <a:spcBef>
                <a:spcPts val="0"/>
              </a:spcBef>
              <a:spcAft>
                <a:spcPts val="0"/>
              </a:spcAft>
              <a:buSzPts val="1800"/>
              <a:buChar char="●"/>
            </a:pPr>
            <a:r>
              <a:rPr lang="en" sz="1800"/>
              <a:t>To ensure regulatory compliance</a:t>
            </a:r>
            <a:endParaRPr sz="1800"/>
          </a:p>
          <a:p>
            <a:pPr marL="457200" lvl="0" indent="-342900" algn="l" rtl="0">
              <a:lnSpc>
                <a:spcPct val="150000"/>
              </a:lnSpc>
              <a:spcBef>
                <a:spcPts val="0"/>
              </a:spcBef>
              <a:spcAft>
                <a:spcPts val="0"/>
              </a:spcAft>
              <a:buSzPts val="1800"/>
              <a:buChar char="●"/>
            </a:pPr>
            <a:r>
              <a:rPr lang="en" sz="1800"/>
              <a:t>To drive mission capabilities</a:t>
            </a:r>
            <a:endParaRPr sz="1800"/>
          </a:p>
          <a:p>
            <a:pPr marL="457200" lvl="0" indent="-342900" algn="l" rtl="0">
              <a:lnSpc>
                <a:spcPct val="150000"/>
              </a:lnSpc>
              <a:spcBef>
                <a:spcPts val="0"/>
              </a:spcBef>
              <a:spcAft>
                <a:spcPts val="0"/>
              </a:spcAft>
              <a:buSzPts val="1800"/>
              <a:buChar char="●"/>
            </a:pPr>
            <a:r>
              <a:rPr lang="en" sz="1800"/>
              <a:t>To understand and begin to act</a:t>
            </a:r>
            <a:endParaRPr sz="1800"/>
          </a:p>
          <a:p>
            <a:pPr marL="0" lvl="0" indent="0" algn="l" rtl="0">
              <a:lnSpc>
                <a:spcPct val="150000"/>
              </a:lnSpc>
              <a:spcBef>
                <a:spcPts val="1200"/>
              </a:spcBef>
              <a:spcAft>
                <a:spcPts val="1200"/>
              </a:spcAft>
              <a:buNone/>
            </a:pPr>
            <a:endParaRPr/>
          </a:p>
        </p:txBody>
      </p:sp>
      <p:sp>
        <p:nvSpPr>
          <p:cNvPr id="838" name="Google Shape;838;p107"/>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Why Conduct Market Research?</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7" name="Google Shape;847;p10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
        <p:nvSpPr>
          <p:cNvPr id="849" name="Google Shape;849;p108"/>
          <p:cNvSpPr txBox="1"/>
          <p:nvPr/>
        </p:nvSpPr>
        <p:spPr>
          <a:xfrm>
            <a:off x="4012875" y="941375"/>
            <a:ext cx="47766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2"/>
                </a:solidFill>
              </a:rPr>
              <a:t>FAR Part 10: </a:t>
            </a:r>
            <a:r>
              <a:rPr lang="en" sz="1800">
                <a:solidFill>
                  <a:schemeClr val="dk2"/>
                </a:solidFill>
              </a:rPr>
              <a:t>outlines common market research practices but none are mandatory.</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The acquisition team can choose new market research methods to: </a:t>
            </a:r>
            <a:endParaRPr sz="1800">
              <a:solidFill>
                <a:schemeClr val="dk2"/>
              </a:solidFill>
            </a:endParaRPr>
          </a:p>
          <a:p>
            <a:pPr marL="914400" lvl="1" indent="-342900" algn="l" rtl="0">
              <a:spcBef>
                <a:spcPts val="0"/>
              </a:spcBef>
              <a:spcAft>
                <a:spcPts val="0"/>
              </a:spcAft>
              <a:buClr>
                <a:schemeClr val="dk2"/>
              </a:buClr>
              <a:buSzPts val="1800"/>
              <a:buChar char="○"/>
            </a:pPr>
            <a:r>
              <a:rPr lang="en" sz="1800">
                <a:solidFill>
                  <a:schemeClr val="dk2"/>
                </a:solidFill>
              </a:rPr>
              <a:t>To remain relevant, gain efficiency, and innovate </a:t>
            </a:r>
            <a:endParaRPr sz="1800">
              <a:solidFill>
                <a:schemeClr val="dk2"/>
              </a:solidFill>
            </a:endParaRPr>
          </a:p>
          <a:p>
            <a:pPr marL="914400" lvl="1" indent="-342900" algn="l" rtl="0">
              <a:spcBef>
                <a:spcPts val="0"/>
              </a:spcBef>
              <a:spcAft>
                <a:spcPts val="0"/>
              </a:spcAft>
              <a:buClr>
                <a:schemeClr val="dk2"/>
              </a:buClr>
              <a:buSzPts val="1800"/>
              <a:buChar char="○"/>
            </a:pPr>
            <a:r>
              <a:rPr lang="en" sz="1800">
                <a:solidFill>
                  <a:schemeClr val="dk2"/>
                </a:solidFill>
              </a:rPr>
              <a:t>To understand market constraints and recognize opportunities</a:t>
            </a:r>
            <a:endParaRPr sz="1800">
              <a:solidFill>
                <a:schemeClr val="dk2"/>
              </a:solidFill>
            </a:endParaRPr>
          </a:p>
          <a:p>
            <a:pPr marL="457200" lvl="0" indent="0" algn="l" rtl="0">
              <a:spcBef>
                <a:spcPts val="0"/>
              </a:spcBef>
              <a:spcAft>
                <a:spcPts val="0"/>
              </a:spcAft>
              <a:buNone/>
            </a:pPr>
            <a:endParaRPr sz="1800">
              <a:solidFill>
                <a:schemeClr val="dk2"/>
              </a:solidFill>
            </a:endParaRPr>
          </a:p>
        </p:txBody>
      </p:sp>
      <p:sp>
        <p:nvSpPr>
          <p:cNvPr id="850" name="Google Shape;850;p108"/>
          <p:cNvSpPr txBox="1"/>
          <p:nvPr/>
        </p:nvSpPr>
        <p:spPr>
          <a:xfrm>
            <a:off x="311700" y="3942350"/>
            <a:ext cx="3433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rgbClr val="0000FF"/>
                </a:solidFill>
                <a:hlinkClick r:id="rId3">
                  <a:extLst>
                    <a:ext uri="{A12FA001-AC4F-418D-AE19-62706E023703}">
                      <ahyp:hlinkClr xmlns:ahyp="http://schemas.microsoft.com/office/drawing/2018/hyperlinkcolor" val="tx"/>
                    </a:ext>
                  </a:extLst>
                </a:hlinkClick>
              </a:rPr>
              <a:t>www.acquisition.gov/far/part-10</a:t>
            </a:r>
            <a:endParaRPr>
              <a:solidFill>
                <a:srgbClr val="0000FF"/>
              </a:solidFill>
            </a:endParaRPr>
          </a:p>
        </p:txBody>
      </p:sp>
      <p:pic>
        <p:nvPicPr>
          <p:cNvPr id="848" name="Google Shape;848;p108" descr="Checklist image for FAR part 10"/>
          <p:cNvPicPr preferRelativeResize="0"/>
          <p:nvPr/>
        </p:nvPicPr>
        <p:blipFill>
          <a:blip r:embed="rId4">
            <a:alphaModFix/>
          </a:blip>
          <a:stretch>
            <a:fillRect/>
          </a:stretch>
        </p:blipFill>
        <p:spPr>
          <a:xfrm>
            <a:off x="311700" y="941375"/>
            <a:ext cx="3433875" cy="2901650"/>
          </a:xfrm>
          <a:prstGeom prst="rect">
            <a:avLst/>
          </a:prstGeom>
          <a:noFill/>
          <a:ln>
            <a:noFill/>
          </a:ln>
          <a:effectLst>
            <a:outerShdw blurRad="57150" dist="104775" dir="5400000" algn="bl" rotWithShape="0">
              <a:srgbClr val="000000">
                <a:alpha val="50000"/>
              </a:srgbClr>
            </a:outerShdw>
          </a:effectLst>
        </p:spPr>
      </p:pic>
      <p:sp>
        <p:nvSpPr>
          <p:cNvPr id="846" name="Google Shape;846;p108"/>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The FAR and Market Research Practices</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7" name="Google Shape;857;p10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
        <p:nvSpPr>
          <p:cNvPr id="856" name="Google Shape;856;p109"/>
          <p:cNvSpPr txBox="1">
            <a:spLocks noGrp="1"/>
          </p:cNvSpPr>
          <p:nvPr>
            <p:ph type="body" idx="1"/>
          </p:nvPr>
        </p:nvSpPr>
        <p:spPr>
          <a:xfrm>
            <a:off x="5173675" y="956400"/>
            <a:ext cx="3461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u="sng"/>
              <a:t>GSA’s Market Expertise:</a:t>
            </a:r>
            <a:endParaRPr sz="1200" b="1" u="sng"/>
          </a:p>
          <a:p>
            <a:pPr marL="457200" lvl="0" indent="-304800" algn="l" rtl="0">
              <a:spcBef>
                <a:spcPts val="1200"/>
              </a:spcBef>
              <a:spcAft>
                <a:spcPts val="0"/>
              </a:spcAft>
              <a:buSzPts val="1200"/>
              <a:buChar char="●"/>
            </a:pPr>
            <a:r>
              <a:rPr lang="en" sz="1200"/>
              <a:t>Government Wide Category Managers</a:t>
            </a:r>
            <a:endParaRPr sz="1200"/>
          </a:p>
          <a:p>
            <a:pPr marL="457200" lvl="0" indent="-304800" algn="l" rtl="0">
              <a:spcBef>
                <a:spcPts val="0"/>
              </a:spcBef>
              <a:spcAft>
                <a:spcPts val="0"/>
              </a:spcAft>
              <a:buSzPts val="1200"/>
              <a:buChar char="●"/>
            </a:pPr>
            <a:r>
              <a:rPr lang="en" sz="1200"/>
              <a:t>Other Acquisition Professional</a:t>
            </a:r>
            <a:endParaRPr sz="1200"/>
          </a:p>
          <a:p>
            <a:pPr marL="457200" lvl="0" indent="-304800" algn="l" rtl="0">
              <a:spcBef>
                <a:spcPts val="0"/>
              </a:spcBef>
              <a:spcAft>
                <a:spcPts val="0"/>
              </a:spcAft>
              <a:buSzPts val="1200"/>
              <a:buChar char="●"/>
            </a:pPr>
            <a:r>
              <a:rPr lang="en" sz="1200"/>
              <a:t>Internal Experts</a:t>
            </a:r>
            <a:endParaRPr sz="1200"/>
          </a:p>
          <a:p>
            <a:pPr marL="0" lvl="0" indent="0" algn="l" rtl="0">
              <a:lnSpc>
                <a:spcPct val="150000"/>
              </a:lnSpc>
              <a:spcBef>
                <a:spcPts val="1200"/>
              </a:spcBef>
              <a:spcAft>
                <a:spcPts val="0"/>
              </a:spcAft>
              <a:buNone/>
            </a:pPr>
            <a:r>
              <a:rPr lang="en" sz="1200" b="1" u="sng"/>
              <a:t>GSA’s Online Tools:</a:t>
            </a:r>
            <a:endParaRPr sz="1200" b="1" u="sng"/>
          </a:p>
          <a:p>
            <a:pPr marL="342900" lvl="0" indent="-292100" algn="l" rtl="0">
              <a:lnSpc>
                <a:spcPct val="150000"/>
              </a:lnSpc>
              <a:spcBef>
                <a:spcPts val="400"/>
              </a:spcBef>
              <a:spcAft>
                <a:spcPts val="0"/>
              </a:spcAft>
              <a:buClr>
                <a:srgbClr val="2134E6"/>
              </a:buClr>
              <a:buSzPts val="1200"/>
              <a:buChar char="•"/>
            </a:pPr>
            <a:r>
              <a:rPr lang="en" sz="1200" u="sng">
                <a:solidFill>
                  <a:srgbClr val="2134E6"/>
                </a:solidFill>
                <a:hlinkClick r:id="rId3">
                  <a:extLst>
                    <a:ext uri="{A12FA001-AC4F-418D-AE19-62706E023703}">
                      <ahyp:hlinkClr xmlns:ahyp="http://schemas.microsoft.com/office/drawing/2018/hyperlinkcolor" val="tx"/>
                    </a:ext>
                  </a:extLst>
                </a:hlinkClick>
              </a:rPr>
              <a:t>Interact</a:t>
            </a:r>
            <a:endParaRPr sz="1200">
              <a:solidFill>
                <a:srgbClr val="2134E6"/>
              </a:solidFill>
            </a:endParaRPr>
          </a:p>
          <a:p>
            <a:pPr marL="342900" lvl="0" indent="-292100" algn="l" rtl="0">
              <a:lnSpc>
                <a:spcPct val="150000"/>
              </a:lnSpc>
              <a:spcBef>
                <a:spcPts val="0"/>
              </a:spcBef>
              <a:spcAft>
                <a:spcPts val="0"/>
              </a:spcAft>
              <a:buClr>
                <a:srgbClr val="2134E6"/>
              </a:buClr>
              <a:buSzPts val="1200"/>
              <a:buChar char="•"/>
            </a:pPr>
            <a:r>
              <a:rPr lang="en" sz="1200" u="sng">
                <a:solidFill>
                  <a:srgbClr val="2134E6"/>
                </a:solidFill>
                <a:hlinkClick r:id="rId4">
                  <a:extLst>
                    <a:ext uri="{A12FA001-AC4F-418D-AE19-62706E023703}">
                      <ahyp:hlinkClr xmlns:ahyp="http://schemas.microsoft.com/office/drawing/2018/hyperlinkcolor" val="tx"/>
                    </a:ext>
                  </a:extLst>
                </a:hlinkClick>
              </a:rPr>
              <a:t>Acquisition Gateway</a:t>
            </a:r>
            <a:endParaRPr sz="1200" u="sng">
              <a:solidFill>
                <a:srgbClr val="2134E6"/>
              </a:solidFill>
            </a:endParaRPr>
          </a:p>
          <a:p>
            <a:pPr marL="342900" lvl="0" indent="-292100" algn="l" rtl="0">
              <a:lnSpc>
                <a:spcPct val="150000"/>
              </a:lnSpc>
              <a:spcBef>
                <a:spcPts val="0"/>
              </a:spcBef>
              <a:spcAft>
                <a:spcPts val="0"/>
              </a:spcAft>
              <a:buClr>
                <a:srgbClr val="2134E6"/>
              </a:buClr>
              <a:buSzPts val="1200"/>
              <a:buChar char="•"/>
            </a:pPr>
            <a:r>
              <a:rPr lang="en" sz="1200" u="sng">
                <a:solidFill>
                  <a:srgbClr val="2134E6"/>
                </a:solidFill>
                <a:hlinkClick r:id="rId5">
                  <a:extLst>
                    <a:ext uri="{A12FA001-AC4F-418D-AE19-62706E023703}">
                      <ahyp:hlinkClr xmlns:ahyp="http://schemas.microsoft.com/office/drawing/2018/hyperlinkcolor" val="tx"/>
                    </a:ext>
                  </a:extLst>
                </a:hlinkClick>
              </a:rPr>
              <a:t>Advantage</a:t>
            </a:r>
            <a:endParaRPr sz="1200" u="sng">
              <a:solidFill>
                <a:srgbClr val="2134E6"/>
              </a:solidFill>
            </a:endParaRPr>
          </a:p>
          <a:p>
            <a:pPr marL="342900" lvl="0" indent="-292100" algn="l" rtl="0">
              <a:lnSpc>
                <a:spcPct val="150000"/>
              </a:lnSpc>
              <a:spcBef>
                <a:spcPts val="0"/>
              </a:spcBef>
              <a:spcAft>
                <a:spcPts val="0"/>
              </a:spcAft>
              <a:buClr>
                <a:srgbClr val="2134E6"/>
              </a:buClr>
              <a:buSzPts val="1200"/>
              <a:buChar char="•"/>
            </a:pPr>
            <a:r>
              <a:rPr lang="en" sz="1200" u="sng">
                <a:solidFill>
                  <a:srgbClr val="2134E6"/>
                </a:solidFill>
                <a:hlinkClick r:id="rId6">
                  <a:extLst>
                    <a:ext uri="{A12FA001-AC4F-418D-AE19-62706E023703}">
                      <ahyp:hlinkClr xmlns:ahyp="http://schemas.microsoft.com/office/drawing/2018/hyperlinkcolor" val="tx"/>
                    </a:ext>
                  </a:extLst>
                </a:hlinkClick>
              </a:rPr>
              <a:t>eBuy</a:t>
            </a:r>
            <a:endParaRPr sz="1200">
              <a:solidFill>
                <a:srgbClr val="2134E6"/>
              </a:solidFill>
            </a:endParaRPr>
          </a:p>
          <a:p>
            <a:pPr marL="342900" lvl="0" indent="-292100" algn="l" rtl="0">
              <a:lnSpc>
                <a:spcPct val="150000"/>
              </a:lnSpc>
              <a:spcBef>
                <a:spcPts val="0"/>
              </a:spcBef>
              <a:spcAft>
                <a:spcPts val="0"/>
              </a:spcAft>
              <a:buClr>
                <a:srgbClr val="2134E6"/>
              </a:buClr>
              <a:buSzPts val="1200"/>
              <a:buChar char="•"/>
            </a:pPr>
            <a:r>
              <a:rPr lang="en" sz="1200" u="sng">
                <a:solidFill>
                  <a:srgbClr val="2134E6"/>
                </a:solidFill>
                <a:hlinkClick r:id="rId7">
                  <a:extLst>
                    <a:ext uri="{A12FA001-AC4F-418D-AE19-62706E023703}">
                      <ahyp:hlinkClr xmlns:ahyp="http://schemas.microsoft.com/office/drawing/2018/hyperlinkcolor" val="tx"/>
                    </a:ext>
                  </a:extLst>
                </a:hlinkClick>
              </a:rPr>
              <a:t>Pricing Central</a:t>
            </a:r>
            <a:endParaRPr sz="1200" u="sng">
              <a:solidFill>
                <a:srgbClr val="2134E6"/>
              </a:solidFill>
            </a:endParaRPr>
          </a:p>
          <a:p>
            <a:pPr marL="342900" lvl="0" indent="-292100" algn="l" rtl="0">
              <a:lnSpc>
                <a:spcPct val="150000"/>
              </a:lnSpc>
              <a:spcBef>
                <a:spcPts val="0"/>
              </a:spcBef>
              <a:spcAft>
                <a:spcPts val="0"/>
              </a:spcAft>
              <a:buClr>
                <a:srgbClr val="2134E6"/>
              </a:buClr>
              <a:buSzPts val="1200"/>
              <a:buChar char="•"/>
            </a:pPr>
            <a:r>
              <a:rPr lang="en" sz="1200" u="sng">
                <a:solidFill>
                  <a:srgbClr val="2134E6"/>
                </a:solidFill>
                <a:hlinkClick r:id="rId8">
                  <a:extLst>
                    <a:ext uri="{A12FA001-AC4F-418D-AE19-62706E023703}">
                      <ahyp:hlinkClr xmlns:ahyp="http://schemas.microsoft.com/office/drawing/2018/hyperlinkcolor" val="tx"/>
                    </a:ext>
                  </a:extLst>
                </a:hlinkClick>
              </a:rPr>
              <a:t>Search GSA Contracts</a:t>
            </a:r>
            <a:endParaRPr sz="1200" u="sng">
              <a:solidFill>
                <a:srgbClr val="2134E6"/>
              </a:solidFill>
            </a:endParaRPr>
          </a:p>
          <a:p>
            <a:pPr marL="342900" lvl="0" indent="-292100" algn="l" rtl="0">
              <a:lnSpc>
                <a:spcPct val="150000"/>
              </a:lnSpc>
              <a:spcBef>
                <a:spcPts val="0"/>
              </a:spcBef>
              <a:spcAft>
                <a:spcPts val="0"/>
              </a:spcAft>
              <a:buClr>
                <a:srgbClr val="2134E6"/>
              </a:buClr>
              <a:buSzPts val="1200"/>
              <a:buChar char="•"/>
            </a:pPr>
            <a:r>
              <a:rPr lang="en" sz="1200" u="sng">
                <a:solidFill>
                  <a:srgbClr val="2134E6"/>
                </a:solidFill>
                <a:hlinkClick r:id="rId9">
                  <a:extLst>
                    <a:ext uri="{A12FA001-AC4F-418D-AE19-62706E023703}">
                      <ahyp:hlinkClr xmlns:ahyp="http://schemas.microsoft.com/office/drawing/2018/hyperlinkcolor" val="tx"/>
                    </a:ext>
                  </a:extLst>
                </a:hlinkClick>
              </a:rPr>
              <a:t>eLibrary</a:t>
            </a:r>
            <a:endParaRPr sz="1200">
              <a:solidFill>
                <a:srgbClr val="2134E6"/>
              </a:solidFill>
            </a:endParaRPr>
          </a:p>
          <a:p>
            <a:pPr marL="342900" lvl="0" indent="-292100" algn="l" rtl="0">
              <a:lnSpc>
                <a:spcPct val="150000"/>
              </a:lnSpc>
              <a:spcBef>
                <a:spcPts val="0"/>
              </a:spcBef>
              <a:spcAft>
                <a:spcPts val="0"/>
              </a:spcAft>
              <a:buClr>
                <a:srgbClr val="2134E6"/>
              </a:buClr>
              <a:buSzPts val="1200"/>
              <a:buChar char="•"/>
            </a:pPr>
            <a:r>
              <a:rPr lang="en" sz="1200" u="sng">
                <a:solidFill>
                  <a:srgbClr val="2134E6"/>
                </a:solidFill>
                <a:hlinkClick r:id="rId10">
                  <a:extLst>
                    <a:ext uri="{A12FA001-AC4F-418D-AE19-62706E023703}">
                      <ahyp:hlinkClr xmlns:ahyp="http://schemas.microsoft.com/office/drawing/2018/hyperlinkcolor" val="tx"/>
                    </a:ext>
                  </a:extLst>
                </a:hlinkClick>
              </a:rPr>
              <a:t>Market Research As a Service</a:t>
            </a:r>
            <a:endParaRPr sz="1200">
              <a:solidFill>
                <a:srgbClr val="2134E6"/>
              </a:solidFill>
            </a:endParaRPr>
          </a:p>
        </p:txBody>
      </p:sp>
      <p:pic>
        <p:nvPicPr>
          <p:cNvPr id="858" name="Google Shape;858;p109" descr="Image of acquisition solutions navigator "/>
          <p:cNvPicPr preferRelativeResize="0"/>
          <p:nvPr/>
        </p:nvPicPr>
        <p:blipFill rotWithShape="1">
          <a:blip r:embed="rId11">
            <a:alphaModFix/>
          </a:blip>
          <a:srcRect l="30103" t="29473" r="32616" b="8503"/>
          <a:stretch/>
        </p:blipFill>
        <p:spPr>
          <a:xfrm>
            <a:off x="629975" y="2730125"/>
            <a:ext cx="2428500" cy="2272800"/>
          </a:xfrm>
          <a:prstGeom prst="flowChartInternalStorage">
            <a:avLst/>
          </a:prstGeom>
          <a:noFill/>
          <a:ln>
            <a:noFill/>
          </a:ln>
          <a:effectLst>
            <a:outerShdw blurRad="57150" dist="85725" dir="5400000" algn="bl" rotWithShape="0">
              <a:srgbClr val="000000">
                <a:alpha val="50000"/>
              </a:srgbClr>
            </a:outerShdw>
          </a:effectLst>
        </p:spPr>
      </p:pic>
      <p:pic>
        <p:nvPicPr>
          <p:cNvPr id="859" name="Google Shape;859;p109" descr="Image of acquisition gateway"/>
          <p:cNvPicPr preferRelativeResize="0"/>
          <p:nvPr/>
        </p:nvPicPr>
        <p:blipFill rotWithShape="1">
          <a:blip r:embed="rId12">
            <a:alphaModFix/>
          </a:blip>
          <a:srcRect t="16817" r="5311" b="24091"/>
          <a:stretch/>
        </p:blipFill>
        <p:spPr>
          <a:xfrm>
            <a:off x="311700" y="956400"/>
            <a:ext cx="4595100" cy="1613100"/>
          </a:xfrm>
          <a:prstGeom prst="roundRect">
            <a:avLst>
              <a:gd name="adj" fmla="val 16667"/>
            </a:avLst>
          </a:prstGeom>
          <a:noFill/>
          <a:ln>
            <a:noFill/>
          </a:ln>
          <a:effectLst>
            <a:outerShdw blurRad="57150" dist="123825" dir="5400000" algn="bl" rotWithShape="0">
              <a:srgbClr val="000000">
                <a:alpha val="50000"/>
              </a:srgbClr>
            </a:outerShdw>
          </a:effectLst>
        </p:spPr>
      </p:pic>
      <p:sp>
        <p:nvSpPr>
          <p:cNvPr id="855" name="Google Shape;855;p109"/>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GSA Market Research Tools</a:t>
            </a: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10"/>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What is Market Research As a Service (MRAS)?</a:t>
            </a:r>
            <a:endParaRPr dirty="0"/>
          </a:p>
        </p:txBody>
      </p:sp>
      <p:sp>
        <p:nvSpPr>
          <p:cNvPr id="865" name="Google Shape;865;p110"/>
          <p:cNvSpPr txBox="1">
            <a:spLocks noGrp="1"/>
          </p:cNvSpPr>
          <p:nvPr>
            <p:ph type="body" idx="1"/>
          </p:nvPr>
        </p:nvSpPr>
        <p:spPr>
          <a:xfrm>
            <a:off x="311700" y="1152475"/>
            <a:ext cx="4862100" cy="3416400"/>
          </a:xfrm>
          <a:prstGeom prst="rect">
            <a:avLst/>
          </a:prstGeom>
        </p:spPr>
        <p:txBody>
          <a:bodyPr spcFirstLastPara="1" wrap="square" lIns="91425" tIns="91425" rIns="91425" bIns="91425" anchor="t" anchorCtr="0">
            <a:normAutofit fontScale="85000" lnSpcReduction="20000"/>
          </a:bodyPr>
          <a:lstStyle/>
          <a:p>
            <a:pPr marL="0" lvl="0" indent="0" algn="l" rtl="0">
              <a:lnSpc>
                <a:spcPct val="150000"/>
              </a:lnSpc>
              <a:spcBef>
                <a:spcPts val="400"/>
              </a:spcBef>
              <a:spcAft>
                <a:spcPts val="0"/>
              </a:spcAft>
              <a:buNone/>
            </a:pPr>
            <a:r>
              <a:rPr lang="en" b="1"/>
              <a:t>MRAS</a:t>
            </a:r>
            <a:r>
              <a:rPr lang="en"/>
              <a:t> uses the </a:t>
            </a:r>
            <a:r>
              <a:rPr lang="en" b="1"/>
              <a:t>latest research techniques</a:t>
            </a:r>
            <a:r>
              <a:rPr lang="en"/>
              <a:t> to help agencies </a:t>
            </a:r>
            <a:r>
              <a:rPr lang="en" b="1"/>
              <a:t>visualize </a:t>
            </a:r>
            <a:r>
              <a:rPr lang="en"/>
              <a:t>the competition and socioeconomic responses that they can expect if they use GSA’s acquisition vehicles. </a:t>
            </a:r>
            <a:endParaRPr/>
          </a:p>
          <a:p>
            <a:pPr marL="0" lvl="0" indent="0" algn="l" rtl="0">
              <a:lnSpc>
                <a:spcPct val="150000"/>
              </a:lnSpc>
              <a:spcBef>
                <a:spcPts val="400"/>
              </a:spcBef>
              <a:spcAft>
                <a:spcPts val="0"/>
              </a:spcAft>
              <a:buNone/>
            </a:pPr>
            <a:r>
              <a:rPr lang="en" b="1"/>
              <a:t>MRAS helps agencies to:</a:t>
            </a:r>
            <a:endParaRPr b="1"/>
          </a:p>
          <a:p>
            <a:pPr marL="457200" lvl="0" indent="-317182" algn="l" rtl="0">
              <a:lnSpc>
                <a:spcPct val="150000"/>
              </a:lnSpc>
              <a:spcBef>
                <a:spcPts val="400"/>
              </a:spcBef>
              <a:spcAft>
                <a:spcPts val="0"/>
              </a:spcAft>
              <a:buSzPct val="100000"/>
              <a:buChar char="●"/>
            </a:pPr>
            <a:r>
              <a:rPr lang="en"/>
              <a:t>Reduce acquisition time</a:t>
            </a:r>
            <a:endParaRPr/>
          </a:p>
          <a:p>
            <a:pPr marL="457200" lvl="0" indent="-317182" algn="l" rtl="0">
              <a:lnSpc>
                <a:spcPct val="150000"/>
              </a:lnSpc>
              <a:spcBef>
                <a:spcPts val="0"/>
              </a:spcBef>
              <a:spcAft>
                <a:spcPts val="0"/>
              </a:spcAft>
              <a:buSzPct val="100000"/>
              <a:buChar char="●"/>
            </a:pPr>
            <a:r>
              <a:rPr lang="en"/>
              <a:t>Align Agency needs with GSA contracts and solutions</a:t>
            </a:r>
            <a:endParaRPr/>
          </a:p>
          <a:p>
            <a:pPr marL="457200" lvl="0" indent="-317182" algn="l" rtl="0">
              <a:lnSpc>
                <a:spcPct val="150000"/>
              </a:lnSpc>
              <a:spcBef>
                <a:spcPts val="0"/>
              </a:spcBef>
              <a:spcAft>
                <a:spcPts val="0"/>
              </a:spcAft>
              <a:buSzPct val="100000"/>
              <a:buChar char="●"/>
            </a:pPr>
            <a:r>
              <a:rPr lang="en"/>
              <a:t>Identify the business size appropriate for the requirement</a:t>
            </a:r>
            <a:endParaRPr/>
          </a:p>
          <a:p>
            <a:pPr marL="0" lvl="0" indent="0" algn="l" rtl="0">
              <a:lnSpc>
                <a:spcPct val="150000"/>
              </a:lnSpc>
              <a:spcBef>
                <a:spcPts val="400"/>
              </a:spcBef>
              <a:spcAft>
                <a:spcPts val="0"/>
              </a:spcAft>
              <a:buClr>
                <a:schemeClr val="dk1"/>
              </a:buClr>
              <a:buSzPct val="61111"/>
              <a:buFont typeface="Arial"/>
              <a:buNone/>
            </a:pPr>
            <a:endParaRPr/>
          </a:p>
        </p:txBody>
      </p:sp>
      <p:sp>
        <p:nvSpPr>
          <p:cNvPr id="866" name="Google Shape;866;p11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pic>
        <p:nvPicPr>
          <p:cNvPr id="867" name="Google Shape;867;p110" descr="Image of a computer"/>
          <p:cNvPicPr preferRelativeResize="0"/>
          <p:nvPr/>
        </p:nvPicPr>
        <p:blipFill>
          <a:blip r:embed="rId3">
            <a:alphaModFix/>
          </a:blip>
          <a:stretch>
            <a:fillRect/>
          </a:stretch>
        </p:blipFill>
        <p:spPr>
          <a:xfrm>
            <a:off x="5674725" y="995525"/>
            <a:ext cx="3369600" cy="2244300"/>
          </a:xfrm>
          <a:prstGeom prst="round2DiagRect">
            <a:avLst>
              <a:gd name="adj1" fmla="val 16667"/>
              <a:gd name="adj2" fmla="val 0"/>
            </a:avLst>
          </a:prstGeom>
          <a:noFill/>
          <a:ln>
            <a:noFill/>
          </a:ln>
          <a:effectLst>
            <a:outerShdw blurRad="57150" dist="466725" dir="474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8"/>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“Making It Easier” under the Multiple Award Schedule</a:t>
            </a:r>
            <a:endParaRPr/>
          </a:p>
        </p:txBody>
      </p:sp>
      <p:sp>
        <p:nvSpPr>
          <p:cNvPr id="325" name="Google Shape;325;p48"/>
          <p:cNvSpPr txBox="1">
            <a:spLocks noGrp="1"/>
          </p:cNvSpPr>
          <p:nvPr>
            <p:ph type="body" idx="1"/>
          </p:nvPr>
        </p:nvSpPr>
        <p:spPr>
          <a:xfrm>
            <a:off x="311700" y="1152475"/>
            <a:ext cx="8520600" cy="3874500"/>
          </a:xfrm>
          <a:prstGeom prst="rect">
            <a:avLst/>
          </a:prstGeom>
        </p:spPr>
        <p:txBody>
          <a:bodyPr spcFirstLastPara="1" wrap="square" lIns="91425" tIns="91425" rIns="91425" bIns="91425" anchor="t" anchorCtr="0">
            <a:normAutofit lnSpcReduction="10000"/>
          </a:bodyPr>
          <a:lstStyle/>
          <a:p>
            <a:pPr marL="457200" lvl="0" indent="-342900" algn="l" rtl="0">
              <a:lnSpc>
                <a:spcPct val="100000"/>
              </a:lnSpc>
              <a:spcBef>
                <a:spcPts val="0"/>
              </a:spcBef>
              <a:spcAft>
                <a:spcPts val="0"/>
              </a:spcAft>
              <a:buSzPts val="1800"/>
              <a:buChar char="●"/>
            </a:pPr>
            <a:r>
              <a:rPr lang="en"/>
              <a:t>Startup Springboard </a:t>
            </a:r>
            <a:endParaRPr/>
          </a:p>
          <a:p>
            <a:pPr marL="914400" lvl="1" indent="-317500" algn="l" rtl="0">
              <a:lnSpc>
                <a:spcPct val="100000"/>
              </a:lnSpc>
              <a:spcBef>
                <a:spcPts val="1000"/>
              </a:spcBef>
              <a:spcAft>
                <a:spcPts val="0"/>
              </a:spcAft>
              <a:buSzPts val="1400"/>
              <a:buChar char="○"/>
            </a:pPr>
            <a:r>
              <a:rPr lang="en"/>
              <a:t>Makes it easier for companies with fewer than two years of experience or financial statements to submit for a Multiple Award Schedule (MAS) contract</a:t>
            </a:r>
            <a:endParaRPr/>
          </a:p>
          <a:p>
            <a:pPr marL="914400" lvl="1" indent="-317500" algn="l" rtl="0">
              <a:lnSpc>
                <a:spcPct val="100000"/>
              </a:lnSpc>
              <a:spcBef>
                <a:spcPts val="1000"/>
              </a:spcBef>
              <a:spcAft>
                <a:spcPts val="0"/>
              </a:spcAft>
              <a:buSzPts val="1400"/>
              <a:buChar char="○"/>
            </a:pPr>
            <a:r>
              <a:rPr lang="en"/>
              <a:t>Formally unique to MAS IT, now open to </a:t>
            </a:r>
            <a:r>
              <a:rPr lang="en" u="sng"/>
              <a:t>all</a:t>
            </a:r>
            <a:r>
              <a:rPr lang="en"/>
              <a:t> MAS categories</a:t>
            </a:r>
            <a:endParaRPr/>
          </a:p>
          <a:p>
            <a:pPr marL="457200" lvl="0" indent="-342900" algn="l" rtl="0">
              <a:lnSpc>
                <a:spcPct val="100000"/>
              </a:lnSpc>
              <a:spcBef>
                <a:spcPts val="1000"/>
              </a:spcBef>
              <a:spcAft>
                <a:spcPts val="0"/>
              </a:spcAft>
              <a:buSzPts val="1800"/>
              <a:buChar char="●"/>
            </a:pPr>
            <a:r>
              <a:rPr lang="en"/>
              <a:t>FASt Lane</a:t>
            </a:r>
            <a:endParaRPr i="1"/>
          </a:p>
          <a:p>
            <a:pPr marL="914400" lvl="1" indent="-317500" algn="l" rtl="0">
              <a:lnSpc>
                <a:spcPct val="100000"/>
              </a:lnSpc>
              <a:spcBef>
                <a:spcPts val="1000"/>
              </a:spcBef>
              <a:spcAft>
                <a:spcPts val="0"/>
              </a:spcAft>
              <a:buSzPts val="1400"/>
              <a:buChar char="○"/>
            </a:pPr>
            <a:r>
              <a:rPr lang="en"/>
              <a:t>Eligible vendors get shorter processing times for contract actions that directly support federal agency requirements.</a:t>
            </a:r>
            <a:endParaRPr/>
          </a:p>
          <a:p>
            <a:pPr marL="914400" lvl="1" indent="-317500" algn="l" rtl="0">
              <a:lnSpc>
                <a:spcPct val="100000"/>
              </a:lnSpc>
              <a:spcBef>
                <a:spcPts val="1000"/>
              </a:spcBef>
              <a:spcAft>
                <a:spcPts val="0"/>
              </a:spcAft>
              <a:buSzPts val="1400"/>
              <a:buChar char="○"/>
            </a:pPr>
            <a:r>
              <a:rPr lang="en"/>
              <a:t>Agency customers get fast access to emerging technologies and innovative offerings.</a:t>
            </a:r>
            <a:endParaRPr/>
          </a:p>
          <a:p>
            <a:pPr marL="457200" lvl="0" indent="-342900" algn="l" rtl="0">
              <a:lnSpc>
                <a:spcPct val="100000"/>
              </a:lnSpc>
              <a:spcBef>
                <a:spcPts val="1000"/>
              </a:spcBef>
              <a:spcAft>
                <a:spcPts val="0"/>
              </a:spcAft>
              <a:buSzPts val="1800"/>
              <a:buChar char="●"/>
            </a:pPr>
            <a:r>
              <a:rPr lang="en"/>
              <a:t>Effectively Awarding and Streamlining eOffers (EASE) Pilot</a:t>
            </a:r>
            <a:endParaRPr/>
          </a:p>
          <a:p>
            <a:pPr marL="914400" lvl="1" indent="-317500" algn="l" rtl="0">
              <a:lnSpc>
                <a:spcPct val="100000"/>
              </a:lnSpc>
              <a:spcBef>
                <a:spcPts val="1000"/>
              </a:spcBef>
              <a:spcAft>
                <a:spcPts val="0"/>
              </a:spcAft>
              <a:buSzPts val="1400"/>
              <a:buChar char="○"/>
            </a:pPr>
            <a:r>
              <a:rPr lang="en"/>
              <a:t>Launched in Spring 2022 to directly support DEIA objectives within the Biden-Harris Administration executive orders and GSA Strategic Plan</a:t>
            </a:r>
            <a:endParaRPr/>
          </a:p>
          <a:p>
            <a:pPr marL="914400" lvl="1" indent="-317500" algn="l" rtl="0">
              <a:lnSpc>
                <a:spcPct val="100000"/>
              </a:lnSpc>
              <a:spcBef>
                <a:spcPts val="1000"/>
              </a:spcBef>
              <a:spcAft>
                <a:spcPts val="1000"/>
              </a:spcAft>
              <a:buSzPts val="1400"/>
              <a:buChar char="○"/>
            </a:pPr>
            <a:r>
              <a:rPr lang="en"/>
              <a:t>Eligible vendors are provided concierge support to achieve shorter eOffer processing times.</a:t>
            </a:r>
            <a:endParaRPr/>
          </a:p>
        </p:txBody>
      </p:sp>
      <p:sp>
        <p:nvSpPr>
          <p:cNvPr id="326" name="Google Shape;326;p4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11"/>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Objectives of MRAS</a:t>
            </a:r>
            <a:endParaRPr dirty="0"/>
          </a:p>
        </p:txBody>
      </p:sp>
      <p:sp>
        <p:nvSpPr>
          <p:cNvPr id="873" name="Google Shape;873;p111"/>
          <p:cNvSpPr txBox="1">
            <a:spLocks noGrp="1"/>
          </p:cNvSpPr>
          <p:nvPr>
            <p:ph type="body" idx="1"/>
          </p:nvPr>
        </p:nvSpPr>
        <p:spPr>
          <a:xfrm>
            <a:off x="311700" y="1152475"/>
            <a:ext cx="4862100" cy="3416400"/>
          </a:xfrm>
          <a:prstGeom prst="rect">
            <a:avLst/>
          </a:prstGeom>
        </p:spPr>
        <p:txBody>
          <a:bodyPr spcFirstLastPara="1" wrap="square" lIns="91425" tIns="91425" rIns="91425" bIns="91425" anchor="t" anchorCtr="0">
            <a:normAutofit fontScale="92500" lnSpcReduction="20000"/>
          </a:bodyPr>
          <a:lstStyle/>
          <a:p>
            <a:pPr marL="457200" lvl="0" indent="-317182" algn="l" rtl="0">
              <a:lnSpc>
                <a:spcPct val="150000"/>
              </a:lnSpc>
              <a:spcBef>
                <a:spcPts val="400"/>
              </a:spcBef>
              <a:spcAft>
                <a:spcPts val="0"/>
              </a:spcAft>
              <a:buSzPct val="100000"/>
              <a:buChar char="●"/>
            </a:pPr>
            <a:r>
              <a:rPr lang="en"/>
              <a:t>To make market research easier for all stakeholders.</a:t>
            </a:r>
            <a:endParaRPr/>
          </a:p>
          <a:p>
            <a:pPr marL="457200" lvl="0" indent="-317182" algn="l" rtl="0">
              <a:lnSpc>
                <a:spcPct val="150000"/>
              </a:lnSpc>
              <a:spcBef>
                <a:spcPts val="0"/>
              </a:spcBef>
              <a:spcAft>
                <a:spcPts val="0"/>
              </a:spcAft>
              <a:buSzPct val="100000"/>
              <a:buChar char="●"/>
            </a:pPr>
            <a:r>
              <a:rPr lang="en"/>
              <a:t>Creating Government-wide efficiencies in Acquisition Planning = Taxpayer savings.</a:t>
            </a:r>
            <a:endParaRPr/>
          </a:p>
          <a:p>
            <a:pPr marL="457200" lvl="0" indent="-317182" algn="l" rtl="0">
              <a:lnSpc>
                <a:spcPct val="150000"/>
              </a:lnSpc>
              <a:spcBef>
                <a:spcPts val="0"/>
              </a:spcBef>
              <a:spcAft>
                <a:spcPts val="0"/>
              </a:spcAft>
              <a:buSzPct val="100000"/>
              <a:buChar char="●"/>
            </a:pPr>
            <a:r>
              <a:rPr lang="en"/>
              <a:t>To give industry a voice.</a:t>
            </a:r>
            <a:endParaRPr/>
          </a:p>
          <a:p>
            <a:pPr marL="457200" lvl="0" indent="-317182" algn="l" rtl="0">
              <a:lnSpc>
                <a:spcPct val="150000"/>
              </a:lnSpc>
              <a:spcBef>
                <a:spcPts val="0"/>
              </a:spcBef>
              <a:spcAft>
                <a:spcPts val="0"/>
              </a:spcAft>
              <a:buSzPct val="100000"/>
              <a:buChar char="●"/>
            </a:pPr>
            <a:r>
              <a:rPr lang="en"/>
              <a:t>To provide accurate data that summarizes the marketplace</a:t>
            </a:r>
            <a:endParaRPr/>
          </a:p>
          <a:p>
            <a:pPr marL="457200" lvl="0" indent="-317182" algn="l" rtl="0">
              <a:lnSpc>
                <a:spcPct val="150000"/>
              </a:lnSpc>
              <a:spcBef>
                <a:spcPts val="0"/>
              </a:spcBef>
              <a:spcAft>
                <a:spcPts val="0"/>
              </a:spcAft>
              <a:buSzPct val="100000"/>
              <a:buChar char="●"/>
            </a:pPr>
            <a:r>
              <a:rPr lang="en"/>
              <a:t>Listening to stakeholder feedback to continuously improve our services.</a:t>
            </a:r>
            <a:endParaRPr/>
          </a:p>
          <a:p>
            <a:pPr marL="0" lvl="0" indent="0" algn="l" rtl="0">
              <a:lnSpc>
                <a:spcPct val="150000"/>
              </a:lnSpc>
              <a:spcBef>
                <a:spcPts val="400"/>
              </a:spcBef>
              <a:spcAft>
                <a:spcPts val="0"/>
              </a:spcAft>
              <a:buNone/>
            </a:pPr>
            <a:endParaRPr/>
          </a:p>
          <a:p>
            <a:pPr marL="0" lvl="0" indent="0" algn="l" rtl="0">
              <a:lnSpc>
                <a:spcPct val="150000"/>
              </a:lnSpc>
              <a:spcBef>
                <a:spcPts val="400"/>
              </a:spcBef>
              <a:spcAft>
                <a:spcPts val="0"/>
              </a:spcAft>
              <a:buNone/>
            </a:pPr>
            <a:endParaRPr/>
          </a:p>
        </p:txBody>
      </p:sp>
      <p:sp>
        <p:nvSpPr>
          <p:cNvPr id="874" name="Google Shape;874;p11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pic>
        <p:nvPicPr>
          <p:cNvPr id="875" name="Google Shape;875;p111" descr="Image of a dart board"/>
          <p:cNvPicPr preferRelativeResize="0"/>
          <p:nvPr/>
        </p:nvPicPr>
        <p:blipFill>
          <a:blip r:embed="rId3">
            <a:alphaModFix/>
          </a:blip>
          <a:stretch>
            <a:fillRect/>
          </a:stretch>
        </p:blipFill>
        <p:spPr>
          <a:xfrm>
            <a:off x="5488793" y="1152475"/>
            <a:ext cx="3343500" cy="1938600"/>
          </a:xfrm>
          <a:prstGeom prst="flowChartAlternateProcess">
            <a:avLst/>
          </a:prstGeom>
          <a:noFill/>
          <a:ln>
            <a:noFill/>
          </a:ln>
          <a:effectLst>
            <a:outerShdw blurRad="57150" dist="257175" dir="6360000" algn="bl" rotWithShape="0">
              <a:srgbClr val="000000">
                <a:alpha val="50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2" name="Google Shape;882;p11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
        <p:nvSpPr>
          <p:cNvPr id="881" name="Google Shape;881;p112"/>
          <p:cNvSpPr txBox="1">
            <a:spLocks noGrp="1"/>
          </p:cNvSpPr>
          <p:nvPr>
            <p:ph type="body" idx="1"/>
          </p:nvPr>
        </p:nvSpPr>
        <p:spPr>
          <a:xfrm>
            <a:off x="4878925" y="1069150"/>
            <a:ext cx="3749100" cy="3416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lnSpc>
                <a:spcPct val="150000"/>
              </a:lnSpc>
              <a:spcBef>
                <a:spcPts val="400"/>
              </a:spcBef>
              <a:spcAft>
                <a:spcPts val="0"/>
              </a:spcAft>
              <a:buSzPts val="935"/>
              <a:buNone/>
            </a:pPr>
            <a:r>
              <a:rPr lang="en" sz="1430" b="1" u="sng"/>
              <a:t>Industry</a:t>
            </a:r>
            <a:endParaRPr sz="1430" b="1" u="sng"/>
          </a:p>
          <a:p>
            <a:pPr marL="457200" lvl="0" indent="-319405" algn="l" rtl="0">
              <a:lnSpc>
                <a:spcPct val="150000"/>
              </a:lnSpc>
              <a:spcBef>
                <a:spcPts val="400"/>
              </a:spcBef>
              <a:spcAft>
                <a:spcPts val="0"/>
              </a:spcAft>
              <a:buSzPts val="1430"/>
              <a:buChar char="●"/>
            </a:pPr>
            <a:r>
              <a:rPr lang="en" sz="1430"/>
              <a:t>Visibility as a potential source in front of customers.</a:t>
            </a:r>
            <a:endParaRPr sz="1430"/>
          </a:p>
          <a:p>
            <a:pPr marL="457200" lvl="0" indent="-319405" algn="l" rtl="0">
              <a:lnSpc>
                <a:spcPct val="150000"/>
              </a:lnSpc>
              <a:spcBef>
                <a:spcPts val="0"/>
              </a:spcBef>
              <a:spcAft>
                <a:spcPts val="0"/>
              </a:spcAft>
              <a:buSzPts val="1430"/>
              <a:buChar char="●"/>
            </a:pPr>
            <a:r>
              <a:rPr lang="en" sz="1430"/>
              <a:t>Access to GSA and Agency Points of Contacts.</a:t>
            </a:r>
            <a:endParaRPr sz="1430"/>
          </a:p>
          <a:p>
            <a:pPr marL="457200" lvl="0" indent="-319405" algn="l" rtl="0">
              <a:lnSpc>
                <a:spcPct val="150000"/>
              </a:lnSpc>
              <a:spcBef>
                <a:spcPts val="0"/>
              </a:spcBef>
              <a:spcAft>
                <a:spcPts val="0"/>
              </a:spcAft>
              <a:buSzPts val="1430"/>
              <a:buChar char="●"/>
            </a:pPr>
            <a:r>
              <a:rPr lang="en" sz="1430" b="1"/>
              <a:t>Responses to RFIs lead to additional business; 50% or more of the requirements we research go to a GSA contract holder</a:t>
            </a:r>
            <a:endParaRPr sz="1430" b="1"/>
          </a:p>
        </p:txBody>
      </p:sp>
      <p:sp>
        <p:nvSpPr>
          <p:cNvPr id="883" name="Google Shape;883;p112"/>
          <p:cNvSpPr txBox="1">
            <a:spLocks noGrp="1"/>
          </p:cNvSpPr>
          <p:nvPr>
            <p:ph type="body" idx="1"/>
          </p:nvPr>
        </p:nvSpPr>
        <p:spPr>
          <a:xfrm>
            <a:off x="375325" y="1069848"/>
            <a:ext cx="3749100" cy="3416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50000"/>
              </a:lnSpc>
              <a:spcBef>
                <a:spcPts val="400"/>
              </a:spcBef>
              <a:spcAft>
                <a:spcPts val="0"/>
              </a:spcAft>
              <a:buSzPts val="852"/>
              <a:buNone/>
            </a:pPr>
            <a:r>
              <a:rPr lang="en" sz="1400" b="1" u="sng"/>
              <a:t>Acquisition Professionals</a:t>
            </a:r>
            <a:endParaRPr sz="1400" b="1" u="sng"/>
          </a:p>
          <a:p>
            <a:pPr marL="457200" lvl="0" indent="-317500" algn="l" rtl="0">
              <a:lnSpc>
                <a:spcPct val="150000"/>
              </a:lnSpc>
              <a:spcBef>
                <a:spcPts val="400"/>
              </a:spcBef>
              <a:spcAft>
                <a:spcPts val="0"/>
              </a:spcAft>
              <a:buSzPts val="1400"/>
              <a:buChar char="●"/>
            </a:pPr>
            <a:r>
              <a:rPr lang="en" sz="1400"/>
              <a:t>Provides agencies with visuals and data they can include in reports to Small Business.</a:t>
            </a:r>
            <a:endParaRPr sz="1400"/>
          </a:p>
          <a:p>
            <a:pPr marL="457200" lvl="0" indent="-317500" algn="l" rtl="0">
              <a:lnSpc>
                <a:spcPct val="150000"/>
              </a:lnSpc>
              <a:spcBef>
                <a:spcPts val="0"/>
              </a:spcBef>
              <a:spcAft>
                <a:spcPts val="0"/>
              </a:spcAft>
              <a:buSzPts val="1400"/>
              <a:buChar char="●"/>
            </a:pPr>
            <a:r>
              <a:rPr lang="en" sz="1400"/>
              <a:t>Provides agencies with narratives they can leverage for Acquisition Planning.</a:t>
            </a:r>
            <a:endParaRPr sz="1400"/>
          </a:p>
          <a:p>
            <a:pPr marL="457200" lvl="0" indent="-317500" algn="l" rtl="0">
              <a:lnSpc>
                <a:spcPct val="150000"/>
              </a:lnSpc>
              <a:spcBef>
                <a:spcPts val="0"/>
              </a:spcBef>
              <a:spcAft>
                <a:spcPts val="0"/>
              </a:spcAft>
              <a:buSzPts val="1400"/>
              <a:buChar char="●"/>
            </a:pPr>
            <a:r>
              <a:rPr lang="en" sz="1400" b="1"/>
              <a:t>Gives agencies an</a:t>
            </a:r>
            <a:r>
              <a:rPr lang="en" sz="1400"/>
              <a:t> </a:t>
            </a:r>
            <a:r>
              <a:rPr lang="en" sz="1400" b="1"/>
              <a:t>outlook on whether competition and socio-economic participation is likely.</a:t>
            </a:r>
            <a:endParaRPr sz="1400" b="1"/>
          </a:p>
          <a:p>
            <a:pPr marL="0" lvl="0" indent="0" algn="l" rtl="0">
              <a:lnSpc>
                <a:spcPct val="130000"/>
              </a:lnSpc>
              <a:spcBef>
                <a:spcPts val="400"/>
              </a:spcBef>
              <a:spcAft>
                <a:spcPts val="0"/>
              </a:spcAft>
              <a:buSzPts val="852"/>
              <a:buNone/>
            </a:pPr>
            <a:endParaRPr sz="1400"/>
          </a:p>
        </p:txBody>
      </p:sp>
      <p:sp>
        <p:nvSpPr>
          <p:cNvPr id="880" name="Google Shape;880;p112"/>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Benefits of MRAS</a:t>
            </a: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90" name="Google Shape;890;p11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
        <p:nvSpPr>
          <p:cNvPr id="889" name="Google Shape;889;p113"/>
          <p:cNvSpPr txBox="1">
            <a:spLocks noGrp="1"/>
          </p:cNvSpPr>
          <p:nvPr>
            <p:ph type="body" idx="1"/>
          </p:nvPr>
        </p:nvSpPr>
        <p:spPr>
          <a:xfrm>
            <a:off x="5334600" y="1152475"/>
            <a:ext cx="34977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en" u="sng"/>
              <a:t>Awards</a:t>
            </a:r>
            <a:endParaRPr u="sng"/>
          </a:p>
          <a:p>
            <a:pPr marL="0" lvl="0" indent="0" algn="l" rtl="0">
              <a:lnSpc>
                <a:spcPct val="100000"/>
              </a:lnSpc>
              <a:spcBef>
                <a:spcPts val="1200"/>
              </a:spcBef>
              <a:spcAft>
                <a:spcPts val="0"/>
              </a:spcAft>
              <a:buSzPts val="1100"/>
              <a:buNone/>
            </a:pPr>
            <a:r>
              <a:rPr lang="en"/>
              <a:t>Over </a:t>
            </a:r>
            <a:r>
              <a:rPr lang="en" b="1"/>
              <a:t>$56 Billion</a:t>
            </a:r>
            <a:r>
              <a:rPr lang="en"/>
              <a:t> market research opportunities awarded to GSA Contract Holders.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u="sng"/>
              <a:t>Top Customers</a:t>
            </a:r>
            <a:endParaRPr u="sng"/>
          </a:p>
          <a:p>
            <a:pPr marL="342900" lvl="0" indent="-304800" algn="l" rtl="0">
              <a:lnSpc>
                <a:spcPct val="100000"/>
              </a:lnSpc>
              <a:spcBef>
                <a:spcPts val="0"/>
              </a:spcBef>
              <a:spcAft>
                <a:spcPts val="0"/>
              </a:spcAft>
              <a:buClr>
                <a:schemeClr val="dk2"/>
              </a:buClr>
              <a:buSzPts val="1400"/>
              <a:buChar char="•"/>
            </a:pPr>
            <a:r>
              <a:rPr lang="en"/>
              <a:t>Air Force</a:t>
            </a:r>
            <a:endParaRPr/>
          </a:p>
          <a:p>
            <a:pPr marL="342900" lvl="0" indent="-304800" algn="l" rtl="0">
              <a:lnSpc>
                <a:spcPct val="100000"/>
              </a:lnSpc>
              <a:spcBef>
                <a:spcPts val="0"/>
              </a:spcBef>
              <a:spcAft>
                <a:spcPts val="0"/>
              </a:spcAft>
              <a:buClr>
                <a:schemeClr val="dk2"/>
              </a:buClr>
              <a:buSzPts val="1400"/>
              <a:buChar char="•"/>
            </a:pPr>
            <a:r>
              <a:rPr lang="en"/>
              <a:t>Army</a:t>
            </a:r>
            <a:endParaRPr/>
          </a:p>
          <a:p>
            <a:pPr marL="342900" lvl="0" indent="-304800" algn="l" rtl="0">
              <a:lnSpc>
                <a:spcPct val="100000"/>
              </a:lnSpc>
              <a:spcBef>
                <a:spcPts val="0"/>
              </a:spcBef>
              <a:spcAft>
                <a:spcPts val="0"/>
              </a:spcAft>
              <a:buClr>
                <a:schemeClr val="dk2"/>
              </a:buClr>
              <a:buSzPts val="1400"/>
              <a:buChar char="•"/>
            </a:pPr>
            <a:r>
              <a:rPr lang="en"/>
              <a:t>Navy</a:t>
            </a:r>
            <a:endParaRPr/>
          </a:p>
          <a:p>
            <a:pPr marL="3429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u="sng"/>
              <a:t>Top Categories Researched</a:t>
            </a:r>
            <a:endParaRPr u="sng"/>
          </a:p>
          <a:p>
            <a:pPr marL="342900" lvl="0" indent="-304800" algn="l" rtl="0">
              <a:lnSpc>
                <a:spcPct val="100000"/>
              </a:lnSpc>
              <a:spcBef>
                <a:spcPts val="0"/>
              </a:spcBef>
              <a:spcAft>
                <a:spcPts val="0"/>
              </a:spcAft>
              <a:buClr>
                <a:schemeClr val="dk2"/>
              </a:buClr>
              <a:buSzPts val="1400"/>
              <a:buChar char="•"/>
            </a:pPr>
            <a:r>
              <a:rPr lang="en"/>
              <a:t>Professional Services</a:t>
            </a:r>
            <a:endParaRPr/>
          </a:p>
          <a:p>
            <a:pPr marL="342900" lvl="0" indent="-304800" algn="l" rtl="0">
              <a:lnSpc>
                <a:spcPct val="100000"/>
              </a:lnSpc>
              <a:spcBef>
                <a:spcPts val="0"/>
              </a:spcBef>
              <a:spcAft>
                <a:spcPts val="0"/>
              </a:spcAft>
              <a:buClr>
                <a:schemeClr val="dk2"/>
              </a:buClr>
              <a:buSzPts val="1400"/>
              <a:buChar char="•"/>
            </a:pPr>
            <a:r>
              <a:rPr lang="en"/>
              <a:t>Information Technology</a:t>
            </a:r>
            <a:endParaRPr/>
          </a:p>
          <a:p>
            <a:pPr marL="342900" lvl="0" indent="-304800" algn="l" rtl="0">
              <a:lnSpc>
                <a:spcPct val="100000"/>
              </a:lnSpc>
              <a:spcBef>
                <a:spcPts val="0"/>
              </a:spcBef>
              <a:spcAft>
                <a:spcPts val="0"/>
              </a:spcAft>
              <a:buClr>
                <a:schemeClr val="dk2"/>
              </a:buClr>
              <a:buSzPts val="1400"/>
              <a:buChar char="•"/>
            </a:pPr>
            <a:r>
              <a:rPr lang="en"/>
              <a:t>Facilities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95000"/>
              </a:lnSpc>
              <a:spcBef>
                <a:spcPts val="0"/>
              </a:spcBef>
              <a:spcAft>
                <a:spcPts val="1200"/>
              </a:spcAft>
              <a:buSzPts val="852"/>
              <a:buNone/>
            </a:pPr>
            <a:endParaRPr sz="1800"/>
          </a:p>
        </p:txBody>
      </p:sp>
      <p:pic>
        <p:nvPicPr>
          <p:cNvPr id="891" name="Google Shape;891;p113" title="Points scored"/>
          <p:cNvPicPr preferRelativeResize="0"/>
          <p:nvPr/>
        </p:nvPicPr>
        <p:blipFill>
          <a:blip r:embed="rId3">
            <a:alphaModFix/>
          </a:blip>
          <a:stretch>
            <a:fillRect/>
          </a:stretch>
        </p:blipFill>
        <p:spPr>
          <a:xfrm>
            <a:off x="311700" y="1152475"/>
            <a:ext cx="4647975" cy="2615925"/>
          </a:xfrm>
          <a:prstGeom prst="rect">
            <a:avLst/>
          </a:prstGeom>
          <a:noFill/>
          <a:ln>
            <a:noFill/>
          </a:ln>
        </p:spPr>
      </p:pic>
      <p:sp>
        <p:nvSpPr>
          <p:cNvPr id="888" name="Google Shape;888;p113"/>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MRAS Program Successes</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14"/>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MRAS Success Story</a:t>
            </a:r>
            <a:endParaRPr/>
          </a:p>
        </p:txBody>
      </p:sp>
      <p:sp>
        <p:nvSpPr>
          <p:cNvPr id="897" name="Google Shape;897;p1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en" sz="1800" b="1" u="sng"/>
              <a:t>Customer:</a:t>
            </a:r>
            <a:r>
              <a:rPr lang="en" sz="1800" b="1"/>
              <a:t> </a:t>
            </a:r>
            <a:r>
              <a:rPr lang="en" sz="1800"/>
              <a:t>Department of Homeland Security (DHS), Office of the Chief Information Officer (OCIO)</a:t>
            </a:r>
            <a:endParaRPr sz="1800"/>
          </a:p>
          <a:p>
            <a:pPr marL="0" lvl="0" indent="0" algn="l" rtl="0">
              <a:lnSpc>
                <a:spcPct val="95000"/>
              </a:lnSpc>
              <a:spcBef>
                <a:spcPts val="1200"/>
              </a:spcBef>
              <a:spcAft>
                <a:spcPts val="0"/>
              </a:spcAft>
              <a:buSzPts val="852"/>
              <a:buNone/>
            </a:pPr>
            <a:r>
              <a:rPr lang="en" sz="1800" b="1" u="sng"/>
              <a:t>Requirement:</a:t>
            </a:r>
            <a:r>
              <a:rPr lang="en" sz="1800"/>
              <a:t> The Department of Homeland Security (DHS) seeks to establish a Microsoft Enterprise License Agreement (ELA) Blanket Purchase Agreement (BPA) to provide access to all Microsoft product offerings listed on the Contractor’s General Services Administration (GSA) Schedule.</a:t>
            </a:r>
            <a:endParaRPr sz="1800"/>
          </a:p>
          <a:p>
            <a:pPr marL="0" lvl="0" indent="0" algn="l" rtl="0">
              <a:lnSpc>
                <a:spcPct val="95000"/>
              </a:lnSpc>
              <a:spcBef>
                <a:spcPts val="1200"/>
              </a:spcBef>
              <a:spcAft>
                <a:spcPts val="0"/>
              </a:spcAft>
              <a:buSzPts val="852"/>
              <a:buNone/>
            </a:pPr>
            <a:r>
              <a:rPr lang="en" sz="1800" b="1" u="sng"/>
              <a:t>Results:</a:t>
            </a:r>
            <a:r>
              <a:rPr lang="en" sz="1800"/>
              <a:t> </a:t>
            </a:r>
            <a:endParaRPr sz="1800"/>
          </a:p>
          <a:p>
            <a:pPr marL="457200" lvl="0" indent="-342900" algn="l" rtl="0">
              <a:lnSpc>
                <a:spcPct val="95000"/>
              </a:lnSpc>
              <a:spcBef>
                <a:spcPts val="1200"/>
              </a:spcBef>
              <a:spcAft>
                <a:spcPts val="0"/>
              </a:spcAft>
              <a:buSzPts val="1800"/>
              <a:buChar char="●"/>
            </a:pPr>
            <a:r>
              <a:rPr lang="en" sz="1800"/>
              <a:t>Complete market report in 2 weeks, identifying 5 interested sources including 1 small business. </a:t>
            </a:r>
            <a:endParaRPr sz="1800"/>
          </a:p>
          <a:p>
            <a:pPr marL="457200" lvl="0" indent="-342900" algn="l" rtl="0">
              <a:lnSpc>
                <a:spcPct val="95000"/>
              </a:lnSpc>
              <a:spcBef>
                <a:spcPts val="0"/>
              </a:spcBef>
              <a:spcAft>
                <a:spcPts val="0"/>
              </a:spcAft>
              <a:buSzPts val="1800"/>
              <a:buChar char="●"/>
            </a:pPr>
            <a:r>
              <a:rPr lang="en" sz="1800"/>
              <a:t>Award was made to a GSA contract holder for $1.3 Billion total lifetime value.</a:t>
            </a:r>
            <a:endParaRPr sz="1800"/>
          </a:p>
          <a:p>
            <a:pPr marL="0" lvl="0" indent="0" algn="l" rtl="0">
              <a:lnSpc>
                <a:spcPct val="95000"/>
              </a:lnSpc>
              <a:spcBef>
                <a:spcPts val="1200"/>
              </a:spcBef>
              <a:spcAft>
                <a:spcPts val="1200"/>
              </a:spcAft>
              <a:buSzPts val="852"/>
              <a:buNone/>
            </a:pPr>
            <a:endParaRPr sz="1800"/>
          </a:p>
        </p:txBody>
      </p:sp>
      <p:sp>
        <p:nvSpPr>
          <p:cNvPr id="898" name="Google Shape;898;p11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4" name="Google Shape;904;p11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
        <p:nvSpPr>
          <p:cNvPr id="912" name="Google Shape;912;p115"/>
          <p:cNvSpPr/>
          <p:nvPr/>
        </p:nvSpPr>
        <p:spPr>
          <a:xfrm>
            <a:off x="6893250" y="2835000"/>
            <a:ext cx="1905000" cy="11499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r>
              <a:rPr lang="en">
                <a:solidFill>
                  <a:schemeClr val="dk2"/>
                </a:solidFill>
              </a:rPr>
              <a:t>Targeted industry engagement regarding Agency specific requirements during MRAS Industry sessions.</a:t>
            </a:r>
            <a:endParaRPr>
              <a:solidFill>
                <a:schemeClr val="dk2"/>
              </a:solidFill>
            </a:endParaRPr>
          </a:p>
          <a:p>
            <a:pPr marL="1143000" lvl="0" indent="0" algn="l" rtl="0">
              <a:spcBef>
                <a:spcPts val="400"/>
              </a:spcBef>
              <a:spcAft>
                <a:spcPts val="0"/>
              </a:spcAft>
              <a:buNone/>
            </a:pPr>
            <a:endParaRPr sz="1800">
              <a:solidFill>
                <a:srgbClr val="000000"/>
              </a:solidFill>
            </a:endParaRPr>
          </a:p>
          <a:p>
            <a:pPr marL="1143000" marR="0" lvl="0" indent="0" algn="l" rtl="0">
              <a:spcBef>
                <a:spcPts val="400"/>
              </a:spcBef>
              <a:spcAft>
                <a:spcPts val="0"/>
              </a:spcAft>
              <a:buNone/>
            </a:pPr>
            <a:endParaRPr sz="1800" b="1">
              <a:solidFill>
                <a:srgbClr val="000000"/>
              </a:solidFill>
            </a:endParaRPr>
          </a:p>
        </p:txBody>
      </p:sp>
      <p:sp>
        <p:nvSpPr>
          <p:cNvPr id="908" name="Google Shape;908;p115"/>
          <p:cNvSpPr txBox="1"/>
          <p:nvPr/>
        </p:nvSpPr>
        <p:spPr>
          <a:xfrm>
            <a:off x="6945400" y="2007550"/>
            <a:ext cx="1682400" cy="5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D2D8A"/>
                </a:solidFill>
                <a:latin typeface="Impact"/>
                <a:ea typeface="Impact"/>
                <a:cs typeface="Impact"/>
                <a:sym typeface="Impact"/>
              </a:rPr>
              <a:t>Industry Engagement</a:t>
            </a:r>
            <a:endParaRPr/>
          </a:p>
        </p:txBody>
      </p:sp>
      <p:sp>
        <p:nvSpPr>
          <p:cNvPr id="911" name="Google Shape;911;p115"/>
          <p:cNvSpPr/>
          <p:nvPr/>
        </p:nvSpPr>
        <p:spPr>
          <a:xfrm>
            <a:off x="4683875" y="2835000"/>
            <a:ext cx="1835100" cy="11499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r>
              <a:rPr lang="en">
                <a:solidFill>
                  <a:schemeClr val="dk2"/>
                </a:solidFill>
              </a:rPr>
              <a:t>Streamlines the RFI process and consolidates the results into one report with visuals.</a:t>
            </a:r>
            <a:endParaRPr>
              <a:solidFill>
                <a:schemeClr val="dk2"/>
              </a:solidFill>
            </a:endParaRPr>
          </a:p>
          <a:p>
            <a:pPr marL="1143000" lvl="0" indent="0" algn="l" rtl="0">
              <a:spcBef>
                <a:spcPts val="400"/>
              </a:spcBef>
              <a:spcAft>
                <a:spcPts val="0"/>
              </a:spcAft>
              <a:buNone/>
            </a:pPr>
            <a:endParaRPr sz="1800">
              <a:solidFill>
                <a:srgbClr val="000000"/>
              </a:solidFill>
            </a:endParaRPr>
          </a:p>
          <a:p>
            <a:pPr marL="1143000" marR="0" lvl="0" indent="0" algn="l" rtl="0">
              <a:spcBef>
                <a:spcPts val="400"/>
              </a:spcBef>
              <a:spcAft>
                <a:spcPts val="0"/>
              </a:spcAft>
              <a:buNone/>
            </a:pPr>
            <a:endParaRPr sz="1800" b="1">
              <a:solidFill>
                <a:srgbClr val="000000"/>
              </a:solidFill>
            </a:endParaRPr>
          </a:p>
        </p:txBody>
      </p:sp>
      <p:sp>
        <p:nvSpPr>
          <p:cNvPr id="909" name="Google Shape;909;p115"/>
          <p:cNvSpPr txBox="1"/>
          <p:nvPr/>
        </p:nvSpPr>
        <p:spPr>
          <a:xfrm>
            <a:off x="4683875" y="1921509"/>
            <a:ext cx="1682400" cy="7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D2D8A"/>
                </a:solidFill>
                <a:latin typeface="Impact"/>
                <a:ea typeface="Impact"/>
                <a:cs typeface="Impact"/>
                <a:sym typeface="Impact"/>
              </a:rPr>
              <a:t>Request for Information/Market Research Report </a:t>
            </a:r>
            <a:endParaRPr>
              <a:solidFill>
                <a:srgbClr val="2D2D8A"/>
              </a:solidFill>
              <a:latin typeface="Impact"/>
              <a:ea typeface="Impact"/>
              <a:cs typeface="Impact"/>
              <a:sym typeface="Impact"/>
            </a:endParaRPr>
          </a:p>
          <a:p>
            <a:pPr marL="0" lvl="0" indent="0" algn="l" rtl="0">
              <a:spcBef>
                <a:spcPts val="0"/>
              </a:spcBef>
              <a:spcAft>
                <a:spcPts val="0"/>
              </a:spcAft>
              <a:buNone/>
            </a:pPr>
            <a:endParaRPr>
              <a:solidFill>
                <a:srgbClr val="2D2D8A"/>
              </a:solidFill>
              <a:latin typeface="Impact"/>
              <a:ea typeface="Impact"/>
              <a:cs typeface="Impact"/>
              <a:sym typeface="Impact"/>
            </a:endParaRPr>
          </a:p>
          <a:p>
            <a:pPr marL="0" lvl="0" indent="0" algn="l" rtl="0">
              <a:spcBef>
                <a:spcPts val="0"/>
              </a:spcBef>
              <a:spcAft>
                <a:spcPts val="0"/>
              </a:spcAft>
              <a:buNone/>
            </a:pPr>
            <a:endParaRPr/>
          </a:p>
        </p:txBody>
      </p:sp>
      <p:sp>
        <p:nvSpPr>
          <p:cNvPr id="910" name="Google Shape;910;p115"/>
          <p:cNvSpPr/>
          <p:nvPr/>
        </p:nvSpPr>
        <p:spPr>
          <a:xfrm>
            <a:off x="2407825" y="2750300"/>
            <a:ext cx="1905000" cy="1420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r>
              <a:rPr lang="en">
                <a:solidFill>
                  <a:schemeClr val="dk2"/>
                </a:solidFill>
              </a:rPr>
              <a:t>Identifies if your requirement fits the scope of existing GSA acquisition solutions in 24-48 hours.</a:t>
            </a:r>
            <a:endParaRPr>
              <a:solidFill>
                <a:schemeClr val="dk2"/>
              </a:solidFill>
            </a:endParaRPr>
          </a:p>
          <a:p>
            <a:pPr marL="0" lvl="0" indent="0" algn="l" rtl="0">
              <a:spcBef>
                <a:spcPts val="400"/>
              </a:spcBef>
              <a:spcAft>
                <a:spcPts val="0"/>
              </a:spcAft>
              <a:buNone/>
            </a:pPr>
            <a:endParaRPr>
              <a:solidFill>
                <a:srgbClr val="000000"/>
              </a:solidFill>
            </a:endParaRPr>
          </a:p>
          <a:p>
            <a:pPr marL="1143000" lvl="0" indent="0" algn="l" rtl="0">
              <a:spcBef>
                <a:spcPts val="400"/>
              </a:spcBef>
              <a:spcAft>
                <a:spcPts val="0"/>
              </a:spcAft>
              <a:buNone/>
            </a:pPr>
            <a:endParaRPr sz="1800">
              <a:solidFill>
                <a:srgbClr val="000000"/>
              </a:solidFill>
            </a:endParaRPr>
          </a:p>
          <a:p>
            <a:pPr marL="1143000" marR="0" lvl="0" indent="0" algn="l" rtl="0">
              <a:spcBef>
                <a:spcPts val="400"/>
              </a:spcBef>
              <a:spcAft>
                <a:spcPts val="0"/>
              </a:spcAft>
              <a:buNone/>
            </a:pPr>
            <a:endParaRPr sz="1800" b="1">
              <a:solidFill>
                <a:srgbClr val="000000"/>
              </a:solidFill>
            </a:endParaRPr>
          </a:p>
        </p:txBody>
      </p:sp>
      <p:sp>
        <p:nvSpPr>
          <p:cNvPr id="907" name="Google Shape;907;p115"/>
          <p:cNvSpPr txBox="1"/>
          <p:nvPr/>
        </p:nvSpPr>
        <p:spPr>
          <a:xfrm>
            <a:off x="2422350" y="2007550"/>
            <a:ext cx="1682400" cy="3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D2D8A"/>
                </a:solidFill>
                <a:latin typeface="Impact"/>
                <a:ea typeface="Impact"/>
                <a:cs typeface="Impact"/>
                <a:sym typeface="Impact"/>
              </a:rPr>
              <a:t>Rapid Review</a:t>
            </a:r>
            <a:endParaRPr>
              <a:solidFill>
                <a:srgbClr val="2D2D8A"/>
              </a:solidFill>
              <a:latin typeface="Impact"/>
              <a:ea typeface="Impact"/>
              <a:cs typeface="Impact"/>
              <a:sym typeface="Impact"/>
            </a:endParaRPr>
          </a:p>
          <a:p>
            <a:pPr marL="0" lvl="0" indent="0" algn="l" rtl="0">
              <a:spcBef>
                <a:spcPts val="0"/>
              </a:spcBef>
              <a:spcAft>
                <a:spcPts val="0"/>
              </a:spcAft>
              <a:buNone/>
            </a:pPr>
            <a:endParaRPr/>
          </a:p>
        </p:txBody>
      </p:sp>
      <p:sp>
        <p:nvSpPr>
          <p:cNvPr id="905" name="Google Shape;905;p115"/>
          <p:cNvSpPr/>
          <p:nvPr/>
        </p:nvSpPr>
        <p:spPr>
          <a:xfrm>
            <a:off x="201575" y="2835000"/>
            <a:ext cx="1905000" cy="11499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r>
              <a:rPr lang="en">
                <a:solidFill>
                  <a:schemeClr val="dk2"/>
                </a:solidFill>
              </a:rPr>
              <a:t>Search up to 20,000 items on GSA Advantage at once</a:t>
            </a:r>
            <a:endParaRPr>
              <a:solidFill>
                <a:schemeClr val="dk2"/>
              </a:solidFill>
            </a:endParaRPr>
          </a:p>
          <a:p>
            <a:pPr marL="1143000" lvl="0" indent="0" algn="l" rtl="0">
              <a:spcBef>
                <a:spcPts val="400"/>
              </a:spcBef>
              <a:spcAft>
                <a:spcPts val="0"/>
              </a:spcAft>
              <a:buNone/>
            </a:pPr>
            <a:endParaRPr sz="1800">
              <a:solidFill>
                <a:srgbClr val="000000"/>
              </a:solidFill>
            </a:endParaRPr>
          </a:p>
          <a:p>
            <a:pPr marL="1143000" marR="0" lvl="0" indent="0" algn="l" rtl="0">
              <a:spcBef>
                <a:spcPts val="400"/>
              </a:spcBef>
              <a:spcAft>
                <a:spcPts val="0"/>
              </a:spcAft>
              <a:buNone/>
            </a:pPr>
            <a:endParaRPr sz="1800" b="1">
              <a:solidFill>
                <a:srgbClr val="000000"/>
              </a:solidFill>
            </a:endParaRPr>
          </a:p>
        </p:txBody>
      </p:sp>
      <p:sp>
        <p:nvSpPr>
          <p:cNvPr id="906" name="Google Shape;906;p115"/>
          <p:cNvSpPr txBox="1"/>
          <p:nvPr/>
        </p:nvSpPr>
        <p:spPr>
          <a:xfrm>
            <a:off x="201575" y="1968913"/>
            <a:ext cx="1682400" cy="6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D2D8A"/>
                </a:solidFill>
                <a:latin typeface="Impact"/>
                <a:ea typeface="Impact"/>
                <a:cs typeface="Impact"/>
                <a:sym typeface="Impact"/>
              </a:rPr>
              <a:t>GSA Advantage Product Market Research </a:t>
            </a:r>
            <a:endParaRPr>
              <a:solidFill>
                <a:srgbClr val="2D2D8A"/>
              </a:solidFill>
              <a:latin typeface="Impact"/>
              <a:ea typeface="Impact"/>
              <a:cs typeface="Impact"/>
              <a:sym typeface="Impact"/>
            </a:endParaRPr>
          </a:p>
          <a:p>
            <a:pPr marL="0" lvl="0" indent="0" algn="l" rtl="0">
              <a:spcBef>
                <a:spcPts val="0"/>
              </a:spcBef>
              <a:spcAft>
                <a:spcPts val="0"/>
              </a:spcAft>
              <a:buNone/>
            </a:pPr>
            <a:endParaRPr/>
          </a:p>
        </p:txBody>
      </p:sp>
      <p:pic>
        <p:nvPicPr>
          <p:cNvPr id="913" name="Google Shape;913;p115" descr="Image of coworkers "/>
          <p:cNvPicPr preferRelativeResize="0"/>
          <p:nvPr/>
        </p:nvPicPr>
        <p:blipFill rotWithShape="1">
          <a:blip r:embed="rId3">
            <a:alphaModFix/>
          </a:blip>
          <a:srcRect r="16079" b="7885"/>
          <a:stretch/>
        </p:blipFill>
        <p:spPr>
          <a:xfrm>
            <a:off x="6366274" y="288650"/>
            <a:ext cx="1835100" cy="1341600"/>
          </a:xfrm>
          <a:prstGeom prst="ellipse">
            <a:avLst/>
          </a:prstGeom>
          <a:noFill/>
          <a:ln>
            <a:noFill/>
          </a:ln>
        </p:spPr>
      </p:pic>
      <p:sp>
        <p:nvSpPr>
          <p:cNvPr id="903" name="Google Shape;903;p115"/>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Available Service Options</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20" name="Google Shape;920;p11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pic>
        <p:nvPicPr>
          <p:cNvPr id="922" name="Google Shape;922;p116" descr="Image of MRAS site"/>
          <p:cNvPicPr preferRelativeResize="0"/>
          <p:nvPr/>
        </p:nvPicPr>
        <p:blipFill rotWithShape="1">
          <a:blip r:embed="rId3">
            <a:alphaModFix/>
          </a:blip>
          <a:srcRect l="24687" t="21879" r="26347" b="14628"/>
          <a:stretch/>
        </p:blipFill>
        <p:spPr>
          <a:xfrm>
            <a:off x="4728838" y="2789725"/>
            <a:ext cx="3716400" cy="2325000"/>
          </a:xfrm>
          <a:prstGeom prst="round2SameRect">
            <a:avLst>
              <a:gd name="adj1" fmla="val 16667"/>
              <a:gd name="adj2" fmla="val 0"/>
            </a:avLst>
          </a:prstGeom>
          <a:noFill/>
          <a:ln>
            <a:noFill/>
          </a:ln>
          <a:effectLst>
            <a:outerShdw blurRad="57150" dist="38100" dir="5400000" algn="bl" rotWithShape="0">
              <a:srgbClr val="000000">
                <a:alpha val="50000"/>
              </a:srgbClr>
            </a:outerShdw>
          </a:effectLst>
        </p:spPr>
      </p:pic>
      <p:pic>
        <p:nvPicPr>
          <p:cNvPr id="921" name="Google Shape;921;p116" descr="Image of market research as a service site "/>
          <p:cNvPicPr preferRelativeResize="0"/>
          <p:nvPr/>
        </p:nvPicPr>
        <p:blipFill rotWithShape="1">
          <a:blip r:embed="rId4">
            <a:alphaModFix/>
          </a:blip>
          <a:srcRect l="19990" t="34053" r="22712" b="21514"/>
          <a:stretch/>
        </p:blipFill>
        <p:spPr>
          <a:xfrm>
            <a:off x="4341725" y="831075"/>
            <a:ext cx="4490700" cy="1958700"/>
          </a:xfrm>
          <a:prstGeom prst="roundRect">
            <a:avLst>
              <a:gd name="adj" fmla="val 16667"/>
            </a:avLst>
          </a:prstGeom>
          <a:noFill/>
          <a:ln>
            <a:noFill/>
          </a:ln>
          <a:effectLst>
            <a:outerShdw blurRad="57150" dist="57150" dir="5400000" algn="bl" rotWithShape="0">
              <a:srgbClr val="000000">
                <a:alpha val="50000"/>
              </a:srgbClr>
            </a:outerShdw>
          </a:effectLst>
        </p:spPr>
      </p:pic>
      <p:sp>
        <p:nvSpPr>
          <p:cNvPr id="919" name="Google Shape;919;p116"/>
          <p:cNvSpPr txBox="1">
            <a:spLocks noGrp="1"/>
          </p:cNvSpPr>
          <p:nvPr>
            <p:ph type="body" idx="1"/>
          </p:nvPr>
        </p:nvSpPr>
        <p:spPr>
          <a:xfrm>
            <a:off x="311700" y="1076275"/>
            <a:ext cx="38127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400"/>
              </a:spcBef>
              <a:spcAft>
                <a:spcPts val="0"/>
              </a:spcAft>
              <a:buClr>
                <a:schemeClr val="dk1"/>
              </a:buClr>
              <a:buSzPts val="1100"/>
              <a:buFont typeface="Arial"/>
              <a:buNone/>
            </a:pPr>
            <a:r>
              <a:rPr lang="en" sz="1300" b="1" u="sng"/>
              <a:t>PWS and IGCE</a:t>
            </a:r>
            <a:endParaRPr sz="1300" b="1" u="sng"/>
          </a:p>
          <a:p>
            <a:pPr marL="342900" lvl="0" indent="-298450" algn="l" rtl="0">
              <a:lnSpc>
                <a:spcPct val="100000"/>
              </a:lnSpc>
              <a:spcBef>
                <a:spcPts val="400"/>
              </a:spcBef>
              <a:spcAft>
                <a:spcPts val="0"/>
              </a:spcAft>
              <a:buClr>
                <a:schemeClr val="dk2"/>
              </a:buClr>
              <a:buSzPts val="1300"/>
              <a:buChar char="•"/>
            </a:pPr>
            <a:r>
              <a:rPr lang="en" sz="1300"/>
              <a:t>PWS, SOW or informal statement</a:t>
            </a:r>
            <a:endParaRPr sz="1300"/>
          </a:p>
          <a:p>
            <a:pPr marL="0" lvl="0" indent="0" algn="l" rtl="0">
              <a:lnSpc>
                <a:spcPct val="100000"/>
              </a:lnSpc>
              <a:spcBef>
                <a:spcPts val="400"/>
              </a:spcBef>
              <a:spcAft>
                <a:spcPts val="0"/>
              </a:spcAft>
              <a:buClr>
                <a:schemeClr val="dk1"/>
              </a:buClr>
              <a:buSzPts val="1100"/>
              <a:buFont typeface="Arial"/>
              <a:buNone/>
            </a:pPr>
            <a:r>
              <a:rPr lang="en" sz="1300" b="1" u="sng"/>
              <a:t>NAICs and SIN</a:t>
            </a:r>
            <a:endParaRPr sz="1300" b="1" u="sng"/>
          </a:p>
          <a:p>
            <a:pPr marL="342900" lvl="0" indent="-298450" algn="l" rtl="0">
              <a:lnSpc>
                <a:spcPct val="100000"/>
              </a:lnSpc>
              <a:spcBef>
                <a:spcPts val="400"/>
              </a:spcBef>
              <a:spcAft>
                <a:spcPts val="0"/>
              </a:spcAft>
              <a:buClr>
                <a:schemeClr val="dk2"/>
              </a:buClr>
              <a:buSzPts val="1300"/>
              <a:buChar char="•"/>
            </a:pPr>
            <a:r>
              <a:rPr lang="en" sz="1300"/>
              <a:t>NAICs: Required</a:t>
            </a:r>
            <a:endParaRPr sz="1300"/>
          </a:p>
          <a:p>
            <a:pPr marL="342900" lvl="0" indent="-298450" algn="l" rtl="0">
              <a:lnSpc>
                <a:spcPct val="100000"/>
              </a:lnSpc>
              <a:spcBef>
                <a:spcPts val="400"/>
              </a:spcBef>
              <a:spcAft>
                <a:spcPts val="0"/>
              </a:spcAft>
              <a:buClr>
                <a:schemeClr val="dk2"/>
              </a:buClr>
              <a:buSzPts val="1300"/>
              <a:buChar char="•"/>
            </a:pPr>
            <a:r>
              <a:rPr lang="en" sz="1300"/>
              <a:t>SIN: Optional</a:t>
            </a:r>
            <a:endParaRPr sz="1300"/>
          </a:p>
          <a:p>
            <a:pPr marL="0" lvl="0" indent="0" algn="l" rtl="0">
              <a:lnSpc>
                <a:spcPct val="100000"/>
              </a:lnSpc>
              <a:spcBef>
                <a:spcPts val="400"/>
              </a:spcBef>
              <a:spcAft>
                <a:spcPts val="0"/>
              </a:spcAft>
              <a:buClr>
                <a:schemeClr val="dk1"/>
              </a:buClr>
              <a:buSzPts val="1100"/>
              <a:buFont typeface="Arial"/>
              <a:buNone/>
            </a:pPr>
            <a:r>
              <a:rPr lang="en" sz="1300" b="1" u="sng"/>
              <a:t>Competition requirement</a:t>
            </a:r>
            <a:endParaRPr sz="1300" b="1" u="sng"/>
          </a:p>
          <a:p>
            <a:pPr marL="342900" lvl="0" indent="-298450" algn="l" rtl="0">
              <a:lnSpc>
                <a:spcPct val="100000"/>
              </a:lnSpc>
              <a:spcBef>
                <a:spcPts val="400"/>
              </a:spcBef>
              <a:spcAft>
                <a:spcPts val="0"/>
              </a:spcAft>
              <a:buClr>
                <a:schemeClr val="dk2"/>
              </a:buClr>
              <a:buSzPts val="1300"/>
              <a:buChar char="•"/>
            </a:pPr>
            <a:r>
              <a:rPr lang="en" sz="1300"/>
              <a:t>Choose from Small Business Set aside or Full and Open</a:t>
            </a:r>
            <a:endParaRPr sz="1300"/>
          </a:p>
          <a:p>
            <a:pPr marL="0" lvl="0" indent="0" algn="l" rtl="0">
              <a:lnSpc>
                <a:spcPct val="100000"/>
              </a:lnSpc>
              <a:spcBef>
                <a:spcPts val="400"/>
              </a:spcBef>
              <a:spcAft>
                <a:spcPts val="0"/>
              </a:spcAft>
              <a:buNone/>
            </a:pPr>
            <a:r>
              <a:rPr lang="en" sz="1300" b="1" u="sng"/>
              <a:t>Technical Questions</a:t>
            </a:r>
            <a:endParaRPr sz="1300" b="1" u="sng"/>
          </a:p>
          <a:p>
            <a:pPr marL="342900" lvl="0" indent="-298450" algn="l" rtl="0">
              <a:lnSpc>
                <a:spcPct val="100000"/>
              </a:lnSpc>
              <a:spcBef>
                <a:spcPts val="400"/>
              </a:spcBef>
              <a:spcAft>
                <a:spcPts val="0"/>
              </a:spcAft>
              <a:buClr>
                <a:schemeClr val="dk2"/>
              </a:buClr>
              <a:buSzPts val="1300"/>
              <a:buChar char="•"/>
            </a:pPr>
            <a:r>
              <a:rPr lang="en" sz="1300"/>
              <a:t>Include Technical questions for more robust data when identifying qualified vendors</a:t>
            </a:r>
            <a:endParaRPr sz="1300"/>
          </a:p>
          <a:p>
            <a:pPr marL="342900" lvl="0" indent="-298450" algn="l" rtl="0">
              <a:lnSpc>
                <a:spcPct val="100000"/>
              </a:lnSpc>
              <a:spcBef>
                <a:spcPts val="400"/>
              </a:spcBef>
              <a:spcAft>
                <a:spcPts val="0"/>
              </a:spcAft>
              <a:buClr>
                <a:schemeClr val="dk2"/>
              </a:buClr>
              <a:buSzPts val="1300"/>
              <a:buChar char="•"/>
            </a:pPr>
            <a:r>
              <a:rPr lang="en" sz="1300"/>
              <a:t>A template is available to download in the form</a:t>
            </a:r>
            <a:endParaRPr sz="1300"/>
          </a:p>
          <a:p>
            <a:pPr marL="0" lvl="0" indent="0" algn="l" rtl="0">
              <a:lnSpc>
                <a:spcPct val="100000"/>
              </a:lnSpc>
              <a:spcBef>
                <a:spcPts val="0"/>
              </a:spcBef>
              <a:spcAft>
                <a:spcPts val="0"/>
              </a:spcAft>
              <a:buNone/>
            </a:pPr>
            <a:endParaRPr sz="1300"/>
          </a:p>
          <a:p>
            <a:pPr marL="0" lvl="0" indent="0" algn="l" rtl="0">
              <a:lnSpc>
                <a:spcPct val="95000"/>
              </a:lnSpc>
              <a:spcBef>
                <a:spcPts val="0"/>
              </a:spcBef>
              <a:spcAft>
                <a:spcPts val="1200"/>
              </a:spcAft>
              <a:buSzPts val="852"/>
              <a:buNone/>
            </a:pPr>
            <a:endParaRPr sz="1700"/>
          </a:p>
        </p:txBody>
      </p:sp>
      <p:sp>
        <p:nvSpPr>
          <p:cNvPr id="918" name="Google Shape;918;p116"/>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Initiating Your Request</a:t>
            </a: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8" name="Google Shape;928;p11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pic>
        <p:nvPicPr>
          <p:cNvPr id="929" name="Google Shape;929;p117" descr="Image of an example research report "/>
          <p:cNvPicPr preferRelativeResize="0"/>
          <p:nvPr/>
        </p:nvPicPr>
        <p:blipFill rotWithShape="1">
          <a:blip r:embed="rId3">
            <a:alphaModFix/>
          </a:blip>
          <a:srcRect l="1838" t="22122" r="46673" b="20010"/>
          <a:stretch/>
        </p:blipFill>
        <p:spPr>
          <a:xfrm>
            <a:off x="4789025" y="1022775"/>
            <a:ext cx="4227950" cy="2673051"/>
          </a:xfrm>
          <a:prstGeom prst="rect">
            <a:avLst/>
          </a:prstGeom>
          <a:noFill/>
          <a:ln w="9525" cap="flat" cmpd="sng">
            <a:solidFill>
              <a:schemeClr val="dk1"/>
            </a:solidFill>
            <a:prstDash val="solid"/>
            <a:round/>
            <a:headEnd type="none" w="sm" len="sm"/>
            <a:tailEnd type="none" w="sm" len="sm"/>
          </a:ln>
          <a:effectLst>
            <a:outerShdw blurRad="57150" dist="123825" dir="5400000" algn="bl" rotWithShape="0">
              <a:srgbClr val="000000">
                <a:alpha val="50000"/>
              </a:srgbClr>
            </a:outerShdw>
          </a:effectLst>
        </p:spPr>
      </p:pic>
      <p:sp>
        <p:nvSpPr>
          <p:cNvPr id="930" name="Google Shape;930;p117"/>
          <p:cNvSpPr txBox="1"/>
          <p:nvPr/>
        </p:nvSpPr>
        <p:spPr>
          <a:xfrm>
            <a:off x="588250" y="1027625"/>
            <a:ext cx="40725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Char char="●"/>
            </a:pPr>
            <a:r>
              <a:rPr lang="en">
                <a:solidFill>
                  <a:schemeClr val="dk2"/>
                </a:solidFill>
              </a:rPr>
              <a:t>Search up to 20,000 parts at once </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Receive all the GSA Advantage! data</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Enhanced commodity market report on demand</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Builds part number based market reports quickly</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Includes One-on-One CSD Review of Report</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****A list of part numbers/descriptions will need to be uploaded with your request</a:t>
            </a:r>
            <a:endParaRPr>
              <a:solidFill>
                <a:schemeClr val="dk2"/>
              </a:solidFill>
            </a:endParaRPr>
          </a:p>
        </p:txBody>
      </p:sp>
      <p:sp>
        <p:nvSpPr>
          <p:cNvPr id="927" name="Google Shape;927;p117"/>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Product Market Search (PMR)</a:t>
            </a: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6" name="Google Shape;936;p11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pic>
        <p:nvPicPr>
          <p:cNvPr id="938" name="Google Shape;938;p118" descr="Image of a data report"/>
          <p:cNvPicPr preferRelativeResize="0"/>
          <p:nvPr/>
        </p:nvPicPr>
        <p:blipFill rotWithShape="1">
          <a:blip r:embed="rId3">
            <a:alphaModFix/>
          </a:blip>
          <a:srcRect l="3825" t="28016" r="12091" b="40761"/>
          <a:stretch/>
        </p:blipFill>
        <p:spPr>
          <a:xfrm>
            <a:off x="89725" y="3615025"/>
            <a:ext cx="6848299" cy="1430425"/>
          </a:xfrm>
          <a:prstGeom prst="rect">
            <a:avLst/>
          </a:prstGeom>
          <a:noFill/>
          <a:ln w="9525" cap="flat" cmpd="sng">
            <a:solidFill>
              <a:schemeClr val="dk1"/>
            </a:solidFill>
            <a:prstDash val="solid"/>
            <a:round/>
            <a:headEnd type="none" w="sm" len="sm"/>
            <a:tailEnd type="none" w="sm" len="sm"/>
          </a:ln>
          <a:effectLst>
            <a:outerShdw blurRad="57150" dist="114300" dir="5400000" algn="bl" rotWithShape="0">
              <a:srgbClr val="000000">
                <a:alpha val="50000"/>
              </a:srgbClr>
            </a:outerShdw>
          </a:effectLst>
        </p:spPr>
      </p:pic>
      <p:sp>
        <p:nvSpPr>
          <p:cNvPr id="939" name="Google Shape;939;p118"/>
          <p:cNvSpPr txBox="1"/>
          <p:nvPr/>
        </p:nvSpPr>
        <p:spPr>
          <a:xfrm>
            <a:off x="5867525" y="836325"/>
            <a:ext cx="3000000" cy="2385900"/>
          </a:xfrm>
          <a:prstGeom prst="rect">
            <a:avLst/>
          </a:prstGeom>
          <a:noFill/>
          <a:ln>
            <a:noFill/>
          </a:ln>
        </p:spPr>
        <p:txBody>
          <a:bodyPr spcFirstLastPara="1" wrap="square" lIns="91425" tIns="91425" rIns="91425" bIns="91425" anchor="t" anchorCtr="0">
            <a:spAutoFit/>
          </a:bodyPr>
          <a:lstStyle/>
          <a:p>
            <a:pPr marL="457200" lvl="0" indent="-298450" algn="l" rtl="0">
              <a:lnSpc>
                <a:spcPct val="150000"/>
              </a:lnSpc>
              <a:spcBef>
                <a:spcPts val="0"/>
              </a:spcBef>
              <a:spcAft>
                <a:spcPts val="0"/>
              </a:spcAft>
              <a:buClr>
                <a:schemeClr val="dk2"/>
              </a:buClr>
              <a:buSzPts val="1100"/>
              <a:buChar char="●"/>
            </a:pPr>
            <a:r>
              <a:rPr lang="en" sz="1100">
                <a:solidFill>
                  <a:schemeClr val="dk2"/>
                </a:solidFill>
              </a:rPr>
              <a:t>Market Research results in 24 hours or less</a:t>
            </a:r>
            <a:endParaRPr sz="1100">
              <a:solidFill>
                <a:schemeClr val="dk2"/>
              </a:solidFill>
            </a:endParaRPr>
          </a:p>
          <a:p>
            <a:pPr marL="457200" lvl="0" indent="-298450" algn="l" rtl="0">
              <a:lnSpc>
                <a:spcPct val="150000"/>
              </a:lnSpc>
              <a:spcBef>
                <a:spcPts val="0"/>
              </a:spcBef>
              <a:spcAft>
                <a:spcPts val="0"/>
              </a:spcAft>
              <a:buClr>
                <a:schemeClr val="dk2"/>
              </a:buClr>
              <a:buSzPts val="1100"/>
              <a:buChar char="●"/>
            </a:pPr>
            <a:r>
              <a:rPr lang="en" sz="1100">
                <a:solidFill>
                  <a:schemeClr val="dk2"/>
                </a:solidFill>
              </a:rPr>
              <a:t>NAICS results based on the requirement description</a:t>
            </a:r>
            <a:endParaRPr sz="1100">
              <a:solidFill>
                <a:schemeClr val="dk2"/>
              </a:solidFill>
            </a:endParaRPr>
          </a:p>
          <a:p>
            <a:pPr marL="457200" lvl="0" indent="-298450" algn="l" rtl="0">
              <a:lnSpc>
                <a:spcPct val="150000"/>
              </a:lnSpc>
              <a:spcBef>
                <a:spcPts val="0"/>
              </a:spcBef>
              <a:spcAft>
                <a:spcPts val="0"/>
              </a:spcAft>
              <a:buClr>
                <a:schemeClr val="dk2"/>
              </a:buClr>
              <a:buSzPts val="1100"/>
              <a:buChar char="●"/>
            </a:pPr>
            <a:r>
              <a:rPr lang="en" sz="1100">
                <a:solidFill>
                  <a:schemeClr val="dk2"/>
                </a:solidFill>
              </a:rPr>
              <a:t>Review of Multiple Award Schedule and subcategories</a:t>
            </a:r>
            <a:endParaRPr sz="1100">
              <a:solidFill>
                <a:schemeClr val="dk2"/>
              </a:solidFill>
            </a:endParaRPr>
          </a:p>
          <a:p>
            <a:pPr marL="457200" lvl="0" indent="-298450" algn="l" rtl="0">
              <a:lnSpc>
                <a:spcPct val="150000"/>
              </a:lnSpc>
              <a:spcBef>
                <a:spcPts val="0"/>
              </a:spcBef>
              <a:spcAft>
                <a:spcPts val="0"/>
              </a:spcAft>
              <a:buClr>
                <a:schemeClr val="dk2"/>
              </a:buClr>
              <a:buSzPts val="1100"/>
              <a:buChar char="●"/>
            </a:pPr>
            <a:r>
              <a:rPr lang="en" sz="1100">
                <a:solidFill>
                  <a:schemeClr val="dk2"/>
                </a:solidFill>
              </a:rPr>
              <a:t>Up to 5 applicable GSA contracts ranked by compatibility, includes Best In Class GSA contracts</a:t>
            </a:r>
            <a:endParaRPr sz="1100">
              <a:solidFill>
                <a:schemeClr val="dk2"/>
              </a:solidFill>
            </a:endParaRPr>
          </a:p>
        </p:txBody>
      </p:sp>
      <p:pic>
        <p:nvPicPr>
          <p:cNvPr id="937" name="Google Shape;937;p118" descr="Image of a data report"/>
          <p:cNvPicPr preferRelativeResize="0"/>
          <p:nvPr/>
        </p:nvPicPr>
        <p:blipFill rotWithShape="1">
          <a:blip r:embed="rId4">
            <a:alphaModFix/>
          </a:blip>
          <a:srcRect l="7929" t="22908" r="28123" b="17790"/>
          <a:stretch/>
        </p:blipFill>
        <p:spPr>
          <a:xfrm>
            <a:off x="89725" y="836325"/>
            <a:ext cx="5551123" cy="2895299"/>
          </a:xfrm>
          <a:prstGeom prst="rect">
            <a:avLst/>
          </a:prstGeom>
          <a:noFill/>
          <a:ln w="9525" cap="flat" cmpd="sng">
            <a:solidFill>
              <a:schemeClr val="dk1"/>
            </a:solidFill>
            <a:prstDash val="solid"/>
            <a:round/>
            <a:headEnd type="none" w="sm" len="sm"/>
            <a:tailEnd type="none" w="sm" len="sm"/>
          </a:ln>
          <a:effectLst>
            <a:outerShdw blurRad="57150" dist="123825" algn="bl" rotWithShape="0">
              <a:srgbClr val="000000">
                <a:alpha val="50000"/>
              </a:srgbClr>
            </a:outerShdw>
          </a:effectLst>
        </p:spPr>
      </p:pic>
      <p:sp>
        <p:nvSpPr>
          <p:cNvPr id="935" name="Google Shape;935;p118"/>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Rapid Review</a:t>
            </a: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5" name="Google Shape;945;p11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pic>
        <p:nvPicPr>
          <p:cNvPr id="946" name="Google Shape;946;p119" descr="Image of draft RFI"/>
          <p:cNvPicPr preferRelativeResize="0"/>
          <p:nvPr/>
        </p:nvPicPr>
        <p:blipFill rotWithShape="1">
          <a:blip r:embed="rId3">
            <a:alphaModFix/>
          </a:blip>
          <a:srcRect l="19926" t="20718" r="37203" b="22346"/>
          <a:stretch/>
        </p:blipFill>
        <p:spPr>
          <a:xfrm>
            <a:off x="250900" y="2977625"/>
            <a:ext cx="2833949" cy="2117124"/>
          </a:xfrm>
          <a:prstGeom prst="rect">
            <a:avLst/>
          </a:prstGeom>
          <a:noFill/>
          <a:ln w="9525" cap="flat" cmpd="sng">
            <a:solidFill>
              <a:schemeClr val="dk1"/>
            </a:solidFill>
            <a:prstDash val="solid"/>
            <a:round/>
            <a:headEnd type="none" w="sm" len="sm"/>
            <a:tailEnd type="none" w="sm" len="sm"/>
          </a:ln>
          <a:effectLst>
            <a:outerShdw blurRad="57150" dist="57150" dir="19500000" algn="bl" rotWithShape="0">
              <a:srgbClr val="000000">
                <a:alpha val="50000"/>
              </a:srgbClr>
            </a:outerShdw>
          </a:effectLst>
        </p:spPr>
      </p:pic>
      <p:pic>
        <p:nvPicPr>
          <p:cNvPr id="947" name="Google Shape;947;p119" descr="Image of draft RFI"/>
          <p:cNvPicPr preferRelativeResize="0"/>
          <p:nvPr/>
        </p:nvPicPr>
        <p:blipFill rotWithShape="1">
          <a:blip r:embed="rId4">
            <a:alphaModFix/>
          </a:blip>
          <a:srcRect l="19914" t="40011" r="37130" b="5601"/>
          <a:stretch/>
        </p:blipFill>
        <p:spPr>
          <a:xfrm>
            <a:off x="259525" y="895425"/>
            <a:ext cx="2833949" cy="2018285"/>
          </a:xfrm>
          <a:prstGeom prst="rect">
            <a:avLst/>
          </a:prstGeom>
          <a:noFill/>
          <a:ln w="9525" cap="flat" cmpd="sng">
            <a:solidFill>
              <a:schemeClr val="dk1"/>
            </a:solidFill>
            <a:prstDash val="solid"/>
            <a:round/>
            <a:headEnd type="none" w="sm" len="sm"/>
            <a:tailEnd type="none" w="sm" len="sm"/>
          </a:ln>
          <a:effectLst>
            <a:outerShdw blurRad="57150" dist="104775" dir="13140000" algn="bl" rotWithShape="0">
              <a:srgbClr val="000000">
                <a:alpha val="50000"/>
              </a:srgbClr>
            </a:outerShdw>
          </a:effectLst>
        </p:spPr>
      </p:pic>
      <p:sp>
        <p:nvSpPr>
          <p:cNvPr id="948" name="Google Shape;948;p119" descr="Web Link"/>
          <p:cNvSpPr/>
          <p:nvPr/>
        </p:nvSpPr>
        <p:spPr>
          <a:xfrm>
            <a:off x="259525" y="2758900"/>
            <a:ext cx="1037700" cy="1548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u="sng">
              <a:solidFill>
                <a:srgbClr val="0000FF"/>
              </a:solidFill>
            </a:endParaRPr>
          </a:p>
        </p:txBody>
      </p:sp>
      <p:sp>
        <p:nvSpPr>
          <p:cNvPr id="949" name="Google Shape;949;p119"/>
          <p:cNvSpPr/>
          <p:nvPr/>
        </p:nvSpPr>
        <p:spPr>
          <a:xfrm>
            <a:off x="3300600" y="1784838"/>
            <a:ext cx="1271400" cy="78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2"/>
                </a:solidFill>
              </a:rPr>
              <a:t>We include a link to the requirements documents in the RFI</a:t>
            </a:r>
            <a:endParaRPr sz="1000" b="1">
              <a:solidFill>
                <a:schemeClr val="dk2"/>
              </a:solidFill>
            </a:endParaRPr>
          </a:p>
        </p:txBody>
      </p:sp>
      <p:cxnSp>
        <p:nvCxnSpPr>
          <p:cNvPr id="951" name="Google Shape;951;p119">
            <a:extLst>
              <a:ext uri="{C183D7F6-B498-43B3-948B-1728B52AA6E4}">
                <adec:decorative xmlns:adec="http://schemas.microsoft.com/office/drawing/2017/decorative" val="1"/>
              </a:ext>
            </a:extLst>
          </p:cNvPr>
          <p:cNvCxnSpPr/>
          <p:nvPr/>
        </p:nvCxnSpPr>
        <p:spPr>
          <a:xfrm flipH="1">
            <a:off x="1265300" y="3755800"/>
            <a:ext cx="1857000" cy="484500"/>
          </a:xfrm>
          <a:prstGeom prst="straightConnector1">
            <a:avLst/>
          </a:prstGeom>
          <a:noFill/>
          <a:ln w="19050" cap="flat" cmpd="sng">
            <a:solidFill>
              <a:srgbClr val="FF9900"/>
            </a:solidFill>
            <a:prstDash val="solid"/>
            <a:round/>
            <a:headEnd type="none" w="med" len="med"/>
            <a:tailEnd type="triangle" w="med" len="med"/>
          </a:ln>
        </p:spPr>
      </p:cxnSp>
      <p:sp>
        <p:nvSpPr>
          <p:cNvPr id="952" name="Google Shape;952;p119" descr="Circle around Data highlighted in the RFI"/>
          <p:cNvSpPr/>
          <p:nvPr/>
        </p:nvSpPr>
        <p:spPr>
          <a:xfrm>
            <a:off x="259525" y="3514625"/>
            <a:ext cx="1648500" cy="10860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u="sng">
              <a:solidFill>
                <a:srgbClr val="0000FF"/>
              </a:solidFill>
            </a:endParaRPr>
          </a:p>
        </p:txBody>
      </p:sp>
      <p:sp>
        <p:nvSpPr>
          <p:cNvPr id="953" name="Google Shape;953;p119"/>
          <p:cNvSpPr txBox="1"/>
          <p:nvPr/>
        </p:nvSpPr>
        <p:spPr>
          <a:xfrm>
            <a:off x="3163150" y="3329050"/>
            <a:ext cx="1678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rPr>
              <a:t>We gather small business and vendor socio-economic data in the survey.</a:t>
            </a:r>
            <a:endParaRPr sz="1000" b="1">
              <a:solidFill>
                <a:schemeClr val="dk2"/>
              </a:solidFill>
            </a:endParaRPr>
          </a:p>
        </p:txBody>
      </p:sp>
      <p:sp>
        <p:nvSpPr>
          <p:cNvPr id="955" name="Google Shape;955;p119"/>
          <p:cNvSpPr txBox="1"/>
          <p:nvPr/>
        </p:nvSpPr>
        <p:spPr>
          <a:xfrm>
            <a:off x="7941500" y="1185625"/>
            <a:ext cx="1093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rPr>
              <a:t>Technical Questions can be added and customized based on the customer’s needs.</a:t>
            </a:r>
            <a:endParaRPr sz="1000" b="1">
              <a:solidFill>
                <a:schemeClr val="dk2"/>
              </a:solidFill>
            </a:endParaRPr>
          </a:p>
        </p:txBody>
      </p:sp>
      <p:pic>
        <p:nvPicPr>
          <p:cNvPr id="954" name="Google Shape;954;p119" descr="Image of draft RFI"/>
          <p:cNvPicPr preferRelativeResize="0"/>
          <p:nvPr/>
        </p:nvPicPr>
        <p:blipFill rotWithShape="1">
          <a:blip r:embed="rId5">
            <a:alphaModFix/>
          </a:blip>
          <a:srcRect l="29903" t="21854" r="33059" b="5078"/>
          <a:stretch/>
        </p:blipFill>
        <p:spPr>
          <a:xfrm>
            <a:off x="4779125" y="1131763"/>
            <a:ext cx="3072101" cy="3409074"/>
          </a:xfrm>
          <a:prstGeom prst="rect">
            <a:avLst/>
          </a:prstGeom>
          <a:noFill/>
          <a:ln w="9525" cap="flat" cmpd="sng">
            <a:solidFill>
              <a:schemeClr val="dk1"/>
            </a:solidFill>
            <a:prstDash val="solid"/>
            <a:round/>
            <a:headEnd type="none" w="sm" len="sm"/>
            <a:tailEnd type="none" w="sm" len="sm"/>
          </a:ln>
          <a:effectLst>
            <a:outerShdw blurRad="57150" dist="104775" dir="5400000" algn="bl" rotWithShape="0">
              <a:srgbClr val="000000">
                <a:alpha val="50000"/>
              </a:srgbClr>
            </a:outerShdw>
          </a:effectLst>
        </p:spPr>
      </p:pic>
      <p:cxnSp>
        <p:nvCxnSpPr>
          <p:cNvPr id="956" name="Google Shape;956;p119">
            <a:extLst>
              <a:ext uri="{C183D7F6-B498-43B3-948B-1728B52AA6E4}">
                <adec:decorative xmlns:adec="http://schemas.microsoft.com/office/drawing/2017/decorative" val="1"/>
              </a:ext>
            </a:extLst>
          </p:cNvPr>
          <p:cNvCxnSpPr/>
          <p:nvPr/>
        </p:nvCxnSpPr>
        <p:spPr>
          <a:xfrm flipH="1">
            <a:off x="7021375" y="1954900"/>
            <a:ext cx="959400" cy="307500"/>
          </a:xfrm>
          <a:prstGeom prst="straightConnector1">
            <a:avLst/>
          </a:prstGeom>
          <a:noFill/>
          <a:ln w="19050" cap="flat" cmpd="sng">
            <a:solidFill>
              <a:srgbClr val="FF9900"/>
            </a:solidFill>
            <a:prstDash val="solid"/>
            <a:round/>
            <a:headEnd type="none" w="med" len="med"/>
            <a:tailEnd type="triangle" w="med" len="med"/>
          </a:ln>
        </p:spPr>
      </p:cxnSp>
      <p:cxnSp>
        <p:nvCxnSpPr>
          <p:cNvPr id="950" name="Google Shape;950;p119">
            <a:extLst>
              <a:ext uri="{C183D7F6-B498-43B3-948B-1728B52AA6E4}">
                <adec:decorative xmlns:adec="http://schemas.microsoft.com/office/drawing/2017/decorative" val="1"/>
              </a:ext>
            </a:extLst>
          </p:cNvPr>
          <p:cNvCxnSpPr/>
          <p:nvPr/>
        </p:nvCxnSpPr>
        <p:spPr>
          <a:xfrm flipH="1">
            <a:off x="1297250" y="2375675"/>
            <a:ext cx="2066400" cy="383400"/>
          </a:xfrm>
          <a:prstGeom prst="straightConnector1">
            <a:avLst/>
          </a:prstGeom>
          <a:noFill/>
          <a:ln w="19050" cap="flat" cmpd="sng">
            <a:solidFill>
              <a:srgbClr val="FF9900"/>
            </a:solidFill>
            <a:prstDash val="solid"/>
            <a:round/>
            <a:headEnd type="none" w="med" len="med"/>
            <a:tailEnd type="triangle" w="med" len="med"/>
          </a:ln>
        </p:spPr>
      </p:cxnSp>
      <p:sp>
        <p:nvSpPr>
          <p:cNvPr id="957" name="Google Shape;957;p119">
            <a:extLst>
              <a:ext uri="{C183D7F6-B498-43B3-948B-1728B52AA6E4}">
                <adec:decorative xmlns:adec="http://schemas.microsoft.com/office/drawing/2017/decorative" val="1"/>
              </a:ext>
            </a:extLst>
          </p:cNvPr>
          <p:cNvSpPr/>
          <p:nvPr/>
        </p:nvSpPr>
        <p:spPr>
          <a:xfrm>
            <a:off x="311700" y="1656750"/>
            <a:ext cx="196200" cy="128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58" name="Google Shape;958;p119">
            <a:extLst>
              <a:ext uri="{C183D7F6-B498-43B3-948B-1728B52AA6E4}">
                <adec:decorative xmlns:adec="http://schemas.microsoft.com/office/drawing/2017/decorative" val="1"/>
              </a:ext>
            </a:extLst>
          </p:cNvPr>
          <p:cNvSpPr/>
          <p:nvPr/>
        </p:nvSpPr>
        <p:spPr>
          <a:xfrm>
            <a:off x="311700" y="2171150"/>
            <a:ext cx="2735100" cy="154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4" name="Google Shape;944;p119"/>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Draft RFI</a:t>
            </a: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5" name="Google Shape;965;p12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sp>
        <p:nvSpPr>
          <p:cNvPr id="966" name="Google Shape;966;p120">
            <a:extLst>
              <a:ext uri="{C183D7F6-B498-43B3-948B-1728B52AA6E4}">
                <adec:decorative xmlns:adec="http://schemas.microsoft.com/office/drawing/2017/decorative" val="1"/>
              </a:ext>
            </a:extLst>
          </p:cNvPr>
          <p:cNvSpPr/>
          <p:nvPr/>
        </p:nvSpPr>
        <p:spPr>
          <a:xfrm>
            <a:off x="1078475" y="1971100"/>
            <a:ext cx="1297200" cy="154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67" name="Google Shape;967;p120" descr="Image of an MRAS RFI report "/>
          <p:cNvPicPr preferRelativeResize="0"/>
          <p:nvPr/>
        </p:nvPicPr>
        <p:blipFill rotWithShape="1">
          <a:blip r:embed="rId3">
            <a:alphaModFix/>
          </a:blip>
          <a:srcRect l="2484" t="11567" r="4448" b="51381"/>
          <a:stretch/>
        </p:blipFill>
        <p:spPr>
          <a:xfrm>
            <a:off x="5112100" y="1605400"/>
            <a:ext cx="3957398" cy="886175"/>
          </a:xfrm>
          <a:prstGeom prst="rect">
            <a:avLst/>
          </a:prstGeom>
          <a:noFill/>
          <a:ln w="9525" cap="flat" cmpd="sng">
            <a:solidFill>
              <a:schemeClr val="dk1"/>
            </a:solidFill>
            <a:prstDash val="solid"/>
            <a:round/>
            <a:headEnd type="none" w="sm" len="sm"/>
            <a:tailEnd type="none" w="sm" len="sm"/>
          </a:ln>
          <a:effectLst>
            <a:outerShdw blurRad="57150" dist="104775" dir="5400000" algn="bl" rotWithShape="0">
              <a:srgbClr val="000000">
                <a:alpha val="50000"/>
              </a:srgbClr>
            </a:outerShdw>
          </a:effectLst>
        </p:spPr>
      </p:pic>
      <p:sp>
        <p:nvSpPr>
          <p:cNvPr id="968" name="Google Shape;968;p120">
            <a:extLst>
              <a:ext uri="{C183D7F6-B498-43B3-948B-1728B52AA6E4}">
                <adec:decorative xmlns:adec="http://schemas.microsoft.com/office/drawing/2017/decorative" val="1"/>
              </a:ext>
            </a:extLst>
          </p:cNvPr>
          <p:cNvSpPr/>
          <p:nvPr/>
        </p:nvSpPr>
        <p:spPr>
          <a:xfrm>
            <a:off x="5651750" y="1873650"/>
            <a:ext cx="464400" cy="57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69" name="Google Shape;969;p120" descr="Image of an MRAS RFI report "/>
          <p:cNvPicPr preferRelativeResize="0"/>
          <p:nvPr/>
        </p:nvPicPr>
        <p:blipFill rotWithShape="1">
          <a:blip r:embed="rId4">
            <a:alphaModFix/>
          </a:blip>
          <a:srcRect l="2484" t="18588" r="4448" b="50722"/>
          <a:stretch/>
        </p:blipFill>
        <p:spPr>
          <a:xfrm>
            <a:off x="5065950" y="2948323"/>
            <a:ext cx="3957398" cy="733987"/>
          </a:xfrm>
          <a:prstGeom prst="rect">
            <a:avLst/>
          </a:prstGeom>
          <a:noFill/>
          <a:ln w="9525" cap="flat" cmpd="sng">
            <a:solidFill>
              <a:schemeClr val="dk1"/>
            </a:solidFill>
            <a:prstDash val="solid"/>
            <a:round/>
            <a:headEnd type="none" w="sm" len="sm"/>
            <a:tailEnd type="none" w="sm" len="sm"/>
          </a:ln>
          <a:effectLst>
            <a:outerShdw blurRad="57150" dist="104775" dir="5400000" algn="bl" rotWithShape="0">
              <a:srgbClr val="000000">
                <a:alpha val="50000"/>
              </a:srgbClr>
            </a:outerShdw>
          </a:effectLst>
        </p:spPr>
      </p:pic>
      <p:sp>
        <p:nvSpPr>
          <p:cNvPr id="970" name="Google Shape;970;p120">
            <a:extLst>
              <a:ext uri="{C183D7F6-B498-43B3-948B-1728B52AA6E4}">
                <adec:decorative xmlns:adec="http://schemas.microsoft.com/office/drawing/2017/decorative" val="1"/>
              </a:ext>
            </a:extLst>
          </p:cNvPr>
          <p:cNvSpPr/>
          <p:nvPr/>
        </p:nvSpPr>
        <p:spPr>
          <a:xfrm>
            <a:off x="5849125" y="3179950"/>
            <a:ext cx="418200" cy="502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1" name="Google Shape;971;p120">
            <a:extLst>
              <a:ext uri="{C183D7F6-B498-43B3-948B-1728B52AA6E4}">
                <adec:decorative xmlns:adec="http://schemas.microsoft.com/office/drawing/2017/decorative" val="1"/>
              </a:ext>
            </a:extLst>
          </p:cNvPr>
          <p:cNvSpPr/>
          <p:nvPr/>
        </p:nvSpPr>
        <p:spPr>
          <a:xfrm>
            <a:off x="7543350" y="3179950"/>
            <a:ext cx="873300" cy="502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2" name="Google Shape;972;p120">
            <a:extLst>
              <a:ext uri="{C183D7F6-B498-43B3-948B-1728B52AA6E4}">
                <adec:decorative xmlns:adec="http://schemas.microsoft.com/office/drawing/2017/decorative" val="1"/>
              </a:ext>
            </a:extLst>
          </p:cNvPr>
          <p:cNvSpPr/>
          <p:nvPr/>
        </p:nvSpPr>
        <p:spPr>
          <a:xfrm>
            <a:off x="6858600" y="3179950"/>
            <a:ext cx="464400" cy="502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3" name="Google Shape;973;p120">
            <a:extLst>
              <a:ext uri="{C183D7F6-B498-43B3-948B-1728B52AA6E4}">
                <adec:decorative xmlns:adec="http://schemas.microsoft.com/office/drawing/2017/decorative" val="1"/>
              </a:ext>
            </a:extLst>
          </p:cNvPr>
          <p:cNvSpPr/>
          <p:nvPr/>
        </p:nvSpPr>
        <p:spPr>
          <a:xfrm>
            <a:off x="6375158" y="3179950"/>
            <a:ext cx="263100" cy="502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63" name="Google Shape;963;p120" descr="Image of graphs and charts of data in an MRAS RFI report"/>
          <p:cNvPicPr preferRelativeResize="0"/>
          <p:nvPr/>
        </p:nvPicPr>
        <p:blipFill rotWithShape="1">
          <a:blip r:embed="rId5">
            <a:alphaModFix/>
          </a:blip>
          <a:srcRect l="21804" t="17356" r="22113" b="12260"/>
          <a:stretch/>
        </p:blipFill>
        <p:spPr>
          <a:xfrm>
            <a:off x="128200" y="887075"/>
            <a:ext cx="5482925" cy="3870312"/>
          </a:xfrm>
          <a:prstGeom prst="rect">
            <a:avLst/>
          </a:prstGeom>
          <a:noFill/>
          <a:ln w="9525" cap="flat" cmpd="sng">
            <a:solidFill>
              <a:schemeClr val="dk1"/>
            </a:solidFill>
            <a:prstDash val="solid"/>
            <a:round/>
            <a:headEnd type="none" w="sm" len="sm"/>
            <a:tailEnd type="none" w="sm" len="sm"/>
          </a:ln>
          <a:effectLst>
            <a:outerShdw blurRad="57150" dist="104775" dir="5400000" algn="bl" rotWithShape="0">
              <a:srgbClr val="000000">
                <a:alpha val="50000"/>
              </a:srgbClr>
            </a:outerShdw>
          </a:effectLst>
        </p:spPr>
      </p:pic>
      <p:sp>
        <p:nvSpPr>
          <p:cNvPr id="964" name="Google Shape;964;p120"/>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Sample MRAS RFI Report</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DEIA in Governmentwide Acquisition Contracts (GWACs)</a:t>
            </a:r>
            <a:endParaRPr sz="2320"/>
          </a:p>
        </p:txBody>
      </p:sp>
      <p:sp>
        <p:nvSpPr>
          <p:cNvPr id="332" name="Google Shape;332;p49"/>
          <p:cNvSpPr txBox="1">
            <a:spLocks noGrp="1"/>
          </p:cNvSpPr>
          <p:nvPr>
            <p:ph type="body" idx="1"/>
          </p:nvPr>
        </p:nvSpPr>
        <p:spPr>
          <a:xfrm>
            <a:off x="311700" y="1152475"/>
            <a:ext cx="8520600" cy="38745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SzPts val="1800"/>
              <a:buChar char="●"/>
            </a:pPr>
            <a:r>
              <a:rPr lang="en"/>
              <a:t>Alliant 2 established subcontracting goals to encourage robust small business collaboration.</a:t>
            </a:r>
            <a:endParaRPr/>
          </a:p>
          <a:p>
            <a:pPr marL="457200" lvl="0" indent="-342900" algn="l" rtl="0">
              <a:lnSpc>
                <a:spcPct val="100000"/>
              </a:lnSpc>
              <a:spcBef>
                <a:spcPts val="1000"/>
              </a:spcBef>
              <a:spcAft>
                <a:spcPts val="0"/>
              </a:spcAft>
              <a:buSzPts val="1800"/>
              <a:buChar char="●"/>
            </a:pPr>
            <a:r>
              <a:rPr lang="en"/>
              <a:t>8(a) STARS III:  A small business set-aside contract that provides flexible access to a large, diverse pool of 8(a) vendors</a:t>
            </a:r>
            <a:endParaRPr/>
          </a:p>
          <a:p>
            <a:pPr marL="457200" lvl="0" indent="-342900" algn="l" rtl="0">
              <a:lnSpc>
                <a:spcPct val="100000"/>
              </a:lnSpc>
              <a:spcBef>
                <a:spcPts val="1000"/>
              </a:spcBef>
              <a:spcAft>
                <a:spcPts val="0"/>
              </a:spcAft>
              <a:buSzPts val="1800"/>
              <a:buChar char="●"/>
            </a:pPr>
            <a:r>
              <a:rPr lang="en"/>
              <a:t>VETS 2:  Only GWAC set aside exclusively for Service-Disabled, Veteran-Owned Small Businesses (SDVOSB)</a:t>
            </a:r>
            <a:endParaRPr/>
          </a:p>
          <a:p>
            <a:pPr marL="457200" lvl="0" indent="-342900" algn="l" rtl="0">
              <a:lnSpc>
                <a:spcPct val="100000"/>
              </a:lnSpc>
              <a:spcBef>
                <a:spcPts val="1000"/>
              </a:spcBef>
              <a:spcAft>
                <a:spcPts val="0"/>
              </a:spcAft>
              <a:buSzPts val="1800"/>
              <a:buChar char="●"/>
            </a:pPr>
            <a:r>
              <a:rPr lang="en"/>
              <a:t>Polaris</a:t>
            </a:r>
            <a:endParaRPr/>
          </a:p>
          <a:p>
            <a:pPr marL="914400" lvl="1" indent="-317500" algn="l" rtl="0">
              <a:lnSpc>
                <a:spcPct val="100000"/>
              </a:lnSpc>
              <a:spcBef>
                <a:spcPts val="1000"/>
              </a:spcBef>
              <a:spcAft>
                <a:spcPts val="0"/>
              </a:spcAft>
              <a:buSzPts val="1400"/>
              <a:buChar char="○"/>
            </a:pPr>
            <a:r>
              <a:rPr lang="en"/>
              <a:t>Will be a small business GWAC with four unique set aside pools:  Small Business, Women-Owned Small Business, HUBzone Business, and SDVOSB</a:t>
            </a:r>
            <a:endParaRPr/>
          </a:p>
          <a:p>
            <a:pPr marL="914400" lvl="1" indent="-317500" algn="l" rtl="0">
              <a:lnSpc>
                <a:spcPct val="100000"/>
              </a:lnSpc>
              <a:spcBef>
                <a:spcPts val="1000"/>
              </a:spcBef>
              <a:spcAft>
                <a:spcPts val="1000"/>
              </a:spcAft>
              <a:buSzPts val="1400"/>
              <a:buChar char="○"/>
            </a:pPr>
            <a:r>
              <a:rPr lang="en"/>
              <a:t>Offers are under evaluation; awards are planned to begin in FY24.</a:t>
            </a:r>
            <a:endParaRPr/>
          </a:p>
        </p:txBody>
      </p:sp>
      <p:sp>
        <p:nvSpPr>
          <p:cNvPr id="333" name="Google Shape;333;p4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81" name="Google Shape;981;p121"/>
          <p:cNvSpPr txBox="1"/>
          <p:nvPr/>
        </p:nvSpPr>
        <p:spPr>
          <a:xfrm>
            <a:off x="8402776" y="4783842"/>
            <a:ext cx="548700" cy="30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FFFFFF"/>
                </a:solidFill>
              </a:rPr>
              <a:t>80</a:t>
            </a:fld>
            <a:endParaRPr sz="1300">
              <a:solidFill>
                <a:srgbClr val="FFFFFF"/>
              </a:solidFill>
            </a:endParaRPr>
          </a:p>
        </p:txBody>
      </p:sp>
      <p:sp>
        <p:nvSpPr>
          <p:cNvPr id="979" name="Google Shape;979;p12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sp>
        <p:nvSpPr>
          <p:cNvPr id="980" name="Google Shape;980;p121"/>
          <p:cNvSpPr/>
          <p:nvPr/>
        </p:nvSpPr>
        <p:spPr>
          <a:xfrm>
            <a:off x="714274" y="1191454"/>
            <a:ext cx="4264500" cy="564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700">
                <a:solidFill>
                  <a:srgbClr val="38761D"/>
                </a:solidFill>
              </a:rPr>
              <a:t>"MRAS helped me avoid doing it the way it's always been done before."</a:t>
            </a:r>
            <a:endParaRPr sz="1700">
              <a:solidFill>
                <a:srgbClr val="38761D"/>
              </a:solidFill>
            </a:endParaRPr>
          </a:p>
        </p:txBody>
      </p:sp>
      <p:sp>
        <p:nvSpPr>
          <p:cNvPr id="982" name="Google Shape;982;p121"/>
          <p:cNvSpPr/>
          <p:nvPr/>
        </p:nvSpPr>
        <p:spPr>
          <a:xfrm>
            <a:off x="5174395" y="2745192"/>
            <a:ext cx="3565800" cy="118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500">
                <a:solidFill>
                  <a:srgbClr val="0000FF"/>
                </a:solidFill>
              </a:rPr>
              <a:t>“...I used MRAS and in 10 days, had 40 people respond. GSA then went over the report and did a deep dive to identify specific socioeconomic factors. It was very helpful!"</a:t>
            </a:r>
            <a:endParaRPr sz="1500">
              <a:solidFill>
                <a:srgbClr val="0000FF"/>
              </a:solidFill>
            </a:endParaRPr>
          </a:p>
        </p:txBody>
      </p:sp>
      <p:sp>
        <p:nvSpPr>
          <p:cNvPr id="983" name="Google Shape;983;p121"/>
          <p:cNvSpPr/>
          <p:nvPr/>
        </p:nvSpPr>
        <p:spPr>
          <a:xfrm>
            <a:off x="76200" y="2172217"/>
            <a:ext cx="4733100" cy="140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500">
                <a:solidFill>
                  <a:srgbClr val="F66E1A"/>
                </a:solidFill>
              </a:rPr>
              <a:t>"I am very satisfied with this process,...I am extremely happy with the results and plan to utilize the services again....I will share this positive experience with other supervisors in my organization and encourage them to utilize these services as well. Great Job!"</a:t>
            </a:r>
            <a:endParaRPr sz="1500">
              <a:solidFill>
                <a:srgbClr val="F66E1A"/>
              </a:solidFill>
            </a:endParaRPr>
          </a:p>
        </p:txBody>
      </p:sp>
      <p:sp>
        <p:nvSpPr>
          <p:cNvPr id="984" name="Google Shape;984;p121"/>
          <p:cNvSpPr/>
          <p:nvPr/>
        </p:nvSpPr>
        <p:spPr>
          <a:xfrm>
            <a:off x="495575" y="4084400"/>
            <a:ext cx="6970800" cy="564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a:solidFill>
                  <a:srgbClr val="9900FF"/>
                </a:solidFill>
              </a:rPr>
              <a:t>"...the customer utilized the MRAS RFI process to determine their overall acquisition strategy.</a:t>
            </a:r>
            <a:r>
              <a:rPr lang="en" sz="1600" b="1">
                <a:solidFill>
                  <a:srgbClr val="9900FF"/>
                </a:solidFill>
              </a:rPr>
              <a:t> The MRAS program has proven to be a value added program!</a:t>
            </a:r>
            <a:endParaRPr sz="1600">
              <a:solidFill>
                <a:srgbClr val="9900FF"/>
              </a:solidFill>
            </a:endParaRPr>
          </a:p>
        </p:txBody>
      </p:sp>
      <p:pic>
        <p:nvPicPr>
          <p:cNvPr id="985" name="Google Shape;985;p121" descr="Image of coworkers high fiving "/>
          <p:cNvPicPr preferRelativeResize="0"/>
          <p:nvPr/>
        </p:nvPicPr>
        <p:blipFill rotWithShape="1">
          <a:blip r:embed="rId3">
            <a:alphaModFix/>
          </a:blip>
          <a:srcRect r="5891"/>
          <a:stretch/>
        </p:blipFill>
        <p:spPr>
          <a:xfrm>
            <a:off x="6080450" y="854213"/>
            <a:ext cx="2783400" cy="1770000"/>
          </a:xfrm>
          <a:prstGeom prst="round2SameRect">
            <a:avLst>
              <a:gd name="adj1" fmla="val 16667"/>
              <a:gd name="adj2" fmla="val 0"/>
            </a:avLst>
          </a:prstGeom>
          <a:noFill/>
          <a:ln>
            <a:noFill/>
          </a:ln>
          <a:effectLst>
            <a:outerShdw blurRad="57150" dist="19050" dir="5400000" algn="bl" rotWithShape="0">
              <a:srgbClr val="000000">
                <a:alpha val="50000"/>
              </a:srgbClr>
            </a:outerShdw>
          </a:effectLst>
        </p:spPr>
      </p:pic>
      <p:sp>
        <p:nvSpPr>
          <p:cNvPr id="978" name="Google Shape;978;p121"/>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What our Customers are Saying….</a:t>
            </a:r>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3" name="Google Shape;993;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81</a:t>
            </a:fld>
            <a:endParaRPr/>
          </a:p>
        </p:txBody>
      </p:sp>
      <p:sp>
        <p:nvSpPr>
          <p:cNvPr id="991" name="Google Shape;991;p122"/>
          <p:cNvSpPr txBox="1">
            <a:spLocks noGrp="1"/>
          </p:cNvSpPr>
          <p:nvPr>
            <p:ph type="body" idx="1"/>
          </p:nvPr>
        </p:nvSpPr>
        <p:spPr>
          <a:xfrm>
            <a:off x="3169925" y="1977088"/>
            <a:ext cx="5775900" cy="2804100"/>
          </a:xfrm>
          <a:prstGeom prst="rect">
            <a:avLst/>
          </a:prstGeom>
        </p:spPr>
        <p:txBody>
          <a:bodyPr spcFirstLastPara="1" wrap="square" lIns="0" tIns="0" rIns="91425" bIns="91425" anchor="t" anchorCtr="0">
            <a:normAutofit/>
          </a:bodyPr>
          <a:lstStyle/>
          <a:p>
            <a:pPr marL="0" lvl="0" indent="0" algn="l" rtl="0">
              <a:spcBef>
                <a:spcPts val="0"/>
              </a:spcBef>
              <a:spcAft>
                <a:spcPts val="0"/>
              </a:spcAft>
              <a:buNone/>
            </a:pPr>
            <a:r>
              <a:rPr lang="en"/>
              <a:t>Email Us: </a:t>
            </a:r>
            <a:r>
              <a:rPr lang="en" u="sng">
                <a:solidFill>
                  <a:srgbClr val="2134E6"/>
                </a:solidFill>
                <a:hlinkClick r:id="rId3">
                  <a:extLst>
                    <a:ext uri="{A12FA001-AC4F-418D-AE19-62706E023703}">
                      <ahyp:hlinkClr xmlns:ahyp="http://schemas.microsoft.com/office/drawing/2018/hyperlinkcolor" val="tx"/>
                    </a:ext>
                  </a:extLst>
                </a:hlinkClick>
              </a:rPr>
              <a:t>RFI@Research.GSA.gov</a:t>
            </a:r>
            <a:endParaRPr>
              <a:solidFill>
                <a:srgbClr val="2134E6"/>
              </a:solidFill>
            </a:endParaRPr>
          </a:p>
          <a:p>
            <a:pPr marL="0" lvl="0" indent="0" algn="l" rtl="0">
              <a:spcBef>
                <a:spcPts val="1200"/>
              </a:spcBef>
              <a:spcAft>
                <a:spcPts val="0"/>
              </a:spcAft>
              <a:buNone/>
            </a:pPr>
            <a:r>
              <a:rPr lang="en"/>
              <a:t>Visit: </a:t>
            </a:r>
            <a:r>
              <a:rPr lang="en" u="sng">
                <a:solidFill>
                  <a:srgbClr val="2134E6"/>
                </a:solidFill>
                <a:hlinkClick r:id="rId4">
                  <a:extLst>
                    <a:ext uri="{A12FA001-AC4F-418D-AE19-62706E023703}">
                      <ahyp:hlinkClr xmlns:ahyp="http://schemas.microsoft.com/office/drawing/2018/hyperlinkcolor" val="tx"/>
                    </a:ext>
                  </a:extLst>
                </a:hlinkClick>
              </a:rPr>
              <a:t>Buy.GSA.gov/MRAS</a:t>
            </a:r>
            <a:endParaRPr>
              <a:solidFill>
                <a:srgbClr val="2134E6"/>
              </a:solidFill>
            </a:endParaRPr>
          </a:p>
          <a:p>
            <a:pPr marL="0" lvl="0" indent="0" algn="l" rtl="0">
              <a:spcBef>
                <a:spcPts val="1200"/>
              </a:spcBef>
              <a:spcAft>
                <a:spcPts val="0"/>
              </a:spcAft>
              <a:buNone/>
            </a:pPr>
            <a:r>
              <a:rPr lang="en"/>
              <a:t>Contact For Assistance: </a:t>
            </a:r>
            <a:r>
              <a:rPr lang="en" u="sng">
                <a:solidFill>
                  <a:srgbClr val="2134E6"/>
                </a:solidFill>
                <a:hlinkClick r:id="rId5">
                  <a:extLst>
                    <a:ext uri="{A12FA001-AC4F-418D-AE19-62706E023703}">
                      <ahyp:hlinkClr xmlns:ahyp="http://schemas.microsoft.com/office/drawing/2018/hyperlinkcolor" val="tx"/>
                    </a:ext>
                  </a:extLst>
                </a:hlinkClick>
              </a:rPr>
              <a:t>www.GSA.gov/CSD</a:t>
            </a:r>
            <a:endParaRPr>
              <a:solidFill>
                <a:srgbClr val="2134E6"/>
              </a:solidFill>
            </a:endParaRPr>
          </a:p>
          <a:p>
            <a:pPr marL="0" lvl="0" indent="0" algn="l" rtl="0">
              <a:spcBef>
                <a:spcPts val="1200"/>
              </a:spcBef>
              <a:spcAft>
                <a:spcPts val="0"/>
              </a:spcAft>
              <a:buNone/>
            </a:pPr>
            <a:r>
              <a:rPr lang="en"/>
              <a:t>Training: </a:t>
            </a:r>
            <a:r>
              <a:rPr lang="en" u="sng">
                <a:solidFill>
                  <a:srgbClr val="2134E6"/>
                </a:solidFill>
                <a:hlinkClick r:id="rId6">
                  <a:extLst>
                    <a:ext uri="{A12FA001-AC4F-418D-AE19-62706E023703}">
                      <ahyp:hlinkClr xmlns:ahyp="http://schemas.microsoft.com/office/drawing/2018/hyperlinkcolor" val="tx"/>
                    </a:ext>
                  </a:extLst>
                </a:hlinkClick>
              </a:rPr>
              <a:t>www.GSA.gov/events</a:t>
            </a:r>
            <a:endParaRPr>
              <a:solidFill>
                <a:srgbClr val="2134E6"/>
              </a:solidFill>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990" name="Google Shape;990;p122"/>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MRAS Resources</a:t>
            </a:r>
            <a:endParaRPr dirty="0"/>
          </a:p>
        </p:txBody>
      </p:sp>
      <p:sp>
        <p:nvSpPr>
          <p:cNvPr id="992" name="Google Shape;992;p122"/>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23"/>
          <p:cNvSpPr txBox="1">
            <a:spLocks noGrp="1"/>
          </p:cNvSpPr>
          <p:nvPr>
            <p:ph type="ctrTitle"/>
          </p:nvPr>
        </p:nvSpPr>
        <p:spPr>
          <a:xfrm>
            <a:off x="311700" y="942100"/>
            <a:ext cx="5550600" cy="2563100"/>
          </a:xfrm>
          <a:prstGeom prst="rect">
            <a:avLst/>
          </a:prstGeom>
          <a:noFill/>
          <a:ln>
            <a:noFill/>
          </a:ln>
        </p:spPr>
        <p:txBody>
          <a:bodyPr spcFirstLastPara="1" wrap="square" lIns="91425" tIns="91425" rIns="91425" bIns="91425" anchor="b" anchorCtr="0">
            <a:normAutofit/>
          </a:bodyPr>
          <a:lstStyle/>
          <a:p>
            <a:r>
              <a:rPr lang="en" dirty="0"/>
              <a:t>FAST 2024</a:t>
            </a:r>
            <a:br>
              <a:rPr lang="en" dirty="0"/>
            </a:br>
            <a:r>
              <a:rPr lang="en-US" dirty="0"/>
              <a:t>GSA Advantage</a:t>
            </a:r>
            <a:br>
              <a:rPr lang="en-US" dirty="0"/>
            </a:br>
            <a:endParaRP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5" name="Google Shape;1005;p124"/>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83</a:t>
            </a:fld>
            <a:endParaRPr/>
          </a:p>
        </p:txBody>
      </p:sp>
      <p:sp>
        <p:nvSpPr>
          <p:cNvPr id="1006" name="Google Shape;1006;p124"/>
          <p:cNvSpPr txBox="1"/>
          <p:nvPr/>
        </p:nvSpPr>
        <p:spPr>
          <a:xfrm>
            <a:off x="59532" y="3398774"/>
            <a:ext cx="6424500" cy="1264500"/>
          </a:xfrm>
          <a:prstGeom prst="rect">
            <a:avLst/>
          </a:prstGeom>
          <a:noFill/>
          <a:ln>
            <a:noFill/>
          </a:ln>
        </p:spPr>
        <p:txBody>
          <a:bodyPr spcFirstLastPara="1" wrap="square" lIns="91425" tIns="91425" rIns="91425" bIns="91425" anchor="ctr" anchorCtr="0">
            <a:normAutofit fontScale="55000" lnSpcReduction="20000"/>
          </a:bodyPr>
          <a:lstStyle/>
          <a:p>
            <a:pPr marL="0" marR="0" lvl="0" indent="0" algn="ctr" rtl="0">
              <a:lnSpc>
                <a:spcPct val="100000"/>
              </a:lnSpc>
              <a:spcBef>
                <a:spcPts val="0"/>
              </a:spcBef>
              <a:spcAft>
                <a:spcPts val="0"/>
              </a:spcAft>
              <a:buClr>
                <a:schemeClr val="lt1"/>
              </a:buClr>
              <a:buSzPct val="166666"/>
              <a:buFont typeface="Arial"/>
              <a:buNone/>
            </a:pPr>
            <a:r>
              <a:rPr lang="en" sz="3600" b="0" i="0" u="none" strike="noStrike" cap="none">
                <a:solidFill>
                  <a:schemeClr val="lt1"/>
                </a:solidFill>
                <a:latin typeface="Arial"/>
                <a:ea typeface="Arial"/>
                <a:cs typeface="Arial"/>
                <a:sym typeface="Arial"/>
              </a:rPr>
              <a:t>GSA Customer Service Director</a:t>
            </a:r>
            <a:endParaRPr/>
          </a:p>
          <a:p>
            <a:pPr marL="0" marR="0" lvl="0" indent="0" algn="ctr" rtl="0">
              <a:lnSpc>
                <a:spcPct val="100000"/>
              </a:lnSpc>
              <a:spcBef>
                <a:spcPts val="0"/>
              </a:spcBef>
              <a:spcAft>
                <a:spcPts val="0"/>
              </a:spcAft>
              <a:buClr>
                <a:schemeClr val="lt1"/>
              </a:buClr>
              <a:buSzPct val="166666"/>
              <a:buFont typeface="Arial"/>
              <a:buNone/>
            </a:pPr>
            <a:r>
              <a:rPr lang="en" sz="3600" b="0" i="0" u="none" strike="noStrike" cap="none">
                <a:solidFill>
                  <a:schemeClr val="lt1"/>
                </a:solidFill>
                <a:latin typeface="Arial"/>
                <a:ea typeface="Arial"/>
                <a:cs typeface="Arial"/>
                <a:sym typeface="Arial"/>
              </a:rPr>
              <a:t>NASA Accounts</a:t>
            </a:r>
            <a:endParaRPr/>
          </a:p>
          <a:p>
            <a:pPr marL="0" marR="0" lvl="0" indent="0" algn="ctr" rtl="0">
              <a:lnSpc>
                <a:spcPct val="100000"/>
              </a:lnSpc>
              <a:spcBef>
                <a:spcPts val="0"/>
              </a:spcBef>
              <a:spcAft>
                <a:spcPts val="0"/>
              </a:spcAft>
              <a:buClr>
                <a:schemeClr val="lt1"/>
              </a:buClr>
              <a:buSzPct val="166666"/>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ct val="166666"/>
              <a:buFont typeface="Arial"/>
              <a:buNone/>
            </a:pPr>
            <a:r>
              <a:rPr lang="en" sz="3600" b="0" i="0" u="none" strike="noStrike" cap="none">
                <a:solidFill>
                  <a:schemeClr val="lt1"/>
                </a:solidFill>
                <a:latin typeface="Arial"/>
                <a:ea typeface="Arial"/>
                <a:cs typeface="Arial"/>
                <a:sym typeface="Arial"/>
              </a:rPr>
              <a:t>Mark.King@gsa.gov</a:t>
            </a:r>
            <a:endParaRPr/>
          </a:p>
        </p:txBody>
      </p:sp>
      <p:pic>
        <p:nvPicPr>
          <p:cNvPr id="1007" name="Google Shape;1007;p124" descr="Picture of mark king "/>
          <p:cNvPicPr preferRelativeResize="0"/>
          <p:nvPr/>
        </p:nvPicPr>
        <p:blipFill rotWithShape="1">
          <a:blip r:embed="rId3">
            <a:alphaModFix/>
          </a:blip>
          <a:srcRect/>
          <a:stretch/>
        </p:blipFill>
        <p:spPr>
          <a:xfrm>
            <a:off x="2594316" y="1194078"/>
            <a:ext cx="1354931" cy="2032396"/>
          </a:xfrm>
          <a:prstGeom prst="rect">
            <a:avLst/>
          </a:prstGeom>
          <a:noFill/>
          <a:ln>
            <a:noFill/>
          </a:ln>
        </p:spPr>
      </p:pic>
      <p:sp>
        <p:nvSpPr>
          <p:cNvPr id="1004" name="Google Shape;1004;p124"/>
          <p:cNvSpPr txBox="1">
            <a:spLocks noGrp="1"/>
          </p:cNvSpPr>
          <p:nvPr>
            <p:ph type="title"/>
          </p:nvPr>
        </p:nvSpPr>
        <p:spPr>
          <a:xfrm>
            <a:off x="0" y="480283"/>
            <a:ext cx="6424500" cy="7137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dirty="0"/>
              <a:t>Mark King</a:t>
            </a:r>
            <a:endParaRP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1016" name="Google Shape;1016;p125" descr="Cartoon image of a woman holding shopping bags and a computer with GSA Advantage "/>
          <p:cNvPicPr preferRelativeResize="0"/>
          <p:nvPr/>
        </p:nvPicPr>
        <p:blipFill rotWithShape="1">
          <a:blip r:embed="rId3">
            <a:alphaModFix/>
          </a:blip>
          <a:srcRect/>
          <a:stretch/>
        </p:blipFill>
        <p:spPr>
          <a:xfrm>
            <a:off x="5486019" y="1816036"/>
            <a:ext cx="3657981" cy="2284777"/>
          </a:xfrm>
          <a:prstGeom prst="rect">
            <a:avLst/>
          </a:prstGeom>
          <a:noFill/>
          <a:ln>
            <a:noFill/>
          </a:ln>
        </p:spPr>
      </p:pic>
      <p:sp>
        <p:nvSpPr>
          <p:cNvPr id="1017" name="Google Shape;1017;p125" descr="Image of the GSA Advantage logo"/>
          <p:cNvSpPr/>
          <p:nvPr/>
        </p:nvSpPr>
        <p:spPr>
          <a:xfrm>
            <a:off x="6931152" y="2404872"/>
            <a:ext cx="1545336" cy="983491"/>
          </a:xfrm>
          <a:prstGeom prst="flowChartProcess">
            <a:avLst/>
          </a:prstGeom>
          <a:solidFill>
            <a:schemeClr val="accent1"/>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18" name="Google Shape;1018;p125" descr="GSA Advantage!"/>
          <p:cNvPicPr preferRelativeResize="0"/>
          <p:nvPr/>
        </p:nvPicPr>
        <p:blipFill rotWithShape="1">
          <a:blip r:embed="rId4">
            <a:alphaModFix/>
          </a:blip>
          <a:srcRect/>
          <a:stretch/>
        </p:blipFill>
        <p:spPr>
          <a:xfrm>
            <a:off x="6995160" y="2687479"/>
            <a:ext cx="1413390" cy="343925"/>
          </a:xfrm>
          <a:prstGeom prst="rect">
            <a:avLst/>
          </a:prstGeom>
          <a:noFill/>
          <a:ln>
            <a:noFill/>
          </a:ln>
        </p:spPr>
      </p:pic>
      <p:sp>
        <p:nvSpPr>
          <p:cNvPr id="1019" name="Google Shape;1019;p125"/>
          <p:cNvSpPr/>
          <p:nvPr/>
        </p:nvSpPr>
        <p:spPr>
          <a:xfrm>
            <a:off x="893183" y="4356393"/>
            <a:ext cx="73149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400" b="1" i="0" u="none" strike="noStrike" cap="none">
                <a:solidFill>
                  <a:srgbClr val="00B0F0"/>
                </a:solidFill>
                <a:latin typeface="Arial"/>
                <a:ea typeface="Arial"/>
                <a:cs typeface="Arial"/>
                <a:sym typeface="Arial"/>
              </a:rPr>
              <a:t>It’s like Amazon.com for Government Customers</a:t>
            </a:r>
            <a:endParaRPr/>
          </a:p>
        </p:txBody>
      </p:sp>
      <p:sp>
        <p:nvSpPr>
          <p:cNvPr id="1020" name="Google Shape;1020;p125"/>
          <p:cNvSpPr/>
          <p:nvPr/>
        </p:nvSpPr>
        <p:spPr>
          <a:xfrm>
            <a:off x="5447598" y="1112923"/>
            <a:ext cx="3558900" cy="73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800" b="1" i="0" u="none" strike="noStrike" cap="none">
                <a:solidFill>
                  <a:srgbClr val="FF0000"/>
                </a:solidFill>
                <a:latin typeface="Arial"/>
                <a:ea typeface="Arial"/>
                <a:cs typeface="Arial"/>
                <a:sym typeface="Arial"/>
              </a:rPr>
              <a:t>Think “Acquisition”</a:t>
            </a:r>
            <a:endParaRPr/>
          </a:p>
          <a:p>
            <a:pPr marL="0" marR="0" lvl="0" indent="0" algn="ctr" rtl="0">
              <a:lnSpc>
                <a:spcPct val="100000"/>
              </a:lnSpc>
              <a:spcBef>
                <a:spcPts val="0"/>
              </a:spcBef>
              <a:spcAft>
                <a:spcPts val="0"/>
              </a:spcAft>
              <a:buNone/>
            </a:pPr>
            <a:r>
              <a:rPr lang="en" sz="1400" b="0" i="1" u="none" strike="noStrike" cap="none">
                <a:solidFill>
                  <a:schemeClr val="dk2"/>
                </a:solidFill>
                <a:latin typeface="Arial"/>
                <a:ea typeface="Arial"/>
                <a:cs typeface="Arial"/>
                <a:sym typeface="Arial"/>
              </a:rPr>
              <a:t>Gov’t to Vendor Transaction</a:t>
            </a:r>
            <a:endParaRPr sz="1400" b="0" i="1" u="none" strike="noStrike" cap="none">
              <a:solidFill>
                <a:schemeClr val="dk2"/>
              </a:solidFill>
              <a:latin typeface="Arial"/>
              <a:ea typeface="Arial"/>
              <a:cs typeface="Arial"/>
              <a:sym typeface="Arial"/>
            </a:endParaRPr>
          </a:p>
        </p:txBody>
      </p:sp>
      <p:sp>
        <p:nvSpPr>
          <p:cNvPr id="1021" name="Google Shape;1021;p125" descr="Image of a star"/>
          <p:cNvSpPr/>
          <p:nvPr/>
        </p:nvSpPr>
        <p:spPr>
          <a:xfrm>
            <a:off x="252608" y="4477810"/>
            <a:ext cx="256200" cy="218700"/>
          </a:xfrm>
          <a:prstGeom prst="star5">
            <a:avLst>
              <a:gd name="adj" fmla="val 19098"/>
              <a:gd name="hf" fmla="val 105146"/>
              <a:gd name="vf" fmla="val 110557"/>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22" name="Google Shape;1022;p125" descr="Image of a star "/>
          <p:cNvSpPr/>
          <p:nvPr/>
        </p:nvSpPr>
        <p:spPr>
          <a:xfrm>
            <a:off x="8558685" y="4477810"/>
            <a:ext cx="256200" cy="218700"/>
          </a:xfrm>
          <a:prstGeom prst="star5">
            <a:avLst>
              <a:gd name="adj" fmla="val 19098"/>
              <a:gd name="hf" fmla="val 105146"/>
              <a:gd name="vf" fmla="val 110557"/>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23" name="Google Shape;1023;p125" descr="Image of a star "/>
          <p:cNvSpPr/>
          <p:nvPr/>
        </p:nvSpPr>
        <p:spPr>
          <a:xfrm>
            <a:off x="8208006" y="4477810"/>
            <a:ext cx="256200" cy="218700"/>
          </a:xfrm>
          <a:prstGeom prst="star5">
            <a:avLst>
              <a:gd name="adj" fmla="val 19098"/>
              <a:gd name="hf" fmla="val 105146"/>
              <a:gd name="vf" fmla="val 110557"/>
            </a:avLst>
          </a:prstGeom>
          <a:solidFill>
            <a:srgbClr val="0070C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24" name="Google Shape;1024;p125" descr="Image of a star "/>
          <p:cNvSpPr/>
          <p:nvPr/>
        </p:nvSpPr>
        <p:spPr>
          <a:xfrm>
            <a:off x="636953" y="4477810"/>
            <a:ext cx="256200" cy="218700"/>
          </a:xfrm>
          <a:prstGeom prst="star5">
            <a:avLst>
              <a:gd name="adj" fmla="val 19098"/>
              <a:gd name="hf" fmla="val 105146"/>
              <a:gd name="vf" fmla="val 110557"/>
            </a:avLst>
          </a:prstGeom>
          <a:solidFill>
            <a:srgbClr val="0070C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15" name="Google Shape;1015;p125"/>
          <p:cNvSpPr txBox="1"/>
          <p:nvPr/>
        </p:nvSpPr>
        <p:spPr>
          <a:xfrm>
            <a:off x="137414" y="986455"/>
            <a:ext cx="5172900" cy="2989200"/>
          </a:xfrm>
          <a:prstGeom prst="rect">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2800" b="1" i="0" u="none" strike="noStrike" cap="none">
                <a:solidFill>
                  <a:srgbClr val="0070C0"/>
                </a:solidFill>
                <a:latin typeface="Arial"/>
                <a:ea typeface="Arial"/>
                <a:cs typeface="Arial"/>
                <a:sym typeface="Arial"/>
              </a:rPr>
              <a:t>What is GSA Advantage?</a:t>
            </a:r>
            <a:endParaRPr/>
          </a:p>
          <a:p>
            <a:pPr marL="285750" marR="0" lvl="0" indent="-285750" algn="l" rtl="0">
              <a:lnSpc>
                <a:spcPct val="100000"/>
              </a:lnSpc>
              <a:spcBef>
                <a:spcPts val="0"/>
              </a:spcBef>
              <a:spcAft>
                <a:spcPts val="0"/>
              </a:spcAft>
              <a:buClr>
                <a:srgbClr val="000000"/>
              </a:buClr>
              <a:buSzPts val="1300"/>
              <a:buFont typeface="Arial"/>
              <a:buChar char="•"/>
            </a:pPr>
            <a:r>
              <a:rPr lang="en" sz="1300" b="1" i="0" u="none" strike="noStrike" cap="none">
                <a:solidFill>
                  <a:schemeClr val="dk1"/>
                </a:solidFill>
                <a:latin typeface="Arial"/>
                <a:ea typeface="Arial"/>
                <a:cs typeface="Arial"/>
                <a:sym typeface="Arial"/>
              </a:rPr>
              <a:t>Online Product Superstore - opened in 1994</a:t>
            </a:r>
            <a:endParaRPr/>
          </a:p>
          <a:p>
            <a:pPr marL="285750" marR="0" lvl="0" indent="-203200" algn="l" rtl="0">
              <a:lnSpc>
                <a:spcPct val="100000"/>
              </a:lnSpc>
              <a:spcBef>
                <a:spcPts val="0"/>
              </a:spcBef>
              <a:spcAft>
                <a:spcPts val="0"/>
              </a:spcAft>
              <a:buClr>
                <a:srgbClr val="000000"/>
              </a:buClr>
              <a:buSzPts val="1300"/>
              <a:buFont typeface="Arial"/>
              <a:buNone/>
            </a:pPr>
            <a:endParaRPr sz="1300" b="1"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300"/>
              <a:buFont typeface="Arial"/>
              <a:buChar char="•"/>
            </a:pPr>
            <a:r>
              <a:rPr lang="en" sz="1300" b="1" i="0" u="none" strike="noStrike" cap="none">
                <a:solidFill>
                  <a:schemeClr val="dk1"/>
                </a:solidFill>
                <a:latin typeface="Arial"/>
                <a:ea typeface="Arial"/>
                <a:cs typeface="Arial"/>
                <a:sym typeface="Arial"/>
              </a:rPr>
              <a:t>Offerings from GSA and VA Schedule contracts – also includes GSA Global Supply items </a:t>
            </a:r>
            <a:endParaRPr/>
          </a:p>
          <a:p>
            <a:pPr marL="0" marR="0" lvl="0" indent="0" algn="l" rtl="0">
              <a:lnSpc>
                <a:spcPct val="100000"/>
              </a:lnSpc>
              <a:spcBef>
                <a:spcPts val="0"/>
              </a:spcBef>
              <a:spcAft>
                <a:spcPts val="0"/>
              </a:spcAft>
              <a:buNone/>
            </a:pPr>
            <a:r>
              <a:rPr lang="en" sz="1300" b="1" i="0" u="none" strike="noStrike" cap="none">
                <a:solidFill>
                  <a:schemeClr val="dk1"/>
                </a:solidFill>
                <a:latin typeface="Arial"/>
                <a:ea typeface="Arial"/>
                <a:cs typeface="Arial"/>
                <a:sym typeface="Arial"/>
              </a:rPr>
              <a:t>      </a:t>
            </a:r>
            <a:endParaRPr/>
          </a:p>
          <a:p>
            <a:pPr marL="285750" marR="0" lvl="0" indent="-285750" algn="l" rtl="0">
              <a:lnSpc>
                <a:spcPct val="100000"/>
              </a:lnSpc>
              <a:spcBef>
                <a:spcPts val="0"/>
              </a:spcBef>
              <a:spcAft>
                <a:spcPts val="0"/>
              </a:spcAft>
              <a:buClr>
                <a:srgbClr val="000000"/>
              </a:buClr>
              <a:buSzPts val="1300"/>
              <a:buFont typeface="Arial"/>
              <a:buChar char="•"/>
            </a:pPr>
            <a:r>
              <a:rPr lang="en" sz="1300" b="1" i="0" u="none" strike="noStrike" cap="none">
                <a:solidFill>
                  <a:schemeClr val="dk1"/>
                </a:solidFill>
                <a:latin typeface="Arial"/>
                <a:ea typeface="Arial"/>
                <a:cs typeface="Arial"/>
                <a:sym typeface="Arial"/>
              </a:rPr>
              <a:t>Serves a dual function:</a:t>
            </a:r>
            <a:endParaRPr/>
          </a:p>
          <a:p>
            <a:pPr marL="796925" marR="0" lvl="0" indent="-285750" algn="l" rtl="0">
              <a:lnSpc>
                <a:spcPct val="100000"/>
              </a:lnSpc>
              <a:spcBef>
                <a:spcPts val="0"/>
              </a:spcBef>
              <a:spcAft>
                <a:spcPts val="0"/>
              </a:spcAft>
              <a:buClr>
                <a:srgbClr val="000000"/>
              </a:buClr>
              <a:buSzPts val="1300"/>
              <a:buFont typeface="Courier New"/>
              <a:buChar char="o"/>
            </a:pPr>
            <a:r>
              <a:rPr lang="en" sz="1300" b="1" i="0" u="none" strike="noStrike" cap="none">
                <a:solidFill>
                  <a:schemeClr val="dk1"/>
                </a:solidFill>
                <a:latin typeface="Arial"/>
                <a:ea typeface="Arial"/>
                <a:cs typeface="Arial"/>
                <a:sym typeface="Arial"/>
              </a:rPr>
              <a:t>eCommerce Purchasing tool</a:t>
            </a:r>
            <a:endParaRPr/>
          </a:p>
          <a:p>
            <a:pPr marL="796925" marR="0" lvl="0" indent="-285750" algn="l" rtl="0">
              <a:lnSpc>
                <a:spcPct val="100000"/>
              </a:lnSpc>
              <a:spcBef>
                <a:spcPts val="0"/>
              </a:spcBef>
              <a:spcAft>
                <a:spcPts val="0"/>
              </a:spcAft>
              <a:buClr>
                <a:srgbClr val="000000"/>
              </a:buClr>
              <a:buSzPts val="1300"/>
              <a:buFont typeface="Courier New"/>
              <a:buChar char="o"/>
            </a:pPr>
            <a:r>
              <a:rPr lang="en" sz="1300" b="1" i="0" u="none" strike="noStrike" cap="none">
                <a:solidFill>
                  <a:schemeClr val="dk1"/>
                </a:solidFill>
                <a:latin typeface="Arial"/>
                <a:ea typeface="Arial"/>
                <a:cs typeface="Arial"/>
                <a:sym typeface="Arial"/>
              </a:rPr>
              <a:t>Market Research tool</a:t>
            </a:r>
            <a:endParaRPr/>
          </a:p>
          <a:p>
            <a:pPr marL="285750" marR="0" lvl="0" indent="-203200" algn="l" rtl="0">
              <a:lnSpc>
                <a:spcPct val="100000"/>
              </a:lnSpc>
              <a:spcBef>
                <a:spcPts val="0"/>
              </a:spcBef>
              <a:spcAft>
                <a:spcPts val="0"/>
              </a:spcAft>
              <a:buClr>
                <a:srgbClr val="000000"/>
              </a:buClr>
              <a:buSzPts val="1300"/>
              <a:buFont typeface="Arial"/>
              <a:buNone/>
            </a:pPr>
            <a:endParaRPr sz="1300" b="1"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300"/>
              <a:buFont typeface="Arial"/>
              <a:buChar char="•"/>
            </a:pPr>
            <a:r>
              <a:rPr lang="en" sz="1300" b="1" i="0" u="none" strike="noStrike" cap="none">
                <a:solidFill>
                  <a:schemeClr val="dk1"/>
                </a:solidFill>
                <a:latin typeface="Arial"/>
                <a:ea typeface="Arial"/>
                <a:cs typeface="Arial"/>
                <a:sym typeface="Arial"/>
              </a:rPr>
              <a:t>Ideal for product purchases off of federal schedules</a:t>
            </a:r>
            <a:endParaRPr sz="13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None/>
            </a:pPr>
            <a:endParaRPr sz="1300" b="1"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300"/>
              <a:buFont typeface="Arial"/>
              <a:buChar char="•"/>
            </a:pPr>
            <a:r>
              <a:rPr lang="en" sz="1300" b="1" i="0" u="none" strike="noStrike" cap="none">
                <a:solidFill>
                  <a:schemeClr val="dk1"/>
                </a:solidFill>
                <a:latin typeface="Arial"/>
                <a:ea typeface="Arial"/>
                <a:cs typeface="Arial"/>
                <a:sym typeface="Arial"/>
              </a:rPr>
              <a:t>Catalog of over 80M+ products</a:t>
            </a:r>
            <a:endParaRPr/>
          </a:p>
        </p:txBody>
      </p:sp>
      <p:sp>
        <p:nvSpPr>
          <p:cNvPr id="1013" name="Google Shape;1013;p125"/>
          <p:cNvSpPr txBox="1">
            <a:spLocks noGrp="1"/>
          </p:cNvSpPr>
          <p:nvPr>
            <p:ph type="title"/>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sz="2400" b="1" dirty="0"/>
              <a:t>GSA Advantage!</a:t>
            </a:r>
            <a:br>
              <a:rPr lang="en" sz="2400" b="1" dirty="0"/>
            </a:br>
            <a:endParaRPr sz="2400" dirty="0"/>
          </a:p>
        </p:txBody>
      </p:sp>
      <p:pic>
        <p:nvPicPr>
          <p:cNvPr id="1014" name="Google Shape;1014;p125" descr="GSA Advantage!"/>
          <p:cNvPicPr preferRelativeResize="0"/>
          <p:nvPr/>
        </p:nvPicPr>
        <p:blipFill rotWithShape="1">
          <a:blip r:embed="rId5">
            <a:alphaModFix/>
          </a:blip>
          <a:srcRect/>
          <a:stretch/>
        </p:blipFill>
        <p:spPr>
          <a:xfrm>
            <a:off x="137414" y="52637"/>
            <a:ext cx="2543263" cy="61886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033" name="Google Shape;1033;p126" descr="GSA Advantage! Homepage "/>
          <p:cNvPicPr preferRelativeResize="0"/>
          <p:nvPr/>
        </p:nvPicPr>
        <p:blipFill rotWithShape="1">
          <a:blip r:embed="rId3">
            <a:alphaModFix/>
          </a:blip>
          <a:srcRect/>
          <a:stretch/>
        </p:blipFill>
        <p:spPr>
          <a:xfrm>
            <a:off x="2203059" y="1581866"/>
            <a:ext cx="6831784" cy="3351855"/>
          </a:xfrm>
          <a:prstGeom prst="rect">
            <a:avLst/>
          </a:prstGeom>
          <a:noFill/>
          <a:ln w="9525" cap="flat" cmpd="sng">
            <a:solidFill>
              <a:srgbClr val="FF0000"/>
            </a:solidFill>
            <a:prstDash val="solid"/>
            <a:round/>
            <a:headEnd type="none" w="sm" len="sm"/>
            <a:tailEnd type="none" w="sm" len="sm"/>
          </a:ln>
        </p:spPr>
      </p:pic>
      <p:sp>
        <p:nvSpPr>
          <p:cNvPr id="1034" name="Google Shape;1034;p126"/>
          <p:cNvSpPr txBox="1"/>
          <p:nvPr/>
        </p:nvSpPr>
        <p:spPr>
          <a:xfrm>
            <a:off x="32004" y="1724805"/>
            <a:ext cx="2354100" cy="181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br>
              <a:rPr lang="en" sz="1000" b="1" i="0" u="none" strike="noStrike" cap="none">
                <a:solidFill>
                  <a:srgbClr val="000000"/>
                </a:solidFill>
                <a:latin typeface="Arial"/>
                <a:ea typeface="Arial"/>
                <a:cs typeface="Arial"/>
                <a:sym typeface="Arial"/>
              </a:rPr>
            </a:br>
            <a:r>
              <a:rPr lang="en" sz="1000" b="1" i="0" u="none" strike="noStrike" cap="none">
                <a:solidFill>
                  <a:srgbClr val="000000"/>
                </a:solidFill>
                <a:latin typeface="Arial"/>
                <a:ea typeface="Arial"/>
                <a:cs typeface="Arial"/>
                <a:sym typeface="Arial"/>
              </a:rPr>
              <a:t>Website: </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280"/>
              </a:spcBef>
              <a:spcAft>
                <a:spcPts val="0"/>
              </a:spcAft>
              <a:buNone/>
            </a:pPr>
            <a:r>
              <a:rPr lang="en" sz="1000" b="0" i="0" u="sng" strike="noStrike" cap="none">
                <a:solidFill>
                  <a:srgbClr val="0070C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https://www.gsaadvantage.gov</a:t>
            </a:r>
            <a:endParaRPr sz="1000" b="0" i="0" u="none" strike="noStrike" cap="none">
              <a:solidFill>
                <a:srgbClr val="0070C0"/>
              </a:solidFill>
              <a:latin typeface="Arial"/>
              <a:ea typeface="Arial"/>
              <a:cs typeface="Arial"/>
              <a:sym typeface="Arial"/>
            </a:endParaRPr>
          </a:p>
          <a:p>
            <a:pPr marL="0" marR="0" lvl="0" indent="0" algn="l" rtl="0">
              <a:lnSpc>
                <a:spcPct val="100000"/>
              </a:lnSpc>
              <a:spcBef>
                <a:spcPts val="280"/>
              </a:spcBef>
              <a:spcAft>
                <a:spcPts val="0"/>
              </a:spcAft>
              <a:buNone/>
            </a:pPr>
            <a:br>
              <a:rPr lang="en" sz="1000" b="0" i="0" u="none" strike="noStrike" cap="none">
                <a:solidFill>
                  <a:srgbClr val="000000"/>
                </a:solidFill>
                <a:latin typeface="Arial"/>
                <a:ea typeface="Arial"/>
                <a:cs typeface="Arial"/>
                <a:sym typeface="Arial"/>
              </a:rPr>
            </a:br>
            <a:r>
              <a:rPr lang="en" sz="1000" b="1" i="0" u="none" strike="noStrike" cap="none">
                <a:solidFill>
                  <a:srgbClr val="000000"/>
                </a:solidFill>
                <a:latin typeface="Arial"/>
                <a:ea typeface="Arial"/>
                <a:cs typeface="Arial"/>
                <a:sym typeface="Arial"/>
              </a:rPr>
              <a:t>Primary Assistance:</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280"/>
              </a:spcBef>
              <a:spcAft>
                <a:spcPts val="0"/>
              </a:spcAft>
              <a:buNone/>
            </a:pPr>
            <a:r>
              <a:rPr lang="en" sz="1000" b="0" i="0" u="none" strike="noStrike" cap="none">
                <a:solidFill>
                  <a:srgbClr val="000000"/>
                </a:solidFill>
                <a:latin typeface="Arial"/>
                <a:ea typeface="Arial"/>
                <a:cs typeface="Arial"/>
                <a:sym typeface="Arial"/>
              </a:rPr>
              <a:t>GSA Advantage Customer Service</a:t>
            </a:r>
            <a:endParaRPr sz="1000" b="0" i="0" u="none" strike="noStrike" cap="none">
              <a:solidFill>
                <a:srgbClr val="000000"/>
              </a:solidFill>
              <a:latin typeface="Arial"/>
              <a:ea typeface="Arial"/>
              <a:cs typeface="Arial"/>
              <a:sym typeface="Arial"/>
            </a:endParaRPr>
          </a:p>
          <a:p>
            <a:pPr marL="457200" marR="0" lvl="0" indent="0" algn="l" rtl="0">
              <a:lnSpc>
                <a:spcPct val="100000"/>
              </a:lnSpc>
              <a:spcBef>
                <a:spcPts val="280"/>
              </a:spcBef>
              <a:spcAft>
                <a:spcPts val="0"/>
              </a:spcAft>
              <a:buNone/>
            </a:pPr>
            <a:r>
              <a:rPr lang="en" sz="1000" b="0" i="0" u="none" strike="noStrike" cap="none">
                <a:solidFill>
                  <a:srgbClr val="000000"/>
                </a:solidFill>
                <a:latin typeface="Arial"/>
                <a:ea typeface="Arial"/>
                <a:cs typeface="Arial"/>
                <a:sym typeface="Arial"/>
              </a:rPr>
              <a:t>* 877-472-3777, option 2</a:t>
            </a:r>
            <a:endParaRPr sz="1000" b="0" i="0" u="none" strike="noStrike" cap="none">
              <a:solidFill>
                <a:srgbClr val="000000"/>
              </a:solidFill>
              <a:latin typeface="Arial"/>
              <a:ea typeface="Arial"/>
              <a:cs typeface="Arial"/>
              <a:sym typeface="Arial"/>
            </a:endParaRPr>
          </a:p>
          <a:p>
            <a:pPr marL="457200" marR="0" lvl="0" indent="0" algn="l" rtl="0">
              <a:lnSpc>
                <a:spcPct val="100000"/>
              </a:lnSpc>
              <a:spcBef>
                <a:spcPts val="280"/>
              </a:spcBef>
              <a:spcAft>
                <a:spcPts val="0"/>
              </a:spcAft>
              <a:buNone/>
            </a:pPr>
            <a:r>
              <a:rPr lang="en" sz="1000" b="0" i="0" u="none" strike="noStrike" cap="none">
                <a:solidFill>
                  <a:srgbClr val="000000"/>
                </a:solidFill>
                <a:latin typeface="Arial"/>
                <a:ea typeface="Arial"/>
                <a:cs typeface="Arial"/>
                <a:sym typeface="Arial"/>
              </a:rPr>
              <a:t>* GSA.Advantage@gsa.gov</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 sz="1000" b="0" i="0" u="none" strike="noStrike" cap="none">
                <a:solidFill>
                  <a:srgbClr val="000000"/>
                </a:solidFill>
                <a:latin typeface="Arial"/>
                <a:ea typeface="Arial"/>
                <a:cs typeface="Arial"/>
                <a:sym typeface="Arial"/>
              </a:rPr>
            </a:br>
            <a:endParaRPr sz="1000" b="0" i="0" u="none" strike="noStrike" cap="none">
              <a:solidFill>
                <a:srgbClr val="000000"/>
              </a:solidFill>
              <a:latin typeface="Arial"/>
              <a:ea typeface="Arial"/>
              <a:cs typeface="Arial"/>
              <a:sym typeface="Arial"/>
            </a:endParaRPr>
          </a:p>
        </p:txBody>
      </p:sp>
      <p:sp>
        <p:nvSpPr>
          <p:cNvPr id="1031" name="Google Shape;1031;p126"/>
          <p:cNvSpPr txBox="1"/>
          <p:nvPr/>
        </p:nvSpPr>
        <p:spPr>
          <a:xfrm>
            <a:off x="151139" y="756307"/>
            <a:ext cx="7228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2000" b="1" i="0" u="none" strike="noStrike" cap="none">
                <a:solidFill>
                  <a:srgbClr val="0070C0"/>
                </a:solidFill>
                <a:latin typeface="Arial"/>
                <a:ea typeface="Arial"/>
                <a:cs typeface="Arial"/>
                <a:sym typeface="Arial"/>
              </a:rPr>
              <a:t>Homepage Functionality – gsaadvantage.gov</a:t>
            </a:r>
            <a:endParaRPr/>
          </a:p>
        </p:txBody>
      </p:sp>
      <p:sp>
        <p:nvSpPr>
          <p:cNvPr id="1030" name="Google Shape;1030;p126"/>
          <p:cNvSpPr txBox="1">
            <a:spLocks noGrp="1"/>
          </p:cNvSpPr>
          <p:nvPr>
            <p:ph type="title"/>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sz="1800" b="1" dirty="0"/>
              <a:t>GSA Advantage!</a:t>
            </a:r>
            <a:br>
              <a:rPr lang="en" sz="1800" b="1" dirty="0"/>
            </a:br>
            <a:r>
              <a:rPr lang="en" sz="1600" b="1" dirty="0"/>
              <a:t>Navigating the Online System</a:t>
            </a:r>
            <a:br>
              <a:rPr lang="en" sz="1800" b="1" dirty="0"/>
            </a:br>
            <a:endParaRPr sz="1800" dirty="0"/>
          </a:p>
        </p:txBody>
      </p:sp>
      <p:pic>
        <p:nvPicPr>
          <p:cNvPr id="1032" name="Google Shape;1032;p126" descr="GSA Starmark logo"/>
          <p:cNvPicPr preferRelativeResize="0"/>
          <p:nvPr/>
        </p:nvPicPr>
        <p:blipFill rotWithShape="1">
          <a:blip r:embed="rId5">
            <a:alphaModFix/>
          </a:blip>
          <a:srcRect/>
          <a:stretch/>
        </p:blipFill>
        <p:spPr>
          <a:xfrm>
            <a:off x="128016" y="117348"/>
            <a:ext cx="685800" cy="68647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43" name="Google Shape;1043;p127" descr="GSA Advantage! Homepage "/>
          <p:cNvPicPr preferRelativeResize="0"/>
          <p:nvPr/>
        </p:nvPicPr>
        <p:blipFill rotWithShape="1">
          <a:blip r:embed="rId3">
            <a:alphaModFix/>
          </a:blip>
          <a:srcRect/>
          <a:stretch/>
        </p:blipFill>
        <p:spPr>
          <a:xfrm>
            <a:off x="2143125" y="1462468"/>
            <a:ext cx="6831784" cy="3351855"/>
          </a:xfrm>
          <a:prstGeom prst="rect">
            <a:avLst/>
          </a:prstGeom>
          <a:noFill/>
          <a:ln w="9525" cap="flat" cmpd="sng">
            <a:solidFill>
              <a:srgbClr val="FF0000"/>
            </a:solidFill>
            <a:prstDash val="solid"/>
            <a:round/>
            <a:headEnd type="none" w="sm" len="sm"/>
            <a:tailEnd type="none" w="sm" len="sm"/>
          </a:ln>
        </p:spPr>
      </p:pic>
      <p:sp>
        <p:nvSpPr>
          <p:cNvPr id="1045" name="Google Shape;1045;p127" descr="Screenshot of the GSA Advantage website "/>
          <p:cNvSpPr/>
          <p:nvPr/>
        </p:nvSpPr>
        <p:spPr>
          <a:xfrm rot="-1844129">
            <a:off x="8448015" y="1168336"/>
            <a:ext cx="309935" cy="588536"/>
          </a:xfrm>
          <a:prstGeom prst="downArrow">
            <a:avLst>
              <a:gd name="adj1" fmla="val 50000"/>
              <a:gd name="adj2" fmla="val 50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46" name="Google Shape;1046;p127" descr="Shopping Cart Icon Royalty Free SVG, Cliparts, Vectors, and ..."/>
          <p:cNvPicPr preferRelativeResize="0"/>
          <p:nvPr/>
        </p:nvPicPr>
        <p:blipFill rotWithShape="1">
          <a:blip r:embed="rId4">
            <a:alphaModFix/>
          </a:blip>
          <a:srcRect/>
          <a:stretch/>
        </p:blipFill>
        <p:spPr>
          <a:xfrm>
            <a:off x="382714" y="3584224"/>
            <a:ext cx="1409700" cy="1409700"/>
          </a:xfrm>
          <a:prstGeom prst="rect">
            <a:avLst/>
          </a:prstGeom>
          <a:noFill/>
          <a:ln>
            <a:noFill/>
          </a:ln>
        </p:spPr>
      </p:pic>
      <p:sp>
        <p:nvSpPr>
          <p:cNvPr id="1044" name="Google Shape;1044;p127"/>
          <p:cNvSpPr txBox="1"/>
          <p:nvPr/>
        </p:nvSpPr>
        <p:spPr>
          <a:xfrm>
            <a:off x="32004" y="1724805"/>
            <a:ext cx="2111100" cy="202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br>
              <a:rPr lang="en" sz="1200" b="1" i="0" u="none" strike="noStrike" cap="none">
                <a:solidFill>
                  <a:schemeClr val="accent1"/>
                </a:solidFill>
                <a:latin typeface="Arial"/>
                <a:ea typeface="Arial"/>
                <a:cs typeface="Arial"/>
                <a:sym typeface="Arial"/>
              </a:rPr>
            </a:br>
            <a:r>
              <a:rPr lang="en" sz="1200" b="1" i="0" u="none" strike="noStrike" cap="none">
                <a:solidFill>
                  <a:schemeClr val="accent1"/>
                </a:solidFill>
                <a:latin typeface="Arial"/>
                <a:ea typeface="Arial"/>
                <a:cs typeface="Arial"/>
                <a:sym typeface="Arial"/>
              </a:rPr>
              <a:t>Benefits of a Login:</a:t>
            </a:r>
            <a:endParaRPr/>
          </a:p>
          <a:p>
            <a:pPr marL="171450" marR="0" lvl="0" indent="-171450" algn="l" rtl="0">
              <a:lnSpc>
                <a:spcPct val="100000"/>
              </a:lnSpc>
              <a:spcBef>
                <a:spcPts val="280"/>
              </a:spcBef>
              <a:spcAft>
                <a:spcPts val="0"/>
              </a:spcAft>
              <a:buClr>
                <a:srgbClr val="000000"/>
              </a:buClr>
              <a:buSzPts val="1000"/>
              <a:buFont typeface="Arial"/>
              <a:buChar char="•"/>
            </a:pPr>
            <a:r>
              <a:rPr lang="en" sz="1000" b="1" i="0" u="none" strike="noStrike" cap="none">
                <a:solidFill>
                  <a:srgbClr val="000000"/>
                </a:solidFill>
                <a:latin typeface="Arial"/>
                <a:ea typeface="Arial"/>
                <a:cs typeface="Arial"/>
                <a:sym typeface="Arial"/>
              </a:rPr>
              <a:t>Load/save a cart</a:t>
            </a:r>
            <a:endParaRPr/>
          </a:p>
          <a:p>
            <a:pPr marL="171450" marR="0" lvl="0" indent="-171450" algn="l" rtl="0">
              <a:lnSpc>
                <a:spcPct val="100000"/>
              </a:lnSpc>
              <a:spcBef>
                <a:spcPts val="280"/>
              </a:spcBef>
              <a:spcAft>
                <a:spcPts val="0"/>
              </a:spcAft>
              <a:buClr>
                <a:srgbClr val="000000"/>
              </a:buClr>
              <a:buSzPts val="1000"/>
              <a:buFont typeface="Arial"/>
              <a:buChar char="•"/>
            </a:pPr>
            <a:r>
              <a:rPr lang="en" sz="1000" b="1" i="0" u="none" strike="noStrike" cap="none">
                <a:solidFill>
                  <a:srgbClr val="000000"/>
                </a:solidFill>
                <a:latin typeface="Arial"/>
                <a:ea typeface="Arial"/>
                <a:cs typeface="Arial"/>
                <a:sym typeface="Arial"/>
              </a:rPr>
              <a:t>Saves your information for future purchases (purchase card, addresses, etc)</a:t>
            </a:r>
            <a:endParaRPr/>
          </a:p>
          <a:p>
            <a:pPr marL="171450" marR="0" lvl="0" indent="-171450" algn="l" rtl="0">
              <a:lnSpc>
                <a:spcPct val="100000"/>
              </a:lnSpc>
              <a:spcBef>
                <a:spcPts val="280"/>
              </a:spcBef>
              <a:spcAft>
                <a:spcPts val="0"/>
              </a:spcAft>
              <a:buClr>
                <a:srgbClr val="000000"/>
              </a:buClr>
              <a:buSzPts val="1000"/>
              <a:buFont typeface="Arial"/>
              <a:buChar char="•"/>
            </a:pPr>
            <a:r>
              <a:rPr lang="en" sz="1000" b="1" i="0" u="none" strike="noStrike" cap="none">
                <a:solidFill>
                  <a:srgbClr val="000000"/>
                </a:solidFill>
                <a:latin typeface="Arial"/>
                <a:ea typeface="Arial"/>
                <a:cs typeface="Arial"/>
                <a:sym typeface="Arial"/>
              </a:rPr>
              <a:t>Share a cart</a:t>
            </a:r>
            <a:endParaRPr/>
          </a:p>
          <a:p>
            <a:pPr marL="171450" marR="0" lvl="0" indent="-171450" algn="l" rtl="0">
              <a:lnSpc>
                <a:spcPct val="100000"/>
              </a:lnSpc>
              <a:spcBef>
                <a:spcPts val="280"/>
              </a:spcBef>
              <a:spcAft>
                <a:spcPts val="0"/>
              </a:spcAft>
              <a:buClr>
                <a:srgbClr val="000000"/>
              </a:buClr>
              <a:buSzPts val="1000"/>
              <a:buFont typeface="Arial"/>
              <a:buChar char="•"/>
            </a:pPr>
            <a:r>
              <a:rPr lang="en" sz="1000" b="1" i="0" u="none" strike="noStrike" cap="none">
                <a:solidFill>
                  <a:srgbClr val="000000"/>
                </a:solidFill>
                <a:latin typeface="Arial"/>
                <a:ea typeface="Arial"/>
                <a:cs typeface="Arial"/>
                <a:sym typeface="Arial"/>
              </a:rPr>
              <a:t>History of past orders</a:t>
            </a:r>
            <a:endParaRPr/>
          </a:p>
          <a:p>
            <a:pPr marL="171450" marR="0" lvl="0" indent="-171450" algn="l" rtl="0">
              <a:lnSpc>
                <a:spcPct val="100000"/>
              </a:lnSpc>
              <a:spcBef>
                <a:spcPts val="280"/>
              </a:spcBef>
              <a:spcAft>
                <a:spcPts val="0"/>
              </a:spcAft>
              <a:buClr>
                <a:srgbClr val="000000"/>
              </a:buClr>
              <a:buSzPts val="1000"/>
              <a:buFont typeface="Arial"/>
              <a:buChar char="•"/>
            </a:pPr>
            <a:r>
              <a:rPr lang="en" sz="1000" b="1" i="0" u="none" strike="noStrike" cap="none">
                <a:solidFill>
                  <a:srgbClr val="000000"/>
                </a:solidFill>
                <a:latin typeface="Arial"/>
                <a:ea typeface="Arial"/>
                <a:cs typeface="Arial"/>
                <a:sym typeface="Arial"/>
              </a:rPr>
              <a:t>Order status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 sz="1000" b="0" i="0" u="none" strike="noStrike" cap="none">
                <a:solidFill>
                  <a:srgbClr val="000000"/>
                </a:solidFill>
                <a:latin typeface="Arial"/>
                <a:ea typeface="Arial"/>
                <a:cs typeface="Arial"/>
                <a:sym typeface="Arial"/>
              </a:rPr>
            </a:br>
            <a:endParaRPr sz="1000" b="0" i="0" u="none" strike="noStrike" cap="none">
              <a:solidFill>
                <a:srgbClr val="000000"/>
              </a:solidFill>
              <a:latin typeface="Arial"/>
              <a:ea typeface="Arial"/>
              <a:cs typeface="Arial"/>
              <a:sym typeface="Arial"/>
            </a:endParaRPr>
          </a:p>
        </p:txBody>
      </p:sp>
      <p:sp>
        <p:nvSpPr>
          <p:cNvPr id="1041" name="Google Shape;1041;p127"/>
          <p:cNvSpPr txBox="1"/>
          <p:nvPr/>
        </p:nvSpPr>
        <p:spPr>
          <a:xfrm>
            <a:off x="151139" y="756307"/>
            <a:ext cx="7228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2000" b="1" i="0" u="none" strike="noStrike" cap="none">
                <a:solidFill>
                  <a:srgbClr val="0070C0"/>
                </a:solidFill>
                <a:latin typeface="Arial"/>
                <a:ea typeface="Arial"/>
                <a:cs typeface="Arial"/>
                <a:sym typeface="Arial"/>
              </a:rPr>
              <a:t>Homepage Functionality – Registration and Login</a:t>
            </a:r>
            <a:endParaRPr/>
          </a:p>
        </p:txBody>
      </p:sp>
      <p:sp>
        <p:nvSpPr>
          <p:cNvPr id="1040" name="Google Shape;1040;p127"/>
          <p:cNvSpPr txBox="1">
            <a:spLocks noGrp="1"/>
          </p:cNvSpPr>
          <p:nvPr>
            <p:ph type="title"/>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sz="1800" b="1" dirty="0"/>
              <a:t>GSA Advantage!</a:t>
            </a:r>
            <a:br>
              <a:rPr lang="en" sz="1800" b="1" dirty="0"/>
            </a:br>
            <a:r>
              <a:rPr lang="en" sz="1600" b="1" dirty="0"/>
              <a:t>Navigating the Online System</a:t>
            </a:r>
            <a:br>
              <a:rPr lang="en" sz="1800" b="1" dirty="0"/>
            </a:br>
            <a:r>
              <a:rPr lang="en" sz="1800" b="1" dirty="0"/>
              <a:t>1</a:t>
            </a:r>
            <a:endParaRPr sz="1800" dirty="0"/>
          </a:p>
        </p:txBody>
      </p:sp>
      <p:pic>
        <p:nvPicPr>
          <p:cNvPr id="1042" name="Google Shape;1042;p127" descr="GSA Starmark logo"/>
          <p:cNvPicPr preferRelativeResize="0"/>
          <p:nvPr/>
        </p:nvPicPr>
        <p:blipFill rotWithShape="1">
          <a:blip r:embed="rId5">
            <a:alphaModFix/>
          </a:blip>
          <a:srcRect/>
          <a:stretch/>
        </p:blipFill>
        <p:spPr>
          <a:xfrm>
            <a:off x="128016" y="117348"/>
            <a:ext cx="685800" cy="68647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1056" name="Google Shape;1056;p128" descr="Screenshot showing how to navigate the GSA Advantage website "/>
          <p:cNvPicPr preferRelativeResize="0"/>
          <p:nvPr/>
        </p:nvPicPr>
        <p:blipFill rotWithShape="1">
          <a:blip r:embed="rId3">
            <a:alphaModFix/>
          </a:blip>
          <a:srcRect/>
          <a:stretch/>
        </p:blipFill>
        <p:spPr>
          <a:xfrm>
            <a:off x="6877540" y="1624202"/>
            <a:ext cx="2044432" cy="2521237"/>
          </a:xfrm>
          <a:prstGeom prst="rect">
            <a:avLst/>
          </a:prstGeom>
          <a:noFill/>
          <a:ln>
            <a:noFill/>
          </a:ln>
        </p:spPr>
      </p:pic>
      <p:sp>
        <p:nvSpPr>
          <p:cNvPr id="1057" name="Google Shape;1057;p128" descr="The 6 special categories are highlighted in the drop down menu in the GSA advantage website image "/>
          <p:cNvSpPr/>
          <p:nvPr/>
        </p:nvSpPr>
        <p:spPr>
          <a:xfrm>
            <a:off x="7034923" y="3373009"/>
            <a:ext cx="1705214" cy="810462"/>
          </a:xfrm>
          <a:prstGeom prst="flowChartProcess">
            <a:avLst/>
          </a:prstGeom>
          <a:solidFill>
            <a:srgbClr val="FFFF00">
              <a:alpha val="33730"/>
            </a:srgbClr>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2" name="Google Shape;1062;p128"/>
          <p:cNvSpPr/>
          <p:nvPr/>
        </p:nvSpPr>
        <p:spPr>
          <a:xfrm>
            <a:off x="5357447" y="4042070"/>
            <a:ext cx="1508400" cy="385200"/>
          </a:xfrm>
          <a:prstGeom prst="wedgeRectCallout">
            <a:avLst>
              <a:gd name="adj1" fmla="val 58153"/>
              <a:gd name="adj2" fmla="val -156071"/>
            </a:avLst>
          </a:prstGeom>
          <a:solidFill>
            <a:srgbClr val="FFFF00"/>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chemeClr val="dk1"/>
                </a:solidFill>
                <a:latin typeface="Arial"/>
                <a:ea typeface="Arial"/>
                <a:cs typeface="Arial"/>
                <a:sym typeface="Arial"/>
              </a:rPr>
              <a:t>Dropdown Menu Search</a:t>
            </a:r>
            <a:endParaRPr/>
          </a:p>
          <a:p>
            <a:pPr marL="0" marR="0" lvl="0" indent="0" algn="ctr" rtl="0">
              <a:lnSpc>
                <a:spcPct val="100000"/>
              </a:lnSpc>
              <a:spcBef>
                <a:spcPts val="0"/>
              </a:spcBef>
              <a:spcAft>
                <a:spcPts val="0"/>
              </a:spcAft>
              <a:buNone/>
            </a:pPr>
            <a:r>
              <a:rPr lang="en" sz="800" b="1" i="0" u="none" strike="noStrike" cap="none">
                <a:solidFill>
                  <a:schemeClr val="dk1"/>
                </a:solidFill>
                <a:latin typeface="Arial"/>
                <a:ea typeface="Arial"/>
                <a:cs typeface="Arial"/>
                <a:sym typeface="Arial"/>
              </a:rPr>
              <a:t>6 special categories</a:t>
            </a:r>
            <a:endParaRPr/>
          </a:p>
        </p:txBody>
      </p:sp>
      <p:pic>
        <p:nvPicPr>
          <p:cNvPr id="1058" name="Google Shape;1058;p128" descr="Screenshot showing how to navigate the GSA Advantage website "/>
          <p:cNvPicPr preferRelativeResize="0"/>
          <p:nvPr/>
        </p:nvPicPr>
        <p:blipFill rotWithShape="1">
          <a:blip r:embed="rId4">
            <a:alphaModFix/>
          </a:blip>
          <a:srcRect/>
          <a:stretch/>
        </p:blipFill>
        <p:spPr>
          <a:xfrm>
            <a:off x="1781914" y="1516752"/>
            <a:ext cx="4368802" cy="2759244"/>
          </a:xfrm>
          <a:prstGeom prst="rect">
            <a:avLst/>
          </a:prstGeom>
          <a:noFill/>
          <a:ln>
            <a:noFill/>
          </a:ln>
        </p:spPr>
      </p:pic>
      <p:sp>
        <p:nvSpPr>
          <p:cNvPr id="1059" name="Google Shape;1059;p128" descr="Screenshot showing how to navigate the GSA Advantage website "/>
          <p:cNvSpPr/>
          <p:nvPr/>
        </p:nvSpPr>
        <p:spPr>
          <a:xfrm>
            <a:off x="2984886" y="2187244"/>
            <a:ext cx="1657458" cy="1720451"/>
          </a:xfrm>
          <a:prstGeom prst="flowChartProcess">
            <a:avLst/>
          </a:prstGeom>
          <a:solidFill>
            <a:srgbClr val="FFFF00">
              <a:alpha val="33730"/>
            </a:srgbClr>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0" name="Google Shape;1060;p128"/>
          <p:cNvSpPr/>
          <p:nvPr/>
        </p:nvSpPr>
        <p:spPr>
          <a:xfrm>
            <a:off x="2797916" y="1138683"/>
            <a:ext cx="1508400" cy="533700"/>
          </a:xfrm>
          <a:prstGeom prst="wedgeRectCallout">
            <a:avLst>
              <a:gd name="adj1" fmla="val -11795"/>
              <a:gd name="adj2" fmla="val 93042"/>
            </a:avLst>
          </a:prstGeom>
          <a:solidFill>
            <a:srgbClr val="FFFF00"/>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chemeClr val="dk1"/>
                </a:solidFill>
                <a:latin typeface="Arial"/>
                <a:ea typeface="Arial"/>
                <a:cs typeface="Arial"/>
                <a:sym typeface="Arial"/>
              </a:rPr>
              <a:t>Dropdown Menu Search</a:t>
            </a:r>
            <a:endParaRPr/>
          </a:p>
          <a:p>
            <a:pPr marL="0" marR="0" lvl="0" indent="0" algn="ctr" rtl="0">
              <a:lnSpc>
                <a:spcPct val="100000"/>
              </a:lnSpc>
              <a:spcBef>
                <a:spcPts val="0"/>
              </a:spcBef>
              <a:spcAft>
                <a:spcPts val="0"/>
              </a:spcAft>
              <a:buNone/>
            </a:pPr>
            <a:r>
              <a:rPr lang="en" sz="800" b="1" i="0" u="none" strike="noStrike" cap="none">
                <a:solidFill>
                  <a:schemeClr val="dk1"/>
                </a:solidFill>
                <a:latin typeface="Arial"/>
                <a:ea typeface="Arial"/>
                <a:cs typeface="Arial"/>
                <a:sym typeface="Arial"/>
              </a:rPr>
              <a:t>16 basic categories</a:t>
            </a:r>
            <a:endParaRPr/>
          </a:p>
        </p:txBody>
      </p:sp>
      <p:sp>
        <p:nvSpPr>
          <p:cNvPr id="1061" name="Google Shape;1061;p128"/>
          <p:cNvSpPr/>
          <p:nvPr/>
        </p:nvSpPr>
        <p:spPr>
          <a:xfrm>
            <a:off x="4978402" y="1287147"/>
            <a:ext cx="1234800" cy="385200"/>
          </a:xfrm>
          <a:prstGeom prst="wedgeRectCallout">
            <a:avLst>
              <a:gd name="adj1" fmla="val -26529"/>
              <a:gd name="adj2" fmla="val 127211"/>
            </a:avLst>
          </a:prstGeom>
          <a:solidFill>
            <a:srgbClr val="FFFF00"/>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chemeClr val="dk1"/>
                </a:solidFill>
                <a:latin typeface="Arial"/>
                <a:ea typeface="Arial"/>
                <a:cs typeface="Arial"/>
                <a:sym typeface="Arial"/>
              </a:rPr>
              <a:t>Open Search</a:t>
            </a:r>
            <a:endParaRPr/>
          </a:p>
        </p:txBody>
      </p:sp>
      <p:sp>
        <p:nvSpPr>
          <p:cNvPr id="1055" name="Google Shape;1055;p128"/>
          <p:cNvSpPr txBox="1"/>
          <p:nvPr/>
        </p:nvSpPr>
        <p:spPr>
          <a:xfrm>
            <a:off x="117230" y="1248961"/>
            <a:ext cx="1586400" cy="882600"/>
          </a:xfrm>
          <a:prstGeom prst="rect">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00" b="1" i="0" u="none" strike="noStrike" cap="none">
                <a:solidFill>
                  <a:schemeClr val="lt1"/>
                </a:solidFill>
                <a:latin typeface="Arial"/>
                <a:ea typeface="Arial"/>
                <a:cs typeface="Arial"/>
                <a:sym typeface="Arial"/>
              </a:rPr>
              <a:t>Search Bar: </a:t>
            </a:r>
            <a:endParaRPr sz="1000" b="1" i="0" u="none" strike="noStrike" cap="none">
              <a:solidFill>
                <a:schemeClr val="lt1"/>
              </a:solidFill>
              <a:latin typeface="Arial"/>
              <a:ea typeface="Arial"/>
              <a:cs typeface="Arial"/>
              <a:sym typeface="Arial"/>
            </a:endParaRPr>
          </a:p>
          <a:p>
            <a:pPr marL="171450" marR="0" lvl="0" indent="-171450" algn="l" rtl="0">
              <a:lnSpc>
                <a:spcPct val="100000"/>
              </a:lnSpc>
              <a:spcBef>
                <a:spcPts val="280"/>
              </a:spcBef>
              <a:spcAft>
                <a:spcPts val="0"/>
              </a:spcAft>
              <a:buClr>
                <a:srgbClr val="000000"/>
              </a:buClr>
              <a:buSzPts val="800"/>
              <a:buFont typeface="Arial"/>
              <a:buChar char="•"/>
            </a:pPr>
            <a:r>
              <a:rPr lang="en" sz="800" b="1" i="0" u="none" strike="noStrike" cap="none">
                <a:solidFill>
                  <a:schemeClr val="lt1"/>
                </a:solidFill>
                <a:latin typeface="Arial"/>
                <a:ea typeface="Arial"/>
                <a:cs typeface="Arial"/>
                <a:sym typeface="Arial"/>
              </a:rPr>
              <a:t>Open search</a:t>
            </a:r>
            <a:endParaRPr/>
          </a:p>
          <a:p>
            <a:pPr marL="171450" marR="0" lvl="0" indent="-171450" algn="l" rtl="0">
              <a:lnSpc>
                <a:spcPct val="100000"/>
              </a:lnSpc>
              <a:spcBef>
                <a:spcPts val="280"/>
              </a:spcBef>
              <a:spcAft>
                <a:spcPts val="0"/>
              </a:spcAft>
              <a:buClr>
                <a:srgbClr val="000000"/>
              </a:buClr>
              <a:buSzPts val="800"/>
              <a:buFont typeface="Arial"/>
              <a:buChar char="•"/>
            </a:pPr>
            <a:r>
              <a:rPr lang="en" sz="800" b="1" i="0" u="none" strike="noStrike" cap="none">
                <a:solidFill>
                  <a:schemeClr val="lt1"/>
                </a:solidFill>
                <a:latin typeface="Arial"/>
                <a:ea typeface="Arial"/>
                <a:cs typeface="Arial"/>
                <a:sym typeface="Arial"/>
              </a:rPr>
              <a:t>Dropdown Menu Search:</a:t>
            </a:r>
            <a:endParaRPr/>
          </a:p>
          <a:p>
            <a:pPr marL="344487" marR="0" lvl="2" indent="-171450" algn="l" rtl="0">
              <a:lnSpc>
                <a:spcPct val="100000"/>
              </a:lnSpc>
              <a:spcBef>
                <a:spcPts val="280"/>
              </a:spcBef>
              <a:spcAft>
                <a:spcPts val="0"/>
              </a:spcAft>
              <a:buClr>
                <a:srgbClr val="000000"/>
              </a:buClr>
              <a:buSzPts val="800"/>
              <a:buFont typeface="Courier New"/>
              <a:buChar char="o"/>
            </a:pPr>
            <a:r>
              <a:rPr lang="en" sz="800" b="1" i="0" u="none" strike="noStrike" cap="none">
                <a:solidFill>
                  <a:schemeClr val="lt1"/>
                </a:solidFill>
                <a:latin typeface="Arial"/>
                <a:ea typeface="Arial"/>
                <a:cs typeface="Arial"/>
                <a:sym typeface="Arial"/>
              </a:rPr>
              <a:t>16 basic categories</a:t>
            </a:r>
            <a:endParaRPr/>
          </a:p>
          <a:p>
            <a:pPr marL="344487" marR="0" lvl="0" indent="-171450" algn="l" rtl="0">
              <a:lnSpc>
                <a:spcPct val="100000"/>
              </a:lnSpc>
              <a:spcBef>
                <a:spcPts val="280"/>
              </a:spcBef>
              <a:spcAft>
                <a:spcPts val="0"/>
              </a:spcAft>
              <a:buClr>
                <a:srgbClr val="000000"/>
              </a:buClr>
              <a:buSzPts val="800"/>
              <a:buFont typeface="Courier New"/>
              <a:buChar char="o"/>
            </a:pPr>
            <a:r>
              <a:rPr lang="en" sz="800" b="1" i="0" u="none" strike="noStrike" cap="none">
                <a:solidFill>
                  <a:schemeClr val="lt1"/>
                </a:solidFill>
                <a:latin typeface="Arial"/>
                <a:ea typeface="Arial"/>
                <a:cs typeface="Arial"/>
                <a:sym typeface="Arial"/>
              </a:rPr>
              <a:t>6 special categories</a:t>
            </a:r>
            <a:endParaRPr/>
          </a:p>
        </p:txBody>
      </p:sp>
      <p:sp>
        <p:nvSpPr>
          <p:cNvPr id="1053" name="Google Shape;1053;p128"/>
          <p:cNvSpPr txBox="1"/>
          <p:nvPr/>
        </p:nvSpPr>
        <p:spPr>
          <a:xfrm>
            <a:off x="440611" y="709417"/>
            <a:ext cx="6570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2000" b="1" i="0" u="none" strike="noStrike" cap="none">
                <a:solidFill>
                  <a:srgbClr val="0070C0"/>
                </a:solidFill>
                <a:latin typeface="Arial"/>
                <a:ea typeface="Arial"/>
                <a:cs typeface="Arial"/>
                <a:sym typeface="Arial"/>
              </a:rPr>
              <a:t>Performing a Search</a:t>
            </a:r>
            <a:endParaRPr sz="1400" b="1" i="0" u="none" strike="noStrike" cap="none">
              <a:solidFill>
                <a:srgbClr val="0070C0"/>
              </a:solidFill>
              <a:latin typeface="Arial"/>
              <a:ea typeface="Arial"/>
              <a:cs typeface="Arial"/>
              <a:sym typeface="Arial"/>
            </a:endParaRPr>
          </a:p>
        </p:txBody>
      </p:sp>
      <p:sp>
        <p:nvSpPr>
          <p:cNvPr id="1052" name="Google Shape;1052;p128"/>
          <p:cNvSpPr txBox="1">
            <a:spLocks noGrp="1"/>
          </p:cNvSpPr>
          <p:nvPr>
            <p:ph type="title"/>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sz="1800" b="1" dirty="0"/>
              <a:t>GSA Advantage!</a:t>
            </a:r>
            <a:br>
              <a:rPr lang="en" sz="1800" b="1" dirty="0"/>
            </a:br>
            <a:r>
              <a:rPr lang="en" sz="1600" b="1" dirty="0"/>
              <a:t>Navigating the Online System </a:t>
            </a:r>
            <a:endParaRPr sz="1800" dirty="0"/>
          </a:p>
        </p:txBody>
      </p:sp>
      <p:pic>
        <p:nvPicPr>
          <p:cNvPr id="1054" name="Google Shape;1054;p128" descr="GSA Starmark logo"/>
          <p:cNvPicPr preferRelativeResize="0"/>
          <p:nvPr/>
        </p:nvPicPr>
        <p:blipFill rotWithShape="1">
          <a:blip r:embed="rId5">
            <a:alphaModFix/>
          </a:blip>
          <a:srcRect/>
          <a:stretch/>
        </p:blipFill>
        <p:spPr>
          <a:xfrm>
            <a:off x="128016" y="117348"/>
            <a:ext cx="684784" cy="6563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pic>
        <p:nvPicPr>
          <p:cNvPr id="1071" name="Google Shape;1071;p129" descr="GSA Advantage! - Advanced Search"/>
          <p:cNvPicPr preferRelativeResize="0"/>
          <p:nvPr/>
        </p:nvPicPr>
        <p:blipFill rotWithShape="1">
          <a:blip r:embed="rId3">
            <a:alphaModFix/>
          </a:blip>
          <a:srcRect/>
          <a:stretch/>
        </p:blipFill>
        <p:spPr>
          <a:xfrm>
            <a:off x="0" y="1360263"/>
            <a:ext cx="9144000" cy="3773379"/>
          </a:xfrm>
          <a:prstGeom prst="rect">
            <a:avLst/>
          </a:prstGeom>
          <a:noFill/>
          <a:ln>
            <a:noFill/>
          </a:ln>
        </p:spPr>
      </p:pic>
      <p:sp>
        <p:nvSpPr>
          <p:cNvPr id="1072" name="Google Shape;1072;p129" descr="Screenshot showing how to navigate the GSA Advantage website. It highlights the search bar"/>
          <p:cNvSpPr/>
          <p:nvPr/>
        </p:nvSpPr>
        <p:spPr>
          <a:xfrm>
            <a:off x="5376848" y="1714963"/>
            <a:ext cx="1414500" cy="398700"/>
          </a:xfrm>
          <a:prstGeom prst="ellipse">
            <a:avLst/>
          </a:prstGeom>
          <a:solidFill>
            <a:srgbClr val="FFFF00">
              <a:alpha val="2392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3" name="Google Shape;1073;p129" descr="Screenshot showing how to navigate the GSA Advantage website. It highlights the find button"/>
          <p:cNvSpPr/>
          <p:nvPr/>
        </p:nvSpPr>
        <p:spPr>
          <a:xfrm>
            <a:off x="224880" y="2753729"/>
            <a:ext cx="246900" cy="1719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74" name="Google Shape;1074;p129" descr="Screenshot showing how to navigate the GSA Advantage website  It highlights the display options"/>
          <p:cNvSpPr/>
          <p:nvPr/>
        </p:nvSpPr>
        <p:spPr>
          <a:xfrm>
            <a:off x="234159" y="3065155"/>
            <a:ext cx="783600" cy="1719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75" name="Google Shape;1075;p129" descr="Screenshot showing how to navigate the GSA Advantage website  It highlights the category field "/>
          <p:cNvSpPr/>
          <p:nvPr/>
        </p:nvSpPr>
        <p:spPr>
          <a:xfrm>
            <a:off x="599918" y="3255989"/>
            <a:ext cx="446700" cy="130800"/>
          </a:xfrm>
          <a:prstGeom prst="roundRect">
            <a:avLst>
              <a:gd name="adj" fmla="val 16667"/>
            </a:avLst>
          </a:prstGeom>
          <a:solidFill>
            <a:srgbClr val="FFFF00">
              <a:alpha val="356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76" name="Google Shape;1076;p129" descr="Screenshot showing how to navigate the GSA Advantage website . It highlights the sort field "/>
          <p:cNvSpPr/>
          <p:nvPr/>
        </p:nvSpPr>
        <p:spPr>
          <a:xfrm>
            <a:off x="2859416" y="3241412"/>
            <a:ext cx="295800" cy="125400"/>
          </a:xfrm>
          <a:prstGeom prst="roundRect">
            <a:avLst>
              <a:gd name="adj" fmla="val 16667"/>
            </a:avLst>
          </a:prstGeom>
          <a:solidFill>
            <a:srgbClr val="FFFF00">
              <a:alpha val="356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77" name="Google Shape;1077;p129" descr="Screenshot showing how to navigate the GSA Advantage website. It highlights the "/>
          <p:cNvSpPr/>
          <p:nvPr/>
        </p:nvSpPr>
        <p:spPr>
          <a:xfrm>
            <a:off x="6922529" y="3217557"/>
            <a:ext cx="446700" cy="130800"/>
          </a:xfrm>
          <a:prstGeom prst="roundRect">
            <a:avLst>
              <a:gd name="adj" fmla="val 16667"/>
            </a:avLst>
          </a:prstGeom>
          <a:solidFill>
            <a:srgbClr val="FFFF00">
              <a:alpha val="356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78" name="Google Shape;1078;p129" descr="Screenshot showing how to navigate the GSA Advantage website "/>
          <p:cNvSpPr/>
          <p:nvPr/>
        </p:nvSpPr>
        <p:spPr>
          <a:xfrm>
            <a:off x="4920126" y="3234785"/>
            <a:ext cx="295800" cy="125400"/>
          </a:xfrm>
          <a:prstGeom prst="roundRect">
            <a:avLst>
              <a:gd name="adj" fmla="val 16667"/>
            </a:avLst>
          </a:prstGeom>
          <a:solidFill>
            <a:srgbClr val="FFFF00">
              <a:alpha val="356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79" name="Google Shape;1079;p129" descr="Screenshot showing how to navigate the GSA Advantage website "/>
          <p:cNvSpPr/>
          <p:nvPr/>
        </p:nvSpPr>
        <p:spPr>
          <a:xfrm>
            <a:off x="301743" y="3641628"/>
            <a:ext cx="290100" cy="90300"/>
          </a:xfrm>
          <a:prstGeom prst="roundRect">
            <a:avLst>
              <a:gd name="adj" fmla="val 16667"/>
            </a:avLst>
          </a:prstGeom>
          <a:solidFill>
            <a:srgbClr val="FFFF00">
              <a:alpha val="356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80" name="Google Shape;1080;p129" descr="Screenshot showing how to navigate the GSA Advantage website "/>
          <p:cNvSpPr/>
          <p:nvPr/>
        </p:nvSpPr>
        <p:spPr>
          <a:xfrm>
            <a:off x="2692436" y="2764332"/>
            <a:ext cx="462600" cy="125400"/>
          </a:xfrm>
          <a:prstGeom prst="roundRect">
            <a:avLst>
              <a:gd name="adj" fmla="val 16667"/>
            </a:avLst>
          </a:prstGeom>
          <a:solidFill>
            <a:srgbClr val="FFFF00">
              <a:alpha val="356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81" name="Google Shape;1081;p129" descr="Screenshot showing how to navigate the GSA Advantage website "/>
          <p:cNvSpPr/>
          <p:nvPr/>
        </p:nvSpPr>
        <p:spPr>
          <a:xfrm>
            <a:off x="4951930" y="2765655"/>
            <a:ext cx="661800" cy="124200"/>
          </a:xfrm>
          <a:prstGeom prst="roundRect">
            <a:avLst>
              <a:gd name="adj" fmla="val 16667"/>
            </a:avLst>
          </a:prstGeom>
          <a:solidFill>
            <a:srgbClr val="FFFF00">
              <a:alpha val="356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82" name="Google Shape;1082;p129" descr="Screenshot showing how to navigate the GSA Advantage website "/>
          <p:cNvSpPr/>
          <p:nvPr/>
        </p:nvSpPr>
        <p:spPr>
          <a:xfrm>
            <a:off x="291146" y="4378447"/>
            <a:ext cx="1044600" cy="1719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69" name="Google Shape;1069;p129"/>
          <p:cNvSpPr txBox="1"/>
          <p:nvPr/>
        </p:nvSpPr>
        <p:spPr>
          <a:xfrm>
            <a:off x="479687" y="804287"/>
            <a:ext cx="6570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1600" b="1" i="0" u="none" strike="noStrike" cap="none">
                <a:solidFill>
                  <a:srgbClr val="0070C0"/>
                </a:solidFill>
                <a:latin typeface="Arial"/>
                <a:ea typeface="Arial"/>
                <a:cs typeface="Arial"/>
                <a:sym typeface="Arial"/>
              </a:rPr>
              <a:t>Advanced Search</a:t>
            </a:r>
            <a:endParaRPr/>
          </a:p>
        </p:txBody>
      </p:sp>
      <p:sp>
        <p:nvSpPr>
          <p:cNvPr id="1068" name="Google Shape;1068;p129"/>
          <p:cNvSpPr txBox="1">
            <a:spLocks noGrp="1"/>
          </p:cNvSpPr>
          <p:nvPr>
            <p:ph type="title"/>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sz="1800" b="1" dirty="0"/>
              <a:t>GSA Advantage!</a:t>
            </a:r>
            <a:br>
              <a:rPr lang="en" sz="2400" b="1" dirty="0"/>
            </a:br>
            <a:r>
              <a:rPr lang="en" sz="1600" b="1" dirty="0"/>
              <a:t>Navigating the Online System</a:t>
            </a:r>
            <a:br>
              <a:rPr lang="en" sz="1800" b="1" dirty="0"/>
            </a:br>
            <a:r>
              <a:rPr lang="en" sz="1800" b="1" dirty="0"/>
              <a:t>2</a:t>
            </a:r>
            <a:endParaRPr sz="1800" dirty="0"/>
          </a:p>
        </p:txBody>
      </p:sp>
      <p:pic>
        <p:nvPicPr>
          <p:cNvPr id="1070" name="Google Shape;1070;p129" descr="GSA Starmark logo"/>
          <p:cNvPicPr preferRelativeResize="0"/>
          <p:nvPr/>
        </p:nvPicPr>
        <p:blipFill rotWithShape="1">
          <a:blip r:embed="rId4">
            <a:alphaModFix/>
          </a:blip>
          <a:srcRect/>
          <a:stretch/>
        </p:blipFill>
        <p:spPr>
          <a:xfrm>
            <a:off x="104571" y="93903"/>
            <a:ext cx="685800" cy="68647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30"/>
          <p:cNvSpPr txBox="1">
            <a:spLocks noGrp="1"/>
          </p:cNvSpPr>
          <p:nvPr>
            <p:ph type="title" idx="4294967295"/>
          </p:nvPr>
        </p:nvSpPr>
        <p:spPr>
          <a:xfrm>
            <a:off x="403361" y="96185"/>
            <a:ext cx="8283300" cy="830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800" b="1" i="0" u="none" strike="noStrike" cap="none" dirty="0">
                <a:solidFill>
                  <a:srgbClr val="005087"/>
                </a:solidFill>
                <a:latin typeface="Arial"/>
                <a:ea typeface="Arial"/>
                <a:cs typeface="Arial"/>
                <a:sym typeface="Arial"/>
              </a:rPr>
              <a:t>GSA Advantage!</a:t>
            </a:r>
            <a:br>
              <a:rPr lang="en" sz="2400" b="1" i="0" u="none" strike="noStrike" cap="none" dirty="0">
                <a:solidFill>
                  <a:srgbClr val="005087"/>
                </a:solidFill>
                <a:latin typeface="Arial"/>
                <a:ea typeface="Arial"/>
                <a:cs typeface="Arial"/>
                <a:sym typeface="Arial"/>
              </a:rPr>
            </a:br>
            <a:r>
              <a:rPr lang="en" sz="1600" b="1" i="0" u="none" strike="noStrike" cap="none" dirty="0">
                <a:solidFill>
                  <a:srgbClr val="005087"/>
                </a:solidFill>
                <a:latin typeface="Arial"/>
                <a:ea typeface="Arial"/>
                <a:cs typeface="Arial"/>
                <a:sym typeface="Arial"/>
              </a:rPr>
              <a:t>Navigating the Online System</a:t>
            </a:r>
            <a:br>
              <a:rPr lang="en" sz="1800" b="1" i="0" u="none" strike="noStrike" cap="none" dirty="0">
                <a:solidFill>
                  <a:srgbClr val="005087"/>
                </a:solidFill>
                <a:latin typeface="Arial"/>
                <a:ea typeface="Arial"/>
                <a:cs typeface="Arial"/>
                <a:sym typeface="Arial"/>
              </a:rPr>
            </a:br>
            <a:r>
              <a:rPr lang="en" sz="1800" b="1" i="0" u="none" strike="noStrike" cap="none" dirty="0">
                <a:solidFill>
                  <a:srgbClr val="005087"/>
                </a:solidFill>
                <a:latin typeface="Arial"/>
                <a:ea typeface="Arial"/>
                <a:cs typeface="Arial"/>
                <a:sym typeface="Arial"/>
              </a:rPr>
              <a:t>3</a:t>
            </a:r>
            <a:endParaRPr sz="1800" b="0" i="0" u="none" strike="noStrike" cap="none" dirty="0">
              <a:solidFill>
                <a:srgbClr val="005087"/>
              </a:solidFill>
              <a:latin typeface="Arial"/>
              <a:ea typeface="Arial"/>
              <a:cs typeface="Arial"/>
              <a:sym typeface="Arial"/>
            </a:endParaRPr>
          </a:p>
        </p:txBody>
      </p:sp>
      <p:pic>
        <p:nvPicPr>
          <p:cNvPr id="1089" name="Google Shape;1089;p130" descr="GSA Starmark logo"/>
          <p:cNvPicPr preferRelativeResize="0"/>
          <p:nvPr/>
        </p:nvPicPr>
        <p:blipFill rotWithShape="1">
          <a:blip r:embed="rId3">
            <a:alphaModFix/>
          </a:blip>
          <a:srcRect/>
          <a:stretch/>
        </p:blipFill>
        <p:spPr>
          <a:xfrm>
            <a:off x="228600" y="190500"/>
            <a:ext cx="685800" cy="686470"/>
          </a:xfrm>
          <a:prstGeom prst="rect">
            <a:avLst/>
          </a:prstGeom>
          <a:noFill/>
          <a:ln>
            <a:noFill/>
          </a:ln>
        </p:spPr>
      </p:pic>
      <p:pic>
        <p:nvPicPr>
          <p:cNvPr id="1090" name="Google Shape;1090;p130" descr="Navigating - GSA Advantage!"/>
          <p:cNvPicPr preferRelativeResize="0"/>
          <p:nvPr/>
        </p:nvPicPr>
        <p:blipFill rotWithShape="1">
          <a:blip r:embed="rId4">
            <a:alphaModFix/>
          </a:blip>
          <a:srcRect/>
          <a:stretch/>
        </p:blipFill>
        <p:spPr>
          <a:xfrm>
            <a:off x="7951" y="1124683"/>
            <a:ext cx="9144000" cy="4021256"/>
          </a:xfrm>
          <a:prstGeom prst="rect">
            <a:avLst/>
          </a:prstGeom>
          <a:noFill/>
          <a:ln>
            <a:noFill/>
          </a:ln>
        </p:spPr>
      </p:pic>
      <p:sp>
        <p:nvSpPr>
          <p:cNvPr id="1091" name="Google Shape;1091;p130" descr="Box highlighting the environmental programs field on the GSA Advantage website "/>
          <p:cNvSpPr/>
          <p:nvPr/>
        </p:nvSpPr>
        <p:spPr>
          <a:xfrm>
            <a:off x="336198" y="1775721"/>
            <a:ext cx="1214400" cy="1719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92" name="Google Shape;1092;p130" descr="Box highlighting the other special programs field on the GSA Advantage website "/>
          <p:cNvSpPr/>
          <p:nvPr/>
        </p:nvSpPr>
        <p:spPr>
          <a:xfrm>
            <a:off x="354750" y="2755056"/>
            <a:ext cx="1044600" cy="1719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93" name="Google Shape;1093;p130" descr="Box highlighting the socio economic field on the GSA Advantage website "/>
          <p:cNvSpPr/>
          <p:nvPr/>
        </p:nvSpPr>
        <p:spPr>
          <a:xfrm>
            <a:off x="354750" y="3344779"/>
            <a:ext cx="798300" cy="1719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41" name="Google Shape;341;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340" name="Google Shape;340;p50"/>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
        <p:nvSpPr>
          <p:cNvPr id="339" name="Google Shape;339;p50"/>
          <p:cNvSpPr txBox="1">
            <a:spLocks noGrp="1"/>
          </p:cNvSpPr>
          <p:nvPr>
            <p:ph type="body" idx="1"/>
          </p:nvPr>
        </p:nvSpPr>
        <p:spPr>
          <a:xfrm>
            <a:off x="3169925" y="1833788"/>
            <a:ext cx="5775900" cy="2804100"/>
          </a:xfrm>
          <a:prstGeom prst="rect">
            <a:avLst/>
          </a:prstGeom>
        </p:spPr>
        <p:txBody>
          <a:bodyPr spcFirstLastPara="1" wrap="square" lIns="0" tIns="0" rIns="91425" bIns="91425" anchor="t" anchorCtr="0">
            <a:normAutofit/>
          </a:bodyPr>
          <a:lstStyle/>
          <a:p>
            <a:pPr marL="0" lvl="0" indent="0" algn="l" rtl="0">
              <a:spcBef>
                <a:spcPts val="0"/>
              </a:spcBef>
              <a:spcAft>
                <a:spcPts val="1200"/>
              </a:spcAft>
              <a:buNone/>
            </a:pPr>
            <a:r>
              <a:rPr lang="en"/>
              <a:t>Email:  FAStLane@gsa.gov</a:t>
            </a:r>
            <a:endParaRPr/>
          </a:p>
        </p:txBody>
      </p:sp>
      <p:sp>
        <p:nvSpPr>
          <p:cNvPr id="338" name="Google Shape;338;p50"/>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Interested in contacting the ITC Acquisition Team?</a:t>
            </a:r>
            <a:endParaRP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101" name="Google Shape;1101;p131" descr="GSA Advantage! - Navigating"/>
          <p:cNvPicPr preferRelativeResize="0"/>
          <p:nvPr/>
        </p:nvPicPr>
        <p:blipFill rotWithShape="1">
          <a:blip r:embed="rId3">
            <a:alphaModFix/>
          </a:blip>
          <a:srcRect/>
          <a:stretch/>
        </p:blipFill>
        <p:spPr>
          <a:xfrm>
            <a:off x="0" y="1093976"/>
            <a:ext cx="9144000" cy="4046194"/>
          </a:xfrm>
          <a:prstGeom prst="rect">
            <a:avLst/>
          </a:prstGeom>
          <a:noFill/>
          <a:ln>
            <a:noFill/>
          </a:ln>
        </p:spPr>
      </p:pic>
      <p:sp>
        <p:nvSpPr>
          <p:cNvPr id="1102" name="Google Shape;1102;p131" descr="Box highlighting the source field on the GSA Advantage website "/>
          <p:cNvSpPr/>
          <p:nvPr/>
        </p:nvSpPr>
        <p:spPr>
          <a:xfrm>
            <a:off x="326002" y="2468812"/>
            <a:ext cx="461100" cy="1110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103" name="Google Shape;1103;p131" descr="Box highlighting the for state and local government organization use only field on the GSA Advantage website "/>
          <p:cNvSpPr/>
          <p:nvPr/>
        </p:nvSpPr>
        <p:spPr>
          <a:xfrm>
            <a:off x="386560" y="4100153"/>
            <a:ext cx="2126100" cy="1719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104" name="Google Shape;1104;p131" descr="Box highlighting the cooperative purchasing items field on the GSA Advantage website "/>
          <p:cNvSpPr/>
          <p:nvPr/>
        </p:nvSpPr>
        <p:spPr>
          <a:xfrm>
            <a:off x="3927534" y="4309532"/>
            <a:ext cx="1105500" cy="124200"/>
          </a:xfrm>
          <a:prstGeom prst="roundRect">
            <a:avLst>
              <a:gd name="adj" fmla="val 16667"/>
            </a:avLst>
          </a:prstGeom>
          <a:solidFill>
            <a:srgbClr val="FFFF00">
              <a:alpha val="356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105" name="Google Shape;1105;p131" descr="Box highlighting the disaster purchasing items field on the GSA Advantage website "/>
          <p:cNvSpPr/>
          <p:nvPr/>
        </p:nvSpPr>
        <p:spPr>
          <a:xfrm>
            <a:off x="1130001" y="4326762"/>
            <a:ext cx="945300" cy="124200"/>
          </a:xfrm>
          <a:prstGeom prst="roundRect">
            <a:avLst>
              <a:gd name="adj" fmla="val 16667"/>
            </a:avLst>
          </a:prstGeom>
          <a:solidFill>
            <a:srgbClr val="FFFF00">
              <a:alpha val="356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99" name="Google Shape;1099;p131"/>
          <p:cNvSpPr txBox="1">
            <a:spLocks noGrp="1"/>
          </p:cNvSpPr>
          <p:nvPr>
            <p:ph type="title" idx="4294967295"/>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800" b="1" i="0" u="none" strike="noStrike" cap="none" dirty="0">
                <a:solidFill>
                  <a:srgbClr val="005087"/>
                </a:solidFill>
                <a:latin typeface="Arial"/>
                <a:ea typeface="Arial"/>
                <a:cs typeface="Arial"/>
                <a:sym typeface="Arial"/>
              </a:rPr>
              <a:t>GSA Advantage!</a:t>
            </a:r>
            <a:br>
              <a:rPr lang="en" sz="1800" b="1" i="0" u="none" strike="noStrike" cap="none" dirty="0">
                <a:solidFill>
                  <a:srgbClr val="005087"/>
                </a:solidFill>
                <a:latin typeface="Arial"/>
                <a:ea typeface="Arial"/>
                <a:cs typeface="Arial"/>
                <a:sym typeface="Arial"/>
              </a:rPr>
            </a:br>
            <a:r>
              <a:rPr lang="en" sz="1600" b="1" i="0" u="none" strike="noStrike" cap="none" dirty="0">
                <a:solidFill>
                  <a:srgbClr val="005087"/>
                </a:solidFill>
                <a:latin typeface="Arial"/>
                <a:ea typeface="Arial"/>
                <a:cs typeface="Arial"/>
                <a:sym typeface="Arial"/>
              </a:rPr>
              <a:t>Navigating the Online System</a:t>
            </a:r>
            <a:br>
              <a:rPr lang="en" sz="1800" b="1" i="0" u="none" strike="noStrike" cap="none" dirty="0">
                <a:solidFill>
                  <a:srgbClr val="005087"/>
                </a:solidFill>
                <a:latin typeface="Arial"/>
                <a:ea typeface="Arial"/>
                <a:cs typeface="Arial"/>
                <a:sym typeface="Arial"/>
              </a:rPr>
            </a:br>
            <a:r>
              <a:rPr lang="en" sz="1800" b="1" i="0" u="none" strike="noStrike" cap="none" dirty="0">
                <a:solidFill>
                  <a:srgbClr val="005087"/>
                </a:solidFill>
                <a:latin typeface="Arial"/>
                <a:ea typeface="Arial"/>
                <a:cs typeface="Arial"/>
                <a:sym typeface="Arial"/>
              </a:rPr>
              <a:t>4</a:t>
            </a:r>
            <a:endParaRPr sz="1800" b="0" i="0" u="none" strike="noStrike" cap="none" dirty="0">
              <a:solidFill>
                <a:srgbClr val="005087"/>
              </a:solidFill>
              <a:latin typeface="Arial"/>
              <a:ea typeface="Arial"/>
              <a:cs typeface="Arial"/>
              <a:sym typeface="Arial"/>
            </a:endParaRPr>
          </a:p>
        </p:txBody>
      </p:sp>
      <p:pic>
        <p:nvPicPr>
          <p:cNvPr id="1100" name="Google Shape;1100;p131" descr="GSA Starmark logo"/>
          <p:cNvPicPr preferRelativeResize="0"/>
          <p:nvPr/>
        </p:nvPicPr>
        <p:blipFill rotWithShape="1">
          <a:blip r:embed="rId4">
            <a:alphaModFix/>
          </a:blip>
          <a:srcRect/>
          <a:stretch/>
        </p:blipFill>
        <p:spPr>
          <a:xfrm>
            <a:off x="228600" y="190500"/>
            <a:ext cx="685800" cy="68647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p132" descr="Image result for waco tx"/>
          <p:cNvPicPr preferRelativeResize="0"/>
          <p:nvPr/>
        </p:nvPicPr>
        <p:blipFill rotWithShape="1">
          <a:blip r:embed="rId3">
            <a:alphaModFix/>
          </a:blip>
          <a:srcRect/>
          <a:stretch/>
        </p:blipFill>
        <p:spPr>
          <a:xfrm>
            <a:off x="3681122" y="3499342"/>
            <a:ext cx="2719196" cy="1359598"/>
          </a:xfrm>
          <a:prstGeom prst="rect">
            <a:avLst/>
          </a:prstGeom>
          <a:noFill/>
          <a:ln>
            <a:noFill/>
          </a:ln>
        </p:spPr>
      </p:pic>
      <p:pic>
        <p:nvPicPr>
          <p:cNvPr id="1113" name="Google Shape;1113;p132" descr="Image result for dr pepper"/>
          <p:cNvPicPr preferRelativeResize="0"/>
          <p:nvPr/>
        </p:nvPicPr>
        <p:blipFill rotWithShape="1">
          <a:blip r:embed="rId4">
            <a:alphaModFix/>
          </a:blip>
          <a:srcRect/>
          <a:stretch/>
        </p:blipFill>
        <p:spPr>
          <a:xfrm>
            <a:off x="5599176" y="2502432"/>
            <a:ext cx="2057400" cy="1536621"/>
          </a:xfrm>
          <a:prstGeom prst="rect">
            <a:avLst/>
          </a:prstGeom>
          <a:noFill/>
          <a:ln>
            <a:noFill/>
          </a:ln>
        </p:spPr>
      </p:pic>
      <p:pic>
        <p:nvPicPr>
          <p:cNvPr id="1114" name="Google Shape;1114;p132" descr="Image result for juniper switches"/>
          <p:cNvPicPr preferRelativeResize="0"/>
          <p:nvPr/>
        </p:nvPicPr>
        <p:blipFill rotWithShape="1">
          <a:blip r:embed="rId5">
            <a:alphaModFix/>
          </a:blip>
          <a:srcRect/>
          <a:stretch/>
        </p:blipFill>
        <p:spPr>
          <a:xfrm>
            <a:off x="115918" y="2984992"/>
            <a:ext cx="3496109" cy="1359598"/>
          </a:xfrm>
          <a:prstGeom prst="rect">
            <a:avLst/>
          </a:prstGeom>
          <a:noFill/>
          <a:ln>
            <a:noFill/>
          </a:ln>
        </p:spPr>
      </p:pic>
      <p:sp>
        <p:nvSpPr>
          <p:cNvPr id="1112" name="Google Shape;1112;p1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solidFill>
                  <a:schemeClr val="dk1"/>
                </a:solidFill>
              </a:rPr>
              <a:t>Waco TX (birthplace of Dr. Pepper)</a:t>
            </a:r>
            <a:endParaRPr/>
          </a:p>
          <a:p>
            <a:pPr marL="457200" lvl="0" indent="-342900" algn="l" rtl="0">
              <a:lnSpc>
                <a:spcPct val="115000"/>
              </a:lnSpc>
              <a:spcBef>
                <a:spcPts val="0"/>
              </a:spcBef>
              <a:spcAft>
                <a:spcPts val="0"/>
              </a:spcAft>
              <a:buSzPts val="1800"/>
              <a:buChar char="●"/>
            </a:pPr>
            <a:r>
              <a:rPr lang="en">
                <a:solidFill>
                  <a:schemeClr val="dk1"/>
                </a:solidFill>
              </a:rPr>
              <a:t>Juniper Switches (IT I promise)</a:t>
            </a:r>
            <a:endParaRPr/>
          </a:p>
          <a:p>
            <a:pPr marL="457200" lvl="0" indent="-342900" algn="l" rtl="0">
              <a:lnSpc>
                <a:spcPct val="115000"/>
              </a:lnSpc>
              <a:spcBef>
                <a:spcPts val="0"/>
              </a:spcBef>
              <a:spcAft>
                <a:spcPts val="0"/>
              </a:spcAft>
              <a:buSzPts val="1800"/>
              <a:buChar char="●"/>
            </a:pPr>
            <a:r>
              <a:rPr lang="en">
                <a:solidFill>
                  <a:schemeClr val="dk1"/>
                </a:solidFill>
              </a:rPr>
              <a:t>Data Center switching architecture</a:t>
            </a:r>
            <a:endParaRPr/>
          </a:p>
          <a:p>
            <a:pPr marL="457200" lvl="0" indent="-342900" algn="l" rtl="0">
              <a:lnSpc>
                <a:spcPct val="115000"/>
              </a:lnSpc>
              <a:spcBef>
                <a:spcPts val="0"/>
              </a:spcBef>
              <a:spcAft>
                <a:spcPts val="0"/>
              </a:spcAft>
              <a:buSzPts val="1800"/>
              <a:buChar char="●"/>
            </a:pPr>
            <a:r>
              <a:rPr lang="en">
                <a:solidFill>
                  <a:schemeClr val="dk1"/>
                </a:solidFill>
              </a:rPr>
              <a:t>Estimated: $1.3M</a:t>
            </a:r>
            <a:endParaRPr/>
          </a:p>
          <a:p>
            <a:pPr marL="457200" lvl="0" indent="-342900" algn="l" rtl="0">
              <a:lnSpc>
                <a:spcPct val="115000"/>
              </a:lnSpc>
              <a:spcBef>
                <a:spcPts val="0"/>
              </a:spcBef>
              <a:spcAft>
                <a:spcPts val="0"/>
              </a:spcAft>
              <a:buSzPts val="1800"/>
              <a:buChar char="●"/>
            </a:pPr>
            <a:r>
              <a:rPr lang="en">
                <a:solidFill>
                  <a:schemeClr val="dk1"/>
                </a:solidFill>
              </a:rPr>
              <a:t>Actual: $817K</a:t>
            </a:r>
            <a:endParaRPr/>
          </a:p>
        </p:txBody>
      </p:sp>
      <p:sp>
        <p:nvSpPr>
          <p:cNvPr id="1111" name="Google Shape;1111;p132"/>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32963"/>
              </a:buClr>
              <a:buSzPct val="111111"/>
              <a:buNone/>
            </a:pPr>
            <a:r>
              <a:rPr lang="en" dirty="0"/>
              <a:t>Example – Juniper Switches for S&amp;L in Waco TX</a:t>
            </a: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2" name="Google Shape;1122;p133" descr="Screenshot of GSA Advantage page where you can compare products. "/>
          <p:cNvPicPr preferRelativeResize="0"/>
          <p:nvPr/>
        </p:nvPicPr>
        <p:blipFill rotWithShape="1">
          <a:blip r:embed="rId3">
            <a:alphaModFix/>
          </a:blip>
          <a:srcRect/>
          <a:stretch/>
        </p:blipFill>
        <p:spPr>
          <a:xfrm>
            <a:off x="155218" y="942907"/>
            <a:ext cx="8779722" cy="4065032"/>
          </a:xfrm>
          <a:prstGeom prst="rect">
            <a:avLst/>
          </a:prstGeom>
          <a:noFill/>
          <a:ln>
            <a:noFill/>
          </a:ln>
        </p:spPr>
      </p:pic>
      <p:sp>
        <p:nvSpPr>
          <p:cNvPr id="1123" name="Google Shape;1123;p133" descr="Circle around the price of the first product $44,197.48"/>
          <p:cNvSpPr/>
          <p:nvPr/>
        </p:nvSpPr>
        <p:spPr>
          <a:xfrm>
            <a:off x="3277056" y="1984868"/>
            <a:ext cx="1145100" cy="3987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24" name="Google Shape;1124;p133" descr="Red arrow pointing at the search box"/>
          <p:cNvSpPr/>
          <p:nvPr/>
        </p:nvSpPr>
        <p:spPr>
          <a:xfrm rot="-1844129">
            <a:off x="3833150" y="460258"/>
            <a:ext cx="309935" cy="588536"/>
          </a:xfrm>
          <a:prstGeom prst="downArrow">
            <a:avLst>
              <a:gd name="adj1" fmla="val 50000"/>
              <a:gd name="adj2" fmla="val 50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20" name="Google Shape;1120;p133"/>
          <p:cNvSpPr txBox="1">
            <a:spLocks noGrp="1"/>
          </p:cNvSpPr>
          <p:nvPr>
            <p:ph type="title"/>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sz="1800" b="1" dirty="0"/>
              <a:t>GSA Advantage!</a:t>
            </a:r>
            <a:br>
              <a:rPr lang="en" sz="1800" b="1" dirty="0"/>
            </a:br>
            <a:r>
              <a:rPr lang="en" sz="1400" b="1" dirty="0"/>
              <a:t>Navigating the Online System – Product Comparison</a:t>
            </a:r>
            <a:br>
              <a:rPr lang="en" sz="1800" b="1" dirty="0"/>
            </a:br>
            <a:endParaRPr sz="1800" dirty="0"/>
          </a:p>
        </p:txBody>
      </p:sp>
      <p:pic>
        <p:nvPicPr>
          <p:cNvPr id="1121" name="Google Shape;1121;p133" descr="GSA Starmark logo"/>
          <p:cNvPicPr preferRelativeResize="0"/>
          <p:nvPr/>
        </p:nvPicPr>
        <p:blipFill rotWithShape="1">
          <a:blip r:embed="rId4">
            <a:alphaModFix/>
          </a:blip>
          <a:srcRect/>
          <a:stretch/>
        </p:blipFill>
        <p:spPr>
          <a:xfrm>
            <a:off x="228600" y="190500"/>
            <a:ext cx="685800" cy="68647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2" name="Google Shape;1132;p134" descr="Screenshot of the GSA Advantage website page where you can compare products "/>
          <p:cNvPicPr preferRelativeResize="0"/>
          <p:nvPr/>
        </p:nvPicPr>
        <p:blipFill rotWithShape="1">
          <a:blip r:embed="rId3">
            <a:alphaModFix/>
          </a:blip>
          <a:srcRect/>
          <a:stretch/>
        </p:blipFill>
        <p:spPr>
          <a:xfrm>
            <a:off x="123600" y="942907"/>
            <a:ext cx="8842959" cy="4154442"/>
          </a:xfrm>
          <a:prstGeom prst="rect">
            <a:avLst/>
          </a:prstGeom>
          <a:noFill/>
          <a:ln>
            <a:noFill/>
          </a:ln>
        </p:spPr>
      </p:pic>
      <p:sp>
        <p:nvSpPr>
          <p:cNvPr id="1133" name="Google Shape;1133;p134" descr="Screenshot of the GSA Advantage website page where you can compare products. Red arrow pointing to the first product Vodanet systems LLC"/>
          <p:cNvSpPr/>
          <p:nvPr/>
        </p:nvSpPr>
        <p:spPr>
          <a:xfrm rot="2051559">
            <a:off x="3656078" y="2088467"/>
            <a:ext cx="246629" cy="453318"/>
          </a:xfrm>
          <a:prstGeom prst="downArrow">
            <a:avLst>
              <a:gd name="adj1" fmla="val 50000"/>
              <a:gd name="adj2" fmla="val 50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4" name="Google Shape;1134;p134" descr="Screenshot of the GSA Advantage website page where you can compare products. Red circle around the price of the first product $44, 197.48"/>
          <p:cNvSpPr/>
          <p:nvPr/>
        </p:nvSpPr>
        <p:spPr>
          <a:xfrm>
            <a:off x="836874" y="2481062"/>
            <a:ext cx="1145100" cy="1815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5" name="Google Shape;1135;p134">
            <a:extLst>
              <a:ext uri="{C183D7F6-B498-43B3-948B-1728B52AA6E4}">
                <adec:decorative xmlns:adec="http://schemas.microsoft.com/office/drawing/2017/decorative" val="1"/>
              </a:ext>
            </a:extLst>
          </p:cNvPr>
          <p:cNvSpPr/>
          <p:nvPr/>
        </p:nvSpPr>
        <p:spPr>
          <a:xfrm>
            <a:off x="4286661" y="2481062"/>
            <a:ext cx="570600" cy="2550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6" name="Google Shape;1136;p134" descr="Screenshot of the GSA Advantage website page where you can compare products. Red circle around the first product cycle which is 30 days "/>
          <p:cNvSpPr/>
          <p:nvPr/>
        </p:nvSpPr>
        <p:spPr>
          <a:xfrm>
            <a:off x="5859584" y="2454130"/>
            <a:ext cx="570600" cy="2550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0" name="Google Shape;1130;p134"/>
          <p:cNvSpPr txBox="1">
            <a:spLocks noGrp="1"/>
          </p:cNvSpPr>
          <p:nvPr>
            <p:ph type="title"/>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sz="1800" b="1" dirty="0"/>
              <a:t>GSA Advantage!</a:t>
            </a:r>
            <a:br>
              <a:rPr lang="en" sz="1800" b="1" dirty="0"/>
            </a:br>
            <a:r>
              <a:rPr lang="en" sz="1400" b="1" dirty="0"/>
              <a:t>Navigating the Online System – Product Comparison</a:t>
            </a:r>
            <a:br>
              <a:rPr lang="en" sz="1800" b="1" dirty="0"/>
            </a:br>
            <a:r>
              <a:rPr lang="en" sz="1800" b="1" dirty="0"/>
              <a:t>5</a:t>
            </a:r>
            <a:endParaRPr sz="1800" dirty="0"/>
          </a:p>
        </p:txBody>
      </p:sp>
      <p:pic>
        <p:nvPicPr>
          <p:cNvPr id="1131" name="Google Shape;1131;p134" descr="GSA Starmark logo"/>
          <p:cNvPicPr preferRelativeResize="0"/>
          <p:nvPr/>
        </p:nvPicPr>
        <p:blipFill rotWithShape="1">
          <a:blip r:embed="rId4">
            <a:alphaModFix/>
          </a:blip>
          <a:srcRect/>
          <a:stretch/>
        </p:blipFill>
        <p:spPr>
          <a:xfrm>
            <a:off x="228600" y="190500"/>
            <a:ext cx="685800" cy="68647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pic>
        <p:nvPicPr>
          <p:cNvPr id="1144" name="Google Shape;1144;p135" descr="GSA Advantage! - Product Comparison"/>
          <p:cNvPicPr preferRelativeResize="0"/>
          <p:nvPr/>
        </p:nvPicPr>
        <p:blipFill rotWithShape="1">
          <a:blip r:embed="rId3">
            <a:alphaModFix/>
          </a:blip>
          <a:srcRect/>
          <a:stretch/>
        </p:blipFill>
        <p:spPr>
          <a:xfrm>
            <a:off x="0" y="1025601"/>
            <a:ext cx="9144000" cy="4117899"/>
          </a:xfrm>
          <a:prstGeom prst="rect">
            <a:avLst/>
          </a:prstGeom>
          <a:noFill/>
          <a:ln>
            <a:noFill/>
          </a:ln>
        </p:spPr>
      </p:pic>
      <p:sp>
        <p:nvSpPr>
          <p:cNvPr id="1145" name="Google Shape;1145;p135" descr="Red circle around the words contractor information"/>
          <p:cNvSpPr/>
          <p:nvPr/>
        </p:nvSpPr>
        <p:spPr>
          <a:xfrm>
            <a:off x="2186610" y="1351721"/>
            <a:ext cx="1375500" cy="2148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6" name="Google Shape;1146;p135" descr="Red circle around the business type and other information about a vendor"/>
          <p:cNvSpPr/>
          <p:nvPr/>
        </p:nvSpPr>
        <p:spPr>
          <a:xfrm>
            <a:off x="5646752" y="1492193"/>
            <a:ext cx="3210900" cy="7581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7" name="Google Shape;1147;p135"/>
          <p:cNvSpPr/>
          <p:nvPr/>
        </p:nvSpPr>
        <p:spPr>
          <a:xfrm>
            <a:off x="4855597" y="1034463"/>
            <a:ext cx="1009800" cy="469200"/>
          </a:xfrm>
          <a:prstGeom prst="wedgeRectCallout">
            <a:avLst>
              <a:gd name="adj1" fmla="val 74443"/>
              <a:gd name="adj2" fmla="val 89619"/>
            </a:avLst>
          </a:prstGeom>
          <a:solidFill>
            <a:srgbClr val="FFFF00"/>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chemeClr val="dk1"/>
                </a:solidFill>
                <a:latin typeface="Arial"/>
                <a:ea typeface="Arial"/>
                <a:cs typeface="Arial"/>
                <a:sym typeface="Arial"/>
              </a:rPr>
              <a:t>Set-Aside</a:t>
            </a:r>
            <a:r>
              <a:rPr lang="en" sz="800" b="1" i="0" u="none" strike="noStrike" cap="none">
                <a:solidFill>
                  <a:schemeClr val="dk1"/>
                </a:solidFill>
                <a:latin typeface="Arial"/>
                <a:ea typeface="Arial"/>
                <a:cs typeface="Arial"/>
                <a:sym typeface="Arial"/>
              </a:rPr>
              <a:t> requirement?</a:t>
            </a:r>
            <a:endParaRPr/>
          </a:p>
        </p:txBody>
      </p:sp>
      <p:sp>
        <p:nvSpPr>
          <p:cNvPr id="1148" name="Google Shape;1148;p135"/>
          <p:cNvSpPr/>
          <p:nvPr/>
        </p:nvSpPr>
        <p:spPr>
          <a:xfrm>
            <a:off x="5190879" y="2402913"/>
            <a:ext cx="1377000" cy="288000"/>
          </a:xfrm>
          <a:prstGeom prst="wedgeRectCallout">
            <a:avLst>
              <a:gd name="adj1" fmla="val 43995"/>
              <a:gd name="adj2" fmla="val -201456"/>
            </a:avLst>
          </a:prstGeom>
          <a:solidFill>
            <a:srgbClr val="FFFF00"/>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00" b="1" i="0" u="none" strike="noStrike" cap="none">
                <a:solidFill>
                  <a:schemeClr val="dk1"/>
                </a:solidFill>
                <a:latin typeface="Arial"/>
                <a:ea typeface="Arial"/>
                <a:cs typeface="Arial"/>
                <a:sym typeface="Arial"/>
              </a:rPr>
              <a:t>Vendor Integrity Check?</a:t>
            </a:r>
            <a:endParaRPr/>
          </a:p>
        </p:txBody>
      </p:sp>
      <p:sp>
        <p:nvSpPr>
          <p:cNvPr id="1142" name="Google Shape;1142;p135"/>
          <p:cNvSpPr txBox="1">
            <a:spLocks noGrp="1"/>
          </p:cNvSpPr>
          <p:nvPr>
            <p:ph type="title"/>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sz="1800" b="1" dirty="0"/>
              <a:t>GSA Advantage!</a:t>
            </a:r>
            <a:br>
              <a:rPr lang="en" sz="1800" b="1" dirty="0"/>
            </a:br>
            <a:r>
              <a:rPr lang="en" sz="1400" b="1" dirty="0"/>
              <a:t>Navigating the Online System – Product Comparison</a:t>
            </a:r>
            <a:br>
              <a:rPr lang="en" sz="1800" b="1" dirty="0"/>
            </a:br>
            <a:r>
              <a:rPr lang="en" sz="1800" b="1" dirty="0"/>
              <a:t>6</a:t>
            </a:r>
            <a:endParaRPr sz="1800" dirty="0"/>
          </a:p>
        </p:txBody>
      </p:sp>
      <p:pic>
        <p:nvPicPr>
          <p:cNvPr id="1143" name="Google Shape;1143;p135" descr="GSA Starmark logo"/>
          <p:cNvPicPr preferRelativeResize="0"/>
          <p:nvPr/>
        </p:nvPicPr>
        <p:blipFill rotWithShape="1">
          <a:blip r:embed="rId4">
            <a:alphaModFix/>
          </a:blip>
          <a:srcRect/>
          <a:stretch/>
        </p:blipFill>
        <p:spPr>
          <a:xfrm>
            <a:off x="228600" y="190500"/>
            <a:ext cx="685800" cy="68647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p136" descr="Screenshot of webpage with information about the vendor Juniper"/>
          <p:cNvPicPr preferRelativeResize="0"/>
          <p:nvPr/>
        </p:nvPicPr>
        <p:blipFill rotWithShape="1">
          <a:blip r:embed="rId3">
            <a:alphaModFix/>
          </a:blip>
          <a:srcRect/>
          <a:stretch/>
        </p:blipFill>
        <p:spPr>
          <a:xfrm>
            <a:off x="162232" y="972374"/>
            <a:ext cx="8641427" cy="3980626"/>
          </a:xfrm>
          <a:prstGeom prst="rect">
            <a:avLst/>
          </a:prstGeom>
          <a:noFill/>
          <a:ln>
            <a:noFill/>
          </a:ln>
        </p:spPr>
      </p:pic>
      <p:sp>
        <p:nvSpPr>
          <p:cNvPr id="1157" name="Google Shape;1157;p136"/>
          <p:cNvSpPr/>
          <p:nvPr/>
        </p:nvSpPr>
        <p:spPr>
          <a:xfrm>
            <a:off x="5456350" y="2664387"/>
            <a:ext cx="1377000" cy="288000"/>
          </a:xfrm>
          <a:prstGeom prst="wedgeRectCallout">
            <a:avLst>
              <a:gd name="adj1" fmla="val 95409"/>
              <a:gd name="adj2" fmla="val 225987"/>
            </a:avLst>
          </a:prstGeom>
          <a:solidFill>
            <a:srgbClr val="FFFF00"/>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00" b="1" i="0" u="none" strike="noStrike" cap="none">
                <a:solidFill>
                  <a:schemeClr val="dk1"/>
                </a:solidFill>
                <a:latin typeface="Arial"/>
                <a:ea typeface="Arial"/>
                <a:cs typeface="Arial"/>
                <a:sym typeface="Arial"/>
              </a:rPr>
              <a:t>High dollar/ quantity?</a:t>
            </a:r>
            <a:endParaRPr/>
          </a:p>
        </p:txBody>
      </p:sp>
      <p:sp>
        <p:nvSpPr>
          <p:cNvPr id="1158" name="Google Shape;1158;p136" descr="Red circle around buttons for navigation such as continue shopping, update cart, and park cart"/>
          <p:cNvSpPr/>
          <p:nvPr/>
        </p:nvSpPr>
        <p:spPr>
          <a:xfrm>
            <a:off x="364610" y="1101360"/>
            <a:ext cx="3210900" cy="7581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9" name="Google Shape;1159;p136" descr="Red circle around sub total price $ 44,197.48"/>
          <p:cNvSpPr/>
          <p:nvPr/>
        </p:nvSpPr>
        <p:spPr>
          <a:xfrm>
            <a:off x="6677494" y="4338269"/>
            <a:ext cx="1603800" cy="3960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5" name="Google Shape;1155;p136"/>
          <p:cNvSpPr txBox="1">
            <a:spLocks noGrp="1"/>
          </p:cNvSpPr>
          <p:nvPr>
            <p:ph type="title"/>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sz="1800" b="1" dirty="0"/>
              <a:t>GSA Advantage!</a:t>
            </a:r>
            <a:br>
              <a:rPr lang="en" sz="1800" b="1" dirty="0"/>
            </a:br>
            <a:r>
              <a:rPr lang="en" sz="1400" b="1" dirty="0"/>
              <a:t>Navigating the Online System</a:t>
            </a:r>
            <a:br>
              <a:rPr lang="en" sz="1800" b="1" dirty="0"/>
            </a:br>
            <a:r>
              <a:rPr lang="en" sz="1800" b="1" dirty="0"/>
              <a:t>7</a:t>
            </a:r>
            <a:endParaRPr sz="1800" dirty="0"/>
          </a:p>
        </p:txBody>
      </p:sp>
      <p:pic>
        <p:nvPicPr>
          <p:cNvPr id="1156" name="Google Shape;1156;p136" descr="GSA Starmark logo"/>
          <p:cNvPicPr preferRelativeResize="0"/>
          <p:nvPr/>
        </p:nvPicPr>
        <p:blipFill rotWithShape="1">
          <a:blip r:embed="rId4">
            <a:alphaModFix/>
          </a:blip>
          <a:srcRect/>
          <a:stretch/>
        </p:blipFill>
        <p:spPr>
          <a:xfrm>
            <a:off x="228600" y="190500"/>
            <a:ext cx="685800" cy="68647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37"/>
          <p:cNvSpPr txBox="1">
            <a:spLocks noGrp="1"/>
          </p:cNvSpPr>
          <p:nvPr>
            <p:ph type="title"/>
          </p:nvPr>
        </p:nvSpPr>
        <p:spPr>
          <a:xfrm>
            <a:off x="403361" y="112088"/>
            <a:ext cx="8283300" cy="830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sz="1800" b="1" dirty="0"/>
              <a:t>GSA Advantage!</a:t>
            </a:r>
            <a:br>
              <a:rPr lang="en" sz="2400" b="1" dirty="0"/>
            </a:br>
            <a:r>
              <a:rPr lang="en" sz="1400" b="1" dirty="0"/>
              <a:t>Takeaway Points</a:t>
            </a:r>
            <a:br>
              <a:rPr lang="en" sz="1800" b="1" dirty="0"/>
            </a:br>
            <a:endParaRPr sz="1800" dirty="0"/>
          </a:p>
        </p:txBody>
      </p:sp>
      <p:pic>
        <p:nvPicPr>
          <p:cNvPr id="1166" name="Google Shape;1166;p137" descr="GSA Starmark logo"/>
          <p:cNvPicPr preferRelativeResize="0"/>
          <p:nvPr/>
        </p:nvPicPr>
        <p:blipFill rotWithShape="1">
          <a:blip r:embed="rId3">
            <a:alphaModFix/>
          </a:blip>
          <a:srcRect/>
          <a:stretch/>
        </p:blipFill>
        <p:spPr>
          <a:xfrm>
            <a:off x="228600" y="190500"/>
            <a:ext cx="558579" cy="468464"/>
          </a:xfrm>
          <a:prstGeom prst="rect">
            <a:avLst/>
          </a:prstGeom>
          <a:noFill/>
          <a:ln>
            <a:noFill/>
          </a:ln>
        </p:spPr>
      </p:pic>
      <p:sp>
        <p:nvSpPr>
          <p:cNvPr id="1167" name="Google Shape;1167;p137" descr="Blue box around takeaway points for this session "/>
          <p:cNvSpPr/>
          <p:nvPr/>
        </p:nvSpPr>
        <p:spPr>
          <a:xfrm>
            <a:off x="0" y="811034"/>
            <a:ext cx="9144000" cy="3673500"/>
          </a:xfrm>
          <a:prstGeom prst="rect">
            <a:avLst/>
          </a:prstGeom>
          <a:solidFill>
            <a:srgbClr val="0070C0"/>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68" name="Google Shape;1168;p137" descr="GSA Advantage! logo"/>
          <p:cNvPicPr preferRelativeResize="0"/>
          <p:nvPr/>
        </p:nvPicPr>
        <p:blipFill rotWithShape="1">
          <a:blip r:embed="rId4">
            <a:alphaModFix/>
          </a:blip>
          <a:srcRect/>
          <a:stretch/>
        </p:blipFill>
        <p:spPr>
          <a:xfrm>
            <a:off x="149430" y="1258998"/>
            <a:ext cx="3387307" cy="824244"/>
          </a:xfrm>
          <a:prstGeom prst="rect">
            <a:avLst/>
          </a:prstGeom>
          <a:noFill/>
          <a:ln>
            <a:noFill/>
          </a:ln>
        </p:spPr>
      </p:pic>
      <p:sp>
        <p:nvSpPr>
          <p:cNvPr id="1169" name="Google Shape;1169;p137"/>
          <p:cNvSpPr txBox="1"/>
          <p:nvPr/>
        </p:nvSpPr>
        <p:spPr>
          <a:xfrm>
            <a:off x="3847680" y="990613"/>
            <a:ext cx="4660200" cy="337590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b="1" i="0" u="none" strike="noStrike" cap="none">
                <a:solidFill>
                  <a:schemeClr val="tx1"/>
                </a:solidFill>
                <a:sym typeface="Arial"/>
              </a:rPr>
              <a:t>Takeaway Points:</a:t>
            </a:r>
            <a:endParaRPr sz="1800" b="1" i="0" u="none" strike="noStrike" cap="none">
              <a:solidFill>
                <a:schemeClr val="tx1"/>
              </a:solidFill>
              <a:sym typeface="Arial"/>
            </a:endParaRPr>
          </a:p>
          <a:p>
            <a:pPr marL="171450" marR="0" lvl="0" indent="-171450" algn="l" rtl="0">
              <a:lnSpc>
                <a:spcPct val="100000"/>
              </a:lnSpc>
              <a:spcBef>
                <a:spcPts val="280"/>
              </a:spcBef>
              <a:spcAft>
                <a:spcPts val="0"/>
              </a:spcAft>
              <a:buClr>
                <a:srgbClr val="000000"/>
              </a:buClr>
              <a:buSzPts val="2000"/>
              <a:buFont typeface="Arial"/>
              <a:buChar char="•"/>
            </a:pPr>
            <a:r>
              <a:rPr lang="en" sz="2000" b="1" i="0" u="none" strike="noStrike" cap="none">
                <a:solidFill>
                  <a:schemeClr val="tx1"/>
                </a:solidFill>
                <a:sym typeface="Arial"/>
              </a:rPr>
              <a:t>Analogy:</a:t>
            </a:r>
            <a:endParaRPr>
              <a:solidFill>
                <a:schemeClr val="tx1"/>
              </a:solidFill>
            </a:endParaRPr>
          </a:p>
          <a:p>
            <a:pPr marL="398462" marR="0" lvl="0" indent="-171450" algn="l" rtl="0">
              <a:lnSpc>
                <a:spcPct val="100000"/>
              </a:lnSpc>
              <a:spcBef>
                <a:spcPts val="280"/>
              </a:spcBef>
              <a:spcAft>
                <a:spcPts val="0"/>
              </a:spcAft>
              <a:buClr>
                <a:srgbClr val="000000"/>
              </a:buClr>
              <a:buSzPts val="1400"/>
              <a:buFont typeface="Courier New"/>
              <a:buChar char="o"/>
            </a:pPr>
            <a:r>
              <a:rPr lang="en" sz="1400" b="0" i="0" u="none" strike="noStrike" cap="none">
                <a:solidFill>
                  <a:schemeClr val="tx1"/>
                </a:solidFill>
                <a:sym typeface="Arial"/>
              </a:rPr>
              <a:t>“It’s like </a:t>
            </a:r>
            <a:r>
              <a:rPr lang="en" sz="1400" b="1" i="0" u="none" strike="noStrike" cap="none">
                <a:solidFill>
                  <a:schemeClr val="tx1"/>
                </a:solidFill>
                <a:sym typeface="Arial"/>
              </a:rPr>
              <a:t>Amazon.com </a:t>
            </a:r>
            <a:r>
              <a:rPr lang="en" sz="1400" b="0" i="0" u="none" strike="noStrike" cap="none">
                <a:solidFill>
                  <a:schemeClr val="tx1"/>
                </a:solidFill>
                <a:sym typeface="Arial"/>
              </a:rPr>
              <a:t>for Government Customers”</a:t>
            </a:r>
            <a:endParaRPr>
              <a:solidFill>
                <a:schemeClr val="tx1"/>
              </a:solidFill>
            </a:endParaRPr>
          </a:p>
          <a:p>
            <a:pPr marL="171450" marR="0" lvl="0" indent="-171450" algn="l" rtl="0">
              <a:lnSpc>
                <a:spcPct val="100000"/>
              </a:lnSpc>
              <a:spcBef>
                <a:spcPts val="280"/>
              </a:spcBef>
              <a:spcAft>
                <a:spcPts val="0"/>
              </a:spcAft>
              <a:buClr>
                <a:srgbClr val="000000"/>
              </a:buClr>
              <a:buSzPts val="2000"/>
              <a:buFont typeface="Arial"/>
              <a:buChar char="•"/>
            </a:pPr>
            <a:r>
              <a:rPr lang="en" sz="2000" b="1" i="0" u="none" strike="noStrike" cap="none">
                <a:solidFill>
                  <a:schemeClr val="tx1"/>
                </a:solidFill>
                <a:sym typeface="Arial"/>
              </a:rPr>
              <a:t>ePurchasing Tool:</a:t>
            </a:r>
            <a:endParaRPr>
              <a:solidFill>
                <a:schemeClr val="tx1"/>
              </a:solidFill>
            </a:endParaRPr>
          </a:p>
          <a:p>
            <a:pPr marL="401637" marR="0" lvl="2" indent="-171450" algn="l" rtl="0">
              <a:lnSpc>
                <a:spcPct val="100000"/>
              </a:lnSpc>
              <a:spcBef>
                <a:spcPts val="280"/>
              </a:spcBef>
              <a:spcAft>
                <a:spcPts val="0"/>
              </a:spcAft>
              <a:buClr>
                <a:srgbClr val="000000"/>
              </a:buClr>
              <a:buSzPts val="1400"/>
              <a:buFont typeface="Courier New"/>
              <a:buChar char="o"/>
            </a:pPr>
            <a:r>
              <a:rPr lang="en" sz="1400" b="0" i="0" u="none" strike="noStrike" cap="none">
                <a:solidFill>
                  <a:schemeClr val="tx1"/>
                </a:solidFill>
                <a:sym typeface="Arial"/>
              </a:rPr>
              <a:t>Make online purchases</a:t>
            </a:r>
            <a:endParaRPr>
              <a:solidFill>
                <a:schemeClr val="tx1"/>
              </a:solidFill>
            </a:endParaRPr>
          </a:p>
          <a:p>
            <a:pPr marL="401637" marR="0" lvl="2" indent="-171450" algn="l" rtl="0">
              <a:lnSpc>
                <a:spcPct val="100000"/>
              </a:lnSpc>
              <a:spcBef>
                <a:spcPts val="280"/>
              </a:spcBef>
              <a:spcAft>
                <a:spcPts val="0"/>
              </a:spcAft>
              <a:buClr>
                <a:srgbClr val="000000"/>
              </a:buClr>
              <a:buSzPts val="1400"/>
              <a:buFont typeface="Courier New"/>
              <a:buChar char="o"/>
            </a:pPr>
            <a:r>
              <a:rPr lang="en" sz="1400" b="0" i="0" u="none" strike="noStrike" cap="none">
                <a:solidFill>
                  <a:schemeClr val="tx1"/>
                </a:solidFill>
                <a:sym typeface="Arial"/>
              </a:rPr>
              <a:t>Access to MAS and VA Schedules products/services</a:t>
            </a:r>
            <a:endParaRPr>
              <a:solidFill>
                <a:schemeClr val="tx1"/>
              </a:solidFill>
            </a:endParaRPr>
          </a:p>
          <a:p>
            <a:pPr marL="401637" marR="0" lvl="2" indent="-171450" algn="l" rtl="0">
              <a:lnSpc>
                <a:spcPct val="100000"/>
              </a:lnSpc>
              <a:spcBef>
                <a:spcPts val="280"/>
              </a:spcBef>
              <a:spcAft>
                <a:spcPts val="0"/>
              </a:spcAft>
              <a:buClr>
                <a:srgbClr val="000000"/>
              </a:buClr>
              <a:buSzPts val="1400"/>
              <a:buFont typeface="Courier New"/>
              <a:buChar char="o"/>
            </a:pPr>
            <a:r>
              <a:rPr lang="en" sz="1400" b="0" i="0" u="none" strike="noStrike" cap="none">
                <a:solidFill>
                  <a:schemeClr val="tx1"/>
                </a:solidFill>
                <a:sym typeface="Arial"/>
              </a:rPr>
              <a:t>Some Global Supply items available</a:t>
            </a:r>
            <a:endParaRPr sz="1400" b="0" i="0" u="none" strike="noStrike" cap="none">
              <a:solidFill>
                <a:schemeClr val="tx1"/>
              </a:solidFill>
              <a:sym typeface="Arial"/>
            </a:endParaRPr>
          </a:p>
          <a:p>
            <a:pPr marL="171450" marR="0" lvl="0" indent="-171450" algn="l" rtl="0">
              <a:lnSpc>
                <a:spcPct val="100000"/>
              </a:lnSpc>
              <a:spcBef>
                <a:spcPts val="280"/>
              </a:spcBef>
              <a:spcAft>
                <a:spcPts val="0"/>
              </a:spcAft>
              <a:buClr>
                <a:srgbClr val="000000"/>
              </a:buClr>
              <a:buSzPts val="2000"/>
              <a:buFont typeface="Arial"/>
              <a:buChar char="•"/>
            </a:pPr>
            <a:r>
              <a:rPr lang="en" sz="2000" b="1" i="0" u="none" strike="noStrike" cap="none">
                <a:solidFill>
                  <a:schemeClr val="tx1"/>
                </a:solidFill>
                <a:sym typeface="Arial"/>
              </a:rPr>
              <a:t>Market Research Tool:</a:t>
            </a:r>
            <a:endParaRPr>
              <a:solidFill>
                <a:schemeClr val="tx1"/>
              </a:solidFill>
            </a:endParaRPr>
          </a:p>
          <a:p>
            <a:pPr marL="401637" marR="0" lvl="2" indent="-171450" algn="l" rtl="0">
              <a:lnSpc>
                <a:spcPct val="100000"/>
              </a:lnSpc>
              <a:spcBef>
                <a:spcPts val="280"/>
              </a:spcBef>
              <a:spcAft>
                <a:spcPts val="0"/>
              </a:spcAft>
              <a:buClr>
                <a:srgbClr val="000000"/>
              </a:buClr>
              <a:buSzPts val="1400"/>
              <a:buFont typeface="Courier New"/>
              <a:buChar char="o"/>
            </a:pPr>
            <a:r>
              <a:rPr lang="en" sz="1400" b="0" i="0" u="none" strike="noStrike" cap="none">
                <a:solidFill>
                  <a:schemeClr val="tx1"/>
                </a:solidFill>
                <a:sym typeface="Arial"/>
              </a:rPr>
              <a:t>Quick product look-up</a:t>
            </a:r>
            <a:endParaRPr>
              <a:solidFill>
                <a:schemeClr val="tx1"/>
              </a:solidFill>
            </a:endParaRPr>
          </a:p>
          <a:p>
            <a:pPr marL="401637" marR="0" lvl="2" indent="-171450" algn="l" rtl="0">
              <a:lnSpc>
                <a:spcPct val="100000"/>
              </a:lnSpc>
              <a:spcBef>
                <a:spcPts val="280"/>
              </a:spcBef>
              <a:spcAft>
                <a:spcPts val="0"/>
              </a:spcAft>
              <a:buClr>
                <a:srgbClr val="000000"/>
              </a:buClr>
              <a:buSzPts val="1400"/>
              <a:buFont typeface="Courier New"/>
              <a:buChar char="o"/>
            </a:pPr>
            <a:r>
              <a:rPr lang="en" sz="1400" b="0" i="0" u="none" strike="noStrike" cap="none">
                <a:solidFill>
                  <a:schemeClr val="tx1"/>
                </a:solidFill>
                <a:sym typeface="Arial"/>
              </a:rPr>
              <a:t>See how many companies sell it</a:t>
            </a:r>
            <a:endParaRPr>
              <a:solidFill>
                <a:schemeClr val="tx1"/>
              </a:solidFill>
            </a:endParaRPr>
          </a:p>
          <a:p>
            <a:pPr marL="401637" marR="0" lvl="2" indent="-171450" algn="l" rtl="0">
              <a:lnSpc>
                <a:spcPct val="100000"/>
              </a:lnSpc>
              <a:spcBef>
                <a:spcPts val="280"/>
              </a:spcBef>
              <a:spcAft>
                <a:spcPts val="0"/>
              </a:spcAft>
              <a:buClr>
                <a:srgbClr val="000000"/>
              </a:buClr>
              <a:buSzPts val="1400"/>
              <a:buFont typeface="Courier New"/>
              <a:buChar char="o"/>
            </a:pPr>
            <a:r>
              <a:rPr lang="en" sz="1400" b="0" i="0" u="none" strike="noStrike" cap="none">
                <a:solidFill>
                  <a:schemeClr val="tx1"/>
                </a:solidFill>
                <a:sym typeface="Arial"/>
              </a:rPr>
              <a:t>View Schedule pricing</a:t>
            </a:r>
            <a:endParaRPr>
              <a:solidFill>
                <a:schemeClr val="tx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7" name="Google Shape;1177;p1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97</a:t>
            </a:fld>
            <a:endParaRPr/>
          </a:p>
        </p:txBody>
      </p:sp>
      <p:pic>
        <p:nvPicPr>
          <p:cNvPr id="1178" name="Google Shape;1178;p138" descr="Picture of Mark King "/>
          <p:cNvPicPr preferRelativeResize="0"/>
          <p:nvPr/>
        </p:nvPicPr>
        <p:blipFill rotWithShape="1">
          <a:blip r:embed="rId3">
            <a:alphaModFix/>
          </a:blip>
          <a:srcRect/>
          <a:stretch/>
        </p:blipFill>
        <p:spPr>
          <a:xfrm>
            <a:off x="5981675" y="2768500"/>
            <a:ext cx="1354931" cy="2032396"/>
          </a:xfrm>
          <a:prstGeom prst="rect">
            <a:avLst/>
          </a:prstGeom>
          <a:noFill/>
          <a:ln>
            <a:noFill/>
          </a:ln>
        </p:spPr>
      </p:pic>
      <p:sp>
        <p:nvSpPr>
          <p:cNvPr id="1175" name="Google Shape;1175;p138"/>
          <p:cNvSpPr txBox="1">
            <a:spLocks noGrp="1"/>
          </p:cNvSpPr>
          <p:nvPr>
            <p:ph type="body" idx="1"/>
          </p:nvPr>
        </p:nvSpPr>
        <p:spPr>
          <a:xfrm>
            <a:off x="3169925" y="1833788"/>
            <a:ext cx="5775900" cy="2804100"/>
          </a:xfrm>
          <a:prstGeom prst="rect">
            <a:avLst/>
          </a:prstGeom>
          <a:noFill/>
          <a:ln>
            <a:noFill/>
          </a:ln>
        </p:spPr>
        <p:txBody>
          <a:bodyPr spcFirstLastPara="1" wrap="square" lIns="0" tIns="0" rIns="91425" bIns="91425" anchor="t" anchorCtr="0">
            <a:normAutofit/>
          </a:bodyPr>
          <a:lstStyle/>
          <a:p>
            <a:pPr marL="0" lvl="0" indent="0" algn="l" rtl="0">
              <a:lnSpc>
                <a:spcPct val="115000"/>
              </a:lnSpc>
              <a:spcBef>
                <a:spcPts val="0"/>
              </a:spcBef>
              <a:spcAft>
                <a:spcPts val="0"/>
              </a:spcAft>
              <a:buSzPts val="1800"/>
              <a:buNone/>
            </a:pPr>
            <a:r>
              <a:rPr lang="en"/>
              <a:t>Mark King</a:t>
            </a:r>
            <a:endParaRPr/>
          </a:p>
          <a:p>
            <a:pPr marL="0" lvl="0" indent="0" algn="l" rtl="0">
              <a:lnSpc>
                <a:spcPct val="115000"/>
              </a:lnSpc>
              <a:spcBef>
                <a:spcPts val="1200"/>
              </a:spcBef>
              <a:spcAft>
                <a:spcPts val="0"/>
              </a:spcAft>
              <a:buSzPts val="1800"/>
              <a:buNone/>
            </a:pPr>
            <a:r>
              <a:rPr lang="en"/>
              <a:t>Customer Service Director – NASA Accounts</a:t>
            </a:r>
            <a:endParaRPr/>
          </a:p>
          <a:p>
            <a:pPr marL="0" lvl="0" indent="0" algn="l" rtl="0">
              <a:lnSpc>
                <a:spcPct val="115000"/>
              </a:lnSpc>
              <a:spcBef>
                <a:spcPts val="1200"/>
              </a:spcBef>
              <a:spcAft>
                <a:spcPts val="1200"/>
              </a:spcAft>
              <a:buSzPts val="1800"/>
              <a:buNone/>
            </a:pPr>
            <a:r>
              <a:rPr lang="en"/>
              <a:t>Mark.King@gsa.gov</a:t>
            </a:r>
            <a:endParaRPr/>
          </a:p>
        </p:txBody>
      </p:sp>
      <p:sp>
        <p:nvSpPr>
          <p:cNvPr id="1174" name="Google Shape;1174;p138"/>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800"/>
              <a:buNone/>
            </a:pPr>
            <a:r>
              <a:rPr lang="en" dirty="0"/>
              <a:t>Thank You Everyone!</a:t>
            </a:r>
            <a:endParaRPr dirty="0"/>
          </a:p>
        </p:txBody>
      </p:sp>
      <p:sp>
        <p:nvSpPr>
          <p:cNvPr id="1176" name="Google Shape;1176;p138"/>
          <p:cNvSpPr txBox="1">
            <a:spLocks noGrp="1"/>
          </p:cNvSpPr>
          <p:nvPr>
            <p:ph type="body" idx="2"/>
          </p:nvPr>
        </p:nvSpPr>
        <p:spPr>
          <a:xfrm>
            <a:off x="137150" y="2768500"/>
            <a:ext cx="2397900" cy="189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b="1"/>
              <a:t>For more information, visit:</a:t>
            </a:r>
            <a:r>
              <a:rPr lang="en"/>
              <a:t> gsa.gov/FAST</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39"/>
          <p:cNvSpPr txBox="1">
            <a:spLocks noGrp="1"/>
          </p:cNvSpPr>
          <p:nvPr>
            <p:ph type="title"/>
          </p:nvPr>
        </p:nvSpPr>
        <p:spPr>
          <a:xfrm>
            <a:off x="3017525" y="441950"/>
            <a:ext cx="5928300" cy="2028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100" dirty="0"/>
              <a:t>Thank You So Much!</a:t>
            </a:r>
            <a:endParaRPr sz="3100" dirty="0"/>
          </a:p>
        </p:txBody>
      </p:sp>
      <p:sp>
        <p:nvSpPr>
          <p:cNvPr id="1184" name="Google Shape;1184;p139"/>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
        <p:nvSpPr>
          <p:cNvPr id="1185" name="Google Shape;1185;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98</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1837</TotalTime>
  <Words>6480</Words>
  <Application>Microsoft Macintosh PowerPoint</Application>
  <PresentationFormat>On-screen Show (16:9)</PresentationFormat>
  <Paragraphs>799</Paragraphs>
  <Slides>98</Slides>
  <Notes>98</Notes>
  <HiddenSlides>2</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98</vt:i4>
      </vt:variant>
    </vt:vector>
  </HeadingPairs>
  <TitlesOfParts>
    <vt:vector size="109" baseType="lpstr">
      <vt:lpstr>Arial</vt:lpstr>
      <vt:lpstr>Fira Sans Extra Condensed</vt:lpstr>
      <vt:lpstr>Impact</vt:lpstr>
      <vt:lpstr>Roboto</vt:lpstr>
      <vt:lpstr>Lato</vt:lpstr>
      <vt:lpstr>Calibri</vt:lpstr>
      <vt:lpstr>Proxima Nova</vt:lpstr>
      <vt:lpstr>Courier New</vt:lpstr>
      <vt:lpstr>Simple Light</vt:lpstr>
      <vt:lpstr>Simple Light</vt:lpstr>
      <vt:lpstr>Simple Light</vt:lpstr>
      <vt:lpstr>FAST 2024</vt:lpstr>
      <vt:lpstr>Polls</vt:lpstr>
      <vt:lpstr>Tom Howder</vt:lpstr>
      <vt:lpstr>Enhancing Government Procurement through Supplier Diversity</vt:lpstr>
      <vt:lpstr>Opening Remarks</vt:lpstr>
      <vt:lpstr>ITC Leads in Supplier Diversity!</vt:lpstr>
      <vt:lpstr>“Making It Easier” under the Multiple Award Schedule</vt:lpstr>
      <vt:lpstr>DEIA in Governmentwide Acquisition Contracts (GWACs)</vt:lpstr>
      <vt:lpstr>Interested in contacting the ITC Acquisition Team?</vt:lpstr>
      <vt:lpstr>FAST 2024 Innovation in Source Selection </vt:lpstr>
      <vt:lpstr>Building the Evaluation Criteria:  What do you want for dinner?</vt:lpstr>
      <vt:lpstr>Building the Evaluation Criteria:  What do you want for dinner? Continued </vt:lpstr>
      <vt:lpstr>Building the Evaluation Criteria:  What do you want for dinner? continued</vt:lpstr>
      <vt:lpstr>Deciding the Evaluation Criteria</vt:lpstr>
      <vt:lpstr>Need help?</vt:lpstr>
      <vt:lpstr>Evaluation Methods  (you can use one or more of these)  </vt:lpstr>
      <vt:lpstr>Comparative Evaluation</vt:lpstr>
      <vt:lpstr>Confidence Ratings</vt:lpstr>
      <vt:lpstr>Down Selects</vt:lpstr>
      <vt:lpstr>Oral Presentations</vt:lpstr>
      <vt:lpstr>Technical Demonstrations</vt:lpstr>
      <vt:lpstr>Documentation Tips for  Source Selection (you can use one or more of these)  </vt:lpstr>
      <vt:lpstr>Documentation tip!  On-the-spot Consensus</vt:lpstr>
      <vt:lpstr>Documentation tip!  On-the-spot Consensus continued</vt:lpstr>
      <vt:lpstr>title</vt:lpstr>
      <vt:lpstr>Next we VOTE!</vt:lpstr>
      <vt:lpstr>Example-Informed Majority Exercise</vt:lpstr>
      <vt:lpstr>Example-Informed Majority Exercise continued</vt:lpstr>
      <vt:lpstr>Example-Informed Majority Exercise continued continued</vt:lpstr>
      <vt:lpstr>Questions?  </vt:lpstr>
      <vt:lpstr>Thank You!</vt:lpstr>
      <vt:lpstr>Break</vt:lpstr>
      <vt:lpstr>Cybersecurity/C-SCRM in Procurement: Policy Roundup</vt:lpstr>
      <vt:lpstr>Cybersecurity/C-SCRM in Procurement: Policy Roundup continued</vt:lpstr>
      <vt:lpstr>The Headlines</vt:lpstr>
      <vt:lpstr>The Numbers</vt:lpstr>
      <vt:lpstr>Critical Infrastructure Sectors in the Crosshairs </vt:lpstr>
      <vt:lpstr>Cybersecurity is a Critical Priority</vt:lpstr>
      <vt:lpstr>Operationalizing C-SCRM in IT Procurement</vt:lpstr>
      <vt:lpstr>Operationalizing C-SCRM in IT Procurement  </vt:lpstr>
      <vt:lpstr>A More Secure and Resilient Federal Ecosystem</vt:lpstr>
      <vt:lpstr>Resources</vt:lpstr>
      <vt:lpstr>Federal Requirements &amp; Guidance</vt:lpstr>
      <vt:lpstr>Federal Requirements &amp; Guidance continued</vt:lpstr>
      <vt:lpstr>Thank you! Questions?</vt:lpstr>
      <vt:lpstr>Tom Smith SCRM Service Center Director thomasl.smith@gsa.gov   Michael Thompson GSA C-SCRM Program Management Office michael.thompson@gsa.gov    </vt:lpstr>
      <vt:lpstr>How to Buy Cloud  for Government</vt:lpstr>
      <vt:lpstr>What Does the GSA Cloud Team do for Agencies?</vt:lpstr>
      <vt:lpstr>GSA Market Research as a Service (MRAS)</vt:lpstr>
      <vt:lpstr>How to Add Network Servers - On Premises</vt:lpstr>
      <vt:lpstr>How to Add Network Servers - In the Cloud</vt:lpstr>
      <vt:lpstr>Cloud Service Models</vt:lpstr>
      <vt:lpstr>How Cloud Computing is Sold</vt:lpstr>
      <vt:lpstr>Using the GSA Schedule for Cloud</vt:lpstr>
      <vt:lpstr>Contracting for Cloud</vt:lpstr>
      <vt:lpstr>Suggested Language for Contracting for Cloud</vt:lpstr>
      <vt:lpstr>Cloud as a Small Business Set Aside</vt:lpstr>
      <vt:lpstr>Choosing a Contract Type for Cloud</vt:lpstr>
      <vt:lpstr>New GSA Ordering Procedures for Cloud</vt:lpstr>
      <vt:lpstr>Resources continued</vt:lpstr>
      <vt:lpstr>Resources continued 3</vt:lpstr>
      <vt:lpstr>Resources continued 2</vt:lpstr>
      <vt:lpstr>Skip Jentsch</vt:lpstr>
      <vt:lpstr>FAST 2024 Innovative Market Research using GSA Tools </vt:lpstr>
      <vt:lpstr>Chantel Rutland Office of Customer Care FAS | Office of Customer &amp; Stakeholder Engagement chantel.rutland@gsa.gov</vt:lpstr>
      <vt:lpstr>Why Conduct Market Research?</vt:lpstr>
      <vt:lpstr>The FAR and Market Research Practices</vt:lpstr>
      <vt:lpstr>GSA Market Research Tools</vt:lpstr>
      <vt:lpstr>What is Market Research As a Service (MRAS)?</vt:lpstr>
      <vt:lpstr>Objectives of MRAS</vt:lpstr>
      <vt:lpstr>Benefits of MRAS</vt:lpstr>
      <vt:lpstr>MRAS Program Successes</vt:lpstr>
      <vt:lpstr>MRAS Success Story</vt:lpstr>
      <vt:lpstr>Available Service Options</vt:lpstr>
      <vt:lpstr>Initiating Your Request</vt:lpstr>
      <vt:lpstr>Product Market Search (PMR)</vt:lpstr>
      <vt:lpstr>Rapid Review</vt:lpstr>
      <vt:lpstr>Draft RFI</vt:lpstr>
      <vt:lpstr>Sample MRAS RFI Report</vt:lpstr>
      <vt:lpstr>What our Customers are Saying….</vt:lpstr>
      <vt:lpstr>MRAS Resources</vt:lpstr>
      <vt:lpstr>FAST 2024 GSA Advantage </vt:lpstr>
      <vt:lpstr>Mark King</vt:lpstr>
      <vt:lpstr>GSA Advantage! </vt:lpstr>
      <vt:lpstr>GSA Advantage! Navigating the Online System </vt:lpstr>
      <vt:lpstr>GSA Advantage! Navigating the Online System 1</vt:lpstr>
      <vt:lpstr>GSA Advantage! Navigating the Online System </vt:lpstr>
      <vt:lpstr>GSA Advantage! Navigating the Online System 2</vt:lpstr>
      <vt:lpstr>GSA Advantage! Navigating the Online System 3</vt:lpstr>
      <vt:lpstr>GSA Advantage! Navigating the Online System 4</vt:lpstr>
      <vt:lpstr>Example – Juniper Switches for S&amp;L in Waco TX</vt:lpstr>
      <vt:lpstr>GSA Advantage! Navigating the Online System – Product Comparison </vt:lpstr>
      <vt:lpstr>GSA Advantage! Navigating the Online System – Product Comparison 5</vt:lpstr>
      <vt:lpstr>GSA Advantage! Navigating the Online System – Product Comparison 6</vt:lpstr>
      <vt:lpstr>GSA Advantage! Navigating the Online System 7</vt:lpstr>
      <vt:lpstr>GSA Advantage! Takeaway Points </vt:lpstr>
      <vt:lpstr>Thank You Everyone!</vt:lpstr>
      <vt:lpstr>Thank You So Much!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2024</dc:title>
  <cp:lastModifiedBy>Kelly Robinson</cp:lastModifiedBy>
  <cp:revision>2</cp:revision>
  <dcterms:modified xsi:type="dcterms:W3CDTF">2024-05-12T02:37:50Z</dcterms:modified>
</cp:coreProperties>
</file>