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9" r:id="rId1"/>
    <p:sldMasterId id="2147483750" r:id="rId2"/>
    <p:sldMasterId id="2147483751" r:id="rId3"/>
    <p:sldMasterId id="2147483752" r:id="rId4"/>
    <p:sldMasterId id="2147483753" r:id="rId5"/>
  </p:sldMasterIdLst>
  <p:notesMasterIdLst>
    <p:notesMasterId r:id="rId9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Lst>
  <p:sldSz cx="9144000" cy="5143500" type="screen16x9"/>
  <p:notesSz cx="6858000" cy="9144000"/>
  <p:embeddedFontLst>
    <p:embeddedFont>
      <p:font typeface="Bilbo" pitchFamily="2" charset="77"/>
      <p:regular r:id="rId99"/>
    </p:embeddedFont>
    <p:embeddedFont>
      <p:font typeface="Georgia" panose="02040502050405020303" pitchFamily="18" charset="0"/>
      <p:regular r:id="rId100"/>
      <p:bold r:id="rId101"/>
      <p:italic r:id="rId102"/>
      <p:boldItalic r:id="rId103"/>
    </p:embeddedFont>
    <p:embeddedFont>
      <p:font typeface="Helvetica Neue" panose="02000503000000020004" pitchFamily="2" charset="0"/>
      <p:regular r:id="rId104"/>
      <p:bold r:id="rId105"/>
      <p:italic r:id="rId106"/>
      <p:boldItalic r:id="rId107"/>
    </p:embeddedFont>
    <p:embeddedFont>
      <p:font typeface="Public Sans" pitchFamily="2" charset="77"/>
      <p:regular r:id="rId108"/>
      <p:bold r:id="rId109"/>
      <p:italic r:id="rId110"/>
      <p:boldItalic r:id="rId111"/>
    </p:embeddedFont>
    <p:embeddedFont>
      <p:font typeface="Roboto" panose="02000000000000000000" pitchFamily="2" charset="0"/>
      <p:regular r:id="rId112"/>
      <p:bold r:id="rId113"/>
      <p:italic r:id="rId114"/>
      <p:boldItalic r:id="rId115"/>
    </p:embeddedFont>
    <p:embeddedFont>
      <p:font typeface="Roboto Medium" panose="02000000000000000000" pitchFamily="2" charset="0"/>
      <p:regular r:id="rId116"/>
      <p:bold r:id="rId117"/>
      <p:italic r:id="rId118"/>
      <p:boldItalic r:id="rId119"/>
    </p:embeddedFont>
    <p:embeddedFont>
      <p:font typeface="Roboto Thin" panose="02000000000000000000" pitchFamily="2" charset="0"/>
      <p:regular r:id="rId120"/>
      <p:bold r:id="rId121"/>
      <p:italic r:id="rId122"/>
      <p:boldItalic r:id="rId123"/>
    </p:embeddedFont>
    <p:embeddedFont>
      <p:font typeface="Trebuchet MS" panose="020B0703020202090204" pitchFamily="34" charset="0"/>
      <p:regular r:id="rId124"/>
      <p:bold r:id="rId125"/>
      <p:italic r:id="rId1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804647-6DFD-4ACA-9A88-54C4BE6BFB69}">
  <a:tblStyle styleId="{14804647-6DFD-4ACA-9A88-54C4BE6BFB6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23FDB09-1BFF-431F-8251-C85B0343A38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9789AD-31DC-43CC-B9FB-718468B5A227}"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A933F0B-B2EA-4760-BCB5-52E1A30FC65C}"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b="off" i="off"/>
      <a:tcStyle>
        <a:tcBdr/>
        <a:fill>
          <a:solidFill>
            <a:srgbClr val="E7F3F4"/>
          </a:solidFill>
        </a:fill>
      </a:tcStyle>
    </a:band1H>
    <a:band2H>
      <a:tcTxStyle b="off" i="off"/>
      <a:tcStyle>
        <a:tcBdr/>
      </a:tcStyle>
    </a:band2H>
    <a:band1V>
      <a:tcTxStyle b="off" i="off"/>
      <a:tcStyle>
        <a:tcBdr/>
        <a:fill>
          <a:solidFill>
            <a:srgbClr val="E7F3F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3"/>
    <p:restoredTop sz="94632"/>
  </p:normalViewPr>
  <p:slideViewPr>
    <p:cSldViewPr snapToGrid="0">
      <p:cViewPr varScale="1">
        <p:scale>
          <a:sx n="142" d="100"/>
          <a:sy n="142" d="100"/>
        </p:scale>
        <p:origin x="952" y="168"/>
      </p:cViewPr>
      <p:guideLst>
        <p:guide orient="horz" pos="1620"/>
        <p:guide pos="2880"/>
      </p:guideLst>
    </p:cSldViewPr>
  </p:slideViewPr>
  <p:outlineViewPr>
    <p:cViewPr>
      <p:scale>
        <a:sx n="33" d="100"/>
        <a:sy n="33" d="100"/>
      </p:scale>
      <p:origin x="0" y="-6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9.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14.fntdata"/><Relationship Id="rId16" Type="http://schemas.openxmlformats.org/officeDocument/2006/relationships/slide" Target="slides/slide11.xml"/><Relationship Id="rId107" Type="http://schemas.openxmlformats.org/officeDocument/2006/relationships/font" Target="fonts/font9.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4.fntdata"/><Relationship Id="rId123" Type="http://schemas.openxmlformats.org/officeDocument/2006/relationships/font" Target="fonts/font25.fntdata"/><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15.fntdata"/><Relationship Id="rId118" Type="http://schemas.openxmlformats.org/officeDocument/2006/relationships/font" Target="fonts/font20.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5.fntdata"/><Relationship Id="rId108" Type="http://schemas.openxmlformats.org/officeDocument/2006/relationships/font" Target="fonts/font10.fntdata"/><Relationship Id="rId124" Type="http://schemas.openxmlformats.org/officeDocument/2006/relationships/font" Target="fonts/font26.fntdata"/><Relationship Id="rId129"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6.fntdata"/><Relationship Id="rId119" Type="http://schemas.openxmlformats.org/officeDocument/2006/relationships/font" Target="fonts/font21.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1.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font" Target="fonts/font6.fntdata"/><Relationship Id="rId120" Type="http://schemas.openxmlformats.org/officeDocument/2006/relationships/font" Target="fonts/font22.fntdata"/><Relationship Id="rId125" Type="http://schemas.openxmlformats.org/officeDocument/2006/relationships/font" Target="fonts/font27.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2.fntdata"/><Relationship Id="rId105" Type="http://schemas.openxmlformats.org/officeDocument/2006/relationships/font" Target="fonts/font7.fntdata"/><Relationship Id="rId126" Type="http://schemas.openxmlformats.org/officeDocument/2006/relationships/font" Target="fonts/font2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121" Type="http://schemas.openxmlformats.org/officeDocument/2006/relationships/font" Target="fonts/font23.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3.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8.fntdata"/><Relationship Id="rId12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font" Target="fonts/font1.fntdata"/><Relationship Id="rId101" Type="http://schemas.openxmlformats.org/officeDocument/2006/relationships/font" Target="fonts/font3.fntdata"/><Relationship Id="rId122"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ba.app.cloud.gov/app/#/pba"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gsa.gov/cdnstatic/Minimum%20Vehicle%20Replacement%20Standard%2011_2022%20(1).pdf"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docs.google.com/presentation/d/18EZNvTsrSHoaWA9zSiAOw9ud28a4p-xIrvaCljHItX0/edit?usp=sharing"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da664593bf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da664593b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da664593bf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2da664593bf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da664593bf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2da664593bf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da664593bf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2da664593bf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da664593bf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g2da664593bf_0_8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da664593bf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9" name="Google Shape;899;g2da664593bf_0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da664593bf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7" name="Google Shape;917;g2da664593bf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da664593bf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0" name="Google Shape;930;g2da664593bf_0_8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2da664593bf_0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0" name="Google Shape;940;g2da664593bf_0_9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da664593bf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g2da664593bf_0_9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da664593bf_0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8" name="Google Shape;958;g2da664593bf_0_9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da664593bf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2da664593bf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da664593bf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8" name="Google Shape;968;g2da664593bf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2da664593bf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8" name="Google Shape;978;g2da664593bf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da664593bf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5" name="Google Shape;995;g2da664593bf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2da664593bf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5" name="Google Shape;1005;g2da664593bf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da664593bf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9" name="Google Shape;1019;g2da664593bf_0_9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202a1809c46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202a1809c46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02a1809c46_0_7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202a1809c46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202a1809c46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202a1809c46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02a1809c46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202a1809c46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202a1809c46_0_8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202a1809c46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da664593bf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da664593bf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202a1809c46_0_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202a1809c46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202a1809c46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202a1809c46_0_891:notes"/>
          <p:cNvSpPr txBox="1">
            <a:spLocks noGrp="1"/>
          </p:cNvSpPr>
          <p:nvPr>
            <p:ph type="body" idx="1"/>
          </p:nvPr>
        </p:nvSpPr>
        <p:spPr>
          <a:xfrm>
            <a:off x="685800"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300"/>
              <a:buNone/>
            </a:pPr>
            <a:endParaRPr/>
          </a:p>
        </p:txBody>
      </p:sp>
      <p:sp>
        <p:nvSpPr>
          <p:cNvPr id="1137" name="Google Shape;1137;g202a1809c46_0_891: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02a1809c46_0_909: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g202a1809c46_0_909:notes"/>
          <p:cNvSpPr txBox="1">
            <a:spLocks noGrp="1"/>
          </p:cNvSpPr>
          <p:nvPr>
            <p:ph type="body" idx="1"/>
          </p:nvPr>
        </p:nvSpPr>
        <p:spPr>
          <a:xfrm>
            <a:off x="914814" y="4343713"/>
            <a:ext cx="5028300" cy="4113600"/>
          </a:xfrm>
          <a:prstGeom prst="rect">
            <a:avLst/>
          </a:prstGeom>
          <a:noFill/>
          <a:ln>
            <a:noFill/>
          </a:ln>
        </p:spPr>
        <p:txBody>
          <a:bodyPr spcFirstLastPara="1" wrap="square" lIns="89550" tIns="89550" rIns="89550" bIns="89550" anchor="t" anchorCtr="0">
            <a:noAutofit/>
          </a:bodyPr>
          <a:lstStyle/>
          <a:p>
            <a:pPr marL="0" lvl="0" indent="0" algn="l" rtl="0">
              <a:lnSpc>
                <a:spcPct val="100000"/>
              </a:lnSpc>
              <a:spcBef>
                <a:spcPts val="353"/>
              </a:spcBef>
              <a:spcAft>
                <a:spcPts val="0"/>
              </a:spcAft>
              <a:buClr>
                <a:schemeClr val="hlink"/>
              </a:buClr>
              <a:buSzPts val="1400"/>
              <a:buFont typeface="Arial"/>
              <a:buNone/>
            </a:pPr>
            <a:r>
              <a:rPr lang="en" sz="1100" u="sng">
                <a:solidFill>
                  <a:schemeClr val="hlink"/>
                </a:solidFill>
                <a:latin typeface="Arial"/>
                <a:ea typeface="Arial"/>
                <a:cs typeface="Arial"/>
                <a:sym typeface="Arial"/>
                <a:hlinkClick r:id="rId3"/>
              </a:rPr>
              <a:t>https://pba.app.cloud.gov/app/#/pba</a:t>
            </a:r>
            <a:endParaRPr/>
          </a:p>
        </p:txBody>
      </p:sp>
      <p:sp>
        <p:nvSpPr>
          <p:cNvPr id="1156" name="Google Shape;1156;g202a1809c46_0_909:notes"/>
          <p:cNvSpPr txBox="1">
            <a:spLocks noGrp="1"/>
          </p:cNvSpPr>
          <p:nvPr>
            <p:ph type="sldNum" idx="12"/>
          </p:nvPr>
        </p:nvSpPr>
        <p:spPr>
          <a:xfrm>
            <a:off x="3886407" y="8687426"/>
            <a:ext cx="2971800" cy="456600"/>
          </a:xfrm>
          <a:prstGeom prst="rect">
            <a:avLst/>
          </a:prstGeom>
          <a:noFill/>
          <a:ln>
            <a:noFill/>
          </a:ln>
        </p:spPr>
        <p:txBody>
          <a:bodyPr spcFirstLastPara="1" wrap="square" lIns="91400" tIns="45700" rIns="91400"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202a1809c46_0_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202a1809c46_0_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2da664593bf_0_3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2da664593bf_0_3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2da664593bf_0_1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2da664593bf_0_1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2da664593bf_0_1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2da664593bf_0_1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2da664593bf_0_1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2da664593bf_0_1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2da664593bf_0_1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2da664593bf_0_1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Price Evaluation – OASIS+ = Sampling of labor cats/rates versus MAS price lists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CMMC – Was an evaluation factor during OASIS+ proposal evaluation.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2da664593bf_0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2da664593bf_0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da664593bf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2da664593bf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2da664593bf_0_1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2da664593bf_0_1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2da664593bf_0_1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2da664593bf_0_1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2da664593bf_0_1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2da664593bf_0_1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2da664593bf_0_1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2da664593bf_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2da664593bf_0_1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2da664593bf_0_1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2da664593bf_0_1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2da664593bf_0_1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2da664593bf_0_1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2da664593bf_0_1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2da664593bf_0_1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2da664593bf_0_1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da9a7d46f9_3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da9a7d46f9_3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2da664593bf_0_1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2da664593bf_0_1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da664593bf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2da664593bf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2da664593bf_0_1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2" name="Google Shape;1442;g2da664593bf_0_19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2da664593bf_0_1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8" name="Google Shape;1448;g2da664593bf_0_19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2da664593bf_0_1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5" name="Google Shape;1455;g2da664593bf_0_19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2da664593bf_0_1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2" name="Google Shape;1462;g2da664593bf_0_19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Energy Savings Performance Contracts (ESPCs) are contracts that allow </a:t>
            </a:r>
            <a:endParaRPr/>
          </a:p>
          <a:p>
            <a:pPr marL="0" lvl="0" indent="0" algn="l" rtl="0">
              <a:lnSpc>
                <a:spcPct val="100000"/>
              </a:lnSpc>
              <a:spcBef>
                <a:spcPts val="0"/>
              </a:spcBef>
              <a:spcAft>
                <a:spcPts val="0"/>
              </a:spcAft>
              <a:buSzPts val="1100"/>
              <a:buNone/>
            </a:pPr>
            <a:r>
              <a:rPr lang="en"/>
              <a:t>agencies to do energy projects with no upfront capital cost and no special appropriations from Congress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ESPC ENABLE well-suited to meet the needs of a wide variety of federal facilities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There are no specific size or cost restrictions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Projects have ranged from around $200,000 to $18 million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Facilities ranging from less than 200,000 square feet up to 2.1 million </a:t>
            </a:r>
            <a:endParaRPr/>
          </a:p>
          <a:p>
            <a:pPr marL="0" lvl="0" indent="0" algn="l" rtl="0">
              <a:lnSpc>
                <a:spcPct val="100000"/>
              </a:lnSpc>
              <a:spcBef>
                <a:spcPts val="0"/>
              </a:spcBef>
              <a:spcAft>
                <a:spcPts val="0"/>
              </a:spcAft>
              <a:buSzPts val="1100"/>
              <a:buNone/>
            </a:pPr>
            <a:r>
              <a:rPr lang="en"/>
              <a:t>      square feet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Best or only funding option available for some projects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0%-100% Funding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2da664593bf_0_1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9" name="Google Shape;1469;g2da664593bf_0_19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Pre-established procurement and technical tools to administer projects </a:t>
            </a:r>
            <a:endParaRPr/>
          </a:p>
          <a:p>
            <a:pPr marL="0" lvl="0" indent="0" algn="l" rtl="0">
              <a:lnSpc>
                <a:spcPct val="100000"/>
              </a:lnSpc>
              <a:spcBef>
                <a:spcPts val="0"/>
              </a:spcBef>
              <a:spcAft>
                <a:spcPts val="0"/>
              </a:spcAft>
              <a:buSzPts val="1100"/>
              <a:buNone/>
            </a:pPr>
            <a:r>
              <a:rPr lang="en"/>
              <a:t>through the General Services Administration (GSA) Schedule, SIN 334512.</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 number of tools and templates are available to streamline the process to </a:t>
            </a:r>
            <a:endParaRPr/>
          </a:p>
          <a:p>
            <a:pPr marL="0" lvl="0" indent="0" algn="l" rtl="0">
              <a:lnSpc>
                <a:spcPct val="100000"/>
              </a:lnSpc>
              <a:spcBef>
                <a:spcPts val="0"/>
              </a:spcBef>
              <a:spcAft>
                <a:spcPts val="0"/>
              </a:spcAft>
              <a:buSzPts val="1100"/>
              <a:buNone/>
            </a:pPr>
            <a:r>
              <a:rPr lang="en"/>
              <a:t>help agencies expedite project development and award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Templates, IGA tool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 preliminary assessment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FEMP ENABLE team will review ESCO savings and cost estimates </a:t>
            </a:r>
            <a:endParaRPr/>
          </a:p>
          <a:p>
            <a:pPr marL="0" lvl="0" indent="0" algn="l" rtl="0">
              <a:lnSpc>
                <a:spcPct val="100000"/>
              </a:lnSpc>
              <a:spcBef>
                <a:spcPts val="0"/>
              </a:spcBef>
              <a:spcAft>
                <a:spcPts val="0"/>
              </a:spcAft>
              <a:buSzPts val="1100"/>
              <a:buNone/>
            </a:pPr>
            <a:r>
              <a:rPr lang="en"/>
              <a:t>and M&amp;V plans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2da664593bf_0_19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6" name="Google Shape;1476;g2da664593bf_0_19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Zero upfront capital costs to the agency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ECMs designed and installed by an energy service company (ESCO)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Guaranteed energy cost savings sufficient to pay for the project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Measurement and verification (M&amp;V) component to ensure that energy </a:t>
            </a:r>
            <a:endParaRPr/>
          </a:p>
          <a:p>
            <a:pPr marL="0" lvl="0" indent="0" algn="l" rtl="0">
              <a:lnSpc>
                <a:spcPct val="100000"/>
              </a:lnSpc>
              <a:spcBef>
                <a:spcPts val="0"/>
              </a:spcBef>
              <a:spcAft>
                <a:spcPts val="0"/>
              </a:spcAft>
              <a:buSzPts val="1100"/>
              <a:buNone/>
            </a:pPr>
            <a:r>
              <a:rPr lang="en"/>
              <a:t>savings are achieved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2da664593bf_0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3" name="Google Shape;1483;g2da664593bf_0_19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Streamlined selection and acquisitions process using a proven contracting </a:t>
            </a:r>
            <a:endParaRPr/>
          </a:p>
          <a:p>
            <a:pPr marL="0" lvl="0" indent="0" algn="l" rtl="0">
              <a:lnSpc>
                <a:spcPct val="100000"/>
              </a:lnSpc>
              <a:spcBef>
                <a:spcPts val="0"/>
              </a:spcBef>
              <a:spcAft>
                <a:spcPts val="0"/>
              </a:spcAft>
              <a:buSzPts val="1100"/>
              <a:buNone/>
            </a:pPr>
            <a:r>
              <a:rPr lang="en"/>
              <a:t>method widely used by federal contracting officers.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Standardized tools and contract templates to speed the award process and </a:t>
            </a:r>
            <a:endParaRPr/>
          </a:p>
          <a:p>
            <a:pPr marL="0" lvl="0" indent="0" algn="l" rtl="0">
              <a:lnSpc>
                <a:spcPct val="100000"/>
              </a:lnSpc>
              <a:spcBef>
                <a:spcPts val="0"/>
              </a:spcBef>
              <a:spcAft>
                <a:spcPts val="0"/>
              </a:spcAft>
              <a:buSzPts val="1100"/>
              <a:buNone/>
            </a:pPr>
            <a:r>
              <a:rPr lang="en"/>
              <a:t>ensure a more consistent understanding of how to execute projects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Qualified pool of vendors, including several small business firms and solar </a:t>
            </a:r>
            <a:endParaRPr/>
          </a:p>
          <a:p>
            <a:pPr marL="0" lvl="0" indent="0" algn="l" rtl="0">
              <a:lnSpc>
                <a:spcPct val="100000"/>
              </a:lnSpc>
              <a:spcBef>
                <a:spcPts val="0"/>
              </a:spcBef>
              <a:spcAft>
                <a:spcPts val="0"/>
              </a:spcAft>
              <a:buSzPts val="1100"/>
              <a:buNone/>
            </a:pPr>
            <a:r>
              <a:rPr lang="en"/>
              <a:t>developers, that can provide project financing opportunities for federal </a:t>
            </a:r>
            <a:endParaRPr/>
          </a:p>
          <a:p>
            <a:pPr marL="0" lvl="0" indent="0" algn="l" rtl="0">
              <a:lnSpc>
                <a:spcPct val="100000"/>
              </a:lnSpc>
              <a:spcBef>
                <a:spcPts val="0"/>
              </a:spcBef>
              <a:spcAft>
                <a:spcPts val="0"/>
              </a:spcAft>
              <a:buSzPts val="1100"/>
              <a:buNone/>
            </a:pPr>
            <a:r>
              <a:rPr lang="en"/>
              <a:t>customers.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Support and resources in identifying and developing projects, and </a:t>
            </a:r>
            <a:endParaRPr/>
          </a:p>
          <a:p>
            <a:pPr marL="0" lvl="0" indent="0" algn="l" rtl="0">
              <a:lnSpc>
                <a:spcPct val="100000"/>
              </a:lnSpc>
              <a:spcBef>
                <a:spcPts val="0"/>
              </a:spcBef>
              <a:spcAft>
                <a:spcPts val="0"/>
              </a:spcAft>
              <a:buSzPts val="1100"/>
              <a:buNone/>
            </a:pPr>
            <a:r>
              <a:rPr lang="en"/>
              <a:t>navigating the procurement process.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Appropriate streamlined level of M&amp;V and annual reporting</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2da664593bf_0_1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0" name="Google Shape;1490;g2da664593bf_0_19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simplified process complies with all legislative and statutory requirements </a:t>
            </a:r>
            <a:endParaRPr/>
          </a:p>
          <a:p>
            <a:pPr marL="0" lvl="0" indent="0" algn="l" rtl="0">
              <a:lnSpc>
                <a:spcPct val="100000"/>
              </a:lnSpc>
              <a:spcBef>
                <a:spcPts val="0"/>
              </a:spcBef>
              <a:spcAft>
                <a:spcPts val="0"/>
              </a:spcAft>
              <a:buSzPts val="1100"/>
              <a:buNone/>
            </a:pPr>
            <a:r>
              <a:rPr lang="en"/>
              <a:t>and includes the following steps: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Agency posts Request for Quotation / NOO on GSA eBuy (or GSA Contract </a:t>
            </a:r>
            <a:endParaRPr/>
          </a:p>
          <a:p>
            <a:pPr marL="0" lvl="0" indent="0" algn="l" rtl="0">
              <a:lnSpc>
                <a:spcPct val="100000"/>
              </a:lnSpc>
              <a:spcBef>
                <a:spcPts val="0"/>
              </a:spcBef>
              <a:spcAft>
                <a:spcPts val="0"/>
              </a:spcAft>
              <a:buSzPts val="1100"/>
              <a:buNone/>
            </a:pPr>
            <a:r>
              <a:rPr lang="en"/>
              <a:t>      Opportunities, formerly FedBizOpps, for site-specific).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Interested contractors respond with qualifications and price evaluation component.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Agency authorizes contractor to perform Investment Grade Audit (IGA) utilizing</a:t>
            </a:r>
            <a:endParaRPr/>
          </a:p>
          <a:p>
            <a:pPr marL="0" lvl="0" indent="0" algn="l" rtl="0">
              <a:lnSpc>
                <a:spcPct val="100000"/>
              </a:lnSpc>
              <a:spcBef>
                <a:spcPts val="0"/>
              </a:spcBef>
              <a:spcAft>
                <a:spcPts val="0"/>
              </a:spcAft>
              <a:buSzPts val="1100"/>
              <a:buNone/>
            </a:pPr>
            <a:r>
              <a:rPr lang="en"/>
              <a:t>      FEMP-provided survey tools.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Contractor presents final proposal that includes an overview of the </a:t>
            </a:r>
            <a:endParaRPr/>
          </a:p>
          <a:p>
            <a:pPr marL="0" lvl="0" indent="0" algn="l" rtl="0">
              <a:lnSpc>
                <a:spcPct val="100000"/>
              </a:lnSpc>
              <a:spcBef>
                <a:spcPts val="0"/>
              </a:spcBef>
              <a:spcAft>
                <a:spcPts val="0"/>
              </a:spcAft>
              <a:buSzPts val="1100"/>
              <a:buNone/>
            </a:pPr>
            <a:r>
              <a:rPr lang="en"/>
              <a:t>      proposed project, the audit findings and savings guarantees, M&amp;V  </a:t>
            </a:r>
            <a:endParaRPr/>
          </a:p>
          <a:p>
            <a:pPr marL="0" lvl="0" indent="0" algn="l" rtl="0">
              <a:lnSpc>
                <a:spcPct val="100000"/>
              </a:lnSpc>
              <a:spcBef>
                <a:spcPts val="0"/>
              </a:spcBef>
              <a:spcAft>
                <a:spcPts val="0"/>
              </a:spcAft>
              <a:buSzPts val="1100"/>
              <a:buNone/>
            </a:pPr>
            <a:r>
              <a:rPr lang="en"/>
              <a:t>      plan, and a price proposal.</a:t>
            </a:r>
            <a:endParaRPr/>
          </a:p>
          <a:p>
            <a:pPr marL="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Font typeface="Arial"/>
              <a:buNone/>
            </a:pPr>
            <a:r>
              <a:rPr lang="en">
                <a:solidFill>
                  <a:schemeClr val="lt1"/>
                </a:solidFill>
              </a:rPr>
              <a:t>Agency and contractor reach agreement on the price and Scope of Work.</a:t>
            </a:r>
            <a:endParaRPr/>
          </a:p>
          <a:p>
            <a:pPr marL="158750" lvl="0" indent="0" algn="l" rtl="0">
              <a:lnSpc>
                <a:spcPct val="100000"/>
              </a:lnSpc>
              <a:spcBef>
                <a:spcPts val="0"/>
              </a:spcBef>
              <a:spcAft>
                <a:spcPts val="0"/>
              </a:spcAft>
              <a:buSzPts val="1100"/>
              <a:buFont typeface="Arial"/>
              <a:buNone/>
            </a:pPr>
            <a:endParaRPr>
              <a:solidFill>
                <a:schemeClr val="lt1"/>
              </a:solidFill>
            </a:endParaRPr>
          </a:p>
          <a:p>
            <a:pPr marL="158750" lvl="0" indent="0" algn="l" rtl="0">
              <a:lnSpc>
                <a:spcPct val="100000"/>
              </a:lnSpc>
              <a:spcBef>
                <a:spcPts val="0"/>
              </a:spcBef>
              <a:spcAft>
                <a:spcPts val="0"/>
              </a:spcAft>
              <a:buSzPts val="1100"/>
              <a:buFont typeface="Arial"/>
              <a:buNone/>
            </a:pPr>
            <a:r>
              <a:rPr lang="en">
                <a:solidFill>
                  <a:schemeClr val="lt1"/>
                </a:solidFill>
              </a:rPr>
              <a:t>Ordering agency issues a task order.</a:t>
            </a:r>
            <a:endParaRPr/>
          </a:p>
          <a:p>
            <a:pPr marL="158750" lvl="0" indent="0" algn="l" rtl="0">
              <a:lnSpc>
                <a:spcPct val="100000"/>
              </a:lnSpc>
              <a:spcBef>
                <a:spcPts val="0"/>
              </a:spcBef>
              <a:spcAft>
                <a:spcPts val="0"/>
              </a:spcAft>
              <a:buSzPts val="1100"/>
              <a:buFont typeface="Arial"/>
              <a:buNone/>
            </a:pPr>
            <a:endParaRPr>
              <a:solidFill>
                <a:schemeClr val="lt1"/>
              </a:solidFill>
            </a:endParaRPr>
          </a:p>
          <a:p>
            <a:pPr marL="158750" lvl="0" indent="0" algn="l" rtl="0">
              <a:lnSpc>
                <a:spcPct val="100000"/>
              </a:lnSpc>
              <a:spcBef>
                <a:spcPts val="0"/>
              </a:spcBef>
              <a:spcAft>
                <a:spcPts val="0"/>
              </a:spcAft>
              <a:buSzPts val="1100"/>
              <a:buFont typeface="Arial"/>
              <a:buNone/>
            </a:pPr>
            <a:r>
              <a:rPr lang="en">
                <a:solidFill>
                  <a:schemeClr val="lt1"/>
                </a:solidFill>
              </a:rPr>
              <a:t>ESCO installs ECMs and, after agency acceptance of the work, the </a:t>
            </a:r>
            <a:endParaRPr/>
          </a:p>
          <a:p>
            <a:pPr marL="158750" lvl="0" indent="0" algn="l" rtl="0">
              <a:lnSpc>
                <a:spcPct val="100000"/>
              </a:lnSpc>
              <a:spcBef>
                <a:spcPts val="0"/>
              </a:spcBef>
              <a:spcAft>
                <a:spcPts val="0"/>
              </a:spcAft>
              <a:buSzPts val="1100"/>
              <a:buFont typeface="Arial"/>
              <a:buNone/>
            </a:pPr>
            <a:r>
              <a:rPr lang="en">
                <a:solidFill>
                  <a:schemeClr val="lt1"/>
                </a:solidFill>
              </a:rPr>
              <a:t>guarantee/performance period begins.</a:t>
            </a:r>
            <a:endParaRPr/>
          </a:p>
          <a:p>
            <a:pPr marL="158750" lvl="0" indent="0" algn="l" rtl="0">
              <a:lnSpc>
                <a:spcPct val="100000"/>
              </a:lnSpc>
              <a:spcBef>
                <a:spcPts val="0"/>
              </a:spcBef>
              <a:spcAft>
                <a:spcPts val="0"/>
              </a:spcAft>
              <a:buSzPts val="1100"/>
              <a:buFont typeface="Arial"/>
              <a:buNone/>
            </a:pPr>
            <a:endParaRPr>
              <a:solidFill>
                <a:schemeClr val="lt1"/>
              </a:solidFill>
            </a:endParaRPr>
          </a:p>
          <a:p>
            <a:pPr marL="158750" lvl="0" indent="0" algn="l" rtl="0">
              <a:lnSpc>
                <a:spcPct val="100000"/>
              </a:lnSpc>
              <a:spcBef>
                <a:spcPts val="0"/>
              </a:spcBef>
              <a:spcAft>
                <a:spcPts val="0"/>
              </a:spcAft>
              <a:buSzPts val="1100"/>
              <a:buFont typeface="Arial"/>
              <a:buNone/>
            </a:pPr>
            <a:r>
              <a:rPr lang="en">
                <a:solidFill>
                  <a:schemeClr val="lt1"/>
                </a:solidFill>
              </a:rPr>
              <a:t>Annual M&amp;V reporting</a:t>
            </a:r>
            <a:endParaRPr/>
          </a:p>
          <a:p>
            <a:pPr marL="158750" lvl="0" indent="0" algn="l" rtl="0">
              <a:lnSpc>
                <a:spcPct val="100000"/>
              </a:lnSpc>
              <a:spcBef>
                <a:spcPts val="0"/>
              </a:spcBef>
              <a:spcAft>
                <a:spcPts val="0"/>
              </a:spcAft>
              <a:buSzPts val="1100"/>
              <a:buFont typeface="Arial"/>
              <a:buNone/>
            </a:pPr>
            <a:endParaRPr>
              <a:solidFill>
                <a:schemeClr val="lt1"/>
              </a:solidFill>
            </a:endParaRPr>
          </a:p>
          <a:p>
            <a:pPr marL="158750" lvl="0" indent="0" algn="l" rtl="0">
              <a:lnSpc>
                <a:spcPct val="100000"/>
              </a:lnSpc>
              <a:spcBef>
                <a:spcPts val="0"/>
              </a:spcBef>
              <a:spcAft>
                <a:spcPts val="0"/>
              </a:spcAft>
              <a:buSzPts val="1100"/>
              <a:buFont typeface="Arial"/>
              <a:buNone/>
            </a:pPr>
            <a:r>
              <a:rPr lang="en">
                <a:solidFill>
                  <a:schemeClr val="lt1"/>
                </a:solidFill>
              </a:rPr>
              <a:t>Five Phases Of The ESPC ENABLE Process Cycle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2da664593bf_0_1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7" name="Google Shape;1497;g2da664593bf_0_19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ESPC ENABLE program offers a streamlined procurement process </a:t>
            </a:r>
            <a:endParaRPr/>
          </a:p>
          <a:p>
            <a:pPr marL="0" lvl="0" indent="0" algn="l" rtl="0">
              <a:lnSpc>
                <a:spcPct val="100000"/>
              </a:lnSpc>
              <a:spcBef>
                <a:spcPts val="0"/>
              </a:spcBef>
              <a:spcAft>
                <a:spcPts val="0"/>
              </a:spcAft>
              <a:buSzPts val="1100"/>
              <a:buNone/>
            </a:pPr>
            <a:r>
              <a:rPr lang="en"/>
              <a:t>using the General Services Administration (GSA) Supply Schedule Special </a:t>
            </a:r>
            <a:endParaRPr/>
          </a:p>
          <a:p>
            <a:pPr marL="0" lvl="0" indent="0" algn="l" rtl="0">
              <a:lnSpc>
                <a:spcPct val="100000"/>
              </a:lnSpc>
              <a:spcBef>
                <a:spcPts val="0"/>
              </a:spcBef>
              <a:spcAft>
                <a:spcPts val="0"/>
              </a:spcAft>
              <a:buSzPts val="1100"/>
              <a:buNone/>
            </a:pPr>
            <a:r>
              <a:rPr lang="en"/>
              <a:t>Identification Number 334512.</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 Action Plan for Promoting Schedule Contract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Hybrid Sales / Marketing Model for Business Development: FAR 8.4</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Selling Points: Benefits to Using Schedules: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        Saves EVERYONE time and money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Capturing Non-Schedule Customer Spend: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        Generates revenue for your Schedule contract: best value to customer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Forming Partnership between Government and Industry:</a:t>
            </a:r>
            <a:endParaRPr/>
          </a:p>
          <a:p>
            <a:pPr marL="0" lvl="0" indent="0" algn="l" rtl="0">
              <a:lnSpc>
                <a:spcPct val="100000"/>
              </a:lnSpc>
              <a:spcBef>
                <a:spcPts val="0"/>
              </a:spcBef>
              <a:spcAft>
                <a:spcPts val="0"/>
              </a:spcAft>
              <a:buSzPts val="1100"/>
              <a:buNone/>
            </a:pPr>
            <a:r>
              <a:rPr lang="en"/>
              <a:t>Developing innovative solutions to make Schedules more competitive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2da664593bf_0_1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4" name="Google Shape;1504;g2da664593bf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ENABLE is currently offered to FEDERAL agencies only.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GSA and the DOE are currently working on a program for cooperative </a:t>
            </a:r>
            <a:endParaRPr/>
          </a:p>
          <a:p>
            <a:pPr marL="0" lvl="0" indent="0" algn="l" rtl="0">
              <a:lnSpc>
                <a:spcPct val="100000"/>
              </a:lnSpc>
              <a:spcBef>
                <a:spcPts val="0"/>
              </a:spcBef>
              <a:spcAft>
                <a:spcPts val="0"/>
              </a:spcAft>
              <a:buSzPts val="1100"/>
              <a:buNone/>
            </a:pPr>
            <a:r>
              <a:rPr lang="en"/>
              <a:t>purchasing eligible agencies.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MUSH – Municipalities, Universities, Schools, and Hospitals.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MUSH is a concept that falls under the Office of State and Community </a:t>
            </a:r>
            <a:endParaRPr/>
          </a:p>
          <a:p>
            <a:pPr marL="0" lvl="0" indent="0" algn="l" rtl="0">
              <a:lnSpc>
                <a:spcPct val="100000"/>
              </a:lnSpc>
              <a:spcBef>
                <a:spcPts val="0"/>
              </a:spcBef>
              <a:spcAft>
                <a:spcPts val="0"/>
              </a:spcAft>
              <a:buSzPts val="1100"/>
              <a:buNone/>
            </a:pPr>
            <a:r>
              <a:rPr lang="en"/>
              <a:t>      Energy Programs (SCEP) to support agencies that are not eligible for the </a:t>
            </a:r>
            <a:endParaRPr/>
          </a:p>
          <a:p>
            <a:pPr marL="0" lvl="0" indent="0" algn="l" rtl="0">
              <a:lnSpc>
                <a:spcPct val="100000"/>
              </a:lnSpc>
              <a:spcBef>
                <a:spcPts val="0"/>
              </a:spcBef>
              <a:spcAft>
                <a:spcPts val="0"/>
              </a:spcAft>
              <a:buSzPts val="1100"/>
              <a:buNone/>
            </a:pPr>
            <a:r>
              <a:rPr lang="en"/>
              <a:t>      ENABLE program.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…More to come!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da664593bf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2da664593bf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Based on 3-2024 Demand Data Publication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2da664593bf_0_1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1" name="Google Shape;1511;g2da664593bf_0_19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One of the U.S. Department of Energy's (DOE) primary forums for helping </a:t>
            </a:r>
            <a:endParaRPr/>
          </a:p>
          <a:p>
            <a:pPr marL="0" lvl="0" indent="0" algn="l" rtl="0">
              <a:lnSpc>
                <a:spcPct val="100000"/>
              </a:lnSpc>
              <a:spcBef>
                <a:spcPts val="0"/>
              </a:spcBef>
              <a:spcAft>
                <a:spcPts val="0"/>
              </a:spcAft>
              <a:buSzPts val="1100"/>
              <a:buNone/>
            </a:pPr>
            <a:r>
              <a:rPr lang="en"/>
              <a:t>state and local governments implement cost-effective and productive energy </a:t>
            </a:r>
            <a:endParaRPr/>
          </a:p>
          <a:p>
            <a:pPr marL="0" lvl="0" indent="0" algn="l" rtl="0">
              <a:lnSpc>
                <a:spcPct val="100000"/>
              </a:lnSpc>
              <a:spcBef>
                <a:spcPts val="0"/>
              </a:spcBef>
              <a:spcAft>
                <a:spcPts val="0"/>
              </a:spcAft>
              <a:buSzPts val="1100"/>
              <a:buNone/>
            </a:pPr>
            <a:r>
              <a:rPr lang="en"/>
              <a:t>systems for American homes, communities, businesses, and industries is the </a:t>
            </a:r>
            <a:endParaRPr/>
          </a:p>
          <a:p>
            <a:pPr marL="0" lvl="0" indent="0" algn="l" rtl="0">
              <a:lnSpc>
                <a:spcPct val="100000"/>
              </a:lnSpc>
              <a:spcBef>
                <a:spcPts val="0"/>
              </a:spcBef>
              <a:spcAft>
                <a:spcPts val="0"/>
              </a:spcAft>
              <a:buSzPts val="1100"/>
              <a:buNone/>
            </a:pPr>
            <a:r>
              <a:rPr lang="en"/>
              <a:t>Office of State and Community Energy Programs (SCEP).</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Energy Savings Performance Contracting (ESPC) Campaign engages public </a:t>
            </a:r>
            <a:endParaRPr/>
          </a:p>
          <a:p>
            <a:pPr marL="0" lvl="0" indent="0" algn="l" rtl="0">
              <a:lnSpc>
                <a:spcPct val="100000"/>
              </a:lnSpc>
              <a:spcBef>
                <a:spcPts val="0"/>
              </a:spcBef>
              <a:spcAft>
                <a:spcPts val="0"/>
              </a:spcAft>
              <a:buSzPts val="1100"/>
              <a:buNone/>
            </a:pPr>
            <a:r>
              <a:rPr lang="en"/>
              <a:t>sector building owners across the municipal and state governments, universities </a:t>
            </a:r>
            <a:endParaRPr/>
          </a:p>
          <a:p>
            <a:pPr marL="0" lvl="0" indent="0" algn="l" rtl="0">
              <a:lnSpc>
                <a:spcPct val="100000"/>
              </a:lnSpc>
              <a:spcBef>
                <a:spcPts val="0"/>
              </a:spcBef>
              <a:spcAft>
                <a:spcPts val="0"/>
              </a:spcAft>
              <a:buSzPts val="1100"/>
              <a:buNone/>
            </a:pPr>
            <a:r>
              <a:rPr lang="en"/>
              <a:t>and colleges, schools, and hospitals (MUSH) market and other market </a:t>
            </a:r>
            <a:endParaRPr/>
          </a:p>
          <a:p>
            <a:pPr marL="0" lvl="0" indent="0" algn="l" rtl="0">
              <a:lnSpc>
                <a:spcPct val="100000"/>
              </a:lnSpc>
              <a:spcBef>
                <a:spcPts val="0"/>
              </a:spcBef>
              <a:spcAft>
                <a:spcPts val="0"/>
              </a:spcAft>
              <a:buSzPts val="1100"/>
              <a:buNone/>
            </a:pPr>
            <a:r>
              <a:rPr lang="en"/>
              <a:t>stakeholders to expand and enhance the use of ESPC to achieve significant </a:t>
            </a:r>
            <a:endParaRPr/>
          </a:p>
          <a:p>
            <a:pPr marL="0" lvl="0" indent="0" algn="l" rtl="0">
              <a:lnSpc>
                <a:spcPct val="100000"/>
              </a:lnSpc>
              <a:spcBef>
                <a:spcPts val="0"/>
              </a:spcBef>
              <a:spcAft>
                <a:spcPts val="0"/>
              </a:spcAft>
              <a:buSzPts val="1100"/>
              <a:buNone/>
            </a:pPr>
            <a:r>
              <a:rPr lang="en"/>
              <a:t>energy, environmental, and cost savings benefits.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da664593bf_0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8" name="Google Shape;1518;g2da664593bf_0_20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2da664593bf_0_2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6" name="Google Shape;1526;g2da664593bf_0_20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2da664593bf_0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4" name="Google Shape;1534;g2da664593bf_0_20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2da664593bf_0_2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2" name="Google Shape;1542;g2da664593bf_0_20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2da664593bf_0_2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3" name="Google Shape;1553;g2da664593bf_0_20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2da664593bf_0_2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4" name="Google Shape;1564;g2da664593bf_0_20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2da664593bf_0_2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4" name="Google Shape;1574;g2da664593bf_0_20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da664593bf_0_2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5" name="Google Shape;1585;g2da664593bf_0_20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2da664593bf_0_2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2da664593bf_0_2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da664593bf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da664593bf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2da664593bf_0_2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2da664593bf_0_2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Today my presentation will cover a variety of things, but mostly from the Buyer perspective.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g2da664593bf_0_25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7" name="Google Shape;1607;g2da664593bf_0_2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GSA established….</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2da664593bf_0_2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2da664593bf_0_2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So how do we do that? There are a couple ways-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In this slide you will see 5 various authorities allowing Tribes and Tribal Organizations, including Alaska Native Corporations eligibility to use our resources. The layout in which these authorities are presented on the screen does not dictate more authority over another, Each one of these Authorities allow Tribes that are Federally Recognized to use GSA– but it's important to note that *Each authority has specific criteria that must be satisfied in order to support eligibility and actual ordering/use of the GSA solution.</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For example:</a:t>
            </a:r>
            <a:endParaRPr sz="1200">
              <a:solidFill>
                <a:schemeClr val="dk1"/>
              </a:solidFill>
            </a:endParaRPr>
          </a:p>
          <a:p>
            <a:pPr marL="63500" lvl="0" indent="0" algn="l" rtl="0">
              <a:spcBef>
                <a:spcPts val="0"/>
              </a:spcBef>
              <a:spcAft>
                <a:spcPts val="0"/>
              </a:spcAft>
              <a:buClr>
                <a:schemeClr val="dk1"/>
              </a:buClr>
              <a:buSzPts val="1100"/>
              <a:buFont typeface="Arial"/>
              <a:buNone/>
            </a:pPr>
            <a:r>
              <a:rPr lang="en" sz="1200">
                <a:solidFill>
                  <a:schemeClr val="dk1"/>
                </a:solidFill>
              </a:rPr>
              <a:t>The Indian Self-Determination and Education Assistance Act (ISDEAA) commonly referred to as 638 Authority. Or Public law 638. </a:t>
            </a:r>
            <a:endParaRPr sz="1200">
              <a:solidFill>
                <a:schemeClr val="dk1"/>
              </a:solidFill>
            </a:endParaRPr>
          </a:p>
          <a:p>
            <a:pPr marL="165100" lvl="0" indent="-101600" algn="l" rtl="0">
              <a:spcBef>
                <a:spcPts val="0"/>
              </a:spcBef>
              <a:spcAft>
                <a:spcPts val="0"/>
              </a:spcAft>
              <a:buClr>
                <a:schemeClr val="dk1"/>
              </a:buClr>
              <a:buSzPts val="1100"/>
              <a:buFont typeface="Arial"/>
              <a:buNone/>
            </a:pPr>
            <a:r>
              <a:rPr lang="en" sz="1200">
                <a:solidFill>
                  <a:schemeClr val="dk1"/>
                </a:solidFill>
              </a:rPr>
              <a:t>The purpose of this act was for tribes to administer their treaty benefits on their own behalf…  empowering their </a:t>
            </a:r>
            <a:r>
              <a:rPr lang="en" sz="1200" i="1">
                <a:solidFill>
                  <a:schemeClr val="dk1"/>
                </a:solidFill>
              </a:rPr>
              <a:t>self governance</a:t>
            </a:r>
            <a:r>
              <a:rPr lang="en" sz="1200">
                <a:solidFill>
                  <a:schemeClr val="dk1"/>
                </a:solidFill>
              </a:rPr>
              <a:t> and removing the administrative responsibilities off of the federal government… but still holding the federal government responsible financially.</a:t>
            </a:r>
            <a:endParaRPr sz="1200">
              <a:solidFill>
                <a:schemeClr val="dk1"/>
              </a:solidFill>
            </a:endParaRPr>
          </a:p>
          <a:p>
            <a:pPr marL="165100" lvl="0" indent="-101600" algn="l" rtl="0">
              <a:spcBef>
                <a:spcPts val="0"/>
              </a:spcBef>
              <a:spcAft>
                <a:spcPts val="0"/>
              </a:spcAft>
              <a:buClr>
                <a:schemeClr val="dk1"/>
              </a:buClr>
              <a:buSzPts val="1100"/>
              <a:buFont typeface="Arial"/>
              <a:buNone/>
            </a:pPr>
            <a:endParaRPr sz="1200">
              <a:solidFill>
                <a:schemeClr val="dk1"/>
              </a:solidFill>
            </a:endParaRPr>
          </a:p>
          <a:p>
            <a:pPr marL="165100" lvl="0" indent="-101600" algn="l" rtl="0">
              <a:spcBef>
                <a:spcPts val="0"/>
              </a:spcBef>
              <a:spcAft>
                <a:spcPts val="0"/>
              </a:spcAft>
              <a:buClr>
                <a:schemeClr val="dk1"/>
              </a:buClr>
              <a:buSzPts val="1100"/>
              <a:buFont typeface="Arial"/>
              <a:buNone/>
            </a:pPr>
            <a:r>
              <a:rPr lang="en" sz="1200">
                <a:solidFill>
                  <a:schemeClr val="dk1"/>
                </a:solidFill>
              </a:rPr>
              <a:t>Instead of micromanaging Tribes- the Federal government, allows tribes to manage themselves so they can become independent.  </a:t>
            </a:r>
            <a:endParaRPr sz="1200">
              <a:solidFill>
                <a:schemeClr val="dk1"/>
              </a:solidFill>
            </a:endParaRPr>
          </a:p>
          <a:p>
            <a:pPr marL="165100" lvl="0" indent="-101600" algn="l" rtl="0">
              <a:spcBef>
                <a:spcPts val="0"/>
              </a:spcBef>
              <a:spcAft>
                <a:spcPts val="0"/>
              </a:spcAft>
              <a:buClr>
                <a:schemeClr val="dk1"/>
              </a:buClr>
              <a:buSzPts val="1100"/>
              <a:buFont typeface="Arial"/>
              <a:buNone/>
            </a:pPr>
            <a:endParaRPr sz="1200">
              <a:solidFill>
                <a:schemeClr val="dk1"/>
              </a:solidFill>
            </a:endParaRPr>
          </a:p>
          <a:p>
            <a:pPr marL="165100" lvl="0" indent="-101600" algn="l" rtl="0">
              <a:spcBef>
                <a:spcPts val="0"/>
              </a:spcBef>
              <a:spcAft>
                <a:spcPts val="0"/>
              </a:spcAft>
              <a:buClr>
                <a:schemeClr val="dk1"/>
              </a:buClr>
              <a:buSzPts val="1100"/>
              <a:buFont typeface="Arial"/>
              <a:buNone/>
            </a:pPr>
            <a:r>
              <a:rPr lang="en" sz="1200">
                <a:solidFill>
                  <a:schemeClr val="dk1"/>
                </a:solidFill>
              </a:rPr>
              <a:t>This elevates a Tribe to the same authority as the federal agency providing the funds- for example, like the department of interior. </a:t>
            </a:r>
            <a:endParaRPr sz="1200">
              <a:solidFill>
                <a:schemeClr val="dk1"/>
              </a:solidFill>
            </a:endParaRPr>
          </a:p>
          <a:p>
            <a:pPr marL="165100" lvl="0" indent="-101600" algn="l" rtl="0">
              <a:spcBef>
                <a:spcPts val="0"/>
              </a:spcBef>
              <a:spcAft>
                <a:spcPts val="0"/>
              </a:spcAft>
              <a:buNone/>
            </a:pPr>
            <a:r>
              <a:rPr lang="en" sz="1200">
                <a:solidFill>
                  <a:schemeClr val="dk1"/>
                </a:solidFill>
              </a:rPr>
              <a:t>When a tribal customer comes to GSA with ISDEAA funds, we look at them like they are a federal customer, receiving privileges and authorities just like the rest of the department of interior.</a:t>
            </a:r>
            <a:endParaRPr sz="1200">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2da664593bf_0_2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7" name="Google Shape;1627;g2da664593bf_0_256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65100" lvl="0" indent="-101600" algn="l" rtl="0">
              <a:lnSpc>
                <a:spcPct val="100000"/>
              </a:lnSpc>
              <a:spcBef>
                <a:spcPts val="0"/>
              </a:spcBef>
              <a:spcAft>
                <a:spcPts val="0"/>
              </a:spcAft>
              <a:buClr>
                <a:schemeClr val="dk1"/>
              </a:buClr>
              <a:buSzPts val="1100"/>
              <a:buFont typeface="Arial"/>
              <a:buNone/>
            </a:pPr>
            <a:r>
              <a:rPr lang="en" sz="1200">
                <a:solidFill>
                  <a:schemeClr val="dk1"/>
                </a:solidFill>
              </a:rPr>
              <a:t>Now using the 638 Funds example, the money can be delivered to Tribes in 3 different ways:</a:t>
            </a:r>
            <a:endParaRPr sz="1200">
              <a:solidFill>
                <a:schemeClr val="dk1"/>
              </a:solidFill>
            </a:endParaRPr>
          </a:p>
          <a:p>
            <a:pPr marL="165100" lvl="0" indent="-101600" algn="l" rtl="0">
              <a:lnSpc>
                <a:spcPct val="100000"/>
              </a:lnSpc>
              <a:spcBef>
                <a:spcPts val="0"/>
              </a:spcBef>
              <a:spcAft>
                <a:spcPts val="0"/>
              </a:spcAft>
              <a:buClr>
                <a:schemeClr val="dk1"/>
              </a:buClr>
              <a:buSzPts val="1100"/>
              <a:buFont typeface="Arial"/>
              <a:buNone/>
            </a:pPr>
            <a:r>
              <a:rPr lang="en" sz="1200">
                <a:solidFill>
                  <a:schemeClr val="dk1"/>
                </a:solidFill>
              </a:rPr>
              <a:t>Through Federal Grants, </a:t>
            </a:r>
            <a:endParaRPr sz="1200">
              <a:solidFill>
                <a:schemeClr val="dk1"/>
              </a:solidFill>
            </a:endParaRPr>
          </a:p>
          <a:p>
            <a:pPr marL="165100" lvl="0" indent="-101600" algn="l" rtl="0">
              <a:lnSpc>
                <a:spcPct val="100000"/>
              </a:lnSpc>
              <a:spcBef>
                <a:spcPts val="0"/>
              </a:spcBef>
              <a:spcAft>
                <a:spcPts val="0"/>
              </a:spcAft>
              <a:buClr>
                <a:schemeClr val="dk1"/>
              </a:buClr>
              <a:buSzPts val="1100"/>
              <a:buFont typeface="Arial"/>
              <a:buNone/>
            </a:pPr>
            <a:r>
              <a:rPr lang="en" sz="1200">
                <a:solidFill>
                  <a:schemeClr val="dk1"/>
                </a:solidFill>
              </a:rPr>
              <a:t>Through Contracts</a:t>
            </a:r>
            <a:endParaRPr sz="1200">
              <a:solidFill>
                <a:schemeClr val="dk1"/>
              </a:solidFill>
            </a:endParaRPr>
          </a:p>
          <a:p>
            <a:pPr marL="165100" lvl="0" indent="-101600" algn="l" rtl="0">
              <a:lnSpc>
                <a:spcPct val="100000"/>
              </a:lnSpc>
              <a:spcBef>
                <a:spcPts val="0"/>
              </a:spcBef>
              <a:spcAft>
                <a:spcPts val="0"/>
              </a:spcAft>
              <a:buClr>
                <a:schemeClr val="dk1"/>
              </a:buClr>
              <a:buSzPts val="1100"/>
              <a:buFont typeface="Arial"/>
              <a:buNone/>
            </a:pPr>
            <a:r>
              <a:rPr lang="en" sz="1200">
                <a:solidFill>
                  <a:schemeClr val="dk1"/>
                </a:solidFill>
              </a:rPr>
              <a:t>And also through Compacts</a:t>
            </a:r>
            <a:endParaRPr sz="1200">
              <a:solidFill>
                <a:schemeClr val="dk1"/>
              </a:solidFill>
            </a:endParaRPr>
          </a:p>
          <a:p>
            <a:pPr marL="165100" lvl="0" indent="-101600" algn="l" rtl="0">
              <a:lnSpc>
                <a:spcPct val="100000"/>
              </a:lnSpc>
              <a:spcBef>
                <a:spcPts val="0"/>
              </a:spcBef>
              <a:spcAft>
                <a:spcPts val="0"/>
              </a:spcAft>
              <a:buClr>
                <a:schemeClr val="dk1"/>
              </a:buClr>
              <a:buSzPts val="1100"/>
              <a:buFont typeface="Arial"/>
              <a:buNone/>
            </a:pPr>
            <a:r>
              <a:rPr lang="en" sz="1200">
                <a:solidFill>
                  <a:schemeClr val="dk1"/>
                </a:solidFill>
              </a:rPr>
              <a:t>The difference between these funds, the grants, contracts and compacts is the level of flexibility they get with those funds- and how they get to use them….</a:t>
            </a:r>
            <a:endParaRPr sz="1400">
              <a:solidFill>
                <a:schemeClr val="dk1"/>
              </a:solidFill>
              <a:highlight>
                <a:srgbClr val="0FAFFF"/>
              </a:highlight>
            </a:endParaRPr>
          </a:p>
          <a:p>
            <a:pPr marL="0" lvl="0" indent="0" algn="l" rtl="0">
              <a:lnSpc>
                <a:spcPct val="100000"/>
              </a:lnSpc>
              <a:spcBef>
                <a:spcPts val="0"/>
              </a:spcBef>
              <a:spcAft>
                <a:spcPts val="0"/>
              </a:spcAft>
              <a:buSzPts val="1100"/>
              <a:buNone/>
            </a:pPr>
            <a:endParaRPr sz="1400">
              <a:solidFill>
                <a:schemeClr val="dk1"/>
              </a:solidFill>
              <a:highlight>
                <a:srgbClr val="0FAFFF"/>
              </a:highlight>
            </a:endParaRPr>
          </a:p>
          <a:p>
            <a:pPr marL="0" lvl="0" indent="0" algn="l" rtl="0">
              <a:lnSpc>
                <a:spcPct val="100000"/>
              </a:lnSpc>
              <a:spcBef>
                <a:spcPts val="0"/>
              </a:spcBef>
              <a:spcAft>
                <a:spcPts val="0"/>
              </a:spcAft>
              <a:buSzPts val="1100"/>
              <a:buNone/>
            </a:pPr>
            <a:r>
              <a:rPr lang="en" sz="1400">
                <a:solidFill>
                  <a:schemeClr val="dk1"/>
                </a:solidFill>
              </a:rPr>
              <a:t>This slide was designed to show you how unique Tribal customers really are… </a:t>
            </a:r>
            <a:endParaRPr sz="1400">
              <a:solidFill>
                <a:schemeClr val="dk1"/>
              </a:solidFill>
            </a:endParaRPr>
          </a:p>
          <a:p>
            <a:pPr marL="0" lvl="0" indent="0" algn="l" rtl="0">
              <a:lnSpc>
                <a:spcPct val="100000"/>
              </a:lnSpc>
              <a:spcBef>
                <a:spcPts val="0"/>
              </a:spcBef>
              <a:spcAft>
                <a:spcPts val="0"/>
              </a:spcAft>
              <a:buSzPts val="1100"/>
              <a:buNone/>
            </a:pPr>
            <a:r>
              <a:rPr lang="en" sz="1400">
                <a:solidFill>
                  <a:schemeClr val="dk1"/>
                </a:solidFill>
              </a:rPr>
              <a:t>Most of the time, when folks hear Grants— because GSA doesn’t issue Grants from a FAS perspective… we think… “hmmm… how can that be?” </a:t>
            </a:r>
            <a:endParaRPr sz="1400">
              <a:solidFill>
                <a:schemeClr val="dk1"/>
              </a:solidFill>
            </a:endParaRPr>
          </a:p>
          <a:p>
            <a:pPr marL="0" lvl="0" indent="0" algn="l" rtl="0">
              <a:lnSpc>
                <a:spcPct val="100000"/>
              </a:lnSpc>
              <a:spcBef>
                <a:spcPts val="0"/>
              </a:spcBef>
              <a:spcAft>
                <a:spcPts val="0"/>
              </a:spcAft>
              <a:buSzPts val="1100"/>
              <a:buNone/>
            </a:pPr>
            <a:r>
              <a:rPr lang="en" sz="1400">
                <a:solidFill>
                  <a:schemeClr val="dk1"/>
                </a:solidFill>
              </a:rPr>
              <a:t>This slide and authority show how GSA accepts Federal grant funds from Tribes– like ARP funds, CARES ACT Funds, BIL funds, ect. … and how Tribes, under these provisions and authorities can use their funds through GSA&gt;</a:t>
            </a:r>
            <a:endParaRPr sz="1400">
              <a:solidFill>
                <a:schemeClr val="dk1"/>
              </a:solidFill>
            </a:endParaRPr>
          </a:p>
          <a:p>
            <a:pPr marL="0" lvl="0" indent="0" algn="l" rtl="0">
              <a:lnSpc>
                <a:spcPct val="100000"/>
              </a:lnSpc>
              <a:spcBef>
                <a:spcPts val="0"/>
              </a:spcBef>
              <a:spcAft>
                <a:spcPts val="0"/>
              </a:spcAft>
              <a:buSzPts val="1100"/>
              <a:buNone/>
            </a:pPr>
            <a:endParaRPr sz="1400">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2da664593bf_0_2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5" name="Google Shape;1635;g2da664593bf_0_2569: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lvl="0" indent="0" algn="l" rtl="0">
              <a:lnSpc>
                <a:spcPct val="100000"/>
              </a:lnSpc>
              <a:spcBef>
                <a:spcPts val="0"/>
              </a:spcBef>
              <a:spcAft>
                <a:spcPts val="0"/>
              </a:spcAft>
              <a:buSzPts val="1100"/>
              <a:buNone/>
            </a:pPr>
            <a:r>
              <a:rPr lang="en" sz="1400" b="0"/>
              <a:t>AT THIS TIME, I’D LIKE TO MENTION OUR NEW GUIDE FOR TRIBES &amp; TRIBAL ORGANIZATIONS.  A COLLEAGE OF MINE ALONG WITH ANOTHER INDIVIDUAL WITH OUR OFFICE OF GOV’T-WIDE POLICY, REIMAGINED THIS NEW DOCUMENT.  YOU CAN GET YOUR COPY AT OUR TRIBAL WEBSITE.  THIS GUIDE WAS DEVELOPED FOR YOUR ATTENDANCE TODAY YOU WILL BE RECEIVING 1 CLP AND WILL BE GETTING A CERTIFICATE EMAILED TO YOU.  THIS EMAIL WILL ALSO INCLUDE A DIGITAL COPY OF THIS GUIDE AND THE SLIDES FROM THIS SESSION.  </a:t>
            </a:r>
            <a:endParaRPr sz="1400" b="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2da664593bf_0_2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3" name="Google Shape;1643;g2da664593bf_0_2576: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lvl="0" indent="0" algn="l" rtl="0">
              <a:lnSpc>
                <a:spcPct val="100000"/>
              </a:lnSpc>
              <a:spcBef>
                <a:spcPts val="0"/>
              </a:spcBef>
              <a:spcAft>
                <a:spcPts val="0"/>
              </a:spcAft>
              <a:buSzPts val="1100"/>
              <a:buNone/>
            </a:pPr>
            <a:r>
              <a:rPr lang="en" sz="1400" b="0"/>
              <a:t>LET’S TALK ABOUT THE GSA MULTIPLE AWARD SCHEDULE PROGRAM</a:t>
            </a:r>
            <a:endParaRPr sz="1400" b="0"/>
          </a:p>
          <a:p>
            <a:pPr marL="158750" lvl="0" indent="0" algn="l" rtl="0">
              <a:lnSpc>
                <a:spcPct val="100000"/>
              </a:lnSpc>
              <a:spcBef>
                <a:spcPts val="0"/>
              </a:spcBef>
              <a:spcAft>
                <a:spcPts val="0"/>
              </a:spcAft>
              <a:buSzPts val="1100"/>
              <a:buNone/>
            </a:pPr>
            <a:endParaRPr sz="1400"/>
          </a:p>
          <a:p>
            <a:pPr marL="0" lvl="0" indent="0" algn="l" rtl="0">
              <a:lnSpc>
                <a:spcPct val="80000"/>
              </a:lnSpc>
              <a:spcBef>
                <a:spcPts val="0"/>
              </a:spcBef>
              <a:spcAft>
                <a:spcPts val="0"/>
              </a:spcAft>
              <a:buSzPts val="1100"/>
              <a:buNone/>
            </a:pPr>
            <a:r>
              <a:rPr lang="en" sz="1400">
                <a:solidFill>
                  <a:schemeClr val="dk1"/>
                </a:solidFill>
              </a:rPr>
              <a:t>GSA does not have services or products sitting on a shelf…  however, THERE ARE thousands of COMPANIES WHO OFFER THE PRODUCT OR THE SERVICE … that GSA has contracts with… </a:t>
            </a:r>
            <a:endParaRPr sz="1400">
              <a:solidFill>
                <a:schemeClr val="dk1"/>
              </a:solidFill>
            </a:endParaRPr>
          </a:p>
          <a:p>
            <a:pPr marL="0" lvl="0" indent="0" algn="l" rtl="0">
              <a:lnSpc>
                <a:spcPct val="80000"/>
              </a:lnSpc>
              <a:spcBef>
                <a:spcPts val="0"/>
              </a:spcBef>
              <a:spcAft>
                <a:spcPts val="0"/>
              </a:spcAft>
              <a:buSzPts val="1100"/>
              <a:buNone/>
            </a:pPr>
            <a:r>
              <a:rPr lang="en" sz="1400">
                <a:solidFill>
                  <a:schemeClr val="dk1"/>
                </a:solidFill>
              </a:rPr>
              <a:t>so through them, we can offer products and services across the Federal Government, including Federally Recognized Tribes through these INDEFINITE DELIVERY, INDEFINITE QUANTITY CONTRACTs- ALLOWING YOU TO COMPETE THESE COMPANIES TO GET DEEPER DISCOUNTS. </a:t>
            </a:r>
            <a:endParaRPr sz="1400">
              <a:solidFill>
                <a:schemeClr val="dk1"/>
              </a:solidFill>
            </a:endParaRPr>
          </a:p>
          <a:p>
            <a:pPr marL="0" lvl="0" indent="0" algn="l" rtl="0">
              <a:lnSpc>
                <a:spcPct val="80000"/>
              </a:lnSpc>
              <a:spcBef>
                <a:spcPts val="0"/>
              </a:spcBef>
              <a:spcAft>
                <a:spcPts val="0"/>
              </a:spcAft>
              <a:buSzPts val="1100"/>
              <a:buNone/>
            </a:pPr>
            <a:endParaRPr sz="1400">
              <a:solidFill>
                <a:schemeClr val="dk1"/>
              </a:solidFill>
            </a:endParaRPr>
          </a:p>
          <a:p>
            <a:pPr marL="0" lvl="0" indent="0" algn="l" rtl="0">
              <a:lnSpc>
                <a:spcPct val="80000"/>
              </a:lnSpc>
              <a:spcBef>
                <a:spcPts val="0"/>
              </a:spcBef>
              <a:spcAft>
                <a:spcPts val="0"/>
              </a:spcAft>
              <a:buSzPts val="1100"/>
              <a:buNone/>
            </a:pPr>
            <a:endParaRPr sz="1400">
              <a:solidFill>
                <a:schemeClr val="dk1"/>
              </a:solidFill>
            </a:endParaRPr>
          </a:p>
          <a:p>
            <a:pPr marL="0" lvl="0" indent="0" algn="l" rtl="0">
              <a:lnSpc>
                <a:spcPct val="80000"/>
              </a:lnSpc>
              <a:spcBef>
                <a:spcPts val="0"/>
              </a:spcBef>
              <a:spcAft>
                <a:spcPts val="0"/>
              </a:spcAft>
              <a:buSzPts val="1100"/>
              <a:buNone/>
            </a:pPr>
            <a:r>
              <a:rPr lang="en" sz="1400">
                <a:solidFill>
                  <a:schemeClr val="dk1"/>
                </a:solidFill>
              </a:rPr>
              <a:t>Customers can place an order through one of our contracts available- the contract can last up to 5 years with 3, five year options. So for those requirements that are recurring, this might be a great option for Tribes and Tribal communities. </a:t>
            </a:r>
            <a:endParaRPr sz="1400">
              <a:solidFill>
                <a:schemeClr val="dk1"/>
              </a:solidFill>
            </a:endParaRPr>
          </a:p>
          <a:p>
            <a:pPr marL="0" lvl="0" indent="0" algn="l" rtl="0">
              <a:lnSpc>
                <a:spcPct val="8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SzPts val="1100"/>
              <a:buNone/>
            </a:pPr>
            <a:r>
              <a:rPr lang="en" sz="1400"/>
              <a:t>Over 80% of our contracts are held by small businesses- we have 328 Native Owned Businesses currently on contract but are always looking to expand our vendor pool. </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endParaRPr sz="1400"/>
          </a:p>
          <a:p>
            <a:pPr marL="444500" lvl="0" indent="-215900" algn="l" rtl="0">
              <a:lnSpc>
                <a:spcPct val="100000"/>
              </a:lnSpc>
              <a:spcBef>
                <a:spcPts val="0"/>
              </a:spcBef>
              <a:spcAft>
                <a:spcPts val="0"/>
              </a:spcAft>
              <a:buSzPts val="1100"/>
              <a:buNone/>
            </a:pPr>
            <a:endParaRPr sz="1400" b="1"/>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2da664593bf_0_2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5" name="Google Shape;1665;g2da664593bf_0_2597: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0" algn="l" rtl="0">
              <a:lnSpc>
                <a:spcPct val="80000"/>
              </a:lnSpc>
              <a:spcBef>
                <a:spcPts val="0"/>
              </a:spcBef>
              <a:spcAft>
                <a:spcPts val="0"/>
              </a:spcAft>
              <a:buSzPts val="1100"/>
              <a:buNone/>
            </a:pPr>
            <a:endParaRPr sz="1400" b="0"/>
          </a:p>
          <a:p>
            <a:pPr marL="457200" lvl="0" indent="-228600" algn="l" rtl="0">
              <a:lnSpc>
                <a:spcPct val="100000"/>
              </a:lnSpc>
              <a:spcBef>
                <a:spcPts val="0"/>
              </a:spcBef>
              <a:spcAft>
                <a:spcPts val="0"/>
              </a:spcAft>
              <a:buSzPts val="1400"/>
              <a:buNone/>
            </a:pPr>
            <a:endParaRPr sz="1200">
              <a:solidFill>
                <a:schemeClr val="dk1"/>
              </a:solidFill>
            </a:endParaRPr>
          </a:p>
          <a:p>
            <a:pPr marL="457200" lvl="0" indent="-317500" algn="l" rtl="0">
              <a:lnSpc>
                <a:spcPct val="100000"/>
              </a:lnSpc>
              <a:spcBef>
                <a:spcPts val="0"/>
              </a:spcBef>
              <a:spcAft>
                <a:spcPts val="0"/>
              </a:spcAft>
              <a:buSzPts val="1400"/>
              <a:buChar char="●"/>
            </a:pPr>
            <a:r>
              <a:rPr lang="en" sz="1200">
                <a:solidFill>
                  <a:schemeClr val="dk1"/>
                </a:solidFill>
              </a:rPr>
              <a:t>Tribes use these funds to place orders through GSA Advantage for office supplies and furniture. </a:t>
            </a:r>
            <a:endParaRPr sz="1400"/>
          </a:p>
          <a:p>
            <a:pPr marL="444500" lvl="0" indent="-215900" algn="l" rtl="0">
              <a:lnSpc>
                <a:spcPct val="80000"/>
              </a:lnSpc>
              <a:spcBef>
                <a:spcPts val="0"/>
              </a:spcBef>
              <a:spcAft>
                <a:spcPts val="0"/>
              </a:spcAft>
              <a:buSzPts val="1100"/>
              <a:buNone/>
            </a:pPr>
            <a:endParaRPr sz="1400" b="1"/>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2da664593bf_0_2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4" name="Google Shape;1674;g2da664593bf_0_2605: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44500" lvl="0" indent="-285750" algn="l" rtl="0">
              <a:lnSpc>
                <a:spcPct val="100000"/>
              </a:lnSpc>
              <a:spcBef>
                <a:spcPts val="0"/>
              </a:spcBef>
              <a:spcAft>
                <a:spcPts val="0"/>
              </a:spcAft>
              <a:buSzPts val="1100"/>
              <a:buChar char="●"/>
            </a:pPr>
            <a:r>
              <a:rPr lang="en" sz="1400" b="0"/>
              <a:t>HERE ARE EXAMPLES OF SERVICES YOU CAN FIND UNDER A GSA CONTRACT.  BUT THIS IS JUST THE TIP OF THE ICEBERG</a:t>
            </a:r>
            <a:endParaRPr sz="1400" b="0"/>
          </a:p>
          <a:p>
            <a:pPr marL="0" lvl="0" indent="0" algn="l" rtl="0">
              <a:lnSpc>
                <a:spcPct val="100000"/>
              </a:lnSpc>
              <a:spcBef>
                <a:spcPts val="0"/>
              </a:spcBef>
              <a:spcAft>
                <a:spcPts val="0"/>
              </a:spcAft>
              <a:buSzPts val="1100"/>
              <a:buNone/>
            </a:pPr>
            <a:endParaRPr sz="1400"/>
          </a:p>
          <a:p>
            <a:pPr marL="457200" lvl="0" indent="-317500" algn="l" rtl="0">
              <a:lnSpc>
                <a:spcPct val="100000"/>
              </a:lnSpc>
              <a:spcBef>
                <a:spcPts val="0"/>
              </a:spcBef>
              <a:spcAft>
                <a:spcPts val="0"/>
              </a:spcAft>
              <a:buClr>
                <a:schemeClr val="dk1"/>
              </a:buClr>
              <a:buSzPts val="1400"/>
              <a:buChar char="●"/>
            </a:pPr>
            <a:r>
              <a:rPr lang="en" sz="1200">
                <a:solidFill>
                  <a:schemeClr val="dk1"/>
                </a:solidFill>
              </a:rPr>
              <a:t>auditing, grant management,</a:t>
            </a:r>
            <a:endParaRPr sz="12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200">
                <a:solidFill>
                  <a:schemeClr val="dk1"/>
                </a:solidFill>
              </a:rPr>
              <a:t>Or emergency management, </a:t>
            </a:r>
            <a:endParaRPr sz="1200">
              <a:solidFill>
                <a:schemeClr val="dk1"/>
              </a:solidFill>
            </a:endParaRPr>
          </a:p>
          <a:p>
            <a:pPr marL="457200" lvl="0" indent="-317500" algn="l" rtl="0">
              <a:lnSpc>
                <a:spcPct val="100000"/>
              </a:lnSpc>
              <a:spcBef>
                <a:spcPts val="0"/>
              </a:spcBef>
              <a:spcAft>
                <a:spcPts val="0"/>
              </a:spcAft>
              <a:buClr>
                <a:schemeClr val="dk1"/>
              </a:buClr>
              <a:buSzPts val="1400"/>
              <a:buChar char="●"/>
            </a:pPr>
            <a:r>
              <a:rPr lang="en" sz="1200">
                <a:solidFill>
                  <a:schemeClr val="dk1"/>
                </a:solidFill>
              </a:rPr>
              <a:t>I have also seen tribes purchase facility support services…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For more information about the Multiple Award Schedule and available contracts under which compacts, contracts or grant funds, please see the appendix and or reach out to me at the end of the presentation.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2da664593bf_0_2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3" name="Google Shape;1683;g2da664593bf_0_261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lvl="0" indent="0" algn="l" rtl="0">
              <a:lnSpc>
                <a:spcPct val="100000"/>
              </a:lnSpc>
              <a:spcBef>
                <a:spcPts val="0"/>
              </a:spcBef>
              <a:spcAft>
                <a:spcPts val="0"/>
              </a:spcAft>
              <a:buSzPts val="1100"/>
              <a:buNone/>
            </a:pPr>
            <a:r>
              <a:rPr lang="en" sz="1400" b="0"/>
              <a:t>LETS TALK ABOUT OUR ETOOLS.</a:t>
            </a:r>
            <a:endParaRPr sz="1400" b="0"/>
          </a:p>
          <a:p>
            <a:pPr marL="444500" lvl="0" indent="-215900" algn="l" rtl="0">
              <a:lnSpc>
                <a:spcPct val="100000"/>
              </a:lnSpc>
              <a:spcBef>
                <a:spcPts val="0"/>
              </a:spcBef>
              <a:spcAft>
                <a:spcPts val="0"/>
              </a:spcAft>
              <a:buSzPts val="1100"/>
              <a:buNone/>
            </a:pPr>
            <a:endParaRPr sz="1400" b="0"/>
          </a:p>
          <a:p>
            <a:pPr marL="444500" lvl="0" indent="-285750" algn="l" rtl="0">
              <a:lnSpc>
                <a:spcPct val="100000"/>
              </a:lnSpc>
              <a:spcBef>
                <a:spcPts val="0"/>
              </a:spcBef>
              <a:spcAft>
                <a:spcPts val="0"/>
              </a:spcAft>
              <a:buSzPts val="1100"/>
              <a:buChar char="●"/>
            </a:pPr>
            <a:r>
              <a:rPr lang="en" sz="1400" b="0"/>
              <a:t>WE HAVE 3 ONLINE PURCHASING ELECTRONIC TOOLS, OR ETOOLS WE CALL THEM.  </a:t>
            </a:r>
            <a:endParaRPr sz="1400" b="0"/>
          </a:p>
          <a:p>
            <a:pPr marL="444500" lvl="0" indent="-215900" algn="l" rtl="0">
              <a:lnSpc>
                <a:spcPct val="100000"/>
              </a:lnSpc>
              <a:spcBef>
                <a:spcPts val="0"/>
              </a:spcBef>
              <a:spcAft>
                <a:spcPts val="0"/>
              </a:spcAft>
              <a:buSzPts val="1100"/>
              <a:buNone/>
            </a:pPr>
            <a:endParaRPr sz="1400" b="0"/>
          </a:p>
          <a:p>
            <a:pPr marL="901700" lvl="1" indent="-285750" algn="l" rtl="0">
              <a:lnSpc>
                <a:spcPct val="100000"/>
              </a:lnSpc>
              <a:spcBef>
                <a:spcPts val="0"/>
              </a:spcBef>
              <a:spcAft>
                <a:spcPts val="0"/>
              </a:spcAft>
              <a:buSzPts val="1100"/>
              <a:buChar char="●"/>
            </a:pPr>
            <a:r>
              <a:rPr lang="en" sz="1400" b="0"/>
              <a:t>GSA ADVANTAGE – THIS IS OUR ONLINE SHOPPING WEBSITE</a:t>
            </a:r>
            <a:endParaRPr/>
          </a:p>
          <a:p>
            <a:pPr marL="901700" lvl="1" indent="-285750" algn="l" rtl="0">
              <a:lnSpc>
                <a:spcPct val="100000"/>
              </a:lnSpc>
              <a:spcBef>
                <a:spcPts val="0"/>
              </a:spcBef>
              <a:spcAft>
                <a:spcPts val="0"/>
              </a:spcAft>
              <a:buSzPts val="1100"/>
              <a:buChar char="●"/>
            </a:pPr>
            <a:r>
              <a:rPr lang="en" sz="1400" b="0"/>
              <a:t>GSA E-BUY – THIS IS OUR ONLINE REQUEST FOR QUOTES/REQUEST FOR INFORMATION SYSTEM</a:t>
            </a:r>
            <a:endParaRPr/>
          </a:p>
          <a:p>
            <a:pPr marL="901700" lvl="1" indent="-285750" algn="l" rtl="0">
              <a:lnSpc>
                <a:spcPct val="100000"/>
              </a:lnSpc>
              <a:spcBef>
                <a:spcPts val="0"/>
              </a:spcBef>
              <a:spcAft>
                <a:spcPts val="0"/>
              </a:spcAft>
              <a:buSzPts val="1100"/>
              <a:buChar char="●"/>
            </a:pPr>
            <a:r>
              <a:rPr lang="en" sz="1400" b="0"/>
              <a:t>GSA GLOBAL SUPPLY – REQUISITION BASED WEBSITE</a:t>
            </a:r>
            <a:endParaRPr/>
          </a:p>
          <a:p>
            <a:pPr marL="444500" lvl="0" indent="-215900" algn="l" rtl="0">
              <a:lnSpc>
                <a:spcPct val="100000"/>
              </a:lnSpc>
              <a:spcBef>
                <a:spcPts val="0"/>
              </a:spcBef>
              <a:spcAft>
                <a:spcPts val="0"/>
              </a:spcAft>
              <a:buSzPts val="1100"/>
              <a:buNone/>
            </a:pPr>
            <a:endParaRPr sz="1400" b="0"/>
          </a:p>
          <a:p>
            <a:pPr marL="158750" lvl="0" indent="0" algn="l" rtl="0">
              <a:lnSpc>
                <a:spcPct val="100000"/>
              </a:lnSpc>
              <a:spcBef>
                <a:spcPts val="0"/>
              </a:spcBef>
              <a:spcAft>
                <a:spcPts val="0"/>
              </a:spcAft>
              <a:buSzPts val="1100"/>
              <a:buNone/>
            </a:pPr>
            <a:r>
              <a:rPr lang="en" sz="1400" b="0"/>
              <a:t>WE ALSO HAVE TOOLS YOU CAN USE TO CONDUCT YOUR MARKET RESEARCH. </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GSA E-LIBRARY – WHERE YOU CAN FIND CONTRACT &amp; CONTRACTOR INFORMATION</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BUY.GSA.GOV – OUR NEWEST WEBSITE</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ACQUISITION GATEWAY</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MARKET RESEARCH AS A SERVICE (MRAS)</a:t>
            </a:r>
            <a:endParaRPr/>
          </a:p>
          <a:p>
            <a:pPr marL="457200" lvl="0" indent="-228600" algn="l" rtl="0">
              <a:lnSpc>
                <a:spcPct val="100000"/>
              </a:lnSpc>
              <a:spcBef>
                <a:spcPts val="0"/>
              </a:spcBef>
              <a:spcAft>
                <a:spcPts val="0"/>
              </a:spcAft>
              <a:buSzPts val="1100"/>
              <a:buNone/>
            </a:pPr>
            <a:endParaRPr sz="1400"/>
          </a:p>
          <a:p>
            <a:pPr marL="152400" lvl="0" indent="0" algn="l" rtl="0">
              <a:lnSpc>
                <a:spcPct val="100000"/>
              </a:lnSpc>
              <a:spcBef>
                <a:spcPts val="0"/>
              </a:spcBef>
              <a:spcAft>
                <a:spcPts val="0"/>
              </a:spcAft>
              <a:buSzPts val="1100"/>
              <a:buNone/>
            </a:pPr>
            <a:endParaRPr sz="1400" b="1"/>
          </a:p>
          <a:p>
            <a:pPr marL="444500" lvl="0" indent="-285750" algn="l" rtl="0">
              <a:lnSpc>
                <a:spcPct val="100000"/>
              </a:lnSpc>
              <a:spcBef>
                <a:spcPts val="0"/>
              </a:spcBef>
              <a:spcAft>
                <a:spcPts val="0"/>
              </a:spcAft>
              <a:buSzPts val="1100"/>
              <a:buChar char="●"/>
            </a:pPr>
            <a:r>
              <a:rPr lang="en" sz="1400" b="1"/>
              <a:t>(NEXT SLIDE)</a:t>
            </a:r>
            <a:endParaRPr sz="1400"/>
          </a:p>
          <a:p>
            <a:pPr marL="444500" lvl="0" indent="-215900" algn="l" rtl="0">
              <a:lnSpc>
                <a:spcPct val="100000"/>
              </a:lnSpc>
              <a:spcBef>
                <a:spcPts val="0"/>
              </a:spcBef>
              <a:spcAft>
                <a:spcPts val="0"/>
              </a:spcAft>
              <a:buSzPts val="1100"/>
              <a:buNone/>
            </a:pPr>
            <a:endParaRPr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2da664593bf_0_2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5" name="Google Shape;1695;g2da664593bf_0_262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lvl="0" indent="0" algn="l" rtl="0">
              <a:lnSpc>
                <a:spcPct val="100000"/>
              </a:lnSpc>
              <a:spcBef>
                <a:spcPts val="0"/>
              </a:spcBef>
              <a:spcAft>
                <a:spcPts val="0"/>
              </a:spcAft>
              <a:buSzPts val="1100"/>
              <a:buNone/>
            </a:pPr>
            <a:r>
              <a:rPr lang="en" sz="1400" b="0"/>
              <a:t>LETS TALK ABOUT OUR ETOOLS.</a:t>
            </a:r>
            <a:endParaRPr sz="1400" b="0"/>
          </a:p>
          <a:p>
            <a:pPr marL="444500" lvl="0" indent="-215900" algn="l" rtl="0">
              <a:lnSpc>
                <a:spcPct val="100000"/>
              </a:lnSpc>
              <a:spcBef>
                <a:spcPts val="0"/>
              </a:spcBef>
              <a:spcAft>
                <a:spcPts val="0"/>
              </a:spcAft>
              <a:buSzPts val="1100"/>
              <a:buNone/>
            </a:pPr>
            <a:endParaRPr sz="1400" b="0"/>
          </a:p>
          <a:p>
            <a:pPr marL="444500" lvl="0" indent="-285750" algn="l" rtl="0">
              <a:lnSpc>
                <a:spcPct val="100000"/>
              </a:lnSpc>
              <a:spcBef>
                <a:spcPts val="0"/>
              </a:spcBef>
              <a:spcAft>
                <a:spcPts val="0"/>
              </a:spcAft>
              <a:buSzPts val="1100"/>
              <a:buChar char="●"/>
            </a:pPr>
            <a:r>
              <a:rPr lang="en" sz="1400" b="0"/>
              <a:t>WE HAVE 3 ONLINE PURCHASING ELECTRONIC TOOLS, OR ETOOLS WE CALL THEM.  </a:t>
            </a:r>
            <a:endParaRPr sz="1400" b="0"/>
          </a:p>
          <a:p>
            <a:pPr marL="444500" lvl="0" indent="-215900" algn="l" rtl="0">
              <a:lnSpc>
                <a:spcPct val="100000"/>
              </a:lnSpc>
              <a:spcBef>
                <a:spcPts val="0"/>
              </a:spcBef>
              <a:spcAft>
                <a:spcPts val="0"/>
              </a:spcAft>
              <a:buSzPts val="1100"/>
              <a:buNone/>
            </a:pPr>
            <a:endParaRPr sz="1400" b="0"/>
          </a:p>
          <a:p>
            <a:pPr marL="901700" lvl="1" indent="-285750" algn="l" rtl="0">
              <a:lnSpc>
                <a:spcPct val="100000"/>
              </a:lnSpc>
              <a:spcBef>
                <a:spcPts val="0"/>
              </a:spcBef>
              <a:spcAft>
                <a:spcPts val="0"/>
              </a:spcAft>
              <a:buSzPts val="1100"/>
              <a:buChar char="●"/>
            </a:pPr>
            <a:r>
              <a:rPr lang="en" sz="1400" b="0"/>
              <a:t>GSA ADVANTAGE – THIS IS OUR ONLINE SHOPPING WEBSITE</a:t>
            </a:r>
            <a:endParaRPr/>
          </a:p>
          <a:p>
            <a:pPr marL="901700" lvl="1" indent="-285750" algn="l" rtl="0">
              <a:lnSpc>
                <a:spcPct val="100000"/>
              </a:lnSpc>
              <a:spcBef>
                <a:spcPts val="0"/>
              </a:spcBef>
              <a:spcAft>
                <a:spcPts val="0"/>
              </a:spcAft>
              <a:buSzPts val="1100"/>
              <a:buChar char="●"/>
            </a:pPr>
            <a:r>
              <a:rPr lang="en" sz="1400" b="0"/>
              <a:t>GSA E-BUY – THIS IS OUR ONLINE REQUEST FOR QUOTES/REQUEST FOR INFORMATION SYSTEM</a:t>
            </a:r>
            <a:endParaRPr/>
          </a:p>
          <a:p>
            <a:pPr marL="901700" lvl="1" indent="-285750" algn="l" rtl="0">
              <a:lnSpc>
                <a:spcPct val="100000"/>
              </a:lnSpc>
              <a:spcBef>
                <a:spcPts val="0"/>
              </a:spcBef>
              <a:spcAft>
                <a:spcPts val="0"/>
              </a:spcAft>
              <a:buSzPts val="1100"/>
              <a:buChar char="●"/>
            </a:pPr>
            <a:r>
              <a:rPr lang="en" sz="1400" b="0"/>
              <a:t>GSA GLOBAL SUPPLY – REQUISITION BASED WEBSITE</a:t>
            </a:r>
            <a:endParaRPr/>
          </a:p>
          <a:p>
            <a:pPr marL="444500" lvl="0" indent="-215900" algn="l" rtl="0">
              <a:lnSpc>
                <a:spcPct val="100000"/>
              </a:lnSpc>
              <a:spcBef>
                <a:spcPts val="0"/>
              </a:spcBef>
              <a:spcAft>
                <a:spcPts val="0"/>
              </a:spcAft>
              <a:buSzPts val="1100"/>
              <a:buNone/>
            </a:pPr>
            <a:endParaRPr sz="1400" b="0"/>
          </a:p>
          <a:p>
            <a:pPr marL="158750" lvl="0" indent="0" algn="l" rtl="0">
              <a:lnSpc>
                <a:spcPct val="100000"/>
              </a:lnSpc>
              <a:spcBef>
                <a:spcPts val="0"/>
              </a:spcBef>
              <a:spcAft>
                <a:spcPts val="0"/>
              </a:spcAft>
              <a:buSzPts val="1100"/>
              <a:buNone/>
            </a:pPr>
            <a:r>
              <a:rPr lang="en" sz="1400" b="0"/>
              <a:t>WE ALSO HAVE TOOLS YOU CAN USE TO CONDUCT YOUR MARKET RESEARCH. </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GSA E-LIBRARY – WHERE YOU CAN FIND CONTRACT &amp; CONTRACTOR INFORMATION</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BUY.GSA.GOV – OUR NEWEST WEBSITE</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ACQUISITION GATEWAY</a:t>
            </a:r>
            <a:endParaRPr/>
          </a:p>
          <a:p>
            <a:pPr marL="914400" marR="0" lvl="1" indent="-298450" algn="l" rtl="0">
              <a:lnSpc>
                <a:spcPct val="100000"/>
              </a:lnSpc>
              <a:spcBef>
                <a:spcPts val="0"/>
              </a:spcBef>
              <a:spcAft>
                <a:spcPts val="0"/>
              </a:spcAft>
              <a:buClr>
                <a:srgbClr val="000000"/>
              </a:buClr>
              <a:buSzPts val="1100"/>
              <a:buFont typeface="Arial"/>
              <a:buChar char="●"/>
            </a:pPr>
            <a:r>
              <a:rPr lang="en" sz="1400" b="0"/>
              <a:t>MARKET RESEARCH AS A SERVICE (MRAS)</a:t>
            </a:r>
            <a:endParaRPr/>
          </a:p>
          <a:p>
            <a:pPr marL="457200" lvl="0" indent="-228600" algn="l" rtl="0">
              <a:lnSpc>
                <a:spcPct val="100000"/>
              </a:lnSpc>
              <a:spcBef>
                <a:spcPts val="0"/>
              </a:spcBef>
              <a:spcAft>
                <a:spcPts val="0"/>
              </a:spcAft>
              <a:buSzPts val="1100"/>
              <a:buNone/>
            </a:pPr>
            <a:endParaRPr sz="1400"/>
          </a:p>
          <a:p>
            <a:pPr marL="152400" lvl="0" indent="0" algn="l" rtl="0">
              <a:lnSpc>
                <a:spcPct val="100000"/>
              </a:lnSpc>
              <a:spcBef>
                <a:spcPts val="0"/>
              </a:spcBef>
              <a:spcAft>
                <a:spcPts val="0"/>
              </a:spcAft>
              <a:buSzPts val="1100"/>
              <a:buNone/>
            </a:pPr>
            <a:endParaRPr sz="1400" b="1"/>
          </a:p>
          <a:p>
            <a:pPr marL="444500" lvl="0" indent="-285750" algn="l" rtl="0">
              <a:lnSpc>
                <a:spcPct val="100000"/>
              </a:lnSpc>
              <a:spcBef>
                <a:spcPts val="0"/>
              </a:spcBef>
              <a:spcAft>
                <a:spcPts val="0"/>
              </a:spcAft>
              <a:buSzPts val="1100"/>
              <a:buChar char="●"/>
            </a:pPr>
            <a:r>
              <a:rPr lang="en" sz="1400" b="1"/>
              <a:t>(NEXT SLIDE)</a:t>
            </a:r>
            <a:endParaRPr sz="1400"/>
          </a:p>
          <a:p>
            <a:pPr marL="444500" lvl="0" indent="-215900" algn="l" rtl="0">
              <a:lnSpc>
                <a:spcPct val="100000"/>
              </a:lnSpc>
              <a:spcBef>
                <a:spcPts val="0"/>
              </a:spcBef>
              <a:spcAft>
                <a:spcPts val="0"/>
              </a:spcAft>
              <a:buSzPts val="1100"/>
              <a:buNone/>
            </a:pP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da664593bf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da664593bf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2da664593bf_0_2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8" name="Google Shape;1708;g2da664593bf_0_2636: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44500" lvl="0" indent="-215900" algn="l" rtl="0">
              <a:lnSpc>
                <a:spcPct val="100000"/>
              </a:lnSpc>
              <a:spcBef>
                <a:spcPts val="0"/>
              </a:spcBef>
              <a:spcAft>
                <a:spcPts val="0"/>
              </a:spcAft>
              <a:buSzPts val="1100"/>
              <a:buNone/>
            </a:pPr>
            <a:r>
              <a:rPr lang="en" sz="1000">
                <a:solidFill>
                  <a:schemeClr val="dk1"/>
                </a:solidFill>
                <a:latin typeface="Roboto"/>
                <a:ea typeface="Roboto"/>
                <a:cs typeface="Roboto"/>
                <a:sym typeface="Roboto"/>
              </a:rPr>
              <a:t>The preferred form of payment is the government travel charge card or centrally-billed account (FTR 301-72.3), however, the contract carrier also agrees to accept payment through Government Transportation Requests (GTRs). GTRs may be used to pay for international air travel and other travel related expenses. For domestic air travel, GTRs may be used only under special circumstances and for travel related expenses. Special circumstances are defined as acts of God, emergency situations, and when p</a:t>
            </a:r>
            <a:r>
              <a:rPr lang="en" sz="1000">
                <a:solidFill>
                  <a:srgbClr val="202124"/>
                </a:solidFill>
                <a:latin typeface="Roboto"/>
                <a:ea typeface="Roboto"/>
                <a:cs typeface="Roboto"/>
                <a:sym typeface="Roboto"/>
              </a:rPr>
              <a:t>urchasing a domestic ticket in the USA in conjunction with travel that originated overseas.</a:t>
            </a:r>
            <a:endParaRPr sz="1400">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2da664593bf_0_2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8" name="Google Shape;1718;g2da664593bf_0_2645: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298450" algn="l" rtl="0">
              <a:spcBef>
                <a:spcPts val="0"/>
              </a:spcBef>
              <a:spcAft>
                <a:spcPts val="0"/>
              </a:spcAft>
              <a:buSzPts val="1100"/>
              <a:buChar char="●"/>
            </a:pPr>
            <a:r>
              <a:rPr lang="en" sz="1400">
                <a:solidFill>
                  <a:schemeClr val="dk1"/>
                </a:solidFill>
              </a:rPr>
              <a:t>On of our other commonly used programs throughout GSA for Tribes and Tribal Organizations, is our SmartPay Program. </a:t>
            </a:r>
            <a:endParaRPr sz="1400">
              <a:solidFill>
                <a:schemeClr val="dk1"/>
              </a:solidFill>
            </a:endParaRPr>
          </a:p>
          <a:p>
            <a:pPr marL="457200" lvl="0" indent="-298450" algn="l" rtl="0">
              <a:spcBef>
                <a:spcPts val="0"/>
              </a:spcBef>
              <a:spcAft>
                <a:spcPts val="0"/>
              </a:spcAft>
              <a:buSzPts val="1100"/>
              <a:buChar char="●"/>
            </a:pPr>
            <a:r>
              <a:rPr lang="en" sz="1400">
                <a:solidFill>
                  <a:schemeClr val="dk1"/>
                </a:solidFill>
              </a:rPr>
              <a:t>Currently the SmartPay program serves more than 560 federal agencies, organizations, and Native American tribes and tribal organizations across the world</a:t>
            </a:r>
            <a:endParaRPr>
              <a:solidFill>
                <a:schemeClr val="dk1"/>
              </a:solidFill>
            </a:endParaRPr>
          </a:p>
          <a:p>
            <a:pPr marL="457200" lvl="0" indent="-298450" algn="l" rtl="0">
              <a:spcBef>
                <a:spcPts val="0"/>
              </a:spcBef>
              <a:spcAft>
                <a:spcPts val="0"/>
              </a:spcAft>
              <a:buSzPts val="1100"/>
              <a:buChar char="●"/>
            </a:pPr>
            <a:endParaRPr sz="1400">
              <a:solidFill>
                <a:schemeClr val="dk1"/>
              </a:solidFill>
            </a:endParaRPr>
          </a:p>
          <a:p>
            <a:pPr marL="457200" lvl="0" indent="-298450" algn="l" rtl="0">
              <a:spcBef>
                <a:spcPts val="0"/>
              </a:spcBef>
              <a:spcAft>
                <a:spcPts val="0"/>
              </a:spcAft>
              <a:buSzPts val="1100"/>
              <a:buChar char="●"/>
            </a:pPr>
            <a:r>
              <a:rPr lang="en" sz="1400">
                <a:solidFill>
                  <a:schemeClr val="dk1"/>
                </a:solidFill>
              </a:rPr>
              <a:t>Business lines of charge card solutions, including purchase, travel and fleet</a:t>
            </a:r>
            <a:endParaRPr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2da664593bf_0_2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3" name="Google Shape;1733;g2da664593bf_0_2659: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44500" lvl="0" indent="-215900" algn="l" rtl="0">
              <a:lnSpc>
                <a:spcPct val="100000"/>
              </a:lnSpc>
              <a:spcBef>
                <a:spcPts val="0"/>
              </a:spcBef>
              <a:spcAft>
                <a:spcPts val="0"/>
              </a:spcAft>
              <a:buSzPts val="1100"/>
              <a:buNone/>
            </a:pPr>
            <a:r>
              <a:rPr lang="en" sz="1400"/>
              <a:t>READ THE SLIDE</a:t>
            </a:r>
            <a:endParaRPr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2da664593bf_0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2" name="Google Shape;1742;g2da664593bf_0_2667: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lvl="0" indent="0" algn="l" rtl="0">
              <a:lnSpc>
                <a:spcPct val="100000"/>
              </a:lnSpc>
              <a:spcBef>
                <a:spcPts val="0"/>
              </a:spcBef>
              <a:spcAft>
                <a:spcPts val="0"/>
              </a:spcAft>
              <a:buSzPts val="1100"/>
              <a:buNone/>
            </a:pPr>
            <a:r>
              <a:rPr lang="en" sz="1400"/>
              <a:t>https://www.gsa.gov/system/files/GSA%20Fleet%20FAQs%20for%20Tribes_March%2022%202023.pdf</a:t>
            </a:r>
            <a:endParaRPr sz="1400" b="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2da664593bf_0_2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0" name="Google Shape;1750;g2da664593bf_0_267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lvl="0" indent="0" algn="l" rtl="0">
              <a:lnSpc>
                <a:spcPct val="100000"/>
              </a:lnSpc>
              <a:spcBef>
                <a:spcPts val="0"/>
              </a:spcBef>
              <a:spcAft>
                <a:spcPts val="0"/>
              </a:spcAft>
              <a:buSzPts val="1100"/>
              <a:buNone/>
            </a:pPr>
            <a:r>
              <a:rPr lang="en" sz="1400"/>
              <a:t>https://www.gsa.gov/system/files/GSA%20Fleet%20FAQs%20for%20Tribes_March%2022%202023.pdf</a:t>
            </a:r>
            <a:endParaRPr sz="1400" b="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2da664593bf_0_2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1" name="Google Shape;1761;g2da664593bf_0_268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sz="2200" b="1" i="0">
                <a:solidFill>
                  <a:srgbClr val="1B1B1B"/>
                </a:solidFill>
                <a:latin typeface="Arial"/>
                <a:ea typeface="Arial"/>
                <a:cs typeface="Arial"/>
                <a:sym typeface="Arial"/>
              </a:rPr>
              <a:t>Right Vehicle, Right Price, and Great Service</a:t>
            </a:r>
            <a:endParaRPr sz="100"/>
          </a:p>
          <a:p>
            <a:pPr marL="158750" lvl="0" indent="0" algn="l" rtl="0">
              <a:lnSpc>
                <a:spcPct val="100000"/>
              </a:lnSpc>
              <a:spcBef>
                <a:spcPts val="0"/>
              </a:spcBef>
              <a:spcAft>
                <a:spcPts val="0"/>
              </a:spcAft>
              <a:buSzPts val="1100"/>
              <a:buNone/>
            </a:pPr>
            <a:r>
              <a:rPr lang="en" sz="2200" b="0" i="0">
                <a:solidFill>
                  <a:srgbClr val="1B1B1B"/>
                </a:solidFill>
                <a:latin typeface="Arial"/>
                <a:ea typeface="Arial"/>
                <a:cs typeface="Arial"/>
                <a:sym typeface="Arial"/>
              </a:rPr>
              <a:t>You can use GSA Fleet to lease a wide variety of vehicle and fuel types for your agency. GSA Fleet adheres to </a:t>
            </a:r>
            <a:r>
              <a:rPr lang="en" sz="2200" b="0" i="0" u="sng">
                <a:solidFill>
                  <a:schemeClr val="hlink"/>
                </a:solidFill>
                <a:latin typeface="Arial"/>
                <a:ea typeface="Arial"/>
                <a:cs typeface="Arial"/>
                <a:sym typeface="Arial"/>
                <a:hlinkClick r:id="rId3"/>
              </a:rPr>
              <a:t>minimum replacement criteria [PDF - 405 KB]</a:t>
            </a:r>
            <a:r>
              <a:rPr lang="en" sz="2200" b="0" i="0">
                <a:solidFill>
                  <a:srgbClr val="1B1B1B"/>
                </a:solidFill>
                <a:latin typeface="Arial"/>
                <a:ea typeface="Arial"/>
                <a:cs typeface="Arial"/>
                <a:sym typeface="Arial"/>
              </a:rPr>
              <a:t> so that you have the best vehicle for your fleet.</a:t>
            </a:r>
            <a:endParaRPr sz="100"/>
          </a:p>
          <a:p>
            <a:pPr marL="158750" lvl="0" indent="0" algn="l" rtl="0">
              <a:lnSpc>
                <a:spcPct val="100000"/>
              </a:lnSpc>
              <a:spcBef>
                <a:spcPts val="0"/>
              </a:spcBef>
              <a:spcAft>
                <a:spcPts val="0"/>
              </a:spcAft>
              <a:buSzPts val="1100"/>
              <a:buNone/>
            </a:pPr>
            <a:endParaRPr sz="2200" b="0" i="0">
              <a:solidFill>
                <a:srgbClr val="1B1B1B"/>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2200" b="0" i="0">
                <a:solidFill>
                  <a:srgbClr val="1B1B1B"/>
                </a:solidFill>
                <a:latin typeface="Arial"/>
                <a:ea typeface="Arial"/>
                <a:cs typeface="Arial"/>
                <a:sym typeface="Arial"/>
              </a:rPr>
              <a:t>Our end-to-end fleet management services include:</a:t>
            </a:r>
            <a:endParaRPr sz="100"/>
          </a:p>
          <a:p>
            <a:pPr marL="457200" lvl="0" indent="-234950" algn="l" rtl="0">
              <a:lnSpc>
                <a:spcPct val="100000"/>
              </a:lnSpc>
              <a:spcBef>
                <a:spcPts val="0"/>
              </a:spcBef>
              <a:spcAft>
                <a:spcPts val="0"/>
              </a:spcAft>
              <a:buSzPts val="100"/>
              <a:buFont typeface="Arial"/>
              <a:buChar char="•"/>
            </a:pPr>
            <a:r>
              <a:rPr lang="en" sz="2200" b="0" i="0">
                <a:solidFill>
                  <a:srgbClr val="1B1B1B"/>
                </a:solidFill>
                <a:latin typeface="Arial"/>
                <a:ea typeface="Arial"/>
                <a:cs typeface="Arial"/>
                <a:sym typeface="Arial"/>
              </a:rPr>
              <a:t>Vehicle acquisition and disposal</a:t>
            </a:r>
            <a:endParaRPr sz="100"/>
          </a:p>
          <a:p>
            <a:pPr marL="457200" lvl="0" indent="-234950" algn="l" rtl="0">
              <a:lnSpc>
                <a:spcPct val="100000"/>
              </a:lnSpc>
              <a:spcBef>
                <a:spcPts val="0"/>
              </a:spcBef>
              <a:spcAft>
                <a:spcPts val="0"/>
              </a:spcAft>
              <a:buSzPts val="100"/>
              <a:buFont typeface="Arial"/>
              <a:buChar char="•"/>
            </a:pPr>
            <a:r>
              <a:rPr lang="en" sz="2200" b="0" i="0">
                <a:solidFill>
                  <a:srgbClr val="1B1B1B"/>
                </a:solidFill>
                <a:latin typeface="Arial"/>
                <a:ea typeface="Arial"/>
                <a:cs typeface="Arial"/>
                <a:sym typeface="Arial"/>
              </a:rPr>
              <a:t>Maintenance control and accident management</a:t>
            </a:r>
            <a:endParaRPr sz="100"/>
          </a:p>
          <a:p>
            <a:pPr marL="457200" lvl="0" indent="-234950" algn="l" rtl="0">
              <a:lnSpc>
                <a:spcPct val="100000"/>
              </a:lnSpc>
              <a:spcBef>
                <a:spcPts val="0"/>
              </a:spcBef>
              <a:spcAft>
                <a:spcPts val="0"/>
              </a:spcAft>
              <a:buSzPts val="100"/>
              <a:buFont typeface="Arial"/>
              <a:buChar char="•"/>
            </a:pPr>
            <a:r>
              <a:rPr lang="en" sz="2200" b="0" i="0">
                <a:solidFill>
                  <a:srgbClr val="1B1B1B"/>
                </a:solidFill>
                <a:latin typeface="Arial"/>
                <a:ea typeface="Arial"/>
                <a:cs typeface="Arial"/>
                <a:sym typeface="Arial"/>
              </a:rPr>
              <a:t>Loss prevention and fuel services</a:t>
            </a:r>
            <a:endParaRPr sz="100"/>
          </a:p>
          <a:p>
            <a:pPr marL="457200" lvl="0" indent="-234950" algn="l" rtl="0">
              <a:lnSpc>
                <a:spcPct val="100000"/>
              </a:lnSpc>
              <a:spcBef>
                <a:spcPts val="0"/>
              </a:spcBef>
              <a:spcAft>
                <a:spcPts val="0"/>
              </a:spcAft>
              <a:buSzPts val="100"/>
              <a:buFont typeface="Arial"/>
              <a:buChar char="•"/>
            </a:pPr>
            <a:r>
              <a:rPr lang="en" sz="2200" b="0" i="0">
                <a:solidFill>
                  <a:srgbClr val="1B1B1B"/>
                </a:solidFill>
                <a:latin typeface="Arial"/>
                <a:ea typeface="Arial"/>
                <a:cs typeface="Arial"/>
                <a:sym typeface="Arial"/>
              </a:rPr>
              <a:t>A fleet management system with detailed and accurate data</a:t>
            </a:r>
            <a:endParaRPr sz="100"/>
          </a:p>
          <a:p>
            <a:pPr marL="457200" lvl="0" indent="-228600" algn="l" rtl="0">
              <a:lnSpc>
                <a:spcPct val="100000"/>
              </a:lnSpc>
              <a:spcBef>
                <a:spcPts val="0"/>
              </a:spcBef>
              <a:spcAft>
                <a:spcPts val="0"/>
              </a:spcAft>
              <a:buSzPts val="1100"/>
              <a:buFont typeface="Arial"/>
              <a:buNone/>
            </a:pPr>
            <a:endParaRPr sz="2200" b="0" i="0">
              <a:solidFill>
                <a:srgbClr val="1B1B1B"/>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2200" b="0" i="0">
                <a:solidFill>
                  <a:srgbClr val="1B1B1B"/>
                </a:solidFill>
                <a:latin typeface="Arial"/>
                <a:ea typeface="Arial"/>
                <a:cs typeface="Arial"/>
                <a:sym typeface="Arial"/>
              </a:rPr>
              <a:t>We serve participating federal agencies with full-service leases at all-inclusive rates.</a:t>
            </a:r>
            <a:endParaRPr sz="100"/>
          </a:p>
          <a:p>
            <a:pPr marL="158750" lvl="0" indent="0" algn="l" rtl="0">
              <a:lnSpc>
                <a:spcPct val="100000"/>
              </a:lnSpc>
              <a:spcBef>
                <a:spcPts val="0"/>
              </a:spcBef>
              <a:spcAft>
                <a:spcPts val="0"/>
              </a:spcAft>
              <a:buSzPts val="1100"/>
              <a:buNone/>
            </a:pPr>
            <a:endParaRPr sz="600"/>
          </a:p>
          <a:p>
            <a:pPr marL="158750" lvl="0" indent="0" algn="l" rtl="0">
              <a:lnSpc>
                <a:spcPct val="100000"/>
              </a:lnSpc>
              <a:spcBef>
                <a:spcPts val="0"/>
              </a:spcBef>
              <a:spcAft>
                <a:spcPts val="0"/>
              </a:spcAft>
              <a:buSzPts val="1100"/>
              <a:buNone/>
            </a:pPr>
            <a:r>
              <a:rPr lang="en" sz="600"/>
              <a:t>A Billing Office Activity Address Code (BOAAC) is needed to utilize this program - without a BOAAC, this program cannot be used. A tribes/tribal organizations and tribally controlled schools must first make sure they have a good BOAC.  Visit the Vehicle Leasing Program website for more information. </a:t>
            </a:r>
            <a:endParaRPr sz="1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2da664593bf_0_2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0" name="Google Shape;1770;g2da664593bf_0_2692: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sz="1400" b="0" i="0">
                <a:solidFill>
                  <a:srgbClr val="1B1B1B"/>
                </a:solidFill>
                <a:latin typeface="Arial"/>
                <a:ea typeface="Arial"/>
                <a:cs typeface="Arial"/>
                <a:sym typeface="Arial"/>
              </a:rPr>
              <a:t>AUTO CHOICE – AutoChoice is an online vehicle ordering tool that helps you choose the right vehickes to meet your mission.</a:t>
            </a:r>
            <a:r>
              <a:rPr lang="en" sz="1400" b="1" i="0">
                <a:solidFill>
                  <a:srgbClr val="1B1B1B"/>
                </a:solidFill>
                <a:latin typeface="Arial"/>
                <a:ea typeface="Arial"/>
                <a:cs typeface="Arial"/>
                <a:sym typeface="Arial"/>
              </a:rPr>
              <a:t> </a:t>
            </a:r>
            <a:endParaRPr sz="1400" b="0" i="0">
              <a:solidFill>
                <a:srgbClr val="1B1B1B"/>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 sz="1400">
                <a:solidFill>
                  <a:schemeClr val="dk1"/>
                </a:solidFill>
                <a:latin typeface="Arial"/>
                <a:ea typeface="Arial"/>
                <a:cs typeface="Arial"/>
                <a:sym typeface="Arial"/>
              </a:rPr>
              <a:t>Tribes, TDHEs &amp; Tribally </a:t>
            </a:r>
            <a:r>
              <a:rPr lang="en" sz="1400">
                <a:solidFill>
                  <a:schemeClr val="dk1"/>
                </a:solidFill>
              </a:rPr>
              <a:t>Controlled Schools</a:t>
            </a:r>
            <a:r>
              <a:rPr lang="en" sz="1400">
                <a:solidFill>
                  <a:schemeClr val="dk1"/>
                </a:solidFill>
                <a:latin typeface="Arial"/>
                <a:ea typeface="Arial"/>
                <a:cs typeface="Arial"/>
                <a:sym typeface="Arial"/>
              </a:rPr>
              <a:t> can purchase vehicles once they obtain an Activity Address Code </a:t>
            </a:r>
            <a:r>
              <a:rPr lang="en" sz="1400" b="1">
                <a:solidFill>
                  <a:schemeClr val="dk1"/>
                </a:solidFill>
                <a:latin typeface="Arial"/>
                <a:ea typeface="Arial"/>
                <a:cs typeface="Arial"/>
                <a:sym typeface="Arial"/>
              </a:rPr>
              <a:t>(AAC</a:t>
            </a:r>
            <a:r>
              <a:rPr lang="en" sz="1400">
                <a:solidFill>
                  <a:schemeClr val="dk1"/>
                </a:solidFill>
                <a:latin typeface="Arial"/>
                <a:ea typeface="Arial"/>
                <a:cs typeface="Arial"/>
                <a:sym typeface="Arial"/>
              </a:rPr>
              <a:t>) and register to set up an account in AutoChoice.</a:t>
            </a:r>
            <a:endParaRPr/>
          </a:p>
          <a:p>
            <a:pPr marL="457200" marR="0" lvl="0" indent="-336550" algn="l" rtl="0">
              <a:lnSpc>
                <a:spcPct val="100000"/>
              </a:lnSpc>
              <a:spcBef>
                <a:spcPts val="400"/>
              </a:spcBef>
              <a:spcAft>
                <a:spcPts val="0"/>
              </a:spcAft>
              <a:buClr>
                <a:srgbClr val="0B5394"/>
              </a:buClr>
              <a:buSzPts val="1700"/>
              <a:buFont typeface="Arial"/>
              <a:buChar char="●"/>
            </a:pPr>
            <a:r>
              <a:rPr lang="en" sz="1400" b="0">
                <a:solidFill>
                  <a:srgbClr val="0B5394"/>
                </a:solidFill>
              </a:rPr>
              <a:t>Benefits</a:t>
            </a:r>
            <a:r>
              <a:rPr lang="en" sz="1400">
                <a:solidFill>
                  <a:schemeClr val="dk1"/>
                </a:solidFill>
                <a:latin typeface="Arial"/>
                <a:ea typeface="Arial"/>
                <a:cs typeface="Arial"/>
                <a:sym typeface="Arial"/>
              </a:rPr>
              <a:t> – configure vehicle, choose optional equip, side by side comparison, calculate total price, order online and check status online.</a:t>
            </a:r>
            <a:endParaRPr/>
          </a:p>
          <a:p>
            <a:pPr marL="457200" marR="0" lvl="0" indent="-336550" algn="l" rtl="0">
              <a:lnSpc>
                <a:spcPct val="100000"/>
              </a:lnSpc>
              <a:spcBef>
                <a:spcPts val="400"/>
              </a:spcBef>
              <a:spcAft>
                <a:spcPts val="0"/>
              </a:spcAft>
              <a:buClr>
                <a:srgbClr val="0B5394"/>
              </a:buClr>
              <a:buSzPts val="1700"/>
              <a:buFont typeface="Arial"/>
              <a:buChar char="●"/>
            </a:pPr>
            <a:r>
              <a:rPr lang="en" sz="1400" b="0" i="0">
                <a:solidFill>
                  <a:srgbClr val="1B1B1B"/>
                </a:solidFill>
                <a:latin typeface="Arial"/>
                <a:ea typeface="Arial"/>
                <a:cs typeface="Arial"/>
                <a:sym typeface="Arial"/>
              </a:rPr>
              <a:t>In AutoChoice you can check your order status, find fuel ratings, choose dealerships, and run reports. </a:t>
            </a:r>
            <a:r>
              <a:rPr lang="en" sz="1400" b="0">
                <a:solidFill>
                  <a:srgbClr val="0B5394"/>
                </a:solidFill>
              </a:rPr>
              <a:t>Types of vehicles</a:t>
            </a:r>
            <a:r>
              <a:rPr lang="en" sz="1400" b="0">
                <a:solidFill>
                  <a:schemeClr val="dk1"/>
                </a:solidFill>
                <a:latin typeface="Arial"/>
                <a:ea typeface="Arial"/>
                <a:cs typeface="Arial"/>
                <a:sym typeface="Arial"/>
              </a:rPr>
              <a:t> </a:t>
            </a:r>
            <a:r>
              <a:rPr lang="en" sz="1400">
                <a:solidFill>
                  <a:schemeClr val="dk1"/>
                </a:solidFill>
                <a:latin typeface="Arial"/>
                <a:ea typeface="Arial"/>
                <a:cs typeface="Arial"/>
                <a:sym typeface="Arial"/>
              </a:rPr>
              <a:t>– buses, light trucks, ambulances, AFVs, sedans, med/heavy trucks, wheelchair vans, light trucks w/vocational bodies and wreckers and carriers</a:t>
            </a:r>
            <a:endParaRPr/>
          </a:p>
          <a:p>
            <a:pPr marL="457200" marR="0" lvl="0" indent="-336550" algn="l" rtl="0">
              <a:lnSpc>
                <a:spcPct val="100000"/>
              </a:lnSpc>
              <a:spcBef>
                <a:spcPts val="400"/>
              </a:spcBef>
              <a:spcAft>
                <a:spcPts val="0"/>
              </a:spcAft>
              <a:buClr>
                <a:srgbClr val="0B5394"/>
              </a:buClr>
              <a:buSzPts val="1700"/>
              <a:buFont typeface="Arial"/>
              <a:buChar char="●"/>
            </a:pPr>
            <a:r>
              <a:rPr lang="en" sz="1400">
                <a:solidFill>
                  <a:schemeClr val="dk1"/>
                </a:solidFill>
                <a:latin typeface="Arial"/>
                <a:ea typeface="Arial"/>
                <a:cs typeface="Arial"/>
                <a:sym typeface="Arial"/>
              </a:rPr>
              <a:t>Vehicles purchased through AutoChoice are built to order with a delivery time frame based on the vehicle type, equipment, color choices and delivery location. </a:t>
            </a:r>
            <a:endParaRPr sz="1400">
              <a:solidFill>
                <a:schemeClr val="dk1"/>
              </a:solidFill>
            </a:endParaRPr>
          </a:p>
          <a:p>
            <a:pPr marL="158750" lvl="0" indent="0" algn="l" rtl="0">
              <a:lnSpc>
                <a:spcPct val="100000"/>
              </a:lnSpc>
              <a:spcBef>
                <a:spcPts val="0"/>
              </a:spcBef>
              <a:spcAft>
                <a:spcPts val="0"/>
              </a:spcAft>
              <a:buSzPts val="1100"/>
              <a:buNone/>
            </a:pPr>
            <a:endParaRPr sz="1400" b="0" i="0">
              <a:solidFill>
                <a:srgbClr val="1B1B1B"/>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400" b="0" i="0">
                <a:solidFill>
                  <a:srgbClr val="1B1B1B"/>
                </a:solidFill>
                <a:latin typeface="Arial"/>
                <a:ea typeface="Arial"/>
                <a:cs typeface="Arial"/>
                <a:sym typeface="Arial"/>
              </a:rPr>
              <a:t>WHO MAY USE:</a:t>
            </a:r>
            <a:endParaRPr sz="1400" b="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2da664593bf_0_2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5" name="Google Shape;1785;g2da664593bf_0_2706: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44500" lvl="0" indent="-215900" algn="l" rtl="0">
              <a:lnSpc>
                <a:spcPct val="100000"/>
              </a:lnSpc>
              <a:spcBef>
                <a:spcPts val="0"/>
              </a:spcBef>
              <a:spcAft>
                <a:spcPts val="0"/>
              </a:spcAft>
              <a:buSzPts val="1100"/>
              <a:buNone/>
            </a:pPr>
            <a:r>
              <a:rPr lang="en" sz="1400"/>
              <a:t>READ THE SLIDE</a:t>
            </a:r>
            <a:endParaRPr sz="1400"/>
          </a:p>
          <a:p>
            <a:pPr marL="444500" lvl="0" indent="-215900" algn="l" rtl="0">
              <a:lnSpc>
                <a:spcPct val="100000"/>
              </a:lnSpc>
              <a:spcBef>
                <a:spcPts val="0"/>
              </a:spcBef>
              <a:spcAft>
                <a:spcPts val="0"/>
              </a:spcAft>
              <a:buSzPts val="1100"/>
              <a:buNone/>
            </a:pPr>
            <a:endParaRPr sz="1400"/>
          </a:p>
          <a:p>
            <a:pPr marL="444500" lvl="0" indent="-215900" algn="l" rtl="0">
              <a:lnSpc>
                <a:spcPct val="100000"/>
              </a:lnSpc>
              <a:spcBef>
                <a:spcPts val="0"/>
              </a:spcBef>
              <a:spcAft>
                <a:spcPts val="0"/>
              </a:spcAft>
              <a:buSzPts val="1100"/>
              <a:buNone/>
            </a:pPr>
            <a:r>
              <a:rPr lang="en" sz="1400" u="sng">
                <a:solidFill>
                  <a:schemeClr val="hlink"/>
                </a:solidFill>
                <a:hlinkClick r:id="rId3"/>
              </a:rPr>
              <a:t>https://docs.google.com/presentation/d/18EZNvTsrSHoaWA9zSiAOw9ud28a4p-xIrvaCljHItX0/edit?usp=sharing</a:t>
            </a:r>
            <a:endParaRPr sz="1400"/>
          </a:p>
          <a:p>
            <a:pPr marL="444500" lvl="0" indent="-215900" algn="l" rtl="0">
              <a:lnSpc>
                <a:spcPct val="100000"/>
              </a:lnSpc>
              <a:spcBef>
                <a:spcPts val="0"/>
              </a:spcBef>
              <a:spcAft>
                <a:spcPts val="0"/>
              </a:spcAft>
              <a:buSzPts val="1100"/>
              <a:buNone/>
            </a:pPr>
            <a:endParaRPr sz="14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2da664593bf_0_27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7" name="Google Shape;1797;g2da664593bf_0_2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2da664593bf_0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7" name="Google Shape;1807;g2da664593bf_0_27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da664593bf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da664593bf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2da664593bf_0_2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8" name="Google Shape;1818;g2da664593bf_0_2736: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304800" algn="l" rtl="0">
              <a:lnSpc>
                <a:spcPct val="100000"/>
              </a:lnSpc>
              <a:spcBef>
                <a:spcPts val="0"/>
              </a:spcBef>
              <a:spcAft>
                <a:spcPts val="0"/>
              </a:spcAft>
              <a:buSzPts val="1200"/>
              <a:buChar char="●"/>
            </a:pPr>
            <a:r>
              <a:rPr lang="en" sz="1200"/>
              <a:t>Another thing we have done is broken down additional helpful links from a Buyer and a Seller's perspective on this slide. </a:t>
            </a:r>
            <a:endParaRPr sz="1200"/>
          </a:p>
          <a:p>
            <a:pPr marL="457200" lvl="0" indent="-304800" algn="l" rtl="0">
              <a:lnSpc>
                <a:spcPct val="100000"/>
              </a:lnSpc>
              <a:spcBef>
                <a:spcPts val="1000"/>
              </a:spcBef>
              <a:spcAft>
                <a:spcPts val="0"/>
              </a:spcAft>
              <a:buSzPts val="1200"/>
              <a:buChar char="●"/>
            </a:pPr>
            <a:r>
              <a:rPr lang="en" sz="1200"/>
              <a:t>The Native American Affairs website was just updated this year and has helpful information there that you can find as well. </a:t>
            </a:r>
            <a:endParaRPr sz="1200"/>
          </a:p>
          <a:p>
            <a:pPr marL="457200" lvl="0" indent="-304800" algn="l" rtl="0">
              <a:lnSpc>
                <a:spcPct val="100000"/>
              </a:lnSpc>
              <a:spcBef>
                <a:spcPts val="1000"/>
              </a:spcBef>
              <a:spcAft>
                <a:spcPts val="0"/>
              </a:spcAft>
              <a:buSzPts val="1200"/>
              <a:buChar char="●"/>
            </a:pPr>
            <a:r>
              <a:rPr lang="en" sz="1200"/>
              <a:t>As GSA continues to grow support for Tribes and Tribal Businesses, the website will continue to receive updates and enhancements. </a:t>
            </a:r>
            <a:endParaRPr sz="1200"/>
          </a:p>
          <a:p>
            <a:pPr marL="0" lvl="0" indent="0" algn="l" rtl="0">
              <a:lnSpc>
                <a:spcPct val="100000"/>
              </a:lnSpc>
              <a:spcBef>
                <a:spcPts val="1000"/>
              </a:spcBef>
              <a:spcAft>
                <a:spcPts val="0"/>
              </a:spcAft>
              <a:buSzPts val="1100"/>
              <a:buNone/>
            </a:pPr>
            <a:endParaRPr sz="14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2da664593bf_0_2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2da664593bf_0_2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2da664593bf_0_2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2da664593bf_0_2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771"/>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Engagement">
  <p:cSld name="Engagement">
    <p:spTree>
      <p:nvGrpSpPr>
        <p:cNvPr id="1" name="Shape 772"/>
        <p:cNvGrpSpPr/>
        <p:nvPr/>
      </p:nvGrpSpPr>
      <p:grpSpPr>
        <a:xfrm>
          <a:off x="0" y="0"/>
          <a:ext cx="0" cy="0"/>
          <a:chOff x="0" y="0"/>
          <a:chExt cx="0" cy="0"/>
        </a:xfrm>
      </p:grpSpPr>
      <p:sp>
        <p:nvSpPr>
          <p:cNvPr id="773" name="Google Shape;773;p106"/>
          <p:cNvSpPr/>
          <p:nvPr/>
        </p:nvSpPr>
        <p:spPr>
          <a:xfrm>
            <a:off x="-10716" y="-10716"/>
            <a:ext cx="7668900" cy="946500"/>
          </a:xfrm>
          <a:prstGeom prst="rect">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b="0" i="0" u="none" strike="noStrike" cap="none">
              <a:solidFill>
                <a:schemeClr val="lt1"/>
              </a:solidFill>
              <a:latin typeface="Calibri"/>
              <a:ea typeface="Calibri"/>
              <a:cs typeface="Calibri"/>
              <a:sym typeface="Calibri"/>
            </a:endParaRPr>
          </a:p>
        </p:txBody>
      </p:sp>
      <p:cxnSp>
        <p:nvCxnSpPr>
          <p:cNvPr id="774" name="Google Shape;774;p106"/>
          <p:cNvCxnSpPr/>
          <p:nvPr/>
        </p:nvCxnSpPr>
        <p:spPr>
          <a:xfrm>
            <a:off x="300038" y="1038225"/>
            <a:ext cx="8696400" cy="0"/>
          </a:xfrm>
          <a:prstGeom prst="straightConnector1">
            <a:avLst/>
          </a:prstGeom>
          <a:noFill/>
          <a:ln w="9525" cap="flat" cmpd="sng">
            <a:solidFill>
              <a:srgbClr val="EACA0C"/>
            </a:solidFill>
            <a:prstDash val="solid"/>
            <a:miter lim="800000"/>
            <a:headEnd type="none" w="sm" len="sm"/>
            <a:tailEnd type="none" w="sm" len="sm"/>
          </a:ln>
        </p:spPr>
      </p:cxnSp>
      <p:sp>
        <p:nvSpPr>
          <p:cNvPr id="775" name="Google Shape;775;p106"/>
          <p:cNvSpPr txBox="1">
            <a:spLocks noGrp="1"/>
          </p:cNvSpPr>
          <p:nvPr>
            <p:ph type="title"/>
          </p:nvPr>
        </p:nvSpPr>
        <p:spPr>
          <a:xfrm>
            <a:off x="285750" y="225027"/>
            <a:ext cx="7165200" cy="5181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chemeClr val="lt1"/>
              </a:buClr>
              <a:buSzPts val="2700"/>
              <a:buFont typeface="Trebuchet MS"/>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76" name="Google Shape;776;p106"/>
          <p:cNvSpPr txBox="1">
            <a:spLocks noGrp="1"/>
          </p:cNvSpPr>
          <p:nvPr>
            <p:ph type="body" idx="1"/>
          </p:nvPr>
        </p:nvSpPr>
        <p:spPr>
          <a:xfrm>
            <a:off x="507427" y="1274495"/>
            <a:ext cx="7946700" cy="3542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2100"/>
              <a:buFont typeface="Arial"/>
              <a:buNone/>
              <a:defRPr sz="2100" b="0" i="0" u="none" strike="noStrike" cap="none">
                <a:solidFill>
                  <a:srgbClr val="17375E"/>
                </a:solidFill>
                <a:latin typeface="Calibri"/>
                <a:ea typeface="Calibri"/>
                <a:cs typeface="Calibri"/>
                <a:sym typeface="Calibri"/>
              </a:defRPr>
            </a:lvl1pPr>
            <a:lvl2pPr marL="914400" marR="0" lvl="1" indent="-323850" algn="l" rtl="0">
              <a:lnSpc>
                <a:spcPct val="90000"/>
              </a:lnSpc>
              <a:spcBef>
                <a:spcPts val="400"/>
              </a:spcBef>
              <a:spcAft>
                <a:spcPts val="0"/>
              </a:spcAft>
              <a:buClr>
                <a:srgbClr val="17375E"/>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17375E"/>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17375E"/>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17375E"/>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777" name="Google Shape;777;p106" descr="Logo for the Civilian Services Acquisition Workshop with seven steps on the left leading to the letters CSAW" title="CSAW Logo Color"/>
          <p:cNvPicPr preferRelativeResize="0"/>
          <p:nvPr/>
        </p:nvPicPr>
        <p:blipFill rotWithShape="1">
          <a:blip r:embed="rId2">
            <a:alphaModFix/>
          </a:blip>
          <a:srcRect/>
          <a:stretch/>
        </p:blipFill>
        <p:spPr>
          <a:xfrm>
            <a:off x="7877908" y="7127"/>
            <a:ext cx="1266092" cy="53719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a:stretch/>
        </p:blipFill>
        <p:spPr>
          <a:xfrm>
            <a:off x="-2775" y="942091"/>
            <a:ext cx="9144003" cy="4201419"/>
          </a:xfrm>
          <a:prstGeom prst="rect">
            <a:avLst/>
          </a:prstGeom>
          <a:noFill/>
          <a:ln>
            <a:noFill/>
          </a:ln>
        </p:spPr>
      </p:pic>
      <p:sp>
        <p:nvSpPr>
          <p:cNvPr id="56" name="Google Shape;56;p14"/>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4"/>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58" name="Google Shape;58;p14"/>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59" name="Google Shape;5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0" name="Google Shape;60;p14"/>
          <p:cNvGrpSpPr/>
          <p:nvPr/>
        </p:nvGrpSpPr>
        <p:grpSpPr>
          <a:xfrm>
            <a:off x="390948" y="300850"/>
            <a:ext cx="8356552" cy="545025"/>
            <a:chOff x="390948" y="300850"/>
            <a:chExt cx="8356552" cy="545025"/>
          </a:xfrm>
        </p:grpSpPr>
        <p:pic>
          <p:nvPicPr>
            <p:cNvPr id="61" name="Google Shape;61;p14"/>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62" name="Google Shape;62;p14"/>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pic>
        <p:nvPicPr>
          <p:cNvPr id="63" name="Google Shape;63;p14"/>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pic>
        <p:nvPicPr>
          <p:cNvPr id="65" name="Google Shape;65;p15"/>
          <p:cNvPicPr preferRelativeResize="0"/>
          <p:nvPr/>
        </p:nvPicPr>
        <p:blipFill rotWithShape="1">
          <a:blip r:embed="rId2">
            <a:alphaModFix/>
          </a:blip>
          <a:srcRect/>
          <a:stretch/>
        </p:blipFill>
        <p:spPr>
          <a:xfrm>
            <a:off x="0" y="0"/>
            <a:ext cx="9144023" cy="5143501"/>
          </a:xfrm>
          <a:prstGeom prst="rect">
            <a:avLst/>
          </a:prstGeom>
          <a:noFill/>
          <a:ln>
            <a:noFill/>
          </a:ln>
        </p:spPr>
      </p:pic>
      <p:sp>
        <p:nvSpPr>
          <p:cNvPr id="66" name="Google Shape;66;p15"/>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3600"/>
              <a:buNone/>
              <a:defRPr sz="3600">
                <a:solidFill>
                  <a:schemeClr val="lt1"/>
                </a:solidFill>
              </a:defRPr>
            </a:lvl2pPr>
            <a:lvl3pPr lvl="2" algn="ctr" rtl="0">
              <a:lnSpc>
                <a:spcPct val="100000"/>
              </a:lnSpc>
              <a:spcBef>
                <a:spcPts val="0"/>
              </a:spcBef>
              <a:spcAft>
                <a:spcPts val="0"/>
              </a:spcAft>
              <a:buClr>
                <a:schemeClr val="lt1"/>
              </a:buClr>
              <a:buSzPts val="3600"/>
              <a:buNone/>
              <a:defRPr sz="3600">
                <a:solidFill>
                  <a:schemeClr val="lt1"/>
                </a:solidFill>
              </a:defRPr>
            </a:lvl3pPr>
            <a:lvl4pPr lvl="3" algn="ctr" rtl="0">
              <a:lnSpc>
                <a:spcPct val="100000"/>
              </a:lnSpc>
              <a:spcBef>
                <a:spcPts val="0"/>
              </a:spcBef>
              <a:spcAft>
                <a:spcPts val="0"/>
              </a:spcAft>
              <a:buClr>
                <a:schemeClr val="lt1"/>
              </a:buClr>
              <a:buSzPts val="3600"/>
              <a:buNone/>
              <a:defRPr sz="3600">
                <a:solidFill>
                  <a:schemeClr val="lt1"/>
                </a:solidFill>
              </a:defRPr>
            </a:lvl4pPr>
            <a:lvl5pPr lvl="4" algn="ctr" rtl="0">
              <a:lnSpc>
                <a:spcPct val="100000"/>
              </a:lnSpc>
              <a:spcBef>
                <a:spcPts val="0"/>
              </a:spcBef>
              <a:spcAft>
                <a:spcPts val="0"/>
              </a:spcAft>
              <a:buClr>
                <a:schemeClr val="lt1"/>
              </a:buClr>
              <a:buSzPts val="3600"/>
              <a:buNone/>
              <a:defRPr sz="3600">
                <a:solidFill>
                  <a:schemeClr val="lt1"/>
                </a:solidFill>
              </a:defRPr>
            </a:lvl5pPr>
            <a:lvl6pPr lvl="5" algn="ctr" rtl="0">
              <a:lnSpc>
                <a:spcPct val="100000"/>
              </a:lnSpc>
              <a:spcBef>
                <a:spcPts val="0"/>
              </a:spcBef>
              <a:spcAft>
                <a:spcPts val="0"/>
              </a:spcAft>
              <a:buClr>
                <a:schemeClr val="lt1"/>
              </a:buClr>
              <a:buSzPts val="3600"/>
              <a:buNone/>
              <a:defRPr sz="3600">
                <a:solidFill>
                  <a:schemeClr val="lt1"/>
                </a:solidFill>
              </a:defRPr>
            </a:lvl6pPr>
            <a:lvl7pPr lvl="6" algn="ctr" rtl="0">
              <a:lnSpc>
                <a:spcPct val="100000"/>
              </a:lnSpc>
              <a:spcBef>
                <a:spcPts val="0"/>
              </a:spcBef>
              <a:spcAft>
                <a:spcPts val="0"/>
              </a:spcAft>
              <a:buClr>
                <a:schemeClr val="lt1"/>
              </a:buClr>
              <a:buSzPts val="3600"/>
              <a:buNone/>
              <a:defRPr sz="3600">
                <a:solidFill>
                  <a:schemeClr val="lt1"/>
                </a:solidFill>
              </a:defRPr>
            </a:lvl7pPr>
            <a:lvl8pPr lvl="7" algn="ctr" rtl="0">
              <a:lnSpc>
                <a:spcPct val="100000"/>
              </a:lnSpc>
              <a:spcBef>
                <a:spcPts val="0"/>
              </a:spcBef>
              <a:spcAft>
                <a:spcPts val="0"/>
              </a:spcAft>
              <a:buClr>
                <a:schemeClr val="lt1"/>
              </a:buClr>
              <a:buSzPts val="3600"/>
              <a:buNone/>
              <a:defRPr sz="3600">
                <a:solidFill>
                  <a:schemeClr val="lt1"/>
                </a:solidFill>
              </a:defRPr>
            </a:lvl8pPr>
            <a:lvl9pPr lvl="8" algn="ctr"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7" name="Google Shape;67;p15"/>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5"/>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 name="Google Shape;69;p15"/>
          <p:cNvPicPr preferRelativeResize="0"/>
          <p:nvPr/>
        </p:nvPicPr>
        <p:blipFill rotWithShape="1">
          <a:blip r:embed="rId3">
            <a:alphaModFix/>
          </a:blip>
          <a:srcRect/>
          <a:stretch/>
        </p:blipFill>
        <p:spPr>
          <a:xfrm>
            <a:off x="7794925" y="3749325"/>
            <a:ext cx="1448702" cy="15590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70"/>
        <p:cNvGrpSpPr/>
        <p:nvPr/>
      </p:nvGrpSpPr>
      <p:grpSpPr>
        <a:xfrm>
          <a:off x="0" y="0"/>
          <a:ext cx="0" cy="0"/>
          <a:chOff x="0" y="0"/>
          <a:chExt cx="0" cy="0"/>
        </a:xfrm>
      </p:grpSpPr>
      <p:sp>
        <p:nvSpPr>
          <p:cNvPr id="71" name="Google Shape;7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72" name="Google Shape;72;p16"/>
          <p:cNvCxnSpPr/>
          <p:nvPr/>
        </p:nvCxnSpPr>
        <p:spPr>
          <a:xfrm>
            <a:off x="2712725" y="396250"/>
            <a:ext cx="0" cy="564000"/>
          </a:xfrm>
          <a:prstGeom prst="straightConnector1">
            <a:avLst/>
          </a:prstGeom>
          <a:noFill/>
          <a:ln w="38100" cap="flat" cmpd="sng">
            <a:solidFill>
              <a:srgbClr val="032963"/>
            </a:solidFill>
            <a:prstDash val="solid"/>
            <a:round/>
            <a:headEnd type="none" w="sm" len="sm"/>
            <a:tailEnd type="none" w="sm" len="sm"/>
          </a:ln>
        </p:spPr>
      </p:cxnSp>
      <p:cxnSp>
        <p:nvCxnSpPr>
          <p:cNvPr id="73" name="Google Shape;73;p16"/>
          <p:cNvCxnSpPr/>
          <p:nvPr/>
        </p:nvCxnSpPr>
        <p:spPr>
          <a:xfrm>
            <a:off x="2712725" y="955050"/>
            <a:ext cx="0" cy="3581400"/>
          </a:xfrm>
          <a:prstGeom prst="straightConnector1">
            <a:avLst/>
          </a:prstGeom>
          <a:noFill/>
          <a:ln w="38100" cap="flat" cmpd="sng">
            <a:solidFill>
              <a:srgbClr val="5DA9E9"/>
            </a:solidFill>
            <a:prstDash val="solid"/>
            <a:round/>
            <a:headEnd type="none" w="sm" len="sm"/>
            <a:tailEnd type="none" w="sm" len="sm"/>
          </a:ln>
        </p:spPr>
      </p:cxnSp>
      <p:sp>
        <p:nvSpPr>
          <p:cNvPr id="74" name="Google Shape;74;p16"/>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 name="Google Shape;75;p16"/>
          <p:cNvSpPr txBox="1">
            <a:spLocks noGrp="1"/>
          </p:cNvSpPr>
          <p:nvPr>
            <p:ph type="body" idx="1"/>
          </p:nvPr>
        </p:nvSpPr>
        <p:spPr>
          <a:xfrm>
            <a:off x="3169925" y="1833788"/>
            <a:ext cx="5775900" cy="2804100"/>
          </a:xfrm>
          <a:prstGeom prst="rect">
            <a:avLst/>
          </a:prstGeom>
          <a:noFill/>
          <a:ln>
            <a:noFill/>
          </a:ln>
        </p:spPr>
        <p:txBody>
          <a:bodyPr spcFirstLastPara="1" wrap="square" lIns="0" tIns="0"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76" name="Google Shape;76;p16"/>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pic>
        <p:nvPicPr>
          <p:cNvPr id="77" name="Google Shape;77;p16"/>
          <p:cNvPicPr preferRelativeResize="0"/>
          <p:nvPr/>
        </p:nvPicPr>
        <p:blipFill rotWithShape="1">
          <a:blip r:embed="rId2">
            <a:alphaModFix/>
          </a:blip>
          <a:srcRect/>
          <a:stretch/>
        </p:blipFill>
        <p:spPr>
          <a:xfrm>
            <a:off x="-76200" y="-51204"/>
            <a:ext cx="3017525" cy="324745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Option 2">
  <p:cSld name="TITLE_1">
    <p:spTree>
      <p:nvGrpSpPr>
        <p:cNvPr id="1" name="Shape 78"/>
        <p:cNvGrpSpPr/>
        <p:nvPr/>
      </p:nvGrpSpPr>
      <p:grpSpPr>
        <a:xfrm>
          <a:off x="0" y="0"/>
          <a:ext cx="0" cy="0"/>
          <a:chOff x="0" y="0"/>
          <a:chExt cx="0" cy="0"/>
        </a:xfrm>
      </p:grpSpPr>
      <p:pic>
        <p:nvPicPr>
          <p:cNvPr id="79" name="Google Shape;79;p17"/>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80" name="Google Shape;80;p17"/>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81" name="Google Shape;81;p17"/>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82" name="Google Shape;8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83" name="Google Shape;83;p17"/>
          <p:cNvGrpSpPr/>
          <p:nvPr/>
        </p:nvGrpSpPr>
        <p:grpSpPr>
          <a:xfrm>
            <a:off x="390948" y="300850"/>
            <a:ext cx="8356552" cy="545025"/>
            <a:chOff x="390948" y="300850"/>
            <a:chExt cx="8356552" cy="545025"/>
          </a:xfrm>
        </p:grpSpPr>
        <p:pic>
          <p:nvPicPr>
            <p:cNvPr id="84" name="Google Shape;84;p17"/>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85" name="Google Shape;85;p17"/>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86" name="Google Shape;86;p17"/>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 name="Google Shape;87;p17"/>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Option 3">
  <p:cSld name="TITLE_1_1">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2">
            <a:alphaModFix/>
          </a:blip>
          <a:srcRect/>
          <a:stretch/>
        </p:blipFill>
        <p:spPr>
          <a:xfrm>
            <a:off x="-2775" y="946548"/>
            <a:ext cx="9144003" cy="4196954"/>
          </a:xfrm>
          <a:prstGeom prst="rect">
            <a:avLst/>
          </a:prstGeom>
          <a:noFill/>
          <a:ln>
            <a:noFill/>
          </a:ln>
        </p:spPr>
      </p:pic>
      <p:sp>
        <p:nvSpPr>
          <p:cNvPr id="90" name="Google Shape;90;p18"/>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91" name="Google Shape;91;p18"/>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92" name="Google Shape;9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93" name="Google Shape;93;p18"/>
          <p:cNvGrpSpPr/>
          <p:nvPr/>
        </p:nvGrpSpPr>
        <p:grpSpPr>
          <a:xfrm>
            <a:off x="390948" y="300850"/>
            <a:ext cx="8356552" cy="545025"/>
            <a:chOff x="390948" y="300850"/>
            <a:chExt cx="8356552" cy="545025"/>
          </a:xfrm>
        </p:grpSpPr>
        <p:pic>
          <p:nvPicPr>
            <p:cNvPr id="94" name="Google Shape;94;p18"/>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95" name="Google Shape;95;p18"/>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96" name="Google Shape;96;p18"/>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 name="Google Shape;97;p18"/>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Option 4">
  <p:cSld name="TITLE_1_1_1">
    <p:spTree>
      <p:nvGrpSpPr>
        <p:cNvPr id="1" name="Shape 98"/>
        <p:cNvGrpSpPr/>
        <p:nvPr/>
      </p:nvGrpSpPr>
      <p:grpSpPr>
        <a:xfrm>
          <a:off x="0" y="0"/>
          <a:ext cx="0" cy="0"/>
          <a:chOff x="0" y="0"/>
          <a:chExt cx="0" cy="0"/>
        </a:xfrm>
      </p:grpSpPr>
      <p:pic>
        <p:nvPicPr>
          <p:cNvPr id="99" name="Google Shape;99;p19"/>
          <p:cNvPicPr preferRelativeResize="0"/>
          <p:nvPr/>
        </p:nvPicPr>
        <p:blipFill rotWithShape="1">
          <a:blip r:embed="rId2">
            <a:alphaModFix/>
          </a:blip>
          <a:srcRect/>
          <a:stretch/>
        </p:blipFill>
        <p:spPr>
          <a:xfrm>
            <a:off x="0" y="942098"/>
            <a:ext cx="9144003" cy="4196954"/>
          </a:xfrm>
          <a:prstGeom prst="rect">
            <a:avLst/>
          </a:prstGeom>
          <a:noFill/>
          <a:ln>
            <a:noFill/>
          </a:ln>
        </p:spPr>
      </p:pic>
      <p:sp>
        <p:nvSpPr>
          <p:cNvPr id="100" name="Google Shape;100;p19"/>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01" name="Google Shape;101;p19"/>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02" name="Google Shape;10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03" name="Google Shape;103;p19"/>
          <p:cNvGrpSpPr/>
          <p:nvPr/>
        </p:nvGrpSpPr>
        <p:grpSpPr>
          <a:xfrm>
            <a:off x="390948" y="300850"/>
            <a:ext cx="8356552" cy="545025"/>
            <a:chOff x="390948" y="300850"/>
            <a:chExt cx="8356552" cy="545025"/>
          </a:xfrm>
        </p:grpSpPr>
        <p:pic>
          <p:nvPicPr>
            <p:cNvPr id="104" name="Google Shape;104;p19"/>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05" name="Google Shape;105;p19"/>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106" name="Google Shape;106;p19"/>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 name="Google Shape;107;p19"/>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 Option 5">
  <p:cSld name="TITLE_1_1_1_1">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10" name="Google Shape;110;p20"/>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11" name="Google Shape;111;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12" name="Google Shape;112;p20"/>
          <p:cNvGrpSpPr/>
          <p:nvPr/>
        </p:nvGrpSpPr>
        <p:grpSpPr>
          <a:xfrm>
            <a:off x="390948" y="300850"/>
            <a:ext cx="8356552" cy="545025"/>
            <a:chOff x="390948" y="300850"/>
            <a:chExt cx="8356552" cy="545025"/>
          </a:xfrm>
        </p:grpSpPr>
        <p:pic>
          <p:nvPicPr>
            <p:cNvPr id="113" name="Google Shape;113;p20"/>
            <p:cNvPicPr preferRelativeResize="0"/>
            <p:nvPr/>
          </p:nvPicPr>
          <p:blipFill rotWithShape="1">
            <a:blip r:embed="rId2">
              <a:alphaModFix/>
            </a:blip>
            <a:srcRect/>
            <a:stretch/>
          </p:blipFill>
          <p:spPr>
            <a:xfrm>
              <a:off x="390948" y="300850"/>
              <a:ext cx="519350" cy="468826"/>
            </a:xfrm>
            <a:prstGeom prst="rect">
              <a:avLst/>
            </a:prstGeom>
            <a:noFill/>
            <a:ln>
              <a:noFill/>
            </a:ln>
          </p:spPr>
        </p:pic>
        <p:sp>
          <p:nvSpPr>
            <p:cNvPr id="114" name="Google Shape;114;p20"/>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pic>
        <p:nvPicPr>
          <p:cNvPr id="115" name="Google Shape;115;p20"/>
          <p:cNvPicPr preferRelativeResize="0"/>
          <p:nvPr/>
        </p:nvPicPr>
        <p:blipFill rotWithShape="1">
          <a:blip r:embed="rId3">
            <a:alphaModFix/>
          </a:blip>
          <a:srcRect/>
          <a:stretch/>
        </p:blipFill>
        <p:spPr>
          <a:xfrm>
            <a:off x="0" y="946548"/>
            <a:ext cx="9144003" cy="4196954"/>
          </a:xfrm>
          <a:prstGeom prst="rect">
            <a:avLst/>
          </a:prstGeom>
          <a:noFill/>
          <a:ln>
            <a:noFill/>
          </a:ln>
        </p:spPr>
      </p:pic>
      <p:sp>
        <p:nvSpPr>
          <p:cNvPr id="116" name="Google Shape;116;p20"/>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 name="Google Shape;117;p20"/>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Option 6">
  <p:cSld name="TITLE_1_1_1_1_1">
    <p:spTree>
      <p:nvGrpSpPr>
        <p:cNvPr id="1" name="Shape 118"/>
        <p:cNvGrpSpPr/>
        <p:nvPr/>
      </p:nvGrpSpPr>
      <p:grpSpPr>
        <a:xfrm>
          <a:off x="0" y="0"/>
          <a:ext cx="0" cy="0"/>
          <a:chOff x="0" y="0"/>
          <a:chExt cx="0" cy="0"/>
        </a:xfrm>
      </p:grpSpPr>
      <p:pic>
        <p:nvPicPr>
          <p:cNvPr id="119" name="Google Shape;119;p21"/>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120" name="Google Shape;120;p21"/>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21" name="Google Shape;121;p21"/>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22" name="Google Shape;12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23" name="Google Shape;123;p21"/>
          <p:cNvGrpSpPr/>
          <p:nvPr/>
        </p:nvGrpSpPr>
        <p:grpSpPr>
          <a:xfrm>
            <a:off x="390948" y="300850"/>
            <a:ext cx="8356552" cy="545025"/>
            <a:chOff x="390948" y="300850"/>
            <a:chExt cx="8356552" cy="545025"/>
          </a:xfrm>
        </p:grpSpPr>
        <p:pic>
          <p:nvPicPr>
            <p:cNvPr id="124" name="Google Shape;124;p21"/>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25" name="Google Shape;125;p21"/>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126" name="Google Shape;126;p21"/>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 name="Google Shape;127;p21"/>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Blank">
  <p:cSld name="TITLE_1_1_1_1_1_1">
    <p:spTree>
      <p:nvGrpSpPr>
        <p:cNvPr id="1" name="Shape 128"/>
        <p:cNvGrpSpPr/>
        <p:nvPr/>
      </p:nvGrpSpPr>
      <p:grpSpPr>
        <a:xfrm>
          <a:off x="0" y="0"/>
          <a:ext cx="0" cy="0"/>
          <a:chOff x="0" y="0"/>
          <a:chExt cx="0" cy="0"/>
        </a:xfrm>
      </p:grpSpPr>
      <p:pic>
        <p:nvPicPr>
          <p:cNvPr id="129" name="Google Shape;129;p22"/>
          <p:cNvPicPr preferRelativeResize="0"/>
          <p:nvPr/>
        </p:nvPicPr>
        <p:blipFill rotWithShape="1">
          <a:blip r:embed="rId2">
            <a:alphaModFix/>
          </a:blip>
          <a:srcRect/>
          <a:stretch/>
        </p:blipFill>
        <p:spPr>
          <a:xfrm>
            <a:off x="-2775" y="942098"/>
            <a:ext cx="9144003" cy="4196954"/>
          </a:xfrm>
          <a:prstGeom prst="rect">
            <a:avLst/>
          </a:prstGeom>
          <a:noFill/>
          <a:ln>
            <a:noFill/>
          </a:ln>
        </p:spPr>
      </p:pic>
      <p:sp>
        <p:nvSpPr>
          <p:cNvPr id="130" name="Google Shape;130;p22"/>
          <p:cNvSpPr txBox="1">
            <a:spLocks noGrp="1"/>
          </p:cNvSpPr>
          <p:nvPr>
            <p:ph type="ctrTitle"/>
          </p:nvPr>
        </p:nvSpPr>
        <p:spPr>
          <a:xfrm>
            <a:off x="311700" y="942100"/>
            <a:ext cx="5550600" cy="1855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None/>
              <a:defRPr sz="3600" b="1">
                <a:solidFill>
                  <a:srgbClr val="FFFFFF"/>
                </a:solidFill>
              </a:defRPr>
            </a:lvl1pPr>
            <a:lvl2pPr lvl="1" algn="l" rtl="0">
              <a:lnSpc>
                <a:spcPct val="100000"/>
              </a:lnSpc>
              <a:spcBef>
                <a:spcPts val="0"/>
              </a:spcBef>
              <a:spcAft>
                <a:spcPts val="0"/>
              </a:spcAft>
              <a:buSzPts val="5200"/>
              <a:buNone/>
              <a:defRPr sz="5200"/>
            </a:lvl2pPr>
            <a:lvl3pPr lvl="2" algn="l" rtl="0">
              <a:lnSpc>
                <a:spcPct val="100000"/>
              </a:lnSpc>
              <a:spcBef>
                <a:spcPts val="0"/>
              </a:spcBef>
              <a:spcAft>
                <a:spcPts val="0"/>
              </a:spcAft>
              <a:buSzPts val="5200"/>
              <a:buNone/>
              <a:defRPr sz="5200"/>
            </a:lvl3pPr>
            <a:lvl4pPr lvl="3" algn="l" rtl="0">
              <a:lnSpc>
                <a:spcPct val="100000"/>
              </a:lnSpc>
              <a:spcBef>
                <a:spcPts val="0"/>
              </a:spcBef>
              <a:spcAft>
                <a:spcPts val="0"/>
              </a:spcAft>
              <a:buSzPts val="5200"/>
              <a:buNone/>
              <a:defRPr sz="5200"/>
            </a:lvl4pPr>
            <a:lvl5pPr lvl="4" algn="l" rtl="0">
              <a:lnSpc>
                <a:spcPct val="100000"/>
              </a:lnSpc>
              <a:spcBef>
                <a:spcPts val="0"/>
              </a:spcBef>
              <a:spcAft>
                <a:spcPts val="0"/>
              </a:spcAft>
              <a:buSzPts val="5200"/>
              <a:buNone/>
              <a:defRPr sz="5200"/>
            </a:lvl5pPr>
            <a:lvl6pPr lvl="5" algn="l" rtl="0">
              <a:lnSpc>
                <a:spcPct val="100000"/>
              </a:lnSpc>
              <a:spcBef>
                <a:spcPts val="0"/>
              </a:spcBef>
              <a:spcAft>
                <a:spcPts val="0"/>
              </a:spcAft>
              <a:buSzPts val="5200"/>
              <a:buNone/>
              <a:defRPr sz="5200"/>
            </a:lvl6pPr>
            <a:lvl7pPr lvl="6" algn="l" rtl="0">
              <a:lnSpc>
                <a:spcPct val="100000"/>
              </a:lnSpc>
              <a:spcBef>
                <a:spcPts val="0"/>
              </a:spcBef>
              <a:spcAft>
                <a:spcPts val="0"/>
              </a:spcAft>
              <a:buSzPts val="5200"/>
              <a:buNone/>
              <a:defRPr sz="5200"/>
            </a:lvl7pPr>
            <a:lvl8pPr lvl="7" algn="l" rtl="0">
              <a:lnSpc>
                <a:spcPct val="100000"/>
              </a:lnSpc>
              <a:spcBef>
                <a:spcPts val="0"/>
              </a:spcBef>
              <a:spcAft>
                <a:spcPts val="0"/>
              </a:spcAft>
              <a:buSzPts val="5200"/>
              <a:buNone/>
              <a:defRPr sz="5200"/>
            </a:lvl8pPr>
            <a:lvl9pPr lvl="8" algn="l" rtl="0">
              <a:lnSpc>
                <a:spcPct val="100000"/>
              </a:lnSpc>
              <a:spcBef>
                <a:spcPts val="0"/>
              </a:spcBef>
              <a:spcAft>
                <a:spcPts val="0"/>
              </a:spcAft>
              <a:buSzPts val="5200"/>
              <a:buNone/>
              <a:defRPr sz="5200"/>
            </a:lvl9pPr>
          </a:lstStyle>
          <a:p>
            <a:endParaRPr/>
          </a:p>
        </p:txBody>
      </p:sp>
      <p:sp>
        <p:nvSpPr>
          <p:cNvPr id="131" name="Google Shape;131;p22"/>
          <p:cNvSpPr txBox="1">
            <a:spLocks noGrp="1"/>
          </p:cNvSpPr>
          <p:nvPr>
            <p:ph type="subTitle" idx="1"/>
          </p:nvPr>
        </p:nvSpPr>
        <p:spPr>
          <a:xfrm>
            <a:off x="311700" y="2834125"/>
            <a:ext cx="6515700" cy="792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2800"/>
              <a:buNone/>
              <a:defRPr sz="2800">
                <a:solidFill>
                  <a:srgbClr val="FFFFFF"/>
                </a:solidFill>
              </a:defRPr>
            </a:lvl1pPr>
            <a:lvl2pPr lvl="1" algn="l" rtl="0">
              <a:lnSpc>
                <a:spcPct val="100000"/>
              </a:lnSpc>
              <a:spcBef>
                <a:spcPts val="0"/>
              </a:spcBef>
              <a:spcAft>
                <a:spcPts val="0"/>
              </a:spcAft>
              <a:buSzPts val="2800"/>
              <a:buNone/>
              <a:defRPr sz="2800"/>
            </a:lvl2pPr>
            <a:lvl3pPr lvl="2" algn="l" rtl="0">
              <a:lnSpc>
                <a:spcPct val="100000"/>
              </a:lnSpc>
              <a:spcBef>
                <a:spcPts val="0"/>
              </a:spcBef>
              <a:spcAft>
                <a:spcPts val="0"/>
              </a:spcAft>
              <a:buSzPts val="2800"/>
              <a:buNone/>
              <a:defRPr sz="2800"/>
            </a:lvl3pPr>
            <a:lvl4pPr lvl="3" algn="l" rtl="0">
              <a:lnSpc>
                <a:spcPct val="100000"/>
              </a:lnSpc>
              <a:spcBef>
                <a:spcPts val="0"/>
              </a:spcBef>
              <a:spcAft>
                <a:spcPts val="0"/>
              </a:spcAft>
              <a:buSzPts val="2800"/>
              <a:buNone/>
              <a:defRPr sz="2800"/>
            </a:lvl4pPr>
            <a:lvl5pPr lvl="4" algn="l" rtl="0">
              <a:lnSpc>
                <a:spcPct val="100000"/>
              </a:lnSpc>
              <a:spcBef>
                <a:spcPts val="0"/>
              </a:spcBef>
              <a:spcAft>
                <a:spcPts val="0"/>
              </a:spcAft>
              <a:buSzPts val="2800"/>
              <a:buNone/>
              <a:defRPr sz="2800"/>
            </a:lvl5pPr>
            <a:lvl6pPr lvl="5" algn="l" rtl="0">
              <a:lnSpc>
                <a:spcPct val="100000"/>
              </a:lnSpc>
              <a:spcBef>
                <a:spcPts val="0"/>
              </a:spcBef>
              <a:spcAft>
                <a:spcPts val="0"/>
              </a:spcAft>
              <a:buSzPts val="2800"/>
              <a:buNone/>
              <a:defRPr sz="2800"/>
            </a:lvl6pPr>
            <a:lvl7pPr lvl="6" algn="l" rtl="0">
              <a:lnSpc>
                <a:spcPct val="100000"/>
              </a:lnSpc>
              <a:spcBef>
                <a:spcPts val="0"/>
              </a:spcBef>
              <a:spcAft>
                <a:spcPts val="0"/>
              </a:spcAft>
              <a:buSzPts val="2800"/>
              <a:buNone/>
              <a:defRPr sz="2800"/>
            </a:lvl7pPr>
            <a:lvl8pPr lvl="7" algn="l" rtl="0">
              <a:lnSpc>
                <a:spcPct val="100000"/>
              </a:lnSpc>
              <a:spcBef>
                <a:spcPts val="0"/>
              </a:spcBef>
              <a:spcAft>
                <a:spcPts val="0"/>
              </a:spcAft>
              <a:buSzPts val="2800"/>
              <a:buNone/>
              <a:defRPr sz="2800"/>
            </a:lvl8pPr>
            <a:lvl9pPr lvl="8" algn="l" rtl="0">
              <a:lnSpc>
                <a:spcPct val="100000"/>
              </a:lnSpc>
              <a:spcBef>
                <a:spcPts val="0"/>
              </a:spcBef>
              <a:spcAft>
                <a:spcPts val="0"/>
              </a:spcAft>
              <a:buSzPts val="2800"/>
              <a:buNone/>
              <a:defRPr sz="2800"/>
            </a:lvl9pPr>
          </a:lstStyle>
          <a:p>
            <a:endParaRPr/>
          </a:p>
        </p:txBody>
      </p:sp>
      <p:sp>
        <p:nvSpPr>
          <p:cNvPr id="132" name="Google Shape;13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33" name="Google Shape;133;p22"/>
          <p:cNvGrpSpPr/>
          <p:nvPr/>
        </p:nvGrpSpPr>
        <p:grpSpPr>
          <a:xfrm>
            <a:off x="390948" y="300850"/>
            <a:ext cx="8356552" cy="545025"/>
            <a:chOff x="390948" y="300850"/>
            <a:chExt cx="8356552" cy="545025"/>
          </a:xfrm>
        </p:grpSpPr>
        <p:pic>
          <p:nvPicPr>
            <p:cNvPr id="134" name="Google Shape;134;p22"/>
            <p:cNvPicPr preferRelativeResize="0"/>
            <p:nvPr/>
          </p:nvPicPr>
          <p:blipFill rotWithShape="1">
            <a:blip r:embed="rId3">
              <a:alphaModFix/>
            </a:blip>
            <a:srcRect/>
            <a:stretch/>
          </p:blipFill>
          <p:spPr>
            <a:xfrm>
              <a:off x="390948" y="300850"/>
              <a:ext cx="519350" cy="468826"/>
            </a:xfrm>
            <a:prstGeom prst="rect">
              <a:avLst/>
            </a:prstGeom>
            <a:noFill/>
            <a:ln>
              <a:noFill/>
            </a:ln>
          </p:spPr>
        </p:pic>
        <p:sp>
          <p:nvSpPr>
            <p:cNvPr id="135" name="Google Shape;135;p22"/>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a:solidFill>
                    <a:srgbClr val="666666"/>
                  </a:solidFill>
                  <a:latin typeface="Arial"/>
                  <a:ea typeface="Arial"/>
                  <a:cs typeface="Arial"/>
                  <a:sym typeface="Arial"/>
                </a:rPr>
                <a:t>U.S. General Services Administration</a:t>
              </a:r>
              <a:endParaRPr sz="1000" b="1" i="0" u="none" strike="noStrike" cap="none">
                <a:solidFill>
                  <a:srgbClr val="666666"/>
                </a:solidFill>
                <a:latin typeface="Arial"/>
                <a:ea typeface="Arial"/>
                <a:cs typeface="Arial"/>
                <a:sym typeface="Arial"/>
              </a:endParaRPr>
            </a:p>
          </p:txBody>
        </p:sp>
      </p:grpSp>
      <p:sp>
        <p:nvSpPr>
          <p:cNvPr id="136" name="Google Shape;136;p22"/>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 name="Google Shape;137;p22"/>
          <p:cNvPicPr preferRelativeResize="0"/>
          <p:nvPr/>
        </p:nvPicPr>
        <p:blipFill rotWithShape="1">
          <a:blip r:embed="rId4">
            <a:alphaModFix/>
          </a:blip>
          <a:srcRect/>
          <a:stretch/>
        </p:blipFill>
        <p:spPr>
          <a:xfrm>
            <a:off x="0" y="3752100"/>
            <a:ext cx="1420176" cy="152837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0" name="Google Shape;140;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41" name="Google Shape;141;p23"/>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42" name="Google Shape;142;p23"/>
          <p:cNvCxnSpPr/>
          <p:nvPr/>
        </p:nvCxnSpPr>
        <p:spPr>
          <a:xfrm>
            <a:off x="314950" y="782325"/>
            <a:ext cx="8544600" cy="0"/>
          </a:xfrm>
          <a:prstGeom prst="straightConnector1">
            <a:avLst/>
          </a:prstGeom>
          <a:noFill/>
          <a:ln w="38100" cap="flat" cmpd="sng">
            <a:solidFill>
              <a:srgbClr val="5DA9E9"/>
            </a:solidFill>
            <a:prstDash val="solid"/>
            <a:round/>
            <a:headEnd type="none" w="sm" len="sm"/>
            <a:tailEnd type="none" w="sm" len="sm"/>
          </a:ln>
        </p:spPr>
      </p:cxnSp>
      <p:pic>
        <p:nvPicPr>
          <p:cNvPr id="143" name="Google Shape;143;p23"/>
          <p:cNvPicPr preferRelativeResize="0"/>
          <p:nvPr/>
        </p:nvPicPr>
        <p:blipFill rotWithShape="1">
          <a:blip r:embed="rId2">
            <a:alphaModFix/>
          </a:blip>
          <a:srcRect/>
          <a:stretch/>
        </p:blipFill>
        <p:spPr>
          <a:xfrm>
            <a:off x="7891723" y="3774823"/>
            <a:ext cx="1257450" cy="135325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32963"/>
              </a:buClr>
              <a:buSzPts val="2800"/>
              <a:buNone/>
              <a:defRPr b="1">
                <a:solidFill>
                  <a:srgbClr val="032963"/>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6" name="Google Shape;146;p2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7" name="Google Shape;147;p2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8" name="Google Shape;148;p24"/>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49" name="Google Shape;149;p24"/>
          <p:cNvCxnSpPr/>
          <p:nvPr/>
        </p:nvCxnSpPr>
        <p:spPr>
          <a:xfrm>
            <a:off x="314950" y="782325"/>
            <a:ext cx="8544600" cy="0"/>
          </a:xfrm>
          <a:prstGeom prst="straightConnector1">
            <a:avLst/>
          </a:prstGeom>
          <a:noFill/>
          <a:ln w="38100" cap="flat" cmpd="sng">
            <a:solidFill>
              <a:srgbClr val="5DA9E9"/>
            </a:solidFill>
            <a:prstDash val="solid"/>
            <a:round/>
            <a:headEnd type="none" w="sm" len="sm"/>
            <a:tailEnd type="none" w="sm" len="sm"/>
          </a:ln>
        </p:spPr>
      </p:cxnSp>
      <p:pic>
        <p:nvPicPr>
          <p:cNvPr id="150" name="Google Shape;150;p24"/>
          <p:cNvPicPr preferRelativeResize="0"/>
          <p:nvPr/>
        </p:nvPicPr>
        <p:blipFill rotWithShape="1">
          <a:blip r:embed="rId2">
            <a:alphaModFix/>
          </a:blip>
          <a:srcRect/>
          <a:stretch/>
        </p:blipFill>
        <p:spPr>
          <a:xfrm>
            <a:off x="7891723" y="3774823"/>
            <a:ext cx="1257450" cy="135325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 Option 1" type="title">
  <p:cSld name="TITLE">
    <p:spTree>
      <p:nvGrpSpPr>
        <p:cNvPr id="1" name="Shape 155"/>
        <p:cNvGrpSpPr/>
        <p:nvPr/>
      </p:nvGrpSpPr>
      <p:grpSpPr>
        <a:xfrm>
          <a:off x="0" y="0"/>
          <a:ext cx="0" cy="0"/>
          <a:chOff x="0" y="0"/>
          <a:chExt cx="0" cy="0"/>
        </a:xfrm>
      </p:grpSpPr>
      <p:pic>
        <p:nvPicPr>
          <p:cNvPr id="156" name="Google Shape;156;p26"/>
          <p:cNvPicPr preferRelativeResize="0"/>
          <p:nvPr/>
        </p:nvPicPr>
        <p:blipFill>
          <a:blip r:embed="rId2">
            <a:alphaModFix/>
          </a:blip>
          <a:stretch>
            <a:fillRect/>
          </a:stretch>
        </p:blipFill>
        <p:spPr>
          <a:xfrm>
            <a:off x="-2775" y="942091"/>
            <a:ext cx="9144003" cy="4201419"/>
          </a:xfrm>
          <a:prstGeom prst="rect">
            <a:avLst/>
          </a:prstGeom>
          <a:noFill/>
          <a:ln>
            <a:noFill/>
          </a:ln>
        </p:spPr>
      </p:pic>
      <p:sp>
        <p:nvSpPr>
          <p:cNvPr id="157" name="Google Shape;157;p26"/>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6"/>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59" name="Google Shape;159;p26"/>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0" name="Google Shape;16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61" name="Google Shape;161;p26"/>
          <p:cNvGrpSpPr/>
          <p:nvPr/>
        </p:nvGrpSpPr>
        <p:grpSpPr>
          <a:xfrm>
            <a:off x="390948" y="300850"/>
            <a:ext cx="8356552" cy="545025"/>
            <a:chOff x="390948" y="300850"/>
            <a:chExt cx="8356552" cy="545025"/>
          </a:xfrm>
        </p:grpSpPr>
        <p:pic>
          <p:nvPicPr>
            <p:cNvPr id="162" name="Google Shape;162;p26"/>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63" name="Google Shape;163;p26"/>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pic>
        <p:nvPicPr>
          <p:cNvPr id="164" name="Google Shape;164;p26"/>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 Option 2">
  <p:cSld name="TITLE_1">
    <p:spTree>
      <p:nvGrpSpPr>
        <p:cNvPr id="1" name="Shape 165"/>
        <p:cNvGrpSpPr/>
        <p:nvPr/>
      </p:nvGrpSpPr>
      <p:grpSpPr>
        <a:xfrm>
          <a:off x="0" y="0"/>
          <a:ext cx="0" cy="0"/>
          <a:chOff x="0" y="0"/>
          <a:chExt cx="0" cy="0"/>
        </a:xfrm>
      </p:grpSpPr>
      <p:pic>
        <p:nvPicPr>
          <p:cNvPr id="166" name="Google Shape;166;p27"/>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167" name="Google Shape;167;p27"/>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68" name="Google Shape;168;p27"/>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9" name="Google Shape;169;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70" name="Google Shape;170;p27"/>
          <p:cNvGrpSpPr/>
          <p:nvPr/>
        </p:nvGrpSpPr>
        <p:grpSpPr>
          <a:xfrm>
            <a:off x="390948" y="300850"/>
            <a:ext cx="8356552" cy="545025"/>
            <a:chOff x="390948" y="300850"/>
            <a:chExt cx="8356552" cy="545025"/>
          </a:xfrm>
        </p:grpSpPr>
        <p:pic>
          <p:nvPicPr>
            <p:cNvPr id="171" name="Google Shape;171;p27"/>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72" name="Google Shape;172;p27"/>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173" name="Google Shape;173;p27"/>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27"/>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 Option 3">
  <p:cSld name="TITLE_1_1">
    <p:spTree>
      <p:nvGrpSpPr>
        <p:cNvPr id="1" name="Shape 175"/>
        <p:cNvGrpSpPr/>
        <p:nvPr/>
      </p:nvGrpSpPr>
      <p:grpSpPr>
        <a:xfrm>
          <a:off x="0" y="0"/>
          <a:ext cx="0" cy="0"/>
          <a:chOff x="0" y="0"/>
          <a:chExt cx="0" cy="0"/>
        </a:xfrm>
      </p:grpSpPr>
      <p:pic>
        <p:nvPicPr>
          <p:cNvPr id="176" name="Google Shape;176;p28"/>
          <p:cNvPicPr preferRelativeResize="0"/>
          <p:nvPr/>
        </p:nvPicPr>
        <p:blipFill>
          <a:blip r:embed="rId2">
            <a:alphaModFix/>
          </a:blip>
          <a:stretch>
            <a:fillRect/>
          </a:stretch>
        </p:blipFill>
        <p:spPr>
          <a:xfrm>
            <a:off x="-2775" y="946548"/>
            <a:ext cx="9144003" cy="4196954"/>
          </a:xfrm>
          <a:prstGeom prst="rect">
            <a:avLst/>
          </a:prstGeom>
          <a:noFill/>
          <a:ln>
            <a:noFill/>
          </a:ln>
        </p:spPr>
      </p:pic>
      <p:sp>
        <p:nvSpPr>
          <p:cNvPr id="177" name="Google Shape;177;p28"/>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78" name="Google Shape;178;p28"/>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79" name="Google Shape;17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80" name="Google Shape;180;p28"/>
          <p:cNvGrpSpPr/>
          <p:nvPr/>
        </p:nvGrpSpPr>
        <p:grpSpPr>
          <a:xfrm>
            <a:off x="390948" y="300850"/>
            <a:ext cx="8356552" cy="545025"/>
            <a:chOff x="390948" y="300850"/>
            <a:chExt cx="8356552" cy="545025"/>
          </a:xfrm>
        </p:grpSpPr>
        <p:pic>
          <p:nvPicPr>
            <p:cNvPr id="181" name="Google Shape;181;p28"/>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82" name="Google Shape;182;p28"/>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183" name="Google Shape;183;p28"/>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28"/>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 Option 4">
  <p:cSld name="TITLE_1_1_1">
    <p:spTree>
      <p:nvGrpSpPr>
        <p:cNvPr id="1" name="Shape 185"/>
        <p:cNvGrpSpPr/>
        <p:nvPr/>
      </p:nvGrpSpPr>
      <p:grpSpPr>
        <a:xfrm>
          <a:off x="0" y="0"/>
          <a:ext cx="0" cy="0"/>
          <a:chOff x="0" y="0"/>
          <a:chExt cx="0" cy="0"/>
        </a:xfrm>
      </p:grpSpPr>
      <p:pic>
        <p:nvPicPr>
          <p:cNvPr id="186" name="Google Shape;186;p29"/>
          <p:cNvPicPr preferRelativeResize="0"/>
          <p:nvPr/>
        </p:nvPicPr>
        <p:blipFill>
          <a:blip r:embed="rId2">
            <a:alphaModFix/>
          </a:blip>
          <a:stretch>
            <a:fillRect/>
          </a:stretch>
        </p:blipFill>
        <p:spPr>
          <a:xfrm>
            <a:off x="0" y="942098"/>
            <a:ext cx="9144003" cy="4196954"/>
          </a:xfrm>
          <a:prstGeom prst="rect">
            <a:avLst/>
          </a:prstGeom>
          <a:noFill/>
          <a:ln>
            <a:noFill/>
          </a:ln>
        </p:spPr>
      </p:pic>
      <p:sp>
        <p:nvSpPr>
          <p:cNvPr id="187" name="Google Shape;187;p29"/>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88" name="Google Shape;188;p29"/>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89" name="Google Shape;18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90" name="Google Shape;190;p29"/>
          <p:cNvGrpSpPr/>
          <p:nvPr/>
        </p:nvGrpSpPr>
        <p:grpSpPr>
          <a:xfrm>
            <a:off x="390948" y="300850"/>
            <a:ext cx="8356552" cy="545025"/>
            <a:chOff x="390948" y="300850"/>
            <a:chExt cx="8356552" cy="545025"/>
          </a:xfrm>
        </p:grpSpPr>
        <p:pic>
          <p:nvPicPr>
            <p:cNvPr id="191" name="Google Shape;191;p29"/>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92" name="Google Shape;192;p29"/>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193" name="Google Shape;193;p29"/>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29"/>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 Option 5">
  <p:cSld name="TITLE_1_1_1_1">
    <p:spTree>
      <p:nvGrpSpPr>
        <p:cNvPr id="1" name="Shape 195"/>
        <p:cNvGrpSpPr/>
        <p:nvPr/>
      </p:nvGrpSpPr>
      <p:grpSpPr>
        <a:xfrm>
          <a:off x="0" y="0"/>
          <a:ext cx="0" cy="0"/>
          <a:chOff x="0" y="0"/>
          <a:chExt cx="0" cy="0"/>
        </a:xfrm>
      </p:grpSpPr>
      <p:sp>
        <p:nvSpPr>
          <p:cNvPr id="196" name="Google Shape;196;p30"/>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97" name="Google Shape;197;p30"/>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98" name="Google Shape;19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99" name="Google Shape;199;p30"/>
          <p:cNvGrpSpPr/>
          <p:nvPr/>
        </p:nvGrpSpPr>
        <p:grpSpPr>
          <a:xfrm>
            <a:off x="390948" y="300850"/>
            <a:ext cx="8356552" cy="545025"/>
            <a:chOff x="390948" y="300850"/>
            <a:chExt cx="8356552" cy="545025"/>
          </a:xfrm>
        </p:grpSpPr>
        <p:pic>
          <p:nvPicPr>
            <p:cNvPr id="200" name="Google Shape;200;p30"/>
            <p:cNvPicPr preferRelativeResize="0"/>
            <p:nvPr/>
          </p:nvPicPr>
          <p:blipFill>
            <a:blip r:embed="rId2">
              <a:alphaModFix/>
            </a:blip>
            <a:stretch>
              <a:fillRect/>
            </a:stretch>
          </p:blipFill>
          <p:spPr>
            <a:xfrm>
              <a:off x="390948" y="300850"/>
              <a:ext cx="519350" cy="468826"/>
            </a:xfrm>
            <a:prstGeom prst="rect">
              <a:avLst/>
            </a:prstGeom>
            <a:noFill/>
            <a:ln>
              <a:noFill/>
            </a:ln>
          </p:spPr>
        </p:pic>
        <p:sp>
          <p:nvSpPr>
            <p:cNvPr id="201" name="Google Shape;201;p30"/>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pic>
        <p:nvPicPr>
          <p:cNvPr id="202" name="Google Shape;202;p30"/>
          <p:cNvPicPr preferRelativeResize="0"/>
          <p:nvPr/>
        </p:nvPicPr>
        <p:blipFill>
          <a:blip r:embed="rId3">
            <a:alphaModFix/>
          </a:blip>
          <a:stretch>
            <a:fillRect/>
          </a:stretch>
        </p:blipFill>
        <p:spPr>
          <a:xfrm>
            <a:off x="0" y="946548"/>
            <a:ext cx="9144003" cy="4196954"/>
          </a:xfrm>
          <a:prstGeom prst="rect">
            <a:avLst/>
          </a:prstGeom>
          <a:noFill/>
          <a:ln>
            <a:noFill/>
          </a:ln>
        </p:spPr>
      </p:pic>
      <p:sp>
        <p:nvSpPr>
          <p:cNvPr id="203" name="Google Shape;203;p30"/>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30"/>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 Option 6">
  <p:cSld name="TITLE_1_1_1_1_1">
    <p:spTree>
      <p:nvGrpSpPr>
        <p:cNvPr id="1" name="Shape 205"/>
        <p:cNvGrpSpPr/>
        <p:nvPr/>
      </p:nvGrpSpPr>
      <p:grpSpPr>
        <a:xfrm>
          <a:off x="0" y="0"/>
          <a:ext cx="0" cy="0"/>
          <a:chOff x="0" y="0"/>
          <a:chExt cx="0" cy="0"/>
        </a:xfrm>
      </p:grpSpPr>
      <p:pic>
        <p:nvPicPr>
          <p:cNvPr id="206" name="Google Shape;206;p31"/>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207" name="Google Shape;207;p31"/>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08" name="Google Shape;208;p31"/>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9" name="Google Shape;20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10" name="Google Shape;210;p31"/>
          <p:cNvGrpSpPr/>
          <p:nvPr/>
        </p:nvGrpSpPr>
        <p:grpSpPr>
          <a:xfrm>
            <a:off x="390948" y="300850"/>
            <a:ext cx="8356552" cy="545025"/>
            <a:chOff x="390948" y="300850"/>
            <a:chExt cx="8356552" cy="545025"/>
          </a:xfrm>
        </p:grpSpPr>
        <p:pic>
          <p:nvPicPr>
            <p:cNvPr id="211" name="Google Shape;211;p31"/>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212" name="Google Shape;212;p31"/>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213" name="Google Shape;213;p31"/>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31"/>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 Blank">
  <p:cSld name="TITLE_1_1_1_1_1_1">
    <p:spTree>
      <p:nvGrpSpPr>
        <p:cNvPr id="1" name="Shape 215"/>
        <p:cNvGrpSpPr/>
        <p:nvPr/>
      </p:nvGrpSpPr>
      <p:grpSpPr>
        <a:xfrm>
          <a:off x="0" y="0"/>
          <a:ext cx="0" cy="0"/>
          <a:chOff x="0" y="0"/>
          <a:chExt cx="0" cy="0"/>
        </a:xfrm>
      </p:grpSpPr>
      <p:pic>
        <p:nvPicPr>
          <p:cNvPr id="216" name="Google Shape;216;p32"/>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217" name="Google Shape;217;p32"/>
          <p:cNvSpPr txBox="1">
            <a:spLocks noGrp="1"/>
          </p:cNvSpPr>
          <p:nvPr>
            <p:ph type="ctrTitle"/>
          </p:nvPr>
        </p:nvSpPr>
        <p:spPr>
          <a:xfrm>
            <a:off x="311700" y="942100"/>
            <a:ext cx="5550600" cy="18552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FFFFFF"/>
              </a:buClr>
              <a:buSzPts val="3600"/>
              <a:buNone/>
              <a:defRPr sz="3600" b="1">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218" name="Google Shape;218;p32"/>
          <p:cNvSpPr txBox="1">
            <a:spLocks noGrp="1"/>
          </p:cNvSpPr>
          <p:nvPr>
            <p:ph type="subTitle" idx="1"/>
          </p:nvPr>
        </p:nvSpPr>
        <p:spPr>
          <a:xfrm>
            <a:off x="311700" y="2834125"/>
            <a:ext cx="65157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19" name="Google Shape;219;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220" name="Google Shape;220;p32"/>
          <p:cNvGrpSpPr/>
          <p:nvPr/>
        </p:nvGrpSpPr>
        <p:grpSpPr>
          <a:xfrm>
            <a:off x="390948" y="300850"/>
            <a:ext cx="8356552" cy="545025"/>
            <a:chOff x="390948" y="300850"/>
            <a:chExt cx="8356552" cy="545025"/>
          </a:xfrm>
        </p:grpSpPr>
        <p:pic>
          <p:nvPicPr>
            <p:cNvPr id="221" name="Google Shape;221;p32"/>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222" name="Google Shape;222;p32"/>
            <p:cNvSpPr txBox="1"/>
            <p:nvPr/>
          </p:nvSpPr>
          <p:spPr>
            <a:xfrm>
              <a:off x="4980700" y="542575"/>
              <a:ext cx="3766800" cy="3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b="1">
                  <a:solidFill>
                    <a:srgbClr val="666666"/>
                  </a:solidFill>
                </a:rPr>
                <a:t>U.S. General Services Administration</a:t>
              </a:r>
              <a:endParaRPr sz="1000" b="1">
                <a:solidFill>
                  <a:srgbClr val="666666"/>
                </a:solidFill>
              </a:endParaRPr>
            </a:p>
          </p:txBody>
        </p:sp>
      </p:grpSp>
      <p:sp>
        <p:nvSpPr>
          <p:cNvPr id="223" name="Google Shape;223;p32"/>
          <p:cNvSpPr/>
          <p:nvPr/>
        </p:nvSpPr>
        <p:spPr>
          <a:xfrm>
            <a:off x="166050" y="3949825"/>
            <a:ext cx="1095900" cy="1107000"/>
          </a:xfrm>
          <a:prstGeom prst="rect">
            <a:avLst/>
          </a:prstGeom>
          <a:solidFill>
            <a:srgbClr val="032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32"/>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5"/>
        <p:cNvGrpSpPr/>
        <p:nvPr/>
      </p:nvGrpSpPr>
      <p:grpSpPr>
        <a:xfrm>
          <a:off x="0" y="0"/>
          <a:ext cx="0" cy="0"/>
          <a:chOff x="0" y="0"/>
          <a:chExt cx="0" cy="0"/>
        </a:xfrm>
      </p:grpSpPr>
      <p:pic>
        <p:nvPicPr>
          <p:cNvPr id="226" name="Google Shape;226;p33"/>
          <p:cNvPicPr preferRelativeResize="0"/>
          <p:nvPr/>
        </p:nvPicPr>
        <p:blipFill>
          <a:blip r:embed="rId2">
            <a:alphaModFix/>
          </a:blip>
          <a:stretch>
            <a:fillRect/>
          </a:stretch>
        </p:blipFill>
        <p:spPr>
          <a:xfrm>
            <a:off x="0" y="0"/>
            <a:ext cx="9144023" cy="5143501"/>
          </a:xfrm>
          <a:prstGeom prst="rect">
            <a:avLst/>
          </a:prstGeom>
          <a:noFill/>
          <a:ln>
            <a:noFill/>
          </a:ln>
        </p:spPr>
      </p:pic>
      <p:sp>
        <p:nvSpPr>
          <p:cNvPr id="227" name="Google Shape;227;p33"/>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28" name="Google Shape;228;p33"/>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9" name="Google Shape;229;p33"/>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 name="Google Shape;230;p33"/>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 Option 2">
  <p:cSld name="SECTION_HEADER_1">
    <p:bg>
      <p:bgPr>
        <a:blipFill>
          <a:blip r:embed="rId2">
            <a:alphaModFix/>
          </a:blip>
          <a:stretch>
            <a:fillRect/>
          </a:stretch>
        </a:blipFill>
        <a:effectLst/>
      </p:bgPr>
    </p:bg>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33" name="Google Shape;233;p34"/>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34" name="Google Shape;234;p34"/>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ttending Slide - Option 1">
  <p:cSld name="SECTION_HEADER_1_1">
    <p:bg>
      <p:bgPr>
        <a:blipFill>
          <a:blip r:embed="rId2">
            <a:alphaModFix/>
          </a:blip>
          <a:stretch>
            <a:fillRect/>
          </a:stretch>
        </a:blipFill>
        <a:effectLst/>
      </p:bgPr>
    </p:bg>
    <p:spTree>
      <p:nvGrpSpPr>
        <p:cNvPr id="1" name="Shape 235"/>
        <p:cNvGrpSpPr/>
        <p:nvPr/>
      </p:nvGrpSpPr>
      <p:grpSpPr>
        <a:xfrm>
          <a:off x="0" y="0"/>
          <a:ext cx="0" cy="0"/>
          <a:chOff x="0" y="0"/>
          <a:chExt cx="0" cy="0"/>
        </a:xfrm>
      </p:grpSpPr>
      <p:sp>
        <p:nvSpPr>
          <p:cNvPr id="236" name="Google Shape;236;p35"/>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37" name="Google Shape;237;p35"/>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38" name="Google Shape;238;p35"/>
          <p:cNvSpPr>
            <a:spLocks noGrp="1"/>
          </p:cNvSpPr>
          <p:nvPr>
            <p:ph type="pic" idx="2"/>
          </p:nvPr>
        </p:nvSpPr>
        <p:spPr>
          <a:xfrm>
            <a:off x="441950" y="2143775"/>
            <a:ext cx="1351200" cy="1773000"/>
          </a:xfrm>
          <a:prstGeom prst="rect">
            <a:avLst/>
          </a:prstGeom>
          <a:noFill/>
          <a:ln>
            <a:noFill/>
          </a:ln>
        </p:spPr>
      </p:sp>
      <p:sp>
        <p:nvSpPr>
          <p:cNvPr id="239" name="Google Shape;239;p35"/>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I’m Speaking</a:t>
            </a:r>
            <a:endParaRPr sz="3600" b="1">
              <a:solidFill>
                <a:schemeClr val="lt1"/>
              </a:solidFill>
            </a:endParaRPr>
          </a:p>
        </p:txBody>
      </p:sp>
      <p:sp>
        <p:nvSpPr>
          <p:cNvPr id="240" name="Google Shape;240;p35"/>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pic>
        <p:nvPicPr>
          <p:cNvPr id="241" name="Google Shape;241;p35"/>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ttending Slide - Option 1 1">
  <p:cSld name="SECTION_HEADER_1_1_1">
    <p:spTree>
      <p:nvGrpSpPr>
        <p:cNvPr id="1" name="Shape 242"/>
        <p:cNvGrpSpPr/>
        <p:nvPr/>
      </p:nvGrpSpPr>
      <p:grpSpPr>
        <a:xfrm>
          <a:off x="0" y="0"/>
          <a:ext cx="0" cy="0"/>
          <a:chOff x="0" y="0"/>
          <a:chExt cx="0" cy="0"/>
        </a:xfrm>
      </p:grpSpPr>
      <p:pic>
        <p:nvPicPr>
          <p:cNvPr id="243" name="Google Shape;243;p36"/>
          <p:cNvPicPr preferRelativeResize="0"/>
          <p:nvPr/>
        </p:nvPicPr>
        <p:blipFill>
          <a:blip r:embed="rId2">
            <a:alphaModFix/>
          </a:blip>
          <a:stretch>
            <a:fillRect/>
          </a:stretch>
        </p:blipFill>
        <p:spPr>
          <a:xfrm>
            <a:off x="0" y="0"/>
            <a:ext cx="9144023" cy="5143501"/>
          </a:xfrm>
          <a:prstGeom prst="rect">
            <a:avLst/>
          </a:prstGeom>
          <a:noFill/>
          <a:ln>
            <a:noFill/>
          </a:ln>
        </p:spPr>
      </p:pic>
      <p:sp>
        <p:nvSpPr>
          <p:cNvPr id="244" name="Google Shape;244;p36"/>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45" name="Google Shape;245;p36"/>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6"/>
          <p:cNvSpPr>
            <a:spLocks noGrp="1"/>
          </p:cNvSpPr>
          <p:nvPr>
            <p:ph type="pic" idx="2"/>
          </p:nvPr>
        </p:nvSpPr>
        <p:spPr>
          <a:xfrm>
            <a:off x="441950" y="2143775"/>
            <a:ext cx="1351200" cy="1773000"/>
          </a:xfrm>
          <a:prstGeom prst="rect">
            <a:avLst/>
          </a:prstGeom>
          <a:noFill/>
          <a:ln>
            <a:noFill/>
          </a:ln>
        </p:spPr>
      </p:sp>
      <p:sp>
        <p:nvSpPr>
          <p:cNvPr id="247" name="Google Shape;247;p36"/>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I’m Attending</a:t>
            </a:r>
            <a:endParaRPr sz="3600" b="1">
              <a:solidFill>
                <a:schemeClr val="lt1"/>
              </a:solidFill>
            </a:endParaRPr>
          </a:p>
        </p:txBody>
      </p:sp>
      <p:sp>
        <p:nvSpPr>
          <p:cNvPr id="248" name="Google Shape;248;p36"/>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49" name="Google Shape;249;p36"/>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0" name="Google Shape;250;p36"/>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ttending Slide - Option 1 1 1">
  <p:cSld name="SECTION_HEADER_1_1_1_1">
    <p:spTree>
      <p:nvGrpSpPr>
        <p:cNvPr id="1" name="Shape 251"/>
        <p:cNvGrpSpPr/>
        <p:nvPr/>
      </p:nvGrpSpPr>
      <p:grpSpPr>
        <a:xfrm>
          <a:off x="0" y="0"/>
          <a:ext cx="0" cy="0"/>
          <a:chOff x="0" y="0"/>
          <a:chExt cx="0" cy="0"/>
        </a:xfrm>
      </p:grpSpPr>
      <p:pic>
        <p:nvPicPr>
          <p:cNvPr id="252" name="Google Shape;252;p37"/>
          <p:cNvPicPr preferRelativeResize="0"/>
          <p:nvPr/>
        </p:nvPicPr>
        <p:blipFill>
          <a:blip r:embed="rId2">
            <a:alphaModFix/>
          </a:blip>
          <a:stretch>
            <a:fillRect/>
          </a:stretch>
        </p:blipFill>
        <p:spPr>
          <a:xfrm>
            <a:off x="0" y="0"/>
            <a:ext cx="9144023" cy="5143501"/>
          </a:xfrm>
          <a:prstGeom prst="rect">
            <a:avLst/>
          </a:prstGeom>
          <a:noFill/>
          <a:ln>
            <a:noFill/>
          </a:ln>
        </p:spPr>
      </p:pic>
      <p:sp>
        <p:nvSpPr>
          <p:cNvPr id="253" name="Google Shape;253;p37"/>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54" name="Google Shape;254;p37"/>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37"/>
          <p:cNvSpPr>
            <a:spLocks noGrp="1"/>
          </p:cNvSpPr>
          <p:nvPr>
            <p:ph type="pic" idx="2"/>
          </p:nvPr>
        </p:nvSpPr>
        <p:spPr>
          <a:xfrm>
            <a:off x="441950" y="2143775"/>
            <a:ext cx="1351200" cy="1773000"/>
          </a:xfrm>
          <a:prstGeom prst="rect">
            <a:avLst/>
          </a:prstGeom>
          <a:noFill/>
          <a:ln>
            <a:noFill/>
          </a:ln>
        </p:spPr>
      </p:sp>
      <p:sp>
        <p:nvSpPr>
          <p:cNvPr id="256" name="Google Shape;256;p37"/>
          <p:cNvSpPr txBox="1"/>
          <p:nvPr/>
        </p:nvSpPr>
        <p:spPr>
          <a:xfrm>
            <a:off x="2032000" y="2143775"/>
            <a:ext cx="3799800" cy="738900"/>
          </a:xfrm>
          <a:prstGeom prst="rect">
            <a:avLst/>
          </a:prstGeom>
          <a:noFill/>
          <a:ln>
            <a:noFill/>
          </a:ln>
          <a:effectLst>
            <a:outerShdw blurRad="171450" dist="57150" dir="540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rPr>
              <a:t>Join me</a:t>
            </a:r>
            <a:endParaRPr sz="3600" b="1">
              <a:solidFill>
                <a:schemeClr val="lt1"/>
              </a:solidFill>
            </a:endParaRPr>
          </a:p>
        </p:txBody>
      </p:sp>
      <p:sp>
        <p:nvSpPr>
          <p:cNvPr id="257" name="Google Shape;257;p37"/>
          <p:cNvSpPr txBox="1">
            <a:spLocks noGrp="1"/>
          </p:cNvSpPr>
          <p:nvPr>
            <p:ph type="body" idx="1"/>
          </p:nvPr>
        </p:nvSpPr>
        <p:spPr>
          <a:xfrm>
            <a:off x="2001525" y="2956475"/>
            <a:ext cx="3799800" cy="9603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58" name="Google Shape;258;p37"/>
          <p:cNvSpPr/>
          <p:nvPr/>
        </p:nvSpPr>
        <p:spPr>
          <a:xfrm>
            <a:off x="7915200" y="3819225"/>
            <a:ext cx="1107000" cy="132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 name="Google Shape;259;p37"/>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2" name="Google Shape;262;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63" name="Google Shape;263;p3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cxnSp>
        <p:nvCxnSpPr>
          <p:cNvPr id="264" name="Google Shape;264;p38"/>
          <p:cNvCxnSpPr/>
          <p:nvPr/>
        </p:nvCxnSpPr>
        <p:spPr>
          <a:xfrm>
            <a:off x="314950" y="782325"/>
            <a:ext cx="8544600" cy="0"/>
          </a:xfrm>
          <a:prstGeom prst="straightConnector1">
            <a:avLst/>
          </a:prstGeom>
          <a:noFill/>
          <a:ln w="38100" cap="flat" cmpd="sng">
            <a:solidFill>
              <a:srgbClr val="5DA9E9"/>
            </a:solidFill>
            <a:prstDash val="solid"/>
            <a:round/>
            <a:headEnd type="none" w="med" len="med"/>
            <a:tailEnd type="none" w="med" len="med"/>
          </a:ln>
        </p:spPr>
      </p:cxnSp>
      <p:pic>
        <p:nvPicPr>
          <p:cNvPr id="265" name="Google Shape;265;p38"/>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9" name="Google Shape;269;p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0" name="Google Shape;270;p3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cxnSp>
        <p:nvCxnSpPr>
          <p:cNvPr id="271" name="Google Shape;271;p39"/>
          <p:cNvCxnSpPr/>
          <p:nvPr/>
        </p:nvCxnSpPr>
        <p:spPr>
          <a:xfrm>
            <a:off x="314950" y="782325"/>
            <a:ext cx="8544600" cy="0"/>
          </a:xfrm>
          <a:prstGeom prst="straightConnector1">
            <a:avLst/>
          </a:prstGeom>
          <a:noFill/>
          <a:ln w="38100" cap="flat" cmpd="sng">
            <a:solidFill>
              <a:srgbClr val="5DA9E9"/>
            </a:solidFill>
            <a:prstDash val="solid"/>
            <a:round/>
            <a:headEnd type="none" w="med" len="med"/>
            <a:tailEnd type="none" w="med" len="med"/>
          </a:ln>
        </p:spPr>
      </p:cxnSp>
      <p:pic>
        <p:nvPicPr>
          <p:cNvPr id="272" name="Google Shape;272;p39"/>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d Slide" type="blank">
  <p:cSld name="BLANK">
    <p:spTree>
      <p:nvGrpSpPr>
        <p:cNvPr id="1" name="Shape 273"/>
        <p:cNvGrpSpPr/>
        <p:nvPr/>
      </p:nvGrpSpPr>
      <p:grpSpPr>
        <a:xfrm>
          <a:off x="0" y="0"/>
          <a:ext cx="0" cy="0"/>
          <a:chOff x="0" y="0"/>
          <a:chExt cx="0" cy="0"/>
        </a:xfrm>
      </p:grpSpPr>
      <p:sp>
        <p:nvSpPr>
          <p:cNvPr id="274" name="Google Shape;27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75" name="Google Shape;275;p40"/>
          <p:cNvCxnSpPr/>
          <p:nvPr/>
        </p:nvCxnSpPr>
        <p:spPr>
          <a:xfrm>
            <a:off x="2712725" y="396250"/>
            <a:ext cx="0" cy="564000"/>
          </a:xfrm>
          <a:prstGeom prst="straightConnector1">
            <a:avLst/>
          </a:prstGeom>
          <a:noFill/>
          <a:ln w="38100" cap="flat" cmpd="sng">
            <a:solidFill>
              <a:srgbClr val="032963"/>
            </a:solidFill>
            <a:prstDash val="solid"/>
            <a:round/>
            <a:headEnd type="none" w="med" len="med"/>
            <a:tailEnd type="none" w="med" len="med"/>
          </a:ln>
        </p:spPr>
      </p:cxnSp>
      <p:cxnSp>
        <p:nvCxnSpPr>
          <p:cNvPr id="276" name="Google Shape;276;p40"/>
          <p:cNvCxnSpPr/>
          <p:nvPr/>
        </p:nvCxnSpPr>
        <p:spPr>
          <a:xfrm>
            <a:off x="2712725" y="955050"/>
            <a:ext cx="0" cy="3581400"/>
          </a:xfrm>
          <a:prstGeom prst="straightConnector1">
            <a:avLst/>
          </a:prstGeom>
          <a:noFill/>
          <a:ln w="38100" cap="flat" cmpd="sng">
            <a:solidFill>
              <a:srgbClr val="5DA9E9"/>
            </a:solidFill>
            <a:prstDash val="solid"/>
            <a:round/>
            <a:headEnd type="none" w="med" len="med"/>
            <a:tailEnd type="none" w="med" len="med"/>
          </a:ln>
        </p:spPr>
      </p:cxnSp>
      <p:sp>
        <p:nvSpPr>
          <p:cNvPr id="277" name="Google Shape;277;p40"/>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8" name="Google Shape;278;p40"/>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9" name="Google Shape;279;p40"/>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280" name="Google Shape;280;p40"/>
          <p:cNvPicPr preferRelativeResize="0"/>
          <p:nvPr/>
        </p:nvPicPr>
        <p:blipFill>
          <a:blip r:embed="rId2">
            <a:alphaModFix/>
          </a:blip>
          <a:stretch>
            <a:fillRect/>
          </a:stretch>
        </p:blipFill>
        <p:spPr>
          <a:xfrm>
            <a:off x="-76200" y="-51204"/>
            <a:ext cx="3017525" cy="324745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p:cSld name="2_Custom Layout">
    <p:spTree>
      <p:nvGrpSpPr>
        <p:cNvPr id="1" name="Shape 281"/>
        <p:cNvGrpSpPr/>
        <p:nvPr/>
      </p:nvGrpSpPr>
      <p:grpSpPr>
        <a:xfrm>
          <a:off x="0" y="0"/>
          <a:ext cx="0" cy="0"/>
          <a:chOff x="0" y="0"/>
          <a:chExt cx="0" cy="0"/>
        </a:xfrm>
      </p:grpSpPr>
      <p:sp>
        <p:nvSpPr>
          <p:cNvPr id="282" name="Google Shape;282;p41"/>
          <p:cNvSpPr txBox="1">
            <a:spLocks noGrp="1"/>
          </p:cNvSpPr>
          <p:nvPr>
            <p:ph type="title"/>
          </p:nvPr>
        </p:nvSpPr>
        <p:spPr>
          <a:xfrm>
            <a:off x="311700" y="1050163"/>
            <a:ext cx="8520600" cy="572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2665"/>
              </a:buClr>
              <a:buSzPts val="2800"/>
              <a:buFont typeface="Arial"/>
              <a:buNone/>
              <a:defRPr sz="2400" b="1" i="0" u="none" strike="noStrike" cap="none">
                <a:solidFill>
                  <a:srgbClr val="002665"/>
                </a:solidFill>
                <a:latin typeface="Arial"/>
                <a:ea typeface="Arial"/>
                <a:cs typeface="Arial"/>
                <a:sym typeface="Arial"/>
              </a:defRPr>
            </a:lvl1pPr>
            <a:lvl2pPr marR="0" lvl="1"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9pPr>
          </a:lstStyle>
          <a:p>
            <a:endParaRPr/>
          </a:p>
        </p:txBody>
      </p:sp>
      <p:sp>
        <p:nvSpPr>
          <p:cNvPr id="283" name="Google Shape;283;p41"/>
          <p:cNvSpPr txBox="1">
            <a:spLocks noGrp="1"/>
          </p:cNvSpPr>
          <p:nvPr>
            <p:ph type="body" idx="1"/>
          </p:nvPr>
        </p:nvSpPr>
        <p:spPr>
          <a:xfrm>
            <a:off x="311700" y="1705839"/>
            <a:ext cx="8520600" cy="2634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3F3F3F"/>
              </a:buClr>
              <a:buSzPts val="1800"/>
              <a:buFont typeface="Arial"/>
              <a:buChar char="●"/>
              <a:defRPr sz="2000" b="0" i="0" u="none" strike="noStrike" cap="none">
                <a:solidFill>
                  <a:srgbClr val="3F3F3F"/>
                </a:solidFill>
                <a:latin typeface="Arial"/>
                <a:ea typeface="Arial"/>
                <a:cs typeface="Arial"/>
                <a:sym typeface="Arial"/>
              </a:defRPr>
            </a:lvl1pPr>
            <a:lvl2pPr marL="914400" marR="0" lvl="1"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2pPr>
            <a:lvl3pPr marL="1371600" marR="0" lvl="2"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3pPr>
            <a:lvl4pPr marL="1828800" marR="0" lvl="3"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4pPr>
            <a:lvl5pPr marL="2286000" marR="0" lvl="4"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5pPr>
            <a:lvl6pPr marL="2743200" marR="0" lvl="5"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6pPr>
            <a:lvl7pPr marL="3200400" marR="0" lvl="6"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7pPr>
            <a:lvl8pPr marL="3657600" marR="0" lvl="7"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1"/>
              </a:buClr>
              <a:buSzPts val="14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457200" y="205978"/>
            <a:ext cx="8229600" cy="8571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2800" b="0" i="0" u="none" strike="noStrike" cap="none">
                <a:solidFill>
                  <a:srgbClr val="005087"/>
                </a:solidFill>
                <a:latin typeface="Arial"/>
                <a:ea typeface="Arial"/>
                <a:cs typeface="Arial"/>
                <a:sym typeface="Arial"/>
              </a:defRPr>
            </a:lvl9pPr>
          </a:lstStyle>
          <a:p>
            <a:endParaRPr/>
          </a:p>
        </p:txBody>
      </p:sp>
      <p:sp>
        <p:nvSpPr>
          <p:cNvPr id="286" name="Google Shape;286;p42"/>
          <p:cNvSpPr txBox="1">
            <a:spLocks noGrp="1"/>
          </p:cNvSpPr>
          <p:nvPr>
            <p:ph type="sldNum" idx="12"/>
          </p:nvPr>
        </p:nvSpPr>
        <p:spPr>
          <a:xfrm>
            <a:off x="6553200" y="4661297"/>
            <a:ext cx="1905000" cy="342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
              <a:t>2</a:t>
            </a:r>
            <a:endParaRPr>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1">
  <p:cSld name="2_Custom Layout_1">
    <p:spTree>
      <p:nvGrpSpPr>
        <p:cNvPr id="1" name="Shape 287"/>
        <p:cNvGrpSpPr/>
        <p:nvPr/>
      </p:nvGrpSpPr>
      <p:grpSpPr>
        <a:xfrm>
          <a:off x="0" y="0"/>
          <a:ext cx="0" cy="0"/>
          <a:chOff x="0" y="0"/>
          <a:chExt cx="0" cy="0"/>
        </a:xfrm>
      </p:grpSpPr>
      <p:sp>
        <p:nvSpPr>
          <p:cNvPr id="288" name="Google Shape;288;p43"/>
          <p:cNvSpPr txBox="1">
            <a:spLocks noGrp="1"/>
          </p:cNvSpPr>
          <p:nvPr>
            <p:ph type="title"/>
          </p:nvPr>
        </p:nvSpPr>
        <p:spPr>
          <a:xfrm>
            <a:off x="311700" y="1050163"/>
            <a:ext cx="8520600" cy="572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2665"/>
              </a:buClr>
              <a:buSzPts val="2800"/>
              <a:buFont typeface="Arial"/>
              <a:buNone/>
              <a:defRPr sz="2400" b="1" i="0" u="none" strike="noStrike" cap="none">
                <a:solidFill>
                  <a:srgbClr val="002665"/>
                </a:solidFill>
                <a:latin typeface="Arial"/>
                <a:ea typeface="Arial"/>
                <a:cs typeface="Arial"/>
                <a:sym typeface="Arial"/>
              </a:defRPr>
            </a:lvl1pPr>
            <a:lvl2pPr marR="0" lvl="1"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2pPr>
            <a:lvl3pPr marR="0" lvl="2"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3pPr>
            <a:lvl4pPr marR="0" lvl="3"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4pPr>
            <a:lvl5pPr marR="0" lvl="4"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5pPr>
            <a:lvl6pPr marR="0" lvl="5"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6pPr>
            <a:lvl7pPr marR="0" lvl="6"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7pPr>
            <a:lvl8pPr marR="0" lvl="7"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8pPr>
            <a:lvl9pPr marR="0" lvl="8" algn="r" rtl="0">
              <a:lnSpc>
                <a:spcPct val="100000"/>
              </a:lnSpc>
              <a:spcBef>
                <a:spcPts val="0"/>
              </a:spcBef>
              <a:spcAft>
                <a:spcPts val="0"/>
              </a:spcAft>
              <a:buClr>
                <a:srgbClr val="005087"/>
              </a:buClr>
              <a:buSzPts val="2800"/>
              <a:buFont typeface="Arial"/>
              <a:buNone/>
              <a:defRPr sz="2800" b="0" i="0" u="none" strike="noStrike" cap="none">
                <a:solidFill>
                  <a:srgbClr val="005087"/>
                </a:solidFill>
                <a:latin typeface="Arial"/>
                <a:ea typeface="Arial"/>
                <a:cs typeface="Arial"/>
                <a:sym typeface="Arial"/>
              </a:defRPr>
            </a:lvl9pPr>
          </a:lstStyle>
          <a:p>
            <a:endParaRPr/>
          </a:p>
        </p:txBody>
      </p:sp>
      <p:sp>
        <p:nvSpPr>
          <p:cNvPr id="289" name="Google Shape;289;p43"/>
          <p:cNvSpPr txBox="1">
            <a:spLocks noGrp="1"/>
          </p:cNvSpPr>
          <p:nvPr>
            <p:ph type="body" idx="1"/>
          </p:nvPr>
        </p:nvSpPr>
        <p:spPr>
          <a:xfrm>
            <a:off x="311700" y="1705839"/>
            <a:ext cx="8520600" cy="2634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3F3F3F"/>
              </a:buClr>
              <a:buSzPts val="1800"/>
              <a:buFont typeface="Arial"/>
              <a:buChar char="●"/>
              <a:defRPr sz="2000" b="0" i="0" u="none" strike="noStrike" cap="none">
                <a:solidFill>
                  <a:srgbClr val="3F3F3F"/>
                </a:solidFill>
                <a:latin typeface="Arial"/>
                <a:ea typeface="Arial"/>
                <a:cs typeface="Arial"/>
                <a:sym typeface="Arial"/>
              </a:defRPr>
            </a:lvl1pPr>
            <a:lvl2pPr marL="914400" marR="0" lvl="1"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2pPr>
            <a:lvl3pPr marL="1371600" marR="0" lvl="2"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3pPr>
            <a:lvl4pPr marL="1828800" marR="0" lvl="3"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4pPr>
            <a:lvl5pPr marL="2286000" marR="0" lvl="4"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5pPr>
            <a:lvl6pPr marL="2743200" marR="0" lvl="5"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6pPr>
            <a:lvl7pPr marL="3200400" marR="0" lvl="6"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7pPr>
            <a:lvl8pPr marL="3657600" marR="0" lvl="7" indent="-317500" algn="l" rtl="0">
              <a:lnSpc>
                <a:spcPct val="115000"/>
              </a:lnSpc>
              <a:spcBef>
                <a:spcPts val="1600"/>
              </a:spcBef>
              <a:spcAft>
                <a:spcPts val="0"/>
              </a:spcAft>
              <a:buClr>
                <a:schemeClr val="dk1"/>
              </a:buClr>
              <a:buSzPts val="1400"/>
              <a:buFont typeface="Arial"/>
              <a:buChar char="○"/>
              <a:defRPr sz="2000" b="0" i="0" u="none" strike="noStrike" cap="none">
                <a:solidFill>
                  <a:schemeClr val="dk1"/>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1"/>
              </a:buClr>
              <a:buSzPts val="14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0" name="Google Shape;290;p43"/>
          <p:cNvSpPr/>
          <p:nvPr/>
        </p:nvSpPr>
        <p:spPr>
          <a:xfrm>
            <a:off x="225" y="4899650"/>
            <a:ext cx="9144000" cy="2439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Title Slide">
  <p:cSld name="Main Title Slide">
    <p:spTree>
      <p:nvGrpSpPr>
        <p:cNvPr id="1" name="Shape 293"/>
        <p:cNvGrpSpPr/>
        <p:nvPr/>
      </p:nvGrpSpPr>
      <p:grpSpPr>
        <a:xfrm>
          <a:off x="0" y="0"/>
          <a:ext cx="0" cy="0"/>
          <a:chOff x="0" y="0"/>
          <a:chExt cx="0" cy="0"/>
        </a:xfrm>
      </p:grpSpPr>
      <p:sp>
        <p:nvSpPr>
          <p:cNvPr id="294" name="Google Shape;294;p45"/>
          <p:cNvSpPr/>
          <p:nvPr/>
        </p:nvSpPr>
        <p:spPr>
          <a:xfrm rot="10800000" flipH="1">
            <a:off x="0" y="78"/>
            <a:ext cx="7968900" cy="40530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295" name="Google Shape;295;p45"/>
          <p:cNvCxnSpPr/>
          <p:nvPr/>
        </p:nvCxnSpPr>
        <p:spPr>
          <a:xfrm rot="10800000" flipH="1">
            <a:off x="0" y="42"/>
            <a:ext cx="4523100" cy="2253300"/>
          </a:xfrm>
          <a:prstGeom prst="straightConnector1">
            <a:avLst/>
          </a:prstGeom>
          <a:noFill/>
          <a:ln w="9525" cap="flat" cmpd="sng">
            <a:solidFill>
              <a:srgbClr val="A5A5A5"/>
            </a:solidFill>
            <a:prstDash val="solid"/>
            <a:miter lim="800000"/>
            <a:headEnd type="none" w="sm" len="sm"/>
            <a:tailEnd type="none" w="sm" len="sm"/>
          </a:ln>
        </p:spPr>
      </p:cxnSp>
      <p:cxnSp>
        <p:nvCxnSpPr>
          <p:cNvPr id="296" name="Google Shape;296;p45"/>
          <p:cNvCxnSpPr/>
          <p:nvPr/>
        </p:nvCxnSpPr>
        <p:spPr>
          <a:xfrm rot="10800000" flipH="1">
            <a:off x="6753226" y="2943449"/>
            <a:ext cx="2391000" cy="1266600"/>
          </a:xfrm>
          <a:prstGeom prst="straightConnector1">
            <a:avLst/>
          </a:prstGeom>
          <a:noFill/>
          <a:ln w="9525" cap="flat" cmpd="sng">
            <a:solidFill>
              <a:srgbClr val="953735"/>
            </a:solidFill>
            <a:prstDash val="solid"/>
            <a:miter lim="800000"/>
            <a:headEnd type="none" w="sm" len="sm"/>
            <a:tailEnd type="none" w="sm" len="sm"/>
          </a:ln>
        </p:spPr>
      </p:cxnSp>
      <p:sp>
        <p:nvSpPr>
          <p:cNvPr id="297" name="Google Shape;297;p45" title="Title"/>
          <p:cNvSpPr txBox="1">
            <a:spLocks noGrp="1"/>
          </p:cNvSpPr>
          <p:nvPr>
            <p:ph type="ctrTitle"/>
          </p:nvPr>
        </p:nvSpPr>
        <p:spPr>
          <a:xfrm>
            <a:off x="5257560" y="1504563"/>
            <a:ext cx="3640200" cy="12123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rgbClr val="953735"/>
              </a:buClr>
              <a:buSzPts val="3200"/>
              <a:buFont typeface="Trebuchet MS"/>
              <a:buNone/>
              <a:defRPr sz="3200" b="1">
                <a:solidFill>
                  <a:srgbClr val="953735"/>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8" name="Google Shape;298;p45" title="Subtitle"/>
          <p:cNvSpPr txBox="1">
            <a:spLocks noGrp="1"/>
          </p:cNvSpPr>
          <p:nvPr>
            <p:ph type="subTitle" idx="1"/>
          </p:nvPr>
        </p:nvSpPr>
        <p:spPr>
          <a:xfrm>
            <a:off x="5257180" y="2730749"/>
            <a:ext cx="3640800" cy="943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E7A40"/>
              </a:buClr>
              <a:buSzPts val="1800"/>
              <a:buFont typeface="Arial"/>
              <a:buNone/>
              <a:defRPr sz="1800" b="0" i="0" u="none" strike="noStrike" cap="none">
                <a:solidFill>
                  <a:srgbClr val="953735"/>
                </a:solidFill>
                <a:latin typeface="Trebuchet MS"/>
                <a:ea typeface="Trebuchet MS"/>
                <a:cs typeface="Trebuchet MS"/>
                <a:sym typeface="Trebuchet MS"/>
              </a:defRPr>
            </a:lvl1pPr>
            <a:lvl2pPr marR="0" lvl="1" algn="ctr"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rgbClr val="2E7A40"/>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99" name="Google Shape;299;p45"/>
          <p:cNvSpPr/>
          <p:nvPr/>
        </p:nvSpPr>
        <p:spPr>
          <a:xfrm>
            <a:off x="2210479" y="2008415"/>
            <a:ext cx="1285800" cy="9615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00" name="Google Shape;300;p45" descr="H:\Rotation 4 PSHC Category Management\CSAW\CSAW Logo - Color.png"/>
          <p:cNvPicPr preferRelativeResize="0"/>
          <p:nvPr/>
        </p:nvPicPr>
        <p:blipFill rotWithShape="1">
          <a:blip r:embed="rId2">
            <a:alphaModFix/>
          </a:blip>
          <a:srcRect/>
          <a:stretch/>
        </p:blipFill>
        <p:spPr>
          <a:xfrm>
            <a:off x="2222725" y="2190459"/>
            <a:ext cx="1385208" cy="597256"/>
          </a:xfrm>
          <a:prstGeom prst="rect">
            <a:avLst/>
          </a:prstGeom>
          <a:noFill/>
          <a:ln>
            <a:noFill/>
          </a:ln>
        </p:spPr>
      </p:pic>
      <p:sp>
        <p:nvSpPr>
          <p:cNvPr id="301" name="Google Shape;301;p45"/>
          <p:cNvSpPr/>
          <p:nvPr/>
        </p:nvSpPr>
        <p:spPr>
          <a:xfrm>
            <a:off x="185035" y="171792"/>
            <a:ext cx="4984800" cy="4628700"/>
          </a:xfrm>
          <a:prstGeom prst="ellipse">
            <a:avLst/>
          </a:prstGeom>
          <a:solidFill>
            <a:srgbClr val="FED65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02" name="Google Shape;302;p45" descr="Image of people standing in a circle holding out their arms and in the middle is the Civilian Services Acquisition Workshop logo.&#10;" title="Title Page Image"/>
          <p:cNvPicPr preferRelativeResize="0"/>
          <p:nvPr/>
        </p:nvPicPr>
        <p:blipFill rotWithShape="1">
          <a:blip r:embed="rId3">
            <a:alphaModFix/>
          </a:blip>
          <a:srcRect/>
          <a:stretch/>
        </p:blipFill>
        <p:spPr>
          <a:xfrm>
            <a:off x="304801" y="300742"/>
            <a:ext cx="4739400" cy="4376700"/>
          </a:xfrm>
          <a:prstGeom prst="ellipse">
            <a:avLst/>
          </a:prstGeom>
          <a:noFill/>
          <a:ln>
            <a:noFill/>
          </a:ln>
        </p:spPr>
      </p:pic>
      <p:sp>
        <p:nvSpPr>
          <p:cNvPr id="303" name="Google Shape;303;p45"/>
          <p:cNvSpPr/>
          <p:nvPr/>
        </p:nvSpPr>
        <p:spPr>
          <a:xfrm>
            <a:off x="1896777" y="1863251"/>
            <a:ext cx="1450200" cy="11454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04" name="Google Shape;304;p45" descr="Logo for the Civilian Services Acquisition Workshop with seven steps on the left leading to the letters CSAW" title="CSAW Logo Color"/>
          <p:cNvPicPr preferRelativeResize="0"/>
          <p:nvPr/>
        </p:nvPicPr>
        <p:blipFill rotWithShape="1">
          <a:blip r:embed="rId4">
            <a:alphaModFix/>
          </a:blip>
          <a:srcRect/>
          <a:stretch/>
        </p:blipFill>
        <p:spPr>
          <a:xfrm>
            <a:off x="1908500" y="2110910"/>
            <a:ext cx="1531967" cy="65000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with Image">
  <p:cSld name="Section Header with Image">
    <p:spTree>
      <p:nvGrpSpPr>
        <p:cNvPr id="1" name="Shape 305"/>
        <p:cNvGrpSpPr/>
        <p:nvPr/>
      </p:nvGrpSpPr>
      <p:grpSpPr>
        <a:xfrm>
          <a:off x="0" y="0"/>
          <a:ext cx="0" cy="0"/>
          <a:chOff x="0" y="0"/>
          <a:chExt cx="0" cy="0"/>
        </a:xfrm>
      </p:grpSpPr>
      <p:sp>
        <p:nvSpPr>
          <p:cNvPr id="306" name="Google Shape;306;p46"/>
          <p:cNvSpPr/>
          <p:nvPr/>
        </p:nvSpPr>
        <p:spPr>
          <a:xfrm rot="10800000" flipH="1">
            <a:off x="0" y="78"/>
            <a:ext cx="7968900" cy="4053000"/>
          </a:xfrm>
          <a:prstGeom prst="rtTriangle">
            <a:avLst/>
          </a:prstGeom>
          <a:solidFill>
            <a:srgbClr val="FED659">
              <a:alpha val="9255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07" name="Google Shape;307;p46"/>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308" name="Google Shape;308;p46"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9" name="Google Shape;309;p46"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310" name="Google Shape;310;p46"/>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311" name="Google Shape;311;p46"/>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12" name="Google Shape;312;p46"/>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313" name="Google Shape;313;p46"/>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314" name="Google Shape;314;p46"/>
          <p:cNvSpPr/>
          <p:nvPr/>
        </p:nvSpPr>
        <p:spPr>
          <a:xfrm rot="-1640934">
            <a:off x="-104219" y="2555305"/>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5" name="Google Shape;315;p46"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16" name="Google Shape;316;p46"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17" name="Google Shape;317;p46" descr="Logo for the Civilian Services Acquisition Workshop with seven steps on the left leading to the letters CSAW" title="CSAW Logo"/>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xt with Image 3">
  <p:cSld name="Text with Image 3">
    <p:spTree>
      <p:nvGrpSpPr>
        <p:cNvPr id="1" name="Shape 318"/>
        <p:cNvGrpSpPr/>
        <p:nvPr/>
      </p:nvGrpSpPr>
      <p:grpSpPr>
        <a:xfrm>
          <a:off x="0" y="0"/>
          <a:ext cx="0" cy="0"/>
          <a:chOff x="0" y="0"/>
          <a:chExt cx="0" cy="0"/>
        </a:xfrm>
      </p:grpSpPr>
      <p:sp>
        <p:nvSpPr>
          <p:cNvPr id="319" name="Google Shape;319;p47"/>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20" name="Google Shape;320;p47"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1" name="Google Shape;321;p47"/>
          <p:cNvSpPr/>
          <p:nvPr/>
        </p:nvSpPr>
        <p:spPr>
          <a:xfrm flipH="1">
            <a:off x="2233575" y="-4"/>
            <a:ext cx="3090900" cy="981000"/>
          </a:xfrm>
          <a:prstGeom prst="parallelogram">
            <a:avLst>
              <a:gd name="adj" fmla="val 18638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22" name="Google Shape;322;p47"/>
          <p:cNvCxnSpPr/>
          <p:nvPr/>
        </p:nvCxnSpPr>
        <p:spPr>
          <a:xfrm rot="10800000" flipH="1">
            <a:off x="7764236" y="889350"/>
            <a:ext cx="1379700" cy="1225200"/>
          </a:xfrm>
          <a:prstGeom prst="straightConnector1">
            <a:avLst/>
          </a:prstGeom>
          <a:noFill/>
          <a:ln w="9525" cap="flat" cmpd="sng">
            <a:solidFill>
              <a:srgbClr val="953735"/>
            </a:solidFill>
            <a:prstDash val="solid"/>
            <a:miter lim="800000"/>
            <a:headEnd type="none" w="sm" len="sm"/>
            <a:tailEnd type="none" w="sm" len="sm"/>
          </a:ln>
        </p:spPr>
      </p:cxnSp>
      <p:sp>
        <p:nvSpPr>
          <p:cNvPr id="323" name="Google Shape;323;p47"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4" name="Google Shape;324;p47"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5" name="Google Shape;325;p47"/>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26" name="Google Shape;326;p47" descr="Picture of the US Capital Building and the US Flag" title="Capital Building and Flag"/>
          <p:cNvPicPr preferRelativeResize="0"/>
          <p:nvPr/>
        </p:nvPicPr>
        <p:blipFill rotWithShape="1">
          <a:blip r:embed="rId2">
            <a:alphaModFix/>
          </a:blip>
          <a:srcRect/>
          <a:stretch/>
        </p:blipFill>
        <p:spPr>
          <a:xfrm>
            <a:off x="4627633" y="1076325"/>
            <a:ext cx="4516366" cy="4067175"/>
          </a:xfrm>
          <a:custGeom>
            <a:avLst/>
            <a:gdLst/>
            <a:ahLst/>
            <a:cxnLst/>
            <a:rect l="l" t="t" r="r" b="b"/>
            <a:pathLst>
              <a:path w="6021821" h="5422900" extrusionOk="0">
                <a:moveTo>
                  <a:pt x="6021821" y="0"/>
                </a:moveTo>
                <a:lnTo>
                  <a:pt x="6021821" y="5422900"/>
                </a:lnTo>
                <a:lnTo>
                  <a:pt x="0" y="5422900"/>
                </a:lnTo>
                <a:close/>
              </a:path>
            </a:pathLst>
          </a:custGeom>
          <a:noFill/>
          <a:ln>
            <a:noFill/>
          </a:ln>
        </p:spPr>
      </p:pic>
      <p:pic>
        <p:nvPicPr>
          <p:cNvPr id="327" name="Google Shape;327;p47" descr="Logo for the Civilian Services Acquisition Workshop with seven steps on the left leading to the letters CSAW" title="CSAW Logo Color"/>
          <p:cNvPicPr preferRelativeResize="0"/>
          <p:nvPr/>
        </p:nvPicPr>
        <p:blipFill rotWithShape="1">
          <a:blip r:embed="rId3">
            <a:alphaModFix/>
          </a:blip>
          <a:srcRect/>
          <a:stretch/>
        </p:blipFill>
        <p:spPr>
          <a:xfrm>
            <a:off x="7877908" y="13196"/>
            <a:ext cx="1266092" cy="53719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w/ Image 1">
  <p:cSld name="Text w/ Image 1">
    <p:spTree>
      <p:nvGrpSpPr>
        <p:cNvPr id="1" name="Shape 328"/>
        <p:cNvGrpSpPr/>
        <p:nvPr/>
      </p:nvGrpSpPr>
      <p:grpSpPr>
        <a:xfrm>
          <a:off x="0" y="0"/>
          <a:ext cx="0" cy="0"/>
          <a:chOff x="0" y="0"/>
          <a:chExt cx="0" cy="0"/>
        </a:xfrm>
      </p:grpSpPr>
      <p:sp>
        <p:nvSpPr>
          <p:cNvPr id="329" name="Google Shape;329;p48"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0" name="Google Shape;330;p48"/>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31" name="Google Shape;331;p48"/>
          <p:cNvSpPr/>
          <p:nvPr/>
        </p:nvSpPr>
        <p:spPr>
          <a:xfrm flipH="1">
            <a:off x="2233575" y="-4"/>
            <a:ext cx="3090900" cy="981000"/>
          </a:xfrm>
          <a:prstGeom prst="parallelogram">
            <a:avLst>
              <a:gd name="adj" fmla="val 186380"/>
            </a:avLst>
          </a:prstGeom>
          <a:solidFill>
            <a:srgbClr val="9537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32" name="Google Shape;332;p48"/>
          <p:cNvCxnSpPr/>
          <p:nvPr/>
        </p:nvCxnSpPr>
        <p:spPr>
          <a:xfrm rot="10800000" flipH="1">
            <a:off x="4781550" y="3785458"/>
            <a:ext cx="1143600" cy="1352400"/>
          </a:xfrm>
          <a:prstGeom prst="straightConnector1">
            <a:avLst/>
          </a:prstGeom>
          <a:noFill/>
          <a:ln w="9525" cap="flat" cmpd="sng">
            <a:solidFill>
              <a:srgbClr val="17375E"/>
            </a:solidFill>
            <a:prstDash val="solid"/>
            <a:miter lim="800000"/>
            <a:headEnd type="none" w="sm" len="sm"/>
            <a:tailEnd type="none" w="sm" len="sm"/>
          </a:ln>
        </p:spPr>
      </p:cxnSp>
      <p:sp>
        <p:nvSpPr>
          <p:cNvPr id="333" name="Google Shape;333;p48"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34" name="Google Shape;334;p48"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35" name="Google Shape;335;p48" descr="Image of the US Capital Building" title="Capital Building"/>
          <p:cNvPicPr preferRelativeResize="0"/>
          <p:nvPr/>
        </p:nvPicPr>
        <p:blipFill rotWithShape="1">
          <a:blip r:embed="rId2">
            <a:alphaModFix/>
          </a:blip>
          <a:srcRect/>
          <a:stretch/>
        </p:blipFill>
        <p:spPr>
          <a:xfrm>
            <a:off x="4953000" y="0"/>
            <a:ext cx="4191000" cy="5154187"/>
          </a:xfrm>
          <a:custGeom>
            <a:avLst/>
            <a:gdLst/>
            <a:ahLst/>
            <a:cxnLst/>
            <a:rect l="l" t="t" r="r" b="b"/>
            <a:pathLst>
              <a:path w="5588000" h="6872249" extrusionOk="0">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genda" type="titleOnly">
  <p:cSld name="TITLE_ONLY">
    <p:bg>
      <p:bgPr>
        <a:solidFill>
          <a:srgbClr val="1F497D"/>
        </a:solidFill>
        <a:effectLst/>
      </p:bgPr>
    </p:bg>
    <p:spTree>
      <p:nvGrpSpPr>
        <p:cNvPr id="1" name="Shape 336"/>
        <p:cNvGrpSpPr/>
        <p:nvPr/>
      </p:nvGrpSpPr>
      <p:grpSpPr>
        <a:xfrm>
          <a:off x="0" y="0"/>
          <a:ext cx="0" cy="0"/>
          <a:chOff x="0" y="0"/>
          <a:chExt cx="0" cy="0"/>
        </a:xfrm>
      </p:grpSpPr>
      <p:sp>
        <p:nvSpPr>
          <p:cNvPr id="337" name="Google Shape;337;p49"/>
          <p:cNvSpPr txBox="1"/>
          <p:nvPr/>
        </p:nvSpPr>
        <p:spPr>
          <a:xfrm>
            <a:off x="187350" y="976650"/>
            <a:ext cx="8639100" cy="3816300"/>
          </a:xfrm>
          <a:prstGeom prst="rect">
            <a:avLst/>
          </a:prstGeom>
          <a:noFill/>
          <a:ln>
            <a:noFill/>
          </a:ln>
        </p:spPr>
        <p:txBody>
          <a:bodyPr spcFirstLastPara="1" wrap="square" lIns="91350" tIns="91350" rIns="91350" bIns="9135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Helvetica Neue"/>
              <a:ea typeface="Helvetica Neue"/>
              <a:cs typeface="Helvetica Neue"/>
              <a:sym typeface="Helvetica Neue"/>
            </a:endParaRPr>
          </a:p>
        </p:txBody>
      </p:sp>
      <p:sp>
        <p:nvSpPr>
          <p:cNvPr id="338" name="Google Shape;338;p49"/>
          <p:cNvSpPr/>
          <p:nvPr/>
        </p:nvSpPr>
        <p:spPr>
          <a:xfrm rot="10800000">
            <a:off x="1379700" y="13447"/>
            <a:ext cx="7764300" cy="42291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39" name="Google Shape;339;p49"/>
          <p:cNvSpPr/>
          <p:nvPr/>
        </p:nvSpPr>
        <p:spPr>
          <a:xfrm flipH="1">
            <a:off x="2233575" y="-4"/>
            <a:ext cx="3090900" cy="981000"/>
          </a:xfrm>
          <a:prstGeom prst="parallelogram">
            <a:avLst>
              <a:gd name="adj" fmla="val 186380"/>
            </a:avLst>
          </a:prstGeom>
          <a:solidFill>
            <a:srgbClr val="00203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40" name="Google Shape;340;p49"/>
          <p:cNvCxnSpPr/>
          <p:nvPr/>
        </p:nvCxnSpPr>
        <p:spPr>
          <a:xfrm rot="10800000" flipH="1">
            <a:off x="7764236" y="889350"/>
            <a:ext cx="1379700" cy="1225200"/>
          </a:xfrm>
          <a:prstGeom prst="straightConnector1">
            <a:avLst/>
          </a:prstGeom>
          <a:noFill/>
          <a:ln w="9525" cap="flat" cmpd="sng">
            <a:solidFill>
              <a:srgbClr val="002033"/>
            </a:solidFill>
            <a:prstDash val="solid"/>
            <a:miter lim="800000"/>
            <a:headEnd type="none" w="sm" len="sm"/>
            <a:tailEnd type="none" w="sm" len="sm"/>
          </a:ln>
        </p:spPr>
      </p:cxnSp>
      <p:pic>
        <p:nvPicPr>
          <p:cNvPr id="341" name="Google Shape;341;p49" descr="Logo for the Civilian Services Acquisition Workshop with seven steps on the left leading to the letters CSAW" title="CSAW Logo Black and White"/>
          <p:cNvPicPr preferRelativeResize="0"/>
          <p:nvPr/>
        </p:nvPicPr>
        <p:blipFill rotWithShape="1">
          <a:blip r:embed="rId2">
            <a:alphaModFix/>
          </a:blip>
          <a:srcRect/>
          <a:stretch/>
        </p:blipFill>
        <p:spPr>
          <a:xfrm>
            <a:off x="7602517" y="13443"/>
            <a:ext cx="1541827" cy="655721"/>
          </a:xfrm>
          <a:prstGeom prst="rect">
            <a:avLst/>
          </a:prstGeom>
          <a:noFill/>
          <a:ln>
            <a:noFill/>
          </a:ln>
        </p:spPr>
      </p:pic>
      <p:sp>
        <p:nvSpPr>
          <p:cNvPr id="342" name="Google Shape;342;p49"/>
          <p:cNvSpPr txBox="1">
            <a:spLocks noGrp="1"/>
          </p:cNvSpPr>
          <p:nvPr>
            <p:ph type="title"/>
          </p:nvPr>
        </p:nvSpPr>
        <p:spPr>
          <a:xfrm>
            <a:off x="5250" y="228937"/>
            <a:ext cx="8520600" cy="578400"/>
          </a:xfrm>
          <a:prstGeom prst="rect">
            <a:avLst/>
          </a:prstGeom>
          <a:noFill/>
          <a:ln>
            <a:noFill/>
          </a:ln>
        </p:spPr>
        <p:txBody>
          <a:bodyPr spcFirstLastPara="1" wrap="square" lIns="91350" tIns="91350" rIns="91350" bIns="91350" anchor="t" anchorCtr="0">
            <a:noAutofit/>
          </a:bodyPr>
          <a:lstStyle>
            <a:lvl1pPr lvl="0" algn="l" rtl="0">
              <a:lnSpc>
                <a:spcPct val="90000"/>
              </a:lnSpc>
              <a:spcBef>
                <a:spcPts val="0"/>
              </a:spcBef>
              <a:spcAft>
                <a:spcPts val="0"/>
              </a:spcAft>
              <a:buClr>
                <a:srgbClr val="FFFFFF"/>
              </a:buClr>
              <a:buSzPts val="2100"/>
              <a:buFont typeface="Helvetica Neue"/>
              <a:buNone/>
              <a:defRPr>
                <a:solidFill>
                  <a:srgbClr val="FFFFFF"/>
                </a:solidFill>
                <a:latin typeface="Helvetica Neue"/>
                <a:ea typeface="Helvetica Neue"/>
                <a:cs typeface="Helvetica Neue"/>
                <a:sym typeface="Helvetica Neu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rom SAW to CSAW">
  <p:cSld name="From SAW to CSAW">
    <p:spTree>
      <p:nvGrpSpPr>
        <p:cNvPr id="1" name="Shape 343"/>
        <p:cNvGrpSpPr/>
        <p:nvPr/>
      </p:nvGrpSpPr>
      <p:grpSpPr>
        <a:xfrm>
          <a:off x="0" y="0"/>
          <a:ext cx="0" cy="0"/>
          <a:chOff x="0" y="0"/>
          <a:chExt cx="0" cy="0"/>
        </a:xfrm>
      </p:grpSpPr>
      <p:sp>
        <p:nvSpPr>
          <p:cNvPr id="344" name="Google Shape;344;p50"/>
          <p:cNvSpPr/>
          <p:nvPr/>
        </p:nvSpPr>
        <p:spPr>
          <a:xfrm flipH="1">
            <a:off x="2233575" y="-4"/>
            <a:ext cx="3090900" cy="981000"/>
          </a:xfrm>
          <a:prstGeom prst="parallelogram">
            <a:avLst>
              <a:gd name="adj" fmla="val 186380"/>
            </a:avLst>
          </a:prstGeom>
          <a:solidFill>
            <a:srgbClr val="9537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45" name="Google Shape;345;p50"/>
          <p:cNvCxnSpPr/>
          <p:nvPr/>
        </p:nvCxnSpPr>
        <p:spPr>
          <a:xfrm rot="10800000" flipH="1">
            <a:off x="4781550" y="3785458"/>
            <a:ext cx="1143600" cy="1352400"/>
          </a:xfrm>
          <a:prstGeom prst="straightConnector1">
            <a:avLst/>
          </a:prstGeom>
          <a:noFill/>
          <a:ln w="9525" cap="flat" cmpd="sng">
            <a:solidFill>
              <a:srgbClr val="17375E"/>
            </a:solidFill>
            <a:prstDash val="solid"/>
            <a:miter lim="800000"/>
            <a:headEnd type="none" w="sm" len="sm"/>
            <a:tailEnd type="none" w="sm" len="sm"/>
          </a:ln>
        </p:spPr>
      </p:cxnSp>
      <p:sp>
        <p:nvSpPr>
          <p:cNvPr id="346" name="Google Shape;346;p50" title="Subtitle"/>
          <p:cNvSpPr txBox="1">
            <a:spLocks noGrp="1"/>
          </p:cNvSpPr>
          <p:nvPr>
            <p:ph type="body" idx="1"/>
          </p:nvPr>
        </p:nvSpPr>
        <p:spPr>
          <a:xfrm>
            <a:off x="398534" y="1922608"/>
            <a:ext cx="48087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7" name="Google Shape;347;p50" title="Title "/>
          <p:cNvSpPr txBox="1">
            <a:spLocks noGrp="1"/>
          </p:cNvSpPr>
          <p:nvPr>
            <p:ph type="title"/>
          </p:nvPr>
        </p:nvSpPr>
        <p:spPr>
          <a:xfrm>
            <a:off x="398533" y="981363"/>
            <a:ext cx="48087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48" name="Google Shape;348;p50" descr="Logo for the Civilian Services Acquisition Workshop with seven steps on the left leading to the letters CSAW" title="CSAW Logo Color"/>
          <p:cNvPicPr preferRelativeResize="0"/>
          <p:nvPr/>
        </p:nvPicPr>
        <p:blipFill rotWithShape="1">
          <a:blip r:embed="rId2">
            <a:alphaModFix/>
          </a:blip>
          <a:srcRect/>
          <a:stretch/>
        </p:blipFill>
        <p:spPr>
          <a:xfrm>
            <a:off x="7877908" y="7127"/>
            <a:ext cx="1266092" cy="537197"/>
          </a:xfrm>
          <a:prstGeom prst="rect">
            <a:avLst/>
          </a:prstGeom>
          <a:noFill/>
          <a:ln>
            <a:noFill/>
          </a:ln>
        </p:spPr>
      </p:pic>
      <p:pic>
        <p:nvPicPr>
          <p:cNvPr id="349" name="Google Shape;349;p50"/>
          <p:cNvPicPr preferRelativeResize="0"/>
          <p:nvPr/>
        </p:nvPicPr>
        <p:blipFill rotWithShape="1">
          <a:blip r:embed="rId3">
            <a:alphaModFix/>
          </a:blip>
          <a:srcRect t="8800"/>
          <a:stretch/>
        </p:blipFill>
        <p:spPr>
          <a:xfrm>
            <a:off x="5324475" y="1416619"/>
            <a:ext cx="3177037" cy="1933143"/>
          </a:xfrm>
          <a:prstGeom prst="rect">
            <a:avLst/>
          </a:prstGeom>
          <a:noFill/>
          <a:ln w="9525" cap="flat" cmpd="sng">
            <a:solidFill>
              <a:srgbClr val="3F3F3F"/>
            </a:solidFill>
            <a:prstDash val="solid"/>
            <a:round/>
            <a:headEnd type="none" w="sm" len="sm"/>
            <a:tailEnd type="none" w="sm" len="sm"/>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Engagement">
  <p:cSld name="Engagement">
    <p:spTree>
      <p:nvGrpSpPr>
        <p:cNvPr id="1" name="Shape 350"/>
        <p:cNvGrpSpPr/>
        <p:nvPr/>
      </p:nvGrpSpPr>
      <p:grpSpPr>
        <a:xfrm>
          <a:off x="0" y="0"/>
          <a:ext cx="0" cy="0"/>
          <a:chOff x="0" y="0"/>
          <a:chExt cx="0" cy="0"/>
        </a:xfrm>
      </p:grpSpPr>
      <p:sp>
        <p:nvSpPr>
          <p:cNvPr id="351" name="Google Shape;351;p51"/>
          <p:cNvSpPr/>
          <p:nvPr/>
        </p:nvSpPr>
        <p:spPr>
          <a:xfrm>
            <a:off x="-10716" y="-10716"/>
            <a:ext cx="7668900" cy="946500"/>
          </a:xfrm>
          <a:prstGeom prst="rect">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b="0" i="0" u="none" strike="noStrike" cap="none">
              <a:solidFill>
                <a:schemeClr val="lt1"/>
              </a:solidFill>
              <a:latin typeface="Calibri"/>
              <a:ea typeface="Calibri"/>
              <a:cs typeface="Calibri"/>
              <a:sym typeface="Calibri"/>
            </a:endParaRPr>
          </a:p>
        </p:txBody>
      </p:sp>
      <p:cxnSp>
        <p:nvCxnSpPr>
          <p:cNvPr id="352" name="Google Shape;352;p51"/>
          <p:cNvCxnSpPr/>
          <p:nvPr/>
        </p:nvCxnSpPr>
        <p:spPr>
          <a:xfrm>
            <a:off x="300038" y="1038225"/>
            <a:ext cx="8696400" cy="0"/>
          </a:xfrm>
          <a:prstGeom prst="straightConnector1">
            <a:avLst/>
          </a:prstGeom>
          <a:noFill/>
          <a:ln w="9525" cap="flat" cmpd="sng">
            <a:solidFill>
              <a:srgbClr val="EACA0C"/>
            </a:solidFill>
            <a:prstDash val="solid"/>
            <a:miter lim="800000"/>
            <a:headEnd type="none" w="sm" len="sm"/>
            <a:tailEnd type="none" w="sm" len="sm"/>
          </a:ln>
        </p:spPr>
      </p:cxnSp>
      <p:sp>
        <p:nvSpPr>
          <p:cNvPr id="353" name="Google Shape;353;p51"/>
          <p:cNvSpPr txBox="1">
            <a:spLocks noGrp="1"/>
          </p:cNvSpPr>
          <p:nvPr>
            <p:ph type="title"/>
          </p:nvPr>
        </p:nvSpPr>
        <p:spPr>
          <a:xfrm>
            <a:off x="285750" y="225027"/>
            <a:ext cx="7165200" cy="5181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chemeClr val="lt1"/>
              </a:buClr>
              <a:buSzPts val="2700"/>
              <a:buFont typeface="Trebuchet MS"/>
              <a:buNone/>
              <a:defRPr sz="27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4" name="Google Shape;354;p51"/>
          <p:cNvSpPr txBox="1">
            <a:spLocks noGrp="1"/>
          </p:cNvSpPr>
          <p:nvPr>
            <p:ph type="body" idx="1"/>
          </p:nvPr>
        </p:nvSpPr>
        <p:spPr>
          <a:xfrm>
            <a:off x="507427" y="1274495"/>
            <a:ext cx="7946700" cy="3542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2100"/>
              <a:buFont typeface="Arial"/>
              <a:buNone/>
              <a:defRPr sz="2100" b="0" i="0" u="none" strike="noStrike" cap="none">
                <a:solidFill>
                  <a:srgbClr val="17375E"/>
                </a:solidFill>
                <a:latin typeface="Calibri"/>
                <a:ea typeface="Calibri"/>
                <a:cs typeface="Calibri"/>
                <a:sym typeface="Calibri"/>
              </a:defRPr>
            </a:lvl1pPr>
            <a:lvl2pPr marL="914400" marR="0" lvl="1" indent="-323850" algn="l" rtl="0">
              <a:lnSpc>
                <a:spcPct val="90000"/>
              </a:lnSpc>
              <a:spcBef>
                <a:spcPts val="400"/>
              </a:spcBef>
              <a:spcAft>
                <a:spcPts val="0"/>
              </a:spcAft>
              <a:buClr>
                <a:srgbClr val="17375E"/>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17375E"/>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17375E"/>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17375E"/>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55" name="Google Shape;355;p51" descr="Logo for the Civilian Services Acquisition Workshop with seven steps on the left leading to the letters CSAW" title="CSAW Logo Color"/>
          <p:cNvPicPr preferRelativeResize="0"/>
          <p:nvPr/>
        </p:nvPicPr>
        <p:blipFill rotWithShape="1">
          <a:blip r:embed="rId2">
            <a:alphaModFix/>
          </a:blip>
          <a:srcRect/>
          <a:stretch/>
        </p:blipFill>
        <p:spPr>
          <a:xfrm>
            <a:off x="7877908" y="7127"/>
            <a:ext cx="1266092" cy="53719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Section Header with Image">
  <p:cSld name="2_Section Header with Image">
    <p:spTree>
      <p:nvGrpSpPr>
        <p:cNvPr id="1" name="Shape 356"/>
        <p:cNvGrpSpPr/>
        <p:nvPr/>
      </p:nvGrpSpPr>
      <p:grpSpPr>
        <a:xfrm>
          <a:off x="0" y="0"/>
          <a:ext cx="0" cy="0"/>
          <a:chOff x="0" y="0"/>
          <a:chExt cx="0" cy="0"/>
        </a:xfrm>
      </p:grpSpPr>
      <p:sp>
        <p:nvSpPr>
          <p:cNvPr id="357" name="Google Shape;357;p52"/>
          <p:cNvSpPr/>
          <p:nvPr/>
        </p:nvSpPr>
        <p:spPr>
          <a:xfrm rot="10800000" flipH="1">
            <a:off x="0" y="78"/>
            <a:ext cx="7968900" cy="4053000"/>
          </a:xfrm>
          <a:prstGeom prst="rtTriangle">
            <a:avLst/>
          </a:prstGeom>
          <a:solidFill>
            <a:srgbClr val="014E7D">
              <a:alpha val="9255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58" name="Google Shape;358;p52"/>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359" name="Google Shape;359;p52"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0" name="Google Shape;360;p52"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361" name="Google Shape;361;p52"/>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362" name="Google Shape;362;p52"/>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63" name="Google Shape;363;p52"/>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364" name="Google Shape;364;p52"/>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365" name="Google Shape;365;p52"/>
          <p:cNvSpPr/>
          <p:nvPr/>
        </p:nvSpPr>
        <p:spPr>
          <a:xfrm rot="-1640934">
            <a:off x="-104219" y="2555305"/>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6" name="Google Shape;366;p52"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7" name="Google Shape;367;p52"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68" name="Google Shape;368;p52" descr="Logo for the Civilian Services Acquisition Workshop with seven steps on the left leading to the letters CSAW" title="CSAW Logo"/>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69"/>
        <p:cNvGrpSpPr/>
        <p:nvPr/>
      </p:nvGrpSpPr>
      <p:grpSpPr>
        <a:xfrm>
          <a:off x="0" y="0"/>
          <a:ext cx="0" cy="0"/>
          <a:chOff x="0" y="0"/>
          <a:chExt cx="0" cy="0"/>
        </a:xfrm>
      </p:grpSpPr>
      <p:pic>
        <p:nvPicPr>
          <p:cNvPr id="370" name="Google Shape;370;p53" descr="Logo for the Civilian Services Acquisition Workshop with seven steps on the left leading to the letters CSAW" title="CSAW Logo Color"/>
          <p:cNvPicPr preferRelativeResize="0"/>
          <p:nvPr/>
        </p:nvPicPr>
        <p:blipFill rotWithShape="1">
          <a:blip r:embed="rId2">
            <a:alphaModFix/>
          </a:blip>
          <a:srcRect/>
          <a:stretch/>
        </p:blipFill>
        <p:spPr>
          <a:xfrm>
            <a:off x="7877908" y="7127"/>
            <a:ext cx="1266092" cy="53719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5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71"/>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372"/>
        <p:cNvGrpSpPr/>
        <p:nvPr/>
      </p:nvGrpSpPr>
      <p:grpSpPr>
        <a:xfrm>
          <a:off x="0" y="0"/>
          <a:ext cx="0" cy="0"/>
          <a:chOff x="0" y="0"/>
          <a:chExt cx="0" cy="0"/>
        </a:xfrm>
      </p:grpSpPr>
      <p:sp>
        <p:nvSpPr>
          <p:cNvPr id="373" name="Google Shape;373;p55"/>
          <p:cNvSpPr/>
          <p:nvPr/>
        </p:nvSpPr>
        <p:spPr>
          <a:xfrm>
            <a:off x="0" y="0"/>
            <a:ext cx="9144000" cy="5143500"/>
          </a:xfrm>
          <a:custGeom>
            <a:avLst/>
            <a:gdLst/>
            <a:ahLst/>
            <a:cxnLst/>
            <a:rect l="l" t="t" r="r" b="b"/>
            <a:pathLst>
              <a:path w="9144000" h="6858000" extrusionOk="0">
                <a:moveTo>
                  <a:pt x="9144000" y="0"/>
                </a:moveTo>
                <a:lnTo>
                  <a:pt x="0" y="0"/>
                </a:lnTo>
                <a:lnTo>
                  <a:pt x="0" y="6858000"/>
                </a:lnTo>
                <a:lnTo>
                  <a:pt x="9144000" y="6858000"/>
                </a:lnTo>
                <a:lnTo>
                  <a:pt x="9144000" y="0"/>
                </a:lnTo>
                <a:close/>
              </a:path>
            </a:pathLst>
          </a:custGeom>
          <a:solidFill>
            <a:srgbClr val="0B539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4" name="Google Shape;374;p55"/>
          <p:cNvSpPr/>
          <p:nvPr/>
        </p:nvSpPr>
        <p:spPr>
          <a:xfrm>
            <a:off x="0" y="1840392"/>
            <a:ext cx="7879080" cy="1291114"/>
          </a:xfrm>
          <a:custGeom>
            <a:avLst/>
            <a:gdLst/>
            <a:ahLst/>
            <a:cxnLst/>
            <a:rect l="l" t="t" r="r" b="b"/>
            <a:pathLst>
              <a:path w="7879080" h="1721485" extrusionOk="0">
                <a:moveTo>
                  <a:pt x="7879016" y="0"/>
                </a:moveTo>
                <a:lnTo>
                  <a:pt x="0" y="0"/>
                </a:lnTo>
                <a:lnTo>
                  <a:pt x="0" y="1721091"/>
                </a:lnTo>
                <a:lnTo>
                  <a:pt x="7879016" y="1721091"/>
                </a:lnTo>
                <a:lnTo>
                  <a:pt x="7879016" y="0"/>
                </a:lnTo>
                <a:close/>
              </a:path>
            </a:pathLst>
          </a:custGeom>
          <a:solidFill>
            <a:srgbClr val="0579B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p55"/>
          <p:cNvSpPr/>
          <p:nvPr/>
        </p:nvSpPr>
        <p:spPr>
          <a:xfrm>
            <a:off x="7101206" y="1751572"/>
            <a:ext cx="793115" cy="554831"/>
          </a:xfrm>
          <a:custGeom>
            <a:avLst/>
            <a:gdLst/>
            <a:ahLst/>
            <a:cxnLst/>
            <a:rect l="l" t="t" r="r" b="b"/>
            <a:pathLst>
              <a:path w="793115" h="739775" extrusionOk="0">
                <a:moveTo>
                  <a:pt x="792530" y="739419"/>
                </a:moveTo>
                <a:lnTo>
                  <a:pt x="103009" y="118414"/>
                </a:lnTo>
                <a:lnTo>
                  <a:pt x="103009" y="739419"/>
                </a:lnTo>
                <a:lnTo>
                  <a:pt x="792530" y="739419"/>
                </a:lnTo>
                <a:close/>
              </a:path>
              <a:path w="793115" h="739775" extrusionOk="0">
                <a:moveTo>
                  <a:pt x="792594" y="0"/>
                </a:moveTo>
                <a:lnTo>
                  <a:pt x="0" y="0"/>
                </a:lnTo>
                <a:lnTo>
                  <a:pt x="792594" y="724496"/>
                </a:lnTo>
                <a:lnTo>
                  <a:pt x="792594" y="0"/>
                </a:lnTo>
                <a:close/>
              </a:path>
            </a:pathLst>
          </a:custGeom>
          <a:solidFill>
            <a:srgbClr val="0B539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6" name="Google Shape;376;p55"/>
          <p:cNvSpPr txBox="1">
            <a:spLocks noGrp="1"/>
          </p:cNvSpPr>
          <p:nvPr>
            <p:ph type="title"/>
          </p:nvPr>
        </p:nvSpPr>
        <p:spPr>
          <a:xfrm>
            <a:off x="281622" y="2306403"/>
            <a:ext cx="7216200" cy="492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200"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7"/>
        <p:cNvGrpSpPr/>
        <p:nvPr/>
      </p:nvGrpSpPr>
      <p:grpSpPr>
        <a:xfrm>
          <a:off x="0" y="0"/>
          <a:ext cx="0" cy="0"/>
          <a:chOff x="0" y="0"/>
          <a:chExt cx="0" cy="0"/>
        </a:xfrm>
      </p:grpSpPr>
      <p:sp>
        <p:nvSpPr>
          <p:cNvPr id="378" name="Google Shape;378;p56"/>
          <p:cNvSpPr txBox="1">
            <a:spLocks noGrp="1"/>
          </p:cNvSpPr>
          <p:nvPr>
            <p:ph type="title"/>
          </p:nvPr>
        </p:nvSpPr>
        <p:spPr>
          <a:xfrm>
            <a:off x="76200" y="57150"/>
            <a:ext cx="7216200" cy="4923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400"/>
              <a:buNone/>
              <a:defRPr sz="3200" b="1" i="0">
                <a:solidFill>
                  <a:srgbClr val="003B70"/>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9" name="Google Shape;379;p56"/>
          <p:cNvSpPr txBox="1">
            <a:spLocks noGrp="1"/>
          </p:cNvSpPr>
          <p:nvPr>
            <p:ph type="body" idx="1"/>
          </p:nvPr>
        </p:nvSpPr>
        <p:spPr>
          <a:xfrm>
            <a:off x="81317" y="742950"/>
            <a:ext cx="7297500" cy="2463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600" b="1"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9pPr>
          </a:lstStyle>
          <a:p>
            <a:endParaRPr/>
          </a:p>
        </p:txBody>
      </p:sp>
      <p:sp>
        <p:nvSpPr>
          <p:cNvPr id="380" name="Google Shape;380;p56"/>
          <p:cNvSpPr/>
          <p:nvPr/>
        </p:nvSpPr>
        <p:spPr>
          <a:xfrm>
            <a:off x="67830" y="613933"/>
            <a:ext cx="7230109" cy="0"/>
          </a:xfrm>
          <a:custGeom>
            <a:avLst/>
            <a:gdLst/>
            <a:ahLst/>
            <a:cxnLst/>
            <a:rect l="l" t="t" r="r" b="b"/>
            <a:pathLst>
              <a:path w="7230109" h="120000" extrusionOk="0">
                <a:moveTo>
                  <a:pt x="0" y="0"/>
                </a:moveTo>
                <a:lnTo>
                  <a:pt x="7229995" y="0"/>
                </a:lnTo>
              </a:path>
            </a:pathLst>
          </a:custGeom>
          <a:noFill/>
          <a:ln w="1905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flict Funny Full Picture 3">
  <p:cSld name="Conflict Funny Full Picture 3">
    <p:spTree>
      <p:nvGrpSpPr>
        <p:cNvPr id="1" name="Shape 381"/>
        <p:cNvGrpSpPr/>
        <p:nvPr/>
      </p:nvGrpSpPr>
      <p:grpSpPr>
        <a:xfrm>
          <a:off x="0" y="0"/>
          <a:ext cx="0" cy="0"/>
          <a:chOff x="0" y="0"/>
          <a:chExt cx="0" cy="0"/>
        </a:xfrm>
      </p:grpSpPr>
      <p:sp>
        <p:nvSpPr>
          <p:cNvPr id="382" name="Google Shape;382;p57"/>
          <p:cNvSpPr/>
          <p:nvPr/>
        </p:nvSpPr>
        <p:spPr>
          <a:xfrm rot="10800000" flipH="1">
            <a:off x="0" y="-1"/>
            <a:ext cx="8810400" cy="47244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83" name="Google Shape;383;p57"/>
          <p:cNvCxnSpPr/>
          <p:nvPr/>
        </p:nvCxnSpPr>
        <p:spPr>
          <a:xfrm rot="10800000" flipH="1">
            <a:off x="0" y="4008494"/>
            <a:ext cx="1771800" cy="930900"/>
          </a:xfrm>
          <a:prstGeom prst="straightConnector1">
            <a:avLst/>
          </a:prstGeom>
          <a:noFill/>
          <a:ln w="9525" cap="flat" cmpd="sng">
            <a:solidFill>
              <a:srgbClr val="7F7F7F"/>
            </a:solidFill>
            <a:prstDash val="solid"/>
            <a:miter lim="800000"/>
            <a:headEnd type="none" w="sm" len="sm"/>
            <a:tailEnd type="none" w="sm" len="sm"/>
          </a:ln>
        </p:spPr>
      </p:cxnSp>
      <p:sp>
        <p:nvSpPr>
          <p:cNvPr id="384" name="Google Shape;384;p57" title="Title "/>
          <p:cNvSpPr txBox="1">
            <a:spLocks noGrp="1"/>
          </p:cNvSpPr>
          <p:nvPr>
            <p:ph type="title"/>
          </p:nvPr>
        </p:nvSpPr>
        <p:spPr>
          <a:xfrm>
            <a:off x="500888" y="217736"/>
            <a:ext cx="3010200" cy="558600"/>
          </a:xfrm>
          <a:prstGeom prst="rect">
            <a:avLst/>
          </a:prstGeom>
          <a:solidFill>
            <a:srgbClr val="7F7F7F">
              <a:alpha val="89410"/>
            </a:srgbClr>
          </a:solidFill>
          <a:ln>
            <a:noFill/>
          </a:ln>
        </p:spPr>
        <p:txBody>
          <a:bodyPr spcFirstLastPara="1" wrap="square" lIns="216000" tIns="34275" rIns="68575" bIns="0" anchor="ctr" anchorCtr="0">
            <a:noAutofit/>
          </a:bodyPr>
          <a:lstStyle>
            <a:lvl1pPr lvl="0" algn="l" rtl="0">
              <a:lnSpc>
                <a:spcPct val="90000"/>
              </a:lnSpc>
              <a:spcBef>
                <a:spcPts val="0"/>
              </a:spcBef>
              <a:spcAft>
                <a:spcPts val="0"/>
              </a:spcAft>
              <a:buClr>
                <a:schemeClr val="lt1"/>
              </a:buClr>
              <a:buSzPts val="2400"/>
              <a:buFont typeface="Trebuchet MS"/>
              <a:buNone/>
              <a:defRPr sz="2400"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 with Image 2">
  <p:cSld name="Text with Image 2">
    <p:spTree>
      <p:nvGrpSpPr>
        <p:cNvPr id="1" name="Shape 385"/>
        <p:cNvGrpSpPr/>
        <p:nvPr/>
      </p:nvGrpSpPr>
      <p:grpSpPr>
        <a:xfrm>
          <a:off x="0" y="0"/>
          <a:ext cx="0" cy="0"/>
          <a:chOff x="0" y="0"/>
          <a:chExt cx="0" cy="0"/>
        </a:xfrm>
      </p:grpSpPr>
      <p:sp>
        <p:nvSpPr>
          <p:cNvPr id="386" name="Google Shape;386;p58"/>
          <p:cNvSpPr/>
          <p:nvPr/>
        </p:nvSpPr>
        <p:spPr>
          <a:xfrm rot="10800000">
            <a:off x="1379699" y="4"/>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87" name="Google Shape;387;p58"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8" name="Google Shape;388;p58"/>
          <p:cNvSpPr/>
          <p:nvPr/>
        </p:nvSpPr>
        <p:spPr>
          <a:xfrm flipH="1">
            <a:off x="2233575" y="-4"/>
            <a:ext cx="3090900" cy="981000"/>
          </a:xfrm>
          <a:prstGeom prst="parallelogram">
            <a:avLst>
              <a:gd name="adj" fmla="val 18638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89" name="Google Shape;389;p58"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0" name="Google Shape;390;p58"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91" name="Google Shape;391;p58" descr="Logo for the Civilian Services Acquisition Workshop with seven steps on the left leading to the letters CSAW" title="CSAW Logo Color"/>
          <p:cNvPicPr preferRelativeResize="0"/>
          <p:nvPr/>
        </p:nvPicPr>
        <p:blipFill rotWithShape="1">
          <a:blip r:embed="rId2">
            <a:alphaModFix/>
          </a:blip>
          <a:srcRect/>
          <a:stretch/>
        </p:blipFill>
        <p:spPr>
          <a:xfrm>
            <a:off x="7877908" y="7127"/>
            <a:ext cx="1266092" cy="53719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92"/>
        <p:cNvGrpSpPr/>
        <p:nvPr/>
      </p:nvGrpSpPr>
      <p:grpSpPr>
        <a:xfrm>
          <a:off x="0" y="0"/>
          <a:ext cx="0" cy="0"/>
          <a:chOff x="0" y="0"/>
          <a:chExt cx="0" cy="0"/>
        </a:xfrm>
      </p:grpSpPr>
      <p:sp>
        <p:nvSpPr>
          <p:cNvPr id="393" name="Google Shape;393;p59"/>
          <p:cNvSpPr txBox="1">
            <a:spLocks noGrp="1"/>
          </p:cNvSpPr>
          <p:nvPr>
            <p:ph type="title"/>
          </p:nvPr>
        </p:nvSpPr>
        <p:spPr>
          <a:xfrm>
            <a:off x="466165" y="1532965"/>
            <a:ext cx="8238600" cy="2064300"/>
          </a:xfrm>
          <a:prstGeom prst="rect">
            <a:avLst/>
          </a:prstGeom>
          <a:noFill/>
          <a:ln>
            <a:noFill/>
          </a:ln>
        </p:spPr>
        <p:txBody>
          <a:bodyPr spcFirstLastPara="1" wrap="square" lIns="68575" tIns="34275" rIns="68575" bIns="0" anchor="ctr" anchorCtr="0">
            <a:noAutofit/>
          </a:bodyPr>
          <a:lstStyle>
            <a:lvl1pPr lvl="0" algn="ctr" rtl="0">
              <a:lnSpc>
                <a:spcPct val="90000"/>
              </a:lnSpc>
              <a:spcBef>
                <a:spcPts val="0"/>
              </a:spcBef>
              <a:spcAft>
                <a:spcPts val="0"/>
              </a:spcAft>
              <a:buClr>
                <a:srgbClr val="002665"/>
              </a:buClr>
              <a:buSzPts val="2400"/>
              <a:buFont typeface="Arial"/>
              <a:buNone/>
              <a:defRPr sz="2400" b="1" cap="none">
                <a:solidFill>
                  <a:srgbClr val="002665"/>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394" name="Google Shape;394;p59" title="GSA Starmark Logo"/>
          <p:cNvPicPr preferRelativeResize="0"/>
          <p:nvPr/>
        </p:nvPicPr>
        <p:blipFill rotWithShape="1">
          <a:blip r:embed="rId2">
            <a:alphaModFix/>
          </a:blip>
          <a:srcRect/>
          <a:stretch/>
        </p:blipFill>
        <p:spPr>
          <a:xfrm>
            <a:off x="503700" y="236692"/>
            <a:ext cx="665950" cy="525663"/>
          </a:xfrm>
          <a:prstGeom prst="rect">
            <a:avLst/>
          </a:prstGeom>
          <a:noFill/>
          <a:ln>
            <a:noFill/>
          </a:ln>
        </p:spPr>
      </p:pic>
      <p:sp>
        <p:nvSpPr>
          <p:cNvPr id="395" name="Google Shape;395;p59"/>
          <p:cNvSpPr txBox="1"/>
          <p:nvPr/>
        </p:nvSpPr>
        <p:spPr>
          <a:xfrm>
            <a:off x="5378425" y="571331"/>
            <a:ext cx="3427500" cy="377700"/>
          </a:xfrm>
          <a:prstGeom prst="rect">
            <a:avLst/>
          </a:prstGeom>
          <a:noFill/>
          <a:ln>
            <a:noFill/>
          </a:ln>
        </p:spPr>
        <p:txBody>
          <a:bodyPr spcFirstLastPara="1" wrap="square" lIns="68575" tIns="68575" rIns="68575" bIns="68575" anchor="t" anchorCtr="0">
            <a:noAutofit/>
          </a:bodyPr>
          <a:lstStyle/>
          <a:p>
            <a:pPr marL="0" marR="0" lvl="0" indent="0" algn="r" rtl="0">
              <a:lnSpc>
                <a:spcPct val="100000"/>
              </a:lnSpc>
              <a:spcBef>
                <a:spcPts val="0"/>
              </a:spcBef>
              <a:spcAft>
                <a:spcPts val="0"/>
              </a:spcAft>
              <a:buClr>
                <a:srgbClr val="666666"/>
              </a:buClr>
              <a:buSzPts val="900"/>
              <a:buFont typeface="Arial"/>
              <a:buNone/>
            </a:pPr>
            <a:r>
              <a:rPr lang="en" sz="900" b="1" i="0" u="none" strike="noStrike" cap="none">
                <a:solidFill>
                  <a:srgbClr val="666666"/>
                </a:solidFill>
                <a:latin typeface="Arial"/>
                <a:ea typeface="Arial"/>
                <a:cs typeface="Arial"/>
                <a:sym typeface="Arial"/>
              </a:rPr>
              <a:t>U.S. General Services Administration</a:t>
            </a:r>
            <a:endParaRPr sz="900" b="1" i="0" u="none" strike="noStrike" cap="none">
              <a:solidFill>
                <a:srgbClr val="666666"/>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Section Header with Image">
  <p:cSld name="1_Section Header with Image">
    <p:spTree>
      <p:nvGrpSpPr>
        <p:cNvPr id="1" name="Shape 396"/>
        <p:cNvGrpSpPr/>
        <p:nvPr/>
      </p:nvGrpSpPr>
      <p:grpSpPr>
        <a:xfrm>
          <a:off x="0" y="0"/>
          <a:ext cx="0" cy="0"/>
          <a:chOff x="0" y="0"/>
          <a:chExt cx="0" cy="0"/>
        </a:xfrm>
      </p:grpSpPr>
      <p:sp>
        <p:nvSpPr>
          <p:cNvPr id="397" name="Google Shape;397;p60"/>
          <p:cNvSpPr/>
          <p:nvPr/>
        </p:nvSpPr>
        <p:spPr>
          <a:xfrm rot="10800000" flipH="1">
            <a:off x="0" y="78"/>
            <a:ext cx="7968900" cy="4053000"/>
          </a:xfrm>
          <a:prstGeom prst="rtTriangle">
            <a:avLst/>
          </a:prstGeom>
          <a:solidFill>
            <a:srgbClr val="953735">
              <a:alpha val="9059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398" name="Google Shape;398;p60"/>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399" name="Google Shape;399;p60"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00" name="Google Shape;400;p60"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401" name="Google Shape;401;p60"/>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402" name="Google Shape;402;p60"/>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403" name="Google Shape;403;p60"/>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404" name="Google Shape;404;p60"/>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405" name="Google Shape;405;p60"/>
          <p:cNvSpPr/>
          <p:nvPr/>
        </p:nvSpPr>
        <p:spPr>
          <a:xfrm rot="-1640934">
            <a:off x="-104226" y="2555308"/>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6" name="Google Shape;406;p60"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7" name="Google Shape;407;p60"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08" name="Google Shape;408;p60" descr="Logo for the Civilian Services Acquisition Workshop with seven steps on the left leading to the letters CSAW" title="CSAW Logo"/>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flict/Stress Serious Full Picture 4">
  <p:cSld name="Conflict/Stress Serious Full Picture 4">
    <p:spTree>
      <p:nvGrpSpPr>
        <p:cNvPr id="1" name="Shape 409"/>
        <p:cNvGrpSpPr/>
        <p:nvPr/>
      </p:nvGrpSpPr>
      <p:grpSpPr>
        <a:xfrm>
          <a:off x="0" y="0"/>
          <a:ext cx="0" cy="0"/>
          <a:chOff x="0" y="0"/>
          <a:chExt cx="0" cy="0"/>
        </a:xfrm>
      </p:grpSpPr>
      <p:cxnSp>
        <p:nvCxnSpPr>
          <p:cNvPr id="410" name="Google Shape;410;p61"/>
          <p:cNvCxnSpPr/>
          <p:nvPr/>
        </p:nvCxnSpPr>
        <p:spPr>
          <a:xfrm rot="10800000">
            <a:off x="7159219" y="3909788"/>
            <a:ext cx="2898600" cy="1773000"/>
          </a:xfrm>
          <a:prstGeom prst="straightConnector1">
            <a:avLst/>
          </a:prstGeom>
          <a:noFill/>
          <a:ln w="9525" cap="flat" cmpd="sng">
            <a:solidFill>
              <a:srgbClr val="7F7F7F"/>
            </a:solidFill>
            <a:prstDash val="solid"/>
            <a:miter lim="800000"/>
            <a:headEnd type="none" w="sm" len="sm"/>
            <a:tailEnd type="none" w="sm" len="sm"/>
          </a:ln>
        </p:spPr>
      </p:cxnSp>
      <p:pic>
        <p:nvPicPr>
          <p:cNvPr id="411" name="Google Shape;411;p61"/>
          <p:cNvPicPr preferRelativeResize="0"/>
          <p:nvPr/>
        </p:nvPicPr>
        <p:blipFill rotWithShape="1">
          <a:blip r:embed="rId2">
            <a:alphaModFix/>
          </a:blip>
          <a:srcRect/>
          <a:stretch/>
        </p:blipFill>
        <p:spPr>
          <a:xfrm>
            <a:off x="5086388" y="1125785"/>
            <a:ext cx="3707382" cy="2407631"/>
          </a:xfrm>
          <a:prstGeom prst="rect">
            <a:avLst/>
          </a:prstGeom>
          <a:noFill/>
          <a:ln>
            <a:noFill/>
          </a:ln>
        </p:spPr>
      </p:pic>
      <p:sp>
        <p:nvSpPr>
          <p:cNvPr id="412" name="Google Shape;412;p61"/>
          <p:cNvSpPr/>
          <p:nvPr/>
        </p:nvSpPr>
        <p:spPr>
          <a:xfrm flipH="1">
            <a:off x="2233575" y="-4"/>
            <a:ext cx="3090900" cy="981000"/>
          </a:xfrm>
          <a:prstGeom prst="parallelogram">
            <a:avLst>
              <a:gd name="adj" fmla="val 186380"/>
            </a:avLst>
          </a:prstGeom>
          <a:solidFill>
            <a:srgbClr val="95373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13" name="Google Shape;413;p61" title="Title "/>
          <p:cNvSpPr txBox="1">
            <a:spLocks noGrp="1"/>
          </p:cNvSpPr>
          <p:nvPr>
            <p:ph type="title"/>
          </p:nvPr>
        </p:nvSpPr>
        <p:spPr>
          <a:xfrm>
            <a:off x="398533" y="981363"/>
            <a:ext cx="48087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14" name="Google Shape;414;p61" descr="Logo for the Civilian Services Acquisition Workshop with seven steps on the left leading to the letters CSAW" title="CSAW Logo Color"/>
          <p:cNvPicPr preferRelativeResize="0"/>
          <p:nvPr/>
        </p:nvPicPr>
        <p:blipFill rotWithShape="1">
          <a:blip r:embed="rId3">
            <a:alphaModFix/>
          </a:blip>
          <a:srcRect/>
          <a:stretch/>
        </p:blipFill>
        <p:spPr>
          <a:xfrm>
            <a:off x="7877908" y="7127"/>
            <a:ext cx="1266092" cy="537197"/>
          </a:xfrm>
          <a:prstGeom prst="rect">
            <a:avLst/>
          </a:prstGeom>
          <a:noFill/>
          <a:ln>
            <a:noFill/>
          </a:ln>
        </p:spPr>
      </p:pic>
      <p:sp>
        <p:nvSpPr>
          <p:cNvPr id="415" name="Google Shape;415;p61" title="Bullet Points"/>
          <p:cNvSpPr txBox="1">
            <a:spLocks noGrp="1"/>
          </p:cNvSpPr>
          <p:nvPr>
            <p:ph type="body" idx="1"/>
          </p:nvPr>
        </p:nvSpPr>
        <p:spPr>
          <a:xfrm>
            <a:off x="398533" y="2067367"/>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uzzle Full Picture 2">
  <p:cSld name="Puzzle Full Picture 2">
    <p:spTree>
      <p:nvGrpSpPr>
        <p:cNvPr id="1" name="Shape 416"/>
        <p:cNvGrpSpPr/>
        <p:nvPr/>
      </p:nvGrpSpPr>
      <p:grpSpPr>
        <a:xfrm>
          <a:off x="0" y="0"/>
          <a:ext cx="0" cy="0"/>
          <a:chOff x="0" y="0"/>
          <a:chExt cx="0" cy="0"/>
        </a:xfrm>
      </p:grpSpPr>
      <p:sp>
        <p:nvSpPr>
          <p:cNvPr id="417" name="Google Shape;417;p62"/>
          <p:cNvSpPr/>
          <p:nvPr/>
        </p:nvSpPr>
        <p:spPr>
          <a:xfrm rot="10800000" flipH="1">
            <a:off x="0" y="-1"/>
            <a:ext cx="8810400" cy="47244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418" name="Google Shape;418;p62"/>
          <p:cNvCxnSpPr/>
          <p:nvPr/>
        </p:nvCxnSpPr>
        <p:spPr>
          <a:xfrm rot="10800000" flipH="1">
            <a:off x="0" y="4008494"/>
            <a:ext cx="1771800" cy="930900"/>
          </a:xfrm>
          <a:prstGeom prst="straightConnector1">
            <a:avLst/>
          </a:prstGeom>
          <a:noFill/>
          <a:ln w="9525" cap="flat" cmpd="sng">
            <a:solidFill>
              <a:srgbClr val="7F7F7F"/>
            </a:solidFill>
            <a:prstDash val="solid"/>
            <a:miter lim="800000"/>
            <a:headEnd type="none" w="sm" len="sm"/>
            <a:tailEnd type="none" w="sm" len="sm"/>
          </a:ln>
        </p:spPr>
      </p:cxnSp>
      <p:pic>
        <p:nvPicPr>
          <p:cNvPr id="419" name="Google Shape;419;p62" descr="Several hands each holding a puzzle piece toward the center of the image" title="Puzzle Hands"/>
          <p:cNvPicPr preferRelativeResize="0"/>
          <p:nvPr/>
        </p:nvPicPr>
        <p:blipFill rotWithShape="1">
          <a:blip r:embed="rId2">
            <a:alphaModFix/>
          </a:blip>
          <a:srcRect/>
          <a:stretch/>
        </p:blipFill>
        <p:spPr>
          <a:xfrm>
            <a:off x="3983531" y="285749"/>
            <a:ext cx="4964888" cy="4653644"/>
          </a:xfrm>
          <a:prstGeom prst="rect">
            <a:avLst/>
          </a:prstGeom>
          <a:noFill/>
          <a:ln>
            <a:noFill/>
          </a:ln>
        </p:spPr>
      </p:pic>
      <p:sp>
        <p:nvSpPr>
          <p:cNvPr id="420" name="Google Shape;420;p62" title="Title "/>
          <p:cNvSpPr txBox="1">
            <a:spLocks noGrp="1"/>
          </p:cNvSpPr>
          <p:nvPr>
            <p:ph type="title"/>
          </p:nvPr>
        </p:nvSpPr>
        <p:spPr>
          <a:xfrm>
            <a:off x="295139" y="1696404"/>
            <a:ext cx="3529500" cy="705000"/>
          </a:xfrm>
          <a:prstGeom prst="rect">
            <a:avLst/>
          </a:prstGeom>
          <a:solidFill>
            <a:schemeClr val="lt1">
              <a:alpha val="87060"/>
            </a:schemeClr>
          </a:solidFill>
          <a:ln>
            <a:noFill/>
          </a:ln>
        </p:spPr>
        <p:txBody>
          <a:bodyPr spcFirstLastPara="1" wrap="square" lIns="216000" tIns="34275" rIns="68575" bIns="0" anchor="ctr" anchorCtr="0">
            <a:normAutofit/>
          </a:bodyPr>
          <a:lstStyle>
            <a:lvl1pPr lvl="0" algn="l" rtl="0">
              <a:lnSpc>
                <a:spcPct val="90000"/>
              </a:lnSpc>
              <a:spcBef>
                <a:spcPts val="0"/>
              </a:spcBef>
              <a:spcAft>
                <a:spcPts val="0"/>
              </a:spcAft>
              <a:buClr>
                <a:schemeClr val="dk1"/>
              </a:buClr>
              <a:buSzPts val="2400"/>
              <a:buFont typeface="Trebuchet MS"/>
              <a:buNone/>
              <a:defRPr sz="2400" b="1">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xt with Image 2">
  <p:cSld name="1_Text with Image 2">
    <p:spTree>
      <p:nvGrpSpPr>
        <p:cNvPr id="1" name="Shape 421"/>
        <p:cNvGrpSpPr/>
        <p:nvPr/>
      </p:nvGrpSpPr>
      <p:grpSpPr>
        <a:xfrm>
          <a:off x="0" y="0"/>
          <a:ext cx="0" cy="0"/>
          <a:chOff x="0" y="0"/>
          <a:chExt cx="0" cy="0"/>
        </a:xfrm>
      </p:grpSpPr>
      <p:sp>
        <p:nvSpPr>
          <p:cNvPr id="422" name="Google Shape;422;p63"/>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3" name="Google Shape;423;p63"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24" name="Google Shape;424;p63"/>
          <p:cNvSpPr/>
          <p:nvPr/>
        </p:nvSpPr>
        <p:spPr>
          <a:xfrm flipH="1">
            <a:off x="2233575" y="-4"/>
            <a:ext cx="3090900" cy="981000"/>
          </a:xfrm>
          <a:prstGeom prst="parallelogram">
            <a:avLst>
              <a:gd name="adj" fmla="val 186380"/>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5" name="Google Shape;425;p63"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26" name="Google Shape;426;p63"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27" name="Google Shape;427;p63" descr="Image of several people around a conference table engaged in discussion" title="Team Meeting"/>
          <p:cNvPicPr preferRelativeResize="0"/>
          <p:nvPr/>
        </p:nvPicPr>
        <p:blipFill rotWithShape="1">
          <a:blip r:embed="rId2">
            <a:alphaModFix/>
          </a:blip>
          <a:srcRect/>
          <a:stretch/>
        </p:blipFill>
        <p:spPr>
          <a:xfrm>
            <a:off x="5753435" y="1682071"/>
            <a:ext cx="3269180" cy="2272966"/>
          </a:xfrm>
          <a:prstGeom prst="rect">
            <a:avLst/>
          </a:prstGeom>
          <a:noFill/>
          <a:ln w="19050" cap="flat" cmpd="sng">
            <a:solidFill>
              <a:srgbClr val="953735"/>
            </a:solidFill>
            <a:prstDash val="solid"/>
            <a:round/>
            <a:headEnd type="none" w="sm" len="sm"/>
            <a:tailEnd type="none" w="sm" len="sm"/>
          </a:ln>
        </p:spPr>
      </p:pic>
      <p:pic>
        <p:nvPicPr>
          <p:cNvPr id="428" name="Google Shape;428;p63" descr="Logo for the Civilian Services Acquisition Workshop with seven steps on the left leading to the letters CSAW" title="CSAW Logo Color"/>
          <p:cNvPicPr preferRelativeResize="0"/>
          <p:nvPr/>
        </p:nvPicPr>
        <p:blipFill rotWithShape="1">
          <a:blip r:embed="rId3">
            <a:alphaModFix/>
          </a:blip>
          <a:srcRect/>
          <a:stretch/>
        </p:blipFill>
        <p:spPr>
          <a:xfrm>
            <a:off x="7877908" y="7127"/>
            <a:ext cx="1266092" cy="53719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Urban Flag Full Picture 7">
  <p:cSld name="Urban Flag Full Picture 7">
    <p:spTree>
      <p:nvGrpSpPr>
        <p:cNvPr id="1" name="Shape 429"/>
        <p:cNvGrpSpPr/>
        <p:nvPr/>
      </p:nvGrpSpPr>
      <p:grpSpPr>
        <a:xfrm>
          <a:off x="0" y="0"/>
          <a:ext cx="0" cy="0"/>
          <a:chOff x="0" y="0"/>
          <a:chExt cx="0" cy="0"/>
        </a:xfrm>
      </p:grpSpPr>
      <p:sp>
        <p:nvSpPr>
          <p:cNvPr id="430" name="Google Shape;430;p64"/>
          <p:cNvSpPr/>
          <p:nvPr/>
        </p:nvSpPr>
        <p:spPr>
          <a:xfrm rot="10800000" flipH="1">
            <a:off x="0" y="-1"/>
            <a:ext cx="8810400" cy="4724400"/>
          </a:xfrm>
          <a:prstGeom prst="rtTriangle">
            <a:avLst/>
          </a:prstGeom>
          <a:solidFill>
            <a:srgbClr val="FED65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431" name="Google Shape;431;p64"/>
          <p:cNvCxnSpPr/>
          <p:nvPr/>
        </p:nvCxnSpPr>
        <p:spPr>
          <a:xfrm rot="10800000" flipH="1">
            <a:off x="0" y="4008494"/>
            <a:ext cx="1771800" cy="93090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432"/>
        <p:cNvGrpSpPr/>
        <p:nvPr/>
      </p:nvGrpSpPr>
      <p:grpSpPr>
        <a:xfrm>
          <a:off x="0" y="0"/>
          <a:ext cx="0" cy="0"/>
          <a:chOff x="0" y="0"/>
          <a:chExt cx="0" cy="0"/>
        </a:xfrm>
      </p:grpSpPr>
      <p:sp>
        <p:nvSpPr>
          <p:cNvPr id="433" name="Google Shape;433;p65" title="Title"/>
          <p:cNvSpPr txBox="1">
            <a:spLocks noGrp="1"/>
          </p:cNvSpPr>
          <p:nvPr>
            <p:ph type="ctrTitle"/>
          </p:nvPr>
        </p:nvSpPr>
        <p:spPr>
          <a:xfrm>
            <a:off x="5141533" y="1326698"/>
            <a:ext cx="3640200" cy="12123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4" name="Google Shape;434;p65"/>
          <p:cNvSpPr txBox="1">
            <a:spLocks noGrp="1"/>
          </p:cNvSpPr>
          <p:nvPr>
            <p:ph type="body" idx="1"/>
          </p:nvPr>
        </p:nvSpPr>
        <p:spPr>
          <a:xfrm>
            <a:off x="5364277" y="2585766"/>
            <a:ext cx="2584500" cy="216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35" name="Google Shape;435;p65"/>
          <p:cNvSpPr txBox="1">
            <a:spLocks noGrp="1"/>
          </p:cNvSpPr>
          <p:nvPr>
            <p:ph type="body" idx="2"/>
          </p:nvPr>
        </p:nvSpPr>
        <p:spPr>
          <a:xfrm>
            <a:off x="5384660" y="2879588"/>
            <a:ext cx="2584500" cy="216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36" name="Google Shape;436;p65"/>
          <p:cNvSpPr txBox="1">
            <a:spLocks noGrp="1"/>
          </p:cNvSpPr>
          <p:nvPr>
            <p:ph type="body" idx="3"/>
          </p:nvPr>
        </p:nvSpPr>
        <p:spPr>
          <a:xfrm>
            <a:off x="5384659" y="3176430"/>
            <a:ext cx="2584500" cy="21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37" name="Google Shape;437;p65"/>
          <p:cNvSpPr txBox="1">
            <a:spLocks noGrp="1"/>
          </p:cNvSpPr>
          <p:nvPr>
            <p:ph type="body" idx="4"/>
          </p:nvPr>
        </p:nvSpPr>
        <p:spPr>
          <a:xfrm>
            <a:off x="5384658" y="3467056"/>
            <a:ext cx="2886000" cy="4074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38" name="Google Shape;438;p65"/>
          <p:cNvSpPr/>
          <p:nvPr/>
        </p:nvSpPr>
        <p:spPr>
          <a:xfrm>
            <a:off x="5091284" y="2618829"/>
            <a:ext cx="194184" cy="194184"/>
          </a:xfrm>
          <a:custGeom>
            <a:avLst/>
            <a:gdLst/>
            <a:ahLst/>
            <a:cxnLst/>
            <a:rect l="l" t="t"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9" name="Google Shape;439;p65"/>
          <p:cNvSpPr/>
          <p:nvPr/>
        </p:nvSpPr>
        <p:spPr>
          <a:xfrm>
            <a:off x="5136041" y="2899214"/>
            <a:ext cx="121122" cy="222048"/>
          </a:xfrm>
          <a:custGeom>
            <a:avLst/>
            <a:gdLst/>
            <a:ahLst/>
            <a:cxnLst/>
            <a:rect l="l" t="t"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0" name="Google Shape;440;p65"/>
          <p:cNvSpPr/>
          <p:nvPr/>
        </p:nvSpPr>
        <p:spPr>
          <a:xfrm>
            <a:off x="5105597" y="3223473"/>
            <a:ext cx="194184" cy="141210"/>
          </a:xfrm>
          <a:custGeom>
            <a:avLst/>
            <a:gdLst/>
            <a:ahLst/>
            <a:cxnLst/>
            <a:rect l="l" t="t"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1" name="Google Shape;441;p65"/>
          <p:cNvSpPr/>
          <p:nvPr/>
        </p:nvSpPr>
        <p:spPr>
          <a:xfrm>
            <a:off x="5115181" y="3490193"/>
            <a:ext cx="175014" cy="175014"/>
          </a:xfrm>
          <a:custGeom>
            <a:avLst/>
            <a:gdLst/>
            <a:ahLst/>
            <a:cxnLst/>
            <a:rect l="l" t="t"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2" name="Google Shape;442;p65"/>
          <p:cNvSpPr/>
          <p:nvPr/>
        </p:nvSpPr>
        <p:spPr>
          <a:xfrm rot="10800000" flipH="1">
            <a:off x="0" y="78"/>
            <a:ext cx="7968900" cy="40530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443" name="Google Shape;443;p65"/>
          <p:cNvCxnSpPr/>
          <p:nvPr/>
        </p:nvCxnSpPr>
        <p:spPr>
          <a:xfrm rot="10800000" flipH="1">
            <a:off x="0" y="42"/>
            <a:ext cx="4523100" cy="2253300"/>
          </a:xfrm>
          <a:prstGeom prst="straightConnector1">
            <a:avLst/>
          </a:prstGeom>
          <a:noFill/>
          <a:ln w="9525" cap="flat" cmpd="sng">
            <a:solidFill>
              <a:srgbClr val="A5A5A5"/>
            </a:solidFill>
            <a:prstDash val="solid"/>
            <a:miter lim="800000"/>
            <a:headEnd type="none" w="sm" len="sm"/>
            <a:tailEnd type="none" w="sm" len="sm"/>
          </a:ln>
        </p:spPr>
      </p:cxnSp>
      <p:cxnSp>
        <p:nvCxnSpPr>
          <p:cNvPr id="444" name="Google Shape;444;p65"/>
          <p:cNvCxnSpPr/>
          <p:nvPr/>
        </p:nvCxnSpPr>
        <p:spPr>
          <a:xfrm rot="10800000" flipH="1">
            <a:off x="6753226" y="3177899"/>
            <a:ext cx="2391000" cy="1266600"/>
          </a:xfrm>
          <a:prstGeom prst="straightConnector1">
            <a:avLst/>
          </a:prstGeom>
          <a:noFill/>
          <a:ln w="9525" cap="flat" cmpd="sng">
            <a:solidFill>
              <a:srgbClr val="953735"/>
            </a:solidFill>
            <a:prstDash val="solid"/>
            <a:miter lim="800000"/>
            <a:headEnd type="none" w="sm" len="sm"/>
            <a:tailEnd type="none" w="sm" len="sm"/>
          </a:ln>
        </p:spPr>
      </p:cxnSp>
      <p:pic>
        <p:nvPicPr>
          <p:cNvPr id="445" name="Google Shape;445;p65" descr="Image of people standing in a circle holding out their arms and in the middle is the Civilian Services Acquisition Workshop logo. " title="Closing Page Image"/>
          <p:cNvPicPr preferRelativeResize="0"/>
          <p:nvPr/>
        </p:nvPicPr>
        <p:blipFill rotWithShape="1">
          <a:blip r:embed="rId2">
            <a:alphaModFix/>
          </a:blip>
          <a:srcRect/>
          <a:stretch/>
        </p:blipFill>
        <p:spPr>
          <a:xfrm>
            <a:off x="980986" y="833846"/>
            <a:ext cx="3758400" cy="3471000"/>
          </a:xfrm>
          <a:prstGeom prst="ellipse">
            <a:avLst/>
          </a:prstGeom>
          <a:noFill/>
          <a:ln>
            <a:noFill/>
          </a:ln>
        </p:spPr>
      </p:pic>
      <p:sp>
        <p:nvSpPr>
          <p:cNvPr id="446" name="Google Shape;446;p65"/>
          <p:cNvSpPr/>
          <p:nvPr/>
        </p:nvSpPr>
        <p:spPr>
          <a:xfrm>
            <a:off x="2210479" y="2008415"/>
            <a:ext cx="1285800" cy="9615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47" name="Google Shape;447;p65" descr="Logo for the Civilian Services Acquisition Workshop with seven steps on the left leading to the letters CSAW" title="CSAW Logo Color"/>
          <p:cNvPicPr preferRelativeResize="0"/>
          <p:nvPr/>
        </p:nvPicPr>
        <p:blipFill rotWithShape="1">
          <a:blip r:embed="rId3">
            <a:alphaModFix/>
          </a:blip>
          <a:srcRect/>
          <a:stretch/>
        </p:blipFill>
        <p:spPr>
          <a:xfrm>
            <a:off x="2222725" y="2190459"/>
            <a:ext cx="1385208" cy="59725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448"/>
        <p:cNvGrpSpPr/>
        <p:nvPr/>
      </p:nvGrpSpPr>
      <p:grpSpPr>
        <a:xfrm>
          <a:off x="0" y="0"/>
          <a:ext cx="0" cy="0"/>
          <a:chOff x="0" y="0"/>
          <a:chExt cx="0" cy="0"/>
        </a:xfrm>
      </p:grpSpPr>
      <p:sp>
        <p:nvSpPr>
          <p:cNvPr id="449" name="Google Shape;449;p66"/>
          <p:cNvSpPr txBox="1">
            <a:spLocks noGrp="1"/>
          </p:cNvSpPr>
          <p:nvPr>
            <p:ph type="title"/>
          </p:nvPr>
        </p:nvSpPr>
        <p:spPr>
          <a:xfrm>
            <a:off x="492919" y="391554"/>
            <a:ext cx="5572200" cy="5181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450" name="Google Shape;450;p66" descr="Logo for the Civilian Services Acquisition Workshop with seven steps on the left leading to the letters CSAW" title="CSAW Logo Color"/>
          <p:cNvPicPr preferRelativeResize="0"/>
          <p:nvPr/>
        </p:nvPicPr>
        <p:blipFill rotWithShape="1">
          <a:blip r:embed="rId2">
            <a:alphaModFix/>
          </a:blip>
          <a:srcRect/>
          <a:stretch/>
        </p:blipFill>
        <p:spPr>
          <a:xfrm>
            <a:off x="7877908" y="7127"/>
            <a:ext cx="1266092" cy="53719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1"/>
        <p:cNvGrpSpPr/>
        <p:nvPr/>
      </p:nvGrpSpPr>
      <p:grpSpPr>
        <a:xfrm>
          <a:off x="0" y="0"/>
          <a:ext cx="0" cy="0"/>
          <a:chOff x="0" y="0"/>
          <a:chExt cx="0" cy="0"/>
        </a:xfrm>
      </p:grpSpPr>
      <p:sp>
        <p:nvSpPr>
          <p:cNvPr id="452" name="Google Shape;452;p67"/>
          <p:cNvSpPr txBox="1">
            <a:spLocks noGrp="1"/>
          </p:cNvSpPr>
          <p:nvPr>
            <p:ph type="title"/>
          </p:nvPr>
        </p:nvSpPr>
        <p:spPr>
          <a:xfrm>
            <a:off x="311700" y="555600"/>
            <a:ext cx="2808000" cy="755700"/>
          </a:xfrm>
          <a:prstGeom prst="rect">
            <a:avLst/>
          </a:prstGeom>
        </p:spPr>
        <p:txBody>
          <a:bodyPr spcFirstLastPara="1" wrap="square" lIns="68575" tIns="34275" rIns="68575" bIns="0"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3" name="Google Shape;453;p6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54" name="Google Shape;454;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5"/>
        <p:cNvGrpSpPr/>
        <p:nvPr/>
      </p:nvGrpSpPr>
      <p:grpSpPr>
        <a:xfrm>
          <a:off x="0" y="0"/>
          <a:ext cx="0" cy="0"/>
          <a:chOff x="0" y="0"/>
          <a:chExt cx="0" cy="0"/>
        </a:xfrm>
      </p:grpSpPr>
      <p:sp>
        <p:nvSpPr>
          <p:cNvPr id="456" name="Google Shape;456;p68"/>
          <p:cNvSpPr txBox="1">
            <a:spLocks noGrp="1"/>
          </p:cNvSpPr>
          <p:nvPr>
            <p:ph type="ctrTitle"/>
          </p:nvPr>
        </p:nvSpPr>
        <p:spPr>
          <a:xfrm>
            <a:off x="311708" y="744575"/>
            <a:ext cx="8520600" cy="2052600"/>
          </a:xfrm>
          <a:prstGeom prst="rect">
            <a:avLst/>
          </a:prstGeom>
        </p:spPr>
        <p:txBody>
          <a:bodyPr spcFirstLastPara="1" wrap="square" lIns="68575" tIns="34275" rIns="68575" bIns="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57" name="Google Shape;457;p6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8" name="Google Shape;458;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Title Slide">
  <p:cSld name="Main Title Slide">
    <p:spTree>
      <p:nvGrpSpPr>
        <p:cNvPr id="1" name="Shape 463"/>
        <p:cNvGrpSpPr/>
        <p:nvPr/>
      </p:nvGrpSpPr>
      <p:grpSpPr>
        <a:xfrm>
          <a:off x="0" y="0"/>
          <a:ext cx="0" cy="0"/>
          <a:chOff x="0" y="0"/>
          <a:chExt cx="0" cy="0"/>
        </a:xfrm>
      </p:grpSpPr>
      <p:sp>
        <p:nvSpPr>
          <p:cNvPr id="464" name="Google Shape;464;p70"/>
          <p:cNvSpPr/>
          <p:nvPr/>
        </p:nvSpPr>
        <p:spPr>
          <a:xfrm rot="10800000" flipH="1">
            <a:off x="0" y="78"/>
            <a:ext cx="7968900" cy="40530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465" name="Google Shape;465;p70"/>
          <p:cNvCxnSpPr/>
          <p:nvPr/>
        </p:nvCxnSpPr>
        <p:spPr>
          <a:xfrm rot="10800000" flipH="1">
            <a:off x="0" y="42"/>
            <a:ext cx="4523100" cy="2253300"/>
          </a:xfrm>
          <a:prstGeom prst="straightConnector1">
            <a:avLst/>
          </a:prstGeom>
          <a:noFill/>
          <a:ln w="9525" cap="flat" cmpd="sng">
            <a:solidFill>
              <a:srgbClr val="A5A5A5"/>
            </a:solidFill>
            <a:prstDash val="solid"/>
            <a:miter lim="800000"/>
            <a:headEnd type="none" w="sm" len="sm"/>
            <a:tailEnd type="none" w="sm" len="sm"/>
          </a:ln>
        </p:spPr>
      </p:cxnSp>
      <p:cxnSp>
        <p:nvCxnSpPr>
          <p:cNvPr id="466" name="Google Shape;466;p70"/>
          <p:cNvCxnSpPr/>
          <p:nvPr/>
        </p:nvCxnSpPr>
        <p:spPr>
          <a:xfrm rot="10800000" flipH="1">
            <a:off x="6753226" y="3419890"/>
            <a:ext cx="2391000" cy="1266600"/>
          </a:xfrm>
          <a:prstGeom prst="straightConnector1">
            <a:avLst/>
          </a:prstGeom>
          <a:noFill/>
          <a:ln w="9525" cap="flat" cmpd="sng">
            <a:solidFill>
              <a:srgbClr val="953735"/>
            </a:solidFill>
            <a:prstDash val="solid"/>
            <a:miter lim="800000"/>
            <a:headEnd type="none" w="sm" len="sm"/>
            <a:tailEnd type="none" w="sm" len="sm"/>
          </a:ln>
        </p:spPr>
      </p:cxnSp>
      <p:sp>
        <p:nvSpPr>
          <p:cNvPr id="467" name="Google Shape;467;p70" title="Title"/>
          <p:cNvSpPr txBox="1">
            <a:spLocks noGrp="1"/>
          </p:cNvSpPr>
          <p:nvPr>
            <p:ph type="ctrTitle"/>
          </p:nvPr>
        </p:nvSpPr>
        <p:spPr>
          <a:xfrm>
            <a:off x="4982068" y="1504563"/>
            <a:ext cx="3640200" cy="12123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953735"/>
              </a:buClr>
              <a:buSzPts val="3200"/>
              <a:buFont typeface="Trebuchet MS"/>
              <a:buNone/>
              <a:defRPr sz="3200" b="1">
                <a:solidFill>
                  <a:srgbClr val="953735"/>
                </a:solidFill>
                <a:latin typeface="Trebuchet MS"/>
                <a:ea typeface="Trebuchet MS"/>
                <a:cs typeface="Trebuchet MS"/>
                <a:sym typeface="Trebuchet M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8" name="Google Shape;468;p70" title="Subtitle"/>
          <p:cNvSpPr txBox="1">
            <a:spLocks noGrp="1"/>
          </p:cNvSpPr>
          <p:nvPr>
            <p:ph type="subTitle" idx="1"/>
          </p:nvPr>
        </p:nvSpPr>
        <p:spPr>
          <a:xfrm>
            <a:off x="4981688" y="2730749"/>
            <a:ext cx="3640800" cy="943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E7A40"/>
              </a:buClr>
              <a:buSzPts val="1800"/>
              <a:buFont typeface="Arial"/>
              <a:buNone/>
              <a:defRPr sz="1800" b="0" i="0" u="none" strike="noStrike" cap="none">
                <a:solidFill>
                  <a:srgbClr val="953735"/>
                </a:solidFill>
                <a:latin typeface="Trebuchet MS"/>
                <a:ea typeface="Trebuchet MS"/>
                <a:cs typeface="Trebuchet MS"/>
                <a:sym typeface="Trebuchet MS"/>
              </a:defRPr>
            </a:lvl1pPr>
            <a:lvl2pPr marR="0" lvl="1" algn="ctr"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rgbClr val="2E7A40"/>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69" name="Google Shape;469;p70"/>
          <p:cNvSpPr/>
          <p:nvPr/>
        </p:nvSpPr>
        <p:spPr>
          <a:xfrm>
            <a:off x="2210479" y="2008415"/>
            <a:ext cx="1285800" cy="9615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470" name="Google Shape;470;p70" descr="H:\Rotation 4 PSHC Category Management\CSAW\CSAW Logo - Color.png"/>
          <p:cNvPicPr preferRelativeResize="0"/>
          <p:nvPr/>
        </p:nvPicPr>
        <p:blipFill rotWithShape="1">
          <a:blip r:embed="rId2">
            <a:alphaModFix/>
          </a:blip>
          <a:srcRect/>
          <a:stretch/>
        </p:blipFill>
        <p:spPr>
          <a:xfrm>
            <a:off x="2222725" y="2190459"/>
            <a:ext cx="1385208" cy="597256"/>
          </a:xfrm>
          <a:prstGeom prst="rect">
            <a:avLst/>
          </a:prstGeom>
          <a:noFill/>
          <a:ln>
            <a:noFill/>
          </a:ln>
        </p:spPr>
      </p:pic>
      <p:sp>
        <p:nvSpPr>
          <p:cNvPr id="471" name="Google Shape;471;p70"/>
          <p:cNvSpPr/>
          <p:nvPr/>
        </p:nvSpPr>
        <p:spPr>
          <a:xfrm>
            <a:off x="842317" y="726831"/>
            <a:ext cx="4035900" cy="3687000"/>
          </a:xfrm>
          <a:prstGeom prst="ellipse">
            <a:avLst/>
          </a:prstGeom>
          <a:solidFill>
            <a:srgbClr val="FED6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472" name="Google Shape;472;p70"/>
          <p:cNvPicPr preferRelativeResize="0"/>
          <p:nvPr/>
        </p:nvPicPr>
        <p:blipFill rotWithShape="1">
          <a:blip r:embed="rId3">
            <a:alphaModFix/>
          </a:blip>
          <a:srcRect/>
          <a:stretch/>
        </p:blipFill>
        <p:spPr>
          <a:xfrm>
            <a:off x="980986" y="833846"/>
            <a:ext cx="3758400" cy="3471000"/>
          </a:xfrm>
          <a:prstGeom prst="ellipse">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ext with Image 3">
  <p:cSld name="Text with Image 3">
    <p:spTree>
      <p:nvGrpSpPr>
        <p:cNvPr id="1" name="Shape 473"/>
        <p:cNvGrpSpPr/>
        <p:nvPr/>
      </p:nvGrpSpPr>
      <p:grpSpPr>
        <a:xfrm>
          <a:off x="0" y="0"/>
          <a:ext cx="0" cy="0"/>
          <a:chOff x="0" y="0"/>
          <a:chExt cx="0" cy="0"/>
        </a:xfrm>
      </p:grpSpPr>
      <p:sp>
        <p:nvSpPr>
          <p:cNvPr id="474" name="Google Shape;474;p71"/>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75" name="Google Shape;475;p71"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76" name="Google Shape;476;p71"/>
          <p:cNvSpPr/>
          <p:nvPr/>
        </p:nvSpPr>
        <p:spPr>
          <a:xfrm flipH="1">
            <a:off x="2233575" y="-4"/>
            <a:ext cx="3090900" cy="981000"/>
          </a:xfrm>
          <a:prstGeom prst="parallelogram">
            <a:avLst>
              <a:gd name="adj" fmla="val 18638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477" name="Google Shape;477;p71"/>
          <p:cNvCxnSpPr/>
          <p:nvPr/>
        </p:nvCxnSpPr>
        <p:spPr>
          <a:xfrm rot="10800000" flipH="1">
            <a:off x="7764236" y="889350"/>
            <a:ext cx="1379700" cy="1225200"/>
          </a:xfrm>
          <a:prstGeom prst="straightConnector1">
            <a:avLst/>
          </a:prstGeom>
          <a:noFill/>
          <a:ln w="9525" cap="flat" cmpd="sng">
            <a:solidFill>
              <a:srgbClr val="953735"/>
            </a:solidFill>
            <a:prstDash val="solid"/>
            <a:miter lim="800000"/>
            <a:headEnd type="none" w="sm" len="sm"/>
            <a:tailEnd type="none" w="sm" len="sm"/>
          </a:ln>
        </p:spPr>
      </p:cxnSp>
      <p:sp>
        <p:nvSpPr>
          <p:cNvPr id="478" name="Google Shape;478;p71"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79" name="Google Shape;479;p71"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80" name="Google Shape;480;p71"/>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1" name="Google Shape;481;p71"/>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482" name="Google Shape;482;p71"/>
          <p:cNvPicPr preferRelativeResize="0"/>
          <p:nvPr/>
        </p:nvPicPr>
        <p:blipFill rotWithShape="1">
          <a:blip r:embed="rId2">
            <a:alphaModFix/>
          </a:blip>
          <a:srcRect/>
          <a:stretch/>
        </p:blipFill>
        <p:spPr>
          <a:xfrm>
            <a:off x="4627633" y="1076325"/>
            <a:ext cx="4516366" cy="4067175"/>
          </a:xfrm>
          <a:custGeom>
            <a:avLst/>
            <a:gdLst/>
            <a:ahLst/>
            <a:cxnLst/>
            <a:rect l="l" t="t" r="r" b="b"/>
            <a:pathLst>
              <a:path w="6021821" h="5422900" extrusionOk="0">
                <a:moveTo>
                  <a:pt x="6021821" y="0"/>
                </a:moveTo>
                <a:lnTo>
                  <a:pt x="6021821" y="5422900"/>
                </a:lnTo>
                <a:lnTo>
                  <a:pt x="0" y="5422900"/>
                </a:lnTo>
                <a:close/>
              </a:path>
            </a:pathLst>
          </a:custGeom>
          <a:noFill/>
          <a:ln>
            <a:noFill/>
          </a:ln>
        </p:spPr>
      </p:pic>
      <p:pic>
        <p:nvPicPr>
          <p:cNvPr id="483" name="Google Shape;483;p71"/>
          <p:cNvPicPr preferRelativeResize="0"/>
          <p:nvPr/>
        </p:nvPicPr>
        <p:blipFill rotWithShape="1">
          <a:blip r:embed="rId3">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xt w/ Image 1">
  <p:cSld name="Text w/ Image 1">
    <p:spTree>
      <p:nvGrpSpPr>
        <p:cNvPr id="1" name="Shape 484"/>
        <p:cNvGrpSpPr/>
        <p:nvPr/>
      </p:nvGrpSpPr>
      <p:grpSpPr>
        <a:xfrm>
          <a:off x="0" y="0"/>
          <a:ext cx="0" cy="0"/>
          <a:chOff x="0" y="0"/>
          <a:chExt cx="0" cy="0"/>
        </a:xfrm>
      </p:grpSpPr>
      <p:sp>
        <p:nvSpPr>
          <p:cNvPr id="485" name="Google Shape;485;p72"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86" name="Google Shape;486;p72"/>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87" name="Google Shape;487;p72"/>
          <p:cNvSpPr/>
          <p:nvPr/>
        </p:nvSpPr>
        <p:spPr>
          <a:xfrm flipH="1">
            <a:off x="2233575" y="-4"/>
            <a:ext cx="3090900" cy="981000"/>
          </a:xfrm>
          <a:prstGeom prst="parallelogram">
            <a:avLst>
              <a:gd name="adj" fmla="val 186380"/>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488" name="Google Shape;488;p72"/>
          <p:cNvCxnSpPr/>
          <p:nvPr/>
        </p:nvCxnSpPr>
        <p:spPr>
          <a:xfrm rot="10800000" flipH="1">
            <a:off x="4781550" y="3785458"/>
            <a:ext cx="1143600" cy="1352400"/>
          </a:xfrm>
          <a:prstGeom prst="straightConnector1">
            <a:avLst/>
          </a:prstGeom>
          <a:noFill/>
          <a:ln w="9525" cap="flat" cmpd="sng">
            <a:solidFill>
              <a:srgbClr val="17375E"/>
            </a:solidFill>
            <a:prstDash val="solid"/>
            <a:miter lim="800000"/>
            <a:headEnd type="none" w="sm" len="sm"/>
            <a:tailEnd type="none" w="sm" len="sm"/>
          </a:ln>
        </p:spPr>
      </p:cxnSp>
      <p:sp>
        <p:nvSpPr>
          <p:cNvPr id="489" name="Google Shape;489;p72"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0" name="Google Shape;490;p72"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91" name="Google Shape;491;p72"/>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2" name="Google Shape;492;p72"/>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493" name="Google Shape;493;p72"/>
          <p:cNvPicPr preferRelativeResize="0"/>
          <p:nvPr/>
        </p:nvPicPr>
        <p:blipFill rotWithShape="1">
          <a:blip r:embed="rId2">
            <a:alphaModFix/>
          </a:blip>
          <a:srcRect/>
          <a:stretch/>
        </p:blipFill>
        <p:spPr>
          <a:xfrm>
            <a:off x="4953000" y="0"/>
            <a:ext cx="4191000" cy="5154187"/>
          </a:xfrm>
          <a:custGeom>
            <a:avLst/>
            <a:gdLst/>
            <a:ahLst/>
            <a:cxnLst/>
            <a:rect l="l" t="t" r="r" b="b"/>
            <a:pathLst>
              <a:path w="5588000" h="6872249" extrusionOk="0">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ext with Image 4">
  <p:cSld name="Text with Image 4">
    <p:spTree>
      <p:nvGrpSpPr>
        <p:cNvPr id="1" name="Shape 494"/>
        <p:cNvGrpSpPr/>
        <p:nvPr/>
      </p:nvGrpSpPr>
      <p:grpSpPr>
        <a:xfrm>
          <a:off x="0" y="0"/>
          <a:ext cx="0" cy="0"/>
          <a:chOff x="0" y="0"/>
          <a:chExt cx="0" cy="0"/>
        </a:xfrm>
      </p:grpSpPr>
      <p:sp>
        <p:nvSpPr>
          <p:cNvPr id="495" name="Google Shape;495;p73"/>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96" name="Google Shape;496;p73"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7" name="Google Shape;497;p73"/>
          <p:cNvSpPr/>
          <p:nvPr/>
        </p:nvSpPr>
        <p:spPr>
          <a:xfrm flipH="1">
            <a:off x="2233575" y="-4"/>
            <a:ext cx="3090900" cy="981000"/>
          </a:xfrm>
          <a:prstGeom prst="parallelogram">
            <a:avLst>
              <a:gd name="adj" fmla="val 186380"/>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98" name="Google Shape;498;p73"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9" name="Google Shape;499;p73"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00" name="Google Shape;500;p73"/>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1" name="Google Shape;501;p73"/>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02" name="Google Shape;502;p73"/>
          <p:cNvPicPr preferRelativeResize="0"/>
          <p:nvPr/>
        </p:nvPicPr>
        <p:blipFill rotWithShape="1">
          <a:blip r:embed="rId2">
            <a:alphaModFix/>
          </a:blip>
          <a:srcRect/>
          <a:stretch/>
        </p:blipFill>
        <p:spPr>
          <a:xfrm>
            <a:off x="5753435" y="1728700"/>
            <a:ext cx="3269180" cy="2179709"/>
          </a:xfrm>
          <a:prstGeom prst="rect">
            <a:avLst/>
          </a:prstGeom>
          <a:noFill/>
          <a:ln w="19050" cap="flat" cmpd="sng">
            <a:solidFill>
              <a:srgbClr val="17375E"/>
            </a:solidFill>
            <a:prstDash val="solid"/>
            <a:round/>
            <a:headEnd type="none" w="sm" len="sm"/>
            <a:tailEnd type="none" w="sm" len="sm"/>
          </a:ln>
        </p:spPr>
      </p:pic>
      <p:pic>
        <p:nvPicPr>
          <p:cNvPr id="503" name="Google Shape;503;p73"/>
          <p:cNvPicPr preferRelativeResize="0"/>
          <p:nvPr/>
        </p:nvPicPr>
        <p:blipFill rotWithShape="1">
          <a:blip r:embed="rId3">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with Image 2">
  <p:cSld name="Text with Image 2">
    <p:spTree>
      <p:nvGrpSpPr>
        <p:cNvPr id="1" name="Shape 504"/>
        <p:cNvGrpSpPr/>
        <p:nvPr/>
      </p:nvGrpSpPr>
      <p:grpSpPr>
        <a:xfrm>
          <a:off x="0" y="0"/>
          <a:ext cx="0" cy="0"/>
          <a:chOff x="0" y="0"/>
          <a:chExt cx="0" cy="0"/>
        </a:xfrm>
      </p:grpSpPr>
      <p:sp>
        <p:nvSpPr>
          <p:cNvPr id="505" name="Google Shape;505;p74"/>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06" name="Google Shape;506;p74"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07" name="Google Shape;507;p74"/>
          <p:cNvSpPr/>
          <p:nvPr/>
        </p:nvSpPr>
        <p:spPr>
          <a:xfrm flipH="1">
            <a:off x="2233575" y="-4"/>
            <a:ext cx="3090900" cy="981000"/>
          </a:xfrm>
          <a:prstGeom prst="parallelogram">
            <a:avLst>
              <a:gd name="adj" fmla="val 18638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08" name="Google Shape;508;p74"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09" name="Google Shape;509;p74"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0" name="Google Shape;510;p74"/>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1" name="Google Shape;511;p74"/>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12" name="Google Shape;512;p74"/>
          <p:cNvPicPr preferRelativeResize="0"/>
          <p:nvPr/>
        </p:nvPicPr>
        <p:blipFill rotWithShape="1">
          <a:blip r:embed="rId2">
            <a:alphaModFix/>
          </a:blip>
          <a:srcRect/>
          <a:stretch/>
        </p:blipFill>
        <p:spPr>
          <a:xfrm>
            <a:off x="5753435" y="1682071"/>
            <a:ext cx="3269180" cy="2272966"/>
          </a:xfrm>
          <a:prstGeom prst="rect">
            <a:avLst/>
          </a:prstGeom>
          <a:noFill/>
          <a:ln w="19050" cap="flat" cmpd="sng">
            <a:solidFill>
              <a:srgbClr val="953735"/>
            </a:solidFill>
            <a:prstDash val="solid"/>
            <a:round/>
            <a:headEnd type="none" w="sm" len="sm"/>
            <a:tailEnd type="none" w="sm" len="sm"/>
          </a:ln>
        </p:spPr>
      </p:pic>
      <p:pic>
        <p:nvPicPr>
          <p:cNvPr id="513" name="Google Shape;513;p74"/>
          <p:cNvPicPr preferRelativeResize="0"/>
          <p:nvPr/>
        </p:nvPicPr>
        <p:blipFill rotWithShape="1">
          <a:blip r:embed="rId3">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Agenda" type="titleOnly">
  <p:cSld name="TITLE_ONLY">
    <p:bg>
      <p:bgPr>
        <a:solidFill>
          <a:srgbClr val="1F497D"/>
        </a:solidFill>
        <a:effectLst/>
      </p:bgPr>
    </p:bg>
    <p:spTree>
      <p:nvGrpSpPr>
        <p:cNvPr id="1" name="Shape 514"/>
        <p:cNvGrpSpPr/>
        <p:nvPr/>
      </p:nvGrpSpPr>
      <p:grpSpPr>
        <a:xfrm>
          <a:off x="0" y="0"/>
          <a:ext cx="0" cy="0"/>
          <a:chOff x="0" y="0"/>
          <a:chExt cx="0" cy="0"/>
        </a:xfrm>
      </p:grpSpPr>
      <p:sp>
        <p:nvSpPr>
          <p:cNvPr id="515" name="Google Shape;515;p75"/>
          <p:cNvSpPr txBox="1">
            <a:spLocks noGrp="1"/>
          </p:cNvSpPr>
          <p:nvPr>
            <p:ph type="title"/>
          </p:nvPr>
        </p:nvSpPr>
        <p:spPr>
          <a:xfrm>
            <a:off x="5250" y="231800"/>
            <a:ext cx="8520600" cy="572700"/>
          </a:xfrm>
          <a:prstGeom prst="rect">
            <a:avLst/>
          </a:prstGeom>
          <a:noFill/>
          <a:ln>
            <a:noFill/>
          </a:ln>
        </p:spPr>
        <p:txBody>
          <a:bodyPr spcFirstLastPara="1" wrap="square" lIns="91350" tIns="91350" rIns="91350" bIns="91350" anchor="t" anchorCtr="0">
            <a:noAutofit/>
          </a:bodyPr>
          <a:lstStyle>
            <a:lvl1pPr lvl="0" algn="l" rtl="0">
              <a:lnSpc>
                <a:spcPct val="90000"/>
              </a:lnSpc>
              <a:spcBef>
                <a:spcPts val="0"/>
              </a:spcBef>
              <a:spcAft>
                <a:spcPts val="0"/>
              </a:spcAft>
              <a:buClr>
                <a:srgbClr val="FFFFFF"/>
              </a:buClr>
              <a:buSzPts val="2100"/>
              <a:buFont typeface="Helvetica Neue"/>
              <a:buNone/>
              <a:defRPr>
                <a:solidFill>
                  <a:srgbClr val="FFFFFF"/>
                </a:solidFill>
                <a:latin typeface="Helvetica Neue"/>
                <a:ea typeface="Helvetica Neue"/>
                <a:cs typeface="Helvetica Neue"/>
                <a:sym typeface="Helvetica Neu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a:endParaRPr/>
          </a:p>
        </p:txBody>
      </p:sp>
      <p:sp>
        <p:nvSpPr>
          <p:cNvPr id="516" name="Google Shape;516;p75"/>
          <p:cNvSpPr txBox="1">
            <a:spLocks noGrp="1"/>
          </p:cNvSpPr>
          <p:nvPr>
            <p:ph type="sldNum" idx="12"/>
          </p:nvPr>
        </p:nvSpPr>
        <p:spPr>
          <a:xfrm>
            <a:off x="8472458" y="4663217"/>
            <a:ext cx="548700" cy="393600"/>
          </a:xfrm>
          <a:prstGeom prst="rect">
            <a:avLst/>
          </a:prstGeom>
          <a:noFill/>
          <a:ln>
            <a:noFill/>
          </a:ln>
        </p:spPr>
        <p:txBody>
          <a:bodyPr spcFirstLastPara="1" wrap="square" lIns="91350" tIns="91350" rIns="91350" bIns="91350" anchor="ctr" anchorCtr="0">
            <a:noAutofit/>
          </a:bodyPr>
          <a:lstStyle>
            <a:lvl1pPr marL="0" lvl="0"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1pPr>
            <a:lvl2pPr marL="0" lvl="1"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2pPr>
            <a:lvl3pPr marL="0" lvl="2"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3pPr>
            <a:lvl4pPr marL="0" lvl="3"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4pPr>
            <a:lvl5pPr marL="0" lvl="4"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5pPr>
            <a:lvl6pPr marL="0" lvl="5"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6pPr>
            <a:lvl7pPr marL="0" lvl="6"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7pPr>
            <a:lvl8pPr marL="0" lvl="7"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8pPr>
            <a:lvl9pPr marL="0" lvl="8" indent="0" algn="r" rtl="0">
              <a:buClr>
                <a:schemeClr val="lt2"/>
              </a:buClr>
              <a:buSzPts val="900"/>
              <a:buFont typeface="Calibri"/>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17" name="Google Shape;517;p75"/>
          <p:cNvSpPr txBox="1"/>
          <p:nvPr/>
        </p:nvSpPr>
        <p:spPr>
          <a:xfrm>
            <a:off x="187350" y="976650"/>
            <a:ext cx="8639100" cy="3816300"/>
          </a:xfrm>
          <a:prstGeom prst="rect">
            <a:avLst/>
          </a:prstGeom>
          <a:noFill/>
          <a:ln>
            <a:noFill/>
          </a:ln>
        </p:spPr>
        <p:txBody>
          <a:bodyPr spcFirstLastPara="1" wrap="square" lIns="91350" tIns="91350" rIns="91350" bIns="91350" anchor="t" anchorCtr="0">
            <a:noAutofit/>
          </a:bodyPr>
          <a:lstStyle/>
          <a:p>
            <a:pPr marL="0" marR="0" lvl="0" indent="0" algn="l" rtl="0">
              <a:spcBef>
                <a:spcPts val="0"/>
              </a:spcBef>
              <a:spcAft>
                <a:spcPts val="0"/>
              </a:spcAft>
              <a:buClr>
                <a:schemeClr val="dk1"/>
              </a:buClr>
              <a:buSzPts val="1400"/>
              <a:buFont typeface="Calibri"/>
              <a:buNone/>
            </a:pPr>
            <a:endParaRPr sz="14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rgbClr val="00467F"/>
        </a:solidFill>
        <a:effectLst/>
      </p:bgPr>
    </p:bg>
    <p:spTree>
      <p:nvGrpSpPr>
        <p:cNvPr id="1" name="Shape 518"/>
        <p:cNvGrpSpPr/>
        <p:nvPr/>
      </p:nvGrpSpPr>
      <p:grpSpPr>
        <a:xfrm>
          <a:off x="0" y="0"/>
          <a:ext cx="0" cy="0"/>
          <a:chOff x="0" y="0"/>
          <a:chExt cx="0" cy="0"/>
        </a:xfrm>
      </p:grpSpPr>
      <p:sp>
        <p:nvSpPr>
          <p:cNvPr id="519" name="Google Shape;519;p76"/>
          <p:cNvSpPr txBox="1">
            <a:spLocks noGrp="1"/>
          </p:cNvSpPr>
          <p:nvPr>
            <p:ph type="title"/>
          </p:nvPr>
        </p:nvSpPr>
        <p:spPr>
          <a:xfrm>
            <a:off x="514350" y="517328"/>
            <a:ext cx="5550900" cy="932100"/>
          </a:xfrm>
          <a:prstGeom prst="rect">
            <a:avLst/>
          </a:prstGeom>
          <a:noFill/>
          <a:ln>
            <a:noFill/>
          </a:ln>
        </p:spPr>
        <p:txBody>
          <a:bodyPr spcFirstLastPara="1" wrap="square" lIns="68575" tIns="34275" rIns="68575" bIns="0" anchor="ctr" anchorCtr="0">
            <a:normAutofit/>
          </a:bodyPr>
          <a:lstStyle>
            <a:lvl1pPr lvl="0" algn="l" rtl="0">
              <a:lnSpc>
                <a:spcPct val="90000"/>
              </a:lnSpc>
              <a:spcBef>
                <a:spcPts val="0"/>
              </a:spcBef>
              <a:spcAft>
                <a:spcPts val="0"/>
              </a:spcAft>
              <a:buClr>
                <a:schemeClr val="lt1"/>
              </a:buClr>
              <a:buSzPts val="4200"/>
              <a:buFont typeface="Trebuchet MS"/>
              <a:buNone/>
              <a:defRPr sz="4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0" name="Google Shape;520;p76"/>
          <p:cNvSpPr/>
          <p:nvPr/>
        </p:nvSpPr>
        <p:spPr>
          <a:xfrm>
            <a:off x="-10716" y="388738"/>
            <a:ext cx="300000" cy="1189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1"/>
        <p:cNvGrpSpPr/>
        <p:nvPr/>
      </p:nvGrpSpPr>
      <p:grpSpPr>
        <a:xfrm>
          <a:off x="0" y="0"/>
          <a:ext cx="0" cy="0"/>
          <a:chOff x="0" y="0"/>
          <a:chExt cx="0" cy="0"/>
        </a:xfrm>
      </p:grpSpPr>
      <p:sp>
        <p:nvSpPr>
          <p:cNvPr id="522" name="Google Shape;522;p77"/>
          <p:cNvSpPr txBox="1">
            <a:spLocks noGrp="1"/>
          </p:cNvSpPr>
          <p:nvPr>
            <p:ph type="title"/>
          </p:nvPr>
        </p:nvSpPr>
        <p:spPr>
          <a:xfrm>
            <a:off x="642750" y="184950"/>
            <a:ext cx="6812100" cy="637800"/>
          </a:xfrm>
          <a:prstGeom prst="rect">
            <a:avLst/>
          </a:prstGeom>
          <a:noFill/>
          <a:ln>
            <a:noFill/>
          </a:ln>
        </p:spPr>
        <p:txBody>
          <a:bodyPr spcFirstLastPara="1" wrap="square" lIns="91350" tIns="91350" rIns="91350" bIns="91350" anchor="b"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800"/>
            </a:lvl2pPr>
            <a:lvl3pPr lvl="2" rtl="0">
              <a:spcBef>
                <a:spcPts val="0"/>
              </a:spcBef>
              <a:spcAft>
                <a:spcPts val="0"/>
              </a:spcAft>
              <a:buSzPts val="1100"/>
              <a:buFont typeface="Arial"/>
              <a:buNone/>
              <a:defRPr sz="1800"/>
            </a:lvl3pPr>
            <a:lvl4pPr lvl="3" rtl="0">
              <a:spcBef>
                <a:spcPts val="0"/>
              </a:spcBef>
              <a:spcAft>
                <a:spcPts val="0"/>
              </a:spcAft>
              <a:buSzPts val="1100"/>
              <a:buFont typeface="Arial"/>
              <a:buNone/>
              <a:defRPr sz="1800"/>
            </a:lvl4pPr>
            <a:lvl5pPr lvl="4" rtl="0">
              <a:spcBef>
                <a:spcPts val="0"/>
              </a:spcBef>
              <a:spcAft>
                <a:spcPts val="0"/>
              </a:spcAft>
              <a:buSzPts val="1100"/>
              <a:buFont typeface="Arial"/>
              <a:buNone/>
              <a:defRPr sz="1800"/>
            </a:lvl5pPr>
            <a:lvl6pPr lvl="5" rtl="0">
              <a:spcBef>
                <a:spcPts val="0"/>
              </a:spcBef>
              <a:spcAft>
                <a:spcPts val="0"/>
              </a:spcAft>
              <a:buSzPts val="1100"/>
              <a:buFont typeface="Arial"/>
              <a:buNone/>
              <a:defRPr sz="1800"/>
            </a:lvl6pPr>
            <a:lvl7pPr lvl="6" rtl="0">
              <a:spcBef>
                <a:spcPts val="0"/>
              </a:spcBef>
              <a:spcAft>
                <a:spcPts val="0"/>
              </a:spcAft>
              <a:buSzPts val="1100"/>
              <a:buFont typeface="Arial"/>
              <a:buNone/>
              <a:defRPr sz="1800"/>
            </a:lvl7pPr>
            <a:lvl8pPr lvl="7" rtl="0">
              <a:spcBef>
                <a:spcPts val="0"/>
              </a:spcBef>
              <a:spcAft>
                <a:spcPts val="0"/>
              </a:spcAft>
              <a:buSzPts val="1100"/>
              <a:buFont typeface="Arial"/>
              <a:buNone/>
              <a:defRPr sz="1800"/>
            </a:lvl8pPr>
            <a:lvl9pPr lvl="8" rtl="0">
              <a:spcBef>
                <a:spcPts val="0"/>
              </a:spcBef>
              <a:spcAft>
                <a:spcPts val="0"/>
              </a:spcAft>
              <a:buSzPts val="1100"/>
              <a:buFont typeface="Arial"/>
              <a:buNone/>
              <a:defRPr sz="1800"/>
            </a:lvl9pPr>
          </a:lstStyle>
          <a:p>
            <a:endParaRPr/>
          </a:p>
        </p:txBody>
      </p:sp>
      <p:sp>
        <p:nvSpPr>
          <p:cNvPr id="523" name="Google Shape;523;p77"/>
          <p:cNvSpPr txBox="1">
            <a:spLocks noGrp="1"/>
          </p:cNvSpPr>
          <p:nvPr>
            <p:ph type="body" idx="1"/>
          </p:nvPr>
        </p:nvSpPr>
        <p:spPr>
          <a:xfrm>
            <a:off x="457200" y="1200150"/>
            <a:ext cx="8229600" cy="3394500"/>
          </a:xfrm>
          <a:prstGeom prst="rect">
            <a:avLst/>
          </a:prstGeom>
          <a:noFill/>
          <a:ln>
            <a:noFill/>
          </a:ln>
        </p:spPr>
        <p:txBody>
          <a:bodyPr spcFirstLastPara="1" wrap="square" lIns="91350" tIns="91350" rIns="91350" bIns="91350" anchor="t" anchorCtr="0">
            <a:noAutofit/>
          </a:bodyPr>
          <a:lstStyle>
            <a:lvl1pPr marL="457200" marR="0" lvl="0" indent="-298450" algn="l" rtl="0">
              <a:lnSpc>
                <a:spcPct val="100000"/>
              </a:lnSpc>
              <a:spcBef>
                <a:spcPts val="6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1pPr>
            <a:lvl2pPr marL="914400" marR="0" lvl="1" indent="-298450" algn="l" rtl="0">
              <a:lnSpc>
                <a:spcPct val="100000"/>
              </a:lnSpc>
              <a:spcBef>
                <a:spcPts val="6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2pPr>
            <a:lvl3pPr marL="1371600" marR="0" lvl="2" indent="-298450" algn="l" rtl="0">
              <a:lnSpc>
                <a:spcPct val="100000"/>
              </a:lnSpc>
              <a:spcBef>
                <a:spcPts val="5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3pPr>
            <a:lvl4pPr marL="1828800" marR="0" lvl="3" indent="-298450" algn="l" rtl="0">
              <a:lnSpc>
                <a:spcPct val="100000"/>
              </a:lnSpc>
              <a:spcBef>
                <a:spcPts val="4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4pPr>
            <a:lvl5pPr marL="2286000" marR="0" lvl="4" indent="-298450" algn="l" rtl="0">
              <a:lnSpc>
                <a:spcPct val="100000"/>
              </a:lnSpc>
              <a:spcBef>
                <a:spcPts val="4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5pPr>
            <a:lvl6pPr marL="2743200" marR="0" lvl="5" indent="-298450" algn="l" rtl="0">
              <a:lnSpc>
                <a:spcPct val="100000"/>
              </a:lnSpc>
              <a:spcBef>
                <a:spcPts val="4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6pPr>
            <a:lvl7pPr marL="3200400" marR="0" lvl="6" indent="-298450" algn="l" rtl="0">
              <a:lnSpc>
                <a:spcPct val="100000"/>
              </a:lnSpc>
              <a:spcBef>
                <a:spcPts val="4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7pPr>
            <a:lvl8pPr marL="3657600" marR="0" lvl="7" indent="-298450" algn="l" rtl="0">
              <a:lnSpc>
                <a:spcPct val="100000"/>
              </a:lnSpc>
              <a:spcBef>
                <a:spcPts val="4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8pPr>
            <a:lvl9pPr marL="4114800" marR="0" lvl="8" indent="-298450" algn="l" rtl="0">
              <a:lnSpc>
                <a:spcPct val="100000"/>
              </a:lnSpc>
              <a:spcBef>
                <a:spcPts val="400"/>
              </a:spcBef>
              <a:spcAft>
                <a:spcPts val="0"/>
              </a:spcAft>
              <a:buClr>
                <a:schemeClr val="dk1"/>
              </a:buClr>
              <a:buSzPts val="11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24" name="Google Shape;524;p77"/>
          <p:cNvSpPr txBox="1">
            <a:spLocks noGrp="1"/>
          </p:cNvSpPr>
          <p:nvPr>
            <p:ph type="sldNum" idx="12"/>
          </p:nvPr>
        </p:nvSpPr>
        <p:spPr>
          <a:xfrm>
            <a:off x="7010400" y="4972050"/>
            <a:ext cx="2133600" cy="171600"/>
          </a:xfrm>
          <a:prstGeom prst="rect">
            <a:avLst/>
          </a:prstGeom>
          <a:noFill/>
          <a:ln>
            <a:noFill/>
          </a:ln>
        </p:spPr>
        <p:txBody>
          <a:bodyPr spcFirstLastPara="1" wrap="square" lIns="91350" tIns="91350" rIns="91350" bIns="91350" anchor="ctr" anchorCtr="0">
            <a:noAutofit/>
          </a:bodyPr>
          <a:lstStyle>
            <a:lvl1pPr marL="0" marR="0" lvl="0"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with Image">
  <p:cSld name="Section Header with Image">
    <p:spTree>
      <p:nvGrpSpPr>
        <p:cNvPr id="1" name="Shape 525"/>
        <p:cNvGrpSpPr/>
        <p:nvPr/>
      </p:nvGrpSpPr>
      <p:grpSpPr>
        <a:xfrm>
          <a:off x="0" y="0"/>
          <a:ext cx="0" cy="0"/>
          <a:chOff x="0" y="0"/>
          <a:chExt cx="0" cy="0"/>
        </a:xfrm>
      </p:grpSpPr>
      <p:sp>
        <p:nvSpPr>
          <p:cNvPr id="526" name="Google Shape;526;p78"/>
          <p:cNvSpPr/>
          <p:nvPr/>
        </p:nvSpPr>
        <p:spPr>
          <a:xfrm rot="10800000" flipH="1">
            <a:off x="0" y="78"/>
            <a:ext cx="7968900" cy="4053000"/>
          </a:xfrm>
          <a:prstGeom prst="rtTriangle">
            <a:avLst/>
          </a:prstGeom>
          <a:solidFill>
            <a:srgbClr val="FED659">
              <a:alpha val="9294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527" name="Google Shape;527;p78"/>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528" name="Google Shape;528;p78"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9" name="Google Shape;529;p78"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530" name="Google Shape;530;p78"/>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531" name="Google Shape;531;p78"/>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532" name="Google Shape;532;p78"/>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533" name="Google Shape;533;p78"/>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534" name="Google Shape;534;p78"/>
          <p:cNvSpPr/>
          <p:nvPr/>
        </p:nvSpPr>
        <p:spPr>
          <a:xfrm rot="-1640934">
            <a:off x="-104219" y="2555304"/>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5" name="Google Shape;535;p78"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36" name="Google Shape;536;p78"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37" name="Google Shape;537;p78" descr="H:\Rotation 4 PSHC Category Management\CSAW\CSAW Logo - White (1).png"/>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Section Header with Image">
  <p:cSld name="1_Section Header with Image">
    <p:spTree>
      <p:nvGrpSpPr>
        <p:cNvPr id="1" name="Shape 538"/>
        <p:cNvGrpSpPr/>
        <p:nvPr/>
      </p:nvGrpSpPr>
      <p:grpSpPr>
        <a:xfrm>
          <a:off x="0" y="0"/>
          <a:ext cx="0" cy="0"/>
          <a:chOff x="0" y="0"/>
          <a:chExt cx="0" cy="0"/>
        </a:xfrm>
      </p:grpSpPr>
      <p:sp>
        <p:nvSpPr>
          <p:cNvPr id="539" name="Google Shape;539;p79"/>
          <p:cNvSpPr/>
          <p:nvPr/>
        </p:nvSpPr>
        <p:spPr>
          <a:xfrm rot="10800000" flipH="1">
            <a:off x="0" y="78"/>
            <a:ext cx="7968900" cy="4053000"/>
          </a:xfrm>
          <a:prstGeom prst="rtTriangle">
            <a:avLst/>
          </a:prstGeom>
          <a:solidFill>
            <a:srgbClr val="953735">
              <a:alpha val="9294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540" name="Google Shape;540;p79"/>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541" name="Google Shape;541;p79"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2" name="Google Shape;542;p79"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543" name="Google Shape;543;p79"/>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544" name="Google Shape;544;p79"/>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545" name="Google Shape;545;p79"/>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546" name="Google Shape;546;p79"/>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547" name="Google Shape;547;p79"/>
          <p:cNvSpPr/>
          <p:nvPr/>
        </p:nvSpPr>
        <p:spPr>
          <a:xfrm rot="-1640934">
            <a:off x="-104219" y="2555304"/>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8" name="Google Shape;548;p79"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9" name="Google Shape;549;p79"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50" name="Google Shape;550;p79" descr="H:\Rotation 4 PSHC Category Management\CSAW\CSAW Logo - White (1).png"/>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Section Header with Image">
  <p:cSld name="2_Section Header with Image">
    <p:spTree>
      <p:nvGrpSpPr>
        <p:cNvPr id="1" name="Shape 551"/>
        <p:cNvGrpSpPr/>
        <p:nvPr/>
      </p:nvGrpSpPr>
      <p:grpSpPr>
        <a:xfrm>
          <a:off x="0" y="0"/>
          <a:ext cx="0" cy="0"/>
          <a:chOff x="0" y="0"/>
          <a:chExt cx="0" cy="0"/>
        </a:xfrm>
      </p:grpSpPr>
      <p:sp>
        <p:nvSpPr>
          <p:cNvPr id="552" name="Google Shape;552;p80"/>
          <p:cNvSpPr/>
          <p:nvPr/>
        </p:nvSpPr>
        <p:spPr>
          <a:xfrm rot="10800000" flipH="1">
            <a:off x="0" y="78"/>
            <a:ext cx="7968900" cy="4053000"/>
          </a:xfrm>
          <a:prstGeom prst="rtTriangle">
            <a:avLst/>
          </a:prstGeom>
          <a:solidFill>
            <a:srgbClr val="014E7D">
              <a:alpha val="9294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553" name="Google Shape;553;p80"/>
          <p:cNvCxnSpPr/>
          <p:nvPr/>
        </p:nvCxnSpPr>
        <p:spPr>
          <a:xfrm rot="10800000" flipH="1">
            <a:off x="0" y="757497"/>
            <a:ext cx="1338900" cy="680700"/>
          </a:xfrm>
          <a:prstGeom prst="straightConnector1">
            <a:avLst/>
          </a:prstGeom>
          <a:noFill/>
          <a:ln w="9525" cap="flat" cmpd="sng">
            <a:solidFill>
              <a:srgbClr val="17375E"/>
            </a:solidFill>
            <a:prstDash val="solid"/>
            <a:miter lim="800000"/>
            <a:headEnd type="none" w="sm" len="sm"/>
            <a:tailEnd type="none" w="sm" len="sm"/>
          </a:ln>
        </p:spPr>
      </p:cxnSp>
      <p:sp>
        <p:nvSpPr>
          <p:cNvPr id="554" name="Google Shape;554;p80"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chemeClr val="accent1"/>
              </a:buClr>
              <a:buSzPts val="3000"/>
              <a:buFont typeface="Trebuchet MS"/>
              <a:buNone/>
              <a:defRPr sz="3000" b="1">
                <a:solidFill>
                  <a:schemeClr val="accent1"/>
                </a:solidFill>
                <a:latin typeface="Trebuchet MS"/>
                <a:ea typeface="Trebuchet MS"/>
                <a:cs typeface="Trebuchet MS"/>
                <a:sym typeface="Trebuchet M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5" name="Google Shape;555;p80"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556" name="Google Shape;556;p80"/>
          <p:cNvCxnSpPr/>
          <p:nvPr/>
        </p:nvCxnSpPr>
        <p:spPr>
          <a:xfrm rot="10800000" flipH="1">
            <a:off x="6753226" y="2943449"/>
            <a:ext cx="2391000" cy="1266600"/>
          </a:xfrm>
          <a:prstGeom prst="straightConnector1">
            <a:avLst/>
          </a:prstGeom>
          <a:noFill/>
          <a:ln w="9525" cap="flat" cmpd="sng">
            <a:solidFill>
              <a:srgbClr val="17375E"/>
            </a:solidFill>
            <a:prstDash val="solid"/>
            <a:miter lim="800000"/>
            <a:headEnd type="none" w="sm" len="sm"/>
            <a:tailEnd type="none" w="sm" len="sm"/>
          </a:ln>
        </p:spPr>
      </p:cxnSp>
      <p:sp>
        <p:nvSpPr>
          <p:cNvPr id="557" name="Google Shape;557;p80"/>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558" name="Google Shape;558;p80"/>
          <p:cNvCxnSpPr/>
          <p:nvPr/>
        </p:nvCxnSpPr>
        <p:spPr>
          <a:xfrm rot="10800000" flipH="1">
            <a:off x="0" y="306383"/>
            <a:ext cx="4946700" cy="2552400"/>
          </a:xfrm>
          <a:prstGeom prst="straightConnector1">
            <a:avLst/>
          </a:prstGeom>
          <a:noFill/>
          <a:ln w="9525" cap="flat" cmpd="sng">
            <a:solidFill>
              <a:srgbClr val="17375E"/>
            </a:solidFill>
            <a:prstDash val="solid"/>
            <a:miter lim="800000"/>
            <a:headEnd type="none" w="sm" len="sm"/>
            <a:tailEnd type="none" w="sm" len="sm"/>
          </a:ln>
        </p:spPr>
      </p:cxnSp>
      <p:cxnSp>
        <p:nvCxnSpPr>
          <p:cNvPr id="559" name="Google Shape;559;p80"/>
          <p:cNvCxnSpPr/>
          <p:nvPr/>
        </p:nvCxnSpPr>
        <p:spPr>
          <a:xfrm rot="10800000" flipH="1">
            <a:off x="0" y="3576527"/>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560" name="Google Shape;560;p80"/>
          <p:cNvSpPr/>
          <p:nvPr/>
        </p:nvSpPr>
        <p:spPr>
          <a:xfrm rot="-1640934">
            <a:off x="-104219" y="2555304"/>
            <a:ext cx="1078780" cy="177383"/>
          </a:xfrm>
          <a:prstGeom prst="parallelogram">
            <a:avLst>
              <a:gd name="adj" fmla="val 53218"/>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1" name="Google Shape;561;p80" descr="Solid dark colored hexagon in the middle of image accent"/>
          <p:cNvSpPr/>
          <p:nvPr/>
        </p:nvSpPr>
        <p:spPr>
          <a:xfrm rot="-5400000">
            <a:off x="1478990" y="1233605"/>
            <a:ext cx="2736300" cy="2358900"/>
          </a:xfrm>
          <a:prstGeom prst="hexagon">
            <a:avLst>
              <a:gd name="adj" fmla="val 25000"/>
              <a:gd name="vf" fmla="val 115470"/>
            </a:avLst>
          </a:prstGeom>
          <a:gradFill>
            <a:gsLst>
              <a:gs pos="0">
                <a:srgbClr val="7B7B7B"/>
              </a:gs>
              <a:gs pos="50000">
                <a:srgbClr val="C1C3C9"/>
              </a:gs>
              <a:gs pos="100000">
                <a:srgbClr val="E1E1E4"/>
              </a:gs>
            </a:gsLst>
            <a:lin ang="13800146"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62" name="Google Shape;562;p80" descr="Solid dark colored hexagon in the middle of image accent"/>
          <p:cNvSpPr/>
          <p:nvPr/>
        </p:nvSpPr>
        <p:spPr>
          <a:xfrm rot="-5400000">
            <a:off x="1578263" y="1319231"/>
            <a:ext cx="2537700" cy="2187600"/>
          </a:xfrm>
          <a:prstGeom prst="hexagon">
            <a:avLst>
              <a:gd name="adj" fmla="val 25000"/>
              <a:gd name="vf" fmla="val 11547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563" name="Google Shape;563;p80" descr="H:\Rotation 4 PSHC Category Management\CSAW\CSAW Logo - White (1).png"/>
          <p:cNvPicPr preferRelativeResize="0"/>
          <p:nvPr/>
        </p:nvPicPr>
        <p:blipFill rotWithShape="1">
          <a:blip r:embed="rId2">
            <a:alphaModFix/>
          </a:blip>
          <a:srcRect/>
          <a:stretch/>
        </p:blipFill>
        <p:spPr>
          <a:xfrm>
            <a:off x="1817347" y="1935077"/>
            <a:ext cx="2223768" cy="95585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From SAW to CSAW">
  <p:cSld name="From SAW to CSAW">
    <p:spTree>
      <p:nvGrpSpPr>
        <p:cNvPr id="1" name="Shape 564"/>
        <p:cNvGrpSpPr/>
        <p:nvPr/>
      </p:nvGrpSpPr>
      <p:grpSpPr>
        <a:xfrm>
          <a:off x="0" y="0"/>
          <a:ext cx="0" cy="0"/>
          <a:chOff x="0" y="0"/>
          <a:chExt cx="0" cy="0"/>
        </a:xfrm>
      </p:grpSpPr>
      <p:sp>
        <p:nvSpPr>
          <p:cNvPr id="565" name="Google Shape;565;p81"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66" name="Google Shape;566;p81"/>
          <p:cNvSpPr/>
          <p:nvPr/>
        </p:nvSpPr>
        <p:spPr>
          <a:xfrm flipH="1">
            <a:off x="2233575" y="-4"/>
            <a:ext cx="3090900" cy="981000"/>
          </a:xfrm>
          <a:prstGeom prst="parallelogram">
            <a:avLst>
              <a:gd name="adj" fmla="val 186380"/>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567" name="Google Shape;567;p81"/>
          <p:cNvCxnSpPr/>
          <p:nvPr/>
        </p:nvCxnSpPr>
        <p:spPr>
          <a:xfrm rot="10800000" flipH="1">
            <a:off x="4781550" y="3785458"/>
            <a:ext cx="1143600" cy="1352400"/>
          </a:xfrm>
          <a:prstGeom prst="straightConnector1">
            <a:avLst/>
          </a:prstGeom>
          <a:noFill/>
          <a:ln w="9525" cap="flat" cmpd="sng">
            <a:solidFill>
              <a:srgbClr val="17375E"/>
            </a:solidFill>
            <a:prstDash val="solid"/>
            <a:miter lim="800000"/>
            <a:headEnd type="none" w="sm" len="sm"/>
            <a:tailEnd type="none" w="sm" len="sm"/>
          </a:ln>
        </p:spPr>
      </p:cxnSp>
      <p:sp>
        <p:nvSpPr>
          <p:cNvPr id="568" name="Google Shape;568;p81" title="Subtitle"/>
          <p:cNvSpPr txBox="1">
            <a:spLocks noGrp="1"/>
          </p:cNvSpPr>
          <p:nvPr>
            <p:ph type="body" idx="2"/>
          </p:nvPr>
        </p:nvSpPr>
        <p:spPr>
          <a:xfrm>
            <a:off x="398534" y="1922608"/>
            <a:ext cx="48087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69" name="Google Shape;569;p81" title="Title "/>
          <p:cNvSpPr txBox="1">
            <a:spLocks noGrp="1"/>
          </p:cNvSpPr>
          <p:nvPr>
            <p:ph type="title"/>
          </p:nvPr>
        </p:nvSpPr>
        <p:spPr>
          <a:xfrm>
            <a:off x="398533" y="981363"/>
            <a:ext cx="48087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0" name="Google Shape;570;p81"/>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1" name="Google Shape;571;p81"/>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72" name="Google Shape;572;p81" descr="H:\Rotation 4 PSHC Category Management\CSAW\Soldier and civilian shaking hands on white background, closeup_shutterstock_575884516.jpg"/>
          <p:cNvPicPr preferRelativeResize="0"/>
          <p:nvPr/>
        </p:nvPicPr>
        <p:blipFill rotWithShape="1">
          <a:blip r:embed="rId2">
            <a:alphaModFix/>
          </a:blip>
          <a:srcRect/>
          <a:stretch/>
        </p:blipFill>
        <p:spPr>
          <a:xfrm>
            <a:off x="5324475" y="1163147"/>
            <a:ext cx="3562476" cy="2375097"/>
          </a:xfrm>
          <a:prstGeom prst="rect">
            <a:avLst/>
          </a:prstGeom>
          <a:noFill/>
          <a:ln w="19050" cap="flat" cmpd="sng">
            <a:solidFill>
              <a:srgbClr val="17375E"/>
            </a:solidFill>
            <a:prstDash val="solid"/>
            <a:round/>
            <a:headEnd type="none" w="sm" len="sm"/>
            <a:tailEnd type="none" w="sm" len="sm"/>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ext with Image 5">
  <p:cSld name="1_Text with Image 5">
    <p:spTree>
      <p:nvGrpSpPr>
        <p:cNvPr id="1" name="Shape 573"/>
        <p:cNvGrpSpPr/>
        <p:nvPr/>
      </p:nvGrpSpPr>
      <p:grpSpPr>
        <a:xfrm>
          <a:off x="0" y="0"/>
          <a:ext cx="0" cy="0"/>
          <a:chOff x="0" y="0"/>
          <a:chExt cx="0" cy="0"/>
        </a:xfrm>
      </p:grpSpPr>
      <p:sp>
        <p:nvSpPr>
          <p:cNvPr id="574" name="Google Shape;574;p82"/>
          <p:cNvSpPr/>
          <p:nvPr/>
        </p:nvSpPr>
        <p:spPr>
          <a:xfrm rot="10800000">
            <a:off x="1379700" y="0"/>
            <a:ext cx="7764300" cy="42291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5" name="Google Shape;575;p82" title="Bullet Points"/>
          <p:cNvSpPr txBox="1">
            <a:spLocks noGrp="1"/>
          </p:cNvSpPr>
          <p:nvPr>
            <p:ph type="body" idx="1"/>
          </p:nvPr>
        </p:nvSpPr>
        <p:spPr>
          <a:xfrm>
            <a:off x="398533" y="2397686"/>
            <a:ext cx="3707100" cy="22188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6" name="Google Shape;576;p82"/>
          <p:cNvSpPr/>
          <p:nvPr/>
        </p:nvSpPr>
        <p:spPr>
          <a:xfrm flipH="1">
            <a:off x="2233575" y="-4"/>
            <a:ext cx="3090900" cy="981000"/>
          </a:xfrm>
          <a:prstGeom prst="parallelogram">
            <a:avLst>
              <a:gd name="adj" fmla="val 18638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77" name="Google Shape;577;p82" title="Subtitle"/>
          <p:cNvSpPr txBox="1">
            <a:spLocks noGrp="1"/>
          </p:cNvSpPr>
          <p:nvPr>
            <p:ph type="body" idx="2"/>
          </p:nvPr>
        </p:nvSpPr>
        <p:spPr>
          <a:xfrm>
            <a:off x="398534" y="1922608"/>
            <a:ext cx="55068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78" name="Google Shape;578;p82" title="Title "/>
          <p:cNvSpPr txBox="1">
            <a:spLocks noGrp="1"/>
          </p:cNvSpPr>
          <p:nvPr>
            <p:ph type="title"/>
          </p:nvPr>
        </p:nvSpPr>
        <p:spPr>
          <a:xfrm>
            <a:off x="398533" y="981363"/>
            <a:ext cx="55068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9" name="Google Shape;579;p82"/>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0" name="Google Shape;580;p82"/>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581" name="Google Shape;581;p82"/>
          <p:cNvPicPr preferRelativeResize="0"/>
          <p:nvPr/>
        </p:nvPicPr>
        <p:blipFill rotWithShape="1">
          <a:blip r:embed="rId2">
            <a:alphaModFix/>
          </a:blip>
          <a:srcRect/>
          <a:stretch/>
        </p:blipFill>
        <p:spPr>
          <a:xfrm>
            <a:off x="5928284" y="1728700"/>
            <a:ext cx="2919482" cy="2179709"/>
          </a:xfrm>
          <a:prstGeom prst="rect">
            <a:avLst/>
          </a:prstGeom>
          <a:noFill/>
          <a:ln w="19050" cap="flat" cmpd="sng">
            <a:solidFill>
              <a:srgbClr val="953735"/>
            </a:solidFill>
            <a:prstDash val="solid"/>
            <a:round/>
            <a:headEnd type="none" w="sm" len="sm"/>
            <a:tailEnd type="none" w="sm" len="sm"/>
          </a:ln>
        </p:spPr>
      </p:pic>
      <p:pic>
        <p:nvPicPr>
          <p:cNvPr id="582" name="Google Shape;582;p82"/>
          <p:cNvPicPr preferRelativeResize="0"/>
          <p:nvPr/>
        </p:nvPicPr>
        <p:blipFill rotWithShape="1">
          <a:blip r:embed="rId3">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31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ion with Subtitle">
  <p:cSld name="Comparision with Subtitle">
    <p:spTree>
      <p:nvGrpSpPr>
        <p:cNvPr id="1" name="Shape 583"/>
        <p:cNvGrpSpPr/>
        <p:nvPr/>
      </p:nvGrpSpPr>
      <p:grpSpPr>
        <a:xfrm>
          <a:off x="0" y="0"/>
          <a:ext cx="0" cy="0"/>
          <a:chOff x="0" y="0"/>
          <a:chExt cx="0" cy="0"/>
        </a:xfrm>
      </p:grpSpPr>
      <p:cxnSp>
        <p:nvCxnSpPr>
          <p:cNvPr id="584" name="Google Shape;584;p83"/>
          <p:cNvCxnSpPr/>
          <p:nvPr/>
        </p:nvCxnSpPr>
        <p:spPr>
          <a:xfrm rot="10800000">
            <a:off x="-6771" y="2725617"/>
            <a:ext cx="1434300" cy="1179600"/>
          </a:xfrm>
          <a:prstGeom prst="straightConnector1">
            <a:avLst/>
          </a:prstGeom>
          <a:noFill/>
          <a:ln w="9525" cap="flat" cmpd="sng">
            <a:solidFill>
              <a:srgbClr val="953735"/>
            </a:solidFill>
            <a:prstDash val="solid"/>
            <a:miter lim="800000"/>
            <a:headEnd type="none" w="sm" len="sm"/>
            <a:tailEnd type="none" w="sm" len="sm"/>
          </a:ln>
        </p:spPr>
      </p:cxnSp>
      <p:grpSp>
        <p:nvGrpSpPr>
          <p:cNvPr id="585" name="Google Shape;585;p83"/>
          <p:cNvGrpSpPr/>
          <p:nvPr/>
        </p:nvGrpSpPr>
        <p:grpSpPr>
          <a:xfrm flipH="1">
            <a:off x="5670930" y="1"/>
            <a:ext cx="3573049" cy="2655711"/>
            <a:chOff x="-124265" y="-1"/>
            <a:chExt cx="4764065" cy="3367200"/>
          </a:xfrm>
        </p:grpSpPr>
        <p:sp>
          <p:nvSpPr>
            <p:cNvPr id="586" name="Google Shape;586;p83"/>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587" name="Google Shape;587;p83"/>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588" name="Google Shape;588;p83"/>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589" name="Google Shape;589;p83"/>
          <p:cNvSpPr txBox="1">
            <a:spLocks noGrp="1"/>
          </p:cNvSpPr>
          <p:nvPr>
            <p:ph type="body" idx="1"/>
          </p:nvPr>
        </p:nvSpPr>
        <p:spPr>
          <a:xfrm>
            <a:off x="390523" y="1578666"/>
            <a:ext cx="4106400" cy="5859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100000"/>
              </a:lnSpc>
              <a:spcBef>
                <a:spcPts val="0"/>
              </a:spcBef>
              <a:spcAft>
                <a:spcPts val="0"/>
              </a:spcAft>
              <a:buClr>
                <a:srgbClr val="2E7A40"/>
              </a:buClr>
              <a:buSzPts val="2100"/>
              <a:buFont typeface="Arial"/>
              <a:buNone/>
              <a:defRPr sz="21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90" name="Google Shape;590;p83"/>
          <p:cNvSpPr txBox="1">
            <a:spLocks noGrp="1"/>
          </p:cNvSpPr>
          <p:nvPr>
            <p:ph type="body" idx="2"/>
          </p:nvPr>
        </p:nvSpPr>
        <p:spPr>
          <a:xfrm>
            <a:off x="4640035" y="1578666"/>
            <a:ext cx="4106700" cy="585900"/>
          </a:xfrm>
          <a:prstGeom prst="rect">
            <a:avLst/>
          </a:prstGeom>
          <a:noFill/>
          <a:ln>
            <a:noFill/>
          </a:ln>
        </p:spPr>
        <p:txBody>
          <a:bodyPr spcFirstLastPara="1" wrap="square" lIns="68575" tIns="34275" rIns="68575" bIns="34275" anchor="b" anchorCtr="0">
            <a:normAutofit/>
          </a:bodyPr>
          <a:lstStyle>
            <a:lvl1pPr marL="457200" marR="0" lvl="0" indent="-228600" algn="l" rtl="0">
              <a:lnSpc>
                <a:spcPct val="100000"/>
              </a:lnSpc>
              <a:spcBef>
                <a:spcPts val="800"/>
              </a:spcBef>
              <a:spcAft>
                <a:spcPts val="0"/>
              </a:spcAft>
              <a:buClr>
                <a:srgbClr val="2E7A40"/>
              </a:buClr>
              <a:buSzPts val="2100"/>
              <a:buFont typeface="Arial"/>
              <a:buNone/>
              <a:defRPr sz="2100" b="1"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91" name="Google Shape;591;p83" title="Subtitle"/>
          <p:cNvSpPr txBox="1">
            <a:spLocks noGrp="1"/>
          </p:cNvSpPr>
          <p:nvPr>
            <p:ph type="body" idx="3"/>
          </p:nvPr>
        </p:nvSpPr>
        <p:spPr>
          <a:xfrm>
            <a:off x="390370" y="1032699"/>
            <a:ext cx="55266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2" name="Google Shape;592;p83"/>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93" name="Google Shape;593;p83"/>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4" name="Google Shape;594;p83"/>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95" name="Google Shape;595;p83" title="Title "/>
          <p:cNvSpPr txBox="1">
            <a:spLocks noGrp="1"/>
          </p:cNvSpPr>
          <p:nvPr>
            <p:ph type="title"/>
          </p:nvPr>
        </p:nvSpPr>
        <p:spPr>
          <a:xfrm>
            <a:off x="389008" y="156771"/>
            <a:ext cx="6249900" cy="8610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6" name="Google Shape;596;p83" title="Bullet Points"/>
          <p:cNvSpPr txBox="1">
            <a:spLocks noGrp="1"/>
          </p:cNvSpPr>
          <p:nvPr>
            <p:ph type="body" idx="4"/>
          </p:nvPr>
        </p:nvSpPr>
        <p:spPr>
          <a:xfrm>
            <a:off x="398533" y="2196988"/>
            <a:ext cx="4092600" cy="24135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7" name="Google Shape;597;p83" title="Bullet Points"/>
          <p:cNvSpPr txBox="1">
            <a:spLocks noGrp="1"/>
          </p:cNvSpPr>
          <p:nvPr>
            <p:ph type="body" idx="5"/>
          </p:nvPr>
        </p:nvSpPr>
        <p:spPr>
          <a:xfrm>
            <a:off x="4639772" y="2195976"/>
            <a:ext cx="4092600" cy="24135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598" name="Google Shape;598;p83"/>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567">
          <p15:clr>
            <a:srgbClr val="FBAE40"/>
          </p15:clr>
        </p15:guide>
        <p15:guide id="5" orient="horz" pos="58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xt with Chart">
  <p:cSld name="Text with Chart">
    <p:spTree>
      <p:nvGrpSpPr>
        <p:cNvPr id="1" name="Shape 599"/>
        <p:cNvGrpSpPr/>
        <p:nvPr/>
      </p:nvGrpSpPr>
      <p:grpSpPr>
        <a:xfrm>
          <a:off x="0" y="0"/>
          <a:ext cx="0" cy="0"/>
          <a:chOff x="0" y="0"/>
          <a:chExt cx="0" cy="0"/>
        </a:xfrm>
      </p:grpSpPr>
      <p:grpSp>
        <p:nvGrpSpPr>
          <p:cNvPr id="600" name="Google Shape;600;p84"/>
          <p:cNvGrpSpPr/>
          <p:nvPr/>
        </p:nvGrpSpPr>
        <p:grpSpPr>
          <a:xfrm flipH="1">
            <a:off x="5670930" y="1"/>
            <a:ext cx="3573049" cy="2655711"/>
            <a:chOff x="-124265" y="-1"/>
            <a:chExt cx="4764065" cy="3367200"/>
          </a:xfrm>
        </p:grpSpPr>
        <p:sp>
          <p:nvSpPr>
            <p:cNvPr id="601" name="Google Shape;601;p84"/>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602" name="Google Shape;602;p84"/>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603" name="Google Shape;603;p84"/>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604" name="Google Shape;604;p84"/>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5" name="Google Shape;605;p84" title="Subtitle"/>
          <p:cNvSpPr txBox="1">
            <a:spLocks noGrp="1"/>
          </p:cNvSpPr>
          <p:nvPr>
            <p:ph type="body" idx="1"/>
          </p:nvPr>
        </p:nvSpPr>
        <p:spPr>
          <a:xfrm>
            <a:off x="390370" y="1032699"/>
            <a:ext cx="55266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6" name="Google Shape;606;p84"/>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7" name="Google Shape;607;p84"/>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08" name="Google Shape;608;p84" title="Title "/>
          <p:cNvSpPr txBox="1">
            <a:spLocks noGrp="1"/>
          </p:cNvSpPr>
          <p:nvPr>
            <p:ph type="title"/>
          </p:nvPr>
        </p:nvSpPr>
        <p:spPr>
          <a:xfrm>
            <a:off x="389008" y="156771"/>
            <a:ext cx="6249900" cy="8610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9" name="Google Shape;609;p84"/>
          <p:cNvSpPr txBox="1">
            <a:spLocks noGrp="1"/>
          </p:cNvSpPr>
          <p:nvPr>
            <p:ph type="body" idx="2"/>
          </p:nvPr>
        </p:nvSpPr>
        <p:spPr>
          <a:xfrm>
            <a:off x="398861" y="1504321"/>
            <a:ext cx="3919200" cy="3063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800"/>
              <a:buFont typeface="Arial"/>
              <a:buNone/>
              <a:defRPr sz="1800" b="0" i="0" u="none" strike="noStrike" cap="none">
                <a:solidFill>
                  <a:schemeClr val="dk1"/>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800"/>
              <a:buFont typeface="Arial"/>
              <a:buNone/>
              <a:defRPr sz="18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800"/>
              <a:buFont typeface="Arial"/>
              <a:buNone/>
              <a:defRPr sz="18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800"/>
              <a:buFont typeface="Arial"/>
              <a:buNone/>
              <a:defRPr sz="1800" b="0"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0" name="Google Shape;610;p84" title="Chart"/>
          <p:cNvSpPr>
            <a:spLocks noGrp="1"/>
          </p:cNvSpPr>
          <p:nvPr>
            <p:ph type="chart" idx="3"/>
          </p:nvPr>
        </p:nvSpPr>
        <p:spPr>
          <a:xfrm>
            <a:off x="4347086" y="1504321"/>
            <a:ext cx="4289700" cy="3063300"/>
          </a:xfrm>
          <a:prstGeom prst="rect">
            <a:avLst/>
          </a:prstGeom>
          <a:noFill/>
          <a:ln>
            <a:noFill/>
          </a:ln>
        </p:spPr>
        <p:txBody>
          <a:bodyPr spcFirstLastPara="1" wrap="square" lIns="68550" tIns="34275" rIns="68550" bIns="34275" anchor="t" anchorCtr="0">
            <a:noAutofit/>
          </a:bodyPr>
          <a:lstStyle>
            <a:lvl1pPr marR="0" lvl="0" algn="ctr" rtl="0">
              <a:lnSpc>
                <a:spcPct val="90000"/>
              </a:lnSpc>
              <a:spcBef>
                <a:spcPts val="8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611" name="Google Shape;611;p84"/>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5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12"/>
        <p:cNvGrpSpPr/>
        <p:nvPr/>
      </p:nvGrpSpPr>
      <p:grpSpPr>
        <a:xfrm>
          <a:off x="0" y="0"/>
          <a:ext cx="0" cy="0"/>
          <a:chOff x="0" y="0"/>
          <a:chExt cx="0" cy="0"/>
        </a:xfrm>
      </p:grpSpPr>
      <p:sp>
        <p:nvSpPr>
          <p:cNvPr id="613" name="Google Shape;613;p85" title="Table"/>
          <p:cNvSpPr>
            <a:spLocks noGrp="1"/>
          </p:cNvSpPr>
          <p:nvPr>
            <p:ph type="tbl" idx="2"/>
          </p:nvPr>
        </p:nvSpPr>
        <p:spPr>
          <a:xfrm>
            <a:off x="398533" y="1998602"/>
            <a:ext cx="8245200" cy="2574900"/>
          </a:xfrm>
          <a:prstGeom prst="rect">
            <a:avLst/>
          </a:prstGeom>
          <a:noFill/>
          <a:ln>
            <a:noFill/>
          </a:ln>
        </p:spPr>
        <p:txBody>
          <a:bodyPr spcFirstLastPara="1" wrap="square" lIns="68550" tIns="34275" rIns="68550" bIns="34275" anchor="t" anchorCtr="0">
            <a:noAutofit/>
          </a:bodyPr>
          <a:lstStyle>
            <a:lvl1pPr marR="0" lvl="0" algn="ctr" rtl="0">
              <a:spcBef>
                <a:spcPts val="0"/>
              </a:spcBef>
              <a:spcAft>
                <a:spcPts val="0"/>
              </a:spcAft>
              <a:buClr>
                <a:schemeClr val="dk1"/>
              </a:buClr>
              <a:buSzPts val="1500"/>
              <a:buFont typeface="Calibri"/>
              <a:buNone/>
              <a:defRPr sz="15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grpSp>
        <p:nvGrpSpPr>
          <p:cNvPr id="614" name="Google Shape;614;p85"/>
          <p:cNvGrpSpPr/>
          <p:nvPr/>
        </p:nvGrpSpPr>
        <p:grpSpPr>
          <a:xfrm flipH="1">
            <a:off x="5670930" y="1"/>
            <a:ext cx="3573049" cy="2655711"/>
            <a:chOff x="-124265" y="-1"/>
            <a:chExt cx="4764065" cy="3367200"/>
          </a:xfrm>
        </p:grpSpPr>
        <p:sp>
          <p:nvSpPr>
            <p:cNvPr id="615" name="Google Shape;615;p85"/>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616" name="Google Shape;616;p85"/>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617" name="Google Shape;617;p85"/>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618" name="Google Shape;618;p85"/>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19" name="Google Shape;619;p85" title="Subtitle"/>
          <p:cNvSpPr txBox="1">
            <a:spLocks noGrp="1"/>
          </p:cNvSpPr>
          <p:nvPr>
            <p:ph type="body" idx="1"/>
          </p:nvPr>
        </p:nvSpPr>
        <p:spPr>
          <a:xfrm>
            <a:off x="390370" y="1032699"/>
            <a:ext cx="5526600" cy="45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20" name="Google Shape;620;p85"/>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1" name="Google Shape;621;p85"/>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22" name="Google Shape;622;p85" title="Title "/>
          <p:cNvSpPr txBox="1">
            <a:spLocks noGrp="1"/>
          </p:cNvSpPr>
          <p:nvPr>
            <p:ph type="title"/>
          </p:nvPr>
        </p:nvSpPr>
        <p:spPr>
          <a:xfrm>
            <a:off x="389008" y="156771"/>
            <a:ext cx="6249900" cy="8610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623" name="Google Shape;623;p85"/>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583">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amwork Full Picture 1">
  <p:cSld name="Teamwork Full Picture 1">
    <p:spTree>
      <p:nvGrpSpPr>
        <p:cNvPr id="1" name="Shape 624"/>
        <p:cNvGrpSpPr/>
        <p:nvPr/>
      </p:nvGrpSpPr>
      <p:grpSpPr>
        <a:xfrm>
          <a:off x="0" y="0"/>
          <a:ext cx="0" cy="0"/>
          <a:chOff x="0" y="0"/>
          <a:chExt cx="0" cy="0"/>
        </a:xfrm>
      </p:grpSpPr>
      <p:sp>
        <p:nvSpPr>
          <p:cNvPr id="625" name="Google Shape;625;p86"/>
          <p:cNvSpPr/>
          <p:nvPr/>
        </p:nvSpPr>
        <p:spPr>
          <a:xfrm rot="10800000" flipH="1">
            <a:off x="0" y="-1"/>
            <a:ext cx="8810400" cy="47244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26" name="Google Shape;626;p86"/>
          <p:cNvCxnSpPr/>
          <p:nvPr/>
        </p:nvCxnSpPr>
        <p:spPr>
          <a:xfrm rot="10800000" flipH="1">
            <a:off x="0" y="4008493"/>
            <a:ext cx="1771800" cy="930900"/>
          </a:xfrm>
          <a:prstGeom prst="straightConnector1">
            <a:avLst/>
          </a:prstGeom>
          <a:noFill/>
          <a:ln w="9525" cap="flat" cmpd="sng">
            <a:solidFill>
              <a:srgbClr val="7F7F7F"/>
            </a:solidFill>
            <a:prstDash val="solid"/>
            <a:miter lim="800000"/>
            <a:headEnd type="none" w="sm" len="sm"/>
            <a:tailEnd type="none" w="sm" len="sm"/>
          </a:ln>
        </p:spPr>
      </p:cxnSp>
      <p:pic>
        <p:nvPicPr>
          <p:cNvPr id="627" name="Google Shape;627;p86"/>
          <p:cNvPicPr preferRelativeResize="0"/>
          <p:nvPr/>
        </p:nvPicPr>
        <p:blipFill rotWithShape="1">
          <a:blip r:embed="rId2">
            <a:alphaModFix/>
          </a:blip>
          <a:srcRect/>
          <a:stretch/>
        </p:blipFill>
        <p:spPr>
          <a:xfrm>
            <a:off x="267380" y="257173"/>
            <a:ext cx="7324973" cy="4653645"/>
          </a:xfrm>
          <a:prstGeom prst="rect">
            <a:avLst/>
          </a:prstGeom>
          <a:noFill/>
          <a:ln>
            <a:noFill/>
          </a:ln>
        </p:spPr>
      </p:pic>
      <p:sp>
        <p:nvSpPr>
          <p:cNvPr id="628" name="Google Shape;628;p86" title="Title "/>
          <p:cNvSpPr txBox="1">
            <a:spLocks noGrp="1"/>
          </p:cNvSpPr>
          <p:nvPr>
            <p:ph type="title"/>
          </p:nvPr>
        </p:nvSpPr>
        <p:spPr>
          <a:xfrm>
            <a:off x="269422" y="419102"/>
            <a:ext cx="4367400" cy="705000"/>
          </a:xfrm>
          <a:prstGeom prst="rect">
            <a:avLst/>
          </a:prstGeom>
          <a:solidFill>
            <a:schemeClr val="lt1">
              <a:alpha val="89800"/>
            </a:schemeClr>
          </a:solidFill>
          <a:ln>
            <a:noFill/>
          </a:ln>
        </p:spPr>
        <p:txBody>
          <a:bodyPr spcFirstLastPara="1" wrap="square" lIns="216000" tIns="34275" rIns="68575" bIns="0" anchor="ctr" anchorCtr="0">
            <a:normAutofit/>
          </a:bodyPr>
          <a:lstStyle>
            <a:lvl1pPr lvl="0" algn="l" rtl="0">
              <a:lnSpc>
                <a:spcPct val="90000"/>
              </a:lnSpc>
              <a:spcBef>
                <a:spcPts val="0"/>
              </a:spcBef>
              <a:spcAft>
                <a:spcPts val="0"/>
              </a:spcAft>
              <a:buClr>
                <a:schemeClr val="dk1"/>
              </a:buClr>
              <a:buSzPts val="2400"/>
              <a:buFont typeface="Trebuchet MS"/>
              <a:buNone/>
              <a:defRPr sz="2400" b="1">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uzzle Full Picture 2">
  <p:cSld name="Puzzle Full Picture 2">
    <p:spTree>
      <p:nvGrpSpPr>
        <p:cNvPr id="1" name="Shape 629"/>
        <p:cNvGrpSpPr/>
        <p:nvPr/>
      </p:nvGrpSpPr>
      <p:grpSpPr>
        <a:xfrm>
          <a:off x="0" y="0"/>
          <a:ext cx="0" cy="0"/>
          <a:chOff x="0" y="0"/>
          <a:chExt cx="0" cy="0"/>
        </a:xfrm>
      </p:grpSpPr>
      <p:sp>
        <p:nvSpPr>
          <p:cNvPr id="630" name="Google Shape;630;p87"/>
          <p:cNvSpPr/>
          <p:nvPr/>
        </p:nvSpPr>
        <p:spPr>
          <a:xfrm rot="10800000" flipH="1">
            <a:off x="0" y="-1"/>
            <a:ext cx="8810400" cy="47244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31" name="Google Shape;631;p87"/>
          <p:cNvCxnSpPr/>
          <p:nvPr/>
        </p:nvCxnSpPr>
        <p:spPr>
          <a:xfrm rot="10800000" flipH="1">
            <a:off x="0" y="4008493"/>
            <a:ext cx="1771800" cy="930900"/>
          </a:xfrm>
          <a:prstGeom prst="straightConnector1">
            <a:avLst/>
          </a:prstGeom>
          <a:noFill/>
          <a:ln w="9525" cap="flat" cmpd="sng">
            <a:solidFill>
              <a:srgbClr val="7F7F7F"/>
            </a:solidFill>
            <a:prstDash val="solid"/>
            <a:miter lim="800000"/>
            <a:headEnd type="none" w="sm" len="sm"/>
            <a:tailEnd type="none" w="sm" len="sm"/>
          </a:ln>
        </p:spPr>
      </p:cxnSp>
      <p:pic>
        <p:nvPicPr>
          <p:cNvPr id="632" name="Google Shape;632;p87"/>
          <p:cNvPicPr preferRelativeResize="0"/>
          <p:nvPr/>
        </p:nvPicPr>
        <p:blipFill rotWithShape="1">
          <a:blip r:embed="rId2">
            <a:alphaModFix/>
          </a:blip>
          <a:srcRect/>
          <a:stretch/>
        </p:blipFill>
        <p:spPr>
          <a:xfrm>
            <a:off x="3983530" y="285749"/>
            <a:ext cx="4964888" cy="4653644"/>
          </a:xfrm>
          <a:prstGeom prst="rect">
            <a:avLst/>
          </a:prstGeom>
          <a:noFill/>
          <a:ln>
            <a:noFill/>
          </a:ln>
        </p:spPr>
      </p:pic>
      <p:sp>
        <p:nvSpPr>
          <p:cNvPr id="633" name="Google Shape;633;p87" title="Title "/>
          <p:cNvSpPr txBox="1">
            <a:spLocks noGrp="1"/>
          </p:cNvSpPr>
          <p:nvPr>
            <p:ph type="title"/>
          </p:nvPr>
        </p:nvSpPr>
        <p:spPr>
          <a:xfrm>
            <a:off x="295139" y="1696404"/>
            <a:ext cx="3529500" cy="705000"/>
          </a:xfrm>
          <a:prstGeom prst="rect">
            <a:avLst/>
          </a:prstGeom>
          <a:solidFill>
            <a:schemeClr val="lt1">
              <a:alpha val="89800"/>
            </a:schemeClr>
          </a:solidFill>
          <a:ln>
            <a:noFill/>
          </a:ln>
        </p:spPr>
        <p:txBody>
          <a:bodyPr spcFirstLastPara="1" wrap="square" lIns="216000" tIns="34275" rIns="68575" bIns="0" anchor="ctr" anchorCtr="0">
            <a:normAutofit/>
          </a:bodyPr>
          <a:lstStyle>
            <a:lvl1pPr lvl="0" algn="l" rtl="0">
              <a:lnSpc>
                <a:spcPct val="90000"/>
              </a:lnSpc>
              <a:spcBef>
                <a:spcPts val="0"/>
              </a:spcBef>
              <a:spcAft>
                <a:spcPts val="0"/>
              </a:spcAft>
              <a:buClr>
                <a:schemeClr val="dk1"/>
              </a:buClr>
              <a:buSzPts val="2400"/>
              <a:buFont typeface="Trebuchet MS"/>
              <a:buNone/>
              <a:defRPr sz="2400" b="1">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flict Funny Full Picture 3">
  <p:cSld name="Conflict Funny Full Picture 3">
    <p:spTree>
      <p:nvGrpSpPr>
        <p:cNvPr id="1" name="Shape 634"/>
        <p:cNvGrpSpPr/>
        <p:nvPr/>
      </p:nvGrpSpPr>
      <p:grpSpPr>
        <a:xfrm>
          <a:off x="0" y="0"/>
          <a:ext cx="0" cy="0"/>
          <a:chOff x="0" y="0"/>
          <a:chExt cx="0" cy="0"/>
        </a:xfrm>
      </p:grpSpPr>
      <p:sp>
        <p:nvSpPr>
          <p:cNvPr id="635" name="Google Shape;635;p88"/>
          <p:cNvSpPr/>
          <p:nvPr/>
        </p:nvSpPr>
        <p:spPr>
          <a:xfrm rot="10800000" flipH="1">
            <a:off x="0" y="-1"/>
            <a:ext cx="8810400" cy="47244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36" name="Google Shape;636;p88"/>
          <p:cNvCxnSpPr/>
          <p:nvPr/>
        </p:nvCxnSpPr>
        <p:spPr>
          <a:xfrm rot="10800000" flipH="1">
            <a:off x="0" y="4008493"/>
            <a:ext cx="1771800" cy="93090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flict/Stress Serious Full Picture 4">
  <p:cSld name="Conflict/Stress Serious Full Picture 4">
    <p:spTree>
      <p:nvGrpSpPr>
        <p:cNvPr id="1" name="Shape 637"/>
        <p:cNvGrpSpPr/>
        <p:nvPr/>
      </p:nvGrpSpPr>
      <p:grpSpPr>
        <a:xfrm>
          <a:off x="0" y="0"/>
          <a:ext cx="0" cy="0"/>
          <a:chOff x="0" y="0"/>
          <a:chExt cx="0" cy="0"/>
        </a:xfrm>
      </p:grpSpPr>
      <p:sp>
        <p:nvSpPr>
          <p:cNvPr id="638" name="Google Shape;638;p89"/>
          <p:cNvSpPr/>
          <p:nvPr/>
        </p:nvSpPr>
        <p:spPr>
          <a:xfrm rot="10800000" flipH="1">
            <a:off x="0" y="-1"/>
            <a:ext cx="8810400" cy="4724400"/>
          </a:xfrm>
          <a:prstGeom prst="rtTriangle">
            <a:avLst/>
          </a:prstGeom>
          <a:solidFill>
            <a:srgbClr val="C0C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39" name="Google Shape;639;p89"/>
          <p:cNvCxnSpPr/>
          <p:nvPr/>
        </p:nvCxnSpPr>
        <p:spPr>
          <a:xfrm rot="10800000" flipH="1">
            <a:off x="0" y="4008493"/>
            <a:ext cx="1771800" cy="930900"/>
          </a:xfrm>
          <a:prstGeom prst="straightConnector1">
            <a:avLst/>
          </a:prstGeom>
          <a:noFill/>
          <a:ln w="9525" cap="flat" cmpd="sng">
            <a:solidFill>
              <a:srgbClr val="7F7F7F"/>
            </a:solidFill>
            <a:prstDash val="solid"/>
            <a:miter lim="800000"/>
            <a:headEnd type="none" w="sm" len="sm"/>
            <a:tailEnd type="none" w="sm" len="sm"/>
          </a:ln>
        </p:spPr>
      </p:cxnSp>
      <p:pic>
        <p:nvPicPr>
          <p:cNvPr id="640" name="Google Shape;640;p89"/>
          <p:cNvPicPr preferRelativeResize="0"/>
          <p:nvPr/>
        </p:nvPicPr>
        <p:blipFill rotWithShape="1">
          <a:blip r:embed="rId2">
            <a:alphaModFix/>
          </a:blip>
          <a:srcRect/>
          <a:stretch/>
        </p:blipFill>
        <p:spPr>
          <a:xfrm>
            <a:off x="2051022" y="285749"/>
            <a:ext cx="6976977" cy="4653644"/>
          </a:xfrm>
          <a:prstGeom prst="rect">
            <a:avLst/>
          </a:prstGeom>
          <a:noFill/>
          <a:ln>
            <a:noFill/>
          </a:ln>
        </p:spPr>
      </p:pic>
      <p:sp>
        <p:nvSpPr>
          <p:cNvPr id="641" name="Google Shape;641;p89" title="Title "/>
          <p:cNvSpPr txBox="1">
            <a:spLocks noGrp="1"/>
          </p:cNvSpPr>
          <p:nvPr>
            <p:ph type="title"/>
          </p:nvPr>
        </p:nvSpPr>
        <p:spPr>
          <a:xfrm>
            <a:off x="189160" y="379426"/>
            <a:ext cx="1785900" cy="989400"/>
          </a:xfrm>
          <a:prstGeom prst="rect">
            <a:avLst/>
          </a:prstGeom>
          <a:solidFill>
            <a:srgbClr val="953735">
              <a:alpha val="89800"/>
            </a:srgbClr>
          </a:solidFill>
          <a:ln>
            <a:noFill/>
          </a:ln>
        </p:spPr>
        <p:txBody>
          <a:bodyPr spcFirstLastPara="1" wrap="square" lIns="216000" tIns="34275" rIns="68575" bIns="0" anchor="ctr" anchorCtr="0">
            <a:normAutofit/>
          </a:bodyPr>
          <a:lstStyle>
            <a:lvl1pPr lvl="0" algn="l" rtl="0">
              <a:lnSpc>
                <a:spcPct val="90000"/>
              </a:lnSpc>
              <a:spcBef>
                <a:spcPts val="0"/>
              </a:spcBef>
              <a:spcAft>
                <a:spcPts val="0"/>
              </a:spcAft>
              <a:buClr>
                <a:schemeClr val="lt1"/>
              </a:buClr>
              <a:buSzPts val="2400"/>
              <a:buFont typeface="Trebuchet MS"/>
              <a:buNone/>
              <a:defRPr sz="2400" b="1">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asons/Phases Full Picture 5">
  <p:cSld name="Seasons/Phases Full Picture 5">
    <p:spTree>
      <p:nvGrpSpPr>
        <p:cNvPr id="1" name="Shape 642"/>
        <p:cNvGrpSpPr/>
        <p:nvPr/>
      </p:nvGrpSpPr>
      <p:grpSpPr>
        <a:xfrm>
          <a:off x="0" y="0"/>
          <a:ext cx="0" cy="0"/>
          <a:chOff x="0" y="0"/>
          <a:chExt cx="0" cy="0"/>
        </a:xfrm>
      </p:grpSpPr>
      <p:sp>
        <p:nvSpPr>
          <p:cNvPr id="643" name="Google Shape;643;p90"/>
          <p:cNvSpPr/>
          <p:nvPr/>
        </p:nvSpPr>
        <p:spPr>
          <a:xfrm rot="10800000" flipH="1">
            <a:off x="0" y="-1"/>
            <a:ext cx="8810400" cy="4724400"/>
          </a:xfrm>
          <a:prstGeom prst="rtTriangle">
            <a:avLst/>
          </a:prstGeom>
          <a:solidFill>
            <a:srgbClr val="C0C0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44" name="Google Shape;644;p90"/>
          <p:cNvCxnSpPr/>
          <p:nvPr/>
        </p:nvCxnSpPr>
        <p:spPr>
          <a:xfrm rot="10800000" flipH="1">
            <a:off x="0" y="4008493"/>
            <a:ext cx="1771800" cy="930900"/>
          </a:xfrm>
          <a:prstGeom prst="straightConnector1">
            <a:avLst/>
          </a:prstGeom>
          <a:noFill/>
          <a:ln w="9525" cap="flat" cmpd="sng">
            <a:solidFill>
              <a:srgbClr val="7F7F7F"/>
            </a:solidFill>
            <a:prstDash val="solid"/>
            <a:miter lim="800000"/>
            <a:headEnd type="none" w="sm" len="sm"/>
            <a:tailEnd type="none" w="sm" len="sm"/>
          </a:ln>
        </p:spPr>
      </p:cxnSp>
      <p:pic>
        <p:nvPicPr>
          <p:cNvPr id="645" name="Google Shape;645;p90"/>
          <p:cNvPicPr preferRelativeResize="0"/>
          <p:nvPr/>
        </p:nvPicPr>
        <p:blipFill rotWithShape="1">
          <a:blip r:embed="rId2">
            <a:alphaModFix/>
          </a:blip>
          <a:srcRect/>
          <a:stretch/>
        </p:blipFill>
        <p:spPr>
          <a:xfrm>
            <a:off x="742826" y="938430"/>
            <a:ext cx="7324972" cy="3874912"/>
          </a:xfrm>
          <a:prstGeom prst="rect">
            <a:avLst/>
          </a:prstGeom>
          <a:noFill/>
          <a:ln>
            <a:noFill/>
          </a:ln>
        </p:spPr>
      </p:pic>
      <p:sp>
        <p:nvSpPr>
          <p:cNvPr id="646" name="Google Shape;646;p90" title="Title "/>
          <p:cNvSpPr txBox="1">
            <a:spLocks noGrp="1"/>
          </p:cNvSpPr>
          <p:nvPr>
            <p:ph type="title"/>
          </p:nvPr>
        </p:nvSpPr>
        <p:spPr>
          <a:xfrm>
            <a:off x="742826" y="118710"/>
            <a:ext cx="4367400" cy="705000"/>
          </a:xfrm>
          <a:prstGeom prst="rect">
            <a:avLst/>
          </a:prstGeom>
          <a:solidFill>
            <a:schemeClr val="lt1">
              <a:alpha val="89800"/>
            </a:schemeClr>
          </a:solidFill>
          <a:ln>
            <a:noFill/>
          </a:ln>
        </p:spPr>
        <p:txBody>
          <a:bodyPr spcFirstLastPara="1" wrap="square" lIns="216000" tIns="34275" rIns="68575" bIns="0" anchor="ctr" anchorCtr="0">
            <a:normAutofit/>
          </a:bodyPr>
          <a:lstStyle>
            <a:lvl1pPr lvl="0" algn="l" rtl="0">
              <a:lnSpc>
                <a:spcPct val="90000"/>
              </a:lnSpc>
              <a:spcBef>
                <a:spcPts val="0"/>
              </a:spcBef>
              <a:spcAft>
                <a:spcPts val="0"/>
              </a:spcAft>
              <a:buClr>
                <a:schemeClr val="dk1"/>
              </a:buClr>
              <a:buSzPts val="2400"/>
              <a:buFont typeface="Trebuchet MS"/>
              <a:buNone/>
              <a:defRPr sz="2400" b="1">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treamlining Full Picture 6">
  <p:cSld name="Streamlining Full Picture 6">
    <p:spTree>
      <p:nvGrpSpPr>
        <p:cNvPr id="1" name="Shape 647"/>
        <p:cNvGrpSpPr/>
        <p:nvPr/>
      </p:nvGrpSpPr>
      <p:grpSpPr>
        <a:xfrm>
          <a:off x="0" y="0"/>
          <a:ext cx="0" cy="0"/>
          <a:chOff x="0" y="0"/>
          <a:chExt cx="0" cy="0"/>
        </a:xfrm>
      </p:grpSpPr>
      <p:sp>
        <p:nvSpPr>
          <p:cNvPr id="648" name="Google Shape;648;p91"/>
          <p:cNvSpPr/>
          <p:nvPr/>
        </p:nvSpPr>
        <p:spPr>
          <a:xfrm rot="10800000" flipH="1">
            <a:off x="0" y="2"/>
            <a:ext cx="8810400" cy="47244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49" name="Google Shape;649;p91"/>
          <p:cNvCxnSpPr/>
          <p:nvPr/>
        </p:nvCxnSpPr>
        <p:spPr>
          <a:xfrm rot="10800000" flipH="1">
            <a:off x="0" y="4008493"/>
            <a:ext cx="1771800" cy="930900"/>
          </a:xfrm>
          <a:prstGeom prst="straightConnector1">
            <a:avLst/>
          </a:prstGeom>
          <a:noFill/>
          <a:ln w="9525" cap="flat" cmpd="sng">
            <a:solidFill>
              <a:srgbClr val="7F7F7F"/>
            </a:solidFill>
            <a:prstDash val="solid"/>
            <a:miter lim="800000"/>
            <a:headEnd type="none" w="sm" len="sm"/>
            <a:tailEnd type="none" w="sm" len="sm"/>
          </a:ln>
        </p:spPr>
      </p:cxnSp>
      <p:sp>
        <p:nvSpPr>
          <p:cNvPr id="650" name="Google Shape;650;p91" title="Title "/>
          <p:cNvSpPr txBox="1">
            <a:spLocks noGrp="1"/>
          </p:cNvSpPr>
          <p:nvPr>
            <p:ph type="title"/>
          </p:nvPr>
        </p:nvSpPr>
        <p:spPr>
          <a:xfrm>
            <a:off x="983797" y="564834"/>
            <a:ext cx="4367400" cy="705000"/>
          </a:xfrm>
          <a:prstGeom prst="rect">
            <a:avLst/>
          </a:prstGeom>
          <a:solidFill>
            <a:schemeClr val="lt1">
              <a:alpha val="89800"/>
            </a:schemeClr>
          </a:solidFill>
          <a:ln>
            <a:noFill/>
          </a:ln>
        </p:spPr>
        <p:txBody>
          <a:bodyPr spcFirstLastPara="1" wrap="square" lIns="216000" tIns="34275" rIns="68575" bIns="0" anchor="ctr" anchorCtr="0">
            <a:normAutofit/>
          </a:bodyPr>
          <a:lstStyle>
            <a:lvl1pPr lvl="0" algn="l" rtl="0">
              <a:lnSpc>
                <a:spcPct val="90000"/>
              </a:lnSpc>
              <a:spcBef>
                <a:spcPts val="0"/>
              </a:spcBef>
              <a:spcAft>
                <a:spcPts val="0"/>
              </a:spcAft>
              <a:buClr>
                <a:schemeClr val="dk1"/>
              </a:buClr>
              <a:buSzPts val="2400"/>
              <a:buFont typeface="Trebuchet MS"/>
              <a:buNone/>
              <a:defRPr sz="2400" b="1">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Urban Flag Full Picture 7">
  <p:cSld name="Urban Flag Full Picture 7">
    <p:spTree>
      <p:nvGrpSpPr>
        <p:cNvPr id="1" name="Shape 651"/>
        <p:cNvGrpSpPr/>
        <p:nvPr/>
      </p:nvGrpSpPr>
      <p:grpSpPr>
        <a:xfrm>
          <a:off x="0" y="0"/>
          <a:ext cx="0" cy="0"/>
          <a:chOff x="0" y="0"/>
          <a:chExt cx="0" cy="0"/>
        </a:xfrm>
      </p:grpSpPr>
      <p:sp>
        <p:nvSpPr>
          <p:cNvPr id="652" name="Google Shape;652;p92"/>
          <p:cNvSpPr/>
          <p:nvPr/>
        </p:nvSpPr>
        <p:spPr>
          <a:xfrm rot="10800000" flipH="1">
            <a:off x="0" y="-1"/>
            <a:ext cx="8810400" cy="4724400"/>
          </a:xfrm>
          <a:prstGeom prst="rtTriangle">
            <a:avLst/>
          </a:prstGeom>
          <a:solidFill>
            <a:srgbClr val="FED6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53" name="Google Shape;653;p92"/>
          <p:cNvCxnSpPr/>
          <p:nvPr/>
        </p:nvCxnSpPr>
        <p:spPr>
          <a:xfrm rot="10800000" flipH="1">
            <a:off x="0" y="4008493"/>
            <a:ext cx="1771800" cy="930900"/>
          </a:xfrm>
          <a:prstGeom prst="straightConnector1">
            <a:avLst/>
          </a:prstGeom>
          <a:noFill/>
          <a:ln w="9525" cap="flat" cmpd="sng">
            <a:solidFill>
              <a:srgbClr val="7F7F7F"/>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654"/>
        <p:cNvGrpSpPr/>
        <p:nvPr/>
      </p:nvGrpSpPr>
      <p:grpSpPr>
        <a:xfrm>
          <a:off x="0" y="0"/>
          <a:ext cx="0" cy="0"/>
          <a:chOff x="0" y="0"/>
          <a:chExt cx="0" cy="0"/>
        </a:xfrm>
      </p:grpSpPr>
      <p:sp>
        <p:nvSpPr>
          <p:cNvPr id="655" name="Google Shape;655;p93" title="Title"/>
          <p:cNvSpPr txBox="1">
            <a:spLocks noGrp="1"/>
          </p:cNvSpPr>
          <p:nvPr>
            <p:ph type="ctrTitle"/>
          </p:nvPr>
        </p:nvSpPr>
        <p:spPr>
          <a:xfrm>
            <a:off x="5141533" y="1326698"/>
            <a:ext cx="3640200" cy="12123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6" name="Google Shape;656;p93"/>
          <p:cNvSpPr txBox="1">
            <a:spLocks noGrp="1"/>
          </p:cNvSpPr>
          <p:nvPr>
            <p:ph type="body" idx="1"/>
          </p:nvPr>
        </p:nvSpPr>
        <p:spPr>
          <a:xfrm>
            <a:off x="5364277" y="2585766"/>
            <a:ext cx="2584500" cy="216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7" name="Google Shape;657;p93"/>
          <p:cNvSpPr txBox="1">
            <a:spLocks noGrp="1"/>
          </p:cNvSpPr>
          <p:nvPr>
            <p:ph type="body" idx="2"/>
          </p:nvPr>
        </p:nvSpPr>
        <p:spPr>
          <a:xfrm>
            <a:off x="5384660" y="2879588"/>
            <a:ext cx="2584500" cy="216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8" name="Google Shape;658;p93"/>
          <p:cNvSpPr txBox="1">
            <a:spLocks noGrp="1"/>
          </p:cNvSpPr>
          <p:nvPr>
            <p:ph type="body" idx="3"/>
          </p:nvPr>
        </p:nvSpPr>
        <p:spPr>
          <a:xfrm>
            <a:off x="5384659" y="3176430"/>
            <a:ext cx="2584500" cy="2169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9" name="Google Shape;659;p93"/>
          <p:cNvSpPr txBox="1">
            <a:spLocks noGrp="1"/>
          </p:cNvSpPr>
          <p:nvPr>
            <p:ph type="body" idx="4"/>
          </p:nvPr>
        </p:nvSpPr>
        <p:spPr>
          <a:xfrm>
            <a:off x="5384660" y="3467056"/>
            <a:ext cx="2584500" cy="216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rgbClr val="2E7A40"/>
              </a:buClr>
              <a:buSzPts val="1200"/>
              <a:buFont typeface="Arial"/>
              <a:buNone/>
              <a:defRPr sz="12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0" name="Google Shape;660;p93"/>
          <p:cNvSpPr/>
          <p:nvPr/>
        </p:nvSpPr>
        <p:spPr>
          <a:xfrm>
            <a:off x="5091284" y="2618829"/>
            <a:ext cx="194184" cy="194184"/>
          </a:xfrm>
          <a:custGeom>
            <a:avLst/>
            <a:gdLst/>
            <a:ahLst/>
            <a:cxnLst/>
            <a:rect l="l" t="t"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endParaRPr sz="1400">
              <a:solidFill>
                <a:schemeClr val="dk1"/>
              </a:solidFill>
              <a:latin typeface="Calibri"/>
              <a:ea typeface="Calibri"/>
              <a:cs typeface="Calibri"/>
              <a:sym typeface="Calibri"/>
            </a:endParaRPr>
          </a:p>
        </p:txBody>
      </p:sp>
      <p:sp>
        <p:nvSpPr>
          <p:cNvPr id="661" name="Google Shape;661;p93"/>
          <p:cNvSpPr/>
          <p:nvPr/>
        </p:nvSpPr>
        <p:spPr>
          <a:xfrm>
            <a:off x="5136041" y="2899213"/>
            <a:ext cx="121122" cy="222048"/>
          </a:xfrm>
          <a:custGeom>
            <a:avLst/>
            <a:gdLst/>
            <a:ahLst/>
            <a:cxnLst/>
            <a:rect l="l" t="t"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endParaRPr sz="1400">
              <a:solidFill>
                <a:schemeClr val="dk1"/>
              </a:solidFill>
              <a:latin typeface="Calibri"/>
              <a:ea typeface="Calibri"/>
              <a:cs typeface="Calibri"/>
              <a:sym typeface="Calibri"/>
            </a:endParaRPr>
          </a:p>
        </p:txBody>
      </p:sp>
      <p:sp>
        <p:nvSpPr>
          <p:cNvPr id="662" name="Google Shape;662;p93"/>
          <p:cNvSpPr/>
          <p:nvPr/>
        </p:nvSpPr>
        <p:spPr>
          <a:xfrm>
            <a:off x="5105597" y="3223473"/>
            <a:ext cx="194184" cy="141210"/>
          </a:xfrm>
          <a:custGeom>
            <a:avLst/>
            <a:gdLst/>
            <a:ahLst/>
            <a:cxnLst/>
            <a:rect l="l" t="t"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endParaRPr sz="1400">
              <a:solidFill>
                <a:schemeClr val="dk1"/>
              </a:solidFill>
              <a:latin typeface="Calibri"/>
              <a:ea typeface="Calibri"/>
              <a:cs typeface="Calibri"/>
              <a:sym typeface="Calibri"/>
            </a:endParaRPr>
          </a:p>
        </p:txBody>
      </p:sp>
      <p:sp>
        <p:nvSpPr>
          <p:cNvPr id="663" name="Google Shape;663;p93"/>
          <p:cNvSpPr/>
          <p:nvPr/>
        </p:nvSpPr>
        <p:spPr>
          <a:xfrm>
            <a:off x="5115180" y="3490192"/>
            <a:ext cx="175014" cy="175014"/>
          </a:xfrm>
          <a:custGeom>
            <a:avLst/>
            <a:gdLst/>
            <a:ahLst/>
            <a:cxnLst/>
            <a:rect l="l" t="t"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a:noFill/>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endParaRPr sz="1400">
              <a:solidFill>
                <a:schemeClr val="dk1"/>
              </a:solidFill>
              <a:latin typeface="Calibri"/>
              <a:ea typeface="Calibri"/>
              <a:cs typeface="Calibri"/>
              <a:sym typeface="Calibri"/>
            </a:endParaRPr>
          </a:p>
        </p:txBody>
      </p:sp>
      <p:sp>
        <p:nvSpPr>
          <p:cNvPr id="664" name="Google Shape;664;p93"/>
          <p:cNvSpPr/>
          <p:nvPr/>
        </p:nvSpPr>
        <p:spPr>
          <a:xfrm rot="10800000" flipH="1">
            <a:off x="0" y="78"/>
            <a:ext cx="7968900" cy="4053000"/>
          </a:xfrm>
          <a:prstGeom prst="rtTriangle">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65" name="Google Shape;665;p93"/>
          <p:cNvCxnSpPr/>
          <p:nvPr/>
        </p:nvCxnSpPr>
        <p:spPr>
          <a:xfrm rot="10800000" flipH="1">
            <a:off x="0" y="42"/>
            <a:ext cx="4523100" cy="2253300"/>
          </a:xfrm>
          <a:prstGeom prst="straightConnector1">
            <a:avLst/>
          </a:prstGeom>
          <a:noFill/>
          <a:ln w="9525" cap="flat" cmpd="sng">
            <a:solidFill>
              <a:srgbClr val="A5A5A5"/>
            </a:solidFill>
            <a:prstDash val="solid"/>
            <a:miter lim="800000"/>
            <a:headEnd type="none" w="sm" len="sm"/>
            <a:tailEnd type="none" w="sm" len="sm"/>
          </a:ln>
        </p:spPr>
      </p:cxnSp>
      <p:cxnSp>
        <p:nvCxnSpPr>
          <p:cNvPr id="666" name="Google Shape;666;p93"/>
          <p:cNvCxnSpPr/>
          <p:nvPr/>
        </p:nvCxnSpPr>
        <p:spPr>
          <a:xfrm rot="10800000" flipH="1">
            <a:off x="6753226" y="2943449"/>
            <a:ext cx="2391000" cy="1266600"/>
          </a:xfrm>
          <a:prstGeom prst="straightConnector1">
            <a:avLst/>
          </a:prstGeom>
          <a:noFill/>
          <a:ln w="9525" cap="flat" cmpd="sng">
            <a:solidFill>
              <a:srgbClr val="953735"/>
            </a:solidFill>
            <a:prstDash val="solid"/>
            <a:miter lim="800000"/>
            <a:headEnd type="none" w="sm" len="sm"/>
            <a:tailEnd type="none" w="sm" len="sm"/>
          </a:ln>
        </p:spPr>
      </p:cxnSp>
      <p:pic>
        <p:nvPicPr>
          <p:cNvPr id="667" name="Google Shape;667;p93"/>
          <p:cNvPicPr preferRelativeResize="0"/>
          <p:nvPr/>
        </p:nvPicPr>
        <p:blipFill rotWithShape="1">
          <a:blip r:embed="rId2">
            <a:alphaModFix/>
          </a:blip>
          <a:srcRect/>
          <a:stretch/>
        </p:blipFill>
        <p:spPr>
          <a:xfrm>
            <a:off x="980986" y="833846"/>
            <a:ext cx="3758400" cy="3471000"/>
          </a:xfrm>
          <a:prstGeom prst="ellipse">
            <a:avLst/>
          </a:prstGeom>
          <a:noFill/>
          <a:ln>
            <a:noFill/>
          </a:ln>
        </p:spPr>
      </p:pic>
      <p:sp>
        <p:nvSpPr>
          <p:cNvPr id="668" name="Google Shape;668;p93"/>
          <p:cNvSpPr/>
          <p:nvPr/>
        </p:nvSpPr>
        <p:spPr>
          <a:xfrm>
            <a:off x="2210479" y="2008415"/>
            <a:ext cx="1285800" cy="9615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669" name="Google Shape;669;p93" descr="H:\Rotation 4 PSHC Category Management\CSAW\CSAW Logo - Color.png"/>
          <p:cNvPicPr preferRelativeResize="0"/>
          <p:nvPr/>
        </p:nvPicPr>
        <p:blipFill rotWithShape="1">
          <a:blip r:embed="rId3">
            <a:alphaModFix/>
          </a:blip>
          <a:srcRect/>
          <a:stretch/>
        </p:blipFill>
        <p:spPr>
          <a:xfrm>
            <a:off x="2222725" y="2190459"/>
            <a:ext cx="1385208" cy="59725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sic Title Template">
  <p:cSld name="Basic Title Template">
    <p:spTree>
      <p:nvGrpSpPr>
        <p:cNvPr id="1" name="Shape 670"/>
        <p:cNvGrpSpPr/>
        <p:nvPr/>
      </p:nvGrpSpPr>
      <p:grpSpPr>
        <a:xfrm>
          <a:off x="0" y="0"/>
          <a:ext cx="0" cy="0"/>
          <a:chOff x="0" y="0"/>
          <a:chExt cx="0" cy="0"/>
        </a:xfrm>
      </p:grpSpPr>
      <p:sp>
        <p:nvSpPr>
          <p:cNvPr id="671" name="Google Shape;671;p94"/>
          <p:cNvSpPr/>
          <p:nvPr/>
        </p:nvSpPr>
        <p:spPr>
          <a:xfrm rot="10800000" flipH="1">
            <a:off x="0" y="78"/>
            <a:ext cx="7968900" cy="40530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72" name="Google Shape;672;p94"/>
          <p:cNvCxnSpPr/>
          <p:nvPr/>
        </p:nvCxnSpPr>
        <p:spPr>
          <a:xfrm rot="10800000" flipH="1">
            <a:off x="0" y="42"/>
            <a:ext cx="4523100" cy="2253300"/>
          </a:xfrm>
          <a:prstGeom prst="straightConnector1">
            <a:avLst/>
          </a:prstGeom>
          <a:noFill/>
          <a:ln w="9525" cap="flat" cmpd="sng">
            <a:solidFill>
              <a:srgbClr val="A5A5A5"/>
            </a:solidFill>
            <a:prstDash val="solid"/>
            <a:miter lim="800000"/>
            <a:headEnd type="none" w="sm" len="sm"/>
            <a:tailEnd type="none" w="sm" len="sm"/>
          </a:ln>
        </p:spPr>
      </p:cxnSp>
      <p:cxnSp>
        <p:nvCxnSpPr>
          <p:cNvPr id="673" name="Google Shape;673;p94"/>
          <p:cNvCxnSpPr/>
          <p:nvPr/>
        </p:nvCxnSpPr>
        <p:spPr>
          <a:xfrm rot="10800000" flipH="1">
            <a:off x="6753226" y="2943449"/>
            <a:ext cx="2391000" cy="1266600"/>
          </a:xfrm>
          <a:prstGeom prst="straightConnector1">
            <a:avLst/>
          </a:prstGeom>
          <a:noFill/>
          <a:ln w="9525" cap="flat" cmpd="sng">
            <a:solidFill>
              <a:srgbClr val="953735"/>
            </a:solidFill>
            <a:prstDash val="solid"/>
            <a:miter lim="800000"/>
            <a:headEnd type="none" w="sm" len="sm"/>
            <a:tailEnd type="none" w="sm" len="sm"/>
          </a:ln>
        </p:spPr>
      </p:cxnSp>
      <p:sp>
        <p:nvSpPr>
          <p:cNvPr id="674" name="Google Shape;674;p94" title="Title"/>
          <p:cNvSpPr txBox="1">
            <a:spLocks noGrp="1"/>
          </p:cNvSpPr>
          <p:nvPr>
            <p:ph type="ctrTitle"/>
          </p:nvPr>
        </p:nvSpPr>
        <p:spPr>
          <a:xfrm>
            <a:off x="4781791" y="1504563"/>
            <a:ext cx="3640200" cy="12123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5" name="Google Shape;675;p94" title="Subtitle"/>
          <p:cNvSpPr txBox="1">
            <a:spLocks noGrp="1"/>
          </p:cNvSpPr>
          <p:nvPr>
            <p:ph type="subTitle" idx="1"/>
          </p:nvPr>
        </p:nvSpPr>
        <p:spPr>
          <a:xfrm>
            <a:off x="4781411" y="2730749"/>
            <a:ext cx="3640800" cy="943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E7A40"/>
              </a:buClr>
              <a:buSzPts val="1500"/>
              <a:buFont typeface="Arial"/>
              <a:buNone/>
              <a:defRPr sz="1500" b="0" i="0" u="none" strike="noStrike" cap="none">
                <a:solidFill>
                  <a:schemeClr val="accent6"/>
                </a:solidFill>
                <a:latin typeface="Trebuchet MS"/>
                <a:ea typeface="Trebuchet MS"/>
                <a:cs typeface="Trebuchet MS"/>
                <a:sym typeface="Trebuchet MS"/>
              </a:defRPr>
            </a:lvl1pPr>
            <a:lvl2pPr marR="0" lvl="1" algn="ctr"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rgbClr val="2E7A40"/>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rgbClr val="2E7A40"/>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cxnSp>
        <p:nvCxnSpPr>
          <p:cNvPr id="676" name="Google Shape;676;p94"/>
          <p:cNvCxnSpPr/>
          <p:nvPr/>
        </p:nvCxnSpPr>
        <p:spPr>
          <a:xfrm rot="10800000" flipH="1">
            <a:off x="-13378" y="3524902"/>
            <a:ext cx="1439700" cy="750900"/>
          </a:xfrm>
          <a:prstGeom prst="straightConnector1">
            <a:avLst/>
          </a:prstGeom>
          <a:noFill/>
          <a:ln w="9525" cap="flat" cmpd="sng">
            <a:solidFill>
              <a:srgbClr val="17375E"/>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sic Section Template">
  <p:cSld name="Basic Section Template">
    <p:spTree>
      <p:nvGrpSpPr>
        <p:cNvPr id="1" name="Shape 677"/>
        <p:cNvGrpSpPr/>
        <p:nvPr/>
      </p:nvGrpSpPr>
      <p:grpSpPr>
        <a:xfrm>
          <a:off x="0" y="0"/>
          <a:ext cx="0" cy="0"/>
          <a:chOff x="0" y="0"/>
          <a:chExt cx="0" cy="0"/>
        </a:xfrm>
      </p:grpSpPr>
      <p:sp>
        <p:nvSpPr>
          <p:cNvPr id="678" name="Google Shape;678;p95"/>
          <p:cNvSpPr/>
          <p:nvPr/>
        </p:nvSpPr>
        <p:spPr>
          <a:xfrm rot="10800000" flipH="1">
            <a:off x="0" y="78"/>
            <a:ext cx="7968900" cy="40530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79" name="Google Shape;679;p95"/>
          <p:cNvSpPr/>
          <p:nvPr/>
        </p:nvSpPr>
        <p:spPr>
          <a:xfrm rot="-1641058">
            <a:off x="-477930" y="2691136"/>
            <a:ext cx="2895265" cy="1310237"/>
          </a:xfrm>
          <a:prstGeom prst="parallelogram">
            <a:avLst>
              <a:gd name="adj" fmla="val 53218"/>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80" name="Google Shape;680;p95"/>
          <p:cNvCxnSpPr/>
          <p:nvPr/>
        </p:nvCxnSpPr>
        <p:spPr>
          <a:xfrm rot="10800000" flipH="1">
            <a:off x="0" y="757497"/>
            <a:ext cx="1338900" cy="680700"/>
          </a:xfrm>
          <a:prstGeom prst="straightConnector1">
            <a:avLst/>
          </a:prstGeom>
          <a:noFill/>
          <a:ln w="9525" cap="flat" cmpd="sng">
            <a:solidFill>
              <a:srgbClr val="A5A5A5"/>
            </a:solidFill>
            <a:prstDash val="solid"/>
            <a:miter lim="800000"/>
            <a:headEnd type="none" w="sm" len="sm"/>
            <a:tailEnd type="none" w="sm" len="sm"/>
          </a:ln>
        </p:spPr>
      </p:cxnSp>
      <p:sp>
        <p:nvSpPr>
          <p:cNvPr id="681" name="Google Shape;681;p95" title="Title"/>
          <p:cNvSpPr txBox="1">
            <a:spLocks noGrp="1"/>
          </p:cNvSpPr>
          <p:nvPr>
            <p:ph type="title"/>
          </p:nvPr>
        </p:nvSpPr>
        <p:spPr>
          <a:xfrm>
            <a:off x="4712882" y="1490565"/>
            <a:ext cx="3683700" cy="13425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2700"/>
              <a:buFont typeface="Trebuchet MS"/>
              <a:buNone/>
              <a:defRPr sz="2700" b="1">
                <a:solidFill>
                  <a:srgbClr val="17375E"/>
                </a:solidFill>
                <a:latin typeface="Trebuchet MS"/>
                <a:ea typeface="Trebuchet MS"/>
                <a:cs typeface="Trebuchet MS"/>
                <a:sym typeface="Trebuchet M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82" name="Google Shape;682;p95" title="Subtitle"/>
          <p:cNvSpPr txBox="1">
            <a:spLocks noGrp="1"/>
          </p:cNvSpPr>
          <p:nvPr>
            <p:ph type="body" idx="1"/>
          </p:nvPr>
        </p:nvSpPr>
        <p:spPr>
          <a:xfrm>
            <a:off x="4712882" y="2844035"/>
            <a:ext cx="3683700" cy="6828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2E7A40"/>
              </a:buClr>
              <a:buSzPts val="1400"/>
              <a:buFont typeface="Arial"/>
              <a:buNone/>
              <a:defRPr sz="14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0" i="0" u="none" strike="noStrike" cap="none">
                <a:solidFill>
                  <a:srgbClr val="909090"/>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0" i="0" u="none" strike="noStrike" cap="none">
                <a:solidFill>
                  <a:srgbClr val="909090"/>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0" i="0" u="none" strike="noStrike" cap="none">
                <a:solidFill>
                  <a:srgbClr val="909090"/>
                </a:solidFill>
                <a:latin typeface="Calibri"/>
                <a:ea typeface="Calibri"/>
                <a:cs typeface="Calibri"/>
                <a:sym typeface="Calibri"/>
              </a:defRPr>
            </a:lvl5pPr>
            <a:lvl6pPr marL="2743200" marR="0" lvl="5"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6pPr>
            <a:lvl7pPr marL="3200400" marR="0" lvl="6"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7pPr>
            <a:lvl8pPr marL="3657600" marR="0" lvl="7"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8pPr>
            <a:lvl9pPr marL="4114800" marR="0" lvl="8" indent="-228600" algn="l" rtl="0">
              <a:lnSpc>
                <a:spcPct val="90000"/>
              </a:lnSpc>
              <a:spcBef>
                <a:spcPts val="400"/>
              </a:spcBef>
              <a:spcAft>
                <a:spcPts val="0"/>
              </a:spcAft>
              <a:buClr>
                <a:srgbClr val="909090"/>
              </a:buClr>
              <a:buSzPts val="1200"/>
              <a:buFont typeface="Arial"/>
              <a:buNone/>
              <a:defRPr sz="1200" b="0" i="0" u="none" strike="noStrike" cap="none">
                <a:solidFill>
                  <a:srgbClr val="909090"/>
                </a:solidFill>
                <a:latin typeface="Calibri"/>
                <a:ea typeface="Calibri"/>
                <a:cs typeface="Calibri"/>
                <a:sym typeface="Calibri"/>
              </a:defRPr>
            </a:lvl9pPr>
          </a:lstStyle>
          <a:p>
            <a:endParaRPr/>
          </a:p>
        </p:txBody>
      </p:sp>
      <p:cxnSp>
        <p:nvCxnSpPr>
          <p:cNvPr id="683" name="Google Shape;683;p95"/>
          <p:cNvCxnSpPr/>
          <p:nvPr/>
        </p:nvCxnSpPr>
        <p:spPr>
          <a:xfrm rot="10800000" flipH="1">
            <a:off x="6753226" y="2943449"/>
            <a:ext cx="2391000" cy="1266600"/>
          </a:xfrm>
          <a:prstGeom prst="straightConnector1">
            <a:avLst/>
          </a:prstGeom>
          <a:noFill/>
          <a:ln w="9525" cap="flat" cmpd="sng">
            <a:solidFill>
              <a:srgbClr val="953735"/>
            </a:solidFill>
            <a:prstDash val="solid"/>
            <a:miter lim="800000"/>
            <a:headEnd type="none" w="sm" len="sm"/>
            <a:tailEnd type="none" w="sm" len="sm"/>
          </a:ln>
        </p:spPr>
      </p:cxnSp>
      <p:sp>
        <p:nvSpPr>
          <p:cNvPr id="684" name="Google Shape;684;p95"/>
          <p:cNvSpPr/>
          <p:nvPr/>
        </p:nvSpPr>
        <p:spPr>
          <a:xfrm>
            <a:off x="5815584" y="0"/>
            <a:ext cx="1694100" cy="557100"/>
          </a:xfrm>
          <a:prstGeom prst="parallelogram">
            <a:avLst>
              <a:gd name="adj" fmla="val 195850"/>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685" name="Google Shape;685;p95"/>
          <p:cNvCxnSpPr/>
          <p:nvPr/>
        </p:nvCxnSpPr>
        <p:spPr>
          <a:xfrm rot="10800000" flipH="1">
            <a:off x="0" y="306383"/>
            <a:ext cx="4946700" cy="2552400"/>
          </a:xfrm>
          <a:prstGeom prst="straightConnector1">
            <a:avLst/>
          </a:prstGeom>
          <a:noFill/>
          <a:ln w="9525" cap="flat" cmpd="sng">
            <a:solidFill>
              <a:srgbClr val="A5A5A5"/>
            </a:solidFill>
            <a:prstDash val="solid"/>
            <a:miter lim="800000"/>
            <a:headEnd type="none" w="sm" len="sm"/>
            <a:tailEnd type="none" w="sm" len="sm"/>
          </a:ln>
        </p:spPr>
      </p:cxnSp>
      <p:cxnSp>
        <p:nvCxnSpPr>
          <p:cNvPr id="686" name="Google Shape;686;p95"/>
          <p:cNvCxnSpPr/>
          <p:nvPr/>
        </p:nvCxnSpPr>
        <p:spPr>
          <a:xfrm rot="10800000" flipH="1">
            <a:off x="-13378" y="3950099"/>
            <a:ext cx="1439700" cy="750900"/>
          </a:xfrm>
          <a:prstGeom prst="straightConnector1">
            <a:avLst/>
          </a:prstGeom>
          <a:noFill/>
          <a:ln w="9525" cap="flat" cmpd="sng">
            <a:solidFill>
              <a:schemeClr val="accent1"/>
            </a:solidFill>
            <a:prstDash val="solid"/>
            <a:miter lim="800000"/>
            <a:headEnd type="none" w="sm" len="sm"/>
            <a:tailEnd type="none" w="sm" len="sm"/>
          </a:ln>
        </p:spPr>
      </p:cxnSp>
      <p:sp>
        <p:nvSpPr>
          <p:cNvPr id="687" name="Google Shape;687;p95"/>
          <p:cNvSpPr/>
          <p:nvPr/>
        </p:nvSpPr>
        <p:spPr>
          <a:xfrm rot="-1640934">
            <a:off x="-104219" y="2555304"/>
            <a:ext cx="1078780" cy="177383"/>
          </a:xfrm>
          <a:prstGeom prst="parallelogram">
            <a:avLst>
              <a:gd name="adj" fmla="val 53218"/>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88"/>
        <p:cNvGrpSpPr/>
        <p:nvPr/>
      </p:nvGrpSpPr>
      <p:grpSpPr>
        <a:xfrm>
          <a:off x="0" y="0"/>
          <a:ext cx="0" cy="0"/>
          <a:chOff x="0" y="0"/>
          <a:chExt cx="0" cy="0"/>
        </a:xfrm>
      </p:grpSpPr>
      <p:cxnSp>
        <p:nvCxnSpPr>
          <p:cNvPr id="689" name="Google Shape;689;p96"/>
          <p:cNvCxnSpPr/>
          <p:nvPr/>
        </p:nvCxnSpPr>
        <p:spPr>
          <a:xfrm rot="10800000">
            <a:off x="-6771" y="2725617"/>
            <a:ext cx="1434300" cy="1179600"/>
          </a:xfrm>
          <a:prstGeom prst="straightConnector1">
            <a:avLst/>
          </a:prstGeom>
          <a:noFill/>
          <a:ln w="9525" cap="flat" cmpd="sng">
            <a:solidFill>
              <a:srgbClr val="953735"/>
            </a:solidFill>
            <a:prstDash val="solid"/>
            <a:miter lim="800000"/>
            <a:headEnd type="none" w="sm" len="sm"/>
            <a:tailEnd type="none" w="sm" len="sm"/>
          </a:ln>
        </p:spPr>
      </p:cxnSp>
      <p:grpSp>
        <p:nvGrpSpPr>
          <p:cNvPr id="690" name="Google Shape;690;p96"/>
          <p:cNvGrpSpPr/>
          <p:nvPr/>
        </p:nvGrpSpPr>
        <p:grpSpPr>
          <a:xfrm flipH="1">
            <a:off x="5670930" y="1"/>
            <a:ext cx="3573049" cy="2655711"/>
            <a:chOff x="-124265" y="-1"/>
            <a:chExt cx="4764065" cy="3367200"/>
          </a:xfrm>
        </p:grpSpPr>
        <p:sp>
          <p:nvSpPr>
            <p:cNvPr id="691" name="Google Shape;691;p96"/>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692" name="Google Shape;692;p96"/>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693" name="Google Shape;693;p96"/>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694" name="Google Shape;694;p96"/>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5" name="Google Shape;695;p96"/>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96" name="Google Shape;696;p96"/>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97" name="Google Shape;697;p96" title="Title "/>
          <p:cNvSpPr txBox="1">
            <a:spLocks noGrp="1"/>
          </p:cNvSpPr>
          <p:nvPr>
            <p:ph type="title"/>
          </p:nvPr>
        </p:nvSpPr>
        <p:spPr>
          <a:xfrm>
            <a:off x="389008" y="156771"/>
            <a:ext cx="6249900" cy="8610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300"/>
              <a:buFont typeface="Trebuchet MS"/>
              <a:buNone/>
              <a:defRPr sz="33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8" name="Google Shape;698;p96"/>
          <p:cNvSpPr txBox="1">
            <a:spLocks noGrp="1"/>
          </p:cNvSpPr>
          <p:nvPr>
            <p:ph type="body" idx="1"/>
          </p:nvPr>
        </p:nvSpPr>
        <p:spPr>
          <a:xfrm>
            <a:off x="389008" y="1253943"/>
            <a:ext cx="8126400" cy="33789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699" name="Google Shape;699;p96"/>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567">
          <p15:clr>
            <a:srgbClr val="FBAE40"/>
          </p15:clr>
        </p15:guide>
        <p15:guide id="5" orient="horz" pos="58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00"/>
        <p:cNvGrpSpPr/>
        <p:nvPr/>
      </p:nvGrpSpPr>
      <p:grpSpPr>
        <a:xfrm>
          <a:off x="0" y="0"/>
          <a:ext cx="0" cy="0"/>
          <a:chOff x="0" y="0"/>
          <a:chExt cx="0" cy="0"/>
        </a:xfrm>
      </p:grpSpPr>
      <p:cxnSp>
        <p:nvCxnSpPr>
          <p:cNvPr id="701" name="Google Shape;701;p97"/>
          <p:cNvCxnSpPr/>
          <p:nvPr/>
        </p:nvCxnSpPr>
        <p:spPr>
          <a:xfrm rot="10800000">
            <a:off x="-6771" y="2725617"/>
            <a:ext cx="1434300" cy="1179600"/>
          </a:xfrm>
          <a:prstGeom prst="straightConnector1">
            <a:avLst/>
          </a:prstGeom>
          <a:noFill/>
          <a:ln w="9525" cap="flat" cmpd="sng">
            <a:solidFill>
              <a:srgbClr val="953735"/>
            </a:solidFill>
            <a:prstDash val="solid"/>
            <a:miter lim="800000"/>
            <a:headEnd type="none" w="sm" len="sm"/>
            <a:tailEnd type="none" w="sm" len="sm"/>
          </a:ln>
        </p:spPr>
      </p:cxnSp>
      <p:grpSp>
        <p:nvGrpSpPr>
          <p:cNvPr id="702" name="Google Shape;702;p97"/>
          <p:cNvGrpSpPr/>
          <p:nvPr/>
        </p:nvGrpSpPr>
        <p:grpSpPr>
          <a:xfrm flipH="1">
            <a:off x="5670930" y="1"/>
            <a:ext cx="3573049" cy="2655711"/>
            <a:chOff x="-124265" y="-1"/>
            <a:chExt cx="4764065" cy="3367200"/>
          </a:xfrm>
        </p:grpSpPr>
        <p:sp>
          <p:nvSpPr>
            <p:cNvPr id="703" name="Google Shape;703;p97"/>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704" name="Google Shape;704;p97"/>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705" name="Google Shape;705;p97"/>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706" name="Google Shape;706;p97"/>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07" name="Google Shape;707;p97"/>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8" name="Google Shape;708;p97"/>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09" name="Google Shape;709;p97" title="Title "/>
          <p:cNvSpPr txBox="1">
            <a:spLocks noGrp="1"/>
          </p:cNvSpPr>
          <p:nvPr>
            <p:ph type="title"/>
          </p:nvPr>
        </p:nvSpPr>
        <p:spPr>
          <a:xfrm>
            <a:off x="389008" y="156771"/>
            <a:ext cx="6249900" cy="8610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0" name="Google Shape;710;p97"/>
          <p:cNvSpPr txBox="1">
            <a:spLocks noGrp="1"/>
          </p:cNvSpPr>
          <p:nvPr>
            <p:ph type="body" idx="1"/>
          </p:nvPr>
        </p:nvSpPr>
        <p:spPr>
          <a:xfrm>
            <a:off x="397265" y="1238283"/>
            <a:ext cx="3886200" cy="33945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1" name="Google Shape;711;p97"/>
          <p:cNvSpPr txBox="1">
            <a:spLocks noGrp="1"/>
          </p:cNvSpPr>
          <p:nvPr>
            <p:ph type="body" idx="2"/>
          </p:nvPr>
        </p:nvSpPr>
        <p:spPr>
          <a:xfrm>
            <a:off x="4629150" y="1238283"/>
            <a:ext cx="3886200" cy="33945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712" name="Google Shape;712;p97"/>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567">
          <p15:clr>
            <a:srgbClr val="FBAE40"/>
          </p15:clr>
        </p15:guide>
        <p15:guide id="5" orient="horz" pos="58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13"/>
        <p:cNvGrpSpPr/>
        <p:nvPr/>
      </p:nvGrpSpPr>
      <p:grpSpPr>
        <a:xfrm>
          <a:off x="0" y="0"/>
          <a:ext cx="0" cy="0"/>
          <a:chOff x="0" y="0"/>
          <a:chExt cx="0" cy="0"/>
        </a:xfrm>
      </p:grpSpPr>
      <p:cxnSp>
        <p:nvCxnSpPr>
          <p:cNvPr id="714" name="Google Shape;714;p98"/>
          <p:cNvCxnSpPr/>
          <p:nvPr/>
        </p:nvCxnSpPr>
        <p:spPr>
          <a:xfrm rot="10800000">
            <a:off x="-6771" y="2725617"/>
            <a:ext cx="1434300" cy="1179600"/>
          </a:xfrm>
          <a:prstGeom prst="straightConnector1">
            <a:avLst/>
          </a:prstGeom>
          <a:noFill/>
          <a:ln w="9525" cap="flat" cmpd="sng">
            <a:solidFill>
              <a:srgbClr val="953735"/>
            </a:solidFill>
            <a:prstDash val="solid"/>
            <a:miter lim="800000"/>
            <a:headEnd type="none" w="sm" len="sm"/>
            <a:tailEnd type="none" w="sm" len="sm"/>
          </a:ln>
        </p:spPr>
      </p:cxnSp>
      <p:grpSp>
        <p:nvGrpSpPr>
          <p:cNvPr id="715" name="Google Shape;715;p98"/>
          <p:cNvGrpSpPr/>
          <p:nvPr/>
        </p:nvGrpSpPr>
        <p:grpSpPr>
          <a:xfrm flipH="1">
            <a:off x="5670930" y="1"/>
            <a:ext cx="3573049" cy="2655711"/>
            <a:chOff x="-124265" y="-1"/>
            <a:chExt cx="4764065" cy="3367200"/>
          </a:xfrm>
        </p:grpSpPr>
        <p:sp>
          <p:nvSpPr>
            <p:cNvPr id="716" name="Google Shape;716;p98"/>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717" name="Google Shape;717;p98"/>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718" name="Google Shape;718;p98"/>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719" name="Google Shape;719;p98"/>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20" name="Google Shape;720;p98"/>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1" name="Google Shape;721;p98"/>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722" name="Google Shape;722;p98" title="Title "/>
          <p:cNvSpPr txBox="1">
            <a:spLocks noGrp="1"/>
          </p:cNvSpPr>
          <p:nvPr>
            <p:ph type="title"/>
          </p:nvPr>
        </p:nvSpPr>
        <p:spPr>
          <a:xfrm>
            <a:off x="389008" y="156771"/>
            <a:ext cx="6249900" cy="8610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3" name="Google Shape;723;p98"/>
          <p:cNvSpPr txBox="1">
            <a:spLocks noGrp="1"/>
          </p:cNvSpPr>
          <p:nvPr>
            <p:ph type="body" idx="1"/>
          </p:nvPr>
        </p:nvSpPr>
        <p:spPr>
          <a:xfrm>
            <a:off x="389008" y="1260872"/>
            <a:ext cx="40371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rgbClr val="2E7A40"/>
              </a:buClr>
              <a:buSzPts val="1800"/>
              <a:buFont typeface="Arial"/>
              <a:buNone/>
              <a:defRPr sz="1800" b="1" i="0" u="none" strike="noStrike" cap="none">
                <a:solidFill>
                  <a:schemeClr val="accent6"/>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2E7A40"/>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rgbClr val="2E7A40"/>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E7A4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4" name="Google Shape;724;p98"/>
          <p:cNvSpPr txBox="1">
            <a:spLocks noGrp="1"/>
          </p:cNvSpPr>
          <p:nvPr>
            <p:ph type="body" idx="2"/>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marR="0" lvl="0" indent="-228600" algn="l" rtl="0">
              <a:lnSpc>
                <a:spcPct val="90000"/>
              </a:lnSpc>
              <a:spcBef>
                <a:spcPts val="800"/>
              </a:spcBef>
              <a:spcAft>
                <a:spcPts val="0"/>
              </a:spcAft>
              <a:buClr>
                <a:srgbClr val="2E7A40"/>
              </a:buClr>
              <a:buSzPts val="1800"/>
              <a:buFont typeface="Arial"/>
              <a:buNone/>
              <a:defRPr sz="1800" b="1"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25" name="Google Shape;725;p98"/>
          <p:cNvSpPr txBox="1">
            <a:spLocks noGrp="1"/>
          </p:cNvSpPr>
          <p:nvPr>
            <p:ph type="body" idx="3"/>
          </p:nvPr>
        </p:nvSpPr>
        <p:spPr>
          <a:xfrm>
            <a:off x="4629150" y="1878806"/>
            <a:ext cx="3887400" cy="27636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6" name="Google Shape;726;p98"/>
          <p:cNvSpPr txBox="1">
            <a:spLocks noGrp="1"/>
          </p:cNvSpPr>
          <p:nvPr>
            <p:ph type="body" idx="4"/>
          </p:nvPr>
        </p:nvSpPr>
        <p:spPr>
          <a:xfrm>
            <a:off x="389008" y="1878806"/>
            <a:ext cx="4043700" cy="27636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727" name="Google Shape;727;p98"/>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guide id="4" pos="5567">
          <p15:clr>
            <a:srgbClr val="FBAE40"/>
          </p15:clr>
        </p15:guide>
        <p15:guide id="5" orient="horz" pos="58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28"/>
        <p:cNvGrpSpPr/>
        <p:nvPr/>
      </p:nvGrpSpPr>
      <p:grpSpPr>
        <a:xfrm>
          <a:off x="0" y="0"/>
          <a:ext cx="0" cy="0"/>
          <a:chOff x="0" y="0"/>
          <a:chExt cx="0" cy="0"/>
        </a:xfrm>
      </p:grpSpPr>
      <p:sp>
        <p:nvSpPr>
          <p:cNvPr id="729" name="Google Shape;729;p99"/>
          <p:cNvSpPr/>
          <p:nvPr/>
        </p:nvSpPr>
        <p:spPr>
          <a:xfrm rot="10800000" flipH="1">
            <a:off x="0" y="78"/>
            <a:ext cx="7968900" cy="40530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730" name="Google Shape;730;p99"/>
          <p:cNvCxnSpPr/>
          <p:nvPr/>
        </p:nvCxnSpPr>
        <p:spPr>
          <a:xfrm rot="10800000" flipH="1">
            <a:off x="0" y="42"/>
            <a:ext cx="4523100" cy="2253300"/>
          </a:xfrm>
          <a:prstGeom prst="straightConnector1">
            <a:avLst/>
          </a:prstGeom>
          <a:noFill/>
          <a:ln w="9525" cap="flat" cmpd="sng">
            <a:solidFill>
              <a:srgbClr val="A5A5A5"/>
            </a:solidFill>
            <a:prstDash val="solid"/>
            <a:miter lim="800000"/>
            <a:headEnd type="none" w="sm" len="sm"/>
            <a:tailEnd type="none" w="sm" len="sm"/>
          </a:ln>
        </p:spPr>
      </p:cxnSp>
      <p:cxnSp>
        <p:nvCxnSpPr>
          <p:cNvPr id="731" name="Google Shape;731;p99"/>
          <p:cNvCxnSpPr/>
          <p:nvPr/>
        </p:nvCxnSpPr>
        <p:spPr>
          <a:xfrm rot="10800000" flipH="1">
            <a:off x="6753226" y="2943449"/>
            <a:ext cx="2391000" cy="1266600"/>
          </a:xfrm>
          <a:prstGeom prst="straightConnector1">
            <a:avLst/>
          </a:prstGeom>
          <a:noFill/>
          <a:ln w="9525" cap="flat" cmpd="sng">
            <a:solidFill>
              <a:srgbClr val="953735"/>
            </a:solidFill>
            <a:prstDash val="solid"/>
            <a:miter lim="800000"/>
            <a:headEnd type="none" w="sm" len="sm"/>
            <a:tailEnd type="none" w="sm" len="sm"/>
          </a:ln>
        </p:spPr>
      </p:cxnSp>
      <p:sp>
        <p:nvSpPr>
          <p:cNvPr id="732" name="Google Shape;732;p99" title="Title"/>
          <p:cNvSpPr txBox="1">
            <a:spLocks noGrp="1"/>
          </p:cNvSpPr>
          <p:nvPr>
            <p:ph type="ctrTitle"/>
          </p:nvPr>
        </p:nvSpPr>
        <p:spPr>
          <a:xfrm>
            <a:off x="539378" y="3280527"/>
            <a:ext cx="3983700" cy="995100"/>
          </a:xfrm>
          <a:prstGeom prst="rect">
            <a:avLst/>
          </a:prstGeom>
          <a:noFill/>
          <a:ln>
            <a:noFill/>
          </a:ln>
        </p:spPr>
        <p:txBody>
          <a:bodyPr spcFirstLastPara="1" wrap="square" lIns="68575" tIns="34275" rIns="68575" bIns="0" anchor="b" anchorCtr="0">
            <a:normAutofit/>
          </a:bodyPr>
          <a:lstStyle>
            <a:lvl1pPr lvl="0" algn="r" rtl="0">
              <a:lnSpc>
                <a:spcPct val="90000"/>
              </a:lnSpc>
              <a:spcBef>
                <a:spcPts val="0"/>
              </a:spcBef>
              <a:spcAft>
                <a:spcPts val="0"/>
              </a:spcAft>
              <a:buClr>
                <a:srgbClr val="17375E"/>
              </a:buClr>
              <a:buSzPts val="3000"/>
              <a:buFont typeface="Arial"/>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733" name="Google Shape;733;p99"/>
          <p:cNvCxnSpPr/>
          <p:nvPr/>
        </p:nvCxnSpPr>
        <p:spPr>
          <a:xfrm rot="10800000" flipH="1">
            <a:off x="-13378" y="3524902"/>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734" name="Google Shape;734;p99"/>
          <p:cNvSpPr txBox="1">
            <a:spLocks noGrp="1"/>
          </p:cNvSpPr>
          <p:nvPr>
            <p:ph type="body" idx="1"/>
          </p:nvPr>
        </p:nvSpPr>
        <p:spPr>
          <a:xfrm>
            <a:off x="539378" y="4275802"/>
            <a:ext cx="3983700" cy="6987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rgbClr val="2E7A40"/>
              </a:buClr>
              <a:buSzPts val="1200"/>
              <a:buFont typeface="Arial"/>
              <a:buNone/>
              <a:defRPr sz="12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735" name="Google Shape;735;p99"/>
          <p:cNvSpPr txBox="1">
            <a:spLocks noGrp="1"/>
          </p:cNvSpPr>
          <p:nvPr>
            <p:ph type="body" idx="2"/>
          </p:nvPr>
        </p:nvSpPr>
        <p:spPr>
          <a:xfrm>
            <a:off x="4620987" y="1718035"/>
            <a:ext cx="4353000" cy="32565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rgbClr val="953735"/>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23850" algn="l" rtl="0">
              <a:lnSpc>
                <a:spcPct val="90000"/>
              </a:lnSpc>
              <a:spcBef>
                <a:spcPts val="400"/>
              </a:spcBef>
              <a:spcAft>
                <a:spcPts val="0"/>
              </a:spcAft>
              <a:buClr>
                <a:srgbClr val="953735"/>
              </a:buClr>
              <a:buSzPts val="1500"/>
              <a:buFont typeface="Arial"/>
              <a:buChar char="•"/>
              <a:defRPr sz="1500" b="0" i="0" u="none" strike="noStrike" cap="none">
                <a:solidFill>
                  <a:schemeClr val="dk1"/>
                </a:solidFill>
                <a:latin typeface="Trebuchet MS"/>
                <a:ea typeface="Trebuchet MS"/>
                <a:cs typeface="Trebuchet MS"/>
                <a:sym typeface="Trebuchet MS"/>
              </a:defRPr>
            </a:lvl2pPr>
            <a:lvl3pPr marL="1371600" marR="0" lvl="2" indent="-317500" algn="l" rtl="0">
              <a:lnSpc>
                <a:spcPct val="90000"/>
              </a:lnSpc>
              <a:spcBef>
                <a:spcPts val="400"/>
              </a:spcBef>
              <a:spcAft>
                <a:spcPts val="0"/>
              </a:spcAft>
              <a:buClr>
                <a:srgbClr val="953735"/>
              </a:buClr>
              <a:buSzPts val="1400"/>
              <a:buFont typeface="Arial"/>
              <a:buChar char="•"/>
              <a:defRPr sz="1400" b="0" i="0" u="none" strike="noStrike" cap="none">
                <a:solidFill>
                  <a:schemeClr val="dk1"/>
                </a:solidFill>
                <a:latin typeface="Trebuchet MS"/>
                <a:ea typeface="Trebuchet MS"/>
                <a:cs typeface="Trebuchet MS"/>
                <a:sym typeface="Trebuchet MS"/>
              </a:defRPr>
            </a:lvl3pPr>
            <a:lvl4pPr marL="1828800" marR="0" lvl="3"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4pPr>
            <a:lvl5pPr marL="2286000" marR="0" lvl="4" indent="-304800" algn="l" rtl="0">
              <a:lnSpc>
                <a:spcPct val="90000"/>
              </a:lnSpc>
              <a:spcBef>
                <a:spcPts val="400"/>
              </a:spcBef>
              <a:spcAft>
                <a:spcPts val="0"/>
              </a:spcAft>
              <a:buClr>
                <a:srgbClr val="953735"/>
              </a:buClr>
              <a:buSzPts val="1200"/>
              <a:buFont typeface="Arial"/>
              <a:buChar char="•"/>
              <a:defRPr sz="1200" b="0" i="0" u="none" strike="noStrike" cap="none">
                <a:solidFill>
                  <a:schemeClr val="dk1"/>
                </a:solidFill>
                <a:latin typeface="Trebuchet MS"/>
                <a:ea typeface="Trebuchet MS"/>
                <a:cs typeface="Trebuchet MS"/>
                <a:sym typeface="Trebuchet MS"/>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36"/>
        <p:cNvGrpSpPr/>
        <p:nvPr/>
      </p:nvGrpSpPr>
      <p:grpSpPr>
        <a:xfrm>
          <a:off x="0" y="0"/>
          <a:ext cx="0" cy="0"/>
          <a:chOff x="0" y="0"/>
          <a:chExt cx="0" cy="0"/>
        </a:xfrm>
      </p:grpSpPr>
      <p:sp>
        <p:nvSpPr>
          <p:cNvPr id="737" name="Google Shape;737;p100"/>
          <p:cNvSpPr/>
          <p:nvPr/>
        </p:nvSpPr>
        <p:spPr>
          <a:xfrm rot="10800000" flipH="1">
            <a:off x="0" y="78"/>
            <a:ext cx="7968900" cy="4053000"/>
          </a:xfrm>
          <a:prstGeom prst="rtTriangle">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738" name="Google Shape;738;p100"/>
          <p:cNvCxnSpPr/>
          <p:nvPr/>
        </p:nvCxnSpPr>
        <p:spPr>
          <a:xfrm rot="10800000" flipH="1">
            <a:off x="0" y="42"/>
            <a:ext cx="4523100" cy="2253300"/>
          </a:xfrm>
          <a:prstGeom prst="straightConnector1">
            <a:avLst/>
          </a:prstGeom>
          <a:noFill/>
          <a:ln w="9525" cap="flat" cmpd="sng">
            <a:solidFill>
              <a:srgbClr val="A5A5A5"/>
            </a:solidFill>
            <a:prstDash val="solid"/>
            <a:miter lim="800000"/>
            <a:headEnd type="none" w="sm" len="sm"/>
            <a:tailEnd type="none" w="sm" len="sm"/>
          </a:ln>
        </p:spPr>
      </p:cxnSp>
      <p:cxnSp>
        <p:nvCxnSpPr>
          <p:cNvPr id="739" name="Google Shape;739;p100"/>
          <p:cNvCxnSpPr/>
          <p:nvPr/>
        </p:nvCxnSpPr>
        <p:spPr>
          <a:xfrm rot="10800000" flipH="1">
            <a:off x="6753226" y="2943449"/>
            <a:ext cx="2391000" cy="1266600"/>
          </a:xfrm>
          <a:prstGeom prst="straightConnector1">
            <a:avLst/>
          </a:prstGeom>
          <a:noFill/>
          <a:ln w="9525" cap="flat" cmpd="sng">
            <a:solidFill>
              <a:srgbClr val="953735"/>
            </a:solidFill>
            <a:prstDash val="solid"/>
            <a:miter lim="800000"/>
            <a:headEnd type="none" w="sm" len="sm"/>
            <a:tailEnd type="none" w="sm" len="sm"/>
          </a:ln>
        </p:spPr>
      </p:cxnSp>
      <p:sp>
        <p:nvSpPr>
          <p:cNvPr id="740" name="Google Shape;740;p100" title="Title"/>
          <p:cNvSpPr txBox="1">
            <a:spLocks noGrp="1"/>
          </p:cNvSpPr>
          <p:nvPr>
            <p:ph type="ctrTitle"/>
          </p:nvPr>
        </p:nvSpPr>
        <p:spPr>
          <a:xfrm>
            <a:off x="539378" y="3280527"/>
            <a:ext cx="3983700" cy="995100"/>
          </a:xfrm>
          <a:prstGeom prst="rect">
            <a:avLst/>
          </a:prstGeom>
          <a:noFill/>
          <a:ln>
            <a:noFill/>
          </a:ln>
        </p:spPr>
        <p:txBody>
          <a:bodyPr spcFirstLastPara="1" wrap="square" lIns="68575" tIns="34275" rIns="68575" bIns="0" anchor="b" anchorCtr="0">
            <a:normAutofit/>
          </a:bodyPr>
          <a:lstStyle>
            <a:lvl1pPr lvl="0" algn="r" rtl="0">
              <a:lnSpc>
                <a:spcPct val="90000"/>
              </a:lnSpc>
              <a:spcBef>
                <a:spcPts val="0"/>
              </a:spcBef>
              <a:spcAft>
                <a:spcPts val="0"/>
              </a:spcAft>
              <a:buClr>
                <a:schemeClr val="accent1"/>
              </a:buClr>
              <a:buSzPts val="3000"/>
              <a:buFont typeface="Arial"/>
              <a:buNone/>
              <a:defRPr sz="3000" b="1">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cxnSp>
        <p:nvCxnSpPr>
          <p:cNvPr id="741" name="Google Shape;741;p100"/>
          <p:cNvCxnSpPr/>
          <p:nvPr/>
        </p:nvCxnSpPr>
        <p:spPr>
          <a:xfrm rot="10800000" flipH="1">
            <a:off x="-13378" y="3524902"/>
            <a:ext cx="1439700" cy="750900"/>
          </a:xfrm>
          <a:prstGeom prst="straightConnector1">
            <a:avLst/>
          </a:prstGeom>
          <a:noFill/>
          <a:ln w="9525" cap="flat" cmpd="sng">
            <a:solidFill>
              <a:srgbClr val="17375E"/>
            </a:solidFill>
            <a:prstDash val="solid"/>
            <a:miter lim="800000"/>
            <a:headEnd type="none" w="sm" len="sm"/>
            <a:tailEnd type="none" w="sm" len="sm"/>
          </a:ln>
        </p:spPr>
      </p:cxnSp>
      <p:sp>
        <p:nvSpPr>
          <p:cNvPr id="742" name="Google Shape;742;p100"/>
          <p:cNvSpPr txBox="1">
            <a:spLocks noGrp="1"/>
          </p:cNvSpPr>
          <p:nvPr>
            <p:ph type="body" idx="1"/>
          </p:nvPr>
        </p:nvSpPr>
        <p:spPr>
          <a:xfrm>
            <a:off x="539378" y="4275802"/>
            <a:ext cx="3983700" cy="698700"/>
          </a:xfrm>
          <a:prstGeom prst="rect">
            <a:avLst/>
          </a:prstGeom>
          <a:noFill/>
          <a:ln>
            <a:noFill/>
          </a:ln>
        </p:spPr>
        <p:txBody>
          <a:bodyPr spcFirstLastPara="1" wrap="square" lIns="68575" tIns="34275" rIns="68575" bIns="34275" anchor="t" anchorCtr="0">
            <a:noAutofit/>
          </a:bodyPr>
          <a:lstStyle>
            <a:lvl1pPr marL="457200" marR="0" lvl="0" indent="-228600" algn="r" rtl="0">
              <a:lnSpc>
                <a:spcPct val="90000"/>
              </a:lnSpc>
              <a:spcBef>
                <a:spcPts val="800"/>
              </a:spcBef>
              <a:spcAft>
                <a:spcPts val="0"/>
              </a:spcAft>
              <a:buClr>
                <a:srgbClr val="2E7A40"/>
              </a:buClr>
              <a:buSzPts val="1200"/>
              <a:buFont typeface="Arial"/>
              <a:buNone/>
              <a:defRPr sz="1200" b="0" i="0" u="none" strike="noStrike" cap="none">
                <a:solidFill>
                  <a:schemeClr val="accent6"/>
                </a:solidFill>
                <a:latin typeface="Trebuchet MS"/>
                <a:ea typeface="Trebuchet MS"/>
                <a:cs typeface="Trebuchet MS"/>
                <a:sym typeface="Trebuchet MS"/>
              </a:defRPr>
            </a:lvl1pPr>
            <a:lvl2pPr marL="914400" marR="0" lvl="1" indent="-228600" algn="l" rtl="0">
              <a:lnSpc>
                <a:spcPct val="90000"/>
              </a:lnSpc>
              <a:spcBef>
                <a:spcPts val="400"/>
              </a:spcBef>
              <a:spcAft>
                <a:spcPts val="0"/>
              </a:spcAft>
              <a:buClr>
                <a:srgbClr val="2E7A40"/>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rgbClr val="2E7A40"/>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rgbClr val="2E7A40"/>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rgbClr val="2E7A40"/>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743" name="Google Shape;743;p100"/>
          <p:cNvSpPr>
            <a:spLocks noGrp="1"/>
          </p:cNvSpPr>
          <p:nvPr>
            <p:ph type="pic" idx="2"/>
          </p:nvPr>
        </p:nvSpPr>
        <p:spPr>
          <a:xfrm>
            <a:off x="4687477" y="1703895"/>
            <a:ext cx="4286400" cy="3270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E7A40"/>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rgbClr val="2E7A40"/>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rgbClr val="2E7A40"/>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rgbClr val="2E7A40"/>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44"/>
        <p:cNvGrpSpPr/>
        <p:nvPr/>
      </p:nvGrpSpPr>
      <p:grpSpPr>
        <a:xfrm>
          <a:off x="0" y="0"/>
          <a:ext cx="0" cy="0"/>
          <a:chOff x="0" y="0"/>
          <a:chExt cx="0" cy="0"/>
        </a:xfrm>
      </p:grpSpPr>
      <p:grpSp>
        <p:nvGrpSpPr>
          <p:cNvPr id="745" name="Google Shape;745;p101"/>
          <p:cNvGrpSpPr/>
          <p:nvPr/>
        </p:nvGrpSpPr>
        <p:grpSpPr>
          <a:xfrm flipH="1">
            <a:off x="5670930" y="1"/>
            <a:ext cx="3573049" cy="2655711"/>
            <a:chOff x="-124265" y="-1"/>
            <a:chExt cx="4764065" cy="3367200"/>
          </a:xfrm>
        </p:grpSpPr>
        <p:sp>
          <p:nvSpPr>
            <p:cNvPr id="746" name="Google Shape;746;p101"/>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747" name="Google Shape;747;p101"/>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748" name="Google Shape;748;p101"/>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749" name="Google Shape;749;p101"/>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0" name="Google Shape;750;p101"/>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1" name="Google Shape;751;p101"/>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752" name="Google Shape;752;p101"/>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58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53"/>
        <p:cNvGrpSpPr/>
        <p:nvPr/>
      </p:nvGrpSpPr>
      <p:grpSpPr>
        <a:xfrm>
          <a:off x="0" y="0"/>
          <a:ext cx="0" cy="0"/>
          <a:chOff x="0" y="0"/>
          <a:chExt cx="0" cy="0"/>
        </a:xfrm>
      </p:grpSpPr>
      <p:grpSp>
        <p:nvGrpSpPr>
          <p:cNvPr id="754" name="Google Shape;754;p102"/>
          <p:cNvGrpSpPr/>
          <p:nvPr/>
        </p:nvGrpSpPr>
        <p:grpSpPr>
          <a:xfrm flipH="1">
            <a:off x="5670930" y="1"/>
            <a:ext cx="3573049" cy="2655711"/>
            <a:chOff x="-124265" y="-1"/>
            <a:chExt cx="4764065" cy="3367200"/>
          </a:xfrm>
        </p:grpSpPr>
        <p:sp>
          <p:nvSpPr>
            <p:cNvPr id="755" name="Google Shape;755;p102"/>
            <p:cNvSpPr/>
            <p:nvPr/>
          </p:nvSpPr>
          <p:spPr>
            <a:xfrm>
              <a:off x="0" y="-1"/>
              <a:ext cx="4639800" cy="3367200"/>
            </a:xfrm>
            <a:prstGeom prst="diagStripe">
              <a:avLst>
                <a:gd name="adj" fmla="val 51202"/>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cxnSp>
          <p:nvCxnSpPr>
            <p:cNvPr id="756" name="Google Shape;756;p102"/>
            <p:cNvCxnSpPr/>
            <p:nvPr/>
          </p:nvCxnSpPr>
          <p:spPr>
            <a:xfrm rot="10800000" flipH="1">
              <a:off x="1433638" y="93"/>
              <a:ext cx="1241100" cy="916500"/>
            </a:xfrm>
            <a:prstGeom prst="straightConnector1">
              <a:avLst/>
            </a:prstGeom>
            <a:noFill/>
            <a:ln w="9525" cap="flat" cmpd="sng">
              <a:solidFill>
                <a:srgbClr val="BFBFBF"/>
              </a:solidFill>
              <a:prstDash val="solid"/>
              <a:miter lim="800000"/>
              <a:headEnd type="none" w="sm" len="sm"/>
              <a:tailEnd type="none" w="sm" len="sm"/>
            </a:ln>
          </p:spPr>
        </p:cxnSp>
        <p:sp>
          <p:nvSpPr>
            <p:cNvPr id="757" name="Google Shape;757;p102"/>
            <p:cNvSpPr/>
            <p:nvPr/>
          </p:nvSpPr>
          <p:spPr>
            <a:xfrm rot="-2178996">
              <a:off x="-192216" y="1140830"/>
              <a:ext cx="1354503" cy="214810"/>
            </a:xfrm>
            <a:prstGeom prst="parallelogram">
              <a:avLst>
                <a:gd name="adj" fmla="val 72003"/>
              </a:avLst>
            </a:prstGeom>
            <a:solidFill>
              <a:srgbClr val="95373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758" name="Google Shape;758;p102"/>
          <p:cNvSpPr/>
          <p:nvPr/>
        </p:nvSpPr>
        <p:spPr>
          <a:xfrm flipH="1">
            <a:off x="5010081" y="1"/>
            <a:ext cx="1085700" cy="479400"/>
          </a:xfrm>
          <a:prstGeom prst="parallelogram">
            <a:avLst>
              <a:gd name="adj" fmla="val 135617"/>
            </a:avLst>
          </a:prstGeom>
          <a:solidFill>
            <a:srgbClr val="17375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9" name="Google Shape;759;p102" title="Title "/>
          <p:cNvSpPr txBox="1">
            <a:spLocks noGrp="1"/>
          </p:cNvSpPr>
          <p:nvPr>
            <p:ph type="title"/>
          </p:nvPr>
        </p:nvSpPr>
        <p:spPr>
          <a:xfrm>
            <a:off x="389008" y="156771"/>
            <a:ext cx="6249900" cy="9117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b="1">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0" name="Google Shape;760;p102"/>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1" name="Google Shape;761;p102"/>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762" name="Google Shape;762;p102"/>
          <p:cNvPicPr preferRelativeResize="0"/>
          <p:nvPr/>
        </p:nvPicPr>
        <p:blipFill rotWithShape="1">
          <a:blip r:embed="rId2">
            <a:alphaModFix/>
          </a:blip>
          <a:srcRect/>
          <a:stretch/>
        </p:blipFill>
        <p:spPr>
          <a:xfrm>
            <a:off x="7850332" y="0"/>
            <a:ext cx="1293668" cy="5488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7">
          <p15:clr>
            <a:srgbClr val="FBAE40"/>
          </p15:clr>
        </p15:guide>
        <p15:guide id="2" pos="2880">
          <p15:clr>
            <a:srgbClr val="FBAE40"/>
          </p15:clr>
        </p15:guide>
        <p15:guide id="3" pos="58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63"/>
        <p:cNvGrpSpPr/>
        <p:nvPr/>
      </p:nvGrpSpPr>
      <p:grpSpPr>
        <a:xfrm>
          <a:off x="0" y="0"/>
          <a:ext cx="0" cy="0"/>
          <a:chOff x="0" y="0"/>
          <a:chExt cx="0" cy="0"/>
        </a:xfrm>
      </p:grpSpPr>
      <p:sp>
        <p:nvSpPr>
          <p:cNvPr id="764" name="Google Shape;764;p103"/>
          <p:cNvSpPr txBox="1">
            <a:spLocks noGrp="1"/>
          </p:cNvSpPr>
          <p:nvPr>
            <p:ph type="title"/>
          </p:nvPr>
        </p:nvSpPr>
        <p:spPr>
          <a:xfrm>
            <a:off x="389008" y="156772"/>
            <a:ext cx="8126400" cy="861000"/>
          </a:xfrm>
          <a:prstGeom prst="rect">
            <a:avLst/>
          </a:prstGeom>
          <a:noFill/>
          <a:ln>
            <a:noFill/>
          </a:ln>
        </p:spPr>
        <p:txBody>
          <a:bodyPr spcFirstLastPara="1" wrap="square" lIns="68575" tIns="34275" rIns="68575" bIns="0" anchor="b" anchorCtr="0">
            <a:normAutofit/>
          </a:bodyPr>
          <a:lstStyle>
            <a:lvl1pPr lvl="0" algn="l" rtl="0">
              <a:lnSpc>
                <a:spcPct val="90000"/>
              </a:lnSpc>
              <a:spcBef>
                <a:spcPts val="0"/>
              </a:spcBef>
              <a:spcAft>
                <a:spcPts val="0"/>
              </a:spcAft>
              <a:buClr>
                <a:srgbClr val="17375E"/>
              </a:buClr>
              <a:buSzPts val="3000"/>
              <a:buFont typeface="Trebuchet MS"/>
              <a:buNone/>
              <a:defRPr sz="3000">
                <a:solidFill>
                  <a:srgbClr val="1737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5"/>
        <p:cNvGrpSpPr/>
        <p:nvPr/>
      </p:nvGrpSpPr>
      <p:grpSpPr>
        <a:xfrm>
          <a:off x="0" y="0"/>
          <a:ext cx="0" cy="0"/>
          <a:chOff x="0" y="0"/>
          <a:chExt cx="0" cy="0"/>
        </a:xfrm>
      </p:grpSpPr>
      <p:sp>
        <p:nvSpPr>
          <p:cNvPr id="766" name="Google Shape;766;p104"/>
          <p:cNvSpPr txBox="1">
            <a:spLocks noGrp="1"/>
          </p:cNvSpPr>
          <p:nvPr>
            <p:ph type="title"/>
          </p:nvPr>
        </p:nvSpPr>
        <p:spPr>
          <a:xfrm>
            <a:off x="311700" y="445025"/>
            <a:ext cx="8520600" cy="572700"/>
          </a:xfrm>
          <a:prstGeom prst="rect">
            <a:avLst/>
          </a:prstGeom>
        </p:spPr>
        <p:txBody>
          <a:bodyPr spcFirstLastPara="1" wrap="square" lIns="68575" tIns="34275" rIns="68575" bIns="0" anchor="b"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7" name="Google Shape;767;p1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68" name="Google Shape;768;p104"/>
          <p:cNvSpPr txBox="1">
            <a:spLocks noGrp="1"/>
          </p:cNvSpPr>
          <p:nvPr>
            <p:ph type="sldNum" idx="12"/>
          </p:nvPr>
        </p:nvSpPr>
        <p:spPr>
          <a:xfrm>
            <a:off x="8595308" y="4830317"/>
            <a:ext cx="548700" cy="393600"/>
          </a:xfrm>
          <a:prstGeom prst="rect">
            <a:avLst/>
          </a:prstGeom>
        </p:spPr>
        <p:txBody>
          <a:bodyPr spcFirstLastPara="1" wrap="square" lIns="68575" tIns="34275" rIns="68575" bIns="3427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69" name="Google Shape;769;p104"/>
          <p:cNvSpPr/>
          <p:nvPr/>
        </p:nvSpPr>
        <p:spPr>
          <a:xfrm>
            <a:off x="311700" y="1017725"/>
            <a:ext cx="1132800" cy="105000"/>
          </a:xfrm>
          <a:prstGeom prst="rect">
            <a:avLst/>
          </a:prstGeom>
          <a:solidFill>
            <a:srgbClr val="AD2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4"/>
          <p:cNvSpPr/>
          <p:nvPr/>
        </p:nvSpPr>
        <p:spPr>
          <a:xfrm>
            <a:off x="1444544" y="1017725"/>
            <a:ext cx="3635100" cy="105000"/>
          </a:xfrm>
          <a:prstGeom prst="rect">
            <a:avLst/>
          </a:prstGeom>
          <a:solidFill>
            <a:srgbClr val="0026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21" Type="http://schemas.openxmlformats.org/officeDocument/2006/relationships/slideLayout" Target="../slideLayouts/slideLayout85.xml"/><Relationship Id="rId34" Type="http://schemas.openxmlformats.org/officeDocument/2006/relationships/slideLayout" Target="../slideLayouts/slideLayout98.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8" Type="http://schemas.openxmlformats.org/officeDocument/2006/relationships/slideLayout" Target="../slideLayouts/slideLayout72.xml"/><Relationship Id="rId3"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3" name="Google Shape;153;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4" name="Google Shape;15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44"/>
          <p:cNvSpPr txBox="1">
            <a:spLocks noGrp="1"/>
          </p:cNvSpPr>
          <p:nvPr>
            <p:ph type="title"/>
          </p:nvPr>
        </p:nvSpPr>
        <p:spPr>
          <a:xfrm>
            <a:off x="389008" y="156772"/>
            <a:ext cx="8126400" cy="861000"/>
          </a:xfrm>
          <a:prstGeom prst="rect">
            <a:avLst/>
          </a:prstGeom>
          <a:noFill/>
          <a:ln>
            <a:noFill/>
          </a:ln>
        </p:spPr>
        <p:txBody>
          <a:bodyPr spcFirstLastPara="1" wrap="square" lIns="68575" tIns="34275" rIns="68575" bIns="0" anchor="b" anchorCtr="0">
            <a:noAutofit/>
          </a:bodyPr>
          <a:lstStyle>
            <a:lvl1pPr marR="0" lvl="0" algn="l" rtl="0">
              <a:lnSpc>
                <a:spcPct val="90000"/>
              </a:lnSpc>
              <a:spcBef>
                <a:spcPts val="0"/>
              </a:spcBef>
              <a:spcAft>
                <a:spcPts val="0"/>
              </a:spcAft>
              <a:buClr>
                <a:srgbClr val="17375E"/>
              </a:buClr>
              <a:buSzPts val="3300"/>
              <a:buFont typeface="Trebuchet MS"/>
              <a:buNone/>
              <a:defRPr sz="3300" b="1" i="0" u="none" strike="noStrike" cap="none">
                <a:solidFill>
                  <a:srgbClr val="17375E"/>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sp>
        <p:nvSpPr>
          <p:cNvPr id="460" name="Google Shape;460;p69"/>
          <p:cNvSpPr txBox="1">
            <a:spLocks noGrp="1"/>
          </p:cNvSpPr>
          <p:nvPr>
            <p:ph type="ftr" idx="11"/>
          </p:nvPr>
        </p:nvSpPr>
        <p:spPr>
          <a:xfrm>
            <a:off x="253898" y="4767263"/>
            <a:ext cx="30861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l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1" name="Google Shape;461;p69"/>
          <p:cNvSpPr txBox="1">
            <a:spLocks noGrp="1"/>
          </p:cNvSpPr>
          <p:nvPr>
            <p:ph type="sldNum" idx="12"/>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2"/>
                </a:solidFill>
                <a:latin typeface="Calibri"/>
                <a:ea typeface="Calibri"/>
                <a:cs typeface="Calibri"/>
                <a:sym typeface="Calibri"/>
              </a:defRPr>
            </a:lvl1pPr>
            <a:lvl2pPr marL="0" marR="0" lvl="1" indent="0" algn="r" rtl="0">
              <a:spcBef>
                <a:spcPts val="0"/>
              </a:spcBef>
              <a:buNone/>
              <a:defRPr sz="900" b="0" i="0" u="none" strike="noStrike" cap="none">
                <a:solidFill>
                  <a:schemeClr val="lt2"/>
                </a:solidFill>
                <a:latin typeface="Calibri"/>
                <a:ea typeface="Calibri"/>
                <a:cs typeface="Calibri"/>
                <a:sym typeface="Calibri"/>
              </a:defRPr>
            </a:lvl2pPr>
            <a:lvl3pPr marL="0" marR="0" lvl="2" indent="0" algn="r" rtl="0">
              <a:spcBef>
                <a:spcPts val="0"/>
              </a:spcBef>
              <a:buNone/>
              <a:defRPr sz="900" b="0" i="0" u="none" strike="noStrike" cap="none">
                <a:solidFill>
                  <a:schemeClr val="lt2"/>
                </a:solidFill>
                <a:latin typeface="Calibri"/>
                <a:ea typeface="Calibri"/>
                <a:cs typeface="Calibri"/>
                <a:sym typeface="Calibri"/>
              </a:defRPr>
            </a:lvl3pPr>
            <a:lvl4pPr marL="0" marR="0" lvl="3" indent="0" algn="r" rtl="0">
              <a:spcBef>
                <a:spcPts val="0"/>
              </a:spcBef>
              <a:buNone/>
              <a:defRPr sz="900" b="0" i="0" u="none" strike="noStrike" cap="none">
                <a:solidFill>
                  <a:schemeClr val="lt2"/>
                </a:solidFill>
                <a:latin typeface="Calibri"/>
                <a:ea typeface="Calibri"/>
                <a:cs typeface="Calibri"/>
                <a:sym typeface="Calibri"/>
              </a:defRPr>
            </a:lvl4pPr>
            <a:lvl5pPr marL="0" marR="0" lvl="4" indent="0" algn="r" rtl="0">
              <a:spcBef>
                <a:spcPts val="0"/>
              </a:spcBef>
              <a:buNone/>
              <a:defRPr sz="900" b="0" i="0" u="none" strike="noStrike" cap="none">
                <a:solidFill>
                  <a:schemeClr val="lt2"/>
                </a:solidFill>
                <a:latin typeface="Calibri"/>
                <a:ea typeface="Calibri"/>
                <a:cs typeface="Calibri"/>
                <a:sym typeface="Calibri"/>
              </a:defRPr>
            </a:lvl5pPr>
            <a:lvl6pPr marL="0" marR="0" lvl="5" indent="0" algn="r" rtl="0">
              <a:spcBef>
                <a:spcPts val="0"/>
              </a:spcBef>
              <a:buNone/>
              <a:defRPr sz="900" b="0" i="0" u="none" strike="noStrike" cap="none">
                <a:solidFill>
                  <a:schemeClr val="lt2"/>
                </a:solidFill>
                <a:latin typeface="Calibri"/>
                <a:ea typeface="Calibri"/>
                <a:cs typeface="Calibri"/>
                <a:sym typeface="Calibri"/>
              </a:defRPr>
            </a:lvl6pPr>
            <a:lvl7pPr marL="0" marR="0" lvl="6" indent="0" algn="r" rtl="0">
              <a:spcBef>
                <a:spcPts val="0"/>
              </a:spcBef>
              <a:buNone/>
              <a:defRPr sz="900" b="0" i="0" u="none" strike="noStrike" cap="none">
                <a:solidFill>
                  <a:schemeClr val="lt2"/>
                </a:solidFill>
                <a:latin typeface="Calibri"/>
                <a:ea typeface="Calibri"/>
                <a:cs typeface="Calibri"/>
                <a:sym typeface="Calibri"/>
              </a:defRPr>
            </a:lvl7pPr>
            <a:lvl8pPr marL="0" marR="0" lvl="7" indent="0" algn="r" rtl="0">
              <a:spcBef>
                <a:spcPts val="0"/>
              </a:spcBef>
              <a:buNone/>
              <a:defRPr sz="900" b="0" i="0" u="none" strike="noStrike" cap="none">
                <a:solidFill>
                  <a:schemeClr val="lt2"/>
                </a:solidFill>
                <a:latin typeface="Calibri"/>
                <a:ea typeface="Calibri"/>
                <a:cs typeface="Calibri"/>
                <a:sym typeface="Calibri"/>
              </a:defRPr>
            </a:lvl8pPr>
            <a:lvl9pPr marL="0" marR="0" lvl="8" indent="0" algn="r" rtl="0">
              <a:spcBef>
                <a:spcPts val="0"/>
              </a:spcBef>
              <a:buNone/>
              <a:defRPr sz="900" b="0" i="0" u="none" strike="noStrike" cap="none">
                <a:solidFill>
                  <a:schemeClr val="l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62" name="Google Shape;462;p69"/>
          <p:cNvSpPr txBox="1">
            <a:spLocks noGrp="1"/>
          </p:cNvSpPr>
          <p:nvPr>
            <p:ph type="title"/>
          </p:nvPr>
        </p:nvSpPr>
        <p:spPr>
          <a:xfrm>
            <a:off x="389008" y="156772"/>
            <a:ext cx="8126400" cy="861000"/>
          </a:xfrm>
          <a:prstGeom prst="rect">
            <a:avLst/>
          </a:prstGeom>
          <a:noFill/>
          <a:ln>
            <a:noFill/>
          </a:ln>
        </p:spPr>
        <p:txBody>
          <a:bodyPr spcFirstLastPara="1" wrap="square" lIns="68575" tIns="34275" rIns="68575" bIns="0" anchor="b" anchorCtr="0">
            <a:normAutofit/>
          </a:bodyPr>
          <a:lstStyle>
            <a:lvl1pPr marR="0" lvl="0" algn="l" rtl="0">
              <a:lnSpc>
                <a:spcPct val="90000"/>
              </a:lnSpc>
              <a:spcBef>
                <a:spcPts val="0"/>
              </a:spcBef>
              <a:spcAft>
                <a:spcPts val="0"/>
              </a:spcAft>
              <a:buClr>
                <a:srgbClr val="17375E"/>
              </a:buClr>
              <a:buSzPts val="3300"/>
              <a:buFont typeface="Trebuchet MS"/>
              <a:buNone/>
              <a:defRPr sz="3300" b="1" i="0" u="none" strike="noStrike" cap="none">
                <a:solidFill>
                  <a:srgbClr val="17375E"/>
                </a:solidFill>
                <a:latin typeface="Trebuchet MS"/>
                <a:ea typeface="Trebuchet MS"/>
                <a:cs typeface="Trebuchet MS"/>
                <a:sym typeface="Trebuchet M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hyperlink" Target="mailto:trista.verga@gsa.gov" TargetMode="External"/><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5.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hyperlink" Target="https://www.youtube.com/watch?v=EgAqJeCu7Kw&amp;list=PLhvabmmbnveR2TrrV1cE3iRgQE8NDGMqe&amp;index=49&amp;t=5s" TargetMode="External"/><Relationship Id="rId4" Type="http://schemas.openxmlformats.org/officeDocument/2006/relationships/image" Target="../media/image56.png"/><Relationship Id="rId9"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mailto:pil@hq.dhs.gov" TargetMode="External"/><Relationship Id="rId7" Type="http://schemas.openxmlformats.org/officeDocument/2006/relationships/hyperlink" Target="http://www.dhs.gov/pil"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mailto:chase.knetchel@hq.dhs.gov" TargetMode="External"/><Relationship Id="rId5" Type="http://schemas.openxmlformats.org/officeDocument/2006/relationships/hyperlink" Target="mailto:monica.taylor@hq.dhs.gov" TargetMode="External"/><Relationship Id="rId4" Type="http://schemas.openxmlformats.org/officeDocument/2006/relationships/hyperlink" Target="mailto:scott.simpson@hq.dhs.go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27.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6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hyperlink" Target="https://buy.gsa.gov/spba" TargetMode="External"/><Relationship Id="rId21"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28.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6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29.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6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hyperlink" Target="https://www.acquisition.gov/content/part-46-quality-assurance#i1072108" TargetMode="External"/><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0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70.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hyperlink" Target="mailto:william.niess@gsa.gov" TargetMode="External"/><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hyperlink" Target="mailto:OASISPlus@gsa.go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103.jp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103.jp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03.jp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103.jpg"/><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hyperlink" Target="https://www.census.gov/naics/" TargetMode="External"/><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103.jpg"/><Relationship Id="rId5" Type="http://schemas.openxmlformats.org/officeDocument/2006/relationships/image" Target="../media/image116.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103.jpg"/><Relationship Id="rId5" Type="http://schemas.openxmlformats.org/officeDocument/2006/relationships/image" Target="../media/image102.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hyperlink" Target="https://www.gsa.gov/oasis-plus/" TargetMode="External"/><Relationship Id="rId7" Type="http://schemas.openxmlformats.org/officeDocument/2006/relationships/hyperlink" Target="https://buy.gsa.gov/interact/community/196/activity-feed" TargetMode="External"/><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hyperlink" Target="mailto:OASISPlus@gsa.gov" TargetMode="External"/><Relationship Id="rId5" Type="http://schemas.openxmlformats.org/officeDocument/2006/relationships/hyperlink" Target="https://www.gsa.gov/oasis-plus/events-training/" TargetMode="External"/><Relationship Id="rId10" Type="http://schemas.openxmlformats.org/officeDocument/2006/relationships/image" Target="../media/image103.jpg"/><Relationship Id="rId4" Type="http://schemas.openxmlformats.org/officeDocument/2006/relationships/hyperlink" Target="https://www.gsa.gov/oasis-plus/ordering-guide/" TargetMode="External"/><Relationship Id="rId9"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hyperlink" Target="https://buy.gsa.gov/interact/community/196/activity-feed" TargetMode="External"/><Relationship Id="rId7" Type="http://schemas.openxmlformats.org/officeDocument/2006/relationships/image" Target="../media/image103.jp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102.png"/><Relationship Id="rId5" Type="http://schemas.openxmlformats.org/officeDocument/2006/relationships/hyperlink" Target="https://www.gsa.gov/oasis-plus/ordering-guide/" TargetMode="External"/><Relationship Id="rId4" Type="http://schemas.openxmlformats.org/officeDocument/2006/relationships/hyperlink" Target="https://www.gsa.gov/oasis-plu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103.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hyperlink" Target="mailto:william.niess@gsa.gov" TargetMode="External"/><Relationship Id="rId2" Type="http://schemas.openxmlformats.org/officeDocument/2006/relationships/notesSlide" Target="../notesSlides/notesSlide49.xml"/><Relationship Id="rId1" Type="http://schemas.openxmlformats.org/officeDocument/2006/relationships/slideLayout" Target="../slideLayouts/slideLayout37.xml"/><Relationship Id="rId5" Type="http://schemas.openxmlformats.org/officeDocument/2006/relationships/hyperlink" Target="https://www.gsa.gov/oasis-plus/" TargetMode="External"/><Relationship Id="rId4" Type="http://schemas.openxmlformats.org/officeDocument/2006/relationships/hyperlink" Target="mailto:OASISPlus@gsa.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hyperlink" Target="https://vsc.gsa.gov/vsc/app-content-viewer/section/150"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www.energy.gov/scep/espc-campaign"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24.png"/><Relationship Id="rId4" Type="http://schemas.openxmlformats.org/officeDocument/2006/relationships/hyperlink" Target="mailto:ESPCcampaign@hq.doe.gov"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energy.gov/eere/femp/espc-enable"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25.png"/><Relationship Id="rId5" Type="http://schemas.openxmlformats.org/officeDocument/2006/relationships/hyperlink" Target="https://www.energy.gov/eere/femp/downloads/federal-energy-management-program-investment-grade-audit-tool" TargetMode="External"/><Relationship Id="rId4" Type="http://schemas.openxmlformats.org/officeDocument/2006/relationships/hyperlink" Target="https://esco-selector-enable.ornl.gov/"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mailto:michael.s.brown@gsa.gov" TargetMode="External"/><Relationship Id="rId2" Type="http://schemas.openxmlformats.org/officeDocument/2006/relationships/notesSlide" Target="../notesSlides/notesSlide64.xml"/><Relationship Id="rId1" Type="http://schemas.openxmlformats.org/officeDocument/2006/relationships/slideLayout" Target="../slideLayouts/slideLayout1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hyperlink" Target="mailto:Ira.Birnbaum@hq.doe.gov" TargetMode="External"/><Relationship Id="rId5" Type="http://schemas.openxmlformats.org/officeDocument/2006/relationships/image" Target="../media/image132.png"/><Relationship Id="rId4" Type="http://schemas.openxmlformats.org/officeDocument/2006/relationships/image" Target="../media/image131.png"/></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14.xml"/><Relationship Id="rId5" Type="http://schemas.openxmlformats.org/officeDocument/2006/relationships/hyperlink" Target="mailto:samespinosa@comcast.net" TargetMode="External"/><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hyperlink" Target="mailto:laura.carpenter@hq.doe.gov"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0.xml"/><Relationship Id="rId1" Type="http://schemas.openxmlformats.org/officeDocument/2006/relationships/slideLayout" Target="../slideLayouts/slideLayout35.xml"/><Relationship Id="rId4" Type="http://schemas.openxmlformats.org/officeDocument/2006/relationships/image" Target="../media/image138.png"/></Relationships>
</file>

<file path=ppt/slides/_rels/slide71.xml.rels><?xml version="1.0" encoding="UTF-8" standalone="yes"?>
<Relationships xmlns="http://schemas.openxmlformats.org/package/2006/relationships"><Relationship Id="rId3" Type="http://schemas.openxmlformats.org/officeDocument/2006/relationships/hyperlink" Target="https://www.gsa.gov/resources/native-american-affairs" TargetMode="External"/><Relationship Id="rId2" Type="http://schemas.openxmlformats.org/officeDocument/2006/relationships/notesSlide" Target="../notesSlides/notesSlide71.xml"/><Relationship Id="rId1" Type="http://schemas.openxmlformats.org/officeDocument/2006/relationships/slideLayout" Target="../slideLayouts/slideLayout35.xml"/><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hyperlink" Target="https://uscode.house.gov/view.xhtml?req=granuleid:USC-prelim-title25-section5324&amp;num=0&amp;edition=prelim" TargetMode="External"/><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hyperlink" Target="https://cmls.gsa.gov/s/publication-details?recordId=a12t0000004orfKAAQ" TargetMode="External"/><Relationship Id="rId2" Type="http://schemas.openxmlformats.org/officeDocument/2006/relationships/notesSlide" Target="../notesSlides/notesSlide74.xml"/><Relationship Id="rId1" Type="http://schemas.openxmlformats.org/officeDocument/2006/relationships/slideLayout" Target="../slideLayouts/slideLayout36.xml"/><Relationship Id="rId5" Type="http://schemas.openxmlformats.org/officeDocument/2006/relationships/hyperlink" Target="http://www.gsa.gov/tribal" TargetMode="External"/><Relationship Id="rId4" Type="http://schemas.openxmlformats.org/officeDocument/2006/relationships/image" Target="../media/image140.jpg"/></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5.xml"/><Relationship Id="rId1" Type="http://schemas.openxmlformats.org/officeDocument/2006/relationships/slideLayout" Target="../slideLayouts/slideLayout35.xml"/><Relationship Id="rId4" Type="http://schemas.openxmlformats.org/officeDocument/2006/relationships/hyperlink" Target="https://www.gsa.gov/buy-through-us/purchasing-programs/multiple-award-schedule/help-with-mas-contracts-to-sell-to-government/roadmap-to-get-a-mas-contracts"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gsaelibrary.gsa.gov/ElibMain/home.do" TargetMode="External"/><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hyperlink" Target="https://www.gsaelibrary.gsa.gov/ElibMain/home.do" TargetMode="External"/><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35.xml"/><Relationship Id="rId5" Type="http://schemas.openxmlformats.org/officeDocument/2006/relationships/image" Target="../media/image144.png"/><Relationship Id="rId4" Type="http://schemas.openxmlformats.org/officeDocument/2006/relationships/image" Target="../media/image143.png"/></Relationships>
</file>

<file path=ppt/slides/_rels/slide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9.xml"/><Relationship Id="rId1" Type="http://schemas.openxmlformats.org/officeDocument/2006/relationships/slideLayout" Target="../slideLayouts/slideLayout35.xml"/><Relationship Id="rId5" Type="http://schemas.openxmlformats.org/officeDocument/2006/relationships/image" Target="../media/image147.png"/><Relationship Id="rId4" Type="http://schemas.openxmlformats.org/officeDocument/2006/relationships/image" Target="../media/image146.jp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hyperlink" Target="https://www.gsa.gov/travel?gsaredirect=travel-resources" TargetMode="External"/><Relationship Id="rId2" Type="http://schemas.openxmlformats.org/officeDocument/2006/relationships/notesSlide" Target="../notesSlides/notesSlide80.xml"/><Relationship Id="rId1" Type="http://schemas.openxmlformats.org/officeDocument/2006/relationships/slideLayout" Target="../slideLayouts/slideLayout35.xml"/><Relationship Id="rId6" Type="http://schemas.openxmlformats.org/officeDocument/2006/relationships/hyperlink" Target="https://www.gsa.gov/travel/plan-a-trip/lodging/fedrooms" TargetMode="External"/><Relationship Id="rId5" Type="http://schemas.openxmlformats.org/officeDocument/2006/relationships/hyperlink" Target="https://www.gsa.gov/travel/plan-a-trip/transportation-airfare-rates-pov-rates-etc/airfare-rates-city-pair-program" TargetMode="External"/><Relationship Id="rId4" Type="http://schemas.openxmlformats.org/officeDocument/2006/relationships/image" Target="../media/image148.jpg"/></Relationships>
</file>

<file path=ppt/slides/_rels/slide81.xml.rels><?xml version="1.0" encoding="UTF-8" standalone="yes"?>
<Relationships xmlns="http://schemas.openxmlformats.org/package/2006/relationships"><Relationship Id="rId3" Type="http://schemas.openxmlformats.org/officeDocument/2006/relationships/hyperlink" Target="https://smartpay.gsa.gov/" TargetMode="External"/><Relationship Id="rId2" Type="http://schemas.openxmlformats.org/officeDocument/2006/relationships/notesSlide" Target="../notesSlides/notesSlide81.xml"/><Relationship Id="rId1" Type="http://schemas.openxmlformats.org/officeDocument/2006/relationships/slideLayout" Target="../slideLayouts/slideLayout3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82.xml.rels><?xml version="1.0" encoding="UTF-8" standalone="yes"?>
<Relationships xmlns="http://schemas.openxmlformats.org/package/2006/relationships"><Relationship Id="rId3" Type="http://schemas.openxmlformats.org/officeDocument/2006/relationships/hyperlink" Target="https://www.gsa.gov/buy-through-us/products-and-services/transportation-and-logistics-services" TargetMode="External"/><Relationship Id="rId2" Type="http://schemas.openxmlformats.org/officeDocument/2006/relationships/notesSlide" Target="../notesSlides/notesSlide82.xml"/><Relationship Id="rId1" Type="http://schemas.openxmlformats.org/officeDocument/2006/relationships/slideLayout" Target="../slideLayouts/slideLayout35.xml"/><Relationship Id="rId5" Type="http://schemas.openxmlformats.org/officeDocument/2006/relationships/hyperlink" Target="https://www.gsa.gov/system/files/GSA%20Fleet%20FAQs%20for%20Tribes_March%2022%202023.pdf" TargetMode="External"/><Relationship Id="rId4" Type="http://schemas.openxmlformats.org/officeDocument/2006/relationships/image" Target="../media/image152.jpg"/></Relationships>
</file>

<file path=ppt/slides/_rels/slide83.xml.rels><?xml version="1.0" encoding="UTF-8" standalone="yes"?>
<Relationships xmlns="http://schemas.openxmlformats.org/package/2006/relationships"><Relationship Id="rId3" Type="http://schemas.openxmlformats.org/officeDocument/2006/relationships/hyperlink" Target="https://www.gsa.gov/buy-through-us/products-and-services/transportation-and-logistics-services/fleet-management/fleet-electrification" TargetMode="External"/><Relationship Id="rId2" Type="http://schemas.openxmlformats.org/officeDocument/2006/relationships/notesSlide" Target="../notesSlides/notesSlide83.xml"/><Relationship Id="rId1" Type="http://schemas.openxmlformats.org/officeDocument/2006/relationships/slideLayout" Target="../slideLayouts/slideLayout35.xml"/><Relationship Id="rId6" Type="http://schemas.openxmlformats.org/officeDocument/2006/relationships/image" Target="../media/image153.jpg"/><Relationship Id="rId5" Type="http://schemas.openxmlformats.org/officeDocument/2006/relationships/hyperlink" Target="https://www.gsa.gov/buy-through-us/products-and-services/transportation-and-logistics-services/fleet-management/vehicle-leasing" TargetMode="External"/><Relationship Id="rId4" Type="http://schemas.openxmlformats.org/officeDocument/2006/relationships/hyperlink" Target="https://www.gsa.gov/buy-through-us/products-and-services/transportation-and-logistics-services/fleet-management/vehicle-purchasing"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str.gsa.gov/str/" TargetMode="External"/><Relationship Id="rId2" Type="http://schemas.openxmlformats.org/officeDocument/2006/relationships/notesSlide" Target="../notesSlides/notesSlide84.xml"/><Relationship Id="rId1" Type="http://schemas.openxmlformats.org/officeDocument/2006/relationships/slideLayout" Target="../slideLayouts/slideLayout35.xml"/><Relationship Id="rId5" Type="http://schemas.openxmlformats.org/officeDocument/2006/relationships/image" Target="../media/image155.jpg"/><Relationship Id="rId4" Type="http://schemas.openxmlformats.org/officeDocument/2006/relationships/image" Target="../media/image154.jpg"/></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5.xml"/><Relationship Id="rId1" Type="http://schemas.openxmlformats.org/officeDocument/2006/relationships/slideLayout" Target="../slideLayouts/slideLayout35.xml"/><Relationship Id="rId5" Type="http://schemas.openxmlformats.org/officeDocument/2006/relationships/hyperlink" Target="https://www.gsa.gov/buy-through-us/products-and-services/transportation-and-logistics-services/fleet-management/vehicle-leasing/find-a-fleet-service-representative" TargetMode="External"/><Relationship Id="rId4" Type="http://schemas.openxmlformats.org/officeDocument/2006/relationships/hyperlink" Target="https://drivethru.gsa.gov/fmdtsys/dthom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6.xml"/><Relationship Id="rId1" Type="http://schemas.openxmlformats.org/officeDocument/2006/relationships/slideLayout" Target="../slideLayouts/slideLayout35.xml"/><Relationship Id="rId6" Type="http://schemas.openxmlformats.org/officeDocument/2006/relationships/image" Target="../media/image158.png"/><Relationship Id="rId5" Type="http://schemas.openxmlformats.org/officeDocument/2006/relationships/hyperlink" Target="https://autochoice.fas.gsa.gov/AutoChoice/Home" TargetMode="External"/><Relationship Id="rId4" Type="http://schemas.openxmlformats.org/officeDocument/2006/relationships/hyperlink" Target="https://autoauctions.gsa.gov/GSAAutoAuctions/"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ppms.gov" TargetMode="External"/><Relationship Id="rId7" Type="http://schemas.openxmlformats.org/officeDocument/2006/relationships/hyperlink" Target="https://www.ppms.gov/login" TargetMode="External"/><Relationship Id="rId2" Type="http://schemas.openxmlformats.org/officeDocument/2006/relationships/notesSlide" Target="../notesSlides/notesSlide87.xml"/><Relationship Id="rId1" Type="http://schemas.openxmlformats.org/officeDocument/2006/relationships/slideLayout" Target="../slideLayouts/slideLayout35.xml"/><Relationship Id="rId6" Type="http://schemas.openxmlformats.org/officeDocument/2006/relationships/image" Target="../media/image161.jpg"/><Relationship Id="rId5" Type="http://schemas.openxmlformats.org/officeDocument/2006/relationships/image" Target="../media/image160.jpg"/><Relationship Id="rId4" Type="http://schemas.openxmlformats.org/officeDocument/2006/relationships/image" Target="../media/image159.jpg"/></Relationships>
</file>

<file path=ppt/slides/_rels/slide88.xml.rels><?xml version="1.0" encoding="UTF-8" standalone="yes"?>
<Relationships xmlns="http://schemas.openxmlformats.org/package/2006/relationships"><Relationship Id="rId3" Type="http://schemas.openxmlformats.org/officeDocument/2006/relationships/hyperlink" Target="http://computersforlearning.gov" TargetMode="External"/><Relationship Id="rId2" Type="http://schemas.openxmlformats.org/officeDocument/2006/relationships/notesSlide" Target="../notesSlides/notesSlide88.xml"/><Relationship Id="rId1" Type="http://schemas.openxmlformats.org/officeDocument/2006/relationships/slideLayout" Target="../slideLayouts/slideLayout35.xml"/><Relationship Id="rId5" Type="http://schemas.openxmlformats.org/officeDocument/2006/relationships/hyperlink" Target="https://computersforlearning.gov/cfl/registration" TargetMode="External"/><Relationship Id="rId4" Type="http://schemas.openxmlformats.org/officeDocument/2006/relationships/image" Target="../media/image162.png"/></Relationships>
</file>

<file path=ppt/slides/_rels/slide89.xml.rels><?xml version="1.0" encoding="UTF-8" standalone="yes"?>
<Relationships xmlns="http://schemas.openxmlformats.org/package/2006/relationships"><Relationship Id="rId3" Type="http://schemas.openxmlformats.org/officeDocument/2006/relationships/hyperlink" Target="http://aas.gsa.gov" TargetMode="External"/><Relationship Id="rId2" Type="http://schemas.openxmlformats.org/officeDocument/2006/relationships/notesSlide" Target="../notesSlides/notesSlide89.xml"/><Relationship Id="rId1" Type="http://schemas.openxmlformats.org/officeDocument/2006/relationships/slideLayout" Target="../slideLayouts/slideLayout35.xml"/><Relationship Id="rId6" Type="http://schemas.openxmlformats.org/officeDocument/2006/relationships/hyperlink" Target="https://www.acquisition.gov/far/part-36" TargetMode="External"/><Relationship Id="rId5" Type="http://schemas.openxmlformats.org/officeDocument/2006/relationships/image" Target="../media/image164.png"/><Relationship Id="rId4" Type="http://schemas.openxmlformats.org/officeDocument/2006/relationships/image" Target="../media/image163.png"/></Relationships>
</file>

<file path=ppt/slides/_rels/slide9.xml.rels><?xml version="1.0" encoding="UTF-8" standalone="yes"?>
<Relationships xmlns="http://schemas.openxmlformats.org/package/2006/relationships"><Relationship Id="rId3" Type="http://schemas.openxmlformats.org/officeDocument/2006/relationships/hyperlink" Target="https://sites.google.com/gsa.gov/gss-innovates/delivery_1/pof"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37.png"/><Relationship Id="rId4" Type="http://schemas.openxmlformats.org/officeDocument/2006/relationships/image" Target="../media/image36.png"/></Relationships>
</file>

<file path=ppt/slides/_rels/slide90.xml.rels><?xml version="1.0" encoding="UTF-8" standalone="yes"?>
<Relationships xmlns="http://schemas.openxmlformats.org/package/2006/relationships"><Relationship Id="rId8" Type="http://schemas.openxmlformats.org/officeDocument/2006/relationships/hyperlink" Target="https://www.gsa.gov/buy-through-us/government-property-for-sale-or-disposal/personal-property-for-reuse-sale/personal-property-management-for-federal-agencies" TargetMode="External"/><Relationship Id="rId13" Type="http://schemas.openxmlformats.org/officeDocument/2006/relationships/image" Target="../media/image165.jpg"/><Relationship Id="rId3" Type="http://schemas.openxmlformats.org/officeDocument/2006/relationships/hyperlink" Target="http://gsa.gov/tribal" TargetMode="External"/><Relationship Id="rId7" Type="http://schemas.openxmlformats.org/officeDocument/2006/relationships/hyperlink" Target="https://www.gsa.gov/buy-through-us/products-services/transportation-logistics-services" TargetMode="External"/><Relationship Id="rId12" Type="http://schemas.openxmlformats.org/officeDocument/2006/relationships/hyperlink" Target="https://buy.gsa.gov/contracts/home" TargetMode="External"/><Relationship Id="rId2" Type="http://schemas.openxmlformats.org/officeDocument/2006/relationships/notesSlide" Target="../notesSlides/notesSlide90.xml"/><Relationship Id="rId1" Type="http://schemas.openxmlformats.org/officeDocument/2006/relationships/slideLayout" Target="../slideLayouts/slideLayout35.xml"/><Relationship Id="rId6" Type="http://schemas.openxmlformats.org/officeDocument/2006/relationships/hyperlink" Target="https://www.gsa.gov/travel-resources" TargetMode="External"/><Relationship Id="rId11" Type="http://schemas.openxmlformats.org/officeDocument/2006/relationships/hyperlink" Target="https://www.gsa.gov/about-us/organization/federal-acquisition-service/customer-and-stakeholder-engagement/market-research-as-a-service-mras" TargetMode="External"/><Relationship Id="rId5" Type="http://schemas.openxmlformats.org/officeDocument/2006/relationships/hyperlink" Target="https://smartpay.gsa.gov/" TargetMode="External"/><Relationship Id="rId10" Type="http://schemas.openxmlformats.org/officeDocument/2006/relationships/hyperlink" Target="https://www.gsaadvantage.gov/advantage/?theme=adv19&amp;store=ADVANTAGE" TargetMode="External"/><Relationship Id="rId4" Type="http://schemas.openxmlformats.org/officeDocument/2006/relationships/hyperlink" Target="http://www.gsa.gov/buy-through-us/purchasing-programs/gsa-multiple-award-schedule/about-gsa-schedule" TargetMode="External"/><Relationship Id="rId9" Type="http://schemas.openxmlformats.org/officeDocument/2006/relationships/hyperlink" Target="http://www.gsa.gov/globalsupply" TargetMode="External"/><Relationship Id="rId14" Type="http://schemas.openxmlformats.org/officeDocument/2006/relationships/hyperlink" Target="https://www.gsa.gov/resources/native-american-affairs"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mailto:jessi.jagne@gsa.gov" TargetMode="External"/><Relationship Id="rId2" Type="http://schemas.openxmlformats.org/officeDocument/2006/relationships/notesSlide" Target="../notesSlides/notesSlide91.xml"/><Relationship Id="rId1" Type="http://schemas.openxmlformats.org/officeDocument/2006/relationships/slideLayout" Target="../slideLayouts/slideLayout37.xml"/><Relationship Id="rId4" Type="http://schemas.openxmlformats.org/officeDocument/2006/relationships/image" Target="../media/image166.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7"/>
          <p:cNvSpPr txBox="1">
            <a:spLocks noGrp="1"/>
          </p:cNvSpPr>
          <p:nvPr>
            <p:ph type="ctrTitle"/>
          </p:nvPr>
        </p:nvSpPr>
        <p:spPr>
          <a:xfrm>
            <a:off x="311700" y="942100"/>
            <a:ext cx="5550600" cy="1629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FAST 2024</a:t>
            </a:r>
            <a:endParaRPr dirty="0"/>
          </a:p>
        </p:txBody>
      </p:sp>
      <p:sp>
        <p:nvSpPr>
          <p:cNvPr id="783" name="Google Shape;783;p107"/>
          <p:cNvSpPr txBox="1">
            <a:spLocks noGrp="1"/>
          </p:cNvSpPr>
          <p:nvPr>
            <p:ph type="subTitle" idx="1"/>
          </p:nvPr>
        </p:nvSpPr>
        <p:spPr>
          <a:xfrm>
            <a:off x="311700" y="2605525"/>
            <a:ext cx="65157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35"/>
              <a:buNone/>
            </a:pPr>
            <a:r>
              <a:rPr lang="en" sz="2880"/>
              <a:t>Emerging Innovations and Trends </a:t>
            </a:r>
            <a:endParaRPr sz="2880"/>
          </a:p>
          <a:p>
            <a:pPr marL="0" lvl="0" indent="0" algn="l" rtl="0">
              <a:lnSpc>
                <a:spcPct val="115000"/>
              </a:lnSpc>
              <a:spcBef>
                <a:spcPts val="0"/>
              </a:spcBef>
              <a:spcAft>
                <a:spcPts val="0"/>
              </a:spcAft>
              <a:buSzPts val="935"/>
              <a:buNone/>
            </a:pPr>
            <a:r>
              <a:rPr lang="en" sz="2880"/>
              <a:t>May 15th</a:t>
            </a:r>
            <a:endParaRPr sz="288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4" name="Google Shape;864;p11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0000"/>
                </a:solidFill>
              </a:rPr>
              <a:t>Don</a:t>
            </a:r>
            <a:endParaRPr>
              <a:solidFill>
                <a:srgbClr val="FF0000"/>
              </a:solidFill>
            </a:endParaRPr>
          </a:p>
        </p:txBody>
      </p:sp>
      <p:sp>
        <p:nvSpPr>
          <p:cNvPr id="865" name="Google Shape;865;p116"/>
          <p:cNvSpPr txBox="1">
            <a:spLocks noGrp="1"/>
          </p:cNvSpPr>
          <p:nvPr>
            <p:ph type="body" idx="2"/>
          </p:nvPr>
        </p:nvSpPr>
        <p:spPr>
          <a:xfrm>
            <a:off x="432050" y="3546750"/>
            <a:ext cx="7597200" cy="1255200"/>
          </a:xfrm>
          <a:prstGeom prst="rect">
            <a:avLst/>
          </a:prstGeom>
          <a:solidFill>
            <a:schemeClr val="accent2"/>
          </a:solidFill>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solidFill>
                  <a:schemeClr val="lt1"/>
                </a:solidFill>
              </a:rPr>
              <a:t>The</a:t>
            </a:r>
            <a:r>
              <a:rPr lang="en">
                <a:solidFill>
                  <a:srgbClr val="F4CCCC"/>
                </a:solidFill>
              </a:rPr>
              <a:t> </a:t>
            </a:r>
            <a:r>
              <a:rPr lang="en" sz="1700" b="1">
                <a:solidFill>
                  <a:srgbClr val="F4CCCC"/>
                </a:solidFill>
              </a:rPr>
              <a:t>pink bar</a:t>
            </a:r>
            <a:r>
              <a:rPr lang="en">
                <a:solidFill>
                  <a:srgbClr val="F4CCCC"/>
                </a:solidFill>
              </a:rPr>
              <a:t> </a:t>
            </a:r>
            <a:r>
              <a:rPr lang="en">
                <a:solidFill>
                  <a:schemeClr val="lt1"/>
                </a:solidFill>
              </a:rPr>
              <a:t>on our POF charts represents cancellations</a:t>
            </a:r>
            <a:endParaRPr>
              <a:solidFill>
                <a:schemeClr val="lt1"/>
              </a:solidFill>
            </a:endParaRPr>
          </a:p>
          <a:p>
            <a:pPr marL="0" lvl="0" indent="0" algn="ctr" rtl="0">
              <a:spcBef>
                <a:spcPts val="1200"/>
              </a:spcBef>
              <a:spcAft>
                <a:spcPts val="1200"/>
              </a:spcAft>
              <a:buNone/>
            </a:pPr>
            <a:r>
              <a:rPr lang="en">
                <a:solidFill>
                  <a:schemeClr val="lt1"/>
                </a:solidFill>
              </a:rPr>
              <a:t>GSA Advantage! cancellations spiked due to covid-related supply issues but are now being driven down below pre-covide levels</a:t>
            </a:r>
            <a:endParaRPr>
              <a:solidFill>
                <a:schemeClr val="lt1"/>
              </a:solidFill>
            </a:endParaRPr>
          </a:p>
        </p:txBody>
      </p:sp>
      <p:sp>
        <p:nvSpPr>
          <p:cNvPr id="866" name="Google Shape;866;p11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867" name="Google Shape;867;p116" title="Chart"/>
          <p:cNvPicPr preferRelativeResize="0"/>
          <p:nvPr/>
        </p:nvPicPr>
        <p:blipFill>
          <a:blip r:embed="rId3">
            <a:alphaModFix/>
          </a:blip>
          <a:stretch>
            <a:fillRect/>
          </a:stretch>
        </p:blipFill>
        <p:spPr>
          <a:xfrm>
            <a:off x="311700" y="1263950"/>
            <a:ext cx="7717550" cy="2111600"/>
          </a:xfrm>
          <a:prstGeom prst="rect">
            <a:avLst/>
          </a:prstGeom>
          <a:noFill/>
          <a:ln>
            <a:noFill/>
          </a:ln>
        </p:spPr>
      </p:pic>
      <p:sp>
        <p:nvSpPr>
          <p:cNvPr id="868" name="Google Shape;868;p116" descr="Red circle "/>
          <p:cNvSpPr/>
          <p:nvPr/>
        </p:nvSpPr>
        <p:spPr>
          <a:xfrm>
            <a:off x="432050" y="1152475"/>
            <a:ext cx="8045400" cy="845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3" name="Google Shape;863;p116"/>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Customer Order Cancellations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11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875" name="Google Shape;875;p117" descr="Minimum accepted levels of performance, acknowledged, shipment status, on time "/>
          <p:cNvPicPr preferRelativeResize="0"/>
          <p:nvPr/>
        </p:nvPicPr>
        <p:blipFill>
          <a:blip r:embed="rId3">
            <a:alphaModFix/>
          </a:blip>
          <a:stretch>
            <a:fillRect/>
          </a:stretch>
        </p:blipFill>
        <p:spPr>
          <a:xfrm>
            <a:off x="4586668" y="2639302"/>
            <a:ext cx="3428115" cy="1563220"/>
          </a:xfrm>
          <a:prstGeom prst="rect">
            <a:avLst/>
          </a:prstGeom>
          <a:noFill/>
          <a:ln w="9525" cap="flat" cmpd="sng">
            <a:solidFill>
              <a:schemeClr val="dk1"/>
            </a:solidFill>
            <a:prstDash val="solid"/>
            <a:round/>
            <a:headEnd type="none" w="sm" len="sm"/>
            <a:tailEnd type="none" w="sm" len="sm"/>
          </a:ln>
        </p:spPr>
      </p:pic>
      <p:pic>
        <p:nvPicPr>
          <p:cNvPr id="876" name="Google Shape;876;p117" descr="Screenshot of chart with data on weekly email"/>
          <p:cNvPicPr preferRelativeResize="0"/>
          <p:nvPr/>
        </p:nvPicPr>
        <p:blipFill>
          <a:blip r:embed="rId4">
            <a:alphaModFix/>
          </a:blip>
          <a:stretch>
            <a:fillRect/>
          </a:stretch>
        </p:blipFill>
        <p:spPr>
          <a:xfrm>
            <a:off x="4586670" y="946959"/>
            <a:ext cx="3428107" cy="1588190"/>
          </a:xfrm>
          <a:prstGeom prst="rect">
            <a:avLst/>
          </a:prstGeom>
          <a:noFill/>
          <a:ln w="9525" cap="flat" cmpd="sng">
            <a:solidFill>
              <a:schemeClr val="dk1"/>
            </a:solidFill>
            <a:prstDash val="solid"/>
            <a:round/>
            <a:headEnd type="none" w="sm" len="sm"/>
            <a:tailEnd type="none" w="sm" len="sm"/>
          </a:ln>
        </p:spPr>
      </p:pic>
      <p:sp>
        <p:nvSpPr>
          <p:cNvPr id="877" name="Google Shape;877;p117"/>
          <p:cNvSpPr/>
          <p:nvPr/>
        </p:nvSpPr>
        <p:spPr>
          <a:xfrm>
            <a:off x="366957" y="946959"/>
            <a:ext cx="3538500" cy="1019400"/>
          </a:xfrm>
          <a:prstGeom prst="wedgeRoundRectCallout">
            <a:avLst>
              <a:gd name="adj1" fmla="val 65412"/>
              <a:gd name="adj2" fmla="val 29509"/>
              <a:gd name="adj3" fmla="val 0"/>
            </a:avLst>
          </a:prstGeom>
          <a:solidFill>
            <a:srgbClr val="D0E0E3"/>
          </a:solidFill>
          <a:ln w="9525" cap="flat" cmpd="sng">
            <a:solidFill>
              <a:schemeClr val="dk2"/>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2200" b="1">
                <a:solidFill>
                  <a:schemeClr val="dk2"/>
                </a:solidFill>
              </a:rPr>
              <a:t>No Order Left Behind</a:t>
            </a:r>
            <a:endParaRPr sz="1700">
              <a:solidFill>
                <a:schemeClr val="dk1"/>
              </a:solidFill>
            </a:endParaRPr>
          </a:p>
          <a:p>
            <a:pPr marL="279400" lvl="0" indent="-222250" algn="l" rtl="0">
              <a:spcBef>
                <a:spcPts val="400"/>
              </a:spcBef>
              <a:spcAft>
                <a:spcPts val="0"/>
              </a:spcAft>
              <a:buClr>
                <a:schemeClr val="dk1"/>
              </a:buClr>
              <a:buSzPts val="1100"/>
              <a:buChar char="•"/>
            </a:pPr>
            <a:r>
              <a:rPr lang="en" sz="1100">
                <a:solidFill>
                  <a:schemeClr val="dk1"/>
                </a:solidFill>
              </a:rPr>
              <a:t>Weekly Email</a:t>
            </a:r>
            <a:endParaRPr sz="1100">
              <a:solidFill>
                <a:schemeClr val="dk1"/>
              </a:solidFill>
            </a:endParaRPr>
          </a:p>
          <a:p>
            <a:pPr marL="279400" lvl="0" indent="-222250" algn="l" rtl="0">
              <a:spcBef>
                <a:spcPts val="400"/>
              </a:spcBef>
              <a:spcAft>
                <a:spcPts val="0"/>
              </a:spcAft>
              <a:buClr>
                <a:schemeClr val="dk1"/>
              </a:buClr>
              <a:buSzPts val="1100"/>
              <a:buChar char="•"/>
            </a:pPr>
            <a:r>
              <a:rPr lang="en" sz="1100">
                <a:solidFill>
                  <a:schemeClr val="dk1"/>
                </a:solidFill>
              </a:rPr>
              <a:t>POs requiring Order Status</a:t>
            </a:r>
            <a:endParaRPr sz="1700">
              <a:solidFill>
                <a:schemeClr val="dk1"/>
              </a:solidFill>
            </a:endParaRPr>
          </a:p>
        </p:txBody>
      </p:sp>
      <p:sp>
        <p:nvSpPr>
          <p:cNvPr id="878" name="Google Shape;878;p117"/>
          <p:cNvSpPr/>
          <p:nvPr/>
        </p:nvSpPr>
        <p:spPr>
          <a:xfrm>
            <a:off x="366950" y="2080567"/>
            <a:ext cx="3538500" cy="1019400"/>
          </a:xfrm>
          <a:prstGeom prst="wedgeRoundRectCallout">
            <a:avLst>
              <a:gd name="adj1" fmla="val 64684"/>
              <a:gd name="adj2" fmla="val 36264"/>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2200" b="1">
                <a:solidFill>
                  <a:schemeClr val="dk2"/>
                </a:solidFill>
              </a:rPr>
              <a:t>GGS Scorecard</a:t>
            </a:r>
            <a:endParaRPr sz="1700">
              <a:solidFill>
                <a:schemeClr val="dk1"/>
              </a:solidFill>
            </a:endParaRPr>
          </a:p>
          <a:p>
            <a:pPr marL="279400" lvl="0" indent="-222250" algn="l" rtl="0">
              <a:spcBef>
                <a:spcPts val="400"/>
              </a:spcBef>
              <a:spcAft>
                <a:spcPts val="0"/>
              </a:spcAft>
              <a:buClr>
                <a:schemeClr val="dk1"/>
              </a:buClr>
              <a:buSzPts val="1100"/>
              <a:buChar char="•"/>
            </a:pPr>
            <a:r>
              <a:rPr lang="en" sz="1100">
                <a:solidFill>
                  <a:schemeClr val="dk1"/>
                </a:solidFill>
              </a:rPr>
              <a:t>Monthly Email with 3 key measures</a:t>
            </a:r>
            <a:endParaRPr sz="1100">
              <a:solidFill>
                <a:schemeClr val="dk1"/>
              </a:solidFill>
            </a:endParaRPr>
          </a:p>
          <a:p>
            <a:pPr marL="279400" lvl="0" indent="-222250" algn="l" rtl="0">
              <a:spcBef>
                <a:spcPts val="400"/>
              </a:spcBef>
              <a:spcAft>
                <a:spcPts val="0"/>
              </a:spcAft>
              <a:buClr>
                <a:schemeClr val="dk1"/>
              </a:buClr>
              <a:buSzPts val="1100"/>
              <a:buChar char="•"/>
            </a:pPr>
            <a:r>
              <a:rPr lang="en" sz="1100">
                <a:solidFill>
                  <a:schemeClr val="dk1"/>
                </a:solidFill>
              </a:rPr>
              <a:t>Acknowledgement, Shipment, On-Time</a:t>
            </a:r>
            <a:endParaRPr sz="1300">
              <a:solidFill>
                <a:schemeClr val="dk1"/>
              </a:solidFill>
            </a:endParaRPr>
          </a:p>
        </p:txBody>
      </p:sp>
      <p:pic>
        <p:nvPicPr>
          <p:cNvPr id="879" name="Google Shape;879;p117" descr="Charts visualizing the current performance target for the GGS dashboard"/>
          <p:cNvPicPr preferRelativeResize="0"/>
          <p:nvPr/>
        </p:nvPicPr>
        <p:blipFill rotWithShape="1">
          <a:blip r:embed="rId5">
            <a:alphaModFix/>
          </a:blip>
          <a:srcRect t="9173"/>
          <a:stretch/>
        </p:blipFill>
        <p:spPr>
          <a:xfrm>
            <a:off x="234075" y="3276275"/>
            <a:ext cx="4120774" cy="1653525"/>
          </a:xfrm>
          <a:prstGeom prst="rect">
            <a:avLst/>
          </a:prstGeom>
          <a:noFill/>
          <a:ln>
            <a:noFill/>
          </a:ln>
        </p:spPr>
      </p:pic>
      <p:sp>
        <p:nvSpPr>
          <p:cNvPr id="880" name="Google Shape;880;p117"/>
          <p:cNvSpPr/>
          <p:nvPr/>
        </p:nvSpPr>
        <p:spPr>
          <a:xfrm>
            <a:off x="4531475" y="4306675"/>
            <a:ext cx="3538500" cy="572700"/>
          </a:xfrm>
          <a:prstGeom prst="wedgeRoundRectCallout">
            <a:avLst>
              <a:gd name="adj1" fmla="val -63306"/>
              <a:gd name="adj2" fmla="val -51689"/>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75575" tIns="75575" rIns="75575" bIns="75575" anchor="ctr" anchorCtr="0">
            <a:noAutofit/>
          </a:bodyPr>
          <a:lstStyle/>
          <a:p>
            <a:pPr marL="0" lvl="0" indent="0" algn="ctr" rtl="0">
              <a:spcBef>
                <a:spcPts val="0"/>
              </a:spcBef>
              <a:spcAft>
                <a:spcPts val="0"/>
              </a:spcAft>
              <a:buNone/>
            </a:pPr>
            <a:r>
              <a:rPr lang="en" sz="2200" b="1">
                <a:solidFill>
                  <a:schemeClr val="dk2"/>
                </a:solidFill>
              </a:rPr>
              <a:t>GGS Dashboard</a:t>
            </a:r>
            <a:endParaRPr sz="1700">
              <a:solidFill>
                <a:schemeClr val="dk1"/>
              </a:solidFill>
            </a:endParaRPr>
          </a:p>
          <a:p>
            <a:pPr marL="279400" lvl="0" indent="-222250" algn="l" rtl="0">
              <a:spcBef>
                <a:spcPts val="400"/>
              </a:spcBef>
              <a:spcAft>
                <a:spcPts val="0"/>
              </a:spcAft>
              <a:buClr>
                <a:schemeClr val="dk1"/>
              </a:buClr>
              <a:buSzPts val="1100"/>
              <a:buChar char="•"/>
            </a:pPr>
            <a:r>
              <a:rPr lang="en" sz="1100">
                <a:solidFill>
                  <a:schemeClr val="dk1"/>
                </a:solidFill>
              </a:rPr>
              <a:t>Quick view of current performance to target</a:t>
            </a:r>
            <a:endParaRPr sz="1300">
              <a:solidFill>
                <a:schemeClr val="dk1"/>
              </a:solidFill>
            </a:endParaRPr>
          </a:p>
        </p:txBody>
      </p:sp>
      <p:sp>
        <p:nvSpPr>
          <p:cNvPr id="873" name="Google Shape;873;p117"/>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Requisition Channel - Scorecard and Dashboard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8" name="Google Shape;888;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885" name="Google Shape;885;p118"/>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Questions?</a:t>
            </a:r>
            <a:endParaRPr/>
          </a:p>
        </p:txBody>
      </p:sp>
      <p:sp>
        <p:nvSpPr>
          <p:cNvPr id="886" name="Google Shape;886;p118"/>
          <p:cNvSpPr txBox="1">
            <a:spLocks noGrp="1"/>
          </p:cNvSpPr>
          <p:nvPr>
            <p:ph type="body" idx="1"/>
          </p:nvPr>
        </p:nvSpPr>
        <p:spPr>
          <a:xfrm>
            <a:off x="3169925" y="1833788"/>
            <a:ext cx="5775900" cy="2804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a:t>Trista Verga</a:t>
            </a:r>
            <a:br>
              <a:rPr lang="en"/>
            </a:br>
            <a:r>
              <a:rPr lang="en" u="sng">
                <a:solidFill>
                  <a:schemeClr val="hlink"/>
                </a:solidFill>
                <a:hlinkClick r:id="rId3"/>
              </a:rPr>
              <a:t>trista.verga@gsa.gov</a:t>
            </a:r>
            <a:endParaRPr/>
          </a:p>
          <a:p>
            <a:pPr marL="0" lvl="0" indent="0" algn="l" rtl="0">
              <a:spcBef>
                <a:spcPts val="1200"/>
              </a:spcBef>
              <a:spcAft>
                <a:spcPts val="0"/>
              </a:spcAft>
              <a:buNone/>
            </a:pPr>
            <a:r>
              <a:rPr lang="en"/>
              <a:t>Or</a:t>
            </a:r>
            <a:endParaRPr/>
          </a:p>
          <a:p>
            <a:pPr marL="0" lvl="0" indent="0" algn="l" rtl="0">
              <a:spcBef>
                <a:spcPts val="1200"/>
              </a:spcBef>
              <a:spcAft>
                <a:spcPts val="1200"/>
              </a:spcAft>
              <a:buNone/>
            </a:pPr>
            <a:r>
              <a:rPr lang="en"/>
              <a:t>Shaun Hartman</a:t>
            </a:r>
            <a:br>
              <a:rPr lang="en"/>
            </a:br>
            <a:r>
              <a:rPr lang="en"/>
              <a:t>shaun.hartman@gsa.gov</a:t>
            </a:r>
            <a:endParaRPr/>
          </a:p>
        </p:txBody>
      </p:sp>
      <p:sp>
        <p:nvSpPr>
          <p:cNvPr id="887" name="Google Shape;887;p118"/>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4" name="Google Shape;894;p119"/>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13</a:t>
            </a:fld>
            <a:endParaRPr/>
          </a:p>
        </p:txBody>
      </p:sp>
      <p:pic>
        <p:nvPicPr>
          <p:cNvPr id="895" name="Google Shape;895;p119" descr="Procurement Innovation Lab logo"/>
          <p:cNvPicPr preferRelativeResize="0"/>
          <p:nvPr/>
        </p:nvPicPr>
        <p:blipFill rotWithShape="1">
          <a:blip r:embed="rId3">
            <a:alphaModFix/>
          </a:blip>
          <a:srcRect/>
          <a:stretch/>
        </p:blipFill>
        <p:spPr>
          <a:xfrm>
            <a:off x="2243328" y="3999889"/>
            <a:ext cx="1635259" cy="725276"/>
          </a:xfrm>
          <a:prstGeom prst="rect">
            <a:avLst/>
          </a:prstGeom>
          <a:noFill/>
          <a:ln>
            <a:noFill/>
          </a:ln>
        </p:spPr>
      </p:pic>
      <p:sp>
        <p:nvSpPr>
          <p:cNvPr id="896" name="Google Shape;896;p119"/>
          <p:cNvSpPr txBox="1"/>
          <p:nvPr/>
        </p:nvSpPr>
        <p:spPr>
          <a:xfrm>
            <a:off x="-151293" y="3302994"/>
            <a:ext cx="6424500" cy="8418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lt1"/>
              </a:buClr>
              <a:buSzPts val="3692"/>
              <a:buFont typeface="Arial"/>
              <a:buNone/>
            </a:pPr>
            <a:r>
              <a:rPr lang="en" sz="1800" b="0" i="0" u="none" strike="noStrike" cap="none">
                <a:solidFill>
                  <a:schemeClr val="lt1"/>
                </a:solidFill>
                <a:latin typeface="Arial"/>
                <a:ea typeface="Arial"/>
                <a:cs typeface="Arial"/>
                <a:sym typeface="Arial"/>
              </a:rPr>
              <a:t>DHS, Procurement Innovation Lab</a:t>
            </a:r>
            <a:endParaRPr/>
          </a:p>
        </p:txBody>
      </p:sp>
      <p:sp>
        <p:nvSpPr>
          <p:cNvPr id="893" name="Google Shape;893;p119"/>
          <p:cNvSpPr txBox="1">
            <a:spLocks noGrp="1"/>
          </p:cNvSpPr>
          <p:nvPr>
            <p:ph type="title"/>
          </p:nvPr>
        </p:nvSpPr>
        <p:spPr>
          <a:xfrm>
            <a:off x="144075" y="2150850"/>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Asking the Right Questions: </a:t>
            </a:r>
            <a:br>
              <a:rPr lang="en"/>
            </a:br>
            <a:r>
              <a:rPr lang="en"/>
              <a:t>Tips on Creating Effective RFIs and Solicitation Documents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2" name="Google Shape;902;p120"/>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14</a:t>
            </a:fld>
            <a:endParaRPr/>
          </a:p>
        </p:txBody>
      </p:sp>
      <p:pic>
        <p:nvPicPr>
          <p:cNvPr id="903" name="Google Shape;903;p120" descr="Picture of Chase Knechtel"/>
          <p:cNvPicPr preferRelativeResize="0"/>
          <p:nvPr/>
        </p:nvPicPr>
        <p:blipFill rotWithShape="1">
          <a:blip r:embed="rId3">
            <a:alphaModFix/>
          </a:blip>
          <a:srcRect/>
          <a:stretch/>
        </p:blipFill>
        <p:spPr>
          <a:xfrm>
            <a:off x="6045580" y="995407"/>
            <a:ext cx="1727623" cy="2274317"/>
          </a:xfrm>
          <a:prstGeom prst="rect">
            <a:avLst/>
          </a:prstGeom>
          <a:solidFill>
            <a:schemeClr val="lt1"/>
          </a:solidFill>
          <a:ln w="57150" cap="flat" cmpd="sng">
            <a:solidFill>
              <a:schemeClr val="accent1"/>
            </a:solidFill>
            <a:prstDash val="solid"/>
            <a:round/>
            <a:headEnd type="none" w="sm" len="sm"/>
            <a:tailEnd type="none" w="sm" len="sm"/>
          </a:ln>
        </p:spPr>
      </p:pic>
      <p:pic>
        <p:nvPicPr>
          <p:cNvPr id="904" name="Google Shape;904;p120" descr="Picture of Scott"/>
          <p:cNvPicPr preferRelativeResize="0"/>
          <p:nvPr/>
        </p:nvPicPr>
        <p:blipFill rotWithShape="1">
          <a:blip r:embed="rId4">
            <a:alphaModFix/>
          </a:blip>
          <a:srcRect l="9756" t="16950" r="7276"/>
          <a:stretch/>
        </p:blipFill>
        <p:spPr>
          <a:xfrm>
            <a:off x="3489456" y="995407"/>
            <a:ext cx="1727625" cy="2274316"/>
          </a:xfrm>
          <a:prstGeom prst="rect">
            <a:avLst/>
          </a:prstGeom>
          <a:noFill/>
          <a:ln w="57150" cap="flat" cmpd="sng">
            <a:solidFill>
              <a:schemeClr val="accent1"/>
            </a:solidFill>
            <a:prstDash val="solid"/>
            <a:round/>
            <a:headEnd type="none" w="sm" len="sm"/>
            <a:tailEnd type="none" w="sm" len="sm"/>
          </a:ln>
        </p:spPr>
      </p:pic>
      <p:pic>
        <p:nvPicPr>
          <p:cNvPr id="905" name="Google Shape;905;p120" descr="Picture of Scott"/>
          <p:cNvPicPr preferRelativeResize="0"/>
          <p:nvPr/>
        </p:nvPicPr>
        <p:blipFill rotWithShape="1">
          <a:blip r:embed="rId5">
            <a:alphaModFix/>
          </a:blip>
          <a:srcRect b="4415"/>
          <a:stretch/>
        </p:blipFill>
        <p:spPr>
          <a:xfrm>
            <a:off x="787992" y="995407"/>
            <a:ext cx="1784519" cy="2274317"/>
          </a:xfrm>
          <a:prstGeom prst="rect">
            <a:avLst/>
          </a:prstGeom>
          <a:noFill/>
          <a:ln w="57150" cap="flat" cmpd="sng">
            <a:solidFill>
              <a:schemeClr val="accent1"/>
            </a:solidFill>
            <a:prstDash val="solid"/>
            <a:round/>
            <a:headEnd type="none" w="sm" len="sm"/>
            <a:tailEnd type="none" w="sm" len="sm"/>
          </a:ln>
        </p:spPr>
      </p:pic>
      <p:pic>
        <p:nvPicPr>
          <p:cNvPr id="906" name="Google Shape;906;p120" descr="Image of a sign post with Scott's name "/>
          <p:cNvPicPr preferRelativeResize="0"/>
          <p:nvPr/>
        </p:nvPicPr>
        <p:blipFill rotWithShape="1">
          <a:blip r:embed="rId6">
            <a:alphaModFix/>
          </a:blip>
          <a:srcRect b="8231"/>
          <a:stretch/>
        </p:blipFill>
        <p:spPr>
          <a:xfrm>
            <a:off x="553959" y="3374767"/>
            <a:ext cx="2336183" cy="1641297"/>
          </a:xfrm>
          <a:prstGeom prst="rect">
            <a:avLst/>
          </a:prstGeom>
          <a:noFill/>
          <a:ln>
            <a:noFill/>
          </a:ln>
        </p:spPr>
      </p:pic>
      <p:sp>
        <p:nvSpPr>
          <p:cNvPr id="907" name="Google Shape;907;p120"/>
          <p:cNvSpPr txBox="1"/>
          <p:nvPr/>
        </p:nvSpPr>
        <p:spPr>
          <a:xfrm>
            <a:off x="615648" y="3705247"/>
            <a:ext cx="2042100" cy="1046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sng" strike="noStrike" cap="none">
                <a:solidFill>
                  <a:srgbClr val="000000"/>
                </a:solidFill>
                <a:latin typeface="Arial"/>
                <a:ea typeface="Arial"/>
                <a:cs typeface="Arial"/>
                <a:sym typeface="Arial"/>
              </a:rPr>
              <a:t>Scott Simpson</a:t>
            </a:r>
            <a:endParaRPr/>
          </a:p>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Digital Transformation Lead</a:t>
            </a:r>
            <a:endParaRPr/>
          </a:p>
          <a:p>
            <a:pPr marL="0" marR="0" lvl="0" indent="0" algn="ctr" rtl="0">
              <a:lnSpc>
                <a:spcPct val="100000"/>
              </a:lnSpc>
              <a:spcBef>
                <a:spcPts val="0"/>
              </a:spcBef>
              <a:spcAft>
                <a:spcPts val="0"/>
              </a:spcAft>
              <a:buNone/>
            </a:pPr>
            <a:endParaRPr sz="2000" b="1" i="0" u="none" strike="noStrike" cap="none">
              <a:solidFill>
                <a:srgbClr val="000000"/>
              </a:solidFill>
              <a:latin typeface="Arial"/>
              <a:ea typeface="Arial"/>
              <a:cs typeface="Arial"/>
              <a:sym typeface="Arial"/>
            </a:endParaRPr>
          </a:p>
        </p:txBody>
      </p:sp>
      <p:grpSp>
        <p:nvGrpSpPr>
          <p:cNvPr id="908" name="Google Shape;908;p120" descr="Image of sign post with Monica's name "/>
          <p:cNvGrpSpPr/>
          <p:nvPr/>
        </p:nvGrpSpPr>
        <p:grpSpPr>
          <a:xfrm>
            <a:off x="3243399" y="3341793"/>
            <a:ext cx="2336058" cy="1641355"/>
            <a:chOff x="4267007" y="4259086"/>
            <a:chExt cx="3133545" cy="2111883"/>
          </a:xfrm>
        </p:grpSpPr>
        <p:pic>
          <p:nvPicPr>
            <p:cNvPr id="909" name="Google Shape;909;p120"/>
            <p:cNvPicPr preferRelativeResize="0"/>
            <p:nvPr/>
          </p:nvPicPr>
          <p:blipFill rotWithShape="1">
            <a:blip r:embed="rId6">
              <a:alphaModFix/>
            </a:blip>
            <a:srcRect b="8231"/>
            <a:stretch/>
          </p:blipFill>
          <p:spPr>
            <a:xfrm>
              <a:off x="4267007" y="4259086"/>
              <a:ext cx="3133545" cy="2111883"/>
            </a:xfrm>
            <a:prstGeom prst="rect">
              <a:avLst/>
            </a:prstGeom>
            <a:noFill/>
            <a:ln>
              <a:noFill/>
            </a:ln>
          </p:spPr>
        </p:pic>
        <p:sp>
          <p:nvSpPr>
            <p:cNvPr id="910" name="Google Shape;910;p120"/>
            <p:cNvSpPr txBox="1"/>
            <p:nvPr/>
          </p:nvSpPr>
          <p:spPr>
            <a:xfrm>
              <a:off x="4400506" y="4674663"/>
              <a:ext cx="2709900" cy="1069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600" b="1" i="0" u="sng" strike="noStrike" cap="none">
                  <a:solidFill>
                    <a:srgbClr val="000000"/>
                  </a:solidFill>
                  <a:latin typeface="Arial"/>
                  <a:ea typeface="Arial"/>
                  <a:cs typeface="Arial"/>
                  <a:sym typeface="Arial"/>
                </a:rPr>
                <a:t>Monica Taylor </a:t>
              </a:r>
              <a:endParaRPr/>
            </a:p>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Senior Innovation Coach</a:t>
              </a:r>
              <a:endParaRPr/>
            </a:p>
          </p:txBody>
        </p:sp>
      </p:grpSp>
      <p:grpSp>
        <p:nvGrpSpPr>
          <p:cNvPr id="911" name="Google Shape;911;p120" descr="Image of sign post with Chase's name"/>
          <p:cNvGrpSpPr/>
          <p:nvPr/>
        </p:nvGrpSpPr>
        <p:grpSpPr>
          <a:xfrm>
            <a:off x="5741005" y="3341788"/>
            <a:ext cx="2336058" cy="1641355"/>
            <a:chOff x="7412825" y="4062990"/>
            <a:chExt cx="3133545" cy="2111883"/>
          </a:xfrm>
        </p:grpSpPr>
        <p:pic>
          <p:nvPicPr>
            <p:cNvPr id="912" name="Google Shape;912;p120"/>
            <p:cNvPicPr preferRelativeResize="0"/>
            <p:nvPr/>
          </p:nvPicPr>
          <p:blipFill rotWithShape="1">
            <a:blip r:embed="rId6">
              <a:alphaModFix/>
            </a:blip>
            <a:srcRect b="8231"/>
            <a:stretch/>
          </p:blipFill>
          <p:spPr>
            <a:xfrm>
              <a:off x="7412825" y="4062990"/>
              <a:ext cx="3133545" cy="2111883"/>
            </a:xfrm>
            <a:prstGeom prst="rect">
              <a:avLst/>
            </a:prstGeom>
            <a:noFill/>
            <a:ln>
              <a:noFill/>
            </a:ln>
          </p:spPr>
        </p:pic>
        <p:sp>
          <p:nvSpPr>
            <p:cNvPr id="913" name="Google Shape;913;p120"/>
            <p:cNvSpPr txBox="1"/>
            <p:nvPr/>
          </p:nvSpPr>
          <p:spPr>
            <a:xfrm>
              <a:off x="7624642" y="4636974"/>
              <a:ext cx="2709900" cy="75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600" b="1" i="0" u="sng" strike="noStrike" cap="none">
                  <a:solidFill>
                    <a:srgbClr val="000000"/>
                  </a:solidFill>
                  <a:latin typeface="Arial"/>
                  <a:ea typeface="Arial"/>
                  <a:cs typeface="Arial"/>
                  <a:sym typeface="Arial"/>
                </a:rPr>
                <a:t>Chase Knechtel</a:t>
              </a:r>
              <a:endParaRPr/>
            </a:p>
            <a:p>
              <a:pPr marL="0" marR="0" lvl="0" indent="0" algn="ctr" rtl="0">
                <a:lnSpc>
                  <a:spcPct val="100000"/>
                </a:lnSpc>
                <a:spcBef>
                  <a:spcPts val="0"/>
                </a:spcBef>
                <a:spcAft>
                  <a:spcPts val="0"/>
                </a:spcAft>
                <a:buNone/>
              </a:pPr>
              <a:r>
                <a:rPr lang="en" sz="1600" b="1" i="0" u="none" strike="noStrike" cap="none">
                  <a:solidFill>
                    <a:srgbClr val="000000"/>
                  </a:solidFill>
                  <a:latin typeface="Arial"/>
                  <a:ea typeface="Arial"/>
                  <a:cs typeface="Arial"/>
                  <a:sym typeface="Arial"/>
                </a:rPr>
                <a:t>APCP Detailee</a:t>
              </a:r>
              <a:endParaRPr sz="1600" b="1" i="0" u="none" strike="noStrike" cap="none">
                <a:solidFill>
                  <a:srgbClr val="000000"/>
                </a:solidFill>
                <a:latin typeface="Arial"/>
                <a:ea typeface="Arial"/>
                <a:cs typeface="Arial"/>
                <a:sym typeface="Arial"/>
              </a:endParaRPr>
            </a:p>
          </p:txBody>
        </p:sp>
      </p:grpSp>
      <p:pic>
        <p:nvPicPr>
          <p:cNvPr id="914" name="Google Shape;914;p120" descr="PIL logo"/>
          <p:cNvPicPr preferRelativeResize="0"/>
          <p:nvPr/>
        </p:nvPicPr>
        <p:blipFill rotWithShape="1">
          <a:blip r:embed="rId7">
            <a:alphaModFix/>
          </a:blip>
          <a:srcRect/>
          <a:stretch/>
        </p:blipFill>
        <p:spPr>
          <a:xfrm>
            <a:off x="7686153" y="131963"/>
            <a:ext cx="1146147" cy="506012"/>
          </a:xfrm>
          <a:prstGeom prst="rect">
            <a:avLst/>
          </a:prstGeom>
          <a:noFill/>
          <a:ln>
            <a:noFill/>
          </a:ln>
        </p:spPr>
      </p:pic>
      <p:sp>
        <p:nvSpPr>
          <p:cNvPr id="901" name="Google Shape;901;p120"/>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32963"/>
              </a:buClr>
              <a:buSzPct val="111111"/>
              <a:buNone/>
            </a:pPr>
            <a:r>
              <a:rPr lang="en"/>
              <a:t>Who We Are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0" name="Google Shape;920;p121"/>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15</a:t>
            </a:fld>
            <a:endParaRPr/>
          </a:p>
        </p:txBody>
      </p:sp>
      <p:sp>
        <p:nvSpPr>
          <p:cNvPr id="923" name="Google Shape;923;p121"/>
          <p:cNvSpPr txBox="1"/>
          <p:nvPr/>
        </p:nvSpPr>
        <p:spPr>
          <a:xfrm>
            <a:off x="6130555" y="1153616"/>
            <a:ext cx="2559600" cy="854100"/>
          </a:xfrm>
          <a:prstGeom prst="rect">
            <a:avLst/>
          </a:prstGeom>
          <a:solidFill>
            <a:srgbClr val="E2F6CC"/>
          </a:solidFill>
          <a:ln w="9525" cap="flat" cmpd="sng">
            <a:solidFill>
              <a:srgbClr val="0000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1" i="0" u="none" strike="noStrike" cap="none">
                <a:solidFill>
                  <a:srgbClr val="000063"/>
                </a:solidFill>
                <a:latin typeface="Arial"/>
                <a:ea typeface="Arial"/>
                <a:cs typeface="Arial"/>
                <a:sym typeface="Arial"/>
              </a:rPr>
              <a:t>PIL Focus:</a:t>
            </a:r>
            <a:endParaRPr/>
          </a:p>
          <a:p>
            <a:pPr marL="0" marR="0" lvl="0" indent="0" algn="l" rtl="0">
              <a:lnSpc>
                <a:spcPct val="100000"/>
              </a:lnSpc>
              <a:spcBef>
                <a:spcPts val="0"/>
              </a:spcBef>
              <a:spcAft>
                <a:spcPts val="0"/>
              </a:spcAft>
              <a:buNone/>
            </a:pPr>
            <a:r>
              <a:rPr lang="en" sz="1200" b="0" i="0" u="none" strike="noStrike" cap="none">
                <a:solidFill>
                  <a:srgbClr val="000063"/>
                </a:solidFill>
                <a:latin typeface="Arial"/>
                <a:ea typeface="Arial"/>
                <a:cs typeface="Arial"/>
                <a:sym typeface="Arial"/>
              </a:rPr>
              <a:t>The obtain phase of the Acquisition cycle:</a:t>
            </a:r>
            <a:endParaRPr sz="1200" b="0" i="0" u="none" strike="noStrike" cap="none">
              <a:solidFill>
                <a:srgbClr val="000063"/>
              </a:solidFill>
              <a:latin typeface="Arial"/>
              <a:ea typeface="Arial"/>
              <a:cs typeface="Arial"/>
              <a:sym typeface="Arial"/>
            </a:endParaRPr>
          </a:p>
          <a:p>
            <a:pPr marL="0" marR="0" lvl="0" indent="0" algn="l" rtl="0">
              <a:lnSpc>
                <a:spcPct val="100000"/>
              </a:lnSpc>
              <a:spcBef>
                <a:spcPts val="0"/>
              </a:spcBef>
              <a:spcAft>
                <a:spcPts val="0"/>
              </a:spcAft>
              <a:buNone/>
            </a:pPr>
            <a:r>
              <a:rPr lang="en" sz="1200" b="0" i="0" u="none" strike="noStrike" cap="none">
                <a:solidFill>
                  <a:srgbClr val="000063"/>
                </a:solidFill>
                <a:latin typeface="Arial"/>
                <a:ea typeface="Arial"/>
                <a:cs typeface="Arial"/>
                <a:sym typeface="Arial"/>
              </a:rPr>
              <a:t>Solicitation 🡪 Evaluation 🡪 Award</a:t>
            </a:r>
            <a:endParaRPr sz="1200" b="0" i="0" u="none" strike="noStrike" cap="none">
              <a:solidFill>
                <a:srgbClr val="000063"/>
              </a:solidFill>
              <a:latin typeface="Arial"/>
              <a:ea typeface="Arial"/>
              <a:cs typeface="Arial"/>
              <a:sym typeface="Arial"/>
            </a:endParaRPr>
          </a:p>
        </p:txBody>
      </p:sp>
      <p:sp>
        <p:nvSpPr>
          <p:cNvPr id="922" name="Google Shape;922;p121"/>
          <p:cNvSpPr txBox="1"/>
          <p:nvPr/>
        </p:nvSpPr>
        <p:spPr>
          <a:xfrm>
            <a:off x="3878770" y="1014887"/>
            <a:ext cx="2301300" cy="1223700"/>
          </a:xfrm>
          <a:prstGeom prst="rect">
            <a:avLst/>
          </a:prstGeom>
          <a:solidFill>
            <a:srgbClr val="FFC000"/>
          </a:solidFill>
          <a:ln w="9525" cap="flat" cmpd="sng">
            <a:solidFill>
              <a:srgbClr val="0000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1" i="0" u="none" strike="noStrike" cap="none">
                <a:solidFill>
                  <a:srgbClr val="000063"/>
                </a:solidFill>
                <a:latin typeface="Arial"/>
                <a:ea typeface="Arial"/>
                <a:cs typeface="Arial"/>
                <a:sym typeface="Arial"/>
              </a:rPr>
              <a:t>PIL Mission:</a:t>
            </a:r>
            <a:endParaRPr/>
          </a:p>
          <a:p>
            <a:pPr marL="0" marR="0" lvl="0" indent="0" algn="l" rtl="0">
              <a:lnSpc>
                <a:spcPct val="100000"/>
              </a:lnSpc>
              <a:spcBef>
                <a:spcPts val="0"/>
              </a:spcBef>
              <a:spcAft>
                <a:spcPts val="0"/>
              </a:spcAft>
              <a:buNone/>
            </a:pPr>
            <a:r>
              <a:rPr lang="en" sz="1200" b="0" i="0" u="none" strike="noStrike" cap="none">
                <a:solidFill>
                  <a:srgbClr val="000063"/>
                </a:solidFill>
                <a:latin typeface="Arial"/>
                <a:ea typeface="Arial"/>
                <a:cs typeface="Arial"/>
                <a:sym typeface="Arial"/>
              </a:rPr>
              <a:t>To foster a culture of procurement excellent where smart risk-taking and innovation assure DHS mission success</a:t>
            </a:r>
            <a:r>
              <a:rPr lang="en" sz="1050" b="0" i="0" u="none" strike="noStrike" cap="none">
                <a:solidFill>
                  <a:srgbClr val="000063"/>
                </a:solidFill>
                <a:latin typeface="Arial"/>
                <a:ea typeface="Arial"/>
                <a:cs typeface="Arial"/>
                <a:sym typeface="Arial"/>
              </a:rPr>
              <a:t>.</a:t>
            </a:r>
            <a:endParaRPr/>
          </a:p>
        </p:txBody>
      </p:sp>
      <p:sp>
        <p:nvSpPr>
          <p:cNvPr id="921" name="Google Shape;921;p121"/>
          <p:cNvSpPr txBox="1"/>
          <p:nvPr/>
        </p:nvSpPr>
        <p:spPr>
          <a:xfrm>
            <a:off x="590392" y="905966"/>
            <a:ext cx="3426000" cy="1408500"/>
          </a:xfrm>
          <a:prstGeom prst="rect">
            <a:avLst/>
          </a:prstGeom>
          <a:solidFill>
            <a:srgbClr val="00006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1" i="0" u="none" strike="noStrike" cap="none">
                <a:solidFill>
                  <a:srgbClr val="FFFFFF"/>
                </a:solidFill>
                <a:latin typeface="Arial"/>
                <a:ea typeface="Arial"/>
                <a:cs typeface="Arial"/>
                <a:sym typeface="Arial"/>
              </a:rPr>
              <a:t>What is the PIL?</a:t>
            </a:r>
            <a:endParaRPr/>
          </a:p>
          <a:p>
            <a:pPr marL="0" marR="0" lvl="0" indent="0" algn="l" rtl="0">
              <a:lnSpc>
                <a:spcPct val="100000"/>
              </a:lnSpc>
              <a:spcBef>
                <a:spcPts val="0"/>
              </a:spcBef>
              <a:spcAft>
                <a:spcPts val="0"/>
              </a:spcAft>
              <a:buNone/>
            </a:pPr>
            <a:r>
              <a:rPr lang="en" sz="1200" b="0" i="0" u="none" strike="noStrike" cap="none">
                <a:solidFill>
                  <a:srgbClr val="FFFFFF"/>
                </a:solidFill>
                <a:latin typeface="Arial"/>
                <a:ea typeface="Arial"/>
                <a:cs typeface="Arial"/>
                <a:sym typeface="Arial"/>
              </a:rPr>
              <a:t>A virtual lab where the DHS acquisition community can have a safe space to test new ideas, share lessons learned, and </a:t>
            </a:r>
            <a:r>
              <a:rPr lang="en" sz="1200" b="1" i="0" u="sng" strike="noStrike" cap="none">
                <a:solidFill>
                  <a:srgbClr val="FFFFFF"/>
                </a:solidFill>
                <a:latin typeface="Arial"/>
                <a:ea typeface="Arial"/>
                <a:cs typeface="Arial"/>
                <a:sym typeface="Arial"/>
              </a:rPr>
              <a:t>foster cultural change </a:t>
            </a:r>
            <a:r>
              <a:rPr lang="en" sz="1200" b="0" i="0" u="none" strike="noStrike" cap="none">
                <a:solidFill>
                  <a:srgbClr val="FFFFFF"/>
                </a:solidFill>
                <a:latin typeface="Arial"/>
                <a:ea typeface="Arial"/>
                <a:cs typeface="Arial"/>
                <a:sym typeface="Arial"/>
              </a:rPr>
              <a:t>to promote innovation and managed risk-taking through a continuous feedback cycle</a:t>
            </a:r>
            <a:r>
              <a:rPr lang="en" sz="900" b="0" i="0" u="none" strike="noStrike" cap="none">
                <a:solidFill>
                  <a:srgbClr val="FFFFFF"/>
                </a:solidFill>
                <a:latin typeface="Arial"/>
                <a:ea typeface="Arial"/>
                <a:cs typeface="Arial"/>
                <a:sym typeface="Arial"/>
              </a:rPr>
              <a:t>.</a:t>
            </a:r>
            <a:endParaRPr/>
          </a:p>
        </p:txBody>
      </p:sp>
      <p:pic>
        <p:nvPicPr>
          <p:cNvPr id="924" name="Google Shape;924;p121" descr="Screenshot of steps in the PIL process"/>
          <p:cNvPicPr preferRelativeResize="0"/>
          <p:nvPr/>
        </p:nvPicPr>
        <p:blipFill rotWithShape="1">
          <a:blip r:embed="rId3">
            <a:alphaModFix/>
          </a:blip>
          <a:srcRect l="8876" t="28014" r="19014" b="7615"/>
          <a:stretch/>
        </p:blipFill>
        <p:spPr>
          <a:xfrm>
            <a:off x="257211" y="2301562"/>
            <a:ext cx="4733861" cy="2606159"/>
          </a:xfrm>
          <a:prstGeom prst="rect">
            <a:avLst/>
          </a:prstGeom>
          <a:noFill/>
          <a:ln>
            <a:noFill/>
          </a:ln>
        </p:spPr>
      </p:pic>
      <p:sp>
        <p:nvSpPr>
          <p:cNvPr id="925" name="Google Shape;925;p121"/>
          <p:cNvSpPr txBox="1"/>
          <p:nvPr/>
        </p:nvSpPr>
        <p:spPr>
          <a:xfrm>
            <a:off x="2126275" y="2451955"/>
            <a:ext cx="900900" cy="415500"/>
          </a:xfrm>
          <a:prstGeom prst="rect">
            <a:avLst/>
          </a:prstGeom>
          <a:solidFill>
            <a:srgbClr val="FF0000"/>
          </a:solidFill>
          <a:ln w="9525" cap="flat" cmpd="sng">
            <a:solidFill>
              <a:srgbClr val="0000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i="0" u="none" strike="noStrike" cap="none">
                <a:solidFill>
                  <a:schemeClr val="tx1"/>
                </a:solidFill>
                <a:latin typeface="Arial"/>
                <a:ea typeface="Arial"/>
                <a:cs typeface="Arial"/>
                <a:sym typeface="Arial"/>
              </a:rPr>
              <a:t>FAR-based</a:t>
            </a:r>
            <a:endParaRPr>
              <a:solidFill>
                <a:schemeClr val="tx1"/>
              </a:solidFill>
            </a:endParaRPr>
          </a:p>
          <a:p>
            <a:pPr marL="0" marR="0" lvl="0" indent="0" algn="l" rtl="0">
              <a:lnSpc>
                <a:spcPct val="100000"/>
              </a:lnSpc>
              <a:spcBef>
                <a:spcPts val="0"/>
              </a:spcBef>
              <a:spcAft>
                <a:spcPts val="0"/>
              </a:spcAft>
              <a:buNone/>
            </a:pPr>
            <a:r>
              <a:rPr lang="en" sz="1050" b="1" i="0" u="none" strike="noStrike" cap="none">
                <a:solidFill>
                  <a:schemeClr val="tx1"/>
                </a:solidFill>
                <a:latin typeface="Arial"/>
                <a:ea typeface="Arial"/>
                <a:cs typeface="Arial"/>
                <a:sym typeface="Arial"/>
              </a:rPr>
              <a:t>flexibilities</a:t>
            </a:r>
            <a:endParaRPr>
              <a:solidFill>
                <a:schemeClr val="tx1"/>
              </a:solidFill>
            </a:endParaRPr>
          </a:p>
        </p:txBody>
      </p:sp>
      <p:sp>
        <p:nvSpPr>
          <p:cNvPr id="926" name="Google Shape;926;p121"/>
          <p:cNvSpPr/>
          <p:nvPr/>
        </p:nvSpPr>
        <p:spPr>
          <a:xfrm>
            <a:off x="4657888" y="2428088"/>
            <a:ext cx="4131600" cy="2608500"/>
          </a:xfrm>
          <a:prstGeom prst="rect">
            <a:avLst/>
          </a:prstGeom>
          <a:noFill/>
          <a:ln>
            <a:noFill/>
          </a:ln>
        </p:spPr>
        <p:txBody>
          <a:bodyPr spcFirstLastPara="1" wrap="square" lIns="91425" tIns="45700" rIns="91425" bIns="45700" anchor="t" anchorCtr="0">
            <a:noAutofit/>
          </a:bodyPr>
          <a:lstStyle/>
          <a:p>
            <a:pPr marL="628650" marR="0" lvl="1" indent="-285750" algn="l" rtl="0">
              <a:lnSpc>
                <a:spcPct val="100000"/>
              </a:lnSpc>
              <a:spcBef>
                <a:spcPts val="0"/>
              </a:spcBef>
              <a:spcAft>
                <a:spcPts val="0"/>
              </a:spcAft>
              <a:buClr>
                <a:srgbClr val="003366"/>
              </a:buClr>
              <a:buSzPts val="1500"/>
              <a:buFont typeface="Noto Sans Symbols"/>
              <a:buChar char="❑"/>
            </a:pPr>
            <a:r>
              <a:rPr lang="en" sz="1500" b="1" i="0" u="sng" strike="noStrike" cap="none">
                <a:solidFill>
                  <a:srgbClr val="003366"/>
                </a:solidFill>
                <a:latin typeface="Calibri"/>
                <a:ea typeface="Calibri"/>
                <a:cs typeface="Calibri"/>
                <a:sym typeface="Calibri"/>
              </a:rPr>
              <a:t>Lower</a:t>
            </a:r>
            <a:r>
              <a:rPr lang="en" sz="1350" b="0" i="0" u="none" strike="noStrike" cap="none">
                <a:solidFill>
                  <a:srgbClr val="003366"/>
                </a:solidFill>
                <a:latin typeface="Calibri"/>
                <a:ea typeface="Calibri"/>
                <a:cs typeface="Calibri"/>
                <a:sym typeface="Calibri"/>
              </a:rPr>
              <a:t> entry barriers for non-traditional and innovative contractors.</a:t>
            </a:r>
            <a:endParaRPr/>
          </a:p>
          <a:p>
            <a:pPr marL="628650" marR="0" lvl="1" indent="-285750" algn="l" rtl="0">
              <a:lnSpc>
                <a:spcPct val="100000"/>
              </a:lnSpc>
              <a:spcBef>
                <a:spcPts val="300"/>
              </a:spcBef>
              <a:spcAft>
                <a:spcPts val="0"/>
              </a:spcAft>
              <a:buClr>
                <a:srgbClr val="003366"/>
              </a:buClr>
              <a:buSzPts val="1500"/>
              <a:buFont typeface="Noto Sans Symbols"/>
              <a:buChar char="❑"/>
            </a:pPr>
            <a:r>
              <a:rPr lang="en" sz="1500" b="1" i="0" u="sng" strike="noStrike" cap="none">
                <a:solidFill>
                  <a:srgbClr val="003366"/>
                </a:solidFill>
                <a:latin typeface="Calibri"/>
                <a:ea typeface="Calibri"/>
                <a:cs typeface="Calibri"/>
                <a:sym typeface="Calibri"/>
              </a:rPr>
              <a:t>Shorten</a:t>
            </a:r>
            <a:r>
              <a:rPr lang="en" sz="1350" b="0" i="0" u="none" strike="noStrike" cap="none">
                <a:solidFill>
                  <a:srgbClr val="003366"/>
                </a:solidFill>
                <a:latin typeface="Calibri"/>
                <a:ea typeface="Calibri"/>
                <a:cs typeface="Calibri"/>
                <a:sym typeface="Calibri"/>
              </a:rPr>
              <a:t> the time-to-award, thereby delivering capabilities to customers faster.</a:t>
            </a:r>
            <a:endParaRPr sz="1350" b="0" i="0" u="none" strike="noStrike" cap="none">
              <a:solidFill>
                <a:srgbClr val="003366"/>
              </a:solidFill>
              <a:latin typeface="Calibri"/>
              <a:ea typeface="Calibri"/>
              <a:cs typeface="Calibri"/>
              <a:sym typeface="Calibri"/>
            </a:endParaRPr>
          </a:p>
          <a:p>
            <a:pPr marL="628650" marR="0" lvl="1" indent="-285750" algn="l" rtl="0">
              <a:lnSpc>
                <a:spcPct val="100000"/>
              </a:lnSpc>
              <a:spcBef>
                <a:spcPts val="300"/>
              </a:spcBef>
              <a:spcAft>
                <a:spcPts val="0"/>
              </a:spcAft>
              <a:buClr>
                <a:srgbClr val="003366"/>
              </a:buClr>
              <a:buSzPts val="1500"/>
              <a:buFont typeface="Noto Sans Symbols"/>
              <a:buChar char="❑"/>
            </a:pPr>
            <a:r>
              <a:rPr lang="en" sz="1500" b="1" i="0" u="sng" strike="noStrike" cap="none">
                <a:solidFill>
                  <a:srgbClr val="003366"/>
                </a:solidFill>
                <a:latin typeface="Calibri"/>
                <a:ea typeface="Calibri"/>
                <a:cs typeface="Calibri"/>
                <a:sym typeface="Calibri"/>
              </a:rPr>
              <a:t>Encourage</a:t>
            </a:r>
            <a:r>
              <a:rPr lang="en" sz="1350" b="0" i="0" u="none" strike="noStrike" cap="none">
                <a:solidFill>
                  <a:srgbClr val="003366"/>
                </a:solidFill>
                <a:latin typeface="Calibri"/>
                <a:ea typeface="Calibri"/>
                <a:cs typeface="Calibri"/>
                <a:sym typeface="Calibri"/>
              </a:rPr>
              <a:t> competition by providing interested vendors with a better understanding of the goals and objectives for each procurement.</a:t>
            </a:r>
            <a:endParaRPr sz="1350" b="0" i="0" u="none" strike="noStrike" cap="none">
              <a:solidFill>
                <a:srgbClr val="003366"/>
              </a:solidFill>
              <a:latin typeface="Calibri"/>
              <a:ea typeface="Calibri"/>
              <a:cs typeface="Calibri"/>
              <a:sym typeface="Calibri"/>
            </a:endParaRPr>
          </a:p>
          <a:p>
            <a:pPr marL="628650" marR="0" lvl="1" indent="-285750" algn="l" rtl="0">
              <a:lnSpc>
                <a:spcPct val="100000"/>
              </a:lnSpc>
              <a:spcBef>
                <a:spcPts val="300"/>
              </a:spcBef>
              <a:spcAft>
                <a:spcPts val="0"/>
              </a:spcAft>
              <a:buClr>
                <a:srgbClr val="003366"/>
              </a:buClr>
              <a:buSzPts val="1500"/>
              <a:buFont typeface="Noto Sans Symbols"/>
              <a:buChar char="❑"/>
            </a:pPr>
            <a:r>
              <a:rPr lang="en" sz="1500" b="1" i="0" u="sng" strike="noStrike" cap="none">
                <a:solidFill>
                  <a:srgbClr val="003366"/>
                </a:solidFill>
                <a:latin typeface="Calibri"/>
                <a:ea typeface="Calibri"/>
                <a:cs typeface="Calibri"/>
                <a:sym typeface="Calibri"/>
              </a:rPr>
              <a:t>Increase</a:t>
            </a:r>
            <a:r>
              <a:rPr lang="en" sz="1350" b="0" i="0" u="none" strike="noStrike" cap="none">
                <a:solidFill>
                  <a:srgbClr val="003366"/>
                </a:solidFill>
                <a:latin typeface="Calibri"/>
                <a:ea typeface="Calibri"/>
                <a:cs typeface="Calibri"/>
                <a:sym typeface="Calibri"/>
              </a:rPr>
              <a:t> the likelihood of successful outcomes by focusing on evaluation techniques to identify the most qualified contractors.</a:t>
            </a:r>
            <a:endParaRPr sz="1350" b="0" i="0" u="none" strike="noStrike" cap="none">
              <a:solidFill>
                <a:srgbClr val="003366"/>
              </a:solidFill>
              <a:latin typeface="Calibri"/>
              <a:ea typeface="Calibri"/>
              <a:cs typeface="Calibri"/>
              <a:sym typeface="Calibri"/>
            </a:endParaRPr>
          </a:p>
        </p:txBody>
      </p:sp>
      <p:pic>
        <p:nvPicPr>
          <p:cNvPr id="927" name="Google Shape;927;p121" descr="PIL logo"/>
          <p:cNvPicPr preferRelativeResize="0"/>
          <p:nvPr/>
        </p:nvPicPr>
        <p:blipFill rotWithShape="1">
          <a:blip r:embed="rId4">
            <a:alphaModFix/>
          </a:blip>
          <a:srcRect/>
          <a:stretch/>
        </p:blipFill>
        <p:spPr>
          <a:xfrm>
            <a:off x="7689300" y="137515"/>
            <a:ext cx="1143000" cy="507206"/>
          </a:xfrm>
          <a:prstGeom prst="rect">
            <a:avLst/>
          </a:prstGeom>
          <a:noFill/>
          <a:ln>
            <a:noFill/>
          </a:ln>
        </p:spPr>
      </p:pic>
      <p:sp>
        <p:nvSpPr>
          <p:cNvPr id="919" name="Google Shape;919;p121"/>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32963"/>
              </a:buClr>
              <a:buSzPct val="111111"/>
              <a:buNone/>
            </a:pPr>
            <a:r>
              <a:rPr lang="en"/>
              <a:t>PIL ConOps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4" name="Google Shape;934;p122"/>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16</a:t>
            </a:fld>
            <a:endParaRPr/>
          </a:p>
        </p:txBody>
      </p:sp>
      <p:pic>
        <p:nvPicPr>
          <p:cNvPr id="935" name="Google Shape;935;p122" descr="Virtual Interview Checklist"/>
          <p:cNvPicPr preferRelativeResize="0"/>
          <p:nvPr/>
        </p:nvPicPr>
        <p:blipFill rotWithShape="1">
          <a:blip r:embed="rId3">
            <a:alphaModFix/>
          </a:blip>
          <a:srcRect/>
          <a:stretch/>
        </p:blipFill>
        <p:spPr>
          <a:xfrm>
            <a:off x="5324622" y="733225"/>
            <a:ext cx="3629113" cy="2421402"/>
          </a:xfrm>
          <a:prstGeom prst="rect">
            <a:avLst/>
          </a:prstGeom>
          <a:noFill/>
          <a:ln>
            <a:noFill/>
          </a:ln>
        </p:spPr>
      </p:pic>
      <p:sp>
        <p:nvSpPr>
          <p:cNvPr id="936" name="Google Shape;936;p122"/>
          <p:cNvSpPr txBox="1"/>
          <p:nvPr/>
        </p:nvSpPr>
        <p:spPr>
          <a:xfrm>
            <a:off x="568961" y="3519219"/>
            <a:ext cx="7120200" cy="1380000"/>
          </a:xfrm>
          <a:prstGeom prst="rect">
            <a:avLst/>
          </a:prstGeom>
          <a:noFill/>
          <a:ln>
            <a:noFill/>
          </a:ln>
        </p:spPr>
        <p:txBody>
          <a:bodyPr spcFirstLastPara="1" wrap="square" lIns="91425" tIns="91425" rIns="91425" bIns="91425" anchor="t" anchorCtr="0">
            <a:normAutofit lnSpcReduction="10000"/>
          </a:bodyPr>
          <a:lstStyle/>
          <a:p>
            <a:pPr marL="285750" marR="0" lvl="0" indent="-268605" algn="l" rtl="0">
              <a:lnSpc>
                <a:spcPct val="115000"/>
              </a:lnSpc>
              <a:spcBef>
                <a:spcPts val="0"/>
              </a:spcBef>
              <a:spcAft>
                <a:spcPts val="0"/>
              </a:spcAft>
              <a:buClr>
                <a:schemeClr val="dk2"/>
              </a:buClr>
              <a:buSzPct val="100000"/>
              <a:buFont typeface="Noto Sans Symbols"/>
              <a:buChar char="✔"/>
            </a:pPr>
            <a:r>
              <a:rPr lang="en" sz="1800" b="0" i="0" u="none" strike="noStrike" cap="none">
                <a:solidFill>
                  <a:srgbClr val="00B050"/>
                </a:solidFill>
                <a:latin typeface="Arial"/>
                <a:ea typeface="Arial"/>
                <a:cs typeface="Arial"/>
                <a:sym typeface="Arial"/>
              </a:rPr>
              <a:t>Easier for program offices to articulate meaningful criteria.</a:t>
            </a:r>
            <a:endParaRPr/>
          </a:p>
          <a:p>
            <a:pPr marL="285750" marR="0" lvl="0" indent="-268605" algn="l" rtl="0">
              <a:lnSpc>
                <a:spcPct val="115000"/>
              </a:lnSpc>
              <a:spcBef>
                <a:spcPts val="0"/>
              </a:spcBef>
              <a:spcAft>
                <a:spcPts val="0"/>
              </a:spcAft>
              <a:buClr>
                <a:schemeClr val="dk2"/>
              </a:buClr>
              <a:buSzPct val="100000"/>
              <a:buFont typeface="Noto Sans Symbols"/>
              <a:buChar char="✔"/>
            </a:pPr>
            <a:r>
              <a:rPr lang="en" sz="1800" b="0" i="0" u="none" strike="noStrike" cap="none">
                <a:solidFill>
                  <a:srgbClr val="00B050"/>
                </a:solidFill>
                <a:latin typeface="Arial"/>
                <a:ea typeface="Arial"/>
                <a:cs typeface="Arial"/>
                <a:sym typeface="Arial"/>
              </a:rPr>
              <a:t>Easier for offerors to understand requirements and provide relevant proposals.</a:t>
            </a:r>
            <a:endParaRPr/>
          </a:p>
          <a:p>
            <a:pPr marL="285750" marR="0" lvl="0" indent="-268605" algn="l" rtl="0">
              <a:lnSpc>
                <a:spcPct val="115000"/>
              </a:lnSpc>
              <a:spcBef>
                <a:spcPts val="0"/>
              </a:spcBef>
              <a:spcAft>
                <a:spcPts val="0"/>
              </a:spcAft>
              <a:buClr>
                <a:schemeClr val="dk2"/>
              </a:buClr>
              <a:buSzPct val="100000"/>
              <a:buFont typeface="Noto Sans Symbols"/>
              <a:buChar char="✔"/>
            </a:pPr>
            <a:r>
              <a:rPr lang="en" sz="1800" b="0" i="0" u="none" strike="noStrike" cap="none">
                <a:solidFill>
                  <a:srgbClr val="00B050"/>
                </a:solidFill>
                <a:latin typeface="Arial"/>
                <a:ea typeface="Arial"/>
                <a:cs typeface="Arial"/>
                <a:sym typeface="Arial"/>
              </a:rPr>
              <a:t>Easier for evaluators to evaluate.</a:t>
            </a:r>
            <a:endParaRPr/>
          </a:p>
          <a:p>
            <a:pPr marL="0" marR="0" lvl="0" indent="0" algn="l" rtl="0">
              <a:lnSpc>
                <a:spcPct val="115000"/>
              </a:lnSpc>
              <a:spcBef>
                <a:spcPts val="0"/>
              </a:spcBef>
              <a:spcAft>
                <a:spcPts val="0"/>
              </a:spcAft>
              <a:buClr>
                <a:schemeClr val="dk2"/>
              </a:buClr>
              <a:buSzPct val="100000"/>
              <a:buFont typeface="Arial"/>
              <a:buNone/>
            </a:pPr>
            <a:endParaRPr sz="1800" b="0" i="0" u="none" strike="noStrike" cap="none">
              <a:solidFill>
                <a:schemeClr val="dk2"/>
              </a:solidFill>
              <a:latin typeface="Arial"/>
              <a:ea typeface="Arial"/>
              <a:cs typeface="Arial"/>
              <a:sym typeface="Arial"/>
            </a:endParaRPr>
          </a:p>
        </p:txBody>
      </p:sp>
      <p:sp>
        <p:nvSpPr>
          <p:cNvPr id="933" name="Google Shape;933;p122"/>
          <p:cNvSpPr txBox="1">
            <a:spLocks noGrp="1"/>
          </p:cNvSpPr>
          <p:nvPr>
            <p:ph type="body" idx="1"/>
          </p:nvPr>
        </p:nvSpPr>
        <p:spPr>
          <a:xfrm>
            <a:off x="311700" y="962561"/>
            <a:ext cx="5013000" cy="2118300"/>
          </a:xfrm>
          <a:prstGeom prst="rect">
            <a:avLst/>
          </a:prstGeom>
          <a:noFill/>
          <a:ln>
            <a:noFill/>
          </a:ln>
        </p:spPr>
        <p:txBody>
          <a:bodyPr spcFirstLastPara="1" wrap="square" lIns="91425" tIns="91425" rIns="91425" bIns="91425" anchor="t" anchorCtr="0">
            <a:normAutofit fontScale="92500" lnSpcReduction="10000"/>
          </a:bodyPr>
          <a:lstStyle/>
          <a:p>
            <a:pPr marL="285750" lvl="0" indent="-276482" algn="l" rtl="0">
              <a:lnSpc>
                <a:spcPct val="115000"/>
              </a:lnSpc>
              <a:spcBef>
                <a:spcPts val="0"/>
              </a:spcBef>
              <a:spcAft>
                <a:spcPts val="0"/>
              </a:spcAft>
              <a:buSzPct val="108108"/>
              <a:buChar char="●"/>
            </a:pPr>
            <a:r>
              <a:rPr lang="en"/>
              <a:t>Interview-style questions make your technical evaluations factors more meaningful by asking questions.</a:t>
            </a:r>
            <a:endParaRPr/>
          </a:p>
          <a:p>
            <a:pPr marL="285750" lvl="0" indent="-276482" algn="l" rtl="0">
              <a:lnSpc>
                <a:spcPct val="115000"/>
              </a:lnSpc>
              <a:spcBef>
                <a:spcPts val="0"/>
              </a:spcBef>
              <a:spcAft>
                <a:spcPts val="0"/>
              </a:spcAft>
              <a:buSzPct val="108108"/>
              <a:buChar char="●"/>
            </a:pPr>
            <a:r>
              <a:rPr lang="en"/>
              <a:t>Use your mission to provide context and ask targeted questions about the offeror’s related experience.</a:t>
            </a:r>
            <a:endParaRPr/>
          </a:p>
          <a:p>
            <a:pPr marL="285750" lvl="0" indent="-276482" algn="l" rtl="0">
              <a:lnSpc>
                <a:spcPct val="115000"/>
              </a:lnSpc>
              <a:spcBef>
                <a:spcPts val="0"/>
              </a:spcBef>
              <a:spcAft>
                <a:spcPts val="0"/>
              </a:spcAft>
              <a:buSzPct val="108108"/>
              <a:buChar char="●"/>
            </a:pPr>
            <a:r>
              <a:rPr lang="en"/>
              <a:t>Can also be used in RFIs for Market Research.</a:t>
            </a:r>
            <a:endParaRPr/>
          </a:p>
          <a:p>
            <a:pPr marL="0" lvl="0" indent="0" algn="l" rtl="0">
              <a:lnSpc>
                <a:spcPct val="115000"/>
              </a:lnSpc>
              <a:spcBef>
                <a:spcPts val="0"/>
              </a:spcBef>
              <a:spcAft>
                <a:spcPts val="0"/>
              </a:spcAft>
              <a:buSzPct val="108108"/>
              <a:buNone/>
            </a:pPr>
            <a:endParaRPr/>
          </a:p>
        </p:txBody>
      </p:sp>
      <p:pic>
        <p:nvPicPr>
          <p:cNvPr id="937" name="Google Shape;937;p122" descr="PIL logo"/>
          <p:cNvPicPr preferRelativeResize="0"/>
          <p:nvPr/>
        </p:nvPicPr>
        <p:blipFill rotWithShape="1">
          <a:blip r:embed="rId4">
            <a:alphaModFix/>
          </a:blip>
          <a:srcRect/>
          <a:stretch/>
        </p:blipFill>
        <p:spPr>
          <a:xfrm>
            <a:off x="7689300" y="137515"/>
            <a:ext cx="1143000" cy="507206"/>
          </a:xfrm>
          <a:prstGeom prst="rect">
            <a:avLst/>
          </a:prstGeom>
          <a:noFill/>
          <a:ln>
            <a:noFill/>
          </a:ln>
        </p:spPr>
      </p:pic>
      <p:sp>
        <p:nvSpPr>
          <p:cNvPr id="932" name="Google Shape;932;p122"/>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How to Use Interview-Style Questions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23"/>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How to Use Interview-Style Questions continued </a:t>
            </a:r>
            <a:endParaRPr dirty="0"/>
          </a:p>
        </p:txBody>
      </p:sp>
      <p:sp>
        <p:nvSpPr>
          <p:cNvPr id="943" name="Google Shape;943;p123"/>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17</a:t>
            </a:fld>
            <a:endParaRPr/>
          </a:p>
        </p:txBody>
      </p:sp>
      <p:sp>
        <p:nvSpPr>
          <p:cNvPr id="944" name="Google Shape;944;p123"/>
          <p:cNvSpPr txBox="1">
            <a:spLocks noGrp="1"/>
          </p:cNvSpPr>
          <p:nvPr>
            <p:ph type="body" idx="1"/>
          </p:nvPr>
        </p:nvSpPr>
        <p:spPr>
          <a:xfrm>
            <a:off x="360937" y="1159679"/>
            <a:ext cx="8520600" cy="3416400"/>
          </a:xfrm>
          <a:prstGeom prst="rect">
            <a:avLst/>
          </a:prstGeom>
          <a:solidFill>
            <a:srgbClr val="FEEDD8"/>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7000"/>
              </a:lnSpc>
              <a:spcBef>
                <a:spcPts val="0"/>
              </a:spcBef>
              <a:spcAft>
                <a:spcPts val="0"/>
              </a:spcAft>
              <a:buSzPts val="1800"/>
              <a:buNone/>
            </a:pPr>
            <a:r>
              <a:rPr lang="en" sz="1100" b="1">
                <a:solidFill>
                  <a:srgbClr val="222A35"/>
                </a:solidFill>
                <a:latin typeface="Arial"/>
                <a:ea typeface="Arial"/>
                <a:cs typeface="Arial"/>
                <a:sym typeface="Arial"/>
              </a:rPr>
              <a:t>Phase 1, Factor 1: Corporate Experience (Instructions to Offerors)</a:t>
            </a:r>
            <a:endParaRPr sz="1100"/>
          </a:p>
          <a:p>
            <a:pPr marL="0" marR="0" lvl="0" indent="0" algn="just" rtl="0">
              <a:lnSpc>
                <a:spcPct val="107000"/>
              </a:lnSpc>
              <a:spcBef>
                <a:spcPts val="800"/>
              </a:spcBef>
              <a:spcAft>
                <a:spcPts val="0"/>
              </a:spcAft>
              <a:buSzPts val="1800"/>
              <a:buNone/>
            </a:pPr>
            <a:r>
              <a:rPr lang="en" sz="1100">
                <a:solidFill>
                  <a:srgbClr val="222A35"/>
                </a:solidFill>
                <a:latin typeface="Arial"/>
                <a:ea typeface="Arial"/>
                <a:cs typeface="Arial"/>
                <a:sym typeface="Arial"/>
              </a:rPr>
              <a:t>The Offeror shall submit a written submission, totaling no more than five (5) pages (excluding the cover page), detailing their EXPERIENCE by addressing the topics below.</a:t>
            </a:r>
            <a:endParaRPr sz="1100"/>
          </a:p>
          <a:p>
            <a:pPr marL="400050" marR="0" lvl="0" indent="-171450" algn="just" rtl="0">
              <a:lnSpc>
                <a:spcPct val="107000"/>
              </a:lnSpc>
              <a:spcBef>
                <a:spcPts val="800"/>
              </a:spcBef>
              <a:spcAft>
                <a:spcPts val="0"/>
              </a:spcAft>
              <a:buSzPts val="1800"/>
              <a:buFont typeface="Arial"/>
              <a:buChar char="•"/>
            </a:pPr>
            <a:r>
              <a:rPr lang="en" sz="1100">
                <a:solidFill>
                  <a:srgbClr val="222A35"/>
                </a:solidFill>
                <a:latin typeface="Arial"/>
                <a:ea typeface="Arial"/>
                <a:cs typeface="Arial"/>
                <a:sym typeface="Arial"/>
              </a:rPr>
              <a:t>Using </a:t>
            </a:r>
            <a:r>
              <a:rPr lang="en" sz="1100">
                <a:solidFill>
                  <a:srgbClr val="222A35"/>
                </a:solidFill>
                <a:highlight>
                  <a:srgbClr val="FFFF00"/>
                </a:highlight>
                <a:latin typeface="Arial"/>
                <a:ea typeface="Arial"/>
                <a:cs typeface="Arial"/>
                <a:sym typeface="Arial"/>
              </a:rPr>
              <a:t>specific examples</a:t>
            </a:r>
            <a:r>
              <a:rPr lang="en" sz="1100">
                <a:solidFill>
                  <a:srgbClr val="222A35"/>
                </a:solidFill>
                <a:latin typeface="Arial"/>
                <a:ea typeface="Arial"/>
                <a:cs typeface="Arial"/>
                <a:sym typeface="Arial"/>
              </a:rPr>
              <a:t> that are verifiable, </a:t>
            </a:r>
            <a:r>
              <a:rPr lang="en" sz="1100">
                <a:solidFill>
                  <a:srgbClr val="222A35"/>
                </a:solidFill>
                <a:highlight>
                  <a:srgbClr val="FFFF00"/>
                </a:highlight>
                <a:latin typeface="Arial"/>
                <a:ea typeface="Arial"/>
                <a:cs typeface="Arial"/>
                <a:sym typeface="Arial"/>
              </a:rPr>
              <a:t>describe your corporate experience obtaining medical personnel with the following certifications</a:t>
            </a:r>
            <a:r>
              <a:rPr lang="en" sz="1100">
                <a:solidFill>
                  <a:srgbClr val="222A35"/>
                </a:solidFill>
                <a:latin typeface="Arial"/>
                <a:ea typeface="Arial"/>
                <a:cs typeface="Arial"/>
                <a:sym typeface="Arial"/>
              </a:rPr>
              <a:t> to support national medical response efforts: Physician, Dentist, Pharmacist, Paramedic …</a:t>
            </a:r>
            <a:endParaRPr sz="1100"/>
          </a:p>
          <a:p>
            <a:pPr marL="400050" marR="0" lvl="0" indent="-171450" algn="just" rtl="0">
              <a:lnSpc>
                <a:spcPct val="107000"/>
              </a:lnSpc>
              <a:spcBef>
                <a:spcPts val="0"/>
              </a:spcBef>
              <a:spcAft>
                <a:spcPts val="0"/>
              </a:spcAft>
              <a:buSzPts val="1800"/>
              <a:buFont typeface="Arial"/>
              <a:buChar char="•"/>
            </a:pPr>
            <a:r>
              <a:rPr lang="en" sz="1100">
                <a:solidFill>
                  <a:srgbClr val="222A35"/>
                </a:solidFill>
                <a:latin typeface="Arial"/>
                <a:ea typeface="Arial"/>
                <a:cs typeface="Arial"/>
                <a:sym typeface="Arial"/>
              </a:rPr>
              <a:t>Using specific examples that are verifiable, </a:t>
            </a:r>
            <a:r>
              <a:rPr lang="en" sz="1100">
                <a:solidFill>
                  <a:srgbClr val="222A35"/>
                </a:solidFill>
                <a:highlight>
                  <a:srgbClr val="FFFF00"/>
                </a:highlight>
                <a:latin typeface="Arial"/>
                <a:ea typeface="Arial"/>
                <a:cs typeface="Arial"/>
                <a:sym typeface="Arial"/>
              </a:rPr>
              <a:t>describe your corporate experience deploying thousands of medical staff</a:t>
            </a:r>
            <a:r>
              <a:rPr lang="en" sz="1100">
                <a:solidFill>
                  <a:srgbClr val="222A35"/>
                </a:solidFill>
                <a:latin typeface="Arial"/>
                <a:ea typeface="Arial"/>
                <a:cs typeface="Arial"/>
                <a:sym typeface="Arial"/>
              </a:rPr>
              <a:t> capable of safely administering a vaccine to patients across dispersed locations within a 72-hour period.</a:t>
            </a:r>
            <a:endParaRPr sz="1100"/>
          </a:p>
          <a:p>
            <a:pPr marL="400050" marR="0" lvl="0" indent="-171450" algn="just" rtl="0">
              <a:lnSpc>
                <a:spcPct val="107000"/>
              </a:lnSpc>
              <a:spcBef>
                <a:spcPts val="0"/>
              </a:spcBef>
              <a:spcAft>
                <a:spcPts val="0"/>
              </a:spcAft>
              <a:buSzPts val="1800"/>
              <a:buFont typeface="Arial"/>
              <a:buChar char="•"/>
            </a:pPr>
            <a:r>
              <a:rPr lang="en" sz="1100">
                <a:solidFill>
                  <a:srgbClr val="222A35"/>
                </a:solidFill>
                <a:latin typeface="Arial"/>
                <a:ea typeface="Arial"/>
                <a:cs typeface="Arial"/>
                <a:sym typeface="Arial"/>
              </a:rPr>
              <a:t>Using specific examples that are verifiable, </a:t>
            </a:r>
            <a:r>
              <a:rPr lang="en" sz="1100">
                <a:solidFill>
                  <a:srgbClr val="222A35"/>
                </a:solidFill>
                <a:highlight>
                  <a:srgbClr val="FFFF00"/>
                </a:highlight>
                <a:latin typeface="Arial"/>
                <a:ea typeface="Arial"/>
                <a:cs typeface="Arial"/>
                <a:sym typeface="Arial"/>
              </a:rPr>
              <a:t>describe your corporate experience staffing medical personnel to the 48 contiguous states</a:t>
            </a:r>
            <a:r>
              <a:rPr lang="en" sz="1100">
                <a:solidFill>
                  <a:srgbClr val="222A35"/>
                </a:solidFill>
                <a:latin typeface="Arial"/>
                <a:ea typeface="Arial"/>
                <a:cs typeface="Arial"/>
                <a:sym typeface="Arial"/>
              </a:rPr>
              <a:t> within FEMA Regions 1-5 or Regions 6-10 in a saturated market.</a:t>
            </a:r>
            <a:endParaRPr sz="1100"/>
          </a:p>
          <a:p>
            <a:pPr marL="400050" marR="0" lvl="0" indent="-171450" algn="just" rtl="0">
              <a:lnSpc>
                <a:spcPct val="107000"/>
              </a:lnSpc>
              <a:spcBef>
                <a:spcPts val="0"/>
              </a:spcBef>
              <a:spcAft>
                <a:spcPts val="0"/>
              </a:spcAft>
              <a:buSzPts val="1800"/>
              <a:buFont typeface="Arial"/>
              <a:buChar char="•"/>
            </a:pPr>
            <a:r>
              <a:rPr lang="en" sz="1100">
                <a:solidFill>
                  <a:srgbClr val="222A35"/>
                </a:solidFill>
                <a:latin typeface="Arial"/>
                <a:ea typeface="Arial"/>
                <a:cs typeface="Arial"/>
                <a:sym typeface="Arial"/>
              </a:rPr>
              <a:t>If proposing for Regions 1-5, using specific examples that are verifiable, describe your corporate experience staffing medical personnel to the following U.S. territories </a:t>
            </a:r>
            <a:r>
              <a:rPr lang="en" sz="1100">
                <a:solidFill>
                  <a:srgbClr val="222A35"/>
                </a:solidFill>
                <a:highlight>
                  <a:srgbClr val="FFFF00"/>
                </a:highlight>
                <a:latin typeface="Arial"/>
                <a:ea typeface="Arial"/>
                <a:cs typeface="Arial"/>
                <a:sym typeface="Arial"/>
              </a:rPr>
              <a:t>in a saturated market: Puerto Rico and U.S. Virgin</a:t>
            </a:r>
            <a:r>
              <a:rPr lang="en" sz="1100">
                <a:solidFill>
                  <a:srgbClr val="222A35"/>
                </a:solidFill>
                <a:latin typeface="Arial"/>
                <a:ea typeface="Arial"/>
                <a:cs typeface="Arial"/>
                <a:sym typeface="Arial"/>
              </a:rPr>
              <a:t> </a:t>
            </a:r>
            <a:r>
              <a:rPr lang="en" sz="1100">
                <a:solidFill>
                  <a:srgbClr val="222A35"/>
                </a:solidFill>
                <a:highlight>
                  <a:srgbClr val="FFFF00"/>
                </a:highlight>
                <a:latin typeface="Arial"/>
                <a:ea typeface="Arial"/>
                <a:cs typeface="Arial"/>
                <a:sym typeface="Arial"/>
              </a:rPr>
              <a:t>Islands</a:t>
            </a:r>
            <a:r>
              <a:rPr lang="en" sz="1100">
                <a:solidFill>
                  <a:srgbClr val="222A35"/>
                </a:solidFill>
                <a:latin typeface="Arial"/>
                <a:ea typeface="Arial"/>
                <a:cs typeface="Arial"/>
                <a:sym typeface="Arial"/>
              </a:rPr>
              <a:t> (Region 2).</a:t>
            </a:r>
            <a:endParaRPr sz="1100"/>
          </a:p>
          <a:p>
            <a:pPr marL="400050" marR="0" lvl="0" indent="-171450" algn="just" rtl="0">
              <a:lnSpc>
                <a:spcPct val="107000"/>
              </a:lnSpc>
              <a:spcBef>
                <a:spcPts val="0"/>
              </a:spcBef>
              <a:spcAft>
                <a:spcPts val="0"/>
              </a:spcAft>
              <a:buSzPts val="1800"/>
              <a:buFont typeface="Arial"/>
              <a:buChar char="•"/>
            </a:pPr>
            <a:r>
              <a:rPr lang="en" sz="1100">
                <a:solidFill>
                  <a:srgbClr val="222A35"/>
                </a:solidFill>
                <a:latin typeface="Arial"/>
                <a:ea typeface="Arial"/>
                <a:cs typeface="Arial"/>
                <a:sym typeface="Arial"/>
              </a:rPr>
              <a:t>Using a specific example that is verifiable, </a:t>
            </a:r>
            <a:r>
              <a:rPr lang="en" sz="1100">
                <a:solidFill>
                  <a:srgbClr val="222A35"/>
                </a:solidFill>
                <a:highlight>
                  <a:srgbClr val="FFFF00"/>
                </a:highlight>
                <a:latin typeface="Arial"/>
                <a:ea typeface="Arial"/>
                <a:cs typeface="Arial"/>
                <a:sym typeface="Arial"/>
              </a:rPr>
              <a:t>describe an instance in your corporate experience where you did not meet contract requirements</a:t>
            </a:r>
            <a:r>
              <a:rPr lang="en" sz="1100">
                <a:solidFill>
                  <a:srgbClr val="222A35"/>
                </a:solidFill>
                <a:latin typeface="Arial"/>
                <a:ea typeface="Arial"/>
                <a:cs typeface="Arial"/>
                <a:sym typeface="Arial"/>
              </a:rPr>
              <a:t> under performance of a medical services contract and </a:t>
            </a:r>
            <a:r>
              <a:rPr lang="en" sz="1100">
                <a:solidFill>
                  <a:srgbClr val="222A35"/>
                </a:solidFill>
                <a:highlight>
                  <a:srgbClr val="FFFF00"/>
                </a:highlight>
                <a:latin typeface="Arial"/>
                <a:ea typeface="Arial"/>
                <a:cs typeface="Arial"/>
                <a:sym typeface="Arial"/>
              </a:rPr>
              <a:t>how you identified, communicated, addressed, mitigated and resolved the failure.</a:t>
            </a:r>
            <a:endParaRPr sz="1100"/>
          </a:p>
        </p:txBody>
      </p:sp>
      <p:sp>
        <p:nvSpPr>
          <p:cNvPr id="945" name="Google Shape;945;p123"/>
          <p:cNvSpPr txBox="1"/>
          <p:nvPr/>
        </p:nvSpPr>
        <p:spPr>
          <a:xfrm>
            <a:off x="311699" y="846338"/>
            <a:ext cx="6222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Calibri"/>
                <a:ea typeface="Calibri"/>
                <a:cs typeface="Calibri"/>
                <a:sym typeface="Calibri"/>
              </a:rPr>
              <a:t>Solicitation Sample from</a:t>
            </a:r>
            <a:r>
              <a:rPr lang="en" sz="1400" b="1" i="0" u="none" strike="noStrike" cap="none">
                <a:solidFill>
                  <a:srgbClr val="C00000"/>
                </a:solidFill>
                <a:latin typeface="Bilbo"/>
                <a:ea typeface="Bilbo"/>
                <a:cs typeface="Bilbo"/>
                <a:sym typeface="Bilbo"/>
              </a:rPr>
              <a:t> FEMA COVID-19 Vaccination Campaign (FAR 15.3)</a:t>
            </a:r>
            <a:endParaRPr sz="1400" b="0" i="0" u="none" strike="noStrike" cap="none">
              <a:solidFill>
                <a:srgbClr val="000000"/>
              </a:solidFill>
              <a:latin typeface="Arial"/>
              <a:ea typeface="Arial"/>
              <a:cs typeface="Arial"/>
              <a:sym typeface="Arial"/>
            </a:endParaRPr>
          </a:p>
        </p:txBody>
      </p:sp>
      <p:pic>
        <p:nvPicPr>
          <p:cNvPr id="946" name="Google Shape;946;p123" descr="PIL logo"/>
          <p:cNvPicPr preferRelativeResize="0"/>
          <p:nvPr/>
        </p:nvPicPr>
        <p:blipFill rotWithShape="1">
          <a:blip r:embed="rId3">
            <a:alphaModFix/>
          </a:blip>
          <a:srcRect/>
          <a:stretch/>
        </p:blipFill>
        <p:spPr>
          <a:xfrm>
            <a:off x="7689300" y="137515"/>
            <a:ext cx="1143000" cy="5072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2" name="Google Shape;952;p124"/>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18</a:t>
            </a:fld>
            <a:endParaRPr/>
          </a:p>
        </p:txBody>
      </p:sp>
      <p:sp>
        <p:nvSpPr>
          <p:cNvPr id="954" name="Google Shape;954;p124"/>
          <p:cNvSpPr/>
          <p:nvPr/>
        </p:nvSpPr>
        <p:spPr>
          <a:xfrm>
            <a:off x="395165" y="1328783"/>
            <a:ext cx="7942800" cy="2200200"/>
          </a:xfrm>
          <a:prstGeom prst="rect">
            <a:avLst/>
          </a:prstGeom>
          <a:solidFill>
            <a:srgbClr val="FEEDD8"/>
          </a:solidFill>
          <a:ln w="25400" cap="flat" cmpd="sng">
            <a:solidFill>
              <a:srgbClr val="3061B2"/>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07000"/>
              </a:lnSpc>
              <a:spcBef>
                <a:spcPts val="0"/>
              </a:spcBef>
              <a:spcAft>
                <a:spcPts val="0"/>
              </a:spcAft>
              <a:buNone/>
            </a:pPr>
            <a:r>
              <a:rPr lang="en" sz="1100" b="1" i="0" u="none" strike="noStrike" cap="none">
                <a:solidFill>
                  <a:srgbClr val="222A35"/>
                </a:solidFill>
                <a:latin typeface="Arial"/>
                <a:ea typeface="Arial"/>
                <a:cs typeface="Arial"/>
                <a:sym typeface="Arial"/>
              </a:rPr>
              <a:t>Factor 2: Technical Solution (Evaluation of Offerors)</a:t>
            </a:r>
            <a:endParaRPr/>
          </a:p>
          <a:p>
            <a:pPr marL="0" marR="0" lvl="0" indent="0" algn="just" rtl="0">
              <a:lnSpc>
                <a:spcPct val="107000"/>
              </a:lnSpc>
              <a:spcBef>
                <a:spcPts val="800"/>
              </a:spcBef>
              <a:spcAft>
                <a:spcPts val="0"/>
              </a:spcAft>
              <a:buNone/>
            </a:pPr>
            <a:r>
              <a:rPr lang="en" sz="1100" b="0" i="0" u="none" strike="noStrike" cap="none">
                <a:solidFill>
                  <a:srgbClr val="222A35"/>
                </a:solidFill>
                <a:latin typeface="Arial"/>
                <a:ea typeface="Arial"/>
                <a:cs typeface="Arial"/>
                <a:sym typeface="Arial"/>
              </a:rPr>
              <a:t>The Government will assess each Offeror’s demonstration for its confidence in the proposed technical solution and </a:t>
            </a:r>
            <a:r>
              <a:rPr lang="en" sz="1100" b="0" i="0" u="none" strike="noStrike" cap="none">
                <a:solidFill>
                  <a:srgbClr val="222A35"/>
                </a:solidFill>
                <a:highlight>
                  <a:srgbClr val="FFFF00"/>
                </a:highlight>
                <a:latin typeface="Arial"/>
                <a:ea typeface="Arial"/>
                <a:cs typeface="Arial"/>
                <a:sym typeface="Arial"/>
              </a:rPr>
              <a:t>its ability to meet the mission needs</a:t>
            </a:r>
            <a:r>
              <a:rPr lang="en" sz="1100" b="0" i="0" u="none" strike="noStrike" cap="none">
                <a:solidFill>
                  <a:srgbClr val="222A35"/>
                </a:solidFill>
                <a:latin typeface="Arial"/>
                <a:ea typeface="Arial"/>
                <a:cs typeface="Arial"/>
                <a:sym typeface="Arial"/>
              </a:rPr>
              <a:t> of the Auxiliarists based on the technical demonstration and responses to questions. This includes the following characteristics:</a:t>
            </a:r>
            <a:endParaRPr sz="1100" b="0" i="0" u="none" strike="noStrike" cap="none">
              <a:solidFill>
                <a:schemeClr val="lt1"/>
              </a:solidFill>
              <a:latin typeface="Arial"/>
              <a:ea typeface="Arial"/>
              <a:cs typeface="Arial"/>
              <a:sym typeface="Arial"/>
            </a:endParaRPr>
          </a:p>
          <a:p>
            <a:pPr marL="457200" marR="0" lvl="0" indent="-228600" algn="just" rtl="0">
              <a:lnSpc>
                <a:spcPct val="107000"/>
              </a:lnSpc>
              <a:spcBef>
                <a:spcPts val="800"/>
              </a:spcBef>
              <a:spcAft>
                <a:spcPts val="0"/>
              </a:spcAft>
              <a:buClr>
                <a:srgbClr val="000000"/>
              </a:buClr>
              <a:buSzPts val="1100"/>
              <a:buFont typeface="Arial"/>
              <a:buChar char="•"/>
            </a:pPr>
            <a:r>
              <a:rPr lang="en" sz="1100" b="0" i="0" u="none" strike="noStrike" cap="none">
                <a:solidFill>
                  <a:srgbClr val="222A35"/>
                </a:solidFill>
                <a:latin typeface="Arial"/>
                <a:ea typeface="Arial"/>
                <a:cs typeface="Arial"/>
                <a:sym typeface="Arial"/>
              </a:rPr>
              <a:t>Fitness: </a:t>
            </a:r>
            <a:r>
              <a:rPr lang="en" sz="1100" b="0" i="0" u="none" strike="noStrike" cap="none">
                <a:solidFill>
                  <a:srgbClr val="222A35"/>
                </a:solidFill>
                <a:highlight>
                  <a:srgbClr val="FFFF00"/>
                </a:highlight>
                <a:latin typeface="Arial"/>
                <a:ea typeface="Arial"/>
                <a:cs typeface="Arial"/>
                <a:sym typeface="Arial"/>
              </a:rPr>
              <a:t>Does the technology address the problem at hand</a:t>
            </a:r>
            <a:r>
              <a:rPr lang="en" sz="1100" b="0" i="0" u="none" strike="noStrike" cap="none">
                <a:solidFill>
                  <a:srgbClr val="222A35"/>
                </a:solidFill>
                <a:latin typeface="Arial"/>
                <a:ea typeface="Arial"/>
                <a:cs typeface="Arial"/>
                <a:sym typeface="Arial"/>
              </a:rPr>
              <a:t>, or is it being used for an unintended purpose?</a:t>
            </a:r>
            <a:endParaRPr sz="1100" b="0" i="0" u="none" strike="noStrike" cap="none">
              <a:solidFill>
                <a:schemeClr val="lt1"/>
              </a:solidFill>
              <a:latin typeface="Arial"/>
              <a:ea typeface="Arial"/>
              <a:cs typeface="Arial"/>
              <a:sym typeface="Arial"/>
            </a:endParaRPr>
          </a:p>
          <a:p>
            <a:pPr marL="457200" marR="0" lvl="0" indent="-228600" algn="just" rtl="0">
              <a:lnSpc>
                <a:spcPct val="107000"/>
              </a:lnSpc>
              <a:spcBef>
                <a:spcPts val="0"/>
              </a:spcBef>
              <a:spcAft>
                <a:spcPts val="0"/>
              </a:spcAft>
              <a:buClr>
                <a:srgbClr val="000000"/>
              </a:buClr>
              <a:buSzPts val="1100"/>
              <a:buFont typeface="Arial"/>
              <a:buChar char="•"/>
            </a:pPr>
            <a:r>
              <a:rPr lang="en" sz="1100" b="0" i="0" u="none" strike="noStrike" cap="none">
                <a:solidFill>
                  <a:srgbClr val="222A35"/>
                </a:solidFill>
                <a:latin typeface="Arial"/>
                <a:ea typeface="Arial"/>
                <a:cs typeface="Arial"/>
                <a:sym typeface="Arial"/>
              </a:rPr>
              <a:t>Simplicity: </a:t>
            </a:r>
            <a:r>
              <a:rPr lang="en" sz="1100" b="0" i="0" u="none" strike="noStrike" cap="none">
                <a:solidFill>
                  <a:srgbClr val="222A35"/>
                </a:solidFill>
                <a:highlight>
                  <a:srgbClr val="FFFF00"/>
                </a:highlight>
                <a:latin typeface="Arial"/>
                <a:ea typeface="Arial"/>
                <a:cs typeface="Arial"/>
                <a:sym typeface="Arial"/>
              </a:rPr>
              <a:t>Is the design of the solution easily understood?</a:t>
            </a:r>
            <a:endParaRPr sz="1100" b="0" i="0" u="none" strike="noStrike" cap="none">
              <a:solidFill>
                <a:schemeClr val="lt1"/>
              </a:solidFill>
              <a:highlight>
                <a:srgbClr val="FFFF00"/>
              </a:highlight>
              <a:latin typeface="Arial"/>
              <a:ea typeface="Arial"/>
              <a:cs typeface="Arial"/>
              <a:sym typeface="Arial"/>
            </a:endParaRPr>
          </a:p>
          <a:p>
            <a:pPr marL="457200" marR="0" lvl="0" indent="-228600" algn="just" rtl="0">
              <a:lnSpc>
                <a:spcPct val="107000"/>
              </a:lnSpc>
              <a:spcBef>
                <a:spcPts val="0"/>
              </a:spcBef>
              <a:spcAft>
                <a:spcPts val="0"/>
              </a:spcAft>
              <a:buClr>
                <a:srgbClr val="000000"/>
              </a:buClr>
              <a:buSzPts val="1100"/>
              <a:buFont typeface="Arial"/>
              <a:buChar char="•"/>
            </a:pPr>
            <a:r>
              <a:rPr lang="en" sz="1100" b="0" i="0" u="none" strike="noStrike" cap="none">
                <a:solidFill>
                  <a:srgbClr val="222A35"/>
                </a:solidFill>
                <a:latin typeface="Arial"/>
                <a:ea typeface="Arial"/>
                <a:cs typeface="Arial"/>
                <a:sym typeface="Arial"/>
              </a:rPr>
              <a:t>Usability: Is the solution intuitive and easy to use? Will individuals with little technical understanding be able to use it with minimum guidance?</a:t>
            </a:r>
            <a:endParaRPr sz="1100" b="0" i="0" u="none" strike="noStrike" cap="none">
              <a:solidFill>
                <a:schemeClr val="lt1"/>
              </a:solidFill>
              <a:latin typeface="Arial"/>
              <a:ea typeface="Arial"/>
              <a:cs typeface="Arial"/>
              <a:sym typeface="Arial"/>
            </a:endParaRPr>
          </a:p>
          <a:p>
            <a:pPr marL="457200" marR="0" lvl="0" indent="-228600" algn="just" rtl="0">
              <a:lnSpc>
                <a:spcPct val="107000"/>
              </a:lnSpc>
              <a:spcBef>
                <a:spcPts val="0"/>
              </a:spcBef>
              <a:spcAft>
                <a:spcPts val="0"/>
              </a:spcAft>
              <a:buClr>
                <a:srgbClr val="000000"/>
              </a:buClr>
              <a:buSzPts val="1100"/>
              <a:buFont typeface="Arial"/>
              <a:buChar char="•"/>
            </a:pPr>
            <a:r>
              <a:rPr lang="en" sz="1100" b="0" i="0" u="none" strike="noStrike" cap="none">
                <a:solidFill>
                  <a:srgbClr val="222A35"/>
                </a:solidFill>
                <a:latin typeface="Arial"/>
                <a:ea typeface="Arial"/>
                <a:cs typeface="Arial"/>
                <a:sym typeface="Arial"/>
              </a:rPr>
              <a:t>Adaptability: How easily can the solution modified to meet new requirements or requirements of similar workforce management systems.</a:t>
            </a:r>
            <a:endParaRPr sz="1100" b="0" i="0" u="none" strike="noStrike" cap="none">
              <a:solidFill>
                <a:schemeClr val="lt1"/>
              </a:solidFill>
              <a:latin typeface="Arial"/>
              <a:ea typeface="Arial"/>
              <a:cs typeface="Arial"/>
              <a:sym typeface="Arial"/>
            </a:endParaRPr>
          </a:p>
        </p:txBody>
      </p:sp>
      <p:sp>
        <p:nvSpPr>
          <p:cNvPr id="953" name="Google Shape;953;p124"/>
          <p:cNvSpPr txBox="1"/>
          <p:nvPr/>
        </p:nvSpPr>
        <p:spPr>
          <a:xfrm>
            <a:off x="311699" y="846338"/>
            <a:ext cx="6222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Calibri"/>
                <a:ea typeface="Calibri"/>
                <a:cs typeface="Calibri"/>
                <a:sym typeface="Calibri"/>
              </a:rPr>
              <a:t>Solicitation Sample</a:t>
            </a:r>
            <a:r>
              <a:rPr lang="en" sz="1800" b="0" i="0" u="none" strike="noStrike" cap="none">
                <a:solidFill>
                  <a:srgbClr val="000000"/>
                </a:solidFill>
                <a:latin typeface="Calibri"/>
                <a:ea typeface="Calibri"/>
                <a:cs typeface="Calibri"/>
                <a:sym typeface="Calibri"/>
              </a:rPr>
              <a:t> </a:t>
            </a:r>
            <a:r>
              <a:rPr lang="en" sz="1400" b="0" i="0" u="none" strike="noStrike" cap="none">
                <a:solidFill>
                  <a:srgbClr val="000000"/>
                </a:solidFill>
                <a:latin typeface="Calibri"/>
                <a:ea typeface="Calibri"/>
                <a:cs typeface="Calibri"/>
                <a:sym typeface="Calibri"/>
              </a:rPr>
              <a:t>from</a:t>
            </a:r>
            <a:r>
              <a:rPr lang="en" sz="1400" b="1" i="0" u="none" strike="noStrike" cap="none">
                <a:solidFill>
                  <a:srgbClr val="C00000"/>
                </a:solidFill>
                <a:latin typeface="Bilbo"/>
                <a:ea typeface="Bilbo"/>
                <a:cs typeface="Bilbo"/>
                <a:sym typeface="Bilbo"/>
              </a:rPr>
              <a:t> USCG AUXDATA II (FAR 8.4)</a:t>
            </a:r>
            <a:endParaRPr sz="1400" b="0" i="0" u="none" strike="noStrike" cap="none">
              <a:solidFill>
                <a:srgbClr val="000000"/>
              </a:solidFill>
              <a:latin typeface="Arial"/>
              <a:ea typeface="Arial"/>
              <a:cs typeface="Arial"/>
              <a:sym typeface="Arial"/>
            </a:endParaRPr>
          </a:p>
        </p:txBody>
      </p:sp>
      <p:pic>
        <p:nvPicPr>
          <p:cNvPr id="955" name="Google Shape;955;p124" descr="PIL logo"/>
          <p:cNvPicPr preferRelativeResize="0"/>
          <p:nvPr/>
        </p:nvPicPr>
        <p:blipFill rotWithShape="1">
          <a:blip r:embed="rId3">
            <a:alphaModFix/>
          </a:blip>
          <a:srcRect/>
          <a:stretch/>
        </p:blipFill>
        <p:spPr>
          <a:xfrm>
            <a:off x="7689300" y="137515"/>
            <a:ext cx="1143000" cy="507206"/>
          </a:xfrm>
          <a:prstGeom prst="rect">
            <a:avLst/>
          </a:prstGeom>
          <a:noFill/>
          <a:ln>
            <a:noFill/>
          </a:ln>
        </p:spPr>
      </p:pic>
      <p:sp>
        <p:nvSpPr>
          <p:cNvPr id="951" name="Google Shape;951;p124"/>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t>How to Use Interview-Style Questions continued 2</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1" name="Google Shape;961;p125"/>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19</a:t>
            </a:fld>
            <a:endParaRPr/>
          </a:p>
        </p:txBody>
      </p:sp>
      <p:pic>
        <p:nvPicPr>
          <p:cNvPr id="962" name="Google Shape;962;p125" descr="PIL logo"/>
          <p:cNvPicPr preferRelativeResize="0"/>
          <p:nvPr/>
        </p:nvPicPr>
        <p:blipFill rotWithShape="1">
          <a:blip r:embed="rId3">
            <a:alphaModFix/>
          </a:blip>
          <a:srcRect/>
          <a:stretch/>
        </p:blipFill>
        <p:spPr>
          <a:xfrm>
            <a:off x="7689300" y="137515"/>
            <a:ext cx="1143000" cy="507206"/>
          </a:xfrm>
          <a:prstGeom prst="rect">
            <a:avLst/>
          </a:prstGeom>
          <a:noFill/>
          <a:ln>
            <a:noFill/>
          </a:ln>
        </p:spPr>
      </p:pic>
      <p:sp>
        <p:nvSpPr>
          <p:cNvPr id="963" name="Google Shape;963;p125"/>
          <p:cNvSpPr txBox="1"/>
          <p:nvPr/>
        </p:nvSpPr>
        <p:spPr>
          <a:xfrm>
            <a:off x="311700" y="2112720"/>
            <a:ext cx="8049300" cy="2678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202020"/>
                </a:solidFill>
                <a:latin typeface="Arial"/>
                <a:ea typeface="Arial"/>
                <a:cs typeface="Arial"/>
                <a:sym typeface="Arial"/>
              </a:rPr>
              <a:t>What is the </a:t>
            </a:r>
            <a:r>
              <a:rPr lang="en" sz="1400" b="0" i="0" u="none" strike="noStrike" cap="none">
                <a:solidFill>
                  <a:srgbClr val="202020"/>
                </a:solidFill>
                <a:highlight>
                  <a:srgbClr val="FFFF00"/>
                </a:highlight>
                <a:latin typeface="Arial"/>
                <a:ea typeface="Arial"/>
                <a:cs typeface="Arial"/>
                <a:sym typeface="Arial"/>
              </a:rPr>
              <a:t>size and classification of your business </a:t>
            </a:r>
            <a:r>
              <a:rPr lang="en" sz="1400" b="0" i="0" u="none" strike="noStrike" cap="none">
                <a:solidFill>
                  <a:srgbClr val="202020"/>
                </a:solidFill>
                <a:latin typeface="Arial"/>
                <a:ea typeface="Arial"/>
                <a:cs typeface="Arial"/>
                <a:sym typeface="Arial"/>
              </a:rPr>
              <a:t>(Identification of socio-economic status)?</a:t>
            </a:r>
            <a:endParaRPr/>
          </a:p>
          <a:p>
            <a:pPr marL="342900" marR="0" lvl="0" indent="-3429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202020"/>
                </a:solidFill>
                <a:latin typeface="Arial"/>
                <a:ea typeface="Arial"/>
                <a:cs typeface="Arial"/>
                <a:sym typeface="Arial"/>
              </a:rPr>
              <a:t> What </a:t>
            </a:r>
            <a:r>
              <a:rPr lang="en" sz="1400" b="0" i="0" u="none" strike="noStrike" cap="none">
                <a:solidFill>
                  <a:srgbClr val="202020"/>
                </a:solidFill>
                <a:highlight>
                  <a:srgbClr val="FFFF00"/>
                </a:highlight>
                <a:latin typeface="Arial"/>
                <a:ea typeface="Arial"/>
                <a:cs typeface="Arial"/>
                <a:sym typeface="Arial"/>
              </a:rPr>
              <a:t>strategic sourcing vehicles </a:t>
            </a:r>
            <a:r>
              <a:rPr lang="en" sz="1400" b="0" i="0" u="none" strike="noStrike" cap="none">
                <a:solidFill>
                  <a:srgbClr val="202020"/>
                </a:solidFill>
                <a:latin typeface="Arial"/>
                <a:ea typeface="Arial"/>
                <a:cs typeface="Arial"/>
                <a:sym typeface="Arial"/>
              </a:rPr>
              <a:t>(SSVs), government-wide acquisition contracts (</a:t>
            </a:r>
            <a:r>
              <a:rPr lang="en" sz="1400" b="0" i="0" u="none" strike="noStrike" cap="none">
                <a:solidFill>
                  <a:srgbClr val="202020"/>
                </a:solidFill>
                <a:highlight>
                  <a:srgbClr val="FFFF00"/>
                </a:highlight>
                <a:latin typeface="Arial"/>
                <a:ea typeface="Arial"/>
                <a:cs typeface="Arial"/>
                <a:sym typeface="Arial"/>
              </a:rPr>
              <a:t>GWACs</a:t>
            </a:r>
            <a:r>
              <a:rPr lang="en" sz="1400" b="0" i="0" u="none" strike="noStrike" cap="none">
                <a:solidFill>
                  <a:srgbClr val="202020"/>
                </a:solidFill>
                <a:latin typeface="Arial"/>
                <a:ea typeface="Arial"/>
                <a:cs typeface="Arial"/>
                <a:sym typeface="Arial"/>
              </a:rPr>
              <a:t>), indefinite-delivery/indefinite-quantity (</a:t>
            </a:r>
            <a:r>
              <a:rPr lang="en" sz="1400" b="0" i="0" u="none" strike="noStrike" cap="none">
                <a:solidFill>
                  <a:srgbClr val="202020"/>
                </a:solidFill>
                <a:highlight>
                  <a:srgbClr val="FFFF00"/>
                </a:highlight>
                <a:latin typeface="Arial"/>
                <a:ea typeface="Arial"/>
                <a:cs typeface="Arial"/>
                <a:sym typeface="Arial"/>
              </a:rPr>
              <a:t>IDIQs</a:t>
            </a:r>
            <a:r>
              <a:rPr lang="en" sz="1400" b="0" i="0" u="none" strike="noStrike" cap="none">
                <a:solidFill>
                  <a:srgbClr val="202020"/>
                </a:solidFill>
                <a:latin typeface="Arial"/>
                <a:ea typeface="Arial"/>
                <a:cs typeface="Arial"/>
                <a:sym typeface="Arial"/>
              </a:rPr>
              <a:t>)contracts, or other contract vehicles are you a part of?</a:t>
            </a:r>
            <a:endParaRPr/>
          </a:p>
          <a:p>
            <a:pPr marL="342900" marR="0" lvl="0" indent="-3429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202020"/>
                </a:solidFill>
                <a:highlight>
                  <a:srgbClr val="FFFF00"/>
                </a:highlight>
                <a:latin typeface="Arial"/>
                <a:ea typeface="Arial"/>
                <a:cs typeface="Arial"/>
                <a:sym typeface="Arial"/>
              </a:rPr>
              <a:t>What information would you need from FLETC to supply pricing estimates </a:t>
            </a:r>
            <a:r>
              <a:rPr lang="en" sz="1400" b="0" i="0" u="none" strike="noStrike" cap="none">
                <a:solidFill>
                  <a:srgbClr val="202020"/>
                </a:solidFill>
                <a:latin typeface="Arial"/>
                <a:ea typeface="Arial"/>
                <a:cs typeface="Arial"/>
                <a:sym typeface="Arial"/>
              </a:rPr>
              <a:t>for the enterprise IT support services and solutions described in this RFI?</a:t>
            </a:r>
            <a:endParaRPr/>
          </a:p>
          <a:p>
            <a:pPr marL="342900" marR="0" lvl="0" indent="-342900" algn="l" rtl="0">
              <a:lnSpc>
                <a:spcPct val="100000"/>
              </a:lnSpc>
              <a:spcBef>
                <a:spcPts val="0"/>
              </a:spcBef>
              <a:spcAft>
                <a:spcPts val="0"/>
              </a:spcAft>
              <a:buClr>
                <a:srgbClr val="000000"/>
              </a:buClr>
              <a:buSzPts val="1400"/>
              <a:buFont typeface="Arial"/>
              <a:buAutoNum type="arabicPeriod"/>
            </a:pPr>
            <a:r>
              <a:rPr lang="en" sz="1400" b="0" i="0" u="none" strike="noStrike" cap="none">
                <a:solidFill>
                  <a:srgbClr val="202020"/>
                </a:solidFill>
                <a:latin typeface="Arial"/>
                <a:ea typeface="Arial"/>
                <a:cs typeface="Arial"/>
                <a:sym typeface="Arial"/>
              </a:rPr>
              <a:t>Many of the enterprise IT support services and solutions are delivered onsite, but FLETC is seeking cost and performance optimizations by utilizing remote workers when appropriate.</a:t>
            </a:r>
            <a:endParaRPr/>
          </a:p>
          <a:p>
            <a:pPr marL="0" marR="0" lvl="0" indent="0" algn="l" rtl="0">
              <a:lnSpc>
                <a:spcPct val="100000"/>
              </a:lnSpc>
              <a:spcBef>
                <a:spcPts val="0"/>
              </a:spcBef>
              <a:spcAft>
                <a:spcPts val="0"/>
              </a:spcAft>
              <a:buNone/>
            </a:pPr>
            <a:r>
              <a:rPr lang="en" sz="1400" b="0" i="0" u="none" strike="noStrike" cap="none">
                <a:solidFill>
                  <a:srgbClr val="202020"/>
                </a:solidFill>
                <a:latin typeface="Arial"/>
                <a:ea typeface="Arial"/>
                <a:cs typeface="Arial"/>
                <a:sym typeface="Arial"/>
              </a:rPr>
              <a:t> 	a. </a:t>
            </a:r>
            <a:r>
              <a:rPr lang="en" sz="1400" b="0" i="0" u="none" strike="noStrike" cap="none">
                <a:solidFill>
                  <a:srgbClr val="202020"/>
                </a:solidFill>
                <a:highlight>
                  <a:srgbClr val="FFFF00"/>
                </a:highlight>
                <a:latin typeface="Arial"/>
                <a:ea typeface="Arial"/>
                <a:cs typeface="Arial"/>
                <a:sym typeface="Arial"/>
              </a:rPr>
              <a:t>Can you support onsite and remote worker staffing </a:t>
            </a:r>
            <a:r>
              <a:rPr lang="en" sz="1400" b="0" i="0" u="none" strike="noStrike" cap="none">
                <a:solidFill>
                  <a:srgbClr val="202020"/>
                </a:solidFill>
                <a:latin typeface="Arial"/>
                <a:ea typeface="Arial"/>
                <a:cs typeface="Arial"/>
                <a:sym typeface="Arial"/>
              </a:rPr>
              <a:t>to meet FLETC’s enterprise IT 	requirements?</a:t>
            </a:r>
            <a:endParaRPr/>
          </a:p>
          <a:p>
            <a:pPr marL="0" marR="0" lvl="0" indent="0" algn="l" rtl="0">
              <a:lnSpc>
                <a:spcPct val="100000"/>
              </a:lnSpc>
              <a:spcBef>
                <a:spcPts val="0"/>
              </a:spcBef>
              <a:spcAft>
                <a:spcPts val="0"/>
              </a:spcAft>
              <a:buNone/>
            </a:pPr>
            <a:r>
              <a:rPr lang="en" sz="1400" b="0" i="0" u="none" strike="noStrike" cap="none">
                <a:solidFill>
                  <a:srgbClr val="202020"/>
                </a:solidFill>
                <a:latin typeface="Arial"/>
                <a:ea typeface="Arial"/>
                <a:cs typeface="Arial"/>
                <a:sym typeface="Arial"/>
              </a:rPr>
              <a:t>	b. </a:t>
            </a:r>
            <a:r>
              <a:rPr lang="en" sz="1400" b="0" i="0" u="none" strike="noStrike" cap="none">
                <a:solidFill>
                  <a:srgbClr val="202020"/>
                </a:solidFill>
                <a:highlight>
                  <a:srgbClr val="FFFF00"/>
                </a:highlight>
                <a:latin typeface="Arial"/>
                <a:ea typeface="Arial"/>
                <a:cs typeface="Arial"/>
                <a:sym typeface="Arial"/>
              </a:rPr>
              <a:t>How would you address geographic staffing challenges in remote locations </a:t>
            </a:r>
            <a:r>
              <a:rPr lang="en" sz="1400" b="0" i="0" u="none" strike="noStrike" cap="none">
                <a:solidFill>
                  <a:srgbClr val="202020"/>
                </a:solidFill>
                <a:latin typeface="Arial"/>
                <a:ea typeface="Arial"/>
                <a:cs typeface="Arial"/>
                <a:sym typeface="Arial"/>
              </a:rPr>
              <a:t>like Brunswick, 	GA, and Artesia, NM, that require on site support?</a:t>
            </a:r>
            <a:endParaRPr/>
          </a:p>
        </p:txBody>
      </p:sp>
      <p:pic>
        <p:nvPicPr>
          <p:cNvPr id="964" name="Google Shape;964;p125" descr="FLETC-logo - American Security Today"/>
          <p:cNvPicPr preferRelativeResize="0"/>
          <p:nvPr/>
        </p:nvPicPr>
        <p:blipFill rotWithShape="1">
          <a:blip r:embed="rId4">
            <a:alphaModFix/>
          </a:blip>
          <a:srcRect/>
          <a:stretch/>
        </p:blipFill>
        <p:spPr>
          <a:xfrm>
            <a:off x="311700" y="856388"/>
            <a:ext cx="2595806" cy="959093"/>
          </a:xfrm>
          <a:prstGeom prst="rect">
            <a:avLst/>
          </a:prstGeom>
          <a:noFill/>
          <a:ln>
            <a:noFill/>
          </a:ln>
        </p:spPr>
      </p:pic>
      <p:pic>
        <p:nvPicPr>
          <p:cNvPr id="965" name="Google Shape;965;p125" descr="SAM.gov | Home"/>
          <p:cNvPicPr preferRelativeResize="0"/>
          <p:nvPr/>
        </p:nvPicPr>
        <p:blipFill rotWithShape="1">
          <a:blip r:embed="rId5">
            <a:alphaModFix/>
          </a:blip>
          <a:srcRect/>
          <a:stretch/>
        </p:blipFill>
        <p:spPr>
          <a:xfrm>
            <a:off x="3536400" y="853456"/>
            <a:ext cx="4724400" cy="962025"/>
          </a:xfrm>
          <a:prstGeom prst="rect">
            <a:avLst/>
          </a:prstGeom>
          <a:noFill/>
          <a:ln>
            <a:noFill/>
          </a:ln>
        </p:spPr>
      </p:pic>
      <p:sp>
        <p:nvSpPr>
          <p:cNvPr id="960" name="Google Shape;960;p125"/>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Interview-Style Questions for Market Research</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8"/>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900"/>
              <a:t>Polls</a:t>
            </a:r>
            <a:endParaRPr sz="3900"/>
          </a:p>
        </p:txBody>
      </p:sp>
      <p:sp>
        <p:nvSpPr>
          <p:cNvPr id="789" name="Google Shape;789;p108"/>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2" name="Google Shape;972;p126"/>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20</a:t>
            </a:fld>
            <a:endParaRPr/>
          </a:p>
        </p:txBody>
      </p:sp>
      <p:pic>
        <p:nvPicPr>
          <p:cNvPr id="973" name="Google Shape;973;p126" descr="PIL logo"/>
          <p:cNvPicPr preferRelativeResize="0"/>
          <p:nvPr/>
        </p:nvPicPr>
        <p:blipFill rotWithShape="1">
          <a:blip r:embed="rId3">
            <a:alphaModFix/>
          </a:blip>
          <a:srcRect/>
          <a:stretch/>
        </p:blipFill>
        <p:spPr>
          <a:xfrm>
            <a:off x="7689300" y="137515"/>
            <a:ext cx="1143000" cy="507206"/>
          </a:xfrm>
          <a:prstGeom prst="rect">
            <a:avLst/>
          </a:prstGeom>
          <a:noFill/>
          <a:ln>
            <a:noFill/>
          </a:ln>
        </p:spPr>
      </p:pic>
      <p:sp>
        <p:nvSpPr>
          <p:cNvPr id="971" name="Google Shape;971;p126"/>
          <p:cNvSpPr txBox="1">
            <a:spLocks noGrp="1"/>
          </p:cNvSpPr>
          <p:nvPr>
            <p:ph type="body" idx="1"/>
          </p:nvPr>
        </p:nvSpPr>
        <p:spPr>
          <a:xfrm>
            <a:off x="311700" y="941460"/>
            <a:ext cx="4578600" cy="18087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The Government has a new need to procure </a:t>
            </a:r>
            <a:r>
              <a:rPr lang="en" b="1" u="sng"/>
              <a:t>self-driving cars</a:t>
            </a:r>
            <a:r>
              <a:rPr lang="en"/>
              <a:t>.  </a:t>
            </a:r>
            <a:endParaRPr/>
          </a:p>
          <a:p>
            <a:pPr marL="457200" lvl="0" indent="-228600" algn="l" rtl="0">
              <a:lnSpc>
                <a:spcPct val="115000"/>
              </a:lnSpc>
              <a:spcBef>
                <a:spcPts val="0"/>
              </a:spcBef>
              <a:spcAft>
                <a:spcPts val="0"/>
              </a:spcAft>
              <a:buSzPts val="1800"/>
              <a:buNone/>
            </a:pPr>
            <a:endParaRPr/>
          </a:p>
          <a:p>
            <a:pPr marL="457200" lvl="0" indent="-342900" algn="l" rtl="0">
              <a:lnSpc>
                <a:spcPct val="115000"/>
              </a:lnSpc>
              <a:spcBef>
                <a:spcPts val="0"/>
              </a:spcBef>
              <a:spcAft>
                <a:spcPts val="0"/>
              </a:spcAft>
              <a:buSzPts val="1800"/>
              <a:buChar char="●"/>
            </a:pPr>
            <a:r>
              <a:rPr lang="en"/>
              <a:t>What are some interview style questions we could put into an </a:t>
            </a:r>
            <a:r>
              <a:rPr lang="en" sz="2000" b="1"/>
              <a:t>RFI</a:t>
            </a:r>
            <a:r>
              <a:rPr lang="en"/>
              <a:t>?</a:t>
            </a:r>
            <a:endParaRPr/>
          </a:p>
        </p:txBody>
      </p:sp>
      <p:pic>
        <p:nvPicPr>
          <p:cNvPr id="974" name="Google Shape;974;p126" descr="Blank Paper And Sticky Tape Stock Vector | Royalty-Free | FreeImages"/>
          <p:cNvPicPr preferRelativeResize="0"/>
          <p:nvPr/>
        </p:nvPicPr>
        <p:blipFill rotWithShape="1">
          <a:blip r:embed="rId4">
            <a:alphaModFix/>
          </a:blip>
          <a:srcRect/>
          <a:stretch/>
        </p:blipFill>
        <p:spPr>
          <a:xfrm rot="5400000">
            <a:off x="4980448" y="1033496"/>
            <a:ext cx="3769173" cy="3713867"/>
          </a:xfrm>
          <a:prstGeom prst="rect">
            <a:avLst/>
          </a:prstGeom>
          <a:noFill/>
          <a:ln>
            <a:noFill/>
          </a:ln>
        </p:spPr>
      </p:pic>
      <p:pic>
        <p:nvPicPr>
          <p:cNvPr id="975" name="Google Shape;975;p126" descr="Self driving - Free transport icons"/>
          <p:cNvPicPr preferRelativeResize="0"/>
          <p:nvPr/>
        </p:nvPicPr>
        <p:blipFill rotWithShape="1">
          <a:blip r:embed="rId5">
            <a:alphaModFix/>
          </a:blip>
          <a:srcRect/>
          <a:stretch/>
        </p:blipFill>
        <p:spPr>
          <a:xfrm flipH="1">
            <a:off x="804202" y="2231435"/>
            <a:ext cx="3331699" cy="3331699"/>
          </a:xfrm>
          <a:prstGeom prst="rect">
            <a:avLst/>
          </a:prstGeom>
          <a:noFill/>
          <a:ln>
            <a:noFill/>
          </a:ln>
        </p:spPr>
      </p:pic>
      <p:sp>
        <p:nvSpPr>
          <p:cNvPr id="970" name="Google Shape;970;p126"/>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32963"/>
              </a:buClr>
              <a:buSzPct val="111111"/>
              <a:buNone/>
            </a:pPr>
            <a:r>
              <a:rPr lang="en"/>
              <a:t>Now it’s YOUR Turn!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2" name="Google Shape;982;p127"/>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21</a:t>
            </a:fld>
            <a:endParaRPr/>
          </a:p>
        </p:txBody>
      </p:sp>
      <p:sp>
        <p:nvSpPr>
          <p:cNvPr id="981" name="Google Shape;981;p127"/>
          <p:cNvSpPr txBox="1">
            <a:spLocks noGrp="1"/>
          </p:cNvSpPr>
          <p:nvPr>
            <p:ph type="body" idx="1"/>
          </p:nvPr>
        </p:nvSpPr>
        <p:spPr>
          <a:xfrm>
            <a:off x="311700" y="941459"/>
            <a:ext cx="5090400" cy="2878800"/>
          </a:xfrm>
          <a:prstGeom prst="rect">
            <a:avLst/>
          </a:prstGeom>
          <a:noFill/>
          <a:ln>
            <a:noFill/>
          </a:ln>
        </p:spPr>
        <p:txBody>
          <a:bodyPr spcFirstLastPara="1" wrap="square" lIns="91425" tIns="91425" rIns="91425" bIns="91425" anchor="t" anchorCtr="0">
            <a:normAutofit fontScale="92500" lnSpcReduction="20000"/>
          </a:bodyPr>
          <a:lstStyle/>
          <a:p>
            <a:pPr marL="457200" lvl="0" indent="-333632" algn="l" rtl="0">
              <a:lnSpc>
                <a:spcPct val="115000"/>
              </a:lnSpc>
              <a:spcBef>
                <a:spcPts val="0"/>
              </a:spcBef>
              <a:spcAft>
                <a:spcPts val="0"/>
              </a:spcAft>
              <a:buSzPct val="108108"/>
              <a:buChar char="●"/>
            </a:pPr>
            <a:r>
              <a:rPr lang="en"/>
              <a:t>Use a forms application for easy collection and analysis of meaningful vendor communication and feedback. </a:t>
            </a:r>
            <a:endParaRPr/>
          </a:p>
          <a:p>
            <a:pPr marL="457200" lvl="0" indent="-333632" algn="l" rtl="0">
              <a:lnSpc>
                <a:spcPct val="115000"/>
              </a:lnSpc>
              <a:spcBef>
                <a:spcPts val="0"/>
              </a:spcBef>
              <a:spcAft>
                <a:spcPts val="0"/>
              </a:spcAft>
              <a:buSzPct val="108108"/>
              <a:buChar char="●"/>
            </a:pPr>
            <a:r>
              <a:rPr lang="en"/>
              <a:t>Ideal for –</a:t>
            </a:r>
            <a:endParaRPr/>
          </a:p>
          <a:p>
            <a:pPr marL="742950" lvl="2" indent="-276482" algn="l" rtl="0">
              <a:lnSpc>
                <a:spcPct val="125000"/>
              </a:lnSpc>
              <a:spcBef>
                <a:spcPts val="0"/>
              </a:spcBef>
              <a:spcAft>
                <a:spcPts val="0"/>
              </a:spcAft>
              <a:buSzPct val="108108"/>
              <a:buFont typeface="Noto Sans Symbols"/>
              <a:buChar char="✔"/>
            </a:pPr>
            <a:r>
              <a:rPr lang="en" sz="1800">
                <a:solidFill>
                  <a:srgbClr val="00B050"/>
                </a:solidFill>
              </a:rPr>
              <a:t>Seeking sources.</a:t>
            </a:r>
            <a:endParaRPr/>
          </a:p>
          <a:p>
            <a:pPr marL="742950" lvl="2" indent="-276482" algn="l" rtl="0">
              <a:lnSpc>
                <a:spcPct val="125000"/>
              </a:lnSpc>
              <a:spcBef>
                <a:spcPts val="0"/>
              </a:spcBef>
              <a:spcAft>
                <a:spcPts val="0"/>
              </a:spcAft>
              <a:buSzPct val="108108"/>
              <a:buFont typeface="Noto Sans Symbols"/>
              <a:buChar char="✔"/>
            </a:pPr>
            <a:r>
              <a:rPr lang="en" sz="1800">
                <a:solidFill>
                  <a:srgbClr val="00B050"/>
                </a:solidFill>
              </a:rPr>
              <a:t>Identifying small business and socioeconomic designations.</a:t>
            </a:r>
            <a:endParaRPr/>
          </a:p>
          <a:p>
            <a:pPr marL="742950" lvl="2" indent="-276482" algn="l" rtl="0">
              <a:lnSpc>
                <a:spcPct val="125000"/>
              </a:lnSpc>
              <a:spcBef>
                <a:spcPts val="0"/>
              </a:spcBef>
              <a:spcAft>
                <a:spcPts val="0"/>
              </a:spcAft>
              <a:buSzPct val="108108"/>
              <a:buFont typeface="Noto Sans Symbols"/>
              <a:buChar char="✔"/>
            </a:pPr>
            <a:r>
              <a:rPr lang="en" sz="1800">
                <a:solidFill>
                  <a:srgbClr val="00B050"/>
                </a:solidFill>
              </a:rPr>
              <a:t>Asking for specific capability information. </a:t>
            </a:r>
            <a:endParaRPr/>
          </a:p>
          <a:p>
            <a:pPr marL="742950" lvl="2" indent="-276482" algn="l" rtl="0">
              <a:lnSpc>
                <a:spcPct val="125000"/>
              </a:lnSpc>
              <a:spcBef>
                <a:spcPts val="0"/>
              </a:spcBef>
              <a:spcAft>
                <a:spcPts val="0"/>
              </a:spcAft>
              <a:buSzPct val="108108"/>
              <a:buFont typeface="Noto Sans Symbols"/>
              <a:buChar char="✔"/>
            </a:pPr>
            <a:r>
              <a:rPr lang="en" sz="1800">
                <a:solidFill>
                  <a:srgbClr val="00B050"/>
                </a:solidFill>
              </a:rPr>
              <a:t>Asking for feedback on draft documents. </a:t>
            </a:r>
            <a:endParaRPr/>
          </a:p>
          <a:p>
            <a:pPr marL="742950" lvl="2" indent="-276482" algn="l" rtl="0">
              <a:lnSpc>
                <a:spcPct val="125000"/>
              </a:lnSpc>
              <a:spcBef>
                <a:spcPts val="0"/>
              </a:spcBef>
              <a:spcAft>
                <a:spcPts val="0"/>
              </a:spcAft>
              <a:buSzPct val="108108"/>
              <a:buFont typeface="Noto Sans Symbols"/>
              <a:buChar char="✔"/>
            </a:pPr>
            <a:r>
              <a:rPr lang="en" sz="1800">
                <a:solidFill>
                  <a:srgbClr val="00B050"/>
                </a:solidFill>
              </a:rPr>
              <a:t>Following up after an industry day.</a:t>
            </a:r>
            <a:endParaRPr/>
          </a:p>
        </p:txBody>
      </p:sp>
      <p:pic>
        <p:nvPicPr>
          <p:cNvPr id="983" name="Google Shape;983;p127" descr="What's New With Microsoft Forms ..."/>
          <p:cNvPicPr preferRelativeResize="0"/>
          <p:nvPr/>
        </p:nvPicPr>
        <p:blipFill rotWithShape="1">
          <a:blip r:embed="rId3">
            <a:alphaModFix/>
          </a:blip>
          <a:srcRect/>
          <a:stretch/>
        </p:blipFill>
        <p:spPr>
          <a:xfrm>
            <a:off x="752607" y="4099374"/>
            <a:ext cx="1233388" cy="740033"/>
          </a:xfrm>
          <a:prstGeom prst="rect">
            <a:avLst/>
          </a:prstGeom>
          <a:noFill/>
          <a:ln>
            <a:noFill/>
          </a:ln>
        </p:spPr>
      </p:pic>
      <p:pic>
        <p:nvPicPr>
          <p:cNvPr id="984" name="Google Shape;984;p127" descr="How to Make a Survey in Google Forms?"/>
          <p:cNvPicPr preferRelativeResize="0"/>
          <p:nvPr/>
        </p:nvPicPr>
        <p:blipFill rotWithShape="1">
          <a:blip r:embed="rId4">
            <a:alphaModFix/>
          </a:blip>
          <a:srcRect l="21554" t="13541" r="20221" b="10337"/>
          <a:stretch/>
        </p:blipFill>
        <p:spPr>
          <a:xfrm>
            <a:off x="3772745" y="4018008"/>
            <a:ext cx="1341120" cy="916310"/>
          </a:xfrm>
          <a:prstGeom prst="rect">
            <a:avLst/>
          </a:prstGeom>
          <a:noFill/>
          <a:ln>
            <a:noFill/>
          </a:ln>
        </p:spPr>
      </p:pic>
      <p:pic>
        <p:nvPicPr>
          <p:cNvPr id="985" name="Google Shape;985;p127" descr="Google Surveys | Insight Platforms | Solutions for Research and Analytics"/>
          <p:cNvPicPr preferRelativeResize="0"/>
          <p:nvPr/>
        </p:nvPicPr>
        <p:blipFill rotWithShape="1">
          <a:blip r:embed="rId5">
            <a:alphaModFix/>
          </a:blip>
          <a:srcRect l="3352" t="41652" r="3779" b="41549"/>
          <a:stretch/>
        </p:blipFill>
        <p:spPr>
          <a:xfrm>
            <a:off x="4003040" y="5002612"/>
            <a:ext cx="778934" cy="140888"/>
          </a:xfrm>
          <a:prstGeom prst="rect">
            <a:avLst/>
          </a:prstGeom>
          <a:noFill/>
          <a:ln>
            <a:noFill/>
          </a:ln>
        </p:spPr>
      </p:pic>
      <p:pic>
        <p:nvPicPr>
          <p:cNvPr id="986" name="Google Shape;986;p127" descr="SurveyMonkey Integrations - Healthcare Automation Platform | Keragon"/>
          <p:cNvPicPr preferRelativeResize="0"/>
          <p:nvPr/>
        </p:nvPicPr>
        <p:blipFill rotWithShape="1">
          <a:blip r:embed="rId6">
            <a:alphaModFix/>
          </a:blip>
          <a:srcRect/>
          <a:stretch/>
        </p:blipFill>
        <p:spPr>
          <a:xfrm>
            <a:off x="6900615" y="3948638"/>
            <a:ext cx="969822" cy="1055048"/>
          </a:xfrm>
          <a:prstGeom prst="rect">
            <a:avLst/>
          </a:prstGeom>
          <a:noFill/>
          <a:ln>
            <a:noFill/>
          </a:ln>
        </p:spPr>
      </p:pic>
      <p:pic>
        <p:nvPicPr>
          <p:cNvPr id="987" name="Google Shape;987;p127" descr="PIL logo"/>
          <p:cNvPicPr preferRelativeResize="0"/>
          <p:nvPr/>
        </p:nvPicPr>
        <p:blipFill rotWithShape="1">
          <a:blip r:embed="rId7">
            <a:alphaModFix/>
          </a:blip>
          <a:srcRect/>
          <a:stretch/>
        </p:blipFill>
        <p:spPr>
          <a:xfrm>
            <a:off x="7689300" y="137515"/>
            <a:ext cx="1143000" cy="507206"/>
          </a:xfrm>
          <a:prstGeom prst="rect">
            <a:avLst/>
          </a:prstGeom>
          <a:noFill/>
          <a:ln>
            <a:noFill/>
          </a:ln>
        </p:spPr>
      </p:pic>
      <p:pic>
        <p:nvPicPr>
          <p:cNvPr id="988" name="Google Shape;988;p127">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570739" y="1413044"/>
            <a:ext cx="1644978" cy="1076887"/>
          </a:xfrm>
          <a:prstGeom prst="rect">
            <a:avLst/>
          </a:prstGeom>
          <a:noFill/>
          <a:ln>
            <a:noFill/>
          </a:ln>
        </p:spPr>
      </p:pic>
      <p:grpSp>
        <p:nvGrpSpPr>
          <p:cNvPr id="989" name="Google Shape;989;p127" descr="Image of woman on a computer"/>
          <p:cNvGrpSpPr/>
          <p:nvPr/>
        </p:nvGrpSpPr>
        <p:grpSpPr>
          <a:xfrm>
            <a:off x="5113865" y="902693"/>
            <a:ext cx="4032774" cy="2811863"/>
            <a:chOff x="5113865" y="902693"/>
            <a:chExt cx="4032774" cy="2811863"/>
          </a:xfrm>
        </p:grpSpPr>
        <p:pic>
          <p:nvPicPr>
            <p:cNvPr id="990" name="Google Shape;990;p127" descr="340,700+ Computer Monitor Stock Illustrations, Royalty-Free ..."/>
            <p:cNvPicPr preferRelativeResize="0"/>
            <p:nvPr/>
          </p:nvPicPr>
          <p:blipFill rotWithShape="1">
            <a:blip r:embed="rId9">
              <a:alphaModFix/>
            </a:blip>
            <a:srcRect/>
            <a:stretch/>
          </p:blipFill>
          <p:spPr>
            <a:xfrm>
              <a:off x="5401994" y="902693"/>
              <a:ext cx="3744644" cy="2496429"/>
            </a:xfrm>
            <a:prstGeom prst="rect">
              <a:avLst/>
            </a:prstGeom>
            <a:noFill/>
            <a:ln>
              <a:noFill/>
            </a:ln>
          </p:spPr>
        </p:pic>
        <p:pic>
          <p:nvPicPr>
            <p:cNvPr id="991" name="Google Shape;991;p127" descr="28,500+ Form Filling Stock Illustrations, Royalty-Free Vector Graphics &amp; Clip  Art - iStock | Online form filling, Form filling icon, Application form form  filling">
              <a:hlinkClick r:id="rId10"/>
            </p:cNvPr>
            <p:cNvPicPr preferRelativeResize="0"/>
            <p:nvPr/>
          </p:nvPicPr>
          <p:blipFill rotWithShape="1">
            <a:blip r:embed="rId11">
              <a:alphaModFix/>
            </a:blip>
            <a:srcRect t="21828" b="7299"/>
            <a:stretch/>
          </p:blipFill>
          <p:spPr>
            <a:xfrm flipH="1">
              <a:off x="5113865" y="1681774"/>
              <a:ext cx="3546226" cy="2032782"/>
            </a:xfrm>
            <a:prstGeom prst="rect">
              <a:avLst/>
            </a:prstGeom>
            <a:noFill/>
            <a:ln>
              <a:noFill/>
            </a:ln>
          </p:spPr>
        </p:pic>
      </p:grpSp>
      <p:sp>
        <p:nvSpPr>
          <p:cNvPr id="992" name="Google Shape;992;p127"/>
          <p:cNvSpPr txBox="1"/>
          <p:nvPr/>
        </p:nvSpPr>
        <p:spPr>
          <a:xfrm>
            <a:off x="8028198" y="1263026"/>
            <a:ext cx="569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1" i="0" u="none" strike="noStrike" cap="none">
                <a:solidFill>
                  <a:srgbClr val="016801"/>
                </a:solidFill>
                <a:latin typeface="Arial"/>
                <a:ea typeface="Arial"/>
                <a:cs typeface="Arial"/>
                <a:sym typeface="Arial"/>
              </a:rPr>
              <a:t>#49</a:t>
            </a:r>
            <a:endParaRPr/>
          </a:p>
        </p:txBody>
      </p:sp>
      <p:sp>
        <p:nvSpPr>
          <p:cNvPr id="980" name="Google Shape;980;p127"/>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32963"/>
              </a:buClr>
              <a:buSzPct val="111111"/>
              <a:buNone/>
            </a:pPr>
            <a:r>
              <a:rPr lang="en"/>
              <a:t>Form Based Request for Information (RFI)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1000" name="Google Shape;1000;p128"/>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22</a:t>
            </a:fld>
            <a:endParaRPr/>
          </a:p>
        </p:txBody>
      </p:sp>
      <p:pic>
        <p:nvPicPr>
          <p:cNvPr id="997" name="Google Shape;997;p128" descr="Blank Paper And Sticky Tape Stock Vector | Royalty-Free | FreeImages"/>
          <p:cNvPicPr preferRelativeResize="0"/>
          <p:nvPr/>
        </p:nvPicPr>
        <p:blipFill rotWithShape="1">
          <a:blip r:embed="rId3">
            <a:alphaModFix/>
          </a:blip>
          <a:srcRect/>
          <a:stretch/>
        </p:blipFill>
        <p:spPr>
          <a:xfrm rot="5400000">
            <a:off x="4980448" y="1033496"/>
            <a:ext cx="3769173" cy="3713867"/>
          </a:xfrm>
          <a:prstGeom prst="rect">
            <a:avLst/>
          </a:prstGeom>
          <a:noFill/>
          <a:ln>
            <a:noFill/>
          </a:ln>
        </p:spPr>
      </p:pic>
      <p:sp>
        <p:nvSpPr>
          <p:cNvPr id="999" name="Google Shape;999;p128"/>
          <p:cNvSpPr txBox="1">
            <a:spLocks noGrp="1"/>
          </p:cNvSpPr>
          <p:nvPr>
            <p:ph type="body" idx="1"/>
          </p:nvPr>
        </p:nvSpPr>
        <p:spPr>
          <a:xfrm>
            <a:off x="311700" y="941459"/>
            <a:ext cx="4499400" cy="2323200"/>
          </a:xfrm>
          <a:prstGeom prst="rect">
            <a:avLst/>
          </a:prstGeom>
          <a:noFill/>
          <a:ln>
            <a:noFill/>
          </a:ln>
        </p:spPr>
        <p:txBody>
          <a:bodyPr spcFirstLastPara="1" wrap="square" lIns="91425" tIns="91425" rIns="91425" bIns="91425" anchor="t" anchorCtr="0">
            <a:normAutofit fontScale="92500" lnSpcReduction="20000"/>
          </a:bodyPr>
          <a:lstStyle/>
          <a:p>
            <a:pPr marL="457200" lvl="0" indent="-342900" algn="l" rtl="0">
              <a:lnSpc>
                <a:spcPct val="115000"/>
              </a:lnSpc>
              <a:spcBef>
                <a:spcPts val="0"/>
              </a:spcBef>
              <a:spcAft>
                <a:spcPts val="0"/>
              </a:spcAft>
              <a:buSzPct val="108108"/>
              <a:buChar char="●"/>
            </a:pPr>
            <a:r>
              <a:rPr lang="en"/>
              <a:t>Market Research is complete, and the Government is ready to write a solicitation for </a:t>
            </a:r>
            <a:r>
              <a:rPr lang="en" b="1" u="sng"/>
              <a:t>self-driving cars</a:t>
            </a:r>
            <a:r>
              <a:rPr lang="en"/>
              <a:t>.  </a:t>
            </a:r>
            <a:endParaRPr/>
          </a:p>
          <a:p>
            <a:pPr marL="457200" lvl="0" indent="-228600" algn="l" rtl="0">
              <a:lnSpc>
                <a:spcPct val="115000"/>
              </a:lnSpc>
              <a:spcBef>
                <a:spcPts val="0"/>
              </a:spcBef>
              <a:spcAft>
                <a:spcPts val="0"/>
              </a:spcAft>
              <a:buSzPct val="108108"/>
              <a:buNone/>
            </a:pPr>
            <a:endParaRPr/>
          </a:p>
          <a:p>
            <a:pPr marL="457200" lvl="0" indent="-342900" algn="l" rtl="0">
              <a:lnSpc>
                <a:spcPct val="115000"/>
              </a:lnSpc>
              <a:spcBef>
                <a:spcPts val="0"/>
              </a:spcBef>
              <a:spcAft>
                <a:spcPts val="0"/>
              </a:spcAft>
              <a:buSzPct val="108108"/>
              <a:buChar char="●"/>
            </a:pPr>
            <a:r>
              <a:rPr lang="en"/>
              <a:t>State some of the core requirements for the solicitation’s evaluation criteria </a:t>
            </a:r>
            <a:r>
              <a:rPr lang="en" b="1"/>
              <a:t>as interview-style questions</a:t>
            </a:r>
            <a:r>
              <a:rPr lang="en"/>
              <a:t>.  </a:t>
            </a:r>
            <a:endParaRPr/>
          </a:p>
          <a:p>
            <a:pPr marL="914400" lvl="1" indent="-317499" algn="l" rtl="0">
              <a:lnSpc>
                <a:spcPct val="115000"/>
              </a:lnSpc>
              <a:spcBef>
                <a:spcPts val="0"/>
              </a:spcBef>
              <a:spcAft>
                <a:spcPts val="0"/>
              </a:spcAft>
              <a:buSzPct val="108107"/>
              <a:buChar char="○"/>
            </a:pPr>
            <a:r>
              <a:rPr lang="en"/>
              <a:t>Factor 1: Technical</a:t>
            </a:r>
            <a:endParaRPr/>
          </a:p>
          <a:p>
            <a:pPr marL="914400" lvl="1" indent="-317499" algn="l" rtl="0">
              <a:lnSpc>
                <a:spcPct val="115000"/>
              </a:lnSpc>
              <a:spcBef>
                <a:spcPts val="0"/>
              </a:spcBef>
              <a:spcAft>
                <a:spcPts val="0"/>
              </a:spcAft>
              <a:buSzPct val="108107"/>
              <a:buChar char="○"/>
            </a:pPr>
            <a:r>
              <a:rPr lang="en"/>
              <a:t>Factor 2: Experience</a:t>
            </a:r>
            <a:endParaRPr/>
          </a:p>
        </p:txBody>
      </p:sp>
      <p:pic>
        <p:nvPicPr>
          <p:cNvPr id="1001" name="Google Shape;1001;p128" descr="Self driving - Free transport icons"/>
          <p:cNvPicPr preferRelativeResize="0"/>
          <p:nvPr/>
        </p:nvPicPr>
        <p:blipFill rotWithShape="1">
          <a:blip r:embed="rId4">
            <a:alphaModFix/>
          </a:blip>
          <a:srcRect t="15973"/>
          <a:stretch/>
        </p:blipFill>
        <p:spPr>
          <a:xfrm>
            <a:off x="893683" y="3145872"/>
            <a:ext cx="3151427" cy="2532410"/>
          </a:xfrm>
          <a:prstGeom prst="rect">
            <a:avLst/>
          </a:prstGeom>
          <a:noFill/>
          <a:ln>
            <a:noFill/>
          </a:ln>
        </p:spPr>
      </p:pic>
      <p:pic>
        <p:nvPicPr>
          <p:cNvPr id="1002" name="Google Shape;1002;p128" descr="PIL logo"/>
          <p:cNvPicPr preferRelativeResize="0"/>
          <p:nvPr/>
        </p:nvPicPr>
        <p:blipFill rotWithShape="1">
          <a:blip r:embed="rId5">
            <a:alphaModFix/>
          </a:blip>
          <a:srcRect/>
          <a:stretch/>
        </p:blipFill>
        <p:spPr>
          <a:xfrm>
            <a:off x="7689300" y="137515"/>
            <a:ext cx="1143000" cy="507206"/>
          </a:xfrm>
          <a:prstGeom prst="rect">
            <a:avLst/>
          </a:prstGeom>
          <a:noFill/>
          <a:ln>
            <a:noFill/>
          </a:ln>
        </p:spPr>
      </p:pic>
      <p:sp>
        <p:nvSpPr>
          <p:cNvPr id="998" name="Google Shape;998;p128"/>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32963"/>
              </a:buClr>
              <a:buSzPct val="111111"/>
              <a:buNone/>
            </a:pPr>
            <a:r>
              <a:rPr lang="en" dirty="0"/>
              <a:t>Now it’s YOUR Turn! </a:t>
            </a:r>
            <a:r>
              <a:rPr lang="en-US" dirty="0"/>
              <a:t>2</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29"/>
          <p:cNvSpPr txBox="1">
            <a:spLocks noGrp="1"/>
          </p:cNvSpPr>
          <p:nvPr>
            <p:ph type="sldNum" idx="12"/>
          </p:nvPr>
        </p:nvSpPr>
        <p:spPr>
          <a:xfrm>
            <a:off x="8240925" y="4899072"/>
            <a:ext cx="548700" cy="2445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800"/>
              <a:buNone/>
            </a:pPr>
            <a:fld id="{00000000-1234-1234-1234-123412341234}" type="slidenum">
              <a:rPr lang="en"/>
              <a:t>23</a:t>
            </a:fld>
            <a:endParaRPr/>
          </a:p>
        </p:txBody>
      </p:sp>
      <p:pic>
        <p:nvPicPr>
          <p:cNvPr id="1008" name="Google Shape;1008;p129" descr="Free Animated Communication Clipart | Free Images at Clker.com - vector clip  art online, royalty free &amp; public domain"/>
          <p:cNvPicPr preferRelativeResize="0"/>
          <p:nvPr/>
        </p:nvPicPr>
        <p:blipFill rotWithShape="1">
          <a:blip r:embed="rId3">
            <a:alphaModFix/>
          </a:blip>
          <a:srcRect/>
          <a:stretch/>
        </p:blipFill>
        <p:spPr>
          <a:xfrm flipH="1">
            <a:off x="6633159" y="2971376"/>
            <a:ext cx="1430026" cy="1423670"/>
          </a:xfrm>
          <a:prstGeom prst="rect">
            <a:avLst/>
          </a:prstGeom>
          <a:noFill/>
          <a:ln>
            <a:noFill/>
          </a:ln>
        </p:spPr>
      </p:pic>
      <p:pic>
        <p:nvPicPr>
          <p:cNvPr id="1009" name="Google Shape;1009;p129" descr="Man talking to someone and gesturing guy Vector Image"/>
          <p:cNvPicPr preferRelativeResize="0"/>
          <p:nvPr/>
        </p:nvPicPr>
        <p:blipFill rotWithShape="1">
          <a:blip r:embed="rId4">
            <a:alphaModFix/>
          </a:blip>
          <a:srcRect l="25111" t="6585" r="28523" b="49125"/>
          <a:stretch/>
        </p:blipFill>
        <p:spPr>
          <a:xfrm>
            <a:off x="189607" y="1376308"/>
            <a:ext cx="2208107" cy="2278025"/>
          </a:xfrm>
          <a:prstGeom prst="rect">
            <a:avLst/>
          </a:prstGeom>
          <a:noFill/>
          <a:ln>
            <a:noFill/>
          </a:ln>
        </p:spPr>
      </p:pic>
      <p:pic>
        <p:nvPicPr>
          <p:cNvPr id="1010" name="Google Shape;1010;p129" descr="Black People Talking Vector Art, Icons, and Graphics for Free Download"/>
          <p:cNvPicPr preferRelativeResize="0"/>
          <p:nvPr/>
        </p:nvPicPr>
        <p:blipFill rotWithShape="1">
          <a:blip r:embed="rId5">
            <a:alphaModFix/>
          </a:blip>
          <a:srcRect l="38834"/>
          <a:stretch/>
        </p:blipFill>
        <p:spPr>
          <a:xfrm>
            <a:off x="1937126" y="654662"/>
            <a:ext cx="2293515" cy="2999672"/>
          </a:xfrm>
          <a:prstGeom prst="rect">
            <a:avLst/>
          </a:prstGeom>
          <a:noFill/>
          <a:ln>
            <a:noFill/>
          </a:ln>
        </p:spPr>
      </p:pic>
      <p:pic>
        <p:nvPicPr>
          <p:cNvPr id="1012" name="Google Shape;1012;p129" descr="Cartoon image of a woman on a phone "/>
          <p:cNvPicPr preferRelativeResize="0"/>
          <p:nvPr/>
        </p:nvPicPr>
        <p:blipFill rotWithShape="1">
          <a:blip r:embed="rId6">
            <a:alphaModFix/>
          </a:blip>
          <a:srcRect/>
          <a:stretch/>
        </p:blipFill>
        <p:spPr>
          <a:xfrm>
            <a:off x="5472145" y="1128115"/>
            <a:ext cx="1412852" cy="2774412"/>
          </a:xfrm>
          <a:prstGeom prst="rect">
            <a:avLst/>
          </a:prstGeom>
          <a:noFill/>
          <a:ln>
            <a:noFill/>
          </a:ln>
        </p:spPr>
      </p:pic>
      <p:sp>
        <p:nvSpPr>
          <p:cNvPr id="1013" name="Google Shape;1013;p129"/>
          <p:cNvSpPr txBox="1">
            <a:spLocks noGrp="1"/>
          </p:cNvSpPr>
          <p:nvPr>
            <p:ph type="title" idx="4294967295"/>
          </p:nvPr>
        </p:nvSpPr>
        <p:spPr>
          <a:xfrm>
            <a:off x="561686" y="4318525"/>
            <a:ext cx="845100" cy="585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70C0"/>
                </a:solidFill>
                <a:effectLst/>
                <a:uLnTx/>
                <a:uFillTx/>
                <a:latin typeface="Arial"/>
                <a:ea typeface="Arial"/>
                <a:cs typeface="Arial"/>
                <a:sym typeface="Arial"/>
              </a:rPr>
              <a:t>RFI</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4" name="Google Shape;1014;p129"/>
          <p:cNvSpPr txBox="1"/>
          <p:nvPr/>
        </p:nvSpPr>
        <p:spPr>
          <a:xfrm>
            <a:off x="2050255" y="4395046"/>
            <a:ext cx="2103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b="0" i="0" u="none" strike="noStrike" cap="none">
                <a:solidFill>
                  <a:srgbClr val="00B050"/>
                </a:solidFill>
                <a:latin typeface="Arial"/>
                <a:ea typeface="Arial"/>
                <a:cs typeface="Arial"/>
                <a:sym typeface="Arial"/>
              </a:rPr>
              <a:t>Requirements</a:t>
            </a:r>
            <a:endParaRPr/>
          </a:p>
        </p:txBody>
      </p:sp>
      <p:sp>
        <p:nvSpPr>
          <p:cNvPr id="1015" name="Google Shape;1015;p129"/>
          <p:cNvSpPr txBox="1"/>
          <p:nvPr/>
        </p:nvSpPr>
        <p:spPr>
          <a:xfrm>
            <a:off x="4572000" y="4380079"/>
            <a:ext cx="1829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b="0" i="0" u="none" strike="noStrike" cap="none">
                <a:solidFill>
                  <a:srgbClr val="7030A0"/>
                </a:solidFill>
                <a:latin typeface="Arial"/>
                <a:ea typeface="Arial"/>
                <a:cs typeface="Arial"/>
                <a:sym typeface="Arial"/>
              </a:rPr>
              <a:t>Solicitations</a:t>
            </a:r>
            <a:endParaRPr/>
          </a:p>
        </p:txBody>
      </p:sp>
      <p:pic>
        <p:nvPicPr>
          <p:cNvPr id="1016" name="Google Shape;1016;p129" descr="Draft Version Vector Images (over 330)"/>
          <p:cNvPicPr preferRelativeResize="0"/>
          <p:nvPr/>
        </p:nvPicPr>
        <p:blipFill rotWithShape="1">
          <a:blip r:embed="rId7">
            <a:alphaModFix/>
          </a:blip>
          <a:srcRect t="25341" b="24595"/>
          <a:stretch/>
        </p:blipFill>
        <p:spPr>
          <a:xfrm rot="-1673223">
            <a:off x="3495246" y="3593710"/>
            <a:ext cx="2381250" cy="1192106"/>
          </a:xfrm>
          <a:prstGeom prst="rect">
            <a:avLst/>
          </a:prstGeom>
          <a:noFill/>
          <a:ln>
            <a:noFill/>
          </a:ln>
        </p:spPr>
      </p:pic>
      <p:pic>
        <p:nvPicPr>
          <p:cNvPr id="1011" name="Google Shape;1011;p129" descr="Free Student Sharing Cliparts, Download Free Student Sharing Cliparts png  images, Free ClipArts on Clipart Library"/>
          <p:cNvPicPr preferRelativeResize="0"/>
          <p:nvPr/>
        </p:nvPicPr>
        <p:blipFill rotWithShape="1">
          <a:blip r:embed="rId8">
            <a:alphaModFix/>
          </a:blip>
          <a:srcRect l="27438" r="29256" b="76582"/>
          <a:stretch/>
        </p:blipFill>
        <p:spPr>
          <a:xfrm>
            <a:off x="546074" y="-114762"/>
            <a:ext cx="2366459" cy="980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4" name="Google Shape;1024;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sp>
        <p:nvSpPr>
          <p:cNvPr id="1021" name="Google Shape;1021;p130"/>
          <p:cNvSpPr txBox="1">
            <a:spLocks noGrp="1"/>
          </p:cNvSpPr>
          <p:nvPr>
            <p:ph type="title"/>
          </p:nvPr>
        </p:nvSpPr>
        <p:spPr>
          <a:xfrm>
            <a:off x="3017525" y="441950"/>
            <a:ext cx="5928300" cy="13665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a:t>Thank You!</a:t>
            </a:r>
            <a:endParaRPr/>
          </a:p>
        </p:txBody>
      </p:sp>
      <p:sp>
        <p:nvSpPr>
          <p:cNvPr id="1022" name="Google Shape;1022;p130"/>
          <p:cNvSpPr txBox="1">
            <a:spLocks noGrp="1"/>
          </p:cNvSpPr>
          <p:nvPr>
            <p:ph type="body" idx="1"/>
          </p:nvPr>
        </p:nvSpPr>
        <p:spPr>
          <a:xfrm>
            <a:off x="3169925" y="1833787"/>
            <a:ext cx="5775900" cy="2948100"/>
          </a:xfrm>
          <a:prstGeom prst="rect">
            <a:avLst/>
          </a:prstGeom>
          <a:noFill/>
          <a:ln>
            <a:noFill/>
          </a:ln>
        </p:spPr>
        <p:txBody>
          <a:bodyPr spcFirstLastPara="1" wrap="square" lIns="0" tIns="0" rIns="91425" bIns="91425" anchor="t" anchorCtr="0">
            <a:normAutofit lnSpcReduction="10000"/>
          </a:bodyPr>
          <a:lstStyle/>
          <a:p>
            <a:pPr marL="0" lvl="0" indent="0" algn="l" rtl="0">
              <a:lnSpc>
                <a:spcPct val="115000"/>
              </a:lnSpc>
              <a:spcBef>
                <a:spcPts val="0"/>
              </a:spcBef>
              <a:spcAft>
                <a:spcPts val="0"/>
              </a:spcAft>
              <a:buSzPts val="1800"/>
              <a:buNone/>
            </a:pPr>
            <a:r>
              <a:rPr lang="en"/>
              <a:t>You can reach out to us at: </a:t>
            </a:r>
            <a:r>
              <a:rPr lang="en" u="sng">
                <a:solidFill>
                  <a:schemeClr val="hlink"/>
                </a:solidFill>
                <a:hlinkClick r:id="rId3"/>
              </a:rPr>
              <a:t>pil@hq.dhs.gov</a:t>
            </a:r>
            <a:r>
              <a:rPr lang="en"/>
              <a:t> </a:t>
            </a:r>
            <a:endParaRPr/>
          </a:p>
          <a:p>
            <a:pPr marL="0" lvl="0" indent="0" algn="l" rtl="0">
              <a:lnSpc>
                <a:spcPct val="115000"/>
              </a:lnSpc>
              <a:spcBef>
                <a:spcPts val="1200"/>
              </a:spcBef>
              <a:spcAft>
                <a:spcPts val="0"/>
              </a:spcAft>
              <a:buSzPts val="1800"/>
              <a:buNone/>
            </a:pPr>
            <a:r>
              <a:rPr lang="en"/>
              <a:t>Scott Simpson: </a:t>
            </a:r>
            <a:r>
              <a:rPr lang="en" u="sng">
                <a:solidFill>
                  <a:schemeClr val="hlink"/>
                </a:solidFill>
                <a:hlinkClick r:id="rId4"/>
              </a:rPr>
              <a:t>scott.simpson@hq.dhs.gov</a:t>
            </a:r>
            <a:r>
              <a:rPr lang="en"/>
              <a:t> </a:t>
            </a:r>
            <a:endParaRPr/>
          </a:p>
          <a:p>
            <a:pPr marL="0" lvl="0" indent="0" algn="l" rtl="0">
              <a:lnSpc>
                <a:spcPct val="115000"/>
              </a:lnSpc>
              <a:spcBef>
                <a:spcPts val="1200"/>
              </a:spcBef>
              <a:spcAft>
                <a:spcPts val="0"/>
              </a:spcAft>
              <a:buSzPts val="1800"/>
              <a:buNone/>
            </a:pPr>
            <a:r>
              <a:rPr lang="en"/>
              <a:t>Monica Taylor: </a:t>
            </a:r>
            <a:r>
              <a:rPr lang="en" u="sng">
                <a:solidFill>
                  <a:schemeClr val="hlink"/>
                </a:solidFill>
                <a:hlinkClick r:id="rId5"/>
              </a:rPr>
              <a:t>monica.taylor@hq.dhs.gov</a:t>
            </a:r>
            <a:r>
              <a:rPr lang="en"/>
              <a:t> </a:t>
            </a:r>
            <a:endParaRPr/>
          </a:p>
          <a:p>
            <a:pPr marL="0" lvl="0" indent="0" algn="l" rtl="0">
              <a:lnSpc>
                <a:spcPct val="115000"/>
              </a:lnSpc>
              <a:spcBef>
                <a:spcPts val="1200"/>
              </a:spcBef>
              <a:spcAft>
                <a:spcPts val="0"/>
              </a:spcAft>
              <a:buSzPts val="1800"/>
              <a:buNone/>
            </a:pPr>
            <a:r>
              <a:rPr lang="en"/>
              <a:t>Chase Knetchel: </a:t>
            </a:r>
            <a:r>
              <a:rPr lang="en" u="sng">
                <a:solidFill>
                  <a:schemeClr val="hlink"/>
                </a:solidFill>
                <a:hlinkClick r:id="rId6"/>
              </a:rPr>
              <a:t>chase.knetchel@hq.dhs.gov</a:t>
            </a:r>
            <a:r>
              <a:rPr lang="en"/>
              <a:t> </a:t>
            </a:r>
            <a:endParaRPr/>
          </a:p>
          <a:p>
            <a:pPr marL="0" lvl="0" indent="0" algn="l" rtl="0">
              <a:lnSpc>
                <a:spcPct val="115000"/>
              </a:lnSpc>
              <a:spcBef>
                <a:spcPts val="1200"/>
              </a:spcBef>
              <a:spcAft>
                <a:spcPts val="0"/>
              </a:spcAft>
              <a:buSzPts val="1800"/>
              <a:buNone/>
            </a:pPr>
            <a:endParaRPr/>
          </a:p>
          <a:p>
            <a:pPr marL="0" lvl="0" indent="0" algn="ctr" rtl="0">
              <a:lnSpc>
                <a:spcPct val="115000"/>
              </a:lnSpc>
              <a:spcBef>
                <a:spcPts val="1200"/>
              </a:spcBef>
              <a:spcAft>
                <a:spcPts val="1200"/>
              </a:spcAft>
              <a:buSzPts val="1800"/>
              <a:buNone/>
            </a:pPr>
            <a:r>
              <a:rPr lang="en" sz="2400" b="1" u="sng">
                <a:solidFill>
                  <a:schemeClr val="hlink"/>
                </a:solidFill>
                <a:hlinkClick r:id="rId7"/>
              </a:rPr>
              <a:t>www.dhs.gov/pil</a:t>
            </a:r>
            <a:r>
              <a:rPr lang="en" sz="2400" b="1"/>
              <a:t> </a:t>
            </a:r>
            <a:endParaRPr sz="2400" b="1"/>
          </a:p>
        </p:txBody>
      </p:sp>
      <p:sp>
        <p:nvSpPr>
          <p:cNvPr id="1023" name="Google Shape;1023;p130"/>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b="1"/>
              <a:t>For more information, visit:</a:t>
            </a:r>
            <a:r>
              <a:rPr lang="en"/>
              <a:t> gsa.gov/FAST</a:t>
            </a:r>
            <a:endParaRPr/>
          </a:p>
        </p:txBody>
      </p:sp>
      <p:pic>
        <p:nvPicPr>
          <p:cNvPr id="1025" name="Google Shape;1025;p130" descr="PIL logo"/>
          <p:cNvPicPr preferRelativeResize="0"/>
          <p:nvPr/>
        </p:nvPicPr>
        <p:blipFill rotWithShape="1">
          <a:blip r:embed="rId8">
            <a:alphaModFix/>
          </a:blip>
          <a:srcRect/>
          <a:stretch/>
        </p:blipFill>
        <p:spPr>
          <a:xfrm>
            <a:off x="7689300" y="137515"/>
            <a:ext cx="1143000" cy="5072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31"/>
          <p:cNvSpPr txBox="1">
            <a:spLocks noGrp="1"/>
          </p:cNvSpPr>
          <p:nvPr>
            <p:ph type="ctrTitle"/>
          </p:nvPr>
        </p:nvSpPr>
        <p:spPr>
          <a:xfrm>
            <a:off x="311700" y="1633472"/>
            <a:ext cx="5550600" cy="1855200"/>
          </a:xfrm>
          <a:prstGeom prst="rect">
            <a:avLst/>
          </a:prstGeom>
        </p:spPr>
        <p:txBody>
          <a:bodyPr spcFirstLastPara="1" wrap="square" lIns="91425" tIns="91425" rIns="91425" bIns="91425" anchor="b" anchorCtr="0">
            <a:normAutofit/>
          </a:bodyPr>
          <a:lstStyle/>
          <a:p>
            <a:r>
              <a:rPr lang="en" dirty="0"/>
              <a:t>FAST 2024</a:t>
            </a:r>
            <a:br>
              <a:rPr lang="en" dirty="0"/>
            </a:br>
            <a:r>
              <a:rPr lang="en-US" dirty="0"/>
              <a:t>Better Contracting Initiative (BCI) &amp; CSAWs</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132"/>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Better Contracting Initiative</a:t>
            </a:r>
            <a:endParaRPr/>
          </a:p>
        </p:txBody>
      </p:sp>
      <p:sp>
        <p:nvSpPr>
          <p:cNvPr id="1037" name="Google Shape;1037;p132"/>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4" name="Google Shape;1044;p133" descr="Image to show measuring performance "/>
          <p:cNvPicPr preferRelativeResize="0"/>
          <p:nvPr/>
        </p:nvPicPr>
        <p:blipFill>
          <a:blip r:embed="rId3">
            <a:alphaModFix/>
          </a:blip>
          <a:stretch>
            <a:fillRect/>
          </a:stretch>
        </p:blipFill>
        <p:spPr>
          <a:xfrm>
            <a:off x="3279300" y="1572950"/>
            <a:ext cx="5719499" cy="3574687"/>
          </a:xfrm>
          <a:prstGeom prst="rect">
            <a:avLst/>
          </a:prstGeom>
          <a:noFill/>
          <a:ln>
            <a:noFill/>
          </a:ln>
        </p:spPr>
      </p:pic>
      <p:sp>
        <p:nvSpPr>
          <p:cNvPr id="1045" name="Google Shape;1045;p133" descr="CSAW slide header logo"/>
          <p:cNvSpPr/>
          <p:nvPr/>
        </p:nvSpPr>
        <p:spPr>
          <a:xfrm>
            <a:off x="125" y="0"/>
            <a:ext cx="9144000" cy="731700"/>
          </a:xfrm>
          <a:prstGeom prst="rect">
            <a:avLst/>
          </a:prstGeom>
          <a:gradFill>
            <a:gsLst>
              <a:gs pos="0">
                <a:srgbClr val="073763"/>
              </a:gs>
              <a:gs pos="100000">
                <a:srgbClr val="FFFFFF"/>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46" name="Google Shape;1046;p133" descr="CSAW logo"/>
          <p:cNvPicPr preferRelativeResize="0"/>
          <p:nvPr/>
        </p:nvPicPr>
        <p:blipFill rotWithShape="1">
          <a:blip r:embed="rId4">
            <a:alphaModFix/>
          </a:blip>
          <a:srcRect t="19892" b="24166"/>
          <a:stretch/>
        </p:blipFill>
        <p:spPr>
          <a:xfrm>
            <a:off x="783250" y="67725"/>
            <a:ext cx="2368199" cy="562105"/>
          </a:xfrm>
          <a:prstGeom prst="rect">
            <a:avLst/>
          </a:prstGeom>
          <a:noFill/>
          <a:ln>
            <a:noFill/>
          </a:ln>
        </p:spPr>
      </p:pic>
      <p:pic>
        <p:nvPicPr>
          <p:cNvPr id="1047" name="Google Shape;1047;p133" descr="NASA logo"/>
          <p:cNvPicPr preferRelativeResize="0"/>
          <p:nvPr/>
        </p:nvPicPr>
        <p:blipFill rotWithShape="1">
          <a:blip r:embed="rId5">
            <a:alphaModFix/>
          </a:blip>
          <a:srcRect l="22174" r="23674"/>
          <a:stretch/>
        </p:blipFill>
        <p:spPr>
          <a:xfrm>
            <a:off x="7203121" y="-16008"/>
            <a:ext cx="435812" cy="412297"/>
          </a:xfrm>
          <a:prstGeom prst="rect">
            <a:avLst/>
          </a:prstGeom>
          <a:noFill/>
          <a:ln>
            <a:noFill/>
          </a:ln>
        </p:spPr>
      </p:pic>
      <p:pic>
        <p:nvPicPr>
          <p:cNvPr id="1048" name="Google Shape;1048;p13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487279" y="373748"/>
            <a:ext cx="329466" cy="334046"/>
          </a:xfrm>
          <a:prstGeom prst="rect">
            <a:avLst/>
          </a:prstGeom>
          <a:noFill/>
          <a:ln>
            <a:noFill/>
          </a:ln>
        </p:spPr>
      </p:pic>
      <p:pic>
        <p:nvPicPr>
          <p:cNvPr id="1049" name="Google Shape;1049;p133">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869919" y="371987"/>
            <a:ext cx="329466" cy="337554"/>
          </a:xfrm>
          <a:prstGeom prst="rect">
            <a:avLst/>
          </a:prstGeom>
          <a:noFill/>
          <a:ln>
            <a:noFill/>
          </a:ln>
        </p:spPr>
      </p:pic>
      <p:pic>
        <p:nvPicPr>
          <p:cNvPr id="1050" name="Google Shape;1050;p133">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6487280" y="21371"/>
            <a:ext cx="329467" cy="337539"/>
          </a:xfrm>
          <a:prstGeom prst="rect">
            <a:avLst/>
          </a:prstGeom>
          <a:noFill/>
          <a:ln>
            <a:noFill/>
          </a:ln>
        </p:spPr>
      </p:pic>
      <p:pic>
        <p:nvPicPr>
          <p:cNvPr id="1051" name="Google Shape;1051;p133">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6873654" y="21363"/>
            <a:ext cx="329467" cy="337554"/>
          </a:xfrm>
          <a:prstGeom prst="rect">
            <a:avLst/>
          </a:prstGeom>
          <a:noFill/>
          <a:ln>
            <a:noFill/>
          </a:ln>
        </p:spPr>
      </p:pic>
      <p:pic>
        <p:nvPicPr>
          <p:cNvPr id="1052" name="Google Shape;1052;p133">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8403747" y="22240"/>
            <a:ext cx="327807" cy="335860"/>
          </a:xfrm>
          <a:prstGeom prst="rect">
            <a:avLst/>
          </a:prstGeom>
          <a:noFill/>
          <a:ln>
            <a:noFill/>
          </a:ln>
        </p:spPr>
      </p:pic>
      <p:pic>
        <p:nvPicPr>
          <p:cNvPr id="1053" name="Google Shape;1053;p133">
            <a:extLst>
              <a:ext uri="{C183D7F6-B498-43B3-948B-1728B52AA6E4}">
                <adec:decorative xmlns:adec="http://schemas.microsoft.com/office/drawing/2017/decorative" val="1"/>
              </a:ext>
            </a:extLst>
          </p:cNvPr>
          <p:cNvPicPr preferRelativeResize="0"/>
          <p:nvPr/>
        </p:nvPicPr>
        <p:blipFill>
          <a:blip r:embed="rId11">
            <a:alphaModFix/>
          </a:blip>
          <a:stretch>
            <a:fillRect/>
          </a:stretch>
        </p:blipFill>
        <p:spPr>
          <a:xfrm>
            <a:off x="8023037" y="22234"/>
            <a:ext cx="327807" cy="335862"/>
          </a:xfrm>
          <a:prstGeom prst="rect">
            <a:avLst/>
          </a:prstGeom>
          <a:noFill/>
          <a:ln>
            <a:noFill/>
          </a:ln>
        </p:spPr>
      </p:pic>
      <p:pic>
        <p:nvPicPr>
          <p:cNvPr id="1054" name="Google Shape;1054;p133" descr="GSA logo"/>
          <p:cNvPicPr preferRelativeResize="0"/>
          <p:nvPr/>
        </p:nvPicPr>
        <p:blipFill>
          <a:blip r:embed="rId12">
            <a:alphaModFix/>
          </a:blip>
          <a:stretch>
            <a:fillRect/>
          </a:stretch>
        </p:blipFill>
        <p:spPr>
          <a:xfrm>
            <a:off x="46978" y="22260"/>
            <a:ext cx="595018" cy="609600"/>
          </a:xfrm>
          <a:prstGeom prst="rect">
            <a:avLst/>
          </a:prstGeom>
          <a:noFill/>
          <a:ln>
            <a:noFill/>
          </a:ln>
          <a:effectLst>
            <a:outerShdw blurRad="57150" dist="19050" dir="5400000" algn="bl" rotWithShape="0">
              <a:srgbClr val="000000">
                <a:alpha val="50000"/>
              </a:srgbClr>
            </a:outerShdw>
          </a:effectLst>
        </p:spPr>
      </p:pic>
      <p:pic>
        <p:nvPicPr>
          <p:cNvPr id="1055" name="Google Shape;1055;p133">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7252558" y="371987"/>
            <a:ext cx="329466" cy="337554"/>
          </a:xfrm>
          <a:prstGeom prst="rect">
            <a:avLst/>
          </a:prstGeom>
          <a:noFill/>
          <a:ln>
            <a:noFill/>
          </a:ln>
        </p:spPr>
      </p:pic>
      <p:pic>
        <p:nvPicPr>
          <p:cNvPr id="1056" name="Google Shape;1056;p133">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8784459" y="22230"/>
            <a:ext cx="327805" cy="335848"/>
          </a:xfrm>
          <a:prstGeom prst="rect">
            <a:avLst/>
          </a:prstGeom>
          <a:noFill/>
          <a:ln>
            <a:noFill/>
          </a:ln>
          <a:effectLst>
            <a:outerShdw blurRad="57150" dist="19050" dir="5400000" algn="bl" rotWithShape="0">
              <a:srgbClr val="FFFFFF">
                <a:alpha val="50000"/>
              </a:srgbClr>
            </a:outerShdw>
          </a:effectLst>
        </p:spPr>
      </p:pic>
      <p:pic>
        <p:nvPicPr>
          <p:cNvPr id="1057" name="Google Shape;1057;p133">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6100904" y="371987"/>
            <a:ext cx="329466" cy="337554"/>
          </a:xfrm>
          <a:prstGeom prst="rect">
            <a:avLst/>
          </a:prstGeom>
          <a:noFill/>
          <a:ln>
            <a:noFill/>
          </a:ln>
        </p:spPr>
      </p:pic>
      <p:pic>
        <p:nvPicPr>
          <p:cNvPr id="1058" name="Google Shape;1058;p133">
            <a:extLst>
              <a:ext uri="{C183D7F6-B498-43B3-948B-1728B52AA6E4}">
                <adec:decorative xmlns:adec="http://schemas.microsoft.com/office/drawing/2017/decorative" val="1"/>
              </a:ext>
            </a:extLst>
          </p:cNvPr>
          <p:cNvPicPr preferRelativeResize="0"/>
          <p:nvPr/>
        </p:nvPicPr>
        <p:blipFill>
          <a:blip r:embed="rId16">
            <a:alphaModFix/>
          </a:blip>
          <a:stretch>
            <a:fillRect/>
          </a:stretch>
        </p:blipFill>
        <p:spPr>
          <a:xfrm>
            <a:off x="7638613" y="22240"/>
            <a:ext cx="327805" cy="335849"/>
          </a:xfrm>
          <a:prstGeom prst="rect">
            <a:avLst/>
          </a:prstGeom>
          <a:noFill/>
          <a:ln>
            <a:noFill/>
          </a:ln>
        </p:spPr>
      </p:pic>
      <p:pic>
        <p:nvPicPr>
          <p:cNvPr id="1059" name="Google Shape;1059;p133">
            <a:extLst>
              <a:ext uri="{C183D7F6-B498-43B3-948B-1728B52AA6E4}">
                <adec:decorative xmlns:adec="http://schemas.microsoft.com/office/drawing/2017/decorative" val="1"/>
              </a:ext>
            </a:extLst>
          </p:cNvPr>
          <p:cNvPicPr preferRelativeResize="0"/>
          <p:nvPr/>
        </p:nvPicPr>
        <p:blipFill>
          <a:blip r:embed="rId17">
            <a:alphaModFix/>
          </a:blip>
          <a:stretch>
            <a:fillRect/>
          </a:stretch>
        </p:blipFill>
        <p:spPr>
          <a:xfrm>
            <a:off x="8799671" y="377195"/>
            <a:ext cx="297375" cy="332358"/>
          </a:xfrm>
          <a:prstGeom prst="rect">
            <a:avLst/>
          </a:prstGeom>
          <a:noFill/>
          <a:ln>
            <a:noFill/>
          </a:ln>
        </p:spPr>
      </p:pic>
      <p:pic>
        <p:nvPicPr>
          <p:cNvPr id="1060" name="Google Shape;1060;p133">
            <a:extLst>
              <a:ext uri="{C183D7F6-B498-43B3-948B-1728B52AA6E4}">
                <adec:decorative xmlns:adec="http://schemas.microsoft.com/office/drawing/2017/decorative" val="1"/>
              </a:ext>
            </a:extLst>
          </p:cNvPr>
          <p:cNvPicPr preferRelativeResize="0"/>
          <p:nvPr/>
        </p:nvPicPr>
        <p:blipFill>
          <a:blip r:embed="rId18">
            <a:alphaModFix/>
          </a:blip>
          <a:stretch>
            <a:fillRect/>
          </a:stretch>
        </p:blipFill>
        <p:spPr>
          <a:xfrm>
            <a:off x="8403749" y="377227"/>
            <a:ext cx="327803" cy="335846"/>
          </a:xfrm>
          <a:prstGeom prst="rect">
            <a:avLst/>
          </a:prstGeom>
          <a:noFill/>
          <a:ln>
            <a:noFill/>
          </a:ln>
        </p:spPr>
      </p:pic>
      <p:pic>
        <p:nvPicPr>
          <p:cNvPr id="1061" name="Google Shape;1061;p133">
            <a:extLst>
              <a:ext uri="{C183D7F6-B498-43B3-948B-1728B52AA6E4}">
                <adec:decorative xmlns:adec="http://schemas.microsoft.com/office/drawing/2017/decorative" val="1"/>
              </a:ext>
            </a:extLst>
          </p:cNvPr>
          <p:cNvPicPr preferRelativeResize="0"/>
          <p:nvPr/>
        </p:nvPicPr>
        <p:blipFill>
          <a:blip r:embed="rId19">
            <a:alphaModFix/>
          </a:blip>
          <a:stretch>
            <a:fillRect/>
          </a:stretch>
        </p:blipFill>
        <p:spPr>
          <a:xfrm>
            <a:off x="7638613" y="378956"/>
            <a:ext cx="327806" cy="335849"/>
          </a:xfrm>
          <a:prstGeom prst="rect">
            <a:avLst/>
          </a:prstGeom>
          <a:noFill/>
          <a:ln>
            <a:noFill/>
          </a:ln>
        </p:spPr>
      </p:pic>
      <p:pic>
        <p:nvPicPr>
          <p:cNvPr id="1062" name="Google Shape;1062;p133">
            <a:extLst>
              <a:ext uri="{C183D7F6-B498-43B3-948B-1728B52AA6E4}">
                <adec:decorative xmlns:adec="http://schemas.microsoft.com/office/drawing/2017/decorative" val="1"/>
              </a:ext>
            </a:extLst>
          </p:cNvPr>
          <p:cNvPicPr preferRelativeResize="0"/>
          <p:nvPr/>
        </p:nvPicPr>
        <p:blipFill>
          <a:blip r:embed="rId20">
            <a:alphaModFix/>
          </a:blip>
          <a:stretch>
            <a:fillRect/>
          </a:stretch>
        </p:blipFill>
        <p:spPr>
          <a:xfrm>
            <a:off x="8021181" y="378956"/>
            <a:ext cx="327805" cy="335849"/>
          </a:xfrm>
          <a:prstGeom prst="rect">
            <a:avLst/>
          </a:prstGeom>
          <a:noFill/>
          <a:ln>
            <a:noFill/>
          </a:ln>
        </p:spPr>
      </p:pic>
      <p:sp>
        <p:nvSpPr>
          <p:cNvPr id="1063" name="Google Shape;1063;p133"/>
          <p:cNvSpPr txBox="1"/>
          <p:nvPr/>
        </p:nvSpPr>
        <p:spPr>
          <a:xfrm>
            <a:off x="3351750" y="936600"/>
            <a:ext cx="55746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i="1">
                <a:solidFill>
                  <a:srgbClr val="666666"/>
                </a:solidFill>
                <a:highlight>
                  <a:srgbClr val="FFFFFF"/>
                </a:highlight>
              </a:rPr>
              <a:t>Saving Money and Avoiding Waste by Getting Contract Requirements Right the First Time.</a:t>
            </a:r>
            <a:endParaRPr sz="2500" b="1" i="1">
              <a:solidFill>
                <a:srgbClr val="666666"/>
              </a:solidFill>
            </a:endParaRPr>
          </a:p>
        </p:txBody>
      </p:sp>
      <p:pic>
        <p:nvPicPr>
          <p:cNvPr id="1064" name="Google Shape;1064;p133">
            <a:extLst>
              <a:ext uri="{C183D7F6-B498-43B3-948B-1728B52AA6E4}">
                <adec:decorative xmlns:adec="http://schemas.microsoft.com/office/drawing/2017/decorative" val="1"/>
              </a:ext>
            </a:extLst>
          </p:cNvPr>
          <p:cNvPicPr preferRelativeResize="0"/>
          <p:nvPr/>
        </p:nvPicPr>
        <p:blipFill>
          <a:blip r:embed="rId21">
            <a:alphaModFix/>
          </a:blip>
          <a:stretch>
            <a:fillRect/>
          </a:stretch>
        </p:blipFill>
        <p:spPr>
          <a:xfrm>
            <a:off x="6080203" y="4705"/>
            <a:ext cx="370875" cy="370875"/>
          </a:xfrm>
          <a:prstGeom prst="rect">
            <a:avLst/>
          </a:prstGeom>
          <a:noFill/>
          <a:ln>
            <a:noFill/>
          </a:ln>
        </p:spPr>
      </p:pic>
      <p:sp>
        <p:nvSpPr>
          <p:cNvPr id="1043" name="Google Shape;1043;p133"/>
          <p:cNvSpPr txBox="1">
            <a:spLocks noGrp="1"/>
          </p:cNvSpPr>
          <p:nvPr>
            <p:ph type="body" idx="1"/>
          </p:nvPr>
        </p:nvSpPr>
        <p:spPr>
          <a:xfrm>
            <a:off x="311700" y="1694400"/>
            <a:ext cx="2808000"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“...Over the coming months, GSA will continue to sponsor a series of facilitated requirements development and acquisition planning workshops for services contracts with acquisition teams across the Government.  GSA will also partner with the agencies’ acquisition leadership to help train individuals that can facilitate workshops within their own agencies.”</a:t>
            </a:r>
            <a:endParaRPr sz="1400"/>
          </a:p>
        </p:txBody>
      </p:sp>
      <p:sp>
        <p:nvSpPr>
          <p:cNvPr id="1042" name="Google Shape;1042;p133"/>
          <p:cNvSpPr txBox="1">
            <a:spLocks noGrp="1"/>
          </p:cNvSpPr>
          <p:nvPr>
            <p:ph type="title"/>
          </p:nvPr>
        </p:nvSpPr>
        <p:spPr>
          <a:xfrm>
            <a:off x="311700" y="860400"/>
            <a:ext cx="2808000" cy="755700"/>
          </a:xfrm>
          <a:prstGeom prst="rect">
            <a:avLst/>
          </a:prstGeom>
        </p:spPr>
        <p:txBody>
          <a:bodyPr spcFirstLastPara="1" wrap="square" lIns="68575" tIns="34275" rIns="68575" bIns="0" anchor="ctr" anchorCtr="0">
            <a:noAutofit/>
          </a:bodyPr>
          <a:lstStyle/>
          <a:p>
            <a:pPr marL="0" lvl="0" indent="0" algn="l" rtl="0">
              <a:spcBef>
                <a:spcPts val="0"/>
              </a:spcBef>
              <a:spcAft>
                <a:spcPts val="0"/>
              </a:spcAft>
              <a:buNone/>
            </a:pPr>
            <a:r>
              <a:rPr lang="en" b="1" dirty="0"/>
              <a:t>Better Contracting Initiative continued</a:t>
            </a:r>
            <a:endParaRPr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34" descr="List of good fit customer requirements "/>
          <p:cNvSpPr/>
          <p:nvPr/>
        </p:nvSpPr>
        <p:spPr>
          <a:xfrm>
            <a:off x="6775825" y="731700"/>
            <a:ext cx="2368200" cy="4411800"/>
          </a:xfrm>
          <a:prstGeom prst="rect">
            <a:avLst/>
          </a:prstGeom>
          <a:solidFill>
            <a:srgbClr val="1B94C2"/>
          </a:solid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0000"/>
              </a:buClr>
              <a:buSzPts val="1100"/>
              <a:buFont typeface="Arial"/>
              <a:buNone/>
            </a:pPr>
            <a:endParaRPr sz="1200" b="1">
              <a:solidFill>
                <a:srgbClr val="FFFFFF"/>
              </a:solidFill>
            </a:endParaRPr>
          </a:p>
        </p:txBody>
      </p:sp>
      <p:sp>
        <p:nvSpPr>
          <p:cNvPr id="1070" name="Google Shape;1070;p134" descr="CSAW slide header "/>
          <p:cNvSpPr/>
          <p:nvPr/>
        </p:nvSpPr>
        <p:spPr>
          <a:xfrm>
            <a:off x="125" y="0"/>
            <a:ext cx="9144000" cy="731700"/>
          </a:xfrm>
          <a:prstGeom prst="rect">
            <a:avLst/>
          </a:prstGeom>
          <a:gradFill>
            <a:gsLst>
              <a:gs pos="0">
                <a:srgbClr val="073763"/>
              </a:gs>
              <a:gs pos="100000">
                <a:srgbClr val="FFFFFF"/>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pSp>
        <p:nvGrpSpPr>
          <p:cNvPr id="1071" name="Google Shape;1071;p134" descr="For the last four years, GSA, through FAS’s Office of Professional Services &amp; Human Capital Categories, has been offering facilitated requirements development and acquisition planning workshops, known as Civilian Services Acquisition Workshops (CSAWs).&#13;&#10;These workshops are built around an agency’s specific acquisition and its multi-functional integrated procurement team (IPT). The workshop walks the complete team through the performance-based acquisition (PBA) process. &#13;&#10;At the end of the workshop the team will have a vision, mission, and high level measurable objectives for their agency’s requirement. The team will also have begun the development of requirements, performance standards, and performance-based strategies, as well as have crafted a plan for completing each of these components.&#13;&#10;We have provided over 35 workshops, representing over $33 Billion in services spend.&#13;&#10;"/>
          <p:cNvGrpSpPr/>
          <p:nvPr/>
        </p:nvGrpSpPr>
        <p:grpSpPr>
          <a:xfrm>
            <a:off x="171319" y="617403"/>
            <a:ext cx="6449949" cy="3050400"/>
            <a:chOff x="-2500" y="1597622"/>
            <a:chExt cx="6858000" cy="3050400"/>
          </a:xfrm>
        </p:grpSpPr>
        <p:sp>
          <p:nvSpPr>
            <p:cNvPr id="1072" name="Google Shape;1072;p134" descr="For the last four years, GSA, through FAS’s Office of Professional Services &amp; Human Capital Categories, has been offering facilitated requirements development and acquisition planning workshops, known as Civilian Services Acquisition Workshops (CSAWs).&#13;&#10;These workshops are built around an agency’s specific acquisition and its multi-functional integrated procurement team (IPT). The workshop walks the complete team through the performance-based acquisition (PBA) process. &#13;&#10;At the end of the workshop the team will have a vision, mission, and high level measurable objectives for their agency’s requirement. The team will also have begun the development of requirements, performance standards, and performance-based strategies, as well as have crafted a plan for completing each of these components.&#13;&#10;We have provided over 35 workshops, representing over $33 Billion in services spend.&#13;&#10;"/>
            <p:cNvSpPr txBox="1"/>
            <p:nvPr/>
          </p:nvSpPr>
          <p:spPr>
            <a:xfrm>
              <a:off x="-2500" y="2028722"/>
              <a:ext cx="6858000" cy="2619300"/>
            </a:xfrm>
            <a:prstGeom prst="rect">
              <a:avLst/>
            </a:prstGeom>
            <a:noFill/>
            <a:ln>
              <a:noFill/>
            </a:ln>
          </p:spPr>
          <p:txBody>
            <a:bodyPr spcFirstLastPara="1" wrap="square" lIns="0" tIns="45700" rIns="0" bIns="45700" anchor="t" anchorCtr="0">
              <a:spAutoFit/>
            </a:bodyPr>
            <a:lstStyle/>
            <a:p>
              <a:pPr marL="457200" lvl="0" indent="-298450" algn="l" rtl="0">
                <a:lnSpc>
                  <a:spcPct val="115000"/>
                </a:lnSpc>
                <a:spcBef>
                  <a:spcPts val="1200"/>
                </a:spcBef>
                <a:spcAft>
                  <a:spcPts val="0"/>
                </a:spcAft>
                <a:buSzPts val="1100"/>
                <a:buChar char="●"/>
              </a:pPr>
              <a:r>
                <a:rPr lang="en" sz="1100" dirty="0"/>
                <a:t>For the last four years, GSA, through FAS’s Office of Professional Services &amp; Human Capital Categories, has been offering facilitated requirements development and acquisition planning workshops, known as Civilian Services Acquisition Workshops (CSAWs).</a:t>
              </a:r>
              <a:endParaRPr sz="1100" dirty="0"/>
            </a:p>
            <a:p>
              <a:pPr marL="457200" lvl="0" indent="-298450" algn="l" rtl="0">
                <a:lnSpc>
                  <a:spcPct val="115000"/>
                </a:lnSpc>
                <a:spcBef>
                  <a:spcPts val="1200"/>
                </a:spcBef>
                <a:spcAft>
                  <a:spcPts val="0"/>
                </a:spcAft>
                <a:buSzPts val="1100"/>
                <a:buChar char="●"/>
              </a:pPr>
              <a:r>
                <a:rPr lang="en" sz="1100" dirty="0"/>
                <a:t>These workshops are built around an agency’s specific acquisition and its multi-functional integrated procurement team (IPT). The workshop walks the complete team through the </a:t>
              </a:r>
              <a:r>
                <a:rPr lang="en" sz="1100" dirty="0">
                  <a:solidFill>
                    <a:srgbClr val="000000"/>
                  </a:solidFill>
                  <a:uFill>
                    <a:noFill/>
                  </a:uFill>
                  <a:hlinkClick r:id="rId3">
                    <a:extLst>
                      <a:ext uri="{A12FA001-AC4F-418D-AE19-62706E023703}">
                        <ahyp:hlinkClr xmlns:ahyp="http://schemas.microsoft.com/office/drawing/2018/hyperlinkcolor" val="tx"/>
                      </a:ext>
                    </a:extLst>
                  </a:hlinkClick>
                </a:rPr>
                <a:t>performance-based acquisition (PBA) process</a:t>
              </a:r>
              <a:r>
                <a:rPr lang="en" sz="1100" dirty="0"/>
                <a:t>.</a:t>
              </a:r>
              <a:r>
                <a:rPr lang="en" sz="1100" dirty="0">
                  <a:solidFill>
                    <a:srgbClr val="000000"/>
                  </a:solidFill>
                </a:rPr>
                <a:t> </a:t>
              </a:r>
              <a:endParaRPr sz="1100" dirty="0">
                <a:solidFill>
                  <a:srgbClr val="000000"/>
                </a:solidFill>
              </a:endParaRPr>
            </a:p>
            <a:p>
              <a:pPr marL="457200" lvl="0" indent="-298450" algn="l" rtl="0">
                <a:lnSpc>
                  <a:spcPct val="115000"/>
                </a:lnSpc>
                <a:spcBef>
                  <a:spcPts val="1000"/>
                </a:spcBef>
                <a:spcAft>
                  <a:spcPts val="0"/>
                </a:spcAft>
                <a:buSzPts val="1100"/>
                <a:buChar char="●"/>
              </a:pPr>
              <a:r>
                <a:rPr lang="en" sz="1100" dirty="0">
                  <a:solidFill>
                    <a:srgbClr val="000000"/>
                  </a:solidFill>
                </a:rPr>
                <a:t>At the end of the workshop the team will have a vision, mission, and high level measurable objectives for their agency’s requirement. The team will also have begun the development of requirements, performance standards, and performance-based strategies, as well as have crafted a plan for completing each of these components.</a:t>
              </a:r>
              <a:endParaRPr sz="1100" dirty="0">
                <a:solidFill>
                  <a:srgbClr val="000000"/>
                </a:solidFill>
              </a:endParaRPr>
            </a:p>
            <a:p>
              <a:pPr marL="457200" lvl="0" indent="-298450" algn="l" rtl="0">
                <a:lnSpc>
                  <a:spcPct val="115000"/>
                </a:lnSpc>
                <a:spcBef>
                  <a:spcPts val="1000"/>
                </a:spcBef>
                <a:spcAft>
                  <a:spcPts val="1000"/>
                </a:spcAft>
                <a:buSzPts val="1100"/>
                <a:buChar char="●"/>
              </a:pPr>
              <a:r>
                <a:rPr lang="en" sz="1100" dirty="0"/>
                <a:t>We have provided over 35 workshops, representing over $33 Billion in services spend.</a:t>
              </a:r>
              <a:endParaRPr sz="1100" dirty="0"/>
            </a:p>
          </p:txBody>
        </p:sp>
        <p:sp>
          <p:nvSpPr>
            <p:cNvPr id="1073" name="Google Shape;1073;p134"/>
            <p:cNvSpPr txBox="1"/>
            <p:nvPr/>
          </p:nvSpPr>
          <p:spPr>
            <a:xfrm>
              <a:off x="46869" y="1597622"/>
              <a:ext cx="66807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rgbClr val="000000"/>
                </a:buClr>
                <a:buSzPts val="1200"/>
                <a:buFont typeface="Arial"/>
                <a:buNone/>
              </a:pPr>
              <a:endParaRPr sz="1400" b="1">
                <a:solidFill>
                  <a:srgbClr val="1B94C2"/>
                </a:solidFill>
                <a:latin typeface="Georgia"/>
                <a:ea typeface="Georgia"/>
                <a:cs typeface="Georgia"/>
                <a:sym typeface="Georgia"/>
              </a:endParaRPr>
            </a:p>
            <a:p>
              <a:pPr marL="0" lvl="0" indent="0" algn="l" rtl="0">
                <a:spcBef>
                  <a:spcPts val="0"/>
                </a:spcBef>
                <a:spcAft>
                  <a:spcPts val="0"/>
                </a:spcAft>
                <a:buClr>
                  <a:srgbClr val="000000"/>
                </a:buClr>
                <a:buSzPts val="1200"/>
                <a:buFont typeface="Arial"/>
                <a:buNone/>
              </a:pPr>
              <a:r>
                <a:rPr lang="en" sz="1400" b="1">
                  <a:solidFill>
                    <a:srgbClr val="1B94C2"/>
                  </a:solidFill>
                </a:rPr>
                <a:t>What is a CSAW?</a:t>
              </a:r>
              <a:endParaRPr sz="1400" b="1">
                <a:solidFill>
                  <a:srgbClr val="1B94C2"/>
                </a:solidFill>
              </a:endParaRPr>
            </a:p>
          </p:txBody>
        </p:sp>
      </p:grpSp>
      <p:grpSp>
        <p:nvGrpSpPr>
          <p:cNvPr id="1075" name="Google Shape;1075;p134" descr="November 2023: PMC Challenge Cards issued &#13;&#10;January 19, 2024: Inventory of procurements and personnel to be trained&#13;&#10;January 16, 2024: OSDBU Council briefed &#13;&#10;January 25, 2024: PMA webinar on BCI hosted&#13;&#10;March 3 - 6, 2024: NCMA Nexus&#13;&#10;"/>
          <p:cNvGrpSpPr/>
          <p:nvPr/>
        </p:nvGrpSpPr>
        <p:grpSpPr>
          <a:xfrm>
            <a:off x="165135" y="3504686"/>
            <a:ext cx="6456385" cy="1366191"/>
            <a:chOff x="168407" y="2816311"/>
            <a:chExt cx="6687089" cy="1366191"/>
          </a:xfrm>
        </p:grpSpPr>
        <p:sp>
          <p:nvSpPr>
            <p:cNvPr id="1076" name="Google Shape;1076;p134" descr="November 2023: PMC Challenge Cards issued &#13;&#10;January 19, 2024: Inventory of procurements and personnel to be trained&#13;&#10;January 16, 2024: OSDBU Council briefed &#13;&#10;January 25, 2024: PMA webinar on BCI hosted&#13;&#10;March 3 - 6, 2024: NCMA Nexus&#13;&#10;"/>
            <p:cNvSpPr txBox="1"/>
            <p:nvPr/>
          </p:nvSpPr>
          <p:spPr>
            <a:xfrm>
              <a:off x="174796" y="3243502"/>
              <a:ext cx="6680700" cy="939000"/>
            </a:xfrm>
            <a:prstGeom prst="rect">
              <a:avLst/>
            </a:prstGeom>
            <a:noFill/>
            <a:ln>
              <a:noFill/>
            </a:ln>
          </p:spPr>
          <p:txBody>
            <a:bodyPr spcFirstLastPara="1" wrap="square" lIns="0" tIns="45700" rIns="0" bIns="45700" anchor="t" anchorCtr="0">
              <a:spAutoFit/>
            </a:bodyPr>
            <a:lstStyle/>
            <a:p>
              <a:pPr marL="457200" lvl="0" indent="-298450" algn="l" rtl="0">
                <a:lnSpc>
                  <a:spcPct val="100000"/>
                </a:lnSpc>
                <a:spcBef>
                  <a:spcPts val="0"/>
                </a:spcBef>
                <a:spcAft>
                  <a:spcPts val="0"/>
                </a:spcAft>
                <a:buSzPts val="1100"/>
                <a:buChar char="●"/>
              </a:pPr>
              <a:r>
                <a:rPr lang="en" sz="1100" dirty="0"/>
                <a:t>November 2023: PMC Challenge Cards issued </a:t>
              </a:r>
              <a:endParaRPr sz="1100" dirty="0"/>
            </a:p>
            <a:p>
              <a:pPr marL="457200" lvl="0" indent="-298450" algn="l" rtl="0">
                <a:lnSpc>
                  <a:spcPct val="100000"/>
                </a:lnSpc>
                <a:spcBef>
                  <a:spcPts val="0"/>
                </a:spcBef>
                <a:spcAft>
                  <a:spcPts val="0"/>
                </a:spcAft>
                <a:buSzPts val="1100"/>
                <a:buChar char="●"/>
              </a:pPr>
              <a:r>
                <a:rPr lang="en" sz="1100" dirty="0"/>
                <a:t>January 19, 2024: Inventory of procurements and personnel to be trained</a:t>
              </a:r>
              <a:endParaRPr sz="1100" dirty="0"/>
            </a:p>
            <a:p>
              <a:pPr marL="457200" lvl="0" indent="-298450" algn="l" rtl="0">
                <a:lnSpc>
                  <a:spcPct val="100000"/>
                </a:lnSpc>
                <a:spcBef>
                  <a:spcPts val="0"/>
                </a:spcBef>
                <a:spcAft>
                  <a:spcPts val="0"/>
                </a:spcAft>
                <a:buSzPts val="1100"/>
                <a:buChar char="●"/>
              </a:pPr>
              <a:r>
                <a:rPr lang="en" sz="1100" dirty="0"/>
                <a:t>January 16, 2024: OSDBU Council briefed </a:t>
              </a:r>
              <a:endParaRPr sz="1100" dirty="0"/>
            </a:p>
            <a:p>
              <a:pPr marL="457200" lvl="0" indent="-298450" algn="l" rtl="0">
                <a:lnSpc>
                  <a:spcPct val="100000"/>
                </a:lnSpc>
                <a:spcBef>
                  <a:spcPts val="0"/>
                </a:spcBef>
                <a:spcAft>
                  <a:spcPts val="0"/>
                </a:spcAft>
                <a:buSzPts val="1100"/>
                <a:buChar char="●"/>
              </a:pPr>
              <a:r>
                <a:rPr lang="en" sz="1100" dirty="0"/>
                <a:t>January 25, 2024: PMA webinar on BCI hosted</a:t>
              </a:r>
              <a:endParaRPr sz="1100" dirty="0"/>
            </a:p>
            <a:p>
              <a:pPr marL="457200" lvl="0" indent="-298450" algn="l" rtl="0">
                <a:lnSpc>
                  <a:spcPct val="100000"/>
                </a:lnSpc>
                <a:spcBef>
                  <a:spcPts val="0"/>
                </a:spcBef>
                <a:spcAft>
                  <a:spcPts val="0"/>
                </a:spcAft>
                <a:buSzPts val="1100"/>
                <a:buChar char="●"/>
              </a:pPr>
              <a:r>
                <a:rPr lang="en" sz="1100" dirty="0"/>
                <a:t>March 3 - 6, 2024: NCMA Nexus</a:t>
              </a:r>
              <a:endParaRPr sz="1100" dirty="0"/>
            </a:p>
          </p:txBody>
        </p:sp>
        <p:sp>
          <p:nvSpPr>
            <p:cNvPr id="1077" name="Google Shape;1077;p134"/>
            <p:cNvSpPr txBox="1"/>
            <p:nvPr/>
          </p:nvSpPr>
          <p:spPr>
            <a:xfrm>
              <a:off x="168407" y="2816311"/>
              <a:ext cx="66807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rgbClr val="000000"/>
                </a:buClr>
                <a:buSzPts val="1200"/>
                <a:buFont typeface="Arial"/>
                <a:buNone/>
              </a:pPr>
              <a:endParaRPr sz="1400" b="1">
                <a:solidFill>
                  <a:srgbClr val="1B94C2"/>
                </a:solidFill>
                <a:latin typeface="Georgia"/>
                <a:ea typeface="Georgia"/>
                <a:cs typeface="Georgia"/>
                <a:sym typeface="Georgia"/>
              </a:endParaRPr>
            </a:p>
            <a:p>
              <a:pPr marL="0" lvl="0" indent="0" algn="l" rtl="0">
                <a:spcBef>
                  <a:spcPts val="0"/>
                </a:spcBef>
                <a:spcAft>
                  <a:spcPts val="0"/>
                </a:spcAft>
                <a:buClr>
                  <a:srgbClr val="000000"/>
                </a:buClr>
                <a:buSzPts val="1200"/>
                <a:buFont typeface="Arial"/>
                <a:buNone/>
              </a:pPr>
              <a:r>
                <a:rPr lang="en" sz="1400" b="1">
                  <a:solidFill>
                    <a:srgbClr val="1B94C2"/>
                  </a:solidFill>
                </a:rPr>
                <a:t>GSA Outreach</a:t>
              </a:r>
              <a:endParaRPr sz="1400" b="1">
                <a:solidFill>
                  <a:srgbClr val="1B94C2"/>
                </a:solidFill>
              </a:endParaRPr>
            </a:p>
          </p:txBody>
        </p:sp>
      </p:grpSp>
      <p:sp>
        <p:nvSpPr>
          <p:cNvPr id="1078" name="Google Shape;1078;p134" descr="- Workshop is most effective for acquisition teams that have sufficient lead time (18 months to 2 years) &#13;&#10;- Total Lifecycle Value &gt;= $50M (or requirement is significantly complex or mission critical)&#13;&#10;- Preponderance is a SERVICES requirement; Requirement Categories have included: Professional Services, Information Technology, Facilities &amp; Construction, Medical, Transportation &amp; Logistics, Environmental&#13;&#10;- Full commitment from Agency Leadership + Contracting Office &amp; Program Office&#13;&#10;"/>
          <p:cNvSpPr txBox="1"/>
          <p:nvPr/>
        </p:nvSpPr>
        <p:spPr>
          <a:xfrm>
            <a:off x="6956225" y="1208306"/>
            <a:ext cx="2187900" cy="3956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 sz="1100" dirty="0">
                <a:solidFill>
                  <a:srgbClr val="FFFFFF"/>
                </a:solidFill>
              </a:rPr>
              <a:t>- Workshop is </a:t>
            </a:r>
            <a:r>
              <a:rPr lang="en" sz="1100" b="1" i="1" dirty="0">
                <a:solidFill>
                  <a:srgbClr val="FFFFFF"/>
                </a:solidFill>
              </a:rPr>
              <a:t>most</a:t>
            </a:r>
            <a:r>
              <a:rPr lang="en" sz="1100" b="1" dirty="0">
                <a:solidFill>
                  <a:srgbClr val="FFFFFF"/>
                </a:solidFill>
              </a:rPr>
              <a:t> </a:t>
            </a:r>
            <a:r>
              <a:rPr lang="en" sz="1100" dirty="0">
                <a:solidFill>
                  <a:srgbClr val="FFFFFF"/>
                </a:solidFill>
              </a:rPr>
              <a:t>effective for acquisition teams that have sufficient lead time (18 months to 2 years)</a:t>
            </a:r>
            <a:r>
              <a:rPr lang="en" sz="1100" b="1" dirty="0">
                <a:solidFill>
                  <a:srgbClr val="FFFFFF"/>
                </a:solidFill>
              </a:rPr>
              <a:t> </a:t>
            </a:r>
            <a:endParaRPr sz="1100" b="1" dirty="0">
              <a:solidFill>
                <a:srgbClr val="FFFFFF"/>
              </a:solidFill>
            </a:endParaRPr>
          </a:p>
          <a:p>
            <a:pPr marL="0" lvl="0" indent="0" algn="l" rtl="0">
              <a:lnSpc>
                <a:spcPct val="115000"/>
              </a:lnSpc>
              <a:spcBef>
                <a:spcPts val="1000"/>
              </a:spcBef>
              <a:spcAft>
                <a:spcPts val="0"/>
              </a:spcAft>
              <a:buNone/>
            </a:pPr>
            <a:r>
              <a:rPr lang="en" sz="1100" dirty="0">
                <a:solidFill>
                  <a:srgbClr val="FFFFFF"/>
                </a:solidFill>
              </a:rPr>
              <a:t>- Total Lifecycle Value </a:t>
            </a:r>
            <a:r>
              <a:rPr lang="en" sz="1100" b="1" dirty="0">
                <a:solidFill>
                  <a:srgbClr val="FFFFFF"/>
                </a:solidFill>
              </a:rPr>
              <a:t>&gt;= $50M</a:t>
            </a:r>
            <a:r>
              <a:rPr lang="en" sz="1100" dirty="0">
                <a:solidFill>
                  <a:srgbClr val="FFFFFF"/>
                </a:solidFill>
              </a:rPr>
              <a:t> (or requirement is significantly complex or mission critical)</a:t>
            </a:r>
            <a:endParaRPr sz="1100" b="1" dirty="0">
              <a:solidFill>
                <a:srgbClr val="FFFFFF"/>
              </a:solidFill>
            </a:endParaRPr>
          </a:p>
          <a:p>
            <a:pPr marL="0" lvl="0" indent="0" algn="l" rtl="0">
              <a:lnSpc>
                <a:spcPct val="115000"/>
              </a:lnSpc>
              <a:spcBef>
                <a:spcPts val="1000"/>
              </a:spcBef>
              <a:spcAft>
                <a:spcPts val="0"/>
              </a:spcAft>
              <a:buNone/>
            </a:pPr>
            <a:r>
              <a:rPr lang="en" sz="1100" dirty="0">
                <a:solidFill>
                  <a:srgbClr val="FFFFFF"/>
                </a:solidFill>
              </a:rPr>
              <a:t>- Preponderance is a </a:t>
            </a:r>
            <a:r>
              <a:rPr lang="en" sz="1100" b="1" dirty="0">
                <a:solidFill>
                  <a:srgbClr val="FFFFFF"/>
                </a:solidFill>
              </a:rPr>
              <a:t>SERVICES</a:t>
            </a:r>
            <a:r>
              <a:rPr lang="en" sz="1100" dirty="0">
                <a:solidFill>
                  <a:srgbClr val="FFFFFF"/>
                </a:solidFill>
              </a:rPr>
              <a:t> requirement; Requirement Categories have included: </a:t>
            </a:r>
            <a:r>
              <a:rPr lang="en" sz="1100" i="1" dirty="0">
                <a:solidFill>
                  <a:srgbClr val="FFFFFF"/>
                </a:solidFill>
              </a:rPr>
              <a:t>Professional Services, Information Technology, Facilities &amp; Construction, Medical, Transportation &amp; Logistics, Environmental</a:t>
            </a:r>
            <a:endParaRPr sz="1100" dirty="0">
              <a:solidFill>
                <a:srgbClr val="FFFFFF"/>
              </a:solidFill>
            </a:endParaRPr>
          </a:p>
          <a:p>
            <a:pPr marL="0" lvl="0" indent="0" algn="l" rtl="0">
              <a:lnSpc>
                <a:spcPct val="115000"/>
              </a:lnSpc>
              <a:spcBef>
                <a:spcPts val="1000"/>
              </a:spcBef>
              <a:spcAft>
                <a:spcPts val="1000"/>
              </a:spcAft>
              <a:buNone/>
            </a:pPr>
            <a:r>
              <a:rPr lang="en" sz="1100" dirty="0">
                <a:solidFill>
                  <a:srgbClr val="FFFFFF"/>
                </a:solidFill>
              </a:rPr>
              <a:t>- Full commitment from Agency Leadership + Contracting Office &amp; Program Office</a:t>
            </a:r>
            <a:endParaRPr sz="1100" b="1" dirty="0">
              <a:solidFill>
                <a:srgbClr val="FFFFFF"/>
              </a:solidFill>
            </a:endParaRPr>
          </a:p>
        </p:txBody>
      </p:sp>
      <p:sp>
        <p:nvSpPr>
          <p:cNvPr id="1079" name="Google Shape;1079;p134"/>
          <p:cNvSpPr txBox="1">
            <a:spLocks noGrp="1"/>
          </p:cNvSpPr>
          <p:nvPr>
            <p:ph type="title" idx="4294967295"/>
          </p:nvPr>
        </p:nvSpPr>
        <p:spPr>
          <a:xfrm>
            <a:off x="6893088" y="731700"/>
            <a:ext cx="2133600" cy="600300"/>
          </a:xfrm>
          <a:prstGeom prst="rect">
            <a:avLst/>
          </a:prstGeom>
          <a:noFill/>
          <a:ln>
            <a:noFill/>
            <a:prstDash/>
          </a:ln>
          <a:effectLst/>
        </p:spPr>
        <p:txBody>
          <a:bodyPr rot="0" spcFirstLastPara="1" vertOverflow="overflow" horzOverflow="overflow" vert="horz" wrap="square" lIns="0" tIns="45700" rIns="0"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Good Fit Customer Requirements</a:t>
            </a: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1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080" name="Google Shape;1080;p134" descr="- Workshop is most effective for acquisition teams that have sufficient lead time (18 months to 2 years) &#13;&#10;- Total Lifecycle Value &gt;= $50M (or requirement is significantly complex or mission critical)&#13;&#10;- Preponderance is a SERVICES requirement; Requirement Categories have included: Professional Services, Information Technology, Facilities &amp; Construction, Medical, Transportation &amp; Logistics, Environmental&#13;&#10;- Full commitment from Agency Leadership + Contracting Office &amp; Program Office&#13;&#10;"/>
          <p:cNvCxnSpPr/>
          <p:nvPr/>
        </p:nvCxnSpPr>
        <p:spPr>
          <a:xfrm>
            <a:off x="6781525" y="1169250"/>
            <a:ext cx="2356800" cy="0"/>
          </a:xfrm>
          <a:prstGeom prst="straightConnector1">
            <a:avLst/>
          </a:prstGeom>
          <a:noFill/>
          <a:ln w="9525" cap="flat" cmpd="sng">
            <a:solidFill>
              <a:schemeClr val="lt1"/>
            </a:solidFill>
            <a:prstDash val="solid"/>
            <a:round/>
            <a:headEnd type="none" w="med" len="med"/>
            <a:tailEnd type="none" w="med" len="med"/>
          </a:ln>
        </p:spPr>
      </p:cxnSp>
      <p:pic>
        <p:nvPicPr>
          <p:cNvPr id="1081" name="Google Shape;1081;p134" descr="NASA logo"/>
          <p:cNvPicPr preferRelativeResize="0"/>
          <p:nvPr/>
        </p:nvPicPr>
        <p:blipFill rotWithShape="1">
          <a:blip r:embed="rId4">
            <a:alphaModFix/>
          </a:blip>
          <a:srcRect l="22174" r="23674"/>
          <a:stretch/>
        </p:blipFill>
        <p:spPr>
          <a:xfrm>
            <a:off x="7203121" y="-16008"/>
            <a:ext cx="435812" cy="412297"/>
          </a:xfrm>
          <a:prstGeom prst="rect">
            <a:avLst/>
          </a:prstGeom>
          <a:noFill/>
          <a:ln>
            <a:noFill/>
          </a:ln>
        </p:spPr>
      </p:pic>
      <p:pic>
        <p:nvPicPr>
          <p:cNvPr id="1082" name="Google Shape;1082;p134" descr="Agency logo "/>
          <p:cNvPicPr preferRelativeResize="0"/>
          <p:nvPr/>
        </p:nvPicPr>
        <p:blipFill>
          <a:blip r:embed="rId5">
            <a:alphaModFix/>
          </a:blip>
          <a:stretch>
            <a:fillRect/>
          </a:stretch>
        </p:blipFill>
        <p:spPr>
          <a:xfrm>
            <a:off x="6487279" y="373748"/>
            <a:ext cx="329466" cy="334046"/>
          </a:xfrm>
          <a:prstGeom prst="rect">
            <a:avLst/>
          </a:prstGeom>
          <a:noFill/>
          <a:ln>
            <a:noFill/>
          </a:ln>
        </p:spPr>
      </p:pic>
      <p:pic>
        <p:nvPicPr>
          <p:cNvPr id="1083" name="Google Shape;1083;p134" descr="Agency logo "/>
          <p:cNvPicPr preferRelativeResize="0"/>
          <p:nvPr/>
        </p:nvPicPr>
        <p:blipFill>
          <a:blip r:embed="rId6">
            <a:alphaModFix/>
          </a:blip>
          <a:stretch>
            <a:fillRect/>
          </a:stretch>
        </p:blipFill>
        <p:spPr>
          <a:xfrm>
            <a:off x="6869919" y="371987"/>
            <a:ext cx="329466" cy="337554"/>
          </a:xfrm>
          <a:prstGeom prst="rect">
            <a:avLst/>
          </a:prstGeom>
          <a:noFill/>
          <a:ln>
            <a:noFill/>
          </a:ln>
        </p:spPr>
      </p:pic>
      <p:pic>
        <p:nvPicPr>
          <p:cNvPr id="1084" name="Google Shape;1084;p134" descr="Agency logo "/>
          <p:cNvPicPr preferRelativeResize="0"/>
          <p:nvPr/>
        </p:nvPicPr>
        <p:blipFill>
          <a:blip r:embed="rId7">
            <a:alphaModFix/>
          </a:blip>
          <a:stretch>
            <a:fillRect/>
          </a:stretch>
        </p:blipFill>
        <p:spPr>
          <a:xfrm>
            <a:off x="6487280" y="21371"/>
            <a:ext cx="329467" cy="337539"/>
          </a:xfrm>
          <a:prstGeom prst="rect">
            <a:avLst/>
          </a:prstGeom>
          <a:noFill/>
          <a:ln>
            <a:noFill/>
          </a:ln>
        </p:spPr>
      </p:pic>
      <p:pic>
        <p:nvPicPr>
          <p:cNvPr id="1085" name="Google Shape;1085;p134" descr="Agency logo "/>
          <p:cNvPicPr preferRelativeResize="0"/>
          <p:nvPr/>
        </p:nvPicPr>
        <p:blipFill rotWithShape="1">
          <a:blip r:embed="rId8">
            <a:alphaModFix/>
          </a:blip>
          <a:srcRect/>
          <a:stretch/>
        </p:blipFill>
        <p:spPr>
          <a:xfrm>
            <a:off x="6873654" y="21363"/>
            <a:ext cx="329467" cy="337554"/>
          </a:xfrm>
          <a:prstGeom prst="rect">
            <a:avLst/>
          </a:prstGeom>
          <a:noFill/>
          <a:ln>
            <a:noFill/>
          </a:ln>
        </p:spPr>
      </p:pic>
      <p:pic>
        <p:nvPicPr>
          <p:cNvPr id="1086" name="Google Shape;1086;p134" descr="Agency logo "/>
          <p:cNvPicPr preferRelativeResize="0"/>
          <p:nvPr/>
        </p:nvPicPr>
        <p:blipFill>
          <a:blip r:embed="rId9">
            <a:alphaModFix/>
          </a:blip>
          <a:stretch>
            <a:fillRect/>
          </a:stretch>
        </p:blipFill>
        <p:spPr>
          <a:xfrm>
            <a:off x="8403747" y="22240"/>
            <a:ext cx="327807" cy="335860"/>
          </a:xfrm>
          <a:prstGeom prst="rect">
            <a:avLst/>
          </a:prstGeom>
          <a:noFill/>
          <a:ln>
            <a:noFill/>
          </a:ln>
        </p:spPr>
      </p:pic>
      <p:pic>
        <p:nvPicPr>
          <p:cNvPr id="1087" name="Google Shape;1087;p134" descr="Agency logo "/>
          <p:cNvPicPr preferRelativeResize="0"/>
          <p:nvPr/>
        </p:nvPicPr>
        <p:blipFill>
          <a:blip r:embed="rId10">
            <a:alphaModFix/>
          </a:blip>
          <a:stretch>
            <a:fillRect/>
          </a:stretch>
        </p:blipFill>
        <p:spPr>
          <a:xfrm>
            <a:off x="8023037" y="22234"/>
            <a:ext cx="327807" cy="335862"/>
          </a:xfrm>
          <a:prstGeom prst="rect">
            <a:avLst/>
          </a:prstGeom>
          <a:noFill/>
          <a:ln>
            <a:noFill/>
          </a:ln>
        </p:spPr>
      </p:pic>
      <p:pic>
        <p:nvPicPr>
          <p:cNvPr id="1088" name="Google Shape;1088;p134" descr="GSA logo"/>
          <p:cNvPicPr preferRelativeResize="0"/>
          <p:nvPr/>
        </p:nvPicPr>
        <p:blipFill>
          <a:blip r:embed="rId11">
            <a:alphaModFix/>
          </a:blip>
          <a:stretch>
            <a:fillRect/>
          </a:stretch>
        </p:blipFill>
        <p:spPr>
          <a:xfrm>
            <a:off x="46978" y="22260"/>
            <a:ext cx="595018" cy="609600"/>
          </a:xfrm>
          <a:prstGeom prst="rect">
            <a:avLst/>
          </a:prstGeom>
          <a:noFill/>
          <a:ln>
            <a:noFill/>
          </a:ln>
          <a:effectLst>
            <a:outerShdw blurRad="57150" dist="19050" dir="5400000" algn="bl" rotWithShape="0">
              <a:srgbClr val="000000">
                <a:alpha val="50000"/>
              </a:srgbClr>
            </a:outerShdw>
          </a:effectLst>
        </p:spPr>
      </p:pic>
      <p:pic>
        <p:nvPicPr>
          <p:cNvPr id="1089" name="Google Shape;1089;p134" descr="Agency logo "/>
          <p:cNvPicPr preferRelativeResize="0"/>
          <p:nvPr/>
        </p:nvPicPr>
        <p:blipFill>
          <a:blip r:embed="rId12">
            <a:alphaModFix/>
          </a:blip>
          <a:stretch>
            <a:fillRect/>
          </a:stretch>
        </p:blipFill>
        <p:spPr>
          <a:xfrm>
            <a:off x="7252558" y="371987"/>
            <a:ext cx="329466" cy="337554"/>
          </a:xfrm>
          <a:prstGeom prst="rect">
            <a:avLst/>
          </a:prstGeom>
          <a:noFill/>
          <a:ln>
            <a:noFill/>
          </a:ln>
        </p:spPr>
      </p:pic>
      <p:pic>
        <p:nvPicPr>
          <p:cNvPr id="1090" name="Google Shape;1090;p134" descr="Agency logo "/>
          <p:cNvPicPr preferRelativeResize="0"/>
          <p:nvPr/>
        </p:nvPicPr>
        <p:blipFill>
          <a:blip r:embed="rId13">
            <a:alphaModFix/>
          </a:blip>
          <a:stretch>
            <a:fillRect/>
          </a:stretch>
        </p:blipFill>
        <p:spPr>
          <a:xfrm>
            <a:off x="8784459" y="22230"/>
            <a:ext cx="327805" cy="335848"/>
          </a:xfrm>
          <a:prstGeom prst="rect">
            <a:avLst/>
          </a:prstGeom>
          <a:noFill/>
          <a:ln>
            <a:noFill/>
          </a:ln>
          <a:effectLst>
            <a:outerShdw blurRad="57150" dist="19050" dir="5400000" algn="bl" rotWithShape="0">
              <a:srgbClr val="FFFFFF">
                <a:alpha val="50000"/>
              </a:srgbClr>
            </a:outerShdw>
          </a:effectLst>
        </p:spPr>
      </p:pic>
      <p:pic>
        <p:nvPicPr>
          <p:cNvPr id="1091" name="Google Shape;1091;p134" descr="Agency logo "/>
          <p:cNvPicPr preferRelativeResize="0"/>
          <p:nvPr/>
        </p:nvPicPr>
        <p:blipFill>
          <a:blip r:embed="rId14">
            <a:alphaModFix/>
          </a:blip>
          <a:stretch>
            <a:fillRect/>
          </a:stretch>
        </p:blipFill>
        <p:spPr>
          <a:xfrm>
            <a:off x="6100904" y="371987"/>
            <a:ext cx="329466" cy="337554"/>
          </a:xfrm>
          <a:prstGeom prst="rect">
            <a:avLst/>
          </a:prstGeom>
          <a:noFill/>
          <a:ln>
            <a:noFill/>
          </a:ln>
        </p:spPr>
      </p:pic>
      <p:pic>
        <p:nvPicPr>
          <p:cNvPr id="1092" name="Google Shape;1092;p134" descr="Agency logo "/>
          <p:cNvPicPr preferRelativeResize="0"/>
          <p:nvPr/>
        </p:nvPicPr>
        <p:blipFill>
          <a:blip r:embed="rId15">
            <a:alphaModFix/>
          </a:blip>
          <a:stretch>
            <a:fillRect/>
          </a:stretch>
        </p:blipFill>
        <p:spPr>
          <a:xfrm>
            <a:off x="7638613" y="22240"/>
            <a:ext cx="327805" cy="335849"/>
          </a:xfrm>
          <a:prstGeom prst="rect">
            <a:avLst/>
          </a:prstGeom>
          <a:noFill/>
          <a:ln>
            <a:noFill/>
          </a:ln>
        </p:spPr>
      </p:pic>
      <p:pic>
        <p:nvPicPr>
          <p:cNvPr id="1093" name="Google Shape;1093;p134" descr="Agency logo "/>
          <p:cNvPicPr preferRelativeResize="0"/>
          <p:nvPr/>
        </p:nvPicPr>
        <p:blipFill>
          <a:blip r:embed="rId16">
            <a:alphaModFix/>
          </a:blip>
          <a:stretch>
            <a:fillRect/>
          </a:stretch>
        </p:blipFill>
        <p:spPr>
          <a:xfrm>
            <a:off x="8799671" y="377195"/>
            <a:ext cx="297375" cy="332358"/>
          </a:xfrm>
          <a:prstGeom prst="rect">
            <a:avLst/>
          </a:prstGeom>
          <a:noFill/>
          <a:ln>
            <a:noFill/>
          </a:ln>
        </p:spPr>
      </p:pic>
      <p:pic>
        <p:nvPicPr>
          <p:cNvPr id="1094" name="Google Shape;1094;p134" descr="Agency logo "/>
          <p:cNvPicPr preferRelativeResize="0"/>
          <p:nvPr/>
        </p:nvPicPr>
        <p:blipFill>
          <a:blip r:embed="rId17">
            <a:alphaModFix/>
          </a:blip>
          <a:stretch>
            <a:fillRect/>
          </a:stretch>
        </p:blipFill>
        <p:spPr>
          <a:xfrm>
            <a:off x="8403749" y="377227"/>
            <a:ext cx="327803" cy="335846"/>
          </a:xfrm>
          <a:prstGeom prst="rect">
            <a:avLst/>
          </a:prstGeom>
          <a:noFill/>
          <a:ln>
            <a:noFill/>
          </a:ln>
        </p:spPr>
      </p:pic>
      <p:pic>
        <p:nvPicPr>
          <p:cNvPr id="1095" name="Google Shape;1095;p134" descr="Agency logo "/>
          <p:cNvPicPr preferRelativeResize="0"/>
          <p:nvPr/>
        </p:nvPicPr>
        <p:blipFill>
          <a:blip r:embed="rId18">
            <a:alphaModFix/>
          </a:blip>
          <a:stretch>
            <a:fillRect/>
          </a:stretch>
        </p:blipFill>
        <p:spPr>
          <a:xfrm>
            <a:off x="7638613" y="378956"/>
            <a:ext cx="327806" cy="335849"/>
          </a:xfrm>
          <a:prstGeom prst="rect">
            <a:avLst/>
          </a:prstGeom>
          <a:noFill/>
          <a:ln>
            <a:noFill/>
          </a:ln>
        </p:spPr>
      </p:pic>
      <p:pic>
        <p:nvPicPr>
          <p:cNvPr id="1096" name="Google Shape;1096;p134" descr="Agency logo "/>
          <p:cNvPicPr preferRelativeResize="0"/>
          <p:nvPr/>
        </p:nvPicPr>
        <p:blipFill>
          <a:blip r:embed="rId19">
            <a:alphaModFix/>
          </a:blip>
          <a:stretch>
            <a:fillRect/>
          </a:stretch>
        </p:blipFill>
        <p:spPr>
          <a:xfrm>
            <a:off x="8021181" y="378956"/>
            <a:ext cx="327805" cy="335849"/>
          </a:xfrm>
          <a:prstGeom prst="rect">
            <a:avLst/>
          </a:prstGeom>
          <a:noFill/>
          <a:ln>
            <a:noFill/>
          </a:ln>
        </p:spPr>
      </p:pic>
      <p:pic>
        <p:nvPicPr>
          <p:cNvPr id="1097" name="Google Shape;1097;p134" descr="Agency logo "/>
          <p:cNvPicPr preferRelativeResize="0"/>
          <p:nvPr/>
        </p:nvPicPr>
        <p:blipFill>
          <a:blip r:embed="rId20">
            <a:alphaModFix/>
          </a:blip>
          <a:stretch>
            <a:fillRect/>
          </a:stretch>
        </p:blipFill>
        <p:spPr>
          <a:xfrm>
            <a:off x="6080203" y="4705"/>
            <a:ext cx="370875" cy="370875"/>
          </a:xfrm>
          <a:prstGeom prst="rect">
            <a:avLst/>
          </a:prstGeom>
          <a:noFill/>
          <a:ln>
            <a:noFill/>
          </a:ln>
        </p:spPr>
      </p:pic>
      <p:pic>
        <p:nvPicPr>
          <p:cNvPr id="1074" name="Google Shape;1074;p134" descr="CSAW logo"/>
          <p:cNvPicPr preferRelativeResize="0"/>
          <p:nvPr/>
        </p:nvPicPr>
        <p:blipFill rotWithShape="1">
          <a:blip r:embed="rId21">
            <a:alphaModFix/>
          </a:blip>
          <a:srcRect t="19892" b="24166"/>
          <a:stretch/>
        </p:blipFill>
        <p:spPr>
          <a:xfrm>
            <a:off x="783250" y="67725"/>
            <a:ext cx="2368199" cy="5621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35" descr="Characteristics:&#13;&#10;Enjoy working with people&#13;&#10;Think quickly and logically&#13;&#10;Communicate clearly and expressively&#13;&#10;Practice active listening skills&#13;&#10;Convey warmth&#13;&#10;Demonstrate self-confidence&#13;&#10;Have a business orientation&#13;&#10;&#13;&#10;Experience:&#13;&#10;Current or former 1102&#13;&#10;Conducts training&#13;&#10;FAC-C and/or FAC P/PM or DAWIA&#13;&#10;&#13;&#10;Expectations:&#13;&#10;Capacity to facilitate 2 or more workshops a year&#13;&#10;"/>
          <p:cNvSpPr/>
          <p:nvPr/>
        </p:nvSpPr>
        <p:spPr>
          <a:xfrm>
            <a:off x="6775825" y="731700"/>
            <a:ext cx="2368200" cy="4411800"/>
          </a:xfrm>
          <a:prstGeom prst="rect">
            <a:avLst/>
          </a:prstGeom>
          <a:solidFill>
            <a:srgbClr val="1B94C2"/>
          </a:solid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000000"/>
              </a:buClr>
              <a:buSzPts val="1100"/>
              <a:buFont typeface="Arial"/>
              <a:buNone/>
            </a:pPr>
            <a:endParaRPr sz="1200" b="1">
              <a:solidFill>
                <a:srgbClr val="FFFFFF"/>
              </a:solidFill>
            </a:endParaRPr>
          </a:p>
        </p:txBody>
      </p:sp>
      <p:sp>
        <p:nvSpPr>
          <p:cNvPr id="1103" name="Google Shape;1103;p135" descr="CSAW slide header "/>
          <p:cNvSpPr/>
          <p:nvPr/>
        </p:nvSpPr>
        <p:spPr>
          <a:xfrm>
            <a:off x="125" y="0"/>
            <a:ext cx="9144000" cy="731700"/>
          </a:xfrm>
          <a:prstGeom prst="rect">
            <a:avLst/>
          </a:prstGeom>
          <a:gradFill>
            <a:gsLst>
              <a:gs pos="0">
                <a:srgbClr val="073763"/>
              </a:gs>
              <a:gs pos="100000">
                <a:srgbClr val="FFFFFF"/>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pSp>
        <p:nvGrpSpPr>
          <p:cNvPr id="1104" name="Google Shape;1104;p135" descr="We are currently working on an updated memo outlining the certification requirements for individuals who will be facilitating requirements development and acquisition planning workshops (CSAWs) across government.&#13;&#10;There are two certifications, one for co-facilitators who would assist certified facilitators throughout the workshop and facilitate various modules. The other for facilitators who also have demonstrated knowledge and experience in federal acquisition and can provide coaching to teams, specifically around performance-based acquisition.&#13;&#10;We are working with FAI on a path to convert these certifications into FAC Credentials in the future.&#13;&#10;We currently estimate that to become a CSAW Facilitator will take a minimum of 195 hours. To become a CSAW Co-Facilitator will take a minimum of 119 hours. These estimates are subject to change and assume that the individual has not completed any of the training previously.&#13;&#10;"/>
          <p:cNvGrpSpPr/>
          <p:nvPr/>
        </p:nvGrpSpPr>
        <p:grpSpPr>
          <a:xfrm>
            <a:off x="210970" y="731710"/>
            <a:ext cx="6276319" cy="3471143"/>
            <a:chOff x="-143880" y="1711924"/>
            <a:chExt cx="6999352" cy="3471143"/>
          </a:xfrm>
        </p:grpSpPr>
        <p:sp>
          <p:nvSpPr>
            <p:cNvPr id="1105" name="Google Shape;1105;p135"/>
            <p:cNvSpPr txBox="1"/>
            <p:nvPr/>
          </p:nvSpPr>
          <p:spPr>
            <a:xfrm>
              <a:off x="-143880" y="2200167"/>
              <a:ext cx="6680700" cy="2982900"/>
            </a:xfrm>
            <a:prstGeom prst="rect">
              <a:avLst/>
            </a:prstGeom>
            <a:noFill/>
            <a:ln>
              <a:noFill/>
            </a:ln>
          </p:spPr>
          <p:txBody>
            <a:bodyPr spcFirstLastPara="1" wrap="square" lIns="0" tIns="45700" rIns="0" bIns="45700" anchor="t" anchorCtr="0">
              <a:spAutoFit/>
            </a:bodyPr>
            <a:lstStyle/>
            <a:p>
              <a:pPr marL="457200" lvl="0" indent="-298450" algn="l" rtl="0">
                <a:lnSpc>
                  <a:spcPct val="115000"/>
                </a:lnSpc>
                <a:spcBef>
                  <a:spcPts val="0"/>
                </a:spcBef>
                <a:spcAft>
                  <a:spcPts val="0"/>
                </a:spcAft>
                <a:buSzPts val="1100"/>
                <a:buChar char="●"/>
              </a:pPr>
              <a:r>
                <a:rPr lang="en" sz="1100" dirty="0"/>
                <a:t>We are currently working on an updated memo outlining the certification requirements for individuals who will be facilitating requirements development and acquisition planning workshops (CSAWs) across government.</a:t>
              </a:r>
              <a:endParaRPr sz="1100" dirty="0"/>
            </a:p>
            <a:p>
              <a:pPr marL="457200" lvl="0" indent="-298450" algn="l" rtl="0">
                <a:lnSpc>
                  <a:spcPct val="115000"/>
                </a:lnSpc>
                <a:spcBef>
                  <a:spcPts val="1000"/>
                </a:spcBef>
                <a:spcAft>
                  <a:spcPts val="0"/>
                </a:spcAft>
                <a:buSzPts val="1100"/>
                <a:buChar char="●"/>
              </a:pPr>
              <a:r>
                <a:rPr lang="en" sz="1100" dirty="0"/>
                <a:t>There are two certifications, one for co-facilitators who would assist certified facilitators throughout the workshop and facilitate various modules. The other for facilitators who also have demonstrated knowledge and experience in federal acquisition and can provide coaching to teams, specifically around performance-based acquisition.</a:t>
              </a:r>
              <a:endParaRPr sz="1100" dirty="0"/>
            </a:p>
            <a:p>
              <a:pPr marL="457200" lvl="0" indent="-298450" algn="l" rtl="0">
                <a:lnSpc>
                  <a:spcPct val="115000"/>
                </a:lnSpc>
                <a:spcBef>
                  <a:spcPts val="1000"/>
                </a:spcBef>
                <a:spcAft>
                  <a:spcPts val="0"/>
                </a:spcAft>
                <a:buSzPts val="1100"/>
                <a:buChar char="●"/>
              </a:pPr>
              <a:r>
                <a:rPr lang="en" sz="1100" dirty="0"/>
                <a:t>We are working with FAI on a path to convert these certifications into FAC Credentials in the future.</a:t>
              </a:r>
              <a:endParaRPr sz="1100" dirty="0"/>
            </a:p>
            <a:p>
              <a:pPr marL="457200" lvl="0" indent="-298450" algn="l" rtl="0">
                <a:lnSpc>
                  <a:spcPct val="115000"/>
                </a:lnSpc>
                <a:spcBef>
                  <a:spcPts val="1000"/>
                </a:spcBef>
                <a:spcAft>
                  <a:spcPts val="1000"/>
                </a:spcAft>
                <a:buSzPts val="1100"/>
                <a:buChar char="●"/>
              </a:pPr>
              <a:r>
                <a:rPr lang="en" sz="1100" dirty="0"/>
                <a:t>We currently estimate that to become a CSAW Facilitator will take a minimum of 195 hours. To become a CSAW Co-Facilitator will take a minimum of 119 hours. These estimates are subject to change and assume that the individual has not completed any of the training previously.</a:t>
              </a:r>
              <a:endParaRPr sz="1100" dirty="0"/>
            </a:p>
          </p:txBody>
        </p:sp>
        <p:sp>
          <p:nvSpPr>
            <p:cNvPr id="1106" name="Google Shape;1106;p135"/>
            <p:cNvSpPr txBox="1"/>
            <p:nvPr/>
          </p:nvSpPr>
          <p:spPr>
            <a:xfrm>
              <a:off x="-18729" y="1711924"/>
              <a:ext cx="68742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rgbClr val="000000"/>
                </a:buClr>
                <a:buSzPts val="1200"/>
                <a:buFont typeface="Arial"/>
                <a:buNone/>
              </a:pPr>
              <a:endParaRPr sz="1400" b="1">
                <a:solidFill>
                  <a:srgbClr val="1B94C2"/>
                </a:solidFill>
                <a:latin typeface="Georgia"/>
                <a:ea typeface="Georgia"/>
                <a:cs typeface="Georgia"/>
                <a:sym typeface="Georgia"/>
              </a:endParaRPr>
            </a:p>
            <a:p>
              <a:pPr marL="0" lvl="0" indent="0" algn="l" rtl="0">
                <a:spcBef>
                  <a:spcPts val="0"/>
                </a:spcBef>
                <a:spcAft>
                  <a:spcPts val="0"/>
                </a:spcAft>
                <a:buClr>
                  <a:srgbClr val="000000"/>
                </a:buClr>
                <a:buSzPts val="1200"/>
                <a:buFont typeface="Arial"/>
                <a:buNone/>
              </a:pPr>
              <a:r>
                <a:rPr lang="en" sz="1400" b="1">
                  <a:solidFill>
                    <a:srgbClr val="1B94C2"/>
                  </a:solidFill>
                </a:rPr>
                <a:t>CSAW Certification</a:t>
              </a:r>
              <a:endParaRPr sz="1400" b="1">
                <a:solidFill>
                  <a:srgbClr val="1B94C2"/>
                </a:solidFill>
              </a:endParaRPr>
            </a:p>
          </p:txBody>
        </p:sp>
      </p:grpSp>
      <p:pic>
        <p:nvPicPr>
          <p:cNvPr id="1107" name="Google Shape;1107;p135" descr="CSAW logo"/>
          <p:cNvPicPr preferRelativeResize="0"/>
          <p:nvPr/>
        </p:nvPicPr>
        <p:blipFill rotWithShape="1">
          <a:blip r:embed="rId3">
            <a:alphaModFix/>
          </a:blip>
          <a:srcRect t="19892" b="24166"/>
          <a:stretch/>
        </p:blipFill>
        <p:spPr>
          <a:xfrm>
            <a:off x="783250" y="67725"/>
            <a:ext cx="2368199" cy="562105"/>
          </a:xfrm>
          <a:prstGeom prst="rect">
            <a:avLst/>
          </a:prstGeom>
          <a:noFill/>
          <a:ln>
            <a:noFill/>
          </a:ln>
        </p:spPr>
      </p:pic>
      <p:sp>
        <p:nvSpPr>
          <p:cNvPr id="1108" name="Google Shape;1108;p135" descr="Characteristics:&#13;&#10;Enjoy working with people&#13;&#10;Think quickly and logically&#13;&#10;Communicate clearly and expressively&#13;&#10;Practice active listening skills&#13;&#10;Convey warmth&#13;&#10;Demonstrate self-confidence&#13;&#10;Have a business orientation&#13;&#10;&#13;&#10;Experience:&#13;&#10;Current or former 1102&#13;&#10;Conducts training&#13;&#10;FAC-C and/or FAC P/PM or DAWIA&#13;&#10;&#13;&#10;Expectations:&#13;&#10;Capacity to facilitate 2 or more workshops a year&#13;&#10;"/>
          <p:cNvSpPr txBox="1"/>
          <p:nvPr/>
        </p:nvSpPr>
        <p:spPr>
          <a:xfrm>
            <a:off x="6775925" y="1208300"/>
            <a:ext cx="2368200" cy="3432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 sz="1000" dirty="0">
                <a:solidFill>
                  <a:srgbClr val="FFFFFF"/>
                </a:solidFill>
              </a:rPr>
              <a:t>Characteristics:</a:t>
            </a:r>
            <a:endParaRPr sz="1000" dirty="0">
              <a:solidFill>
                <a:srgbClr val="FFFFFF"/>
              </a:solidFill>
            </a:endParaRPr>
          </a:p>
          <a:p>
            <a:pPr marL="457200" lvl="0" indent="-292100" algn="l" rtl="0">
              <a:lnSpc>
                <a:spcPct val="115000"/>
              </a:lnSpc>
              <a:spcBef>
                <a:spcPts val="0"/>
              </a:spcBef>
              <a:spcAft>
                <a:spcPts val="0"/>
              </a:spcAft>
              <a:buClr>
                <a:srgbClr val="FFFFFF"/>
              </a:buClr>
              <a:buSzPts val="1000"/>
              <a:buAutoNum type="arabicPeriod"/>
            </a:pPr>
            <a:r>
              <a:rPr lang="en" sz="1000" dirty="0">
                <a:solidFill>
                  <a:srgbClr val="FFFFFF"/>
                </a:solidFill>
              </a:rPr>
              <a:t>Enjoy working with people</a:t>
            </a:r>
            <a:endParaRPr sz="1000" dirty="0">
              <a:solidFill>
                <a:srgbClr val="FFFFFF"/>
              </a:solidFill>
            </a:endParaRPr>
          </a:p>
          <a:p>
            <a:pPr marL="457200" lvl="0" indent="-292100" algn="l" rtl="0">
              <a:lnSpc>
                <a:spcPct val="115000"/>
              </a:lnSpc>
              <a:spcBef>
                <a:spcPts val="0"/>
              </a:spcBef>
              <a:spcAft>
                <a:spcPts val="0"/>
              </a:spcAft>
              <a:buClr>
                <a:srgbClr val="FFFFFF"/>
              </a:buClr>
              <a:buSzPts val="1000"/>
              <a:buAutoNum type="arabicPeriod"/>
            </a:pPr>
            <a:r>
              <a:rPr lang="en" sz="1000" dirty="0">
                <a:solidFill>
                  <a:srgbClr val="FFFFFF"/>
                </a:solidFill>
              </a:rPr>
              <a:t>Think quickly and logically</a:t>
            </a:r>
            <a:endParaRPr sz="1000" dirty="0">
              <a:solidFill>
                <a:srgbClr val="FFFFFF"/>
              </a:solidFill>
            </a:endParaRPr>
          </a:p>
          <a:p>
            <a:pPr marL="457200" lvl="0" indent="-292100" algn="l" rtl="0">
              <a:lnSpc>
                <a:spcPct val="115000"/>
              </a:lnSpc>
              <a:spcBef>
                <a:spcPts val="0"/>
              </a:spcBef>
              <a:spcAft>
                <a:spcPts val="0"/>
              </a:spcAft>
              <a:buClr>
                <a:srgbClr val="FFFFFF"/>
              </a:buClr>
              <a:buSzPts val="1000"/>
              <a:buAutoNum type="arabicPeriod"/>
            </a:pPr>
            <a:r>
              <a:rPr lang="en" sz="1000" dirty="0">
                <a:solidFill>
                  <a:srgbClr val="FFFFFF"/>
                </a:solidFill>
              </a:rPr>
              <a:t>Communicate clearly and expressively</a:t>
            </a:r>
            <a:endParaRPr sz="1000" dirty="0">
              <a:solidFill>
                <a:srgbClr val="FFFFFF"/>
              </a:solidFill>
            </a:endParaRPr>
          </a:p>
          <a:p>
            <a:pPr marL="457200" lvl="0" indent="-292100" algn="l" rtl="0">
              <a:lnSpc>
                <a:spcPct val="115000"/>
              </a:lnSpc>
              <a:spcBef>
                <a:spcPts val="0"/>
              </a:spcBef>
              <a:spcAft>
                <a:spcPts val="0"/>
              </a:spcAft>
              <a:buClr>
                <a:srgbClr val="FFFFFF"/>
              </a:buClr>
              <a:buSzPts val="1000"/>
              <a:buAutoNum type="arabicPeriod"/>
            </a:pPr>
            <a:r>
              <a:rPr lang="en" sz="1000" dirty="0">
                <a:solidFill>
                  <a:srgbClr val="FFFFFF"/>
                </a:solidFill>
              </a:rPr>
              <a:t>Practice active listening skills</a:t>
            </a:r>
            <a:endParaRPr sz="1000" dirty="0">
              <a:solidFill>
                <a:srgbClr val="FFFFFF"/>
              </a:solidFill>
            </a:endParaRPr>
          </a:p>
          <a:p>
            <a:pPr marL="457200" lvl="0" indent="-292100" algn="l" rtl="0">
              <a:lnSpc>
                <a:spcPct val="115000"/>
              </a:lnSpc>
              <a:spcBef>
                <a:spcPts val="0"/>
              </a:spcBef>
              <a:spcAft>
                <a:spcPts val="0"/>
              </a:spcAft>
              <a:buClr>
                <a:srgbClr val="FFFFFF"/>
              </a:buClr>
              <a:buSzPts val="1000"/>
              <a:buAutoNum type="arabicPeriod"/>
            </a:pPr>
            <a:r>
              <a:rPr lang="en" sz="1000" dirty="0">
                <a:solidFill>
                  <a:srgbClr val="FFFFFF"/>
                </a:solidFill>
              </a:rPr>
              <a:t>Convey warmth</a:t>
            </a:r>
            <a:endParaRPr sz="1000" dirty="0">
              <a:solidFill>
                <a:srgbClr val="FFFFFF"/>
              </a:solidFill>
            </a:endParaRPr>
          </a:p>
          <a:p>
            <a:pPr marL="457200" lvl="0" indent="-292100" algn="l" rtl="0">
              <a:lnSpc>
                <a:spcPct val="115000"/>
              </a:lnSpc>
              <a:spcBef>
                <a:spcPts val="0"/>
              </a:spcBef>
              <a:spcAft>
                <a:spcPts val="0"/>
              </a:spcAft>
              <a:buClr>
                <a:srgbClr val="FFFFFF"/>
              </a:buClr>
              <a:buSzPts val="1000"/>
              <a:buAutoNum type="arabicPeriod"/>
            </a:pPr>
            <a:r>
              <a:rPr lang="en" sz="1000" dirty="0">
                <a:solidFill>
                  <a:srgbClr val="FFFFFF"/>
                </a:solidFill>
              </a:rPr>
              <a:t>Demonstrate self-confidence</a:t>
            </a:r>
            <a:endParaRPr sz="1000" dirty="0">
              <a:solidFill>
                <a:srgbClr val="FFFFFF"/>
              </a:solidFill>
            </a:endParaRPr>
          </a:p>
          <a:p>
            <a:pPr marL="457200" lvl="0" indent="-292100" algn="l" rtl="0">
              <a:lnSpc>
                <a:spcPct val="115000"/>
              </a:lnSpc>
              <a:spcBef>
                <a:spcPts val="0"/>
              </a:spcBef>
              <a:spcAft>
                <a:spcPts val="0"/>
              </a:spcAft>
              <a:buClr>
                <a:srgbClr val="FFFFFF"/>
              </a:buClr>
              <a:buSzPts val="1000"/>
              <a:buAutoNum type="arabicPeriod"/>
            </a:pPr>
            <a:r>
              <a:rPr lang="en" sz="1000" dirty="0">
                <a:solidFill>
                  <a:srgbClr val="FFFFFF"/>
                </a:solidFill>
              </a:rPr>
              <a:t>Have a business orientation</a:t>
            </a:r>
            <a:endParaRPr sz="1000" dirty="0">
              <a:solidFill>
                <a:srgbClr val="FFFFFF"/>
              </a:solidFill>
            </a:endParaRPr>
          </a:p>
          <a:p>
            <a:pPr marL="0" lvl="0" indent="0" algn="l" rtl="0">
              <a:lnSpc>
                <a:spcPct val="115000"/>
              </a:lnSpc>
              <a:spcBef>
                <a:spcPts val="0"/>
              </a:spcBef>
              <a:spcAft>
                <a:spcPts val="0"/>
              </a:spcAft>
              <a:buNone/>
            </a:pPr>
            <a:endParaRPr sz="1000" dirty="0">
              <a:solidFill>
                <a:srgbClr val="FFFFFF"/>
              </a:solidFill>
            </a:endParaRPr>
          </a:p>
          <a:p>
            <a:pPr marL="0" lvl="0" indent="0" algn="l" rtl="0">
              <a:lnSpc>
                <a:spcPct val="115000"/>
              </a:lnSpc>
              <a:spcBef>
                <a:spcPts val="0"/>
              </a:spcBef>
              <a:spcAft>
                <a:spcPts val="0"/>
              </a:spcAft>
              <a:buNone/>
            </a:pPr>
            <a:r>
              <a:rPr lang="en" sz="1000" dirty="0">
                <a:solidFill>
                  <a:srgbClr val="FFFFFF"/>
                </a:solidFill>
              </a:rPr>
              <a:t>Experience:</a:t>
            </a:r>
            <a:endParaRPr sz="1000" dirty="0">
              <a:solidFill>
                <a:srgbClr val="FFFFFF"/>
              </a:solidFill>
            </a:endParaRPr>
          </a:p>
          <a:p>
            <a:pPr marL="457200" lvl="0" indent="-292100" algn="l" rtl="0">
              <a:lnSpc>
                <a:spcPct val="115000"/>
              </a:lnSpc>
              <a:spcBef>
                <a:spcPts val="0"/>
              </a:spcBef>
              <a:spcAft>
                <a:spcPts val="0"/>
              </a:spcAft>
              <a:buClr>
                <a:srgbClr val="FFFFFF"/>
              </a:buClr>
              <a:buSzPts val="1000"/>
              <a:buChar char="●"/>
            </a:pPr>
            <a:r>
              <a:rPr lang="en" sz="1000" dirty="0">
                <a:solidFill>
                  <a:srgbClr val="FFFFFF"/>
                </a:solidFill>
              </a:rPr>
              <a:t>Current or former 1102</a:t>
            </a:r>
            <a:endParaRPr sz="1000" dirty="0">
              <a:solidFill>
                <a:srgbClr val="FFFFFF"/>
              </a:solidFill>
            </a:endParaRPr>
          </a:p>
          <a:p>
            <a:pPr marL="457200" lvl="0" indent="-292100" algn="l" rtl="0">
              <a:lnSpc>
                <a:spcPct val="115000"/>
              </a:lnSpc>
              <a:spcBef>
                <a:spcPts val="0"/>
              </a:spcBef>
              <a:spcAft>
                <a:spcPts val="0"/>
              </a:spcAft>
              <a:buClr>
                <a:srgbClr val="FFFFFF"/>
              </a:buClr>
              <a:buSzPts val="1000"/>
              <a:buChar char="●"/>
            </a:pPr>
            <a:r>
              <a:rPr lang="en" sz="1000" dirty="0">
                <a:solidFill>
                  <a:srgbClr val="FFFFFF"/>
                </a:solidFill>
              </a:rPr>
              <a:t>Conducts training</a:t>
            </a:r>
            <a:endParaRPr sz="1000" dirty="0">
              <a:solidFill>
                <a:srgbClr val="FFFFFF"/>
              </a:solidFill>
            </a:endParaRPr>
          </a:p>
          <a:p>
            <a:pPr marL="457200" lvl="0" indent="-292100" algn="l" rtl="0">
              <a:lnSpc>
                <a:spcPct val="115000"/>
              </a:lnSpc>
              <a:spcBef>
                <a:spcPts val="0"/>
              </a:spcBef>
              <a:spcAft>
                <a:spcPts val="0"/>
              </a:spcAft>
              <a:buClr>
                <a:srgbClr val="FFFFFF"/>
              </a:buClr>
              <a:buSzPts val="1000"/>
              <a:buChar char="●"/>
            </a:pPr>
            <a:r>
              <a:rPr lang="en" sz="1000" dirty="0">
                <a:solidFill>
                  <a:srgbClr val="FFFFFF"/>
                </a:solidFill>
              </a:rPr>
              <a:t>FAC-C and/or FAC P/PM or DAWIA</a:t>
            </a:r>
            <a:endParaRPr sz="1000" dirty="0">
              <a:solidFill>
                <a:srgbClr val="FFFFFF"/>
              </a:solidFill>
            </a:endParaRPr>
          </a:p>
          <a:p>
            <a:pPr marL="0" lvl="0" indent="0" algn="l" rtl="0">
              <a:lnSpc>
                <a:spcPct val="115000"/>
              </a:lnSpc>
              <a:spcBef>
                <a:spcPts val="0"/>
              </a:spcBef>
              <a:spcAft>
                <a:spcPts val="0"/>
              </a:spcAft>
              <a:buNone/>
            </a:pPr>
            <a:endParaRPr sz="1000" dirty="0">
              <a:solidFill>
                <a:srgbClr val="FFFFFF"/>
              </a:solidFill>
            </a:endParaRPr>
          </a:p>
          <a:p>
            <a:pPr marL="0" lvl="0" indent="0" algn="l" rtl="0">
              <a:lnSpc>
                <a:spcPct val="115000"/>
              </a:lnSpc>
              <a:spcBef>
                <a:spcPts val="0"/>
              </a:spcBef>
              <a:spcAft>
                <a:spcPts val="0"/>
              </a:spcAft>
              <a:buNone/>
            </a:pPr>
            <a:r>
              <a:rPr lang="en" sz="1000" dirty="0">
                <a:solidFill>
                  <a:srgbClr val="FFFFFF"/>
                </a:solidFill>
              </a:rPr>
              <a:t>Expectations:</a:t>
            </a:r>
            <a:endParaRPr sz="1000" dirty="0">
              <a:solidFill>
                <a:srgbClr val="FFFFFF"/>
              </a:solidFill>
            </a:endParaRPr>
          </a:p>
          <a:p>
            <a:pPr marL="457200" lvl="0" indent="-292100" algn="l" rtl="0">
              <a:lnSpc>
                <a:spcPct val="115000"/>
              </a:lnSpc>
              <a:spcBef>
                <a:spcPts val="0"/>
              </a:spcBef>
              <a:spcAft>
                <a:spcPts val="0"/>
              </a:spcAft>
              <a:buClr>
                <a:srgbClr val="FFFFFF"/>
              </a:buClr>
              <a:buSzPts val="1000"/>
              <a:buChar char="●"/>
            </a:pPr>
            <a:r>
              <a:rPr lang="en" sz="1000" dirty="0">
                <a:solidFill>
                  <a:srgbClr val="FFFFFF"/>
                </a:solidFill>
              </a:rPr>
              <a:t>Capacity to facilitate 2 or more workshops a year</a:t>
            </a:r>
            <a:endParaRPr sz="1000" dirty="0">
              <a:solidFill>
                <a:srgbClr val="FFFFFF"/>
              </a:solidFill>
            </a:endParaRPr>
          </a:p>
        </p:txBody>
      </p:sp>
      <p:sp>
        <p:nvSpPr>
          <p:cNvPr id="1109" name="Google Shape;1109;p135"/>
          <p:cNvSpPr txBox="1">
            <a:spLocks noGrp="1"/>
          </p:cNvSpPr>
          <p:nvPr>
            <p:ph type="title" idx="4294967295"/>
          </p:nvPr>
        </p:nvSpPr>
        <p:spPr>
          <a:xfrm>
            <a:off x="6893088" y="731700"/>
            <a:ext cx="2133600" cy="430800"/>
          </a:xfrm>
          <a:prstGeom prst="rect">
            <a:avLst/>
          </a:prstGeom>
          <a:noFill/>
          <a:ln>
            <a:noFill/>
            <a:prstDash/>
          </a:ln>
          <a:effectLst/>
        </p:spPr>
        <p:txBody>
          <a:bodyPr rot="0" spcFirstLastPara="1" vertOverflow="overflow" horzOverflow="overflow" vert="horz" wrap="square" lIns="0" tIns="45700" rIns="0"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100" b="1" i="0" u="none" strike="noStrike" kern="0" cap="none" spc="0" normalizeH="0" baseline="0" noProof="0" dirty="0">
                <a:ln>
                  <a:noFill/>
                </a:ln>
                <a:solidFill>
                  <a:srgbClr val="FFFFFF"/>
                </a:solidFill>
                <a:effectLst/>
                <a:uLnTx/>
                <a:uFillTx/>
                <a:latin typeface="Arial"/>
                <a:ea typeface="Arial"/>
                <a:cs typeface="Arial"/>
                <a:sym typeface="Arial"/>
              </a:rPr>
              <a:t>Good Fit for a Facilitator</a:t>
            </a:r>
          </a:p>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100" b="1" i="0" u="none" strike="noStrike" kern="0" cap="none" spc="0" normalizeH="0" baseline="0" noProof="0" dirty="0">
              <a:ln>
                <a:noFill/>
              </a:ln>
              <a:solidFill>
                <a:srgbClr val="FFFFFF"/>
              </a:solidFill>
              <a:effectLst/>
              <a:uLnTx/>
              <a:uFillTx/>
              <a:latin typeface="Arial"/>
              <a:ea typeface="Arial"/>
              <a:cs typeface="Arial"/>
              <a:sym typeface="Arial"/>
            </a:endParaRPr>
          </a:p>
        </p:txBody>
      </p:sp>
      <p:cxnSp>
        <p:nvCxnSpPr>
          <p:cNvPr id="1110" name="Google Shape;1110;p135">
            <a:extLst>
              <a:ext uri="{C183D7F6-B498-43B3-948B-1728B52AA6E4}">
                <adec:decorative xmlns:adec="http://schemas.microsoft.com/office/drawing/2017/decorative" val="1"/>
              </a:ext>
            </a:extLst>
          </p:cNvPr>
          <p:cNvCxnSpPr/>
          <p:nvPr/>
        </p:nvCxnSpPr>
        <p:spPr>
          <a:xfrm>
            <a:off x="6781525" y="1169250"/>
            <a:ext cx="2356800" cy="0"/>
          </a:xfrm>
          <a:prstGeom prst="straightConnector1">
            <a:avLst/>
          </a:prstGeom>
          <a:noFill/>
          <a:ln w="9525" cap="flat" cmpd="sng">
            <a:solidFill>
              <a:schemeClr val="lt1"/>
            </a:solidFill>
            <a:prstDash val="solid"/>
            <a:round/>
            <a:headEnd type="none" w="med" len="med"/>
            <a:tailEnd type="none" w="med" len="med"/>
          </a:ln>
        </p:spPr>
      </p:cxnSp>
      <p:pic>
        <p:nvPicPr>
          <p:cNvPr id="1111" name="Google Shape;1111;p135" descr="NASA logo "/>
          <p:cNvPicPr preferRelativeResize="0"/>
          <p:nvPr/>
        </p:nvPicPr>
        <p:blipFill rotWithShape="1">
          <a:blip r:embed="rId4">
            <a:alphaModFix/>
          </a:blip>
          <a:srcRect l="22174" r="23674"/>
          <a:stretch/>
        </p:blipFill>
        <p:spPr>
          <a:xfrm>
            <a:off x="7203121" y="-16008"/>
            <a:ext cx="435812" cy="412297"/>
          </a:xfrm>
          <a:prstGeom prst="rect">
            <a:avLst/>
          </a:prstGeom>
          <a:noFill/>
          <a:ln>
            <a:noFill/>
          </a:ln>
        </p:spPr>
      </p:pic>
      <p:pic>
        <p:nvPicPr>
          <p:cNvPr id="1112" name="Google Shape;1112;p1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487279" y="373748"/>
            <a:ext cx="329466" cy="334046"/>
          </a:xfrm>
          <a:prstGeom prst="rect">
            <a:avLst/>
          </a:prstGeom>
          <a:noFill/>
          <a:ln>
            <a:noFill/>
          </a:ln>
        </p:spPr>
      </p:pic>
      <p:pic>
        <p:nvPicPr>
          <p:cNvPr id="1113" name="Google Shape;1113;p13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869919" y="371987"/>
            <a:ext cx="329466" cy="337554"/>
          </a:xfrm>
          <a:prstGeom prst="rect">
            <a:avLst/>
          </a:prstGeom>
          <a:noFill/>
          <a:ln>
            <a:noFill/>
          </a:ln>
        </p:spPr>
      </p:pic>
      <p:pic>
        <p:nvPicPr>
          <p:cNvPr id="1114" name="Google Shape;1114;p135">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487280" y="21371"/>
            <a:ext cx="329467" cy="337539"/>
          </a:xfrm>
          <a:prstGeom prst="rect">
            <a:avLst/>
          </a:prstGeom>
          <a:noFill/>
          <a:ln>
            <a:noFill/>
          </a:ln>
        </p:spPr>
      </p:pic>
      <p:pic>
        <p:nvPicPr>
          <p:cNvPr id="1115" name="Google Shape;1115;p135">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873654" y="21363"/>
            <a:ext cx="329467" cy="337554"/>
          </a:xfrm>
          <a:prstGeom prst="rect">
            <a:avLst/>
          </a:prstGeom>
          <a:noFill/>
          <a:ln>
            <a:noFill/>
          </a:ln>
        </p:spPr>
      </p:pic>
      <p:pic>
        <p:nvPicPr>
          <p:cNvPr id="1116" name="Google Shape;1116;p135">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8403747" y="22240"/>
            <a:ext cx="327807" cy="335860"/>
          </a:xfrm>
          <a:prstGeom prst="rect">
            <a:avLst/>
          </a:prstGeom>
          <a:noFill/>
          <a:ln>
            <a:noFill/>
          </a:ln>
        </p:spPr>
      </p:pic>
      <p:pic>
        <p:nvPicPr>
          <p:cNvPr id="1117" name="Google Shape;1117;p135">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8023037" y="22234"/>
            <a:ext cx="327807" cy="335862"/>
          </a:xfrm>
          <a:prstGeom prst="rect">
            <a:avLst/>
          </a:prstGeom>
          <a:noFill/>
          <a:ln>
            <a:noFill/>
          </a:ln>
        </p:spPr>
      </p:pic>
      <p:pic>
        <p:nvPicPr>
          <p:cNvPr id="1118" name="Google Shape;1118;p135" descr="GSA logo "/>
          <p:cNvPicPr preferRelativeResize="0"/>
          <p:nvPr/>
        </p:nvPicPr>
        <p:blipFill>
          <a:blip r:embed="rId11">
            <a:alphaModFix/>
          </a:blip>
          <a:stretch>
            <a:fillRect/>
          </a:stretch>
        </p:blipFill>
        <p:spPr>
          <a:xfrm>
            <a:off x="46978" y="22260"/>
            <a:ext cx="595018" cy="609600"/>
          </a:xfrm>
          <a:prstGeom prst="rect">
            <a:avLst/>
          </a:prstGeom>
          <a:noFill/>
          <a:ln>
            <a:noFill/>
          </a:ln>
          <a:effectLst>
            <a:outerShdw blurRad="57150" dist="19050" dir="5400000" algn="bl" rotWithShape="0">
              <a:srgbClr val="000000">
                <a:alpha val="50000"/>
              </a:srgbClr>
            </a:outerShdw>
          </a:effectLst>
        </p:spPr>
      </p:pic>
      <p:pic>
        <p:nvPicPr>
          <p:cNvPr id="1119" name="Google Shape;1119;p135">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7252558" y="371987"/>
            <a:ext cx="329466" cy="337554"/>
          </a:xfrm>
          <a:prstGeom prst="rect">
            <a:avLst/>
          </a:prstGeom>
          <a:noFill/>
          <a:ln>
            <a:noFill/>
          </a:ln>
        </p:spPr>
      </p:pic>
      <p:pic>
        <p:nvPicPr>
          <p:cNvPr id="1120" name="Google Shape;1120;p135">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8784459" y="22230"/>
            <a:ext cx="327805" cy="335848"/>
          </a:xfrm>
          <a:prstGeom prst="rect">
            <a:avLst/>
          </a:prstGeom>
          <a:noFill/>
          <a:ln>
            <a:noFill/>
          </a:ln>
          <a:effectLst>
            <a:outerShdw blurRad="57150" dist="19050" dir="5400000" algn="bl" rotWithShape="0">
              <a:srgbClr val="FFFFFF">
                <a:alpha val="50000"/>
              </a:srgbClr>
            </a:outerShdw>
          </a:effectLst>
        </p:spPr>
      </p:pic>
      <p:pic>
        <p:nvPicPr>
          <p:cNvPr id="1121" name="Google Shape;1121;p135">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6100904" y="371987"/>
            <a:ext cx="329466" cy="337554"/>
          </a:xfrm>
          <a:prstGeom prst="rect">
            <a:avLst/>
          </a:prstGeom>
          <a:noFill/>
          <a:ln>
            <a:noFill/>
          </a:ln>
        </p:spPr>
      </p:pic>
      <p:pic>
        <p:nvPicPr>
          <p:cNvPr id="1122" name="Google Shape;1122;p135">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7638613" y="22240"/>
            <a:ext cx="327805" cy="335849"/>
          </a:xfrm>
          <a:prstGeom prst="rect">
            <a:avLst/>
          </a:prstGeom>
          <a:noFill/>
          <a:ln>
            <a:noFill/>
          </a:ln>
        </p:spPr>
      </p:pic>
      <p:pic>
        <p:nvPicPr>
          <p:cNvPr id="1123" name="Google Shape;1123;p135">
            <a:extLst>
              <a:ext uri="{C183D7F6-B498-43B3-948B-1728B52AA6E4}">
                <adec:decorative xmlns:adec="http://schemas.microsoft.com/office/drawing/2017/decorative" val="1"/>
              </a:ext>
            </a:extLst>
          </p:cNvPr>
          <p:cNvPicPr preferRelativeResize="0"/>
          <p:nvPr/>
        </p:nvPicPr>
        <p:blipFill>
          <a:blip r:embed="rId16">
            <a:alphaModFix/>
          </a:blip>
          <a:stretch>
            <a:fillRect/>
          </a:stretch>
        </p:blipFill>
        <p:spPr>
          <a:xfrm>
            <a:off x="8799671" y="377195"/>
            <a:ext cx="297375" cy="332358"/>
          </a:xfrm>
          <a:prstGeom prst="rect">
            <a:avLst/>
          </a:prstGeom>
          <a:noFill/>
          <a:ln>
            <a:noFill/>
          </a:ln>
        </p:spPr>
      </p:pic>
      <p:pic>
        <p:nvPicPr>
          <p:cNvPr id="1124" name="Google Shape;1124;p135">
            <a:extLst>
              <a:ext uri="{C183D7F6-B498-43B3-948B-1728B52AA6E4}">
                <adec:decorative xmlns:adec="http://schemas.microsoft.com/office/drawing/2017/decorative" val="1"/>
              </a:ext>
            </a:extLst>
          </p:cNvPr>
          <p:cNvPicPr preferRelativeResize="0"/>
          <p:nvPr/>
        </p:nvPicPr>
        <p:blipFill>
          <a:blip r:embed="rId17">
            <a:alphaModFix/>
          </a:blip>
          <a:stretch>
            <a:fillRect/>
          </a:stretch>
        </p:blipFill>
        <p:spPr>
          <a:xfrm>
            <a:off x="8403749" y="377227"/>
            <a:ext cx="327803" cy="335846"/>
          </a:xfrm>
          <a:prstGeom prst="rect">
            <a:avLst/>
          </a:prstGeom>
          <a:noFill/>
          <a:ln>
            <a:noFill/>
          </a:ln>
        </p:spPr>
      </p:pic>
      <p:pic>
        <p:nvPicPr>
          <p:cNvPr id="1125" name="Google Shape;1125;p135">
            <a:extLst>
              <a:ext uri="{C183D7F6-B498-43B3-948B-1728B52AA6E4}">
                <adec:decorative xmlns:adec="http://schemas.microsoft.com/office/drawing/2017/decorative" val="1"/>
              </a:ext>
            </a:extLst>
          </p:cNvPr>
          <p:cNvPicPr preferRelativeResize="0"/>
          <p:nvPr/>
        </p:nvPicPr>
        <p:blipFill>
          <a:blip r:embed="rId18">
            <a:alphaModFix/>
          </a:blip>
          <a:stretch>
            <a:fillRect/>
          </a:stretch>
        </p:blipFill>
        <p:spPr>
          <a:xfrm>
            <a:off x="7638613" y="378956"/>
            <a:ext cx="327806" cy="335849"/>
          </a:xfrm>
          <a:prstGeom prst="rect">
            <a:avLst/>
          </a:prstGeom>
          <a:noFill/>
          <a:ln>
            <a:noFill/>
          </a:ln>
        </p:spPr>
      </p:pic>
      <p:pic>
        <p:nvPicPr>
          <p:cNvPr id="1126" name="Google Shape;1126;p135">
            <a:extLst>
              <a:ext uri="{C183D7F6-B498-43B3-948B-1728B52AA6E4}">
                <adec:decorative xmlns:adec="http://schemas.microsoft.com/office/drawing/2017/decorative" val="1"/>
              </a:ext>
            </a:extLst>
          </p:cNvPr>
          <p:cNvPicPr preferRelativeResize="0"/>
          <p:nvPr/>
        </p:nvPicPr>
        <p:blipFill>
          <a:blip r:embed="rId19">
            <a:alphaModFix/>
          </a:blip>
          <a:stretch>
            <a:fillRect/>
          </a:stretch>
        </p:blipFill>
        <p:spPr>
          <a:xfrm>
            <a:off x="8021181" y="378956"/>
            <a:ext cx="327805" cy="335849"/>
          </a:xfrm>
          <a:prstGeom prst="rect">
            <a:avLst/>
          </a:prstGeom>
          <a:noFill/>
          <a:ln>
            <a:noFill/>
          </a:ln>
        </p:spPr>
      </p:pic>
      <p:pic>
        <p:nvPicPr>
          <p:cNvPr id="1127" name="Google Shape;1127;p135">
            <a:extLst>
              <a:ext uri="{C183D7F6-B498-43B3-948B-1728B52AA6E4}">
                <adec:decorative xmlns:adec="http://schemas.microsoft.com/office/drawing/2017/decorative" val="1"/>
              </a:ext>
            </a:extLst>
          </p:cNvPr>
          <p:cNvPicPr preferRelativeResize="0"/>
          <p:nvPr/>
        </p:nvPicPr>
        <p:blipFill>
          <a:blip r:embed="rId20">
            <a:alphaModFix/>
          </a:blip>
          <a:stretch>
            <a:fillRect/>
          </a:stretch>
        </p:blipFill>
        <p:spPr>
          <a:xfrm>
            <a:off x="6080203" y="4705"/>
            <a:ext cx="370875" cy="370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9"/>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796" name="Google Shape;796;p109"/>
          <p:cNvSpPr txBox="1">
            <a:spLocks noGrp="1"/>
          </p:cNvSpPr>
          <p:nvPr>
            <p:ph type="body" idx="1"/>
          </p:nvPr>
        </p:nvSpPr>
        <p:spPr>
          <a:xfrm>
            <a:off x="2001525" y="2956475"/>
            <a:ext cx="2570400" cy="960300"/>
          </a:xfrm>
          <a:prstGeom prst="rect">
            <a:avLst/>
          </a:prstGeom>
        </p:spPr>
        <p:txBody>
          <a:bodyPr spcFirstLastPara="1" wrap="square" lIns="0" tIns="0" rIns="0" bIns="0" anchor="t" anchorCtr="0">
            <a:normAutofit fontScale="77500" lnSpcReduction="20000"/>
          </a:bodyPr>
          <a:lstStyle/>
          <a:p>
            <a:pPr marL="0" lvl="0" indent="0" algn="l" rtl="0">
              <a:spcBef>
                <a:spcPts val="0"/>
              </a:spcBef>
              <a:spcAft>
                <a:spcPts val="0"/>
              </a:spcAft>
              <a:buNone/>
            </a:pPr>
            <a:r>
              <a:rPr lang="en" b="1"/>
              <a:t>Erville Koehler</a:t>
            </a:r>
            <a:endParaRPr b="1"/>
          </a:p>
          <a:p>
            <a:pPr marL="0" lvl="0" indent="0" algn="l" rtl="0">
              <a:spcBef>
                <a:spcPts val="1200"/>
              </a:spcBef>
              <a:spcAft>
                <a:spcPts val="1200"/>
              </a:spcAft>
              <a:buNone/>
            </a:pPr>
            <a:r>
              <a:rPr lang="en"/>
              <a:t>Assistant Commissioner, General Supplies and Services</a:t>
            </a:r>
            <a:endParaRPr/>
          </a:p>
        </p:txBody>
      </p:sp>
      <p:pic>
        <p:nvPicPr>
          <p:cNvPr id="798" name="Google Shape;798;p109" descr="Picture of Erv Koehler"/>
          <p:cNvPicPr preferRelativeResize="0"/>
          <p:nvPr/>
        </p:nvPicPr>
        <p:blipFill>
          <a:blip r:embed="rId3">
            <a:alphaModFix/>
          </a:blip>
          <a:stretch>
            <a:fillRect/>
          </a:stretch>
        </p:blipFill>
        <p:spPr>
          <a:xfrm>
            <a:off x="390975" y="2143776"/>
            <a:ext cx="1453125" cy="1773000"/>
          </a:xfrm>
          <a:prstGeom prst="rect">
            <a:avLst/>
          </a:prstGeom>
          <a:noFill/>
          <a:ln>
            <a:noFill/>
          </a:ln>
        </p:spPr>
      </p:pic>
      <p:sp>
        <p:nvSpPr>
          <p:cNvPr id="795" name="Google Shape;795;p109"/>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Delivery-Automating FAS Acquisition</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36"/>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Performance-Based Acquisition</a:t>
            </a:r>
            <a:endParaRPr/>
          </a:p>
        </p:txBody>
      </p:sp>
      <p:sp>
        <p:nvSpPr>
          <p:cNvPr id="1133" name="Google Shape;1133;p136"/>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37"/>
          <p:cNvSpPr txBox="1">
            <a:spLocks noGrp="1"/>
          </p:cNvSpPr>
          <p:nvPr>
            <p:ph type="sldNum" idx="4294967295"/>
          </p:nvPr>
        </p:nvSpPr>
        <p:spPr>
          <a:xfrm>
            <a:off x="8360228" y="4767263"/>
            <a:ext cx="5550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000000"/>
                </a:solidFill>
                <a:latin typeface="Arial"/>
                <a:ea typeface="Arial"/>
                <a:cs typeface="Arial"/>
                <a:sym typeface="Arial"/>
              </a:rPr>
              <a:t>31</a:t>
            </a:fld>
            <a:endParaRPr sz="1100" b="0" i="0" u="none" strike="noStrike" cap="none">
              <a:solidFill>
                <a:srgbClr val="000000"/>
              </a:solidFill>
              <a:latin typeface="Arial"/>
              <a:ea typeface="Arial"/>
              <a:cs typeface="Arial"/>
              <a:sym typeface="Arial"/>
            </a:endParaRPr>
          </a:p>
        </p:txBody>
      </p:sp>
      <p:sp>
        <p:nvSpPr>
          <p:cNvPr id="1140" name="Google Shape;1140;p137" descr="Provides appropriate incentives to drive higher performance and/or promote innovation&#13;&#10;"/>
          <p:cNvSpPr/>
          <p:nvPr/>
        </p:nvSpPr>
        <p:spPr>
          <a:xfrm>
            <a:off x="24700" y="2622169"/>
            <a:ext cx="4482900" cy="2441700"/>
          </a:xfrm>
          <a:prstGeom prst="roundRect">
            <a:avLst>
              <a:gd name="adj" fmla="val 13789"/>
            </a:avLst>
          </a:prstGeom>
          <a:solidFill>
            <a:srgbClr val="0B5394"/>
          </a:solidFill>
          <a:ln w="9525" cap="flat" cmpd="sng">
            <a:solidFill>
              <a:srgbClr val="FFD966"/>
            </a:solidFill>
            <a:prstDash val="solid"/>
            <a:round/>
            <a:headEnd type="none" w="sm" len="sm"/>
            <a:tailEnd type="none" w="sm" len="sm"/>
          </a:ln>
          <a:effectLst>
            <a:outerShdw blurRad="57150" dist="47625" dir="2760000" algn="bl" rotWithShape="0">
              <a:srgbClr val="434343">
                <a:alpha val="670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1" name="Google Shape;1141;p137" descr="Utilizes a Quality Assurance Surveillance Plan (QASP) to define how the contract will be monitored (see FAR 46.4)&#13;&#10;"/>
          <p:cNvSpPr/>
          <p:nvPr/>
        </p:nvSpPr>
        <p:spPr>
          <a:xfrm>
            <a:off x="4591600" y="2622169"/>
            <a:ext cx="4482900" cy="2441700"/>
          </a:xfrm>
          <a:prstGeom prst="roundRect">
            <a:avLst>
              <a:gd name="adj" fmla="val 13789"/>
            </a:avLst>
          </a:prstGeom>
          <a:solidFill>
            <a:srgbClr val="0B5394"/>
          </a:solidFill>
          <a:ln w="9525" cap="flat" cmpd="sng">
            <a:solidFill>
              <a:srgbClr val="FFD966"/>
            </a:solidFill>
            <a:prstDash val="solid"/>
            <a:round/>
            <a:headEnd type="none" w="sm" len="sm"/>
            <a:tailEnd type="none" w="sm" len="sm"/>
          </a:ln>
          <a:effectLst>
            <a:outerShdw blurRad="57150" dist="47625" dir="2760000" algn="bl" rotWithShape="0">
              <a:srgbClr val="434343">
                <a:alpha val="670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2" name="Google Shape;1142;p137" descr="Includes measurable performance standards for all performance requirements&#13;&#10;"/>
          <p:cNvSpPr/>
          <p:nvPr/>
        </p:nvSpPr>
        <p:spPr>
          <a:xfrm>
            <a:off x="4591600" y="112875"/>
            <a:ext cx="4482900" cy="2441700"/>
          </a:xfrm>
          <a:prstGeom prst="roundRect">
            <a:avLst>
              <a:gd name="adj" fmla="val 13789"/>
            </a:avLst>
          </a:prstGeom>
          <a:solidFill>
            <a:srgbClr val="0B5394"/>
          </a:solidFill>
          <a:ln w="9525" cap="flat" cmpd="sng">
            <a:solidFill>
              <a:srgbClr val="FFD966"/>
            </a:solidFill>
            <a:prstDash val="solid"/>
            <a:round/>
            <a:headEnd type="none" w="sm" len="sm"/>
            <a:tailEnd type="none" w="sm" len="sm"/>
          </a:ln>
          <a:effectLst>
            <a:outerShdw blurRad="57150" dist="47625" dir="2760000" algn="bl" rotWithShape="0">
              <a:srgbClr val="434343">
                <a:alpha val="670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3" name="Google Shape;1143;p137" descr="Uses a Performance Work Statement (PWS) or Statement of Objectives (SOO)&#13;&#10;"/>
          <p:cNvSpPr/>
          <p:nvPr/>
        </p:nvSpPr>
        <p:spPr>
          <a:xfrm>
            <a:off x="24700" y="112875"/>
            <a:ext cx="4482900" cy="2441700"/>
          </a:xfrm>
          <a:prstGeom prst="roundRect">
            <a:avLst>
              <a:gd name="adj" fmla="val 13789"/>
            </a:avLst>
          </a:prstGeom>
          <a:solidFill>
            <a:srgbClr val="0B5394"/>
          </a:solidFill>
          <a:ln w="9525" cap="flat" cmpd="sng">
            <a:solidFill>
              <a:srgbClr val="FFD966"/>
            </a:solidFill>
            <a:prstDash val="solid"/>
            <a:round/>
            <a:headEnd type="none" w="sm" len="sm"/>
            <a:tailEnd type="none" w="sm" len="sm"/>
          </a:ln>
          <a:effectLst>
            <a:outerShdw blurRad="57150" dist="47625" dir="2760000" algn="bl" rotWithShape="0">
              <a:srgbClr val="434343">
                <a:alpha val="670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7" name="Google Shape;1147;p137"/>
          <p:cNvSpPr txBox="1"/>
          <p:nvPr/>
        </p:nvSpPr>
        <p:spPr>
          <a:xfrm>
            <a:off x="4900775" y="3055445"/>
            <a:ext cx="3440100" cy="1630800"/>
          </a:xfrm>
          <a:prstGeom prst="rect">
            <a:avLst/>
          </a:prstGeom>
          <a:noFill/>
          <a:ln>
            <a:noFill/>
          </a:ln>
        </p:spPr>
        <p:txBody>
          <a:bodyPr spcFirstLastPara="1" wrap="square" lIns="91350" tIns="91350" rIns="91350" bIns="91350" anchor="ctr" anchorCtr="0">
            <a:noAutofit/>
          </a:bodyPr>
          <a:lstStyle/>
          <a:p>
            <a:pPr marL="0" marR="0" lvl="0" indent="0" algn="l" rtl="0">
              <a:lnSpc>
                <a:spcPct val="115000"/>
              </a:lnSpc>
              <a:spcBef>
                <a:spcPts val="0"/>
              </a:spcBef>
              <a:spcAft>
                <a:spcPts val="0"/>
              </a:spcAft>
              <a:buClr>
                <a:srgbClr val="FFFFFF"/>
              </a:buClr>
              <a:buSzPts val="2000"/>
              <a:buFont typeface="Calibri"/>
              <a:buNone/>
            </a:pPr>
            <a:r>
              <a:rPr lang="en" sz="2000" b="0" i="0" u="none" strike="noStrike" cap="none" dirty="0">
                <a:solidFill>
                  <a:srgbClr val="FFFFFF"/>
                </a:solidFill>
                <a:latin typeface="Calibri"/>
                <a:ea typeface="Calibri"/>
                <a:cs typeface="Calibri"/>
                <a:sym typeface="Calibri"/>
              </a:rPr>
              <a:t>Utilizes a Quality Assurance Surveillance Plan (QASP) to define how the contract will be monitored (see </a:t>
            </a:r>
            <a:r>
              <a:rPr lang="en" sz="2000" b="0" i="0" u="sng" strike="noStrike" cap="none" dirty="0">
                <a:solidFill>
                  <a:srgbClr val="FED6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FAR 46.4</a:t>
            </a:r>
            <a:r>
              <a:rPr lang="en" sz="2000" b="0" i="0" u="none" strike="noStrike" cap="none" dirty="0">
                <a:solidFill>
                  <a:srgbClr val="FFFFFF"/>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pic>
        <p:nvPicPr>
          <p:cNvPr id="1151" name="Google Shape;1151;p137" descr="Circle with the number 4"/>
          <p:cNvPicPr preferRelativeResize="0"/>
          <p:nvPr/>
        </p:nvPicPr>
        <p:blipFill rotWithShape="1">
          <a:blip r:embed="rId4">
            <a:alphaModFix/>
          </a:blip>
          <a:srcRect/>
          <a:stretch/>
        </p:blipFill>
        <p:spPr>
          <a:xfrm>
            <a:off x="8340875" y="2708092"/>
            <a:ext cx="429525" cy="429525"/>
          </a:xfrm>
          <a:prstGeom prst="rect">
            <a:avLst/>
          </a:prstGeom>
          <a:noFill/>
          <a:ln>
            <a:noFill/>
          </a:ln>
          <a:effectLst>
            <a:outerShdw blurRad="57150" dist="28575" dir="2760001" algn="bl" rotWithShape="0">
              <a:srgbClr val="000000">
                <a:alpha val="64709"/>
              </a:srgbClr>
            </a:outerShdw>
          </a:effectLst>
        </p:spPr>
      </p:pic>
      <p:sp>
        <p:nvSpPr>
          <p:cNvPr id="1146" name="Google Shape;1146;p137"/>
          <p:cNvSpPr txBox="1"/>
          <p:nvPr/>
        </p:nvSpPr>
        <p:spPr>
          <a:xfrm>
            <a:off x="764625" y="3055445"/>
            <a:ext cx="3535800" cy="1630800"/>
          </a:xfrm>
          <a:prstGeom prst="rect">
            <a:avLst/>
          </a:prstGeom>
          <a:noFill/>
          <a:ln>
            <a:noFill/>
          </a:ln>
        </p:spPr>
        <p:txBody>
          <a:bodyPr spcFirstLastPara="1" wrap="square" lIns="91350" tIns="91350" rIns="91350" bIns="91350" anchor="ctr" anchorCtr="0">
            <a:noAutofit/>
          </a:bodyPr>
          <a:lstStyle/>
          <a:p>
            <a:pPr marL="0" marR="0" lvl="0" indent="0" algn="l" rtl="0">
              <a:lnSpc>
                <a:spcPct val="115000"/>
              </a:lnSpc>
              <a:spcBef>
                <a:spcPts val="0"/>
              </a:spcBef>
              <a:spcAft>
                <a:spcPts val="0"/>
              </a:spcAft>
              <a:buClr>
                <a:srgbClr val="FFFFFF"/>
              </a:buClr>
              <a:buSzPts val="2000"/>
              <a:buFont typeface="Calibri"/>
              <a:buNone/>
            </a:pPr>
            <a:r>
              <a:rPr lang="en" sz="2000" b="0" i="0" u="none" strike="noStrike" cap="none" dirty="0">
                <a:solidFill>
                  <a:srgbClr val="FFFFFF"/>
                </a:solidFill>
                <a:latin typeface="Calibri"/>
                <a:ea typeface="Calibri"/>
                <a:cs typeface="Calibri"/>
                <a:sym typeface="Calibri"/>
              </a:rPr>
              <a:t>Provides appropriate incentives to drive higher performance and/or promote innovation</a:t>
            </a:r>
            <a:endParaRPr sz="2000" b="0" i="0" u="none" strike="noStrike" cap="none" dirty="0">
              <a:solidFill>
                <a:schemeClr val="dk1"/>
              </a:solidFill>
              <a:latin typeface="Calibri"/>
              <a:ea typeface="Calibri"/>
              <a:cs typeface="Calibri"/>
              <a:sym typeface="Calibri"/>
            </a:endParaRPr>
          </a:p>
        </p:txBody>
      </p:sp>
      <p:pic>
        <p:nvPicPr>
          <p:cNvPr id="1150" name="Google Shape;1150;p137" descr="Circle with the number 3"/>
          <p:cNvPicPr preferRelativeResize="0"/>
          <p:nvPr/>
        </p:nvPicPr>
        <p:blipFill rotWithShape="1">
          <a:blip r:embed="rId5">
            <a:alphaModFix/>
          </a:blip>
          <a:srcRect/>
          <a:stretch/>
        </p:blipFill>
        <p:spPr>
          <a:xfrm>
            <a:off x="172300" y="2708092"/>
            <a:ext cx="429525" cy="429525"/>
          </a:xfrm>
          <a:prstGeom prst="rect">
            <a:avLst/>
          </a:prstGeom>
          <a:noFill/>
          <a:ln>
            <a:noFill/>
          </a:ln>
          <a:effectLst>
            <a:outerShdw blurRad="57150" dist="28575" dir="2760001" algn="bl" rotWithShape="0">
              <a:srgbClr val="000000">
                <a:alpha val="64709"/>
              </a:srgbClr>
            </a:outerShdw>
          </a:effectLst>
        </p:spPr>
      </p:pic>
      <p:sp>
        <p:nvSpPr>
          <p:cNvPr id="1145" name="Google Shape;1145;p137" descr="Includes measurable performance standards for all performance requirements&#13;&#10;"/>
          <p:cNvSpPr txBox="1"/>
          <p:nvPr/>
        </p:nvSpPr>
        <p:spPr>
          <a:xfrm>
            <a:off x="4900775" y="337894"/>
            <a:ext cx="3406200" cy="1827000"/>
          </a:xfrm>
          <a:prstGeom prst="rect">
            <a:avLst/>
          </a:prstGeom>
          <a:noFill/>
          <a:ln>
            <a:noFill/>
          </a:ln>
        </p:spPr>
        <p:txBody>
          <a:bodyPr spcFirstLastPara="1" wrap="square" lIns="91350" tIns="91350" rIns="91350" bIns="91350" anchor="ctr" anchorCtr="0">
            <a:noAutofit/>
          </a:bodyPr>
          <a:lstStyle/>
          <a:p>
            <a:pPr marL="0" marR="0" lvl="0" indent="0" algn="l" rtl="0">
              <a:lnSpc>
                <a:spcPct val="115000"/>
              </a:lnSpc>
              <a:spcBef>
                <a:spcPts val="0"/>
              </a:spcBef>
              <a:spcAft>
                <a:spcPts val="0"/>
              </a:spcAft>
              <a:buClr>
                <a:srgbClr val="FFFFFF"/>
              </a:buClr>
              <a:buSzPts val="2000"/>
              <a:buFont typeface="Calibri"/>
              <a:buNone/>
            </a:pPr>
            <a:r>
              <a:rPr lang="en" sz="2000" b="0" i="0" u="none" strike="noStrike" cap="none" dirty="0">
                <a:solidFill>
                  <a:srgbClr val="FFFFFF"/>
                </a:solidFill>
                <a:latin typeface="Calibri"/>
                <a:ea typeface="Calibri"/>
                <a:cs typeface="Calibri"/>
                <a:sym typeface="Calibri"/>
              </a:rPr>
              <a:t>Includes measurable performance standards for all performance requirements</a:t>
            </a:r>
            <a:endParaRPr sz="2000" b="0" i="0" u="none" strike="noStrike" cap="none" dirty="0">
              <a:solidFill>
                <a:schemeClr val="dk1"/>
              </a:solidFill>
              <a:latin typeface="Calibri"/>
              <a:ea typeface="Calibri"/>
              <a:cs typeface="Calibri"/>
              <a:sym typeface="Calibri"/>
            </a:endParaRPr>
          </a:p>
        </p:txBody>
      </p:sp>
      <p:pic>
        <p:nvPicPr>
          <p:cNvPr id="1149" name="Google Shape;1149;p137" descr="Circle with the number 2"/>
          <p:cNvPicPr preferRelativeResize="0"/>
          <p:nvPr/>
        </p:nvPicPr>
        <p:blipFill rotWithShape="1">
          <a:blip r:embed="rId6">
            <a:alphaModFix/>
          </a:blip>
          <a:srcRect/>
          <a:stretch/>
        </p:blipFill>
        <p:spPr>
          <a:xfrm>
            <a:off x="8340875" y="207007"/>
            <a:ext cx="429525" cy="429525"/>
          </a:xfrm>
          <a:prstGeom prst="rect">
            <a:avLst/>
          </a:prstGeom>
          <a:noFill/>
          <a:ln>
            <a:noFill/>
          </a:ln>
          <a:effectLst>
            <a:outerShdw blurRad="57150" dist="28575" dir="2760001" algn="bl" rotWithShape="0">
              <a:srgbClr val="000000">
                <a:alpha val="64709"/>
              </a:srgbClr>
            </a:outerShdw>
          </a:effectLst>
        </p:spPr>
      </p:pic>
      <p:sp>
        <p:nvSpPr>
          <p:cNvPr id="1144" name="Google Shape;1144;p137"/>
          <p:cNvSpPr txBox="1"/>
          <p:nvPr/>
        </p:nvSpPr>
        <p:spPr>
          <a:xfrm>
            <a:off x="894075" y="337894"/>
            <a:ext cx="3406200" cy="1827000"/>
          </a:xfrm>
          <a:prstGeom prst="rect">
            <a:avLst/>
          </a:prstGeom>
          <a:noFill/>
          <a:ln>
            <a:noFill/>
          </a:ln>
        </p:spPr>
        <p:txBody>
          <a:bodyPr spcFirstLastPara="1" wrap="square" lIns="91350" tIns="91350" rIns="91350" bIns="91350" anchor="ctr" anchorCtr="0">
            <a:noAutofit/>
          </a:bodyPr>
          <a:lstStyle/>
          <a:p>
            <a:pPr marL="0" marR="0" lvl="0" indent="0" algn="l" rtl="0">
              <a:lnSpc>
                <a:spcPct val="115000"/>
              </a:lnSpc>
              <a:spcBef>
                <a:spcPts val="0"/>
              </a:spcBef>
              <a:spcAft>
                <a:spcPts val="0"/>
              </a:spcAft>
              <a:buClr>
                <a:srgbClr val="FFFFFF"/>
              </a:buClr>
              <a:buSzPts val="2000"/>
              <a:buFont typeface="Calibri"/>
              <a:buNone/>
            </a:pPr>
            <a:r>
              <a:rPr lang="en" sz="2000" b="0" i="0" u="none" strike="noStrike" cap="none" dirty="0">
                <a:solidFill>
                  <a:srgbClr val="FFFFFF"/>
                </a:solidFill>
                <a:latin typeface="Calibri"/>
                <a:ea typeface="Calibri"/>
                <a:cs typeface="Calibri"/>
                <a:sym typeface="Calibri"/>
              </a:rPr>
              <a:t>Uses a Performance Work Statement (PWS) or Statement of Objectives (SOO)</a:t>
            </a:r>
            <a:endParaRPr sz="2000" b="0" i="0" u="none" strike="noStrike" cap="none" dirty="0">
              <a:solidFill>
                <a:srgbClr val="FFFFFF"/>
              </a:solidFill>
              <a:latin typeface="Calibri"/>
              <a:ea typeface="Calibri"/>
              <a:cs typeface="Calibri"/>
              <a:sym typeface="Calibri"/>
            </a:endParaRPr>
          </a:p>
        </p:txBody>
      </p:sp>
      <p:pic>
        <p:nvPicPr>
          <p:cNvPr id="1148" name="Google Shape;1148;p137" descr="Circle with the number 1"/>
          <p:cNvPicPr preferRelativeResize="0"/>
          <p:nvPr/>
        </p:nvPicPr>
        <p:blipFill rotWithShape="1">
          <a:blip r:embed="rId7">
            <a:alphaModFix/>
          </a:blip>
          <a:srcRect/>
          <a:stretch/>
        </p:blipFill>
        <p:spPr>
          <a:xfrm>
            <a:off x="172300" y="207007"/>
            <a:ext cx="429525" cy="429525"/>
          </a:xfrm>
          <a:prstGeom prst="rect">
            <a:avLst/>
          </a:prstGeom>
          <a:noFill/>
          <a:ln>
            <a:noFill/>
          </a:ln>
          <a:effectLst>
            <a:outerShdw blurRad="57150" dist="28575" dir="2760001" algn="bl" rotWithShape="0">
              <a:srgbClr val="000000">
                <a:alpha val="64709"/>
              </a:srgbClr>
            </a:outerShdw>
          </a:effectLst>
        </p:spPr>
      </p:pic>
      <p:sp>
        <p:nvSpPr>
          <p:cNvPr id="1152" name="Google Shape;1152;p137"/>
          <p:cNvSpPr>
            <a:spLocks noGrp="1"/>
          </p:cNvSpPr>
          <p:nvPr>
            <p:ph type="title" idx="4294967295"/>
          </p:nvPr>
        </p:nvSpPr>
        <p:spPr>
          <a:xfrm>
            <a:off x="2675550" y="2245875"/>
            <a:ext cx="3792900" cy="588000"/>
          </a:xfrm>
          <a:prstGeom prst="roundRect">
            <a:avLst>
              <a:gd name="adj" fmla="val 16667"/>
            </a:avLst>
          </a:prstGeom>
          <a:solidFill>
            <a:srgbClr val="FFFFFF"/>
          </a:solidFill>
          <a:ln w="9525" cap="flat" cmpd="sng">
            <a:solidFill>
              <a:schemeClr val="dk2"/>
            </a:solidFill>
            <a:prstDash val="solid"/>
            <a:round/>
            <a:headEnd type="none" w="sm" len="sm"/>
            <a:tailEnd type="none" w="sm" len="sm"/>
          </a:ln>
          <a:effectLst/>
        </p:spPr>
        <p:txBody>
          <a:bodyPr rot="0" spcFirstLastPara="1" vertOverflow="overflow" horzOverflow="overflow" vert="horz" wrap="square" lIns="91350" tIns="91350" rIns="91350" bIns="9135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2400"/>
              <a:buFont typeface="Calibri"/>
              <a:buNone/>
              <a:tabLst/>
              <a:defRPr/>
            </a:pPr>
            <a:r>
              <a:rPr kumimoji="0" lang="en-US" sz="2400" b="1" i="0" u="none" strike="noStrike" kern="0" cap="none" spc="0" normalizeH="0" baseline="0" noProof="0" dirty="0">
                <a:ln>
                  <a:noFill/>
                </a:ln>
                <a:solidFill>
                  <a:schemeClr val="dk1"/>
                </a:solidFill>
                <a:effectLst/>
                <a:uLnTx/>
                <a:uFillTx/>
                <a:latin typeface="Calibri"/>
                <a:ea typeface="Calibri"/>
                <a:cs typeface="Calibri"/>
                <a:sym typeface="Calibri"/>
              </a:rPr>
              <a:t>4 KEY ELEMENTS OF PBA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7"/>
        <p:cNvGrpSpPr/>
        <p:nvPr/>
      </p:nvGrpSpPr>
      <p:grpSpPr>
        <a:xfrm>
          <a:off x="0" y="0"/>
          <a:ext cx="0" cy="0"/>
          <a:chOff x="0" y="0"/>
          <a:chExt cx="0" cy="0"/>
        </a:xfrm>
      </p:grpSpPr>
      <p:sp>
        <p:nvSpPr>
          <p:cNvPr id="1158" name="Google Shape;1158;p138" descr="STEP 7&#13;&#10;Manage Performance&#13;&#10;"/>
          <p:cNvSpPr/>
          <p:nvPr/>
        </p:nvSpPr>
        <p:spPr>
          <a:xfrm>
            <a:off x="6833259" y="438109"/>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59" name="Google Shape;1159;p138" descr="STEP 8&#13;&#10;Complete Closeout&#13;&#10;"/>
          <p:cNvSpPr/>
          <p:nvPr/>
        </p:nvSpPr>
        <p:spPr>
          <a:xfrm>
            <a:off x="7952757" y="438109"/>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60" name="Google Shape;1160;p138" descr="STEP 8&#13;&#10;Complete Closeout&#13;&#10;"/>
          <p:cNvSpPr txBox="1"/>
          <p:nvPr/>
        </p:nvSpPr>
        <p:spPr>
          <a:xfrm>
            <a:off x="7952756" y="1337300"/>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8</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Complete Closeout</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sp>
        <p:nvSpPr>
          <p:cNvPr id="1161" name="Google Shape;1161;p138" descr="STEP 6&#13;&#10;Source Selection&#13;&#10;"/>
          <p:cNvSpPr/>
          <p:nvPr/>
        </p:nvSpPr>
        <p:spPr>
          <a:xfrm>
            <a:off x="5713760" y="438109"/>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62" name="Google Shape;1162;p138"/>
          <p:cNvSpPr txBox="1"/>
          <p:nvPr/>
        </p:nvSpPr>
        <p:spPr>
          <a:xfrm>
            <a:off x="5713755" y="1337300"/>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6</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Source Selection</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sp>
        <p:nvSpPr>
          <p:cNvPr id="1163" name="Google Shape;1163;p138" descr="STEP 5&#13;&#10;Define Measures&#13;&#10;"/>
          <p:cNvSpPr/>
          <p:nvPr/>
        </p:nvSpPr>
        <p:spPr>
          <a:xfrm>
            <a:off x="4594262" y="438123"/>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64" name="Google Shape;1164;p138"/>
          <p:cNvSpPr txBox="1"/>
          <p:nvPr/>
        </p:nvSpPr>
        <p:spPr>
          <a:xfrm>
            <a:off x="4594255" y="1337314"/>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5</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Define Measures</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sp>
        <p:nvSpPr>
          <p:cNvPr id="1165" name="Google Shape;1165;p138" descr="STEP 4&#13;&#10;Develop Work Statement&#13;&#10;"/>
          <p:cNvSpPr/>
          <p:nvPr/>
        </p:nvSpPr>
        <p:spPr>
          <a:xfrm>
            <a:off x="3474779" y="438123"/>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66" name="Google Shape;1166;p138"/>
          <p:cNvSpPr txBox="1"/>
          <p:nvPr/>
        </p:nvSpPr>
        <p:spPr>
          <a:xfrm>
            <a:off x="3474771" y="1337314"/>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4</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Develop Work Statement</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sp>
        <p:nvSpPr>
          <p:cNvPr id="1167" name="Google Shape;1167;p138" descr="STEP 3&#13;&#10;Market Research&#13;&#10;"/>
          <p:cNvSpPr/>
          <p:nvPr/>
        </p:nvSpPr>
        <p:spPr>
          <a:xfrm>
            <a:off x="2355266" y="438167"/>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68" name="Google Shape;1168;p138" descr="STEP 2&#13;&#10;Identify Objectives&#13;&#10;"/>
          <p:cNvSpPr/>
          <p:nvPr/>
        </p:nvSpPr>
        <p:spPr>
          <a:xfrm>
            <a:off x="1220675" y="438167"/>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69" name="Google Shape;1169;p138" descr="STEP 1&#13;&#10;Form the Team&#13;&#10;&#10;"/>
          <p:cNvSpPr/>
          <p:nvPr/>
        </p:nvSpPr>
        <p:spPr>
          <a:xfrm>
            <a:off x="86144" y="438167"/>
            <a:ext cx="1062900" cy="1825800"/>
          </a:xfrm>
          <a:prstGeom prst="rect">
            <a:avLst/>
          </a:prstGeom>
          <a:gradFill>
            <a:gsLst>
              <a:gs pos="0">
                <a:srgbClr val="1077D2"/>
              </a:gs>
              <a:gs pos="100000">
                <a:srgbClr val="093153"/>
              </a:gs>
            </a:gsLst>
            <a:lin ang="5400012" scaled="0"/>
          </a:gradFill>
          <a:ln w="952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pic>
        <p:nvPicPr>
          <p:cNvPr id="1170" name="Google Shape;1170;p138" descr="Image of business people"/>
          <p:cNvPicPr preferRelativeResize="0"/>
          <p:nvPr/>
        </p:nvPicPr>
        <p:blipFill rotWithShape="1">
          <a:blip r:embed="rId3">
            <a:alphaModFix/>
          </a:blip>
          <a:srcRect/>
          <a:stretch/>
        </p:blipFill>
        <p:spPr>
          <a:xfrm>
            <a:off x="265910" y="554306"/>
            <a:ext cx="703278" cy="703282"/>
          </a:xfrm>
          <a:prstGeom prst="rect">
            <a:avLst/>
          </a:prstGeom>
          <a:noFill/>
          <a:ln>
            <a:noFill/>
          </a:ln>
          <a:effectLst>
            <a:outerShdw blurRad="57150" dist="47625" dir="2760000" algn="bl" rotWithShape="0">
              <a:srgbClr val="434343">
                <a:alpha val="83920"/>
              </a:srgbClr>
            </a:outerShdw>
          </a:effectLst>
        </p:spPr>
      </p:pic>
      <p:pic>
        <p:nvPicPr>
          <p:cNvPr id="1171" name="Google Shape;1171;p138" descr="Image of magnified glass"/>
          <p:cNvPicPr preferRelativeResize="0"/>
          <p:nvPr/>
        </p:nvPicPr>
        <p:blipFill rotWithShape="1">
          <a:blip r:embed="rId4">
            <a:alphaModFix/>
          </a:blip>
          <a:srcRect/>
          <a:stretch/>
        </p:blipFill>
        <p:spPr>
          <a:xfrm>
            <a:off x="1400461" y="554300"/>
            <a:ext cx="703278" cy="703282"/>
          </a:xfrm>
          <a:prstGeom prst="rect">
            <a:avLst/>
          </a:prstGeom>
          <a:noFill/>
          <a:ln>
            <a:noFill/>
          </a:ln>
          <a:effectLst>
            <a:outerShdw blurRad="57150" dist="47625" dir="2760000" algn="bl" rotWithShape="0">
              <a:srgbClr val="434343">
                <a:alpha val="83920"/>
              </a:srgbClr>
            </a:outerShdw>
          </a:effectLst>
        </p:spPr>
      </p:pic>
      <p:pic>
        <p:nvPicPr>
          <p:cNvPr id="1172" name="Google Shape;1172;p138" descr="Image of light bulb "/>
          <p:cNvPicPr preferRelativeResize="0"/>
          <p:nvPr/>
        </p:nvPicPr>
        <p:blipFill rotWithShape="1">
          <a:blip r:embed="rId5">
            <a:alphaModFix/>
          </a:blip>
          <a:srcRect/>
          <a:stretch/>
        </p:blipFill>
        <p:spPr>
          <a:xfrm>
            <a:off x="2535005" y="554300"/>
            <a:ext cx="703278" cy="703282"/>
          </a:xfrm>
          <a:prstGeom prst="rect">
            <a:avLst/>
          </a:prstGeom>
          <a:noFill/>
          <a:ln>
            <a:noFill/>
          </a:ln>
          <a:effectLst>
            <a:outerShdw blurRad="57150" dist="47625" dir="2760000" algn="bl" rotWithShape="0">
              <a:srgbClr val="434343">
                <a:alpha val="83920"/>
              </a:srgbClr>
            </a:outerShdw>
          </a:effectLst>
        </p:spPr>
      </p:pic>
      <p:pic>
        <p:nvPicPr>
          <p:cNvPr id="1173" name="Google Shape;1173;p138" descr="Image of map"/>
          <p:cNvPicPr preferRelativeResize="0"/>
          <p:nvPr/>
        </p:nvPicPr>
        <p:blipFill rotWithShape="1">
          <a:blip r:embed="rId6">
            <a:alphaModFix/>
          </a:blip>
          <a:srcRect/>
          <a:stretch/>
        </p:blipFill>
        <p:spPr>
          <a:xfrm>
            <a:off x="3654571" y="554300"/>
            <a:ext cx="703278" cy="703282"/>
          </a:xfrm>
          <a:prstGeom prst="rect">
            <a:avLst/>
          </a:prstGeom>
          <a:noFill/>
          <a:ln>
            <a:noFill/>
          </a:ln>
          <a:effectLst>
            <a:outerShdw blurRad="57150" dist="47625" dir="2760000" algn="bl" rotWithShape="0">
              <a:srgbClr val="434343">
                <a:alpha val="83920"/>
              </a:srgbClr>
            </a:outerShdw>
          </a:effectLst>
        </p:spPr>
      </p:pic>
      <p:pic>
        <p:nvPicPr>
          <p:cNvPr id="1174" name="Google Shape;1174;p138" descr="Image of ruler "/>
          <p:cNvPicPr preferRelativeResize="0"/>
          <p:nvPr/>
        </p:nvPicPr>
        <p:blipFill rotWithShape="1">
          <a:blip r:embed="rId7">
            <a:alphaModFix/>
          </a:blip>
          <a:srcRect/>
          <a:stretch/>
        </p:blipFill>
        <p:spPr>
          <a:xfrm>
            <a:off x="4774033" y="554294"/>
            <a:ext cx="703278" cy="703282"/>
          </a:xfrm>
          <a:prstGeom prst="rect">
            <a:avLst/>
          </a:prstGeom>
          <a:noFill/>
          <a:ln>
            <a:noFill/>
          </a:ln>
          <a:effectLst>
            <a:outerShdw blurRad="57150" dist="47625" dir="2760000" algn="bl" rotWithShape="0">
              <a:srgbClr val="434343">
                <a:alpha val="83920"/>
              </a:srgbClr>
            </a:outerShdw>
          </a:effectLst>
        </p:spPr>
      </p:pic>
      <p:pic>
        <p:nvPicPr>
          <p:cNvPr id="1175" name="Google Shape;1175;p138" descr="Image of check box "/>
          <p:cNvPicPr preferRelativeResize="0"/>
          <p:nvPr/>
        </p:nvPicPr>
        <p:blipFill rotWithShape="1">
          <a:blip r:embed="rId8">
            <a:alphaModFix/>
          </a:blip>
          <a:srcRect/>
          <a:stretch/>
        </p:blipFill>
        <p:spPr>
          <a:xfrm>
            <a:off x="5893540" y="554294"/>
            <a:ext cx="703278" cy="703282"/>
          </a:xfrm>
          <a:prstGeom prst="rect">
            <a:avLst/>
          </a:prstGeom>
          <a:noFill/>
          <a:ln>
            <a:noFill/>
          </a:ln>
          <a:effectLst>
            <a:outerShdw blurRad="57150" dist="47625" dir="2760000" algn="bl" rotWithShape="0">
              <a:srgbClr val="434343">
                <a:alpha val="83920"/>
              </a:srgbClr>
            </a:outerShdw>
          </a:effectLst>
        </p:spPr>
      </p:pic>
      <p:pic>
        <p:nvPicPr>
          <p:cNvPr id="1176" name="Google Shape;1176;p138" descr="Image of work cycle "/>
          <p:cNvPicPr preferRelativeResize="0"/>
          <p:nvPr/>
        </p:nvPicPr>
        <p:blipFill rotWithShape="1">
          <a:blip r:embed="rId9">
            <a:alphaModFix/>
          </a:blip>
          <a:srcRect/>
          <a:stretch/>
        </p:blipFill>
        <p:spPr>
          <a:xfrm>
            <a:off x="7013041" y="554294"/>
            <a:ext cx="703278" cy="703282"/>
          </a:xfrm>
          <a:prstGeom prst="rect">
            <a:avLst/>
          </a:prstGeom>
          <a:noFill/>
          <a:ln>
            <a:noFill/>
          </a:ln>
          <a:effectLst>
            <a:outerShdw blurRad="57150" dist="47625" dir="2760000" algn="bl" rotWithShape="0">
              <a:srgbClr val="434343">
                <a:alpha val="83920"/>
              </a:srgbClr>
            </a:outerShdw>
          </a:effectLst>
        </p:spPr>
      </p:pic>
      <p:pic>
        <p:nvPicPr>
          <p:cNvPr id="1177" name="Google Shape;1177;p138" descr="Image of award "/>
          <p:cNvPicPr preferRelativeResize="0"/>
          <p:nvPr/>
        </p:nvPicPr>
        <p:blipFill rotWithShape="1">
          <a:blip r:embed="rId10">
            <a:alphaModFix/>
          </a:blip>
          <a:srcRect/>
          <a:stretch/>
        </p:blipFill>
        <p:spPr>
          <a:xfrm>
            <a:off x="8132526" y="554294"/>
            <a:ext cx="703278" cy="703282"/>
          </a:xfrm>
          <a:prstGeom prst="rect">
            <a:avLst/>
          </a:prstGeom>
          <a:noFill/>
          <a:ln>
            <a:noFill/>
          </a:ln>
          <a:effectLst>
            <a:outerShdw blurRad="57150" dist="47625" dir="2760000" algn="bl" rotWithShape="0">
              <a:srgbClr val="434343">
                <a:alpha val="83920"/>
              </a:srgbClr>
            </a:outerShdw>
          </a:effectLst>
        </p:spPr>
      </p:pic>
      <p:sp>
        <p:nvSpPr>
          <p:cNvPr id="1178" name="Google Shape;1178;p138"/>
          <p:cNvSpPr txBox="1"/>
          <p:nvPr/>
        </p:nvSpPr>
        <p:spPr>
          <a:xfrm>
            <a:off x="86144" y="1337356"/>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1</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Form the Team</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sp>
        <p:nvSpPr>
          <p:cNvPr id="1179" name="Google Shape;1179;p138"/>
          <p:cNvSpPr txBox="1"/>
          <p:nvPr/>
        </p:nvSpPr>
        <p:spPr>
          <a:xfrm>
            <a:off x="1220693" y="1337356"/>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2</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Identify Objectives</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sp>
        <p:nvSpPr>
          <p:cNvPr id="1180" name="Google Shape;1180;p138"/>
          <p:cNvSpPr txBox="1"/>
          <p:nvPr/>
        </p:nvSpPr>
        <p:spPr>
          <a:xfrm>
            <a:off x="2355256" y="1337356"/>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3</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Market Research</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sp>
        <p:nvSpPr>
          <p:cNvPr id="1181" name="Google Shape;1181;p138"/>
          <p:cNvSpPr txBox="1"/>
          <p:nvPr/>
        </p:nvSpPr>
        <p:spPr>
          <a:xfrm>
            <a:off x="6833255" y="1337300"/>
            <a:ext cx="1062900" cy="926700"/>
          </a:xfrm>
          <a:prstGeom prst="rect">
            <a:avLst/>
          </a:prstGeom>
          <a:noFill/>
          <a:ln>
            <a:noFill/>
          </a:ln>
        </p:spPr>
        <p:txBody>
          <a:bodyPr spcFirstLastPara="1" wrap="square" lIns="68575" tIns="68575" rIns="68575" bIns="68575" anchor="t" anchorCtr="0">
            <a:noAutofit/>
          </a:bodyPr>
          <a:lstStyle/>
          <a:p>
            <a:pPr marL="0" marR="0" lvl="0" indent="0" algn="ctr" rtl="0">
              <a:lnSpc>
                <a:spcPct val="115000"/>
              </a:lnSpc>
              <a:spcBef>
                <a:spcPts val="0"/>
              </a:spcBef>
              <a:spcAft>
                <a:spcPts val="0"/>
              </a:spcAft>
              <a:buClr>
                <a:srgbClr val="FFFFFF"/>
              </a:buClr>
              <a:buSzPts val="1000"/>
              <a:buFont typeface="Calibri"/>
              <a:buNone/>
            </a:pPr>
            <a:r>
              <a:rPr lang="en" sz="1000" b="1" dirty="0">
                <a:solidFill>
                  <a:srgbClr val="FFFFFF"/>
                </a:solidFill>
                <a:latin typeface="Calibri"/>
                <a:ea typeface="Calibri"/>
                <a:cs typeface="Calibri"/>
                <a:sym typeface="Calibri"/>
              </a:rPr>
              <a:t>STEP 7</a:t>
            </a:r>
            <a:endParaRPr sz="1000" b="1" dirty="0">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rgbClr val="FFFFFF"/>
              </a:buClr>
              <a:buSzPts val="900"/>
              <a:buFont typeface="Calibri"/>
              <a:buNone/>
            </a:pPr>
            <a:r>
              <a:rPr lang="en" sz="900" dirty="0">
                <a:solidFill>
                  <a:srgbClr val="FFFFFF"/>
                </a:solidFill>
                <a:latin typeface="Calibri"/>
                <a:ea typeface="Calibri"/>
                <a:cs typeface="Calibri"/>
                <a:sym typeface="Calibri"/>
              </a:rPr>
              <a:t>Manage Performance</a:t>
            </a:r>
            <a:endParaRPr sz="900" dirty="0">
              <a:solidFill>
                <a:srgbClr val="FFFFFF"/>
              </a:solidFill>
              <a:latin typeface="Calibri"/>
              <a:ea typeface="Calibri"/>
              <a:cs typeface="Calibri"/>
              <a:sym typeface="Calibri"/>
            </a:endParaRPr>
          </a:p>
          <a:p>
            <a:pPr marL="0" marR="0" lvl="0" indent="0" algn="ctr" rtl="0">
              <a:spcBef>
                <a:spcPts val="0"/>
              </a:spcBef>
              <a:spcAft>
                <a:spcPts val="0"/>
              </a:spcAft>
              <a:buClr>
                <a:schemeClr val="dk1"/>
              </a:buClr>
              <a:buSzPts val="1000"/>
              <a:buFont typeface="Calibri"/>
              <a:buNone/>
            </a:pPr>
            <a:endParaRPr sz="1000" dirty="0">
              <a:solidFill>
                <a:srgbClr val="FFFFFF"/>
              </a:solidFill>
              <a:latin typeface="Calibri"/>
              <a:ea typeface="Calibri"/>
              <a:cs typeface="Calibri"/>
              <a:sym typeface="Calibri"/>
            </a:endParaRPr>
          </a:p>
        </p:txBody>
      </p:sp>
      <p:cxnSp>
        <p:nvCxnSpPr>
          <p:cNvPr id="1183" name="Google Shape;1183;p138">
            <a:extLst>
              <a:ext uri="{C183D7F6-B498-43B3-948B-1728B52AA6E4}">
                <adec:decorative xmlns:adec="http://schemas.microsoft.com/office/drawing/2017/decorative" val="1"/>
              </a:ext>
            </a:extLst>
          </p:cNvPr>
          <p:cNvCxnSpPr/>
          <p:nvPr/>
        </p:nvCxnSpPr>
        <p:spPr>
          <a:xfrm>
            <a:off x="81450" y="377764"/>
            <a:ext cx="8938800" cy="0"/>
          </a:xfrm>
          <a:prstGeom prst="straightConnector1">
            <a:avLst/>
          </a:prstGeom>
          <a:noFill/>
          <a:ln w="28575" cap="flat" cmpd="sng">
            <a:solidFill>
              <a:srgbClr val="FFD966"/>
            </a:solidFill>
            <a:prstDash val="solid"/>
            <a:round/>
            <a:headEnd type="none" w="sm" len="sm"/>
            <a:tailEnd type="none" w="sm" len="sm"/>
          </a:ln>
        </p:spPr>
      </p:cxnSp>
      <p:graphicFrame>
        <p:nvGraphicFramePr>
          <p:cNvPr id="1184" name="Google Shape;1184;p138"/>
          <p:cNvGraphicFramePr/>
          <p:nvPr>
            <p:extLst>
              <p:ext uri="{D42A27DB-BD31-4B8C-83A1-F6EECF244321}">
                <p14:modId xmlns:p14="http://schemas.microsoft.com/office/powerpoint/2010/main" val="795199929"/>
              </p:ext>
            </p:extLst>
          </p:nvPr>
        </p:nvGraphicFramePr>
        <p:xfrm>
          <a:off x="86138" y="2386463"/>
          <a:ext cx="8938800" cy="2641900"/>
        </p:xfrm>
        <a:graphic>
          <a:graphicData uri="http://schemas.openxmlformats.org/drawingml/2006/table">
            <a:tbl>
              <a:tblPr firstRow="1">
                <a:noFill/>
                <a:tableStyleId>{823FDB09-1BFF-431F-8251-C85B0343A380}</a:tableStyleId>
              </a:tblPr>
              <a:tblGrid>
                <a:gridCol w="1117350">
                  <a:extLst>
                    <a:ext uri="{9D8B030D-6E8A-4147-A177-3AD203B41FA5}">
                      <a16:colId xmlns:a16="http://schemas.microsoft.com/office/drawing/2014/main" val="20000"/>
                    </a:ext>
                  </a:extLst>
                </a:gridCol>
                <a:gridCol w="1117350">
                  <a:extLst>
                    <a:ext uri="{9D8B030D-6E8A-4147-A177-3AD203B41FA5}">
                      <a16:colId xmlns:a16="http://schemas.microsoft.com/office/drawing/2014/main" val="20001"/>
                    </a:ext>
                  </a:extLst>
                </a:gridCol>
                <a:gridCol w="1117350">
                  <a:extLst>
                    <a:ext uri="{9D8B030D-6E8A-4147-A177-3AD203B41FA5}">
                      <a16:colId xmlns:a16="http://schemas.microsoft.com/office/drawing/2014/main" val="20002"/>
                    </a:ext>
                  </a:extLst>
                </a:gridCol>
                <a:gridCol w="1117350">
                  <a:extLst>
                    <a:ext uri="{9D8B030D-6E8A-4147-A177-3AD203B41FA5}">
                      <a16:colId xmlns:a16="http://schemas.microsoft.com/office/drawing/2014/main" val="20003"/>
                    </a:ext>
                  </a:extLst>
                </a:gridCol>
                <a:gridCol w="1117350">
                  <a:extLst>
                    <a:ext uri="{9D8B030D-6E8A-4147-A177-3AD203B41FA5}">
                      <a16:colId xmlns:a16="http://schemas.microsoft.com/office/drawing/2014/main" val="20004"/>
                    </a:ext>
                  </a:extLst>
                </a:gridCol>
                <a:gridCol w="1117350">
                  <a:extLst>
                    <a:ext uri="{9D8B030D-6E8A-4147-A177-3AD203B41FA5}">
                      <a16:colId xmlns:a16="http://schemas.microsoft.com/office/drawing/2014/main" val="20005"/>
                    </a:ext>
                  </a:extLst>
                </a:gridCol>
                <a:gridCol w="1162525">
                  <a:extLst>
                    <a:ext uri="{9D8B030D-6E8A-4147-A177-3AD203B41FA5}">
                      <a16:colId xmlns:a16="http://schemas.microsoft.com/office/drawing/2014/main" val="20006"/>
                    </a:ext>
                  </a:extLst>
                </a:gridCol>
                <a:gridCol w="1072175">
                  <a:extLst>
                    <a:ext uri="{9D8B030D-6E8A-4147-A177-3AD203B41FA5}">
                      <a16:colId xmlns:a16="http://schemas.microsoft.com/office/drawing/2014/main" val="20007"/>
                    </a:ext>
                  </a:extLst>
                </a:gridCol>
              </a:tblGrid>
              <a:tr h="2641900">
                <a:tc>
                  <a:txBody>
                    <a:bodyPr/>
                    <a:lstStyle/>
                    <a:p>
                      <a:pPr marL="0" marR="0" lvl="0" indent="0" algn="ctr"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PURPOSE:</a:t>
                      </a:r>
                      <a:endParaRPr sz="800" b="1" u="sng" strike="noStrike" cap="none">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a:solidFill>
                            <a:srgbClr val="FFFFFF"/>
                          </a:solidFill>
                          <a:latin typeface="Calibri"/>
                          <a:ea typeface="Calibri"/>
                          <a:cs typeface="Calibri"/>
                          <a:sym typeface="Calibri"/>
                        </a:rPr>
                        <a:t>Establish the team and conduct high-level project planning.</a:t>
                      </a:r>
                      <a:endParaRPr sz="800" i="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POTENTIAL OUTPUTS:</a:t>
                      </a:r>
                      <a:endParaRPr sz="800" b="1" u="sng"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Project Vision, Mission &amp; Team Success Factors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Stakeholder ID &amp; Analysis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High-Level Communications Plan</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High-Level Risk ID</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Project Charter</a:t>
                      </a:r>
                      <a:endParaRPr sz="800" u="none" strike="noStrike" cap="none">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PURPOSE:</a:t>
                      </a:r>
                      <a:endParaRPr sz="800" i="1" u="none" strike="noStrike" cap="none">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a:solidFill>
                            <a:srgbClr val="FFFFFF"/>
                          </a:solidFill>
                          <a:latin typeface="Calibri"/>
                          <a:ea typeface="Calibri"/>
                          <a:cs typeface="Calibri"/>
                          <a:sym typeface="Calibri"/>
                        </a:rPr>
                        <a:t>Identify why we’re doing this in the first place and what are the high-level objectives (HLO).</a:t>
                      </a:r>
                      <a:endParaRPr sz="800" i="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POTENTIAL OUTPUTS:</a:t>
                      </a: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Review/analyze current approach</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Tie project into Agency Mission / Strategy</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Establish High-Level Objective</a:t>
                      </a:r>
                      <a:endParaRPr sz="800" u="none" strike="noStrike" cap="none">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PURPOSE:</a:t>
                      </a:r>
                      <a:endParaRPr sz="800" b="1" u="sng" strike="noStrike" cap="none">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a:solidFill>
                            <a:srgbClr val="FFFFFF"/>
                          </a:solidFill>
                          <a:latin typeface="Calibri"/>
                          <a:ea typeface="Calibri"/>
                          <a:cs typeface="Calibri"/>
                          <a:sym typeface="Calibri"/>
                        </a:rPr>
                        <a:t>A team approach to market research using available tools and innovative resources.</a:t>
                      </a:r>
                      <a:endParaRPr sz="800" i="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POTENTIAL OUTPUTS:</a:t>
                      </a: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ID Market Research Topics / Questions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Team market research assignments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Draft MR document</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Draft IPT Master Schedule</a:t>
                      </a:r>
                      <a:endParaRPr sz="800" u="none" strike="noStrike" cap="none">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PURPOSE:</a:t>
                      </a:r>
                      <a:endParaRPr sz="800" i="1" u="none" strike="noStrike" cap="none">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a:solidFill>
                            <a:srgbClr val="FFFFFF"/>
                          </a:solidFill>
                          <a:latin typeface="Calibri"/>
                          <a:ea typeface="Calibri"/>
                          <a:cs typeface="Calibri"/>
                          <a:sym typeface="Calibri"/>
                        </a:rPr>
                        <a:t>Well-written requirements statements and identifying the appropriate work statement type.</a:t>
                      </a:r>
                      <a:endParaRPr sz="800" i="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POTENTIAL OUTPUTS:</a:t>
                      </a: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Draft Performance Requirements Statements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Draft Work Statement Template Selection</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ID Solicitation Requirements</a:t>
                      </a:r>
                      <a:endParaRPr sz="800" u="none" strike="noStrike" cap="none">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PURPOSE:</a:t>
                      </a:r>
                      <a:endParaRPr sz="800" i="1" u="none" strike="noStrike" cap="none">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a:solidFill>
                            <a:srgbClr val="FFFFFF"/>
                          </a:solidFill>
                          <a:latin typeface="Calibri"/>
                          <a:ea typeface="Calibri"/>
                          <a:cs typeface="Calibri"/>
                          <a:sym typeface="Calibri"/>
                        </a:rPr>
                        <a:t>What constitutes successful performance and how does the team measure this?</a:t>
                      </a:r>
                      <a:endParaRPr sz="800" i="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POTENTIAL OUTPUTS:</a:t>
                      </a: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Develop performance standards and possible incentives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Review acquisition strategy alternatives</a:t>
                      </a:r>
                      <a:endParaRPr sz="800" u="none" strike="noStrike" cap="none">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PURPOSE:</a:t>
                      </a:r>
                      <a:endParaRPr sz="800" i="1" u="none" strike="noStrike" cap="none">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a:solidFill>
                            <a:srgbClr val="FFFFFF"/>
                          </a:solidFill>
                          <a:latin typeface="Calibri"/>
                          <a:ea typeface="Calibri"/>
                          <a:cs typeface="Calibri"/>
                          <a:sym typeface="Calibri"/>
                        </a:rPr>
                        <a:t>Review options for evaluation criteria and think through the source selection process.</a:t>
                      </a:r>
                      <a:endParaRPr sz="800" i="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POTENTIAL OUTPUTS:</a:t>
                      </a: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Explore innovative source selection approaches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ID Tech Eval criteria</a:t>
                      </a:r>
                      <a:endParaRPr sz="800" u="none" strike="noStrike" cap="none">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PURPOSE:</a:t>
                      </a:r>
                      <a:endParaRPr sz="800" i="1" u="none" strike="noStrike" cap="none">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a:solidFill>
                            <a:srgbClr val="FFFFFF"/>
                          </a:solidFill>
                          <a:latin typeface="Calibri"/>
                          <a:ea typeface="Calibri"/>
                          <a:cs typeface="Calibri"/>
                          <a:sym typeface="Calibri"/>
                        </a:rPr>
                        <a:t>Managing the contract to ensure performance objectives are met.</a:t>
                      </a:r>
                      <a:endParaRPr sz="800" i="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a:solidFill>
                            <a:srgbClr val="FFFFFF"/>
                          </a:solidFill>
                          <a:latin typeface="Calibri"/>
                          <a:ea typeface="Calibri"/>
                          <a:cs typeface="Calibri"/>
                          <a:sym typeface="Calibri"/>
                        </a:rPr>
                        <a:t>POTENTIAL OUTPUTS:</a:t>
                      </a:r>
                      <a:endParaRPr sz="800" b="1"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Draft Risk Management Plan</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QASP vs. QAP</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Performance tracking approach</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Roles &amp; Responsibilities</a:t>
                      </a:r>
                      <a:endParaRPr sz="800" u="none" strike="noStrike" cap="none">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a:solidFill>
                            <a:srgbClr val="FFFFFF"/>
                          </a:solidFill>
                          <a:latin typeface="Calibri"/>
                          <a:ea typeface="Calibri"/>
                          <a:cs typeface="Calibri"/>
                          <a:sym typeface="Calibri"/>
                        </a:rPr>
                        <a:t>- Change &amp; Transition Management</a:t>
                      </a:r>
                      <a:endParaRPr sz="800" u="none" strike="noStrike" cap="none">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Clr>
                          <a:srgbClr val="FFFFFF"/>
                        </a:buClr>
                        <a:buSzPts val="800"/>
                        <a:buFont typeface="Calibri"/>
                        <a:buNone/>
                      </a:pPr>
                      <a:r>
                        <a:rPr lang="en" sz="800" b="1" u="sng" strike="noStrike" cap="none" dirty="0">
                          <a:solidFill>
                            <a:srgbClr val="FFFFFF"/>
                          </a:solidFill>
                          <a:latin typeface="Calibri"/>
                          <a:ea typeface="Calibri"/>
                          <a:cs typeface="Calibri"/>
                          <a:sym typeface="Calibri"/>
                        </a:rPr>
                        <a:t>PURPOSE:</a:t>
                      </a:r>
                      <a:endParaRPr sz="800" i="1" u="none" strike="noStrike" cap="none" dirty="0">
                        <a:solidFill>
                          <a:srgbClr val="FFFFFF"/>
                        </a:solidFill>
                        <a:latin typeface="Calibri"/>
                        <a:ea typeface="Calibri"/>
                        <a:cs typeface="Calibri"/>
                        <a:sym typeface="Calibri"/>
                      </a:endParaRPr>
                    </a:p>
                    <a:p>
                      <a:pPr marL="0" marR="0" lvl="0" indent="0" algn="ctr" rtl="0">
                        <a:spcBef>
                          <a:spcPts val="0"/>
                        </a:spcBef>
                        <a:spcAft>
                          <a:spcPts val="0"/>
                        </a:spcAft>
                        <a:buClr>
                          <a:srgbClr val="FFFFFF"/>
                        </a:buClr>
                        <a:buSzPts val="800"/>
                        <a:buFont typeface="Calibri"/>
                        <a:buNone/>
                      </a:pPr>
                      <a:r>
                        <a:rPr lang="en" sz="800" i="1" u="none" strike="noStrike" cap="none" dirty="0">
                          <a:solidFill>
                            <a:srgbClr val="FFFFFF"/>
                          </a:solidFill>
                          <a:latin typeface="Calibri"/>
                          <a:ea typeface="Calibri"/>
                          <a:cs typeface="Calibri"/>
                          <a:sym typeface="Calibri"/>
                        </a:rPr>
                        <a:t>Considerations for closing out the contract and concluding the project.</a:t>
                      </a:r>
                      <a:endParaRPr sz="800" i="1"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b="1"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b="1" u="sng" strike="noStrike" cap="none" dirty="0">
                          <a:solidFill>
                            <a:srgbClr val="FFFFFF"/>
                          </a:solidFill>
                          <a:latin typeface="Calibri"/>
                          <a:ea typeface="Calibri"/>
                          <a:cs typeface="Calibri"/>
                          <a:sym typeface="Calibri"/>
                        </a:rPr>
                        <a:t>POTENTIAL OUTPUTS:</a:t>
                      </a:r>
                      <a:endParaRPr sz="800" b="1"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chemeClr val="dk1"/>
                        </a:buClr>
                        <a:buSzPts val="800"/>
                        <a:buFont typeface="Calibri"/>
                        <a:buNone/>
                      </a:pPr>
                      <a:endParaRPr sz="800"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dirty="0">
                          <a:solidFill>
                            <a:srgbClr val="FFFFFF"/>
                          </a:solidFill>
                          <a:latin typeface="Calibri"/>
                          <a:ea typeface="Calibri"/>
                          <a:cs typeface="Calibri"/>
                          <a:sym typeface="Calibri"/>
                        </a:rPr>
                        <a:t>- Lessons Learned</a:t>
                      </a:r>
                      <a:endParaRPr sz="800"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dirty="0">
                          <a:solidFill>
                            <a:srgbClr val="FFFFFF"/>
                          </a:solidFill>
                          <a:latin typeface="Calibri"/>
                          <a:ea typeface="Calibri"/>
                          <a:cs typeface="Calibri"/>
                          <a:sym typeface="Calibri"/>
                        </a:rPr>
                        <a:t>- Celebrate Success</a:t>
                      </a:r>
                      <a:endParaRPr sz="800" u="none" strike="noStrike" cap="none" dirty="0">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800"/>
                        <a:buFont typeface="Calibri"/>
                        <a:buNone/>
                      </a:pPr>
                      <a:r>
                        <a:rPr lang="en" sz="800" u="none" strike="noStrike" cap="none" dirty="0">
                          <a:solidFill>
                            <a:srgbClr val="FFFFFF"/>
                          </a:solidFill>
                          <a:latin typeface="Calibri"/>
                          <a:ea typeface="Calibri"/>
                          <a:cs typeface="Calibri"/>
                          <a:sym typeface="Calibri"/>
                        </a:rPr>
                        <a:t>- Document in CPARs</a:t>
                      </a:r>
                      <a:endParaRPr sz="800" u="none" strike="noStrike" cap="none" dirty="0">
                        <a:solidFill>
                          <a:srgbClr val="FFFFFF"/>
                        </a:solidFill>
                        <a:latin typeface="Calibri"/>
                        <a:ea typeface="Calibri"/>
                        <a:cs typeface="Calibri"/>
                        <a:sym typeface="Calibri"/>
                      </a:endParaRPr>
                    </a:p>
                  </a:txBody>
                  <a:tcPr marL="47625" marR="47625" marT="47625" marB="476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182" name="Google Shape;1182;p138"/>
          <p:cNvSpPr>
            <a:spLocks noGrp="1"/>
          </p:cNvSpPr>
          <p:nvPr>
            <p:ph type="title" idx="4294967295"/>
          </p:nvPr>
        </p:nvSpPr>
        <p:spPr>
          <a:xfrm>
            <a:off x="86144" y="55725"/>
            <a:ext cx="8929500" cy="333600"/>
          </a:xfrm>
          <a:prstGeom prst="rect">
            <a:avLst/>
          </a:prstGeom>
          <a:gradFill>
            <a:gsLst>
              <a:gs pos="0">
                <a:srgbClr val="696969"/>
              </a:gs>
              <a:gs pos="100000">
                <a:srgbClr val="1D1D1D"/>
              </a:gs>
            </a:gsLst>
            <a:lin ang="5400012" scaled="0"/>
          </a:gradFill>
          <a:ln w="9525" cap="flat" cmpd="sng">
            <a:solidFill>
              <a:srgbClr val="000000"/>
            </a:solidFill>
            <a:prstDash val="solid"/>
            <a:round/>
            <a:headEnd type="none" w="sm" len="sm"/>
            <a:tailEnd type="none" w="sm" len="sm"/>
          </a:ln>
          <a:effectLst/>
        </p:spPr>
        <p:txBody>
          <a:bodyPr rot="0" spcFirstLastPara="1" vertOverflow="overflow" horzOverflow="overflow" vert="horz" wrap="square" lIns="68575" tIns="68575" rIns="68575" bIns="685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Calibri"/>
              <a:buNone/>
              <a:tabLst/>
              <a:defRPr/>
            </a:pPr>
            <a:r>
              <a:rPr kumimoji="0" lang="en-US" sz="1400" b="1" i="0" u="none" strike="noStrike" kern="0" cap="none" spc="0" normalizeH="0" baseline="0" noProof="0" dirty="0">
                <a:ln>
                  <a:noFill/>
                </a:ln>
                <a:solidFill>
                  <a:srgbClr val="FFFFFF"/>
                </a:solidFill>
                <a:effectLst/>
                <a:uLnTx/>
                <a:uFillTx/>
                <a:latin typeface="Calibri"/>
                <a:ea typeface="Calibri"/>
                <a:cs typeface="Calibri"/>
                <a:sym typeface="Calibri"/>
              </a:rPr>
              <a:t>STEPS TO PERFORMANCE BASED ACQUISITION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92" name="Google Shape;1192;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pic>
        <p:nvPicPr>
          <p:cNvPr id="1193" name="Google Shape;1193;p139" descr="Picture of Jonathan"/>
          <p:cNvPicPr preferRelativeResize="0"/>
          <p:nvPr/>
        </p:nvPicPr>
        <p:blipFill>
          <a:blip r:embed="rId3">
            <a:alphaModFix/>
          </a:blip>
          <a:stretch>
            <a:fillRect/>
          </a:stretch>
        </p:blipFill>
        <p:spPr>
          <a:xfrm>
            <a:off x="7479996" y="1732049"/>
            <a:ext cx="1343700" cy="1679400"/>
          </a:xfrm>
          <a:prstGeom prst="ellipse">
            <a:avLst/>
          </a:prstGeom>
          <a:noFill/>
          <a:ln>
            <a:noFill/>
          </a:ln>
        </p:spPr>
      </p:pic>
      <p:sp>
        <p:nvSpPr>
          <p:cNvPr id="1190" name="Google Shape;1190;p139"/>
          <p:cNvSpPr txBox="1">
            <a:spLocks noGrp="1"/>
          </p:cNvSpPr>
          <p:nvPr>
            <p:ph type="body" idx="1"/>
          </p:nvPr>
        </p:nvSpPr>
        <p:spPr>
          <a:xfrm>
            <a:off x="3169925" y="1833800"/>
            <a:ext cx="4365600" cy="2804100"/>
          </a:xfrm>
          <a:prstGeom prst="rect">
            <a:avLst/>
          </a:prstGeom>
        </p:spPr>
        <p:txBody>
          <a:bodyPr spcFirstLastPara="1" wrap="square" lIns="0" tIns="0" rIns="91425" bIns="91425" anchor="t" anchorCtr="0">
            <a:normAutofit/>
          </a:bodyPr>
          <a:lstStyle/>
          <a:p>
            <a:pPr marL="0" lvl="0" indent="0" algn="l" rtl="0">
              <a:spcBef>
                <a:spcPts val="0"/>
              </a:spcBef>
              <a:spcAft>
                <a:spcPts val="0"/>
              </a:spcAft>
              <a:buNone/>
            </a:pPr>
            <a:r>
              <a:rPr lang="en" sz="1600" b="1">
                <a:solidFill>
                  <a:srgbClr val="073763"/>
                </a:solidFill>
              </a:rPr>
              <a:t>Jonathan Evans</a:t>
            </a:r>
            <a:endParaRPr sz="1600" b="1">
              <a:solidFill>
                <a:srgbClr val="073763"/>
              </a:solidFill>
            </a:endParaRPr>
          </a:p>
          <a:p>
            <a:pPr marL="0" lvl="0" indent="0" algn="l" rtl="0">
              <a:spcBef>
                <a:spcPts val="0"/>
              </a:spcBef>
              <a:spcAft>
                <a:spcPts val="0"/>
              </a:spcAft>
              <a:buNone/>
            </a:pPr>
            <a:r>
              <a:rPr lang="en" sz="1600" i="1">
                <a:solidFill>
                  <a:srgbClr val="073763"/>
                </a:solidFill>
              </a:rPr>
              <a:t>CSAW Program Manager &amp; Senior Facilitator</a:t>
            </a:r>
            <a:endParaRPr sz="1600" i="1">
              <a:solidFill>
                <a:srgbClr val="073763"/>
              </a:solidFill>
            </a:endParaRPr>
          </a:p>
          <a:p>
            <a:pPr marL="0" lvl="0" indent="0" algn="l" rtl="0">
              <a:spcBef>
                <a:spcPts val="0"/>
              </a:spcBef>
              <a:spcAft>
                <a:spcPts val="0"/>
              </a:spcAft>
              <a:buNone/>
            </a:pPr>
            <a:r>
              <a:rPr lang="en" sz="1600">
                <a:solidFill>
                  <a:srgbClr val="073763"/>
                </a:solidFill>
              </a:rPr>
              <a:t>Office of Professional Services &amp; Human Capital Categories</a:t>
            </a:r>
            <a:endParaRPr sz="1600">
              <a:solidFill>
                <a:srgbClr val="073763"/>
              </a:solidFill>
            </a:endParaRPr>
          </a:p>
          <a:p>
            <a:pPr marL="0" lvl="0" indent="0" algn="l" rtl="0">
              <a:spcBef>
                <a:spcPts val="0"/>
              </a:spcBef>
              <a:spcAft>
                <a:spcPts val="0"/>
              </a:spcAft>
              <a:buNone/>
            </a:pPr>
            <a:r>
              <a:rPr lang="en" sz="1600"/>
              <a:t>GSA Federal Acquisition Service</a:t>
            </a:r>
            <a:endParaRPr sz="1600"/>
          </a:p>
          <a:p>
            <a:pPr marL="0" lvl="0" indent="0" algn="l" rtl="0">
              <a:spcBef>
                <a:spcPts val="0"/>
              </a:spcBef>
              <a:spcAft>
                <a:spcPts val="0"/>
              </a:spcAft>
              <a:buNone/>
            </a:pPr>
            <a:r>
              <a:rPr lang="en" sz="1600"/>
              <a:t>Email: csaw@gsa.gov</a:t>
            </a:r>
            <a:endParaRPr sz="1600"/>
          </a:p>
          <a:p>
            <a:pPr marL="0" lvl="0" indent="0" algn="l" rtl="0">
              <a:spcBef>
                <a:spcPts val="0"/>
              </a:spcBef>
              <a:spcAft>
                <a:spcPts val="0"/>
              </a:spcAft>
              <a:buNone/>
            </a:pPr>
            <a:endParaRPr sz="1600"/>
          </a:p>
        </p:txBody>
      </p:sp>
      <p:sp>
        <p:nvSpPr>
          <p:cNvPr id="1189" name="Google Shape;1189;p139"/>
          <p:cNvSpPr txBox="1">
            <a:spLocks noGrp="1"/>
          </p:cNvSpPr>
          <p:nvPr>
            <p:ph type="title"/>
          </p:nvPr>
        </p:nvSpPr>
        <p:spPr>
          <a:xfrm>
            <a:off x="3017525" y="441950"/>
            <a:ext cx="5928300" cy="1366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Contact Us</a:t>
            </a:r>
            <a:endParaRPr/>
          </a:p>
        </p:txBody>
      </p:sp>
      <p:sp>
        <p:nvSpPr>
          <p:cNvPr id="1191" name="Google Shape;1191;p139"/>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gsa.gov/csaw</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40"/>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Break</a:t>
            </a:r>
            <a:endParaRPr/>
          </a:p>
        </p:txBody>
      </p:sp>
      <p:sp>
        <p:nvSpPr>
          <p:cNvPr id="1199" name="Google Shape;1199;p140"/>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41"/>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
        <p:nvSpPr>
          <p:cNvPr id="1206" name="Google Shape;1206;p141"/>
          <p:cNvSpPr txBox="1">
            <a:spLocks noGrp="1"/>
          </p:cNvSpPr>
          <p:nvPr>
            <p:ph type="body" idx="1"/>
          </p:nvPr>
        </p:nvSpPr>
        <p:spPr>
          <a:xfrm>
            <a:off x="2028825" y="2956475"/>
            <a:ext cx="3620100" cy="2004300"/>
          </a:xfrm>
          <a:prstGeom prst="rect">
            <a:avLst/>
          </a:prstGeom>
        </p:spPr>
        <p:txBody>
          <a:bodyPr spcFirstLastPara="1" wrap="square" lIns="0" tIns="0" rIns="0" bIns="0" anchor="t" anchorCtr="0">
            <a:normAutofit fontScale="77500" lnSpcReduction="20000"/>
          </a:bodyPr>
          <a:lstStyle/>
          <a:p>
            <a:pPr marL="228600" lvl="0" indent="-114300" algn="l" rtl="0">
              <a:lnSpc>
                <a:spcPct val="100000"/>
              </a:lnSpc>
              <a:spcBef>
                <a:spcPts val="0"/>
              </a:spcBef>
              <a:spcAft>
                <a:spcPts val="0"/>
              </a:spcAft>
              <a:buNone/>
            </a:pPr>
            <a:endParaRPr sz="1600" b="1">
              <a:solidFill>
                <a:srgbClr val="FFFFFF"/>
              </a:solidFill>
            </a:endParaRPr>
          </a:p>
          <a:p>
            <a:pPr marL="228600" lvl="0" indent="-114300" algn="l" rtl="0">
              <a:lnSpc>
                <a:spcPct val="115000"/>
              </a:lnSpc>
              <a:spcBef>
                <a:spcPts val="0"/>
              </a:spcBef>
              <a:spcAft>
                <a:spcPts val="0"/>
              </a:spcAft>
              <a:buClr>
                <a:schemeClr val="dk1"/>
              </a:buClr>
              <a:buFont typeface="Arial"/>
              <a:buNone/>
            </a:pPr>
            <a:r>
              <a:rPr lang="en" sz="2600" b="1">
                <a:solidFill>
                  <a:srgbClr val="FFFFFF"/>
                </a:solidFill>
              </a:rPr>
              <a:t>Bill Niess</a:t>
            </a:r>
            <a:endParaRPr sz="2600" b="1">
              <a:solidFill>
                <a:srgbClr val="FFFFFF"/>
              </a:solidFill>
            </a:endParaRPr>
          </a:p>
          <a:p>
            <a:pPr marL="228600" lvl="0" indent="-114300" algn="l" rtl="0">
              <a:lnSpc>
                <a:spcPct val="115000"/>
              </a:lnSpc>
              <a:spcBef>
                <a:spcPts val="0"/>
              </a:spcBef>
              <a:spcAft>
                <a:spcPts val="0"/>
              </a:spcAft>
              <a:buClr>
                <a:schemeClr val="dk1"/>
              </a:buClr>
              <a:buFont typeface="Arial"/>
              <a:buNone/>
            </a:pPr>
            <a:r>
              <a:rPr lang="en" sz="2028">
                <a:solidFill>
                  <a:srgbClr val="FFFFFF"/>
                </a:solidFill>
              </a:rPr>
              <a:t>OASIS+ Program Manager</a:t>
            </a:r>
            <a:endParaRPr sz="2028">
              <a:solidFill>
                <a:srgbClr val="FFFFFF"/>
              </a:solidFill>
            </a:endParaRPr>
          </a:p>
          <a:p>
            <a:pPr marL="228600" lvl="0" indent="-114300" algn="l" rtl="0">
              <a:lnSpc>
                <a:spcPct val="115000"/>
              </a:lnSpc>
              <a:spcBef>
                <a:spcPts val="0"/>
              </a:spcBef>
              <a:spcAft>
                <a:spcPts val="0"/>
              </a:spcAft>
              <a:buClr>
                <a:schemeClr val="dk1"/>
              </a:buClr>
              <a:buFont typeface="Arial"/>
              <a:buNone/>
            </a:pPr>
            <a:endParaRPr sz="1400">
              <a:solidFill>
                <a:srgbClr val="FFFFFF"/>
              </a:solidFill>
            </a:endParaRPr>
          </a:p>
          <a:p>
            <a:pPr marL="228600" lvl="0" indent="-114300" algn="l" rtl="0">
              <a:lnSpc>
                <a:spcPct val="115000"/>
              </a:lnSpc>
              <a:spcBef>
                <a:spcPts val="0"/>
              </a:spcBef>
              <a:spcAft>
                <a:spcPts val="0"/>
              </a:spcAft>
              <a:buClr>
                <a:schemeClr val="dk1"/>
              </a:buClr>
              <a:buFont typeface="Arial"/>
              <a:buNone/>
            </a:pPr>
            <a:r>
              <a:rPr lang="en" sz="1400">
                <a:solidFill>
                  <a:srgbClr val="FFFFFF"/>
                </a:solidFill>
              </a:rPr>
              <a:t>Office of Professional Services and Human Capital (PSHC)</a:t>
            </a:r>
            <a:endParaRPr sz="1400">
              <a:solidFill>
                <a:srgbClr val="FFFFFF"/>
              </a:solidFill>
            </a:endParaRPr>
          </a:p>
          <a:p>
            <a:pPr marL="228600" lvl="0" indent="-114300" algn="l" rtl="0">
              <a:lnSpc>
                <a:spcPct val="115000"/>
              </a:lnSpc>
              <a:spcBef>
                <a:spcPts val="0"/>
              </a:spcBef>
              <a:spcAft>
                <a:spcPts val="0"/>
              </a:spcAft>
              <a:buClr>
                <a:schemeClr val="dk1"/>
              </a:buClr>
              <a:buFont typeface="Arial"/>
              <a:buNone/>
            </a:pPr>
            <a:r>
              <a:rPr lang="en" sz="1400">
                <a:solidFill>
                  <a:srgbClr val="FFFFFF"/>
                </a:solidFill>
              </a:rPr>
              <a:t>Federal Acquisition Service (FAS)</a:t>
            </a:r>
            <a:endParaRPr sz="1400">
              <a:solidFill>
                <a:srgbClr val="FFFFFF"/>
              </a:solidFill>
            </a:endParaRPr>
          </a:p>
          <a:p>
            <a:pPr marL="228600" lvl="0" indent="-114300" algn="l" rtl="0">
              <a:lnSpc>
                <a:spcPct val="115000"/>
              </a:lnSpc>
              <a:spcBef>
                <a:spcPts val="0"/>
              </a:spcBef>
              <a:spcAft>
                <a:spcPts val="0"/>
              </a:spcAft>
              <a:buClr>
                <a:schemeClr val="dk1"/>
              </a:buClr>
              <a:buFont typeface="Arial"/>
              <a:buNone/>
            </a:pPr>
            <a:r>
              <a:rPr lang="en" sz="1400">
                <a:solidFill>
                  <a:srgbClr val="FFFFFF"/>
                </a:solidFill>
              </a:rPr>
              <a:t>U.S. General Services Administration (GSA)</a:t>
            </a:r>
            <a:endParaRPr sz="1400">
              <a:solidFill>
                <a:srgbClr val="FFFFFF"/>
              </a:solidFill>
            </a:endParaRPr>
          </a:p>
          <a:p>
            <a:pPr marL="228600" lvl="0" indent="-114300" algn="l" rtl="0">
              <a:lnSpc>
                <a:spcPct val="115000"/>
              </a:lnSpc>
              <a:spcBef>
                <a:spcPts val="0"/>
              </a:spcBef>
              <a:spcAft>
                <a:spcPts val="0"/>
              </a:spcAft>
              <a:buClr>
                <a:schemeClr val="dk1"/>
              </a:buClr>
              <a:buFont typeface="Arial"/>
              <a:buNone/>
            </a:pPr>
            <a:endParaRPr sz="1400">
              <a:solidFill>
                <a:srgbClr val="FFFFFF"/>
              </a:solidFill>
            </a:endParaRPr>
          </a:p>
          <a:p>
            <a:pPr marL="228600" lvl="0" indent="-114300" algn="l" rtl="0">
              <a:lnSpc>
                <a:spcPct val="115000"/>
              </a:lnSpc>
              <a:spcBef>
                <a:spcPts val="0"/>
              </a:spcBef>
              <a:spcAft>
                <a:spcPts val="0"/>
              </a:spcAft>
              <a:buClr>
                <a:schemeClr val="dk1"/>
              </a:buClr>
              <a:buFont typeface="Arial"/>
              <a:buNone/>
            </a:pPr>
            <a:r>
              <a:rPr lang="en" sz="1300" u="sng">
                <a:solidFill>
                  <a:srgbClr val="FFFFFF"/>
                </a:solidFill>
                <a:hlinkClick r:id="rId3">
                  <a:extLst>
                    <a:ext uri="{A12FA001-AC4F-418D-AE19-62706E023703}">
                      <ahyp:hlinkClr xmlns:ahyp="http://schemas.microsoft.com/office/drawing/2018/hyperlinkcolor" val="tx"/>
                    </a:ext>
                  </a:extLst>
                </a:hlinkClick>
              </a:rPr>
              <a:t>william.niess@gsa.gov</a:t>
            </a:r>
            <a:endParaRPr sz="1300">
              <a:solidFill>
                <a:srgbClr val="FFFFFF"/>
              </a:solidFill>
            </a:endParaRPr>
          </a:p>
          <a:p>
            <a:pPr marL="228600" lvl="0" indent="-114300" algn="l" rtl="0">
              <a:lnSpc>
                <a:spcPct val="115000"/>
              </a:lnSpc>
              <a:spcBef>
                <a:spcPts val="0"/>
              </a:spcBef>
              <a:spcAft>
                <a:spcPts val="0"/>
              </a:spcAft>
              <a:buClr>
                <a:schemeClr val="dk1"/>
              </a:buClr>
              <a:buSzPct val="84615"/>
              <a:buFont typeface="Arial"/>
              <a:buNone/>
            </a:pPr>
            <a:r>
              <a:rPr lang="en" sz="1300" u="sng">
                <a:solidFill>
                  <a:srgbClr val="FFFFFF"/>
                </a:solidFill>
                <a:hlinkClick r:id="rId4">
                  <a:extLst>
                    <a:ext uri="{A12FA001-AC4F-418D-AE19-62706E023703}">
                      <ahyp:hlinkClr xmlns:ahyp="http://schemas.microsoft.com/office/drawing/2018/hyperlinkcolor" val="tx"/>
                    </a:ext>
                  </a:extLst>
                </a:hlinkClick>
              </a:rPr>
              <a:t>OASISPlus@gsa.gov</a:t>
            </a:r>
            <a:r>
              <a:rPr lang="en" sz="1300">
                <a:solidFill>
                  <a:srgbClr val="FFFFFF"/>
                </a:solidFill>
              </a:rPr>
              <a:t> </a:t>
            </a:r>
            <a:endParaRPr sz="1300">
              <a:solidFill>
                <a:srgbClr val="FFFFFF"/>
              </a:solidFill>
            </a:endParaRPr>
          </a:p>
          <a:p>
            <a:pPr marL="0" lvl="0" indent="0" algn="l" rtl="0">
              <a:spcBef>
                <a:spcPts val="0"/>
              </a:spcBef>
              <a:spcAft>
                <a:spcPts val="1200"/>
              </a:spcAft>
              <a:buNone/>
            </a:pPr>
            <a:endParaRPr b="1"/>
          </a:p>
        </p:txBody>
      </p:sp>
      <p:sp>
        <p:nvSpPr>
          <p:cNvPr id="1207" name="Google Shape;1207;p141" descr="Picture of Bill"/>
          <p:cNvSpPr>
            <a:spLocks noGrp="1"/>
          </p:cNvSpPr>
          <p:nvPr>
            <p:ph type="pic" idx="2"/>
          </p:nvPr>
        </p:nvSpPr>
        <p:spPr>
          <a:xfrm>
            <a:off x="441950" y="2143775"/>
            <a:ext cx="1351200" cy="1773000"/>
          </a:xfrm>
          <a:prstGeom prst="rect">
            <a:avLst/>
          </a:prstGeom>
        </p:spPr>
      </p:sp>
      <p:pic>
        <p:nvPicPr>
          <p:cNvPr id="1208" name="Google Shape;1208;p141" descr="Picture of bill"/>
          <p:cNvPicPr preferRelativeResize="0"/>
          <p:nvPr/>
        </p:nvPicPr>
        <p:blipFill>
          <a:blip r:embed="rId5">
            <a:alphaModFix/>
          </a:blip>
          <a:stretch>
            <a:fillRect/>
          </a:stretch>
        </p:blipFill>
        <p:spPr>
          <a:xfrm>
            <a:off x="128825" y="2108150"/>
            <a:ext cx="1872700" cy="1872700"/>
          </a:xfrm>
          <a:prstGeom prst="rect">
            <a:avLst/>
          </a:prstGeom>
          <a:noFill/>
          <a:ln>
            <a:noFill/>
          </a:ln>
        </p:spPr>
      </p:pic>
      <p:pic>
        <p:nvPicPr>
          <p:cNvPr id="1209" name="Google Shape;1209;p141" descr="OASIS + logo"/>
          <p:cNvPicPr preferRelativeResize="0"/>
          <p:nvPr/>
        </p:nvPicPr>
        <p:blipFill>
          <a:blip r:embed="rId6">
            <a:alphaModFix/>
          </a:blip>
          <a:stretch>
            <a:fillRect/>
          </a:stretch>
        </p:blipFill>
        <p:spPr>
          <a:xfrm>
            <a:off x="7372875" y="122250"/>
            <a:ext cx="1657925" cy="694675"/>
          </a:xfrm>
          <a:prstGeom prst="rect">
            <a:avLst/>
          </a:prstGeom>
          <a:noFill/>
          <a:ln>
            <a:noFill/>
          </a:ln>
        </p:spPr>
      </p:pic>
      <p:sp>
        <p:nvSpPr>
          <p:cNvPr id="1205" name="Google Shape;1205;p141"/>
          <p:cNvSpPr txBox="1">
            <a:spLocks noGrp="1"/>
          </p:cNvSpPr>
          <p:nvPr>
            <p:ph type="title"/>
          </p:nvPr>
        </p:nvSpPr>
        <p:spPr>
          <a:xfrm>
            <a:off x="128825" y="332225"/>
            <a:ext cx="5413500" cy="1288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OASIS+: The Next Generation Services MAC</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5" name="Google Shape;1215;p14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1216" name="Google Shape;1216;p142"/>
          <p:cNvSpPr txBox="1"/>
          <p:nvPr/>
        </p:nvSpPr>
        <p:spPr>
          <a:xfrm>
            <a:off x="284673" y="935372"/>
            <a:ext cx="7692600" cy="32889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000000"/>
              </a:buClr>
              <a:buSzPts val="1600"/>
              <a:buChar char="●"/>
            </a:pPr>
            <a:r>
              <a:rPr lang="en" sz="1600" u="sng">
                <a:solidFill>
                  <a:srgbClr val="000000"/>
                </a:solidFill>
                <a:highlight>
                  <a:srgbClr val="D9EAD3"/>
                </a:highlight>
              </a:rPr>
              <a:t>O</a:t>
            </a:r>
            <a:r>
              <a:rPr lang="en" sz="1600">
                <a:solidFill>
                  <a:srgbClr val="000000"/>
                </a:solidFill>
              </a:rPr>
              <a:t>ne </a:t>
            </a:r>
            <a:r>
              <a:rPr lang="en" sz="1600" u="sng">
                <a:solidFill>
                  <a:srgbClr val="000000"/>
                </a:solidFill>
                <a:highlight>
                  <a:srgbClr val="D9EAD3"/>
                </a:highlight>
              </a:rPr>
              <a:t>A</a:t>
            </a:r>
            <a:r>
              <a:rPr lang="en" sz="1600">
                <a:solidFill>
                  <a:srgbClr val="000000"/>
                </a:solidFill>
              </a:rPr>
              <a:t>cquisition </a:t>
            </a:r>
            <a:r>
              <a:rPr lang="en" sz="1600" u="sng">
                <a:solidFill>
                  <a:srgbClr val="000000"/>
                </a:solidFill>
                <a:highlight>
                  <a:srgbClr val="D9EAD3"/>
                </a:highlight>
              </a:rPr>
              <a:t>S</a:t>
            </a:r>
            <a:r>
              <a:rPr lang="en" sz="1600">
                <a:solidFill>
                  <a:srgbClr val="000000"/>
                </a:solidFill>
              </a:rPr>
              <a:t>olution for </a:t>
            </a:r>
            <a:r>
              <a:rPr lang="en" sz="1600" u="sng">
                <a:solidFill>
                  <a:srgbClr val="000000"/>
                </a:solidFill>
                <a:highlight>
                  <a:srgbClr val="D9EAD3"/>
                </a:highlight>
              </a:rPr>
              <a:t>I</a:t>
            </a:r>
            <a:r>
              <a:rPr lang="en" sz="1600">
                <a:solidFill>
                  <a:srgbClr val="000000"/>
                </a:solidFill>
              </a:rPr>
              <a:t>ntegrated </a:t>
            </a:r>
            <a:r>
              <a:rPr lang="en" sz="1600" u="sng">
                <a:solidFill>
                  <a:srgbClr val="000000"/>
                </a:solidFill>
                <a:highlight>
                  <a:srgbClr val="D9EAD3"/>
                </a:highlight>
              </a:rPr>
              <a:t>S</a:t>
            </a:r>
            <a:r>
              <a:rPr lang="en" sz="1600">
                <a:solidFill>
                  <a:srgbClr val="000000"/>
                </a:solidFill>
              </a:rPr>
              <a:t>ervices Plus (</a:t>
            </a:r>
            <a:r>
              <a:rPr lang="en" sz="1600">
                <a:solidFill>
                  <a:srgbClr val="000000"/>
                </a:solidFill>
                <a:highlight>
                  <a:srgbClr val="D9EAD3"/>
                </a:highlight>
              </a:rPr>
              <a:t>OASIS+</a:t>
            </a:r>
            <a:r>
              <a:rPr lang="en" sz="1600">
                <a:solidFill>
                  <a:srgbClr val="000000"/>
                </a:solidFill>
              </a:rPr>
              <a:t>) is a government wide, multiple award, IDIQ acquisition program that provides best-in-class contracts and vendors who offer customer agencies a full range of integrated professional services to help them meet their mission requirements.</a:t>
            </a:r>
            <a:endParaRPr sz="1600">
              <a:solidFill>
                <a:srgbClr val="000000"/>
              </a:solidFill>
            </a:endParaRPr>
          </a:p>
          <a:p>
            <a:pPr marL="457200" lvl="0" indent="-330200" algn="l" rtl="0">
              <a:spcBef>
                <a:spcPts val="1000"/>
              </a:spcBef>
              <a:spcAft>
                <a:spcPts val="0"/>
              </a:spcAft>
              <a:buClr>
                <a:srgbClr val="000000"/>
              </a:buClr>
              <a:buSzPts val="1600"/>
              <a:buChar char="●"/>
            </a:pPr>
            <a:r>
              <a:rPr lang="en" sz="1600">
                <a:solidFill>
                  <a:srgbClr val="000000"/>
                </a:solidFill>
              </a:rPr>
              <a:t>Using a phased approach, OASIS+ will eventually combine the scop</a:t>
            </a:r>
            <a:r>
              <a:rPr lang="en" sz="1600"/>
              <a:t>e of:</a:t>
            </a:r>
            <a:endParaRPr sz="1600">
              <a:solidFill>
                <a:srgbClr val="000000"/>
              </a:solidFill>
            </a:endParaRPr>
          </a:p>
          <a:p>
            <a:pPr marL="914400" lvl="1" indent="-330200" algn="l" rtl="0">
              <a:spcBef>
                <a:spcPts val="1000"/>
              </a:spcBef>
              <a:spcAft>
                <a:spcPts val="0"/>
              </a:spcAft>
              <a:buClr>
                <a:srgbClr val="000000"/>
              </a:buClr>
              <a:buSzPts val="1600"/>
              <a:buChar char="○"/>
            </a:pPr>
            <a:r>
              <a:rPr lang="en" sz="1600">
                <a:solidFill>
                  <a:srgbClr val="000000"/>
                </a:solidFill>
              </a:rPr>
              <a:t>OASIS (SB, 8(a), and UR); </a:t>
            </a:r>
            <a:endParaRPr sz="1600">
              <a:solidFill>
                <a:srgbClr val="000000"/>
              </a:solidFill>
            </a:endParaRPr>
          </a:p>
          <a:p>
            <a:pPr marL="914400" lvl="1" indent="-330200" algn="l" rtl="0">
              <a:spcBef>
                <a:spcPts val="1000"/>
              </a:spcBef>
              <a:spcAft>
                <a:spcPts val="0"/>
              </a:spcAft>
              <a:buClr>
                <a:srgbClr val="000000"/>
              </a:buClr>
              <a:buSzPts val="1600"/>
              <a:buChar char="○"/>
            </a:pPr>
            <a:r>
              <a:rPr lang="en" sz="1600">
                <a:solidFill>
                  <a:srgbClr val="000000"/>
                </a:solidFill>
              </a:rPr>
              <a:t>Building, Maintenance &amp; Operations (BMO);</a:t>
            </a:r>
            <a:endParaRPr sz="1600">
              <a:solidFill>
                <a:srgbClr val="000000"/>
              </a:solidFill>
            </a:endParaRPr>
          </a:p>
          <a:p>
            <a:pPr marL="914400" lvl="1" indent="-330200" algn="l" rtl="0">
              <a:spcBef>
                <a:spcPts val="1000"/>
              </a:spcBef>
              <a:spcAft>
                <a:spcPts val="0"/>
              </a:spcAft>
              <a:buClr>
                <a:srgbClr val="000000"/>
              </a:buClr>
              <a:buSzPts val="1600"/>
              <a:buChar char="○"/>
            </a:pPr>
            <a:r>
              <a:rPr lang="en" sz="1600">
                <a:solidFill>
                  <a:srgbClr val="000000"/>
                </a:solidFill>
              </a:rPr>
              <a:t>Human Capital &amp; Training Solutions (HCaTS); and  </a:t>
            </a:r>
            <a:endParaRPr sz="1600">
              <a:solidFill>
                <a:srgbClr val="000000"/>
              </a:solidFill>
            </a:endParaRPr>
          </a:p>
          <a:p>
            <a:pPr marL="914400" lvl="1" indent="-330200" algn="l" rtl="0">
              <a:spcBef>
                <a:spcPts val="1000"/>
              </a:spcBef>
              <a:spcAft>
                <a:spcPts val="1000"/>
              </a:spcAft>
              <a:buClr>
                <a:srgbClr val="000000"/>
              </a:buClr>
              <a:buSzPts val="1600"/>
              <a:buChar char="○"/>
            </a:pPr>
            <a:r>
              <a:rPr lang="en" sz="1600">
                <a:solidFill>
                  <a:srgbClr val="000000"/>
                </a:solidFill>
              </a:rPr>
              <a:t>New areas of previously undefined services.</a:t>
            </a:r>
            <a:endParaRPr sz="1600"/>
          </a:p>
        </p:txBody>
      </p:sp>
      <p:pic>
        <p:nvPicPr>
          <p:cNvPr id="1217" name="Google Shape;1217;p142" descr="OASIS + logo"/>
          <p:cNvPicPr preferRelativeResize="0"/>
          <p:nvPr/>
        </p:nvPicPr>
        <p:blipFill>
          <a:blip r:embed="rId3">
            <a:alphaModFix/>
          </a:blip>
          <a:stretch>
            <a:fillRect/>
          </a:stretch>
        </p:blipFill>
        <p:spPr>
          <a:xfrm>
            <a:off x="7516738" y="113350"/>
            <a:ext cx="1371750" cy="575500"/>
          </a:xfrm>
          <a:prstGeom prst="rect">
            <a:avLst/>
          </a:prstGeom>
          <a:noFill/>
          <a:ln>
            <a:noFill/>
          </a:ln>
        </p:spPr>
      </p:pic>
      <p:pic>
        <p:nvPicPr>
          <p:cNvPr id="1218" name="Google Shape;1218;p142" descr="BIC "/>
          <p:cNvPicPr preferRelativeResize="0"/>
          <p:nvPr/>
        </p:nvPicPr>
        <p:blipFill>
          <a:blip r:embed="rId4">
            <a:alphaModFix/>
          </a:blip>
          <a:stretch>
            <a:fillRect/>
          </a:stretch>
        </p:blipFill>
        <p:spPr>
          <a:xfrm>
            <a:off x="169700" y="4577624"/>
            <a:ext cx="609225" cy="380125"/>
          </a:xfrm>
          <a:prstGeom prst="rect">
            <a:avLst/>
          </a:prstGeom>
          <a:noFill/>
          <a:ln>
            <a:noFill/>
          </a:ln>
        </p:spPr>
      </p:pic>
      <p:sp>
        <p:nvSpPr>
          <p:cNvPr id="1214" name="Google Shape;1214;p142"/>
          <p:cNvSpPr txBox="1">
            <a:spLocks noGrp="1"/>
          </p:cNvSpPr>
          <p:nvPr>
            <p:ph type="title"/>
          </p:nvPr>
        </p:nvSpPr>
        <p:spPr>
          <a:xfrm>
            <a:off x="311700" y="203200"/>
            <a:ext cx="8520600" cy="53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00">
                <a:solidFill>
                  <a:srgbClr val="003C71"/>
                </a:solidFill>
              </a:rPr>
              <a:t>What is </a:t>
            </a:r>
            <a:r>
              <a:rPr lang="en" sz="3000">
                <a:solidFill>
                  <a:srgbClr val="0579BD"/>
                </a:solidFill>
              </a:rPr>
              <a:t>OASIS+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4" name="Google Shape;1224;p14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1225" name="Google Shape;1225;p143"/>
          <p:cNvSpPr txBox="1"/>
          <p:nvPr/>
        </p:nvSpPr>
        <p:spPr>
          <a:xfrm>
            <a:off x="435525" y="968975"/>
            <a:ext cx="8213100" cy="310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00"/>
                </a:solidFill>
              </a:rPr>
              <a:t>OASIS+ consists of </a:t>
            </a:r>
            <a:r>
              <a:rPr lang="en" sz="1800" b="1">
                <a:solidFill>
                  <a:srgbClr val="000000"/>
                </a:solidFill>
                <a:highlight>
                  <a:srgbClr val="D9EAD3"/>
                </a:highlight>
              </a:rPr>
              <a:t>six</a:t>
            </a:r>
            <a:r>
              <a:rPr lang="en" sz="1800">
                <a:solidFill>
                  <a:srgbClr val="000000"/>
                </a:solidFill>
              </a:rPr>
              <a:t> (6) separate and distinct IDIQ contracts: </a:t>
            </a:r>
            <a:endParaRPr sz="1800">
              <a:solidFill>
                <a:srgbClr val="000000"/>
              </a:solidFill>
            </a:endParaRPr>
          </a:p>
          <a:p>
            <a:pPr marL="685800" lvl="0" indent="-342900" algn="l" rtl="0">
              <a:spcBef>
                <a:spcPts val="1000"/>
              </a:spcBef>
              <a:spcAft>
                <a:spcPts val="0"/>
              </a:spcAft>
              <a:buClr>
                <a:srgbClr val="000000"/>
              </a:buClr>
              <a:buSzPts val="1800"/>
              <a:buChar char="●"/>
            </a:pPr>
            <a:r>
              <a:rPr lang="en" sz="1800">
                <a:solidFill>
                  <a:srgbClr val="000000"/>
                </a:solidFill>
              </a:rPr>
              <a:t>Total Small Business (SB)</a:t>
            </a:r>
            <a:endParaRPr sz="1800">
              <a:solidFill>
                <a:srgbClr val="000000"/>
              </a:solidFill>
            </a:endParaRPr>
          </a:p>
          <a:p>
            <a:pPr marL="685800" lvl="0" indent="-342900" algn="l" rtl="0">
              <a:spcBef>
                <a:spcPts val="1000"/>
              </a:spcBef>
              <a:spcAft>
                <a:spcPts val="0"/>
              </a:spcAft>
              <a:buClr>
                <a:srgbClr val="000000"/>
              </a:buClr>
              <a:buSzPts val="1800"/>
              <a:buChar char="●"/>
            </a:pPr>
            <a:r>
              <a:rPr lang="en" sz="1800">
                <a:solidFill>
                  <a:srgbClr val="000000"/>
                </a:solidFill>
              </a:rPr>
              <a:t>SBA-Certified 8(a) Small Business (8(a))</a:t>
            </a:r>
            <a:endParaRPr sz="1800">
              <a:solidFill>
                <a:srgbClr val="000000"/>
              </a:solidFill>
            </a:endParaRPr>
          </a:p>
          <a:p>
            <a:pPr marL="685800" lvl="0" indent="-342900" algn="l" rtl="0">
              <a:spcBef>
                <a:spcPts val="1000"/>
              </a:spcBef>
              <a:spcAft>
                <a:spcPts val="0"/>
              </a:spcAft>
              <a:buClr>
                <a:srgbClr val="000000"/>
              </a:buClr>
              <a:buSzPts val="1800"/>
              <a:buChar char="●"/>
            </a:pPr>
            <a:r>
              <a:rPr lang="en" sz="1800">
                <a:solidFill>
                  <a:srgbClr val="000000"/>
                </a:solidFill>
              </a:rPr>
              <a:t>SBA-Certified HUBZone Small Business (HZ)</a:t>
            </a:r>
            <a:endParaRPr sz="1800">
              <a:solidFill>
                <a:srgbClr val="000000"/>
              </a:solidFill>
            </a:endParaRPr>
          </a:p>
          <a:p>
            <a:pPr marL="685800" lvl="0" indent="-342900" algn="l" rtl="0">
              <a:spcBef>
                <a:spcPts val="1000"/>
              </a:spcBef>
              <a:spcAft>
                <a:spcPts val="0"/>
              </a:spcAft>
              <a:buClr>
                <a:srgbClr val="000000"/>
              </a:buClr>
              <a:buSzPts val="1800"/>
              <a:buChar char="●"/>
            </a:pPr>
            <a:r>
              <a:rPr lang="en" sz="1800">
                <a:solidFill>
                  <a:srgbClr val="000000"/>
                </a:solidFill>
              </a:rPr>
              <a:t>SBA-Certified Service-Disabled Veteran-Owned Small Business (SDVOSB)</a:t>
            </a:r>
            <a:endParaRPr sz="1800">
              <a:solidFill>
                <a:srgbClr val="000000"/>
              </a:solidFill>
            </a:endParaRPr>
          </a:p>
          <a:p>
            <a:pPr marL="685800" lvl="0" indent="-342900" algn="l" rtl="0">
              <a:spcBef>
                <a:spcPts val="1000"/>
              </a:spcBef>
              <a:spcAft>
                <a:spcPts val="0"/>
              </a:spcAft>
              <a:buClr>
                <a:srgbClr val="000000"/>
              </a:buClr>
              <a:buSzPts val="1800"/>
              <a:buChar char="●"/>
            </a:pPr>
            <a:r>
              <a:rPr lang="en" sz="1800">
                <a:solidFill>
                  <a:srgbClr val="000000"/>
                </a:solidFill>
              </a:rPr>
              <a:t>SBA-Certified Women-Owned Small Business Small Business (WOSB)</a:t>
            </a:r>
            <a:endParaRPr sz="1800">
              <a:solidFill>
                <a:srgbClr val="000000"/>
              </a:solidFill>
            </a:endParaRPr>
          </a:p>
          <a:p>
            <a:pPr marL="685800" lvl="0" indent="-342900" algn="l" rtl="0">
              <a:spcBef>
                <a:spcPts val="1000"/>
              </a:spcBef>
              <a:spcAft>
                <a:spcPts val="0"/>
              </a:spcAft>
              <a:buSzPts val="1800"/>
              <a:buChar char="●"/>
            </a:pPr>
            <a:r>
              <a:rPr lang="en" sz="1800">
                <a:solidFill>
                  <a:srgbClr val="000000"/>
                </a:solidFill>
              </a:rPr>
              <a:t>Unrestricted (UR)</a:t>
            </a:r>
            <a:endParaRPr sz="1800"/>
          </a:p>
          <a:p>
            <a:pPr marL="0" lvl="0" indent="0" algn="l" rtl="0">
              <a:spcBef>
                <a:spcPts val="1000"/>
              </a:spcBef>
              <a:spcAft>
                <a:spcPts val="0"/>
              </a:spcAft>
              <a:buNone/>
            </a:pPr>
            <a:endParaRPr sz="1700">
              <a:solidFill>
                <a:srgbClr val="000000"/>
              </a:solidFill>
            </a:endParaRPr>
          </a:p>
        </p:txBody>
      </p:sp>
      <p:pic>
        <p:nvPicPr>
          <p:cNvPr id="1226" name="Google Shape;1226;p143" descr="OASIS + logo"/>
          <p:cNvPicPr preferRelativeResize="0"/>
          <p:nvPr/>
        </p:nvPicPr>
        <p:blipFill>
          <a:blip r:embed="rId3">
            <a:alphaModFix/>
          </a:blip>
          <a:stretch>
            <a:fillRect/>
          </a:stretch>
        </p:blipFill>
        <p:spPr>
          <a:xfrm>
            <a:off x="7516738" y="113350"/>
            <a:ext cx="1371750" cy="575500"/>
          </a:xfrm>
          <a:prstGeom prst="rect">
            <a:avLst/>
          </a:prstGeom>
          <a:noFill/>
          <a:ln>
            <a:noFill/>
          </a:ln>
        </p:spPr>
      </p:pic>
      <p:pic>
        <p:nvPicPr>
          <p:cNvPr id="1227" name="Google Shape;1227;p143" descr="BIC_Icon "/>
          <p:cNvPicPr preferRelativeResize="0"/>
          <p:nvPr/>
        </p:nvPicPr>
        <p:blipFill>
          <a:blip r:embed="rId4">
            <a:alphaModFix/>
          </a:blip>
          <a:stretch>
            <a:fillRect/>
          </a:stretch>
        </p:blipFill>
        <p:spPr>
          <a:xfrm>
            <a:off x="169700" y="4577624"/>
            <a:ext cx="609225" cy="380125"/>
          </a:xfrm>
          <a:prstGeom prst="rect">
            <a:avLst/>
          </a:prstGeom>
          <a:noFill/>
          <a:ln>
            <a:noFill/>
          </a:ln>
        </p:spPr>
      </p:pic>
      <p:sp>
        <p:nvSpPr>
          <p:cNvPr id="1223" name="Google Shape;1223;p143"/>
          <p:cNvSpPr txBox="1">
            <a:spLocks noGrp="1"/>
          </p:cNvSpPr>
          <p:nvPr>
            <p:ph type="title"/>
          </p:nvPr>
        </p:nvSpPr>
        <p:spPr>
          <a:xfrm>
            <a:off x="311700" y="203200"/>
            <a:ext cx="8520600" cy="53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00">
                <a:solidFill>
                  <a:srgbClr val="0579BD"/>
                </a:solidFill>
              </a:rPr>
              <a:t>OASIS+ </a:t>
            </a:r>
            <a:r>
              <a:rPr lang="en" sz="3000">
                <a:solidFill>
                  <a:srgbClr val="003C71"/>
                </a:solidFill>
              </a:rPr>
              <a:t>Contracts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grpSp>
        <p:nvGrpSpPr>
          <p:cNvPr id="1232" name="Google Shape;1232;p144" descr="Circle around OASIS features "/>
          <p:cNvGrpSpPr/>
          <p:nvPr/>
        </p:nvGrpSpPr>
        <p:grpSpPr>
          <a:xfrm>
            <a:off x="1605430" y="961959"/>
            <a:ext cx="6950878" cy="3357058"/>
            <a:chOff x="423975" y="1732400"/>
            <a:chExt cx="8250300" cy="4416600"/>
          </a:xfrm>
        </p:grpSpPr>
        <p:sp>
          <p:nvSpPr>
            <p:cNvPr id="1233" name="Google Shape;1233;p144"/>
            <p:cNvSpPr/>
            <p:nvPr/>
          </p:nvSpPr>
          <p:spPr>
            <a:xfrm>
              <a:off x="423975" y="1732400"/>
              <a:ext cx="8250300" cy="4416600"/>
            </a:xfrm>
            <a:prstGeom prst="roundRect">
              <a:avLst>
                <a:gd name="adj" fmla="val 16667"/>
              </a:avLst>
            </a:prstGeom>
            <a:noFill/>
            <a:ln w="76200" cap="flat" cmpd="sng">
              <a:solidFill>
                <a:srgbClr val="43A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300"/>
            </a:p>
          </p:txBody>
        </p:sp>
        <p:sp>
          <p:nvSpPr>
            <p:cNvPr id="1234" name="Google Shape;1234;p144"/>
            <p:cNvSpPr/>
            <p:nvPr/>
          </p:nvSpPr>
          <p:spPr>
            <a:xfrm>
              <a:off x="962425" y="5024000"/>
              <a:ext cx="3513000" cy="7965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35" name="Google Shape;1235;p144"/>
            <p:cNvSpPr txBox="1"/>
            <p:nvPr/>
          </p:nvSpPr>
          <p:spPr>
            <a:xfrm>
              <a:off x="1768775" y="5024000"/>
              <a:ext cx="2707800" cy="7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Technology Based Ordering &amp; Market Research Tools</a:t>
              </a:r>
              <a:endParaRPr>
                <a:solidFill>
                  <a:srgbClr val="595959"/>
                </a:solidFill>
              </a:endParaRPr>
            </a:p>
          </p:txBody>
        </p:sp>
        <p:sp>
          <p:nvSpPr>
            <p:cNvPr id="1236" name="Google Shape;1236;p144"/>
            <p:cNvSpPr/>
            <p:nvPr/>
          </p:nvSpPr>
          <p:spPr>
            <a:xfrm>
              <a:off x="4672600" y="5016975"/>
              <a:ext cx="3531600" cy="7965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37" name="Google Shape;1237;p144"/>
            <p:cNvSpPr/>
            <p:nvPr/>
          </p:nvSpPr>
          <p:spPr>
            <a:xfrm>
              <a:off x="4807375" y="5134038"/>
              <a:ext cx="619200" cy="591900"/>
            </a:xfrm>
            <a:prstGeom prst="roundRect">
              <a:avLst>
                <a:gd name="adj" fmla="val 16667"/>
              </a:avLst>
            </a:prstGeom>
            <a:solidFill>
              <a:srgbClr val="38B6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38" name="Google Shape;1238;p144"/>
            <p:cNvPicPr preferRelativeResize="0"/>
            <p:nvPr/>
          </p:nvPicPr>
          <p:blipFill>
            <a:blip r:embed="rId3">
              <a:alphaModFix/>
            </a:blip>
            <a:stretch>
              <a:fillRect/>
            </a:stretch>
          </p:blipFill>
          <p:spPr>
            <a:xfrm>
              <a:off x="4796125" y="5140638"/>
              <a:ext cx="641700" cy="578700"/>
            </a:xfrm>
            <a:prstGeom prst="rect">
              <a:avLst/>
            </a:prstGeom>
            <a:noFill/>
            <a:ln>
              <a:noFill/>
            </a:ln>
          </p:spPr>
        </p:pic>
        <p:sp>
          <p:nvSpPr>
            <p:cNvPr id="1239" name="Google Shape;1239;p144" descr="Price Evaluation at the Contract Level."/>
            <p:cNvSpPr txBox="1"/>
            <p:nvPr/>
          </p:nvSpPr>
          <p:spPr>
            <a:xfrm>
              <a:off x="5444305" y="5009150"/>
              <a:ext cx="2760300" cy="7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Price Evaluation at the Contract Level</a:t>
              </a:r>
              <a:endParaRPr>
                <a:solidFill>
                  <a:srgbClr val="595959"/>
                </a:solidFill>
              </a:endParaRPr>
            </a:p>
          </p:txBody>
        </p:sp>
        <p:sp>
          <p:nvSpPr>
            <p:cNvPr id="1240" name="Google Shape;1240;p144"/>
            <p:cNvSpPr/>
            <p:nvPr/>
          </p:nvSpPr>
          <p:spPr>
            <a:xfrm>
              <a:off x="959500" y="2033150"/>
              <a:ext cx="3513000" cy="8250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41" name="Google Shape;1241;p144"/>
            <p:cNvSpPr/>
            <p:nvPr/>
          </p:nvSpPr>
          <p:spPr>
            <a:xfrm>
              <a:off x="1095513" y="2135450"/>
              <a:ext cx="619200" cy="591900"/>
            </a:xfrm>
            <a:prstGeom prst="roundRect">
              <a:avLst>
                <a:gd name="adj" fmla="val 16667"/>
              </a:avLst>
            </a:prstGeom>
            <a:solidFill>
              <a:srgbClr val="38B6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2" name="Google Shape;1242;p144" descr="Flexible/Expandable Domain-Based Structure."/>
            <p:cNvSpPr txBox="1"/>
            <p:nvPr/>
          </p:nvSpPr>
          <p:spPr>
            <a:xfrm>
              <a:off x="1766400" y="2033150"/>
              <a:ext cx="2719500" cy="7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Flexible/Expandable Domain-Based Structure</a:t>
              </a:r>
              <a:endParaRPr b="1">
                <a:solidFill>
                  <a:srgbClr val="FFFFFF"/>
                </a:solidFill>
              </a:endParaRPr>
            </a:p>
          </p:txBody>
        </p:sp>
        <p:pic>
          <p:nvPicPr>
            <p:cNvPr id="1243" name="Google Shape;1243;p144"/>
            <p:cNvPicPr preferRelativeResize="0"/>
            <p:nvPr/>
          </p:nvPicPr>
          <p:blipFill>
            <a:blip r:embed="rId4">
              <a:alphaModFix/>
            </a:blip>
            <a:stretch>
              <a:fillRect/>
            </a:stretch>
          </p:blipFill>
          <p:spPr>
            <a:xfrm>
              <a:off x="1095525" y="2135475"/>
              <a:ext cx="627275" cy="591900"/>
            </a:xfrm>
            <a:prstGeom prst="rect">
              <a:avLst/>
            </a:prstGeom>
            <a:noFill/>
            <a:ln>
              <a:noFill/>
            </a:ln>
          </p:spPr>
        </p:pic>
        <p:sp>
          <p:nvSpPr>
            <p:cNvPr id="1244" name="Google Shape;1244;p144"/>
            <p:cNvSpPr/>
            <p:nvPr/>
          </p:nvSpPr>
          <p:spPr>
            <a:xfrm>
              <a:off x="952775" y="2954300"/>
              <a:ext cx="3545700" cy="10239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45" name="Google Shape;1245;p144"/>
            <p:cNvSpPr/>
            <p:nvPr/>
          </p:nvSpPr>
          <p:spPr>
            <a:xfrm>
              <a:off x="1095513" y="3169000"/>
              <a:ext cx="619200" cy="591900"/>
            </a:xfrm>
            <a:prstGeom prst="roundRect">
              <a:avLst>
                <a:gd name="adj" fmla="val 16667"/>
              </a:avLst>
            </a:prstGeom>
            <a:solidFill>
              <a:srgbClr val="38B6FF"/>
            </a:solidFill>
            <a:ln w="9525" cap="flat" cmpd="sng">
              <a:solidFill>
                <a:srgbClr val="0B6F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6" name="Google Shape;1246;p144"/>
            <p:cNvSpPr txBox="1"/>
            <p:nvPr/>
          </p:nvSpPr>
          <p:spPr>
            <a:xfrm>
              <a:off x="1767250" y="2954300"/>
              <a:ext cx="2744700" cy="102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Global Access to Commercial &amp; Non-Commercial Services</a:t>
              </a:r>
              <a:endParaRPr b="1">
                <a:solidFill>
                  <a:srgbClr val="FFFFFF"/>
                </a:solidFill>
              </a:endParaRPr>
            </a:p>
          </p:txBody>
        </p:sp>
        <p:pic>
          <p:nvPicPr>
            <p:cNvPr id="1247" name="Google Shape;1247;p144"/>
            <p:cNvPicPr preferRelativeResize="0"/>
            <p:nvPr/>
          </p:nvPicPr>
          <p:blipFill>
            <a:blip r:embed="rId5">
              <a:alphaModFix/>
            </a:blip>
            <a:stretch>
              <a:fillRect/>
            </a:stretch>
          </p:blipFill>
          <p:spPr>
            <a:xfrm>
              <a:off x="1108129" y="3177870"/>
              <a:ext cx="597401" cy="591900"/>
            </a:xfrm>
            <a:prstGeom prst="rect">
              <a:avLst/>
            </a:prstGeom>
            <a:noFill/>
            <a:ln>
              <a:noFill/>
            </a:ln>
          </p:spPr>
        </p:pic>
        <p:sp>
          <p:nvSpPr>
            <p:cNvPr id="1248" name="Google Shape;1248;p144"/>
            <p:cNvSpPr/>
            <p:nvPr/>
          </p:nvSpPr>
          <p:spPr>
            <a:xfrm>
              <a:off x="962400" y="4102850"/>
              <a:ext cx="3500100" cy="7965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49" name="Google Shape;1249;p144"/>
            <p:cNvSpPr/>
            <p:nvPr/>
          </p:nvSpPr>
          <p:spPr>
            <a:xfrm>
              <a:off x="1074726" y="4220275"/>
              <a:ext cx="664200" cy="591900"/>
            </a:xfrm>
            <a:prstGeom prst="roundRect">
              <a:avLst>
                <a:gd name="adj" fmla="val 16667"/>
              </a:avLst>
            </a:prstGeom>
            <a:solidFill>
              <a:srgbClr val="38B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4"/>
            <p:cNvSpPr txBox="1"/>
            <p:nvPr/>
          </p:nvSpPr>
          <p:spPr>
            <a:xfrm>
              <a:off x="1743700" y="4102850"/>
              <a:ext cx="2719500" cy="7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No Contract Ceiling or</a:t>
              </a:r>
              <a:endParaRPr b="1">
                <a:solidFill>
                  <a:srgbClr val="FFFFFF"/>
                </a:solidFill>
              </a:endParaRPr>
            </a:p>
            <a:p>
              <a:pPr marL="0" lvl="0" indent="0" algn="ctr" rtl="0">
                <a:spcBef>
                  <a:spcPts val="0"/>
                </a:spcBef>
                <a:spcAft>
                  <a:spcPts val="0"/>
                </a:spcAft>
                <a:buNone/>
              </a:pPr>
              <a:r>
                <a:rPr lang="en" b="1">
                  <a:solidFill>
                    <a:srgbClr val="FFFFFF"/>
                  </a:solidFill>
                </a:rPr>
                <a:t>Cap on Awards</a:t>
              </a:r>
              <a:endParaRPr b="1">
                <a:solidFill>
                  <a:srgbClr val="FFFFFF"/>
                </a:solidFill>
              </a:endParaRPr>
            </a:p>
          </p:txBody>
        </p:sp>
        <p:sp>
          <p:nvSpPr>
            <p:cNvPr id="1251" name="Google Shape;1251;p144"/>
            <p:cNvSpPr/>
            <p:nvPr/>
          </p:nvSpPr>
          <p:spPr>
            <a:xfrm>
              <a:off x="4647050" y="2047050"/>
              <a:ext cx="3531900" cy="7965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52" name="Google Shape;1252;p144"/>
            <p:cNvSpPr/>
            <p:nvPr/>
          </p:nvSpPr>
          <p:spPr>
            <a:xfrm>
              <a:off x="4807363" y="2168900"/>
              <a:ext cx="619200" cy="591900"/>
            </a:xfrm>
            <a:prstGeom prst="roundRect">
              <a:avLst>
                <a:gd name="adj" fmla="val 16667"/>
              </a:avLst>
            </a:prstGeom>
            <a:solidFill>
              <a:srgbClr val="38B6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3" name="Google Shape;1253;p144" descr="Industrial Base of Highly Qualified Contractors."/>
            <p:cNvSpPr txBox="1"/>
            <p:nvPr/>
          </p:nvSpPr>
          <p:spPr>
            <a:xfrm>
              <a:off x="5443054" y="2047050"/>
              <a:ext cx="2749800" cy="7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Industrial Base of Highly Qualified Contractors</a:t>
              </a:r>
              <a:endParaRPr b="1">
                <a:solidFill>
                  <a:srgbClr val="FFFFFF"/>
                </a:solidFill>
              </a:endParaRPr>
            </a:p>
          </p:txBody>
        </p:sp>
        <p:pic>
          <p:nvPicPr>
            <p:cNvPr id="1254" name="Google Shape;1254;p144"/>
            <p:cNvPicPr preferRelativeResize="0"/>
            <p:nvPr/>
          </p:nvPicPr>
          <p:blipFill>
            <a:blip r:embed="rId6">
              <a:alphaModFix/>
            </a:blip>
            <a:stretch>
              <a:fillRect/>
            </a:stretch>
          </p:blipFill>
          <p:spPr>
            <a:xfrm>
              <a:off x="4807375" y="2181938"/>
              <a:ext cx="619200" cy="565800"/>
            </a:xfrm>
            <a:prstGeom prst="rect">
              <a:avLst/>
            </a:prstGeom>
            <a:noFill/>
            <a:ln>
              <a:noFill/>
            </a:ln>
          </p:spPr>
        </p:pic>
        <p:sp>
          <p:nvSpPr>
            <p:cNvPr id="1255" name="Google Shape;1255;p144"/>
            <p:cNvSpPr/>
            <p:nvPr/>
          </p:nvSpPr>
          <p:spPr>
            <a:xfrm>
              <a:off x="4656450" y="2963561"/>
              <a:ext cx="3545700" cy="10140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56" name="Google Shape;1256;p144"/>
            <p:cNvSpPr/>
            <p:nvPr/>
          </p:nvSpPr>
          <p:spPr>
            <a:xfrm>
              <a:off x="4807363" y="3147788"/>
              <a:ext cx="619200" cy="591900"/>
            </a:xfrm>
            <a:prstGeom prst="roundRect">
              <a:avLst>
                <a:gd name="adj" fmla="val 16667"/>
              </a:avLst>
            </a:prstGeom>
            <a:solidFill>
              <a:srgbClr val="38B6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7" name="Google Shape;1257;p144" descr="10-Year Order Period (Base of 5 + One 5 Year Option Period)."/>
            <p:cNvSpPr txBox="1"/>
            <p:nvPr/>
          </p:nvSpPr>
          <p:spPr>
            <a:xfrm>
              <a:off x="5469229" y="2953600"/>
              <a:ext cx="2732700" cy="101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10-Year Order Period</a:t>
              </a:r>
              <a:endParaRPr b="1">
                <a:solidFill>
                  <a:srgbClr val="FFFFFF"/>
                </a:solidFill>
              </a:endParaRPr>
            </a:p>
            <a:p>
              <a:pPr marL="0" lvl="0" indent="0" algn="ctr" rtl="0">
                <a:spcBef>
                  <a:spcPts val="0"/>
                </a:spcBef>
                <a:spcAft>
                  <a:spcPts val="0"/>
                </a:spcAft>
                <a:buNone/>
              </a:pPr>
              <a:r>
                <a:rPr lang="en" b="1">
                  <a:solidFill>
                    <a:srgbClr val="FFFFFF"/>
                  </a:solidFill>
                </a:rPr>
                <a:t>(Base of 5 + One 5 Year Option Period)</a:t>
              </a:r>
              <a:endParaRPr b="1">
                <a:solidFill>
                  <a:srgbClr val="FFFFFF"/>
                </a:solidFill>
              </a:endParaRPr>
            </a:p>
          </p:txBody>
        </p:sp>
        <p:pic>
          <p:nvPicPr>
            <p:cNvPr id="1258" name="Google Shape;1258;p144"/>
            <p:cNvPicPr preferRelativeResize="0"/>
            <p:nvPr/>
          </p:nvPicPr>
          <p:blipFill>
            <a:blip r:embed="rId7">
              <a:alphaModFix/>
            </a:blip>
            <a:stretch>
              <a:fillRect/>
            </a:stretch>
          </p:blipFill>
          <p:spPr>
            <a:xfrm>
              <a:off x="4807375" y="3147788"/>
              <a:ext cx="619200" cy="591900"/>
            </a:xfrm>
            <a:prstGeom prst="rect">
              <a:avLst/>
            </a:prstGeom>
            <a:noFill/>
            <a:ln>
              <a:noFill/>
            </a:ln>
          </p:spPr>
        </p:pic>
        <p:sp>
          <p:nvSpPr>
            <p:cNvPr id="1259" name="Google Shape;1259;p144"/>
            <p:cNvSpPr/>
            <p:nvPr/>
          </p:nvSpPr>
          <p:spPr>
            <a:xfrm>
              <a:off x="4672725" y="4076491"/>
              <a:ext cx="3513000" cy="833700"/>
            </a:xfrm>
            <a:prstGeom prst="roundRect">
              <a:avLst>
                <a:gd name="adj" fmla="val 16667"/>
              </a:avLst>
            </a:prstGeom>
            <a:solidFill>
              <a:srgbClr val="0579B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b="1">
                <a:solidFill>
                  <a:srgbClr val="FFFFFF"/>
                </a:solidFill>
              </a:endParaRPr>
            </a:p>
          </p:txBody>
        </p:sp>
        <p:sp>
          <p:nvSpPr>
            <p:cNvPr id="1260" name="Google Shape;1260;p144"/>
            <p:cNvSpPr/>
            <p:nvPr/>
          </p:nvSpPr>
          <p:spPr>
            <a:xfrm>
              <a:off x="4807363" y="4193350"/>
              <a:ext cx="619200" cy="591900"/>
            </a:xfrm>
            <a:prstGeom prst="roundRect">
              <a:avLst>
                <a:gd name="adj" fmla="val 16667"/>
              </a:avLst>
            </a:prstGeom>
            <a:solidFill>
              <a:srgbClr val="38B6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1" name="Google Shape;1261;p144" descr="Open On-Ramping After Initial Awards.&#10;"/>
            <p:cNvSpPr txBox="1"/>
            <p:nvPr/>
          </p:nvSpPr>
          <p:spPr>
            <a:xfrm>
              <a:off x="5478050" y="4068301"/>
              <a:ext cx="2707800" cy="83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rPr>
                <a:t>Open On-Ramping</a:t>
              </a:r>
              <a:endParaRPr b="1">
                <a:solidFill>
                  <a:srgbClr val="FFFFFF"/>
                </a:solidFill>
              </a:endParaRPr>
            </a:p>
            <a:p>
              <a:pPr marL="0" lvl="0" indent="0" algn="ctr" rtl="0">
                <a:spcBef>
                  <a:spcPts val="0"/>
                </a:spcBef>
                <a:spcAft>
                  <a:spcPts val="0"/>
                </a:spcAft>
                <a:buNone/>
              </a:pPr>
              <a:r>
                <a:rPr lang="en" b="1">
                  <a:solidFill>
                    <a:srgbClr val="FFFFFF"/>
                  </a:solidFill>
                </a:rPr>
                <a:t>After Initial Awards</a:t>
              </a:r>
              <a:endParaRPr b="1">
                <a:solidFill>
                  <a:srgbClr val="FFFFFF"/>
                </a:solidFill>
              </a:endParaRPr>
            </a:p>
          </p:txBody>
        </p:sp>
        <p:pic>
          <p:nvPicPr>
            <p:cNvPr id="1262" name="Google Shape;1262;p144"/>
            <p:cNvPicPr preferRelativeResize="0"/>
            <p:nvPr/>
          </p:nvPicPr>
          <p:blipFill>
            <a:blip r:embed="rId8">
              <a:alphaModFix/>
            </a:blip>
            <a:stretch>
              <a:fillRect/>
            </a:stretch>
          </p:blipFill>
          <p:spPr>
            <a:xfrm>
              <a:off x="4798525" y="4220275"/>
              <a:ext cx="619200" cy="591900"/>
            </a:xfrm>
            <a:prstGeom prst="rect">
              <a:avLst/>
            </a:prstGeom>
            <a:noFill/>
            <a:ln>
              <a:noFill/>
            </a:ln>
          </p:spPr>
        </p:pic>
        <p:pic>
          <p:nvPicPr>
            <p:cNvPr id="1263" name="Google Shape;1263;p144"/>
            <p:cNvPicPr preferRelativeResize="0"/>
            <p:nvPr/>
          </p:nvPicPr>
          <p:blipFill>
            <a:blip r:embed="rId9">
              <a:alphaModFix/>
            </a:blip>
            <a:stretch>
              <a:fillRect/>
            </a:stretch>
          </p:blipFill>
          <p:spPr>
            <a:xfrm>
              <a:off x="1119063" y="4344062"/>
              <a:ext cx="575525" cy="485125"/>
            </a:xfrm>
            <a:prstGeom prst="rect">
              <a:avLst/>
            </a:prstGeom>
            <a:noFill/>
            <a:ln>
              <a:noFill/>
            </a:ln>
          </p:spPr>
        </p:pic>
        <p:cxnSp>
          <p:nvCxnSpPr>
            <p:cNvPr id="1264" name="Google Shape;1264;p144"/>
            <p:cNvCxnSpPr/>
            <p:nvPr/>
          </p:nvCxnSpPr>
          <p:spPr>
            <a:xfrm rot="10800000" flipH="1">
              <a:off x="1289125" y="4333475"/>
              <a:ext cx="1200" cy="154500"/>
            </a:xfrm>
            <a:prstGeom prst="straightConnector1">
              <a:avLst/>
            </a:prstGeom>
            <a:noFill/>
            <a:ln w="9525" cap="flat" cmpd="sng">
              <a:solidFill>
                <a:srgbClr val="000000"/>
              </a:solidFill>
              <a:prstDash val="solid"/>
              <a:round/>
              <a:headEnd type="none" w="med" len="med"/>
              <a:tailEnd type="triangle" w="med" len="med"/>
            </a:ln>
          </p:spPr>
        </p:cxnSp>
        <p:cxnSp>
          <p:nvCxnSpPr>
            <p:cNvPr id="1265" name="Google Shape;1265;p144"/>
            <p:cNvCxnSpPr/>
            <p:nvPr/>
          </p:nvCxnSpPr>
          <p:spPr>
            <a:xfrm rot="10800000" flipH="1">
              <a:off x="1420800" y="4263775"/>
              <a:ext cx="900" cy="198900"/>
            </a:xfrm>
            <a:prstGeom prst="straightConnector1">
              <a:avLst/>
            </a:prstGeom>
            <a:noFill/>
            <a:ln w="9525" cap="flat" cmpd="sng">
              <a:solidFill>
                <a:srgbClr val="000000"/>
              </a:solidFill>
              <a:prstDash val="solid"/>
              <a:round/>
              <a:headEnd type="none" w="med" len="med"/>
              <a:tailEnd type="triangle" w="med" len="med"/>
            </a:ln>
          </p:spPr>
        </p:cxnSp>
        <p:cxnSp>
          <p:nvCxnSpPr>
            <p:cNvPr id="1266" name="Google Shape;1266;p144"/>
            <p:cNvCxnSpPr/>
            <p:nvPr/>
          </p:nvCxnSpPr>
          <p:spPr>
            <a:xfrm rot="10800000" flipH="1">
              <a:off x="1582088" y="4338575"/>
              <a:ext cx="1200" cy="154500"/>
            </a:xfrm>
            <a:prstGeom prst="straightConnector1">
              <a:avLst/>
            </a:prstGeom>
            <a:noFill/>
            <a:ln w="9525" cap="flat" cmpd="sng">
              <a:solidFill>
                <a:srgbClr val="000000"/>
              </a:solidFill>
              <a:prstDash val="solid"/>
              <a:round/>
              <a:headEnd type="none" w="med" len="med"/>
              <a:tailEnd type="triangle" w="med" len="med"/>
            </a:ln>
          </p:spPr>
        </p:cxnSp>
        <p:sp>
          <p:nvSpPr>
            <p:cNvPr id="1267" name="Google Shape;1267;p144"/>
            <p:cNvSpPr/>
            <p:nvPr/>
          </p:nvSpPr>
          <p:spPr>
            <a:xfrm>
              <a:off x="1089151" y="5135863"/>
              <a:ext cx="664200" cy="591900"/>
            </a:xfrm>
            <a:prstGeom prst="roundRect">
              <a:avLst>
                <a:gd name="adj" fmla="val 16667"/>
              </a:avLst>
            </a:prstGeom>
            <a:solidFill>
              <a:srgbClr val="38B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8" name="Google Shape;1268;p144"/>
            <p:cNvPicPr preferRelativeResize="0"/>
            <p:nvPr/>
          </p:nvPicPr>
          <p:blipFill>
            <a:blip r:embed="rId10">
              <a:alphaModFix/>
            </a:blip>
            <a:stretch>
              <a:fillRect/>
            </a:stretch>
          </p:blipFill>
          <p:spPr>
            <a:xfrm>
              <a:off x="1089150" y="5135863"/>
              <a:ext cx="664200" cy="591892"/>
            </a:xfrm>
            <a:prstGeom prst="rect">
              <a:avLst/>
            </a:prstGeom>
            <a:noFill/>
            <a:ln>
              <a:noFill/>
            </a:ln>
          </p:spPr>
        </p:pic>
        <p:pic>
          <p:nvPicPr>
            <p:cNvPr id="1269" name="Google Shape;1269;p144"/>
            <p:cNvPicPr preferRelativeResize="0"/>
            <p:nvPr/>
          </p:nvPicPr>
          <p:blipFill>
            <a:blip r:embed="rId11">
              <a:alphaModFix/>
            </a:blip>
            <a:stretch>
              <a:fillRect/>
            </a:stretch>
          </p:blipFill>
          <p:spPr>
            <a:xfrm>
              <a:off x="1421699" y="5294412"/>
              <a:ext cx="223996" cy="204630"/>
            </a:xfrm>
            <a:prstGeom prst="rect">
              <a:avLst/>
            </a:prstGeom>
            <a:noFill/>
            <a:ln>
              <a:noFill/>
            </a:ln>
          </p:spPr>
        </p:pic>
        <p:sp>
          <p:nvSpPr>
            <p:cNvPr id="1270" name="Google Shape;1270;p144"/>
            <p:cNvSpPr/>
            <p:nvPr/>
          </p:nvSpPr>
          <p:spPr>
            <a:xfrm>
              <a:off x="1245042" y="5294398"/>
              <a:ext cx="155400" cy="67500"/>
            </a:xfrm>
            <a:prstGeom prst="rect">
              <a:avLst/>
            </a:prstGeom>
            <a:solidFill>
              <a:srgbClr val="38B6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71" name="Google Shape;1271;p144"/>
            <p:cNvCxnSpPr/>
            <p:nvPr/>
          </p:nvCxnSpPr>
          <p:spPr>
            <a:xfrm>
              <a:off x="1236359" y="5431800"/>
              <a:ext cx="172800" cy="0"/>
            </a:xfrm>
            <a:prstGeom prst="straightConnector1">
              <a:avLst/>
            </a:prstGeom>
            <a:noFill/>
            <a:ln w="19050" cap="flat" cmpd="sng">
              <a:solidFill>
                <a:srgbClr val="000000"/>
              </a:solidFill>
              <a:prstDash val="solid"/>
              <a:round/>
              <a:headEnd type="none" w="med" len="med"/>
              <a:tailEnd type="none" w="med" len="med"/>
            </a:ln>
          </p:spPr>
        </p:cxnSp>
        <p:cxnSp>
          <p:nvCxnSpPr>
            <p:cNvPr id="1272" name="Google Shape;1272;p144"/>
            <p:cNvCxnSpPr/>
            <p:nvPr/>
          </p:nvCxnSpPr>
          <p:spPr>
            <a:xfrm>
              <a:off x="1236359" y="5394761"/>
              <a:ext cx="172800" cy="0"/>
            </a:xfrm>
            <a:prstGeom prst="straightConnector1">
              <a:avLst/>
            </a:prstGeom>
            <a:noFill/>
            <a:ln w="19050" cap="flat" cmpd="sng">
              <a:solidFill>
                <a:srgbClr val="000000"/>
              </a:solidFill>
              <a:prstDash val="solid"/>
              <a:round/>
              <a:headEnd type="none" w="med" len="med"/>
              <a:tailEnd type="none" w="med" len="med"/>
            </a:ln>
          </p:spPr>
        </p:cxnSp>
        <p:cxnSp>
          <p:nvCxnSpPr>
            <p:cNvPr id="1273" name="Google Shape;1273;p144"/>
            <p:cNvCxnSpPr/>
            <p:nvPr/>
          </p:nvCxnSpPr>
          <p:spPr>
            <a:xfrm>
              <a:off x="1236359" y="5468860"/>
              <a:ext cx="172800" cy="0"/>
            </a:xfrm>
            <a:prstGeom prst="straightConnector1">
              <a:avLst/>
            </a:prstGeom>
            <a:noFill/>
            <a:ln w="19050" cap="flat" cmpd="sng">
              <a:solidFill>
                <a:srgbClr val="000000"/>
              </a:solidFill>
              <a:prstDash val="solid"/>
              <a:round/>
              <a:headEnd type="none" w="med" len="med"/>
              <a:tailEnd type="none" w="med" len="med"/>
            </a:ln>
          </p:spPr>
        </p:cxnSp>
        <p:pic>
          <p:nvPicPr>
            <p:cNvPr id="1274" name="Google Shape;1274;p144"/>
            <p:cNvPicPr preferRelativeResize="0"/>
            <p:nvPr/>
          </p:nvPicPr>
          <p:blipFill>
            <a:blip r:embed="rId12">
              <a:alphaModFix/>
            </a:blip>
            <a:stretch>
              <a:fillRect/>
            </a:stretch>
          </p:blipFill>
          <p:spPr>
            <a:xfrm rot="8529562">
              <a:off x="1249629" y="2190653"/>
              <a:ext cx="125517" cy="125519"/>
            </a:xfrm>
            <a:prstGeom prst="rect">
              <a:avLst/>
            </a:prstGeom>
            <a:noFill/>
            <a:ln>
              <a:noFill/>
            </a:ln>
          </p:spPr>
        </p:pic>
        <p:pic>
          <p:nvPicPr>
            <p:cNvPr id="1275" name="Google Shape;1275;p144"/>
            <p:cNvPicPr preferRelativeResize="0"/>
            <p:nvPr/>
          </p:nvPicPr>
          <p:blipFill>
            <a:blip r:embed="rId12">
              <a:alphaModFix/>
            </a:blip>
            <a:stretch>
              <a:fillRect/>
            </a:stretch>
          </p:blipFill>
          <p:spPr>
            <a:xfrm rot="10800000">
              <a:off x="1363275" y="2174750"/>
              <a:ext cx="120125" cy="120100"/>
            </a:xfrm>
            <a:prstGeom prst="rect">
              <a:avLst/>
            </a:prstGeom>
            <a:noFill/>
            <a:ln>
              <a:noFill/>
            </a:ln>
          </p:spPr>
        </p:pic>
        <p:pic>
          <p:nvPicPr>
            <p:cNvPr id="1276" name="Google Shape;1276;p144"/>
            <p:cNvPicPr preferRelativeResize="0"/>
            <p:nvPr/>
          </p:nvPicPr>
          <p:blipFill>
            <a:blip r:embed="rId12">
              <a:alphaModFix/>
            </a:blip>
            <a:stretch>
              <a:fillRect/>
            </a:stretch>
          </p:blipFill>
          <p:spPr>
            <a:xfrm rot="-8990915">
              <a:off x="1478679" y="2178473"/>
              <a:ext cx="130793" cy="130804"/>
            </a:xfrm>
            <a:prstGeom prst="rect">
              <a:avLst/>
            </a:prstGeom>
            <a:noFill/>
            <a:ln>
              <a:noFill/>
            </a:ln>
          </p:spPr>
        </p:pic>
        <p:pic>
          <p:nvPicPr>
            <p:cNvPr id="1277" name="Google Shape;1277;p144"/>
            <p:cNvPicPr preferRelativeResize="0"/>
            <p:nvPr/>
          </p:nvPicPr>
          <p:blipFill>
            <a:blip r:embed="rId12">
              <a:alphaModFix/>
            </a:blip>
            <a:stretch>
              <a:fillRect/>
            </a:stretch>
          </p:blipFill>
          <p:spPr>
            <a:xfrm>
              <a:off x="1362100" y="2603525"/>
              <a:ext cx="120125" cy="120097"/>
            </a:xfrm>
            <a:prstGeom prst="rect">
              <a:avLst/>
            </a:prstGeom>
            <a:noFill/>
            <a:ln>
              <a:noFill/>
            </a:ln>
          </p:spPr>
        </p:pic>
        <p:pic>
          <p:nvPicPr>
            <p:cNvPr id="1278" name="Google Shape;1278;p144"/>
            <p:cNvPicPr preferRelativeResize="0"/>
            <p:nvPr/>
          </p:nvPicPr>
          <p:blipFill>
            <a:blip r:embed="rId12">
              <a:alphaModFix/>
            </a:blip>
            <a:stretch>
              <a:fillRect/>
            </a:stretch>
          </p:blipFill>
          <p:spPr>
            <a:xfrm rot="-2242965">
              <a:off x="1470692" y="2580888"/>
              <a:ext cx="135564" cy="135524"/>
            </a:xfrm>
            <a:prstGeom prst="rect">
              <a:avLst/>
            </a:prstGeom>
            <a:noFill/>
            <a:ln>
              <a:noFill/>
            </a:ln>
          </p:spPr>
        </p:pic>
        <p:pic>
          <p:nvPicPr>
            <p:cNvPr id="1279" name="Google Shape;1279;p144"/>
            <p:cNvPicPr preferRelativeResize="0"/>
            <p:nvPr/>
          </p:nvPicPr>
          <p:blipFill>
            <a:blip r:embed="rId12">
              <a:alphaModFix/>
            </a:blip>
            <a:stretch>
              <a:fillRect/>
            </a:stretch>
          </p:blipFill>
          <p:spPr>
            <a:xfrm rot="2071067">
              <a:off x="1248109" y="2583629"/>
              <a:ext cx="128558" cy="128518"/>
            </a:xfrm>
            <a:prstGeom prst="rect">
              <a:avLst/>
            </a:prstGeom>
            <a:noFill/>
            <a:ln>
              <a:noFill/>
            </a:ln>
          </p:spPr>
        </p:pic>
      </p:grpSp>
      <p:sp>
        <p:nvSpPr>
          <p:cNvPr id="1281" name="Google Shape;1281;p14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1282" name="Google Shape;1282;p144"/>
          <p:cNvSpPr/>
          <p:nvPr/>
        </p:nvSpPr>
        <p:spPr>
          <a:xfrm>
            <a:off x="904875" y="1219200"/>
            <a:ext cx="1047900" cy="647700"/>
          </a:xfrm>
          <a:prstGeom prst="rightArrow">
            <a:avLst>
              <a:gd name="adj1" fmla="val 50000"/>
              <a:gd name="adj2" fmla="val 50000"/>
            </a:avLst>
          </a:prstGeom>
          <a:solidFill>
            <a:srgbClr val="00FF00"/>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Domains</a:t>
            </a:r>
            <a:endParaRPr/>
          </a:p>
        </p:txBody>
      </p:sp>
      <p:sp>
        <p:nvSpPr>
          <p:cNvPr id="1283" name="Google Shape;1283;p144"/>
          <p:cNvSpPr/>
          <p:nvPr/>
        </p:nvSpPr>
        <p:spPr>
          <a:xfrm>
            <a:off x="7881825" y="2751475"/>
            <a:ext cx="1266900" cy="647700"/>
          </a:xfrm>
          <a:prstGeom prst="leftArrow">
            <a:avLst>
              <a:gd name="adj1" fmla="val 50000"/>
              <a:gd name="adj2" fmla="val 50000"/>
            </a:avLst>
          </a:prstGeom>
          <a:solidFill>
            <a:srgbClr val="00FF00"/>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On-Ramps</a:t>
            </a:r>
            <a:endParaRPr/>
          </a:p>
        </p:txBody>
      </p:sp>
      <p:sp>
        <p:nvSpPr>
          <p:cNvPr id="1284" name="Google Shape;1284;p144" descr="Arrow with symphony logo in it"/>
          <p:cNvSpPr/>
          <p:nvPr/>
        </p:nvSpPr>
        <p:spPr>
          <a:xfrm>
            <a:off x="342900" y="3345175"/>
            <a:ext cx="1609800" cy="868800"/>
          </a:xfrm>
          <a:prstGeom prst="right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85" name="Google Shape;1285;p144" descr="Symphony logo"/>
          <p:cNvPicPr preferRelativeResize="0"/>
          <p:nvPr/>
        </p:nvPicPr>
        <p:blipFill>
          <a:blip r:embed="rId13">
            <a:alphaModFix/>
          </a:blip>
          <a:stretch>
            <a:fillRect/>
          </a:stretch>
        </p:blipFill>
        <p:spPr>
          <a:xfrm>
            <a:off x="403875" y="3582475"/>
            <a:ext cx="1379226" cy="340751"/>
          </a:xfrm>
          <a:prstGeom prst="rect">
            <a:avLst/>
          </a:prstGeom>
          <a:noFill/>
          <a:ln>
            <a:noFill/>
          </a:ln>
        </p:spPr>
      </p:pic>
      <p:sp>
        <p:nvSpPr>
          <p:cNvPr id="1286" name="Google Shape;1286;p144"/>
          <p:cNvSpPr/>
          <p:nvPr/>
        </p:nvSpPr>
        <p:spPr>
          <a:xfrm>
            <a:off x="840325" y="4236150"/>
            <a:ext cx="1683300" cy="831000"/>
          </a:xfrm>
          <a:prstGeom prst="leftArrow">
            <a:avLst>
              <a:gd name="adj1" fmla="val 49693"/>
              <a:gd name="adj2" fmla="val 51886"/>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b="1" i="1">
                <a:solidFill>
                  <a:schemeClr val="dk1"/>
                </a:solidFill>
                <a:latin typeface="Roboto"/>
                <a:ea typeface="Roboto"/>
                <a:cs typeface="Roboto"/>
                <a:sym typeface="Roboto"/>
              </a:rPr>
              <a:t>Category Mgmt Update:</a:t>
            </a:r>
            <a:endParaRPr sz="800" b="1" i="1">
              <a:solidFill>
                <a:schemeClr val="dk1"/>
              </a:solidFill>
              <a:latin typeface="Roboto"/>
              <a:ea typeface="Roboto"/>
              <a:cs typeface="Roboto"/>
              <a:sym typeface="Roboto"/>
            </a:endParaRPr>
          </a:p>
          <a:p>
            <a:pPr marL="0" lvl="0" indent="0" algn="l" rtl="0">
              <a:spcBef>
                <a:spcPts val="0"/>
              </a:spcBef>
              <a:spcAft>
                <a:spcPts val="0"/>
              </a:spcAft>
              <a:buNone/>
            </a:pPr>
            <a:r>
              <a:rPr lang="en" sz="700" b="1">
                <a:solidFill>
                  <a:srgbClr val="434343"/>
                </a:solidFill>
                <a:latin typeface="Roboto"/>
                <a:ea typeface="Roboto"/>
                <a:cs typeface="Roboto"/>
                <a:sym typeface="Roboto"/>
              </a:rPr>
              <a:t>OMB-OFPP designated OASIS+ as a BIC solution on 4/22/2024!</a:t>
            </a:r>
            <a:endParaRPr sz="700" b="1">
              <a:solidFill>
                <a:srgbClr val="434343"/>
              </a:solidFill>
              <a:latin typeface="Roboto"/>
              <a:ea typeface="Roboto"/>
              <a:cs typeface="Roboto"/>
              <a:sym typeface="Roboto"/>
            </a:endParaRPr>
          </a:p>
        </p:txBody>
      </p:sp>
      <p:pic>
        <p:nvPicPr>
          <p:cNvPr id="1287" name="Google Shape;1287;p144" descr="OASIS + logo"/>
          <p:cNvPicPr preferRelativeResize="0"/>
          <p:nvPr/>
        </p:nvPicPr>
        <p:blipFill>
          <a:blip r:embed="rId14">
            <a:alphaModFix/>
          </a:blip>
          <a:stretch>
            <a:fillRect/>
          </a:stretch>
        </p:blipFill>
        <p:spPr>
          <a:xfrm>
            <a:off x="7516738" y="113350"/>
            <a:ext cx="1371750" cy="575500"/>
          </a:xfrm>
          <a:prstGeom prst="rect">
            <a:avLst/>
          </a:prstGeom>
          <a:noFill/>
          <a:ln>
            <a:noFill/>
          </a:ln>
        </p:spPr>
      </p:pic>
      <p:pic>
        <p:nvPicPr>
          <p:cNvPr id="1288" name="Google Shape;1288;p144" descr="BIC_Icon "/>
          <p:cNvPicPr preferRelativeResize="0"/>
          <p:nvPr/>
        </p:nvPicPr>
        <p:blipFill>
          <a:blip r:embed="rId15">
            <a:alphaModFix/>
          </a:blip>
          <a:stretch>
            <a:fillRect/>
          </a:stretch>
        </p:blipFill>
        <p:spPr>
          <a:xfrm>
            <a:off x="169700" y="4501424"/>
            <a:ext cx="609225" cy="380125"/>
          </a:xfrm>
          <a:prstGeom prst="rect">
            <a:avLst/>
          </a:prstGeom>
          <a:noFill/>
          <a:ln>
            <a:noFill/>
          </a:ln>
        </p:spPr>
      </p:pic>
      <p:sp>
        <p:nvSpPr>
          <p:cNvPr id="1280" name="Google Shape;1280;p144"/>
          <p:cNvSpPr txBox="1">
            <a:spLocks noGrp="1"/>
          </p:cNvSpPr>
          <p:nvPr>
            <p:ph type="title"/>
          </p:nvPr>
        </p:nvSpPr>
        <p:spPr>
          <a:xfrm>
            <a:off x="311700" y="203200"/>
            <a:ext cx="8520600" cy="53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00">
                <a:solidFill>
                  <a:srgbClr val="0579BD"/>
                </a:solidFill>
              </a:rPr>
              <a:t>OASIS+ </a:t>
            </a:r>
            <a:r>
              <a:rPr lang="en" sz="3000">
                <a:solidFill>
                  <a:srgbClr val="003C71"/>
                </a:solidFill>
              </a:rPr>
              <a:t>Unique Features</a:t>
            </a:r>
            <a:endParaRPr sz="3000">
              <a:solidFill>
                <a:srgbClr val="0579B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2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4" name="Google Shape;1294;p14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1295" name="Google Shape;1295;p145"/>
          <p:cNvSpPr txBox="1"/>
          <p:nvPr/>
        </p:nvSpPr>
        <p:spPr>
          <a:xfrm>
            <a:off x="508000" y="921500"/>
            <a:ext cx="3696600" cy="330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rPr>
              <a:t>The scope of each OASIS+ contract is categorized into functional groupings known as </a:t>
            </a:r>
            <a:r>
              <a:rPr lang="en" b="1">
                <a:solidFill>
                  <a:srgbClr val="000000"/>
                </a:solidFill>
              </a:rPr>
              <a:t>Domains.  </a:t>
            </a:r>
            <a:endParaRPr b="1">
              <a:solidFill>
                <a:srgbClr val="000000"/>
              </a:solidFill>
            </a:endParaRPr>
          </a:p>
          <a:p>
            <a:pPr marL="457200" lvl="0" indent="-304800" algn="l" rtl="0">
              <a:lnSpc>
                <a:spcPct val="100000"/>
              </a:lnSpc>
              <a:spcBef>
                <a:spcPts val="1000"/>
              </a:spcBef>
              <a:spcAft>
                <a:spcPts val="0"/>
              </a:spcAft>
              <a:buSzPts val="1200"/>
              <a:buChar char="●"/>
            </a:pPr>
            <a:r>
              <a:rPr lang="en" sz="1200"/>
              <a:t>E</a:t>
            </a:r>
            <a:r>
              <a:rPr lang="en" sz="1200">
                <a:solidFill>
                  <a:srgbClr val="000000"/>
                </a:solidFill>
              </a:rPr>
              <a:t>ight (8) Domains are </a:t>
            </a:r>
            <a:r>
              <a:rPr lang="en" sz="1200"/>
              <a:t>in the </a:t>
            </a:r>
            <a:r>
              <a:rPr lang="en" sz="1200" b="1">
                <a:solidFill>
                  <a:srgbClr val="000000"/>
                </a:solidFill>
              </a:rPr>
              <a:t>Phase I</a:t>
            </a:r>
            <a:r>
              <a:rPr lang="en" sz="1200">
                <a:solidFill>
                  <a:srgbClr val="000000"/>
                </a:solidFill>
              </a:rPr>
              <a:t> OASIS+ contracts</a:t>
            </a:r>
            <a:endParaRPr sz="1200">
              <a:solidFill>
                <a:srgbClr val="000000"/>
              </a:solidFill>
            </a:endParaRPr>
          </a:p>
          <a:p>
            <a:pPr marL="800100" lvl="1" indent="-190500" algn="l" rtl="0">
              <a:lnSpc>
                <a:spcPct val="100000"/>
              </a:lnSpc>
              <a:spcBef>
                <a:spcPts val="1000"/>
              </a:spcBef>
              <a:spcAft>
                <a:spcPts val="0"/>
              </a:spcAft>
              <a:buClr>
                <a:srgbClr val="FF0000"/>
              </a:buClr>
              <a:buSzPts val="1200"/>
              <a:buChar char="○"/>
            </a:pPr>
            <a:r>
              <a:rPr lang="en" sz="1200" b="1">
                <a:solidFill>
                  <a:srgbClr val="FF0000"/>
                </a:solidFill>
              </a:rPr>
              <a:t>Contract Awards / NTP – FY24 (Q3/4)</a:t>
            </a:r>
            <a:endParaRPr sz="1200" b="1">
              <a:solidFill>
                <a:srgbClr val="FF0000"/>
              </a:solidFill>
            </a:endParaRPr>
          </a:p>
          <a:p>
            <a:pPr marL="800100" lvl="1" indent="-190500" algn="l" rtl="0">
              <a:lnSpc>
                <a:spcPct val="100000"/>
              </a:lnSpc>
              <a:spcBef>
                <a:spcPts val="1000"/>
              </a:spcBef>
              <a:spcAft>
                <a:spcPts val="0"/>
              </a:spcAft>
              <a:buSzPts val="1200"/>
              <a:buChar char="○"/>
            </a:pPr>
            <a:r>
              <a:rPr lang="en" sz="1200"/>
              <a:t>Open Continuous – FY25+</a:t>
            </a:r>
            <a:endParaRPr sz="1200"/>
          </a:p>
          <a:p>
            <a:pPr marL="457200" lvl="0" indent="-304800" algn="l" rtl="0">
              <a:lnSpc>
                <a:spcPct val="100000"/>
              </a:lnSpc>
              <a:spcBef>
                <a:spcPts val="1000"/>
              </a:spcBef>
              <a:spcAft>
                <a:spcPts val="0"/>
              </a:spcAft>
              <a:buSzPts val="1200"/>
              <a:buChar char="●"/>
            </a:pPr>
            <a:r>
              <a:rPr lang="en" sz="1200"/>
              <a:t>Five </a:t>
            </a:r>
            <a:r>
              <a:rPr lang="en" sz="1200">
                <a:solidFill>
                  <a:srgbClr val="000000"/>
                </a:solidFill>
              </a:rPr>
              <a:t>(5</a:t>
            </a:r>
            <a:r>
              <a:rPr lang="en" sz="1200"/>
              <a:t>) </a:t>
            </a:r>
            <a:r>
              <a:rPr lang="en" sz="1200">
                <a:solidFill>
                  <a:srgbClr val="000000"/>
                </a:solidFill>
              </a:rPr>
              <a:t>Domains are planned </a:t>
            </a:r>
            <a:r>
              <a:rPr lang="en" sz="1200"/>
              <a:t>for  </a:t>
            </a:r>
            <a:r>
              <a:rPr lang="en" sz="1200" b="1">
                <a:solidFill>
                  <a:srgbClr val="000000"/>
                </a:solidFill>
              </a:rPr>
              <a:t>Phase II</a:t>
            </a:r>
            <a:r>
              <a:rPr lang="en" sz="1200">
                <a:solidFill>
                  <a:srgbClr val="000000"/>
                </a:solidFill>
              </a:rPr>
              <a:t> OASIS+ contracts</a:t>
            </a:r>
            <a:endParaRPr sz="1200">
              <a:solidFill>
                <a:srgbClr val="000000"/>
              </a:solidFill>
            </a:endParaRPr>
          </a:p>
          <a:p>
            <a:pPr marL="771525" lvl="1" indent="-190500" algn="l" rtl="0">
              <a:lnSpc>
                <a:spcPct val="100000"/>
              </a:lnSpc>
              <a:spcBef>
                <a:spcPts val="1000"/>
              </a:spcBef>
              <a:spcAft>
                <a:spcPts val="0"/>
              </a:spcAft>
              <a:buSzPts val="1200"/>
              <a:buChar char="○"/>
            </a:pPr>
            <a:r>
              <a:rPr lang="en" sz="1200"/>
              <a:t>Contract Awards / NTP – FY25/26</a:t>
            </a:r>
            <a:endParaRPr sz="1200"/>
          </a:p>
          <a:p>
            <a:pPr marL="771525" lvl="1" indent="-190500" algn="l" rtl="0">
              <a:lnSpc>
                <a:spcPct val="100000"/>
              </a:lnSpc>
              <a:spcBef>
                <a:spcPts val="1000"/>
              </a:spcBef>
              <a:spcAft>
                <a:spcPts val="1000"/>
              </a:spcAft>
              <a:buSzPts val="1200"/>
              <a:buChar char="○"/>
            </a:pPr>
            <a:r>
              <a:rPr lang="en" sz="1200"/>
              <a:t>Open Continuous – FY27+</a:t>
            </a:r>
            <a:endParaRPr sz="1200"/>
          </a:p>
        </p:txBody>
      </p:sp>
      <p:sp>
        <p:nvSpPr>
          <p:cNvPr id="1296" name="Google Shape;1296;p145"/>
          <p:cNvSpPr/>
          <p:nvPr/>
        </p:nvSpPr>
        <p:spPr>
          <a:xfrm>
            <a:off x="584200" y="2548925"/>
            <a:ext cx="585600" cy="281100"/>
          </a:xfrm>
          <a:prstGeom prst="rightArrow">
            <a:avLst>
              <a:gd name="adj1" fmla="val 50000"/>
              <a:gd name="adj2" fmla="val 50000"/>
            </a:avLst>
          </a:prstGeom>
          <a:solidFill>
            <a:srgbClr val="00FF00"/>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800"/>
              <a:t>BOLO</a:t>
            </a:r>
            <a:endParaRPr sz="800"/>
          </a:p>
        </p:txBody>
      </p:sp>
      <p:sp>
        <p:nvSpPr>
          <p:cNvPr id="1297" name="Google Shape;1297;p145"/>
          <p:cNvSpPr/>
          <p:nvPr/>
        </p:nvSpPr>
        <p:spPr>
          <a:xfrm>
            <a:off x="127000" y="2853725"/>
            <a:ext cx="585600" cy="281100"/>
          </a:xfrm>
          <a:prstGeom prst="rightArrow">
            <a:avLst>
              <a:gd name="adj1" fmla="val 50000"/>
              <a:gd name="adj2" fmla="val 50000"/>
            </a:avLst>
          </a:prstGeom>
          <a:solidFill>
            <a:srgbClr val="00FF00"/>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800"/>
              <a:t>BOLO</a:t>
            </a:r>
            <a:endParaRPr sz="800"/>
          </a:p>
        </p:txBody>
      </p:sp>
      <p:pic>
        <p:nvPicPr>
          <p:cNvPr id="1298" name="Google Shape;1298;p145" descr="OASIS + logo"/>
          <p:cNvPicPr preferRelativeResize="0"/>
          <p:nvPr/>
        </p:nvPicPr>
        <p:blipFill>
          <a:blip r:embed="rId3">
            <a:alphaModFix/>
          </a:blip>
          <a:stretch>
            <a:fillRect/>
          </a:stretch>
        </p:blipFill>
        <p:spPr>
          <a:xfrm>
            <a:off x="7516738" y="113350"/>
            <a:ext cx="1371750" cy="575500"/>
          </a:xfrm>
          <a:prstGeom prst="rect">
            <a:avLst/>
          </a:prstGeom>
          <a:noFill/>
          <a:ln>
            <a:noFill/>
          </a:ln>
        </p:spPr>
      </p:pic>
      <p:pic>
        <p:nvPicPr>
          <p:cNvPr id="1299" name="Google Shape;1299;p145" descr="Images grouped in OASIS phase 1 and 2 domains "/>
          <p:cNvPicPr preferRelativeResize="0"/>
          <p:nvPr/>
        </p:nvPicPr>
        <p:blipFill>
          <a:blip r:embed="rId4">
            <a:alphaModFix/>
          </a:blip>
          <a:stretch>
            <a:fillRect/>
          </a:stretch>
        </p:blipFill>
        <p:spPr>
          <a:xfrm>
            <a:off x="4506475" y="921225"/>
            <a:ext cx="4382025" cy="3236625"/>
          </a:xfrm>
          <a:prstGeom prst="rect">
            <a:avLst/>
          </a:prstGeom>
          <a:noFill/>
          <a:ln>
            <a:noFill/>
          </a:ln>
        </p:spPr>
      </p:pic>
      <p:pic>
        <p:nvPicPr>
          <p:cNvPr id="1300" name="Google Shape;1300;p145" descr="BIC_Icon "/>
          <p:cNvPicPr preferRelativeResize="0"/>
          <p:nvPr/>
        </p:nvPicPr>
        <p:blipFill>
          <a:blip r:embed="rId5">
            <a:alphaModFix/>
          </a:blip>
          <a:stretch>
            <a:fillRect/>
          </a:stretch>
        </p:blipFill>
        <p:spPr>
          <a:xfrm>
            <a:off x="169700" y="4577624"/>
            <a:ext cx="609225" cy="380125"/>
          </a:xfrm>
          <a:prstGeom prst="rect">
            <a:avLst/>
          </a:prstGeom>
          <a:noFill/>
          <a:ln>
            <a:noFill/>
          </a:ln>
        </p:spPr>
      </p:pic>
      <p:sp>
        <p:nvSpPr>
          <p:cNvPr id="1293" name="Google Shape;1293;p145"/>
          <p:cNvSpPr txBox="1">
            <a:spLocks noGrp="1"/>
          </p:cNvSpPr>
          <p:nvPr>
            <p:ph type="title"/>
          </p:nvPr>
        </p:nvSpPr>
        <p:spPr>
          <a:xfrm>
            <a:off x="311700" y="203200"/>
            <a:ext cx="8520600" cy="53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00">
                <a:solidFill>
                  <a:srgbClr val="0579BD"/>
                </a:solidFill>
              </a:rPr>
              <a:t>OASIS+ </a:t>
            </a:r>
            <a:r>
              <a:rPr lang="en" sz="3000">
                <a:solidFill>
                  <a:srgbClr val="003C71"/>
                </a:solidFill>
              </a:rPr>
              <a:t>Domains</a:t>
            </a:r>
            <a:endParaRPr sz="3000">
              <a:solidFill>
                <a:srgbClr val="0579BD"/>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110"/>
          <p:cNvSpPr txBox="1">
            <a:spLocks noGrp="1"/>
          </p:cNvSpPr>
          <p:nvPr>
            <p:ph type="ctrTitle"/>
          </p:nvPr>
        </p:nvSpPr>
        <p:spPr>
          <a:xfrm>
            <a:off x="311700" y="1689227"/>
            <a:ext cx="5550600" cy="1855200"/>
          </a:xfrm>
          <a:prstGeom prst="rect">
            <a:avLst/>
          </a:prstGeom>
        </p:spPr>
        <p:txBody>
          <a:bodyPr spcFirstLastPara="1" wrap="square" lIns="91425" tIns="91425" rIns="91425" bIns="91425" anchor="b" anchorCtr="0">
            <a:normAutofit/>
          </a:bodyPr>
          <a:lstStyle/>
          <a:p>
            <a:r>
              <a:rPr lang="en" dirty="0"/>
              <a:t>FAST 2024</a:t>
            </a:r>
            <a:br>
              <a:rPr lang="en" dirty="0"/>
            </a:br>
            <a:r>
              <a:rPr lang="en-US" sz="3600" dirty="0">
                <a:solidFill>
                  <a:schemeClr val="lt1"/>
                </a:solidFill>
              </a:rPr>
              <a:t>Delivery-Automating FAS Acquisition</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6" name="Google Shape;1306;p14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1307" name="Google Shape;1307;p146"/>
          <p:cNvSpPr txBox="1"/>
          <p:nvPr/>
        </p:nvSpPr>
        <p:spPr>
          <a:xfrm>
            <a:off x="363150" y="841500"/>
            <a:ext cx="6168300" cy="3486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
                <a:solidFill>
                  <a:srgbClr val="000000"/>
                </a:solidFill>
              </a:rPr>
              <a:t>Domains are based on groupings of </a:t>
            </a:r>
            <a:r>
              <a:rPr lang="en" u="sng">
                <a:solidFill>
                  <a:srgbClr val="0000FF"/>
                </a:solidFill>
                <a:hlinkClick r:id="rId3">
                  <a:extLst>
                    <a:ext uri="{A12FA001-AC4F-418D-AE19-62706E023703}">
                      <ahyp:hlinkClr xmlns:ahyp="http://schemas.microsoft.com/office/drawing/2018/hyperlinkcolor" val="tx"/>
                    </a:ext>
                  </a:extLst>
                </a:hlinkClick>
              </a:rPr>
              <a:t>North American Industry Classification System (NAICS)</a:t>
            </a:r>
            <a:r>
              <a:rPr lang="en">
                <a:solidFill>
                  <a:srgbClr val="000000"/>
                </a:solidFill>
              </a:rPr>
              <a:t> codes.</a:t>
            </a:r>
            <a:endParaRPr>
              <a:solidFill>
                <a:srgbClr val="000000"/>
              </a:solidFill>
            </a:endParaRPr>
          </a:p>
          <a:p>
            <a:pPr marL="457200" lvl="0" indent="-317500" algn="l" rtl="0">
              <a:spcBef>
                <a:spcPts val="1000"/>
              </a:spcBef>
              <a:spcAft>
                <a:spcPts val="0"/>
              </a:spcAft>
              <a:buSzPts val="1400"/>
              <a:buChar char="●"/>
            </a:pPr>
            <a:r>
              <a:rPr lang="en"/>
              <a:t>Each Domain contains multiple NAICS codes.  OASIS+ Contractors may qualify for </a:t>
            </a:r>
            <a:r>
              <a:rPr lang="en">
                <a:highlight>
                  <a:srgbClr val="D9EAD3"/>
                </a:highlight>
              </a:rPr>
              <a:t>award of some or all NAICS</a:t>
            </a:r>
            <a:r>
              <a:rPr lang="en"/>
              <a:t> included in the specific Domain (provided they meet all qualifications for award).</a:t>
            </a:r>
            <a:endParaRPr/>
          </a:p>
          <a:p>
            <a:pPr marL="457200" lvl="0" indent="-317500" algn="l" rtl="0">
              <a:spcBef>
                <a:spcPts val="1000"/>
              </a:spcBef>
              <a:spcAft>
                <a:spcPts val="0"/>
              </a:spcAft>
              <a:buSzPts val="1400"/>
              <a:buChar char="●"/>
            </a:pPr>
            <a:r>
              <a:rPr lang="en"/>
              <a:t>Ordering Contracting Officers (OCOs) will: </a:t>
            </a:r>
            <a:endParaRPr/>
          </a:p>
          <a:p>
            <a:pPr marL="914400" lvl="1" indent="-304800" algn="l" rtl="0">
              <a:spcBef>
                <a:spcPts val="1000"/>
              </a:spcBef>
              <a:spcAft>
                <a:spcPts val="0"/>
              </a:spcAft>
              <a:buSzPts val="1200"/>
              <a:buChar char="○"/>
            </a:pPr>
            <a:r>
              <a:rPr lang="en" sz="1200"/>
              <a:t>Obtain Delegation of Procurement Authority (DPA) Certification from GSA;</a:t>
            </a:r>
            <a:endParaRPr sz="1200"/>
          </a:p>
          <a:p>
            <a:pPr marL="914400" lvl="1" indent="-304800" algn="l" rtl="0">
              <a:spcBef>
                <a:spcPts val="1000"/>
              </a:spcBef>
              <a:spcAft>
                <a:spcPts val="0"/>
              </a:spcAft>
              <a:buSzPts val="1200"/>
              <a:buChar char="○"/>
            </a:pPr>
            <a:r>
              <a:rPr lang="en" sz="1200"/>
              <a:t>Determine the appropriate OASIS+ </a:t>
            </a:r>
            <a:r>
              <a:rPr lang="en" sz="1200">
                <a:highlight>
                  <a:srgbClr val="D9EAD3"/>
                </a:highlight>
              </a:rPr>
              <a:t>contract vehicle</a:t>
            </a:r>
            <a:r>
              <a:rPr lang="en" sz="1200"/>
              <a:t>; </a:t>
            </a:r>
            <a:endParaRPr sz="1200"/>
          </a:p>
          <a:p>
            <a:pPr marL="914400" lvl="1" indent="-304800" algn="l" rtl="0">
              <a:spcBef>
                <a:spcPts val="1000"/>
              </a:spcBef>
              <a:spcAft>
                <a:spcPts val="0"/>
              </a:spcAft>
              <a:buSzPts val="1200"/>
              <a:buChar char="○"/>
            </a:pPr>
            <a:r>
              <a:rPr lang="en" sz="1200"/>
              <a:t>Select the appropriate </a:t>
            </a:r>
            <a:r>
              <a:rPr lang="en" sz="1200">
                <a:highlight>
                  <a:srgbClr val="D9EAD3"/>
                </a:highlight>
              </a:rPr>
              <a:t>Domain;</a:t>
            </a:r>
            <a:r>
              <a:rPr lang="en" sz="1200"/>
              <a:t> and  </a:t>
            </a:r>
            <a:endParaRPr sz="1200"/>
          </a:p>
          <a:p>
            <a:pPr marL="914400" lvl="1" indent="-304800" algn="l" rtl="0">
              <a:spcBef>
                <a:spcPts val="1000"/>
              </a:spcBef>
              <a:spcAft>
                <a:spcPts val="0"/>
              </a:spcAft>
              <a:buSzPts val="1200"/>
              <a:buChar char="○"/>
            </a:pPr>
            <a:r>
              <a:rPr lang="en" sz="1200"/>
              <a:t>Select the appropriate </a:t>
            </a:r>
            <a:r>
              <a:rPr lang="en" sz="1200">
                <a:highlight>
                  <a:srgbClr val="D9EAD3"/>
                </a:highlight>
              </a:rPr>
              <a:t>NAICS </a:t>
            </a:r>
            <a:r>
              <a:rPr lang="en" sz="1200"/>
              <a:t>that best represents the scope of their requirement.</a:t>
            </a:r>
            <a:endParaRPr sz="1200"/>
          </a:p>
          <a:p>
            <a:pPr marL="457200" lvl="0" indent="-317500" algn="l" rtl="0">
              <a:spcBef>
                <a:spcPts val="1000"/>
              </a:spcBef>
              <a:spcAft>
                <a:spcPts val="1000"/>
              </a:spcAft>
              <a:buSzPts val="1400"/>
              <a:buChar char="●"/>
            </a:pPr>
            <a:r>
              <a:rPr lang="en" u="sng"/>
              <a:t>NOTE:</a:t>
            </a:r>
            <a:r>
              <a:rPr lang="en"/>
              <a:t> Fair Opportunity is provided at the individual NAICS level.</a:t>
            </a:r>
            <a:endParaRPr>
              <a:solidFill>
                <a:srgbClr val="000000"/>
              </a:solidFill>
            </a:endParaRPr>
          </a:p>
        </p:txBody>
      </p:sp>
      <p:pic>
        <p:nvPicPr>
          <p:cNvPr id="1308" name="Google Shape;1308;p146" descr="OASIS + logo"/>
          <p:cNvPicPr preferRelativeResize="0"/>
          <p:nvPr/>
        </p:nvPicPr>
        <p:blipFill>
          <a:blip r:embed="rId4">
            <a:alphaModFix/>
          </a:blip>
          <a:stretch>
            <a:fillRect/>
          </a:stretch>
        </p:blipFill>
        <p:spPr>
          <a:xfrm>
            <a:off x="7516738" y="113350"/>
            <a:ext cx="1371750" cy="575500"/>
          </a:xfrm>
          <a:prstGeom prst="rect">
            <a:avLst/>
          </a:prstGeom>
          <a:noFill/>
          <a:ln>
            <a:noFill/>
          </a:ln>
        </p:spPr>
      </p:pic>
      <p:pic>
        <p:nvPicPr>
          <p:cNvPr id="1309" name="Google Shape;1309;p146" descr="Images for small business domains "/>
          <p:cNvPicPr preferRelativeResize="0"/>
          <p:nvPr/>
        </p:nvPicPr>
        <p:blipFill>
          <a:blip r:embed="rId5">
            <a:alphaModFix/>
          </a:blip>
          <a:stretch>
            <a:fillRect/>
          </a:stretch>
        </p:blipFill>
        <p:spPr>
          <a:xfrm>
            <a:off x="6646425" y="921275"/>
            <a:ext cx="2143200" cy="3789800"/>
          </a:xfrm>
          <a:prstGeom prst="rect">
            <a:avLst/>
          </a:prstGeom>
          <a:noFill/>
          <a:ln>
            <a:noFill/>
          </a:ln>
        </p:spPr>
      </p:pic>
      <p:pic>
        <p:nvPicPr>
          <p:cNvPr id="1310" name="Google Shape;1310;p146" descr="BIC_Icon "/>
          <p:cNvPicPr preferRelativeResize="0"/>
          <p:nvPr/>
        </p:nvPicPr>
        <p:blipFill>
          <a:blip r:embed="rId6">
            <a:alphaModFix/>
          </a:blip>
          <a:stretch>
            <a:fillRect/>
          </a:stretch>
        </p:blipFill>
        <p:spPr>
          <a:xfrm>
            <a:off x="169700" y="4577624"/>
            <a:ext cx="609225" cy="380125"/>
          </a:xfrm>
          <a:prstGeom prst="rect">
            <a:avLst/>
          </a:prstGeom>
          <a:noFill/>
          <a:ln>
            <a:noFill/>
          </a:ln>
        </p:spPr>
      </p:pic>
      <p:sp>
        <p:nvSpPr>
          <p:cNvPr id="1305" name="Google Shape;1305;p146"/>
          <p:cNvSpPr txBox="1">
            <a:spLocks noGrp="1"/>
          </p:cNvSpPr>
          <p:nvPr>
            <p:ph type="title"/>
          </p:nvPr>
        </p:nvSpPr>
        <p:spPr>
          <a:xfrm>
            <a:off x="311700" y="231375"/>
            <a:ext cx="8520600" cy="501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00">
                <a:solidFill>
                  <a:srgbClr val="0579BD"/>
                </a:solidFill>
              </a:rPr>
              <a:t>OASIS+ </a:t>
            </a:r>
            <a:r>
              <a:rPr lang="en" sz="3000">
                <a:solidFill>
                  <a:srgbClr val="003C71"/>
                </a:solidFill>
              </a:rPr>
              <a:t>Domains – </a:t>
            </a:r>
            <a:r>
              <a:rPr lang="en" sz="3000" i="1">
                <a:solidFill>
                  <a:srgbClr val="003C71"/>
                </a:solidFill>
              </a:rPr>
              <a:t>cont’d </a:t>
            </a:r>
            <a:endParaRPr sz="3000" i="1">
              <a:solidFill>
                <a:srgbClr val="0579BD"/>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4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1316" name="Google Shape;1316;p147" descr="Step 1 market research leads to selecting an oasis + contract family, then the applicable domain is selected "/>
          <p:cNvPicPr preferRelativeResize="0"/>
          <p:nvPr/>
        </p:nvPicPr>
        <p:blipFill rotWithShape="1">
          <a:blip r:embed="rId3">
            <a:alphaModFix/>
          </a:blip>
          <a:srcRect l="8019" t="11410" r="9479" b="11748"/>
          <a:stretch/>
        </p:blipFill>
        <p:spPr>
          <a:xfrm>
            <a:off x="3378700" y="1327925"/>
            <a:ext cx="4576526" cy="3363926"/>
          </a:xfrm>
          <a:prstGeom prst="rect">
            <a:avLst/>
          </a:prstGeom>
          <a:noFill/>
          <a:ln>
            <a:noFill/>
          </a:ln>
        </p:spPr>
      </p:pic>
      <p:sp>
        <p:nvSpPr>
          <p:cNvPr id="1317" name="Google Shape;1317;p147"/>
          <p:cNvSpPr/>
          <p:nvPr/>
        </p:nvSpPr>
        <p:spPr>
          <a:xfrm>
            <a:off x="455625" y="367550"/>
            <a:ext cx="2465700" cy="3978600"/>
          </a:xfrm>
          <a:prstGeom prst="rect">
            <a:avLst/>
          </a:prstGeom>
          <a:noFill/>
          <a:ln>
            <a:noFill/>
          </a:ln>
        </p:spPr>
        <p:txBody>
          <a:bodyPr spcFirstLastPara="1" wrap="square" lIns="0" tIns="0" rIns="0" bIns="0" anchor="ctr" anchorCtr="0">
            <a:noAutofit/>
          </a:bodyPr>
          <a:lstStyle/>
          <a:p>
            <a:pPr marL="114300" lvl="0" indent="0" algn="l" rtl="0">
              <a:spcBef>
                <a:spcPts val="0"/>
              </a:spcBef>
              <a:spcAft>
                <a:spcPts val="0"/>
              </a:spcAft>
              <a:buSzPts val="1100"/>
              <a:buNone/>
            </a:pPr>
            <a:r>
              <a:rPr lang="en" sz="2600" b="1">
                <a:solidFill>
                  <a:srgbClr val="0579BD"/>
                </a:solidFill>
              </a:rPr>
              <a:t>OASIS+ </a:t>
            </a:r>
            <a:endParaRPr sz="2600" b="1">
              <a:solidFill>
                <a:srgbClr val="0579BD"/>
              </a:solidFill>
            </a:endParaRPr>
          </a:p>
          <a:p>
            <a:pPr marL="114300" lvl="0" indent="0" algn="l" rtl="0">
              <a:spcBef>
                <a:spcPts val="0"/>
              </a:spcBef>
              <a:spcAft>
                <a:spcPts val="0"/>
              </a:spcAft>
              <a:buSzPts val="1100"/>
              <a:buNone/>
            </a:pPr>
            <a:r>
              <a:rPr lang="en" sz="2600" b="1">
                <a:solidFill>
                  <a:srgbClr val="003C71"/>
                </a:solidFill>
              </a:rPr>
              <a:t>Task Order Process</a:t>
            </a:r>
            <a:endParaRPr sz="2600" i="1">
              <a:solidFill>
                <a:srgbClr val="003C71"/>
              </a:solidFill>
            </a:endParaRPr>
          </a:p>
          <a:p>
            <a:pPr marL="114300" lvl="0" indent="0" algn="l" rtl="0">
              <a:spcBef>
                <a:spcPts val="0"/>
              </a:spcBef>
              <a:spcAft>
                <a:spcPts val="0"/>
              </a:spcAft>
              <a:buSzPts val="1100"/>
              <a:buNone/>
            </a:pPr>
            <a:endParaRPr sz="1600" b="1">
              <a:solidFill>
                <a:srgbClr val="999999"/>
              </a:solidFill>
            </a:endParaRPr>
          </a:p>
          <a:p>
            <a:pPr marL="114300" lvl="0" indent="0" algn="l" rtl="0">
              <a:spcBef>
                <a:spcPts val="0"/>
              </a:spcBef>
              <a:spcAft>
                <a:spcPts val="0"/>
              </a:spcAft>
              <a:buSzPts val="1100"/>
              <a:buNone/>
            </a:pPr>
            <a:endParaRPr sz="1600" b="1">
              <a:solidFill>
                <a:srgbClr val="999999"/>
              </a:solidFill>
            </a:endParaRPr>
          </a:p>
          <a:p>
            <a:pPr marL="114300" lvl="0" indent="0" algn="l" rtl="0">
              <a:spcBef>
                <a:spcPts val="0"/>
              </a:spcBef>
              <a:spcAft>
                <a:spcPts val="0"/>
              </a:spcAft>
              <a:buSzPts val="1100"/>
              <a:buNone/>
            </a:pPr>
            <a:r>
              <a:rPr lang="en" sz="1800" b="1" i="1">
                <a:solidFill>
                  <a:srgbClr val="999999"/>
                </a:solidFill>
              </a:rPr>
              <a:t>Ordering Official </a:t>
            </a:r>
            <a:endParaRPr sz="1800" b="1" i="1">
              <a:solidFill>
                <a:srgbClr val="999999"/>
              </a:solidFill>
            </a:endParaRPr>
          </a:p>
          <a:p>
            <a:pPr marL="114300" lvl="0" indent="0" algn="l" rtl="0">
              <a:spcBef>
                <a:spcPts val="0"/>
              </a:spcBef>
              <a:spcAft>
                <a:spcPts val="0"/>
              </a:spcAft>
              <a:buSzPts val="1100"/>
              <a:buNone/>
            </a:pPr>
            <a:r>
              <a:rPr lang="en" sz="1800" b="1" i="1">
                <a:solidFill>
                  <a:srgbClr val="999999"/>
                </a:solidFill>
              </a:rPr>
              <a:t>Perspective</a:t>
            </a:r>
            <a:endParaRPr sz="1800" b="1" i="1">
              <a:solidFill>
                <a:srgbClr val="999999"/>
              </a:solidFill>
            </a:endParaRPr>
          </a:p>
        </p:txBody>
      </p:sp>
      <p:sp>
        <p:nvSpPr>
          <p:cNvPr id="1318" name="Google Shape;1318;p147"/>
          <p:cNvSpPr txBox="1">
            <a:spLocks noGrp="1"/>
          </p:cNvSpPr>
          <p:nvPr>
            <p:ph type="title" idx="4294967295"/>
          </p:nvPr>
        </p:nvSpPr>
        <p:spPr>
          <a:xfrm>
            <a:off x="3378650" y="827125"/>
            <a:ext cx="4576500" cy="500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chemeClr val="dk2"/>
                </a:solidFill>
                <a:effectLst/>
                <a:uLnTx/>
                <a:uFillTx/>
                <a:latin typeface="Roboto"/>
                <a:ea typeface="Roboto"/>
                <a:cs typeface="Roboto"/>
                <a:sym typeface="Roboto"/>
              </a:rPr>
              <a:t>Navigate to the OASIS+ Website, review the OASIS+ Ordering Guide, obtain OASIS+ DPA Certification, login to Symphony, and …</a:t>
            </a:r>
          </a:p>
        </p:txBody>
      </p:sp>
      <p:pic>
        <p:nvPicPr>
          <p:cNvPr id="1320" name="Google Shape;1320;p147" descr="Images for unrestricted domains "/>
          <p:cNvPicPr preferRelativeResize="0"/>
          <p:nvPr/>
        </p:nvPicPr>
        <p:blipFill>
          <a:blip r:embed="rId4">
            <a:alphaModFix/>
          </a:blip>
          <a:stretch>
            <a:fillRect/>
          </a:stretch>
        </p:blipFill>
        <p:spPr>
          <a:xfrm>
            <a:off x="5944815" y="1327925"/>
            <a:ext cx="2010335" cy="3363925"/>
          </a:xfrm>
          <a:prstGeom prst="rect">
            <a:avLst/>
          </a:prstGeom>
          <a:noFill/>
          <a:ln>
            <a:noFill/>
          </a:ln>
        </p:spPr>
      </p:pic>
      <p:pic>
        <p:nvPicPr>
          <p:cNvPr id="1319" name="Google Shape;1319;p147" descr="OASIS + logo"/>
          <p:cNvPicPr preferRelativeResize="0"/>
          <p:nvPr/>
        </p:nvPicPr>
        <p:blipFill>
          <a:blip r:embed="rId5">
            <a:alphaModFix/>
          </a:blip>
          <a:stretch>
            <a:fillRect/>
          </a:stretch>
        </p:blipFill>
        <p:spPr>
          <a:xfrm>
            <a:off x="7516738" y="113350"/>
            <a:ext cx="1371750" cy="575500"/>
          </a:xfrm>
          <a:prstGeom prst="rect">
            <a:avLst/>
          </a:prstGeom>
          <a:noFill/>
          <a:ln>
            <a:noFill/>
          </a:ln>
        </p:spPr>
      </p:pic>
      <p:pic>
        <p:nvPicPr>
          <p:cNvPr id="1321" name="Google Shape;1321;p147" descr="BIC_Icon "/>
          <p:cNvPicPr preferRelativeResize="0"/>
          <p:nvPr/>
        </p:nvPicPr>
        <p:blipFill>
          <a:blip r:embed="rId6">
            <a:alphaModFix/>
          </a:blip>
          <a:stretch>
            <a:fillRect/>
          </a:stretch>
        </p:blipFill>
        <p:spPr>
          <a:xfrm>
            <a:off x="169700" y="4577624"/>
            <a:ext cx="609225" cy="3801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14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1327" name="Google Shape;1327;p148"/>
          <p:cNvSpPr>
            <a:spLocks noGrp="1"/>
          </p:cNvSpPr>
          <p:nvPr>
            <p:ph type="title" idx="4294967295"/>
          </p:nvPr>
        </p:nvSpPr>
        <p:spPr>
          <a:xfrm>
            <a:off x="455625" y="367550"/>
            <a:ext cx="2465700" cy="3978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600" b="1" i="0" u="none" strike="noStrike" kern="0" cap="none" spc="0" normalizeH="0" baseline="0" noProof="0" dirty="0">
                <a:ln>
                  <a:noFill/>
                </a:ln>
                <a:solidFill>
                  <a:srgbClr val="0579BD"/>
                </a:solidFill>
                <a:effectLst/>
                <a:uLnTx/>
                <a:uFillTx/>
                <a:latin typeface="Arial"/>
                <a:ea typeface="Arial"/>
                <a:cs typeface="Arial"/>
                <a:sym typeface="Arial"/>
              </a:rPr>
              <a:t>OASIS+ </a:t>
            </a: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600" b="1" i="0" u="none" strike="noStrike" kern="0" cap="none" spc="0" normalizeH="0" baseline="0" noProof="0" dirty="0">
                <a:ln>
                  <a:noFill/>
                </a:ln>
                <a:solidFill>
                  <a:srgbClr val="003C71"/>
                </a:solidFill>
                <a:effectLst/>
                <a:uLnTx/>
                <a:uFillTx/>
                <a:latin typeface="Arial"/>
                <a:ea typeface="Arial"/>
                <a:cs typeface="Arial"/>
                <a:sym typeface="Arial"/>
              </a:rPr>
              <a:t>Task Order Process</a:t>
            </a:r>
            <a:endParaRPr kumimoji="0" lang="en-US" sz="2600" b="0" i="1" u="none" strike="noStrike" kern="0" cap="none" spc="0" normalizeH="0" baseline="0" noProof="0" dirty="0">
              <a:ln>
                <a:noFill/>
              </a:ln>
              <a:solidFill>
                <a:srgbClr val="003C71"/>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600" b="1" i="0" u="none" strike="noStrike" kern="0" cap="none" spc="0" normalizeH="0" baseline="0" noProof="0" dirty="0">
              <a:ln>
                <a:noFill/>
              </a:ln>
              <a:solidFill>
                <a:srgbClr val="999999"/>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600" b="1" i="0" u="none" strike="noStrike" kern="0" cap="none" spc="0" normalizeH="0" baseline="0" noProof="0" dirty="0">
              <a:ln>
                <a:noFill/>
              </a:ln>
              <a:solidFill>
                <a:srgbClr val="999999"/>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1" u="none" strike="noStrike" kern="0" cap="none" spc="0" normalizeH="0" baseline="0" noProof="0" dirty="0">
                <a:ln>
                  <a:noFill/>
                </a:ln>
                <a:solidFill>
                  <a:srgbClr val="999999"/>
                </a:solidFill>
                <a:effectLst/>
                <a:uLnTx/>
                <a:uFillTx/>
                <a:latin typeface="Arial"/>
                <a:ea typeface="Arial"/>
                <a:cs typeface="Arial"/>
                <a:sym typeface="Arial"/>
              </a:rPr>
              <a:t>Ordering Official </a:t>
            </a: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1" u="none" strike="noStrike" kern="0" cap="none" spc="0" normalizeH="0" baseline="0" noProof="0" dirty="0">
                <a:ln>
                  <a:noFill/>
                </a:ln>
                <a:solidFill>
                  <a:srgbClr val="999999"/>
                </a:solidFill>
                <a:effectLst/>
                <a:uLnTx/>
                <a:uFillTx/>
                <a:latin typeface="Arial"/>
                <a:ea typeface="Arial"/>
                <a:cs typeface="Arial"/>
                <a:sym typeface="Arial"/>
              </a:rPr>
              <a:t>Perspective</a:t>
            </a:r>
          </a:p>
        </p:txBody>
      </p:sp>
      <p:pic>
        <p:nvPicPr>
          <p:cNvPr id="1328" name="Google Shape;1328;p148" descr="Step 2 symphony research identifies oasis + contractor capabilities by  NAICS "/>
          <p:cNvPicPr preferRelativeResize="0"/>
          <p:nvPr/>
        </p:nvPicPr>
        <p:blipFill rotWithShape="1">
          <a:blip r:embed="rId3">
            <a:alphaModFix/>
          </a:blip>
          <a:srcRect l="8391" t="10350" r="8275" b="10697"/>
          <a:stretch/>
        </p:blipFill>
        <p:spPr>
          <a:xfrm>
            <a:off x="3488350" y="1244200"/>
            <a:ext cx="4542350" cy="3406750"/>
          </a:xfrm>
          <a:prstGeom prst="rect">
            <a:avLst/>
          </a:prstGeom>
          <a:noFill/>
          <a:ln>
            <a:noFill/>
          </a:ln>
        </p:spPr>
      </p:pic>
      <p:sp>
        <p:nvSpPr>
          <p:cNvPr id="1329" name="Google Shape;1329;p148" descr="Symphony logo "/>
          <p:cNvSpPr/>
          <p:nvPr/>
        </p:nvSpPr>
        <p:spPr>
          <a:xfrm>
            <a:off x="2628900" y="1211575"/>
            <a:ext cx="1609800" cy="868800"/>
          </a:xfrm>
          <a:prstGeom prst="right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30" name="Google Shape;1330;p148" descr="Symphony logo "/>
          <p:cNvPicPr preferRelativeResize="0"/>
          <p:nvPr/>
        </p:nvPicPr>
        <p:blipFill>
          <a:blip r:embed="rId4">
            <a:alphaModFix/>
          </a:blip>
          <a:stretch>
            <a:fillRect/>
          </a:stretch>
        </p:blipFill>
        <p:spPr>
          <a:xfrm>
            <a:off x="2689875" y="1448875"/>
            <a:ext cx="1379226" cy="340751"/>
          </a:xfrm>
          <a:prstGeom prst="rect">
            <a:avLst/>
          </a:prstGeom>
          <a:noFill/>
          <a:ln>
            <a:noFill/>
          </a:ln>
        </p:spPr>
      </p:pic>
      <p:pic>
        <p:nvPicPr>
          <p:cNvPr id="1331" name="Google Shape;1331;p148" descr="OASIS + logo"/>
          <p:cNvPicPr preferRelativeResize="0"/>
          <p:nvPr/>
        </p:nvPicPr>
        <p:blipFill>
          <a:blip r:embed="rId5">
            <a:alphaModFix/>
          </a:blip>
          <a:stretch>
            <a:fillRect/>
          </a:stretch>
        </p:blipFill>
        <p:spPr>
          <a:xfrm>
            <a:off x="7516738" y="113350"/>
            <a:ext cx="1371750" cy="575500"/>
          </a:xfrm>
          <a:prstGeom prst="rect">
            <a:avLst/>
          </a:prstGeom>
          <a:noFill/>
          <a:ln>
            <a:noFill/>
          </a:ln>
        </p:spPr>
      </p:pic>
      <p:pic>
        <p:nvPicPr>
          <p:cNvPr id="1332" name="Google Shape;1332;p148" descr="BIC_Icon "/>
          <p:cNvPicPr preferRelativeResize="0"/>
          <p:nvPr/>
        </p:nvPicPr>
        <p:blipFill>
          <a:blip r:embed="rId6">
            <a:alphaModFix/>
          </a:blip>
          <a:stretch>
            <a:fillRect/>
          </a:stretch>
        </p:blipFill>
        <p:spPr>
          <a:xfrm>
            <a:off x="169700" y="4577624"/>
            <a:ext cx="609225" cy="3801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4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1338" name="Google Shape;1338;p149"/>
          <p:cNvSpPr>
            <a:spLocks noGrp="1"/>
          </p:cNvSpPr>
          <p:nvPr>
            <p:ph type="title" idx="4294967295"/>
          </p:nvPr>
        </p:nvSpPr>
        <p:spPr>
          <a:xfrm>
            <a:off x="455625" y="367550"/>
            <a:ext cx="2465700" cy="3978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600" b="1" i="0" u="none" strike="noStrike" kern="0" cap="none" spc="0" normalizeH="0" baseline="0" noProof="0" dirty="0">
                <a:ln>
                  <a:noFill/>
                </a:ln>
                <a:solidFill>
                  <a:srgbClr val="0579BD"/>
                </a:solidFill>
                <a:effectLst/>
                <a:uLnTx/>
                <a:uFillTx/>
                <a:latin typeface="Arial"/>
                <a:ea typeface="Arial"/>
                <a:cs typeface="Arial"/>
                <a:sym typeface="Arial"/>
              </a:rPr>
              <a:t>OASIS+ </a:t>
            </a: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600" b="1" i="0" u="none" strike="noStrike" kern="0" cap="none" spc="0" normalizeH="0" baseline="0" noProof="0" dirty="0">
                <a:ln>
                  <a:noFill/>
                </a:ln>
                <a:solidFill>
                  <a:srgbClr val="003C71"/>
                </a:solidFill>
                <a:effectLst/>
                <a:uLnTx/>
                <a:uFillTx/>
                <a:latin typeface="Arial"/>
                <a:ea typeface="Arial"/>
                <a:cs typeface="Arial"/>
                <a:sym typeface="Arial"/>
              </a:rPr>
              <a:t>Task Order Process continued</a:t>
            </a:r>
            <a:endParaRPr kumimoji="0" lang="en-US" sz="2600" b="0" i="1" u="none" strike="noStrike" kern="0" cap="none" spc="0" normalizeH="0" baseline="0" noProof="0" dirty="0">
              <a:ln>
                <a:noFill/>
              </a:ln>
              <a:solidFill>
                <a:srgbClr val="003C71"/>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600" b="1" i="0" u="none" strike="noStrike" kern="0" cap="none" spc="0" normalizeH="0" baseline="0" noProof="0" dirty="0">
              <a:ln>
                <a:noFill/>
              </a:ln>
              <a:solidFill>
                <a:srgbClr val="999999"/>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600" b="1" i="0" u="none" strike="noStrike" kern="0" cap="none" spc="0" normalizeH="0" baseline="0" noProof="0" dirty="0">
              <a:ln>
                <a:noFill/>
              </a:ln>
              <a:solidFill>
                <a:srgbClr val="999999"/>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1" u="none" strike="noStrike" kern="0" cap="none" spc="0" normalizeH="0" baseline="0" noProof="0" dirty="0">
                <a:ln>
                  <a:noFill/>
                </a:ln>
                <a:solidFill>
                  <a:srgbClr val="999999"/>
                </a:solidFill>
                <a:effectLst/>
                <a:uLnTx/>
                <a:uFillTx/>
                <a:latin typeface="Arial"/>
                <a:ea typeface="Arial"/>
                <a:cs typeface="Arial"/>
                <a:sym typeface="Arial"/>
              </a:rPr>
              <a:t>Ordering Official </a:t>
            </a: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1" u="none" strike="noStrike" kern="0" cap="none" spc="0" normalizeH="0" baseline="0" noProof="0" dirty="0">
                <a:ln>
                  <a:noFill/>
                </a:ln>
                <a:solidFill>
                  <a:srgbClr val="999999"/>
                </a:solidFill>
                <a:effectLst/>
                <a:uLnTx/>
                <a:uFillTx/>
                <a:latin typeface="Arial"/>
                <a:ea typeface="Arial"/>
                <a:cs typeface="Arial"/>
                <a:sym typeface="Arial"/>
              </a:rPr>
              <a:t>Perspective</a:t>
            </a:r>
          </a:p>
        </p:txBody>
      </p:sp>
      <p:pic>
        <p:nvPicPr>
          <p:cNvPr id="1339" name="Google Shape;1339;p149" descr="Step 3 select the task order NAICS from the domain NAICS choices &#10;Step 4 input selections in symphony, build and issue the task order solicitation "/>
          <p:cNvPicPr preferRelativeResize="0"/>
          <p:nvPr/>
        </p:nvPicPr>
        <p:blipFill rotWithShape="1">
          <a:blip r:embed="rId3">
            <a:alphaModFix/>
          </a:blip>
          <a:srcRect l="7879" t="9304" r="7761" b="10062"/>
          <a:stretch/>
        </p:blipFill>
        <p:spPr>
          <a:xfrm>
            <a:off x="3434200" y="1288425"/>
            <a:ext cx="4542576" cy="3506424"/>
          </a:xfrm>
          <a:prstGeom prst="rect">
            <a:avLst/>
          </a:prstGeom>
          <a:noFill/>
          <a:ln>
            <a:noFill/>
          </a:ln>
        </p:spPr>
      </p:pic>
      <p:sp>
        <p:nvSpPr>
          <p:cNvPr id="1340" name="Google Shape;1340;p149" descr="Arrow "/>
          <p:cNvSpPr/>
          <p:nvPr/>
        </p:nvSpPr>
        <p:spPr>
          <a:xfrm rot="10800000">
            <a:off x="7895575" y="1436000"/>
            <a:ext cx="1020300" cy="556200"/>
          </a:xfrm>
          <a:prstGeom prst="right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41" name="Google Shape;1341;p149" descr="Symphony logo "/>
          <p:cNvPicPr preferRelativeResize="0"/>
          <p:nvPr/>
        </p:nvPicPr>
        <p:blipFill>
          <a:blip r:embed="rId4">
            <a:alphaModFix/>
          </a:blip>
          <a:stretch>
            <a:fillRect/>
          </a:stretch>
        </p:blipFill>
        <p:spPr>
          <a:xfrm>
            <a:off x="8069511" y="1609550"/>
            <a:ext cx="846362" cy="209099"/>
          </a:xfrm>
          <a:prstGeom prst="rect">
            <a:avLst/>
          </a:prstGeom>
          <a:noFill/>
          <a:ln>
            <a:noFill/>
          </a:ln>
        </p:spPr>
      </p:pic>
      <p:pic>
        <p:nvPicPr>
          <p:cNvPr id="1342" name="Google Shape;1342;p149" descr="OASIS + logo"/>
          <p:cNvPicPr preferRelativeResize="0"/>
          <p:nvPr/>
        </p:nvPicPr>
        <p:blipFill>
          <a:blip r:embed="rId5">
            <a:alphaModFix/>
          </a:blip>
          <a:stretch>
            <a:fillRect/>
          </a:stretch>
        </p:blipFill>
        <p:spPr>
          <a:xfrm>
            <a:off x="7516738" y="113350"/>
            <a:ext cx="1371750" cy="575500"/>
          </a:xfrm>
          <a:prstGeom prst="rect">
            <a:avLst/>
          </a:prstGeom>
          <a:noFill/>
          <a:ln>
            <a:noFill/>
          </a:ln>
        </p:spPr>
      </p:pic>
      <p:pic>
        <p:nvPicPr>
          <p:cNvPr id="1343" name="Google Shape;1343;p149" descr="BIC_Icon "/>
          <p:cNvPicPr preferRelativeResize="0"/>
          <p:nvPr/>
        </p:nvPicPr>
        <p:blipFill>
          <a:blip r:embed="rId6">
            <a:alphaModFix/>
          </a:blip>
          <a:stretch>
            <a:fillRect/>
          </a:stretch>
        </p:blipFill>
        <p:spPr>
          <a:xfrm>
            <a:off x="169700" y="4577624"/>
            <a:ext cx="609225" cy="380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5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1349" name="Google Shape;1349;p150"/>
          <p:cNvSpPr>
            <a:spLocks noGrp="1"/>
          </p:cNvSpPr>
          <p:nvPr>
            <p:ph type="title" idx="4294967295"/>
          </p:nvPr>
        </p:nvSpPr>
        <p:spPr>
          <a:xfrm>
            <a:off x="455625" y="367550"/>
            <a:ext cx="2465700" cy="39786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600" b="1" i="0" u="none" strike="noStrike" kern="0" cap="none" spc="0" normalizeH="0" baseline="0" noProof="0" dirty="0">
                <a:ln>
                  <a:noFill/>
                </a:ln>
                <a:solidFill>
                  <a:srgbClr val="0579BD"/>
                </a:solidFill>
                <a:effectLst/>
                <a:uLnTx/>
                <a:uFillTx/>
                <a:latin typeface="Arial"/>
                <a:ea typeface="Arial"/>
                <a:cs typeface="Arial"/>
                <a:sym typeface="Arial"/>
              </a:rPr>
              <a:t>OASIS+ </a:t>
            </a: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600" b="1" i="0" u="none" strike="noStrike" kern="0" cap="none" spc="0" normalizeH="0" baseline="0" noProof="0" dirty="0">
                <a:ln>
                  <a:noFill/>
                </a:ln>
                <a:solidFill>
                  <a:srgbClr val="003C71"/>
                </a:solidFill>
                <a:effectLst/>
                <a:uLnTx/>
                <a:uFillTx/>
                <a:latin typeface="Arial"/>
                <a:ea typeface="Arial"/>
                <a:cs typeface="Arial"/>
                <a:sym typeface="Arial"/>
              </a:rPr>
              <a:t>Task Order Process continued 2</a:t>
            </a:r>
            <a:endParaRPr kumimoji="0" lang="en-US" sz="2600" b="0" i="1" u="none" strike="noStrike" kern="0" cap="none" spc="0" normalizeH="0" baseline="0" noProof="0" dirty="0">
              <a:ln>
                <a:noFill/>
              </a:ln>
              <a:solidFill>
                <a:srgbClr val="003C71"/>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600" b="1" i="0" u="none" strike="noStrike" kern="0" cap="none" spc="0" normalizeH="0" baseline="0" noProof="0" dirty="0">
              <a:ln>
                <a:noFill/>
              </a:ln>
              <a:solidFill>
                <a:srgbClr val="999999"/>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1600" b="1" i="0" u="none" strike="noStrike" kern="0" cap="none" spc="0" normalizeH="0" baseline="0" noProof="0" dirty="0">
              <a:ln>
                <a:noFill/>
              </a:ln>
              <a:solidFill>
                <a:srgbClr val="999999"/>
              </a:solidFill>
              <a:effectLst/>
              <a:uLnTx/>
              <a:uFillTx/>
              <a:latin typeface="Arial"/>
              <a:ea typeface="Arial"/>
              <a:cs typeface="Arial"/>
              <a:sym typeface="Arial"/>
            </a:endParaRP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1" u="none" strike="noStrike" kern="0" cap="none" spc="0" normalizeH="0" baseline="0" noProof="0" dirty="0">
                <a:ln>
                  <a:noFill/>
                </a:ln>
                <a:solidFill>
                  <a:srgbClr val="999999"/>
                </a:solidFill>
                <a:effectLst/>
                <a:uLnTx/>
                <a:uFillTx/>
                <a:latin typeface="Arial"/>
                <a:ea typeface="Arial"/>
                <a:cs typeface="Arial"/>
                <a:sym typeface="Arial"/>
              </a:rPr>
              <a:t>Ordering Official </a:t>
            </a:r>
          </a:p>
          <a:p>
            <a:pPr marL="1143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1" u="none" strike="noStrike" kern="0" cap="none" spc="0" normalizeH="0" baseline="0" noProof="0" dirty="0">
                <a:ln>
                  <a:noFill/>
                </a:ln>
                <a:solidFill>
                  <a:srgbClr val="999999"/>
                </a:solidFill>
                <a:effectLst/>
                <a:uLnTx/>
                <a:uFillTx/>
                <a:latin typeface="Arial"/>
                <a:ea typeface="Arial"/>
                <a:cs typeface="Arial"/>
                <a:sym typeface="Arial"/>
              </a:rPr>
              <a:t>Perspective</a:t>
            </a:r>
          </a:p>
        </p:txBody>
      </p:sp>
      <p:pic>
        <p:nvPicPr>
          <p:cNvPr id="1350" name="Google Shape;1350;p150" descr="Step 5 OCO receives proposals in symphony or in their own contracting system &#10;Step 6 contract award is made in the agency's contracting system, and the awardee information is entered into symphony "/>
          <p:cNvPicPr preferRelativeResize="0"/>
          <p:nvPr/>
        </p:nvPicPr>
        <p:blipFill rotWithShape="1">
          <a:blip r:embed="rId3">
            <a:alphaModFix/>
          </a:blip>
          <a:srcRect l="8231" t="10573" r="8448" b="10692"/>
          <a:stretch/>
        </p:blipFill>
        <p:spPr>
          <a:xfrm>
            <a:off x="3845250" y="1375500"/>
            <a:ext cx="4246051" cy="3105326"/>
          </a:xfrm>
          <a:prstGeom prst="rect">
            <a:avLst/>
          </a:prstGeom>
          <a:noFill/>
          <a:ln>
            <a:noFill/>
          </a:ln>
        </p:spPr>
      </p:pic>
      <p:sp>
        <p:nvSpPr>
          <p:cNvPr id="1351" name="Google Shape;1351;p150">
            <a:extLst>
              <a:ext uri="{C183D7F6-B498-43B3-948B-1728B52AA6E4}">
                <adec:decorative xmlns:adec="http://schemas.microsoft.com/office/drawing/2017/decorative" val="1"/>
              </a:ext>
            </a:extLst>
          </p:cNvPr>
          <p:cNvSpPr/>
          <p:nvPr/>
        </p:nvSpPr>
        <p:spPr>
          <a:xfrm>
            <a:off x="2537475" y="1524125"/>
            <a:ext cx="1396500" cy="784800"/>
          </a:xfrm>
          <a:prstGeom prst="right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52" name="Google Shape;1352;p150" descr="Symphony logo "/>
          <p:cNvPicPr preferRelativeResize="0"/>
          <p:nvPr/>
        </p:nvPicPr>
        <p:blipFill>
          <a:blip r:embed="rId4">
            <a:alphaModFix/>
          </a:blip>
          <a:stretch>
            <a:fillRect/>
          </a:stretch>
        </p:blipFill>
        <p:spPr>
          <a:xfrm>
            <a:off x="2597975" y="1778050"/>
            <a:ext cx="1120998" cy="276950"/>
          </a:xfrm>
          <a:prstGeom prst="rect">
            <a:avLst/>
          </a:prstGeom>
          <a:noFill/>
          <a:ln>
            <a:noFill/>
          </a:ln>
        </p:spPr>
      </p:pic>
      <p:pic>
        <p:nvPicPr>
          <p:cNvPr id="1353" name="Google Shape;1353;p150" descr="OASIS + logo"/>
          <p:cNvPicPr preferRelativeResize="0"/>
          <p:nvPr/>
        </p:nvPicPr>
        <p:blipFill>
          <a:blip r:embed="rId5">
            <a:alphaModFix/>
          </a:blip>
          <a:stretch>
            <a:fillRect/>
          </a:stretch>
        </p:blipFill>
        <p:spPr>
          <a:xfrm>
            <a:off x="7516738" y="113350"/>
            <a:ext cx="1371750" cy="575500"/>
          </a:xfrm>
          <a:prstGeom prst="rect">
            <a:avLst/>
          </a:prstGeom>
          <a:noFill/>
          <a:ln>
            <a:noFill/>
          </a:ln>
        </p:spPr>
      </p:pic>
      <p:pic>
        <p:nvPicPr>
          <p:cNvPr id="1354" name="Google Shape;1354;p150" descr="BIC_Icon "/>
          <p:cNvPicPr preferRelativeResize="0"/>
          <p:nvPr/>
        </p:nvPicPr>
        <p:blipFill>
          <a:blip r:embed="rId6">
            <a:alphaModFix/>
          </a:blip>
          <a:stretch>
            <a:fillRect/>
          </a:stretch>
        </p:blipFill>
        <p:spPr>
          <a:xfrm>
            <a:off x="169700" y="4577624"/>
            <a:ext cx="609225" cy="380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60" name="Google Shape;1360;p15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1361" name="Google Shape;1361;p151"/>
          <p:cNvSpPr txBox="1"/>
          <p:nvPr/>
        </p:nvSpPr>
        <p:spPr>
          <a:xfrm>
            <a:off x="406900" y="930125"/>
            <a:ext cx="5021400" cy="33402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SzPts val="1500"/>
              <a:buChar char="●"/>
            </a:pPr>
            <a:r>
              <a:rPr lang="en" sz="1600" b="1">
                <a:solidFill>
                  <a:srgbClr val="000000"/>
                </a:solidFill>
              </a:rPr>
              <a:t>OASIS+ Website:</a:t>
            </a:r>
            <a:r>
              <a:rPr lang="en" sz="1500" b="1">
                <a:solidFill>
                  <a:srgbClr val="000000"/>
                </a:solidFill>
              </a:rPr>
              <a:t> </a:t>
            </a:r>
            <a:endParaRPr sz="1500" b="1">
              <a:solidFill>
                <a:srgbClr val="000000"/>
              </a:solidFill>
            </a:endParaRPr>
          </a:p>
          <a:p>
            <a:pPr marL="457200" lvl="0" indent="0" algn="l" rtl="0">
              <a:lnSpc>
                <a:spcPct val="150000"/>
              </a:lnSpc>
              <a:spcBef>
                <a:spcPts val="0"/>
              </a:spcBef>
              <a:spcAft>
                <a:spcPts val="0"/>
              </a:spcAft>
              <a:buNone/>
            </a:pPr>
            <a:r>
              <a:rPr lang="en" sz="1500" u="sng">
                <a:solidFill>
                  <a:srgbClr val="0579BD"/>
                </a:solidFill>
                <a:hlinkClick r:id="rId3">
                  <a:extLst>
                    <a:ext uri="{A12FA001-AC4F-418D-AE19-62706E023703}">
                      <ahyp:hlinkClr xmlns:ahyp="http://schemas.microsoft.com/office/drawing/2018/hyperlinkcolor" val="tx"/>
                    </a:ext>
                  </a:extLst>
                </a:hlinkClick>
              </a:rPr>
              <a:t>https://www.gsa.gov/oasis-plus/</a:t>
            </a:r>
            <a:endParaRPr sz="1500">
              <a:solidFill>
                <a:srgbClr val="0579BD"/>
              </a:solidFill>
            </a:endParaRPr>
          </a:p>
          <a:p>
            <a:pPr marL="800100" lvl="0" indent="-190500" algn="l" rtl="0">
              <a:spcBef>
                <a:spcPts val="0"/>
              </a:spcBef>
              <a:spcAft>
                <a:spcPts val="0"/>
              </a:spcAft>
              <a:buSzPts val="1200"/>
              <a:buChar char="●"/>
            </a:pPr>
            <a:r>
              <a:rPr lang="en" sz="1200" b="1"/>
              <a:t>OASIS+ Ordering Guide:</a:t>
            </a:r>
            <a:endParaRPr sz="1200" b="1"/>
          </a:p>
          <a:p>
            <a:pPr marL="457200" lvl="0" indent="371475" algn="l" rtl="0">
              <a:spcBef>
                <a:spcPts val="0"/>
              </a:spcBef>
              <a:spcAft>
                <a:spcPts val="0"/>
              </a:spcAft>
              <a:buNone/>
            </a:pPr>
            <a:r>
              <a:rPr lang="en" sz="1200" u="sng">
                <a:solidFill>
                  <a:srgbClr val="0579BD"/>
                </a:solidFill>
                <a:hlinkClick r:id="rId4">
                  <a:extLst>
                    <a:ext uri="{A12FA001-AC4F-418D-AE19-62706E023703}">
                      <ahyp:hlinkClr xmlns:ahyp="http://schemas.microsoft.com/office/drawing/2018/hyperlinkcolor" val="tx"/>
                    </a:ext>
                  </a:extLst>
                </a:hlinkClick>
              </a:rPr>
              <a:t>https://www.gsa.gov/oasis-plus/ordering-guide/</a:t>
            </a:r>
            <a:endParaRPr sz="1200">
              <a:solidFill>
                <a:srgbClr val="0579BD"/>
              </a:solidFill>
            </a:endParaRPr>
          </a:p>
          <a:p>
            <a:pPr marL="800100" lvl="0" indent="-190500" algn="l" rtl="0">
              <a:spcBef>
                <a:spcPts val="1000"/>
              </a:spcBef>
              <a:spcAft>
                <a:spcPts val="0"/>
              </a:spcAft>
              <a:buClr>
                <a:srgbClr val="000000"/>
              </a:buClr>
              <a:buSzPts val="1200"/>
              <a:buChar char="●"/>
            </a:pPr>
            <a:r>
              <a:rPr lang="en" sz="1200" b="1">
                <a:solidFill>
                  <a:srgbClr val="000000"/>
                </a:solidFill>
              </a:rPr>
              <a:t>OASIS+ Events &amp; Training</a:t>
            </a:r>
            <a:endParaRPr sz="1200" b="1">
              <a:solidFill>
                <a:srgbClr val="000000"/>
              </a:solidFill>
            </a:endParaRPr>
          </a:p>
          <a:p>
            <a:pPr marL="457200" lvl="0" indent="342900" algn="l" rtl="0">
              <a:spcBef>
                <a:spcPts val="0"/>
              </a:spcBef>
              <a:spcAft>
                <a:spcPts val="0"/>
              </a:spcAft>
              <a:buNone/>
            </a:pPr>
            <a:r>
              <a:rPr lang="en" sz="1200" u="sng">
                <a:solidFill>
                  <a:srgbClr val="0579BD"/>
                </a:solidFill>
                <a:hlinkClick r:id="rId5">
                  <a:extLst>
                    <a:ext uri="{A12FA001-AC4F-418D-AE19-62706E023703}">
                      <ahyp:hlinkClr xmlns:ahyp="http://schemas.microsoft.com/office/drawing/2018/hyperlinkcolor" val="tx"/>
                    </a:ext>
                  </a:extLst>
                </a:hlinkClick>
              </a:rPr>
              <a:t>https://www.gsa.gov/oasis-plus/events-training/</a:t>
            </a:r>
            <a:endParaRPr sz="1200">
              <a:solidFill>
                <a:srgbClr val="0579BD"/>
              </a:solidFill>
            </a:endParaRPr>
          </a:p>
          <a:p>
            <a:pPr marL="0" lvl="0" indent="0" algn="l" rtl="0">
              <a:spcBef>
                <a:spcPts val="0"/>
              </a:spcBef>
              <a:spcAft>
                <a:spcPts val="0"/>
              </a:spcAft>
              <a:buNone/>
            </a:pPr>
            <a:endParaRPr sz="1500"/>
          </a:p>
          <a:p>
            <a:pPr marL="457200" lvl="0" indent="-330200" algn="l" rtl="0">
              <a:lnSpc>
                <a:spcPct val="115000"/>
              </a:lnSpc>
              <a:spcBef>
                <a:spcPts val="0"/>
              </a:spcBef>
              <a:spcAft>
                <a:spcPts val="0"/>
              </a:spcAft>
              <a:buClr>
                <a:srgbClr val="000000"/>
              </a:buClr>
              <a:buSzPts val="1600"/>
              <a:buChar char="●"/>
            </a:pPr>
            <a:r>
              <a:rPr lang="en" sz="1600" b="1">
                <a:solidFill>
                  <a:srgbClr val="000000"/>
                </a:solidFill>
              </a:rPr>
              <a:t>OASIS+ Email:</a:t>
            </a:r>
            <a:endParaRPr sz="1600" b="1">
              <a:solidFill>
                <a:srgbClr val="000000"/>
              </a:solidFill>
            </a:endParaRPr>
          </a:p>
          <a:p>
            <a:pPr marL="457200" lvl="0" indent="0" algn="l" rtl="0">
              <a:lnSpc>
                <a:spcPct val="150000"/>
              </a:lnSpc>
              <a:spcBef>
                <a:spcPts val="0"/>
              </a:spcBef>
              <a:spcAft>
                <a:spcPts val="0"/>
              </a:spcAft>
              <a:buNone/>
            </a:pPr>
            <a:r>
              <a:rPr lang="en" sz="1500" u="sng">
                <a:solidFill>
                  <a:srgbClr val="0579BD"/>
                </a:solidFill>
                <a:hlinkClick r:id="rId6">
                  <a:extLst>
                    <a:ext uri="{A12FA001-AC4F-418D-AE19-62706E023703}">
                      <ahyp:hlinkClr xmlns:ahyp="http://schemas.microsoft.com/office/drawing/2018/hyperlinkcolor" val="tx"/>
                    </a:ext>
                  </a:extLst>
                </a:hlinkClick>
              </a:rPr>
              <a:t>OASISPlus@gsa.gov</a:t>
            </a:r>
            <a:r>
              <a:rPr lang="en" sz="1500">
                <a:solidFill>
                  <a:srgbClr val="0059A8"/>
                </a:solidFill>
              </a:rPr>
              <a:t> </a:t>
            </a:r>
            <a:endParaRPr sz="1500">
              <a:solidFill>
                <a:srgbClr val="0579BD"/>
              </a:solidFill>
            </a:endParaRPr>
          </a:p>
          <a:p>
            <a:pPr marL="457200" lvl="0" indent="0" algn="l" rtl="0">
              <a:spcBef>
                <a:spcPts val="0"/>
              </a:spcBef>
              <a:spcAft>
                <a:spcPts val="0"/>
              </a:spcAft>
              <a:buNone/>
            </a:pPr>
            <a:endParaRPr sz="1500">
              <a:solidFill>
                <a:srgbClr val="0579BD"/>
              </a:solidFill>
            </a:endParaRPr>
          </a:p>
          <a:p>
            <a:pPr marL="457200" lvl="0" indent="-330200" algn="l" rtl="0">
              <a:lnSpc>
                <a:spcPct val="115000"/>
              </a:lnSpc>
              <a:spcBef>
                <a:spcPts val="0"/>
              </a:spcBef>
              <a:spcAft>
                <a:spcPts val="0"/>
              </a:spcAft>
              <a:buSzPts val="1600"/>
              <a:buChar char="●"/>
            </a:pPr>
            <a:r>
              <a:rPr lang="en" sz="1600" b="1">
                <a:solidFill>
                  <a:srgbClr val="000000"/>
                </a:solidFill>
              </a:rPr>
              <a:t>OASIS+ Interact Community (blog):</a:t>
            </a:r>
            <a:endParaRPr sz="1600" b="1">
              <a:solidFill>
                <a:srgbClr val="000000"/>
              </a:solidFill>
            </a:endParaRPr>
          </a:p>
          <a:p>
            <a:pPr marL="0" lvl="0" indent="457200" algn="l" rtl="0">
              <a:lnSpc>
                <a:spcPct val="150000"/>
              </a:lnSpc>
              <a:spcBef>
                <a:spcPts val="0"/>
              </a:spcBef>
              <a:spcAft>
                <a:spcPts val="0"/>
              </a:spcAft>
              <a:buNone/>
            </a:pPr>
            <a:r>
              <a:rPr lang="en" u="sng">
                <a:solidFill>
                  <a:srgbClr val="0579BD"/>
                </a:solidFill>
                <a:hlinkClick r:id="rId7">
                  <a:extLst>
                    <a:ext uri="{A12FA001-AC4F-418D-AE19-62706E023703}">
                      <ahyp:hlinkClr xmlns:ahyp="http://schemas.microsoft.com/office/drawing/2018/hyperlinkcolor" val="tx"/>
                    </a:ext>
                  </a:extLst>
                </a:hlinkClick>
              </a:rPr>
              <a:t>https://buy.gsa.gov/interact/community/196/activity-feed</a:t>
            </a:r>
            <a:endParaRPr sz="1800"/>
          </a:p>
        </p:txBody>
      </p:sp>
      <p:pic>
        <p:nvPicPr>
          <p:cNvPr id="1362" name="Google Shape;1362;p151" descr="Screenshot of OASIS + website "/>
          <p:cNvPicPr preferRelativeResize="0"/>
          <p:nvPr/>
        </p:nvPicPr>
        <p:blipFill>
          <a:blip r:embed="rId8">
            <a:alphaModFix/>
          </a:blip>
          <a:stretch>
            <a:fillRect/>
          </a:stretch>
        </p:blipFill>
        <p:spPr>
          <a:xfrm>
            <a:off x="5686750" y="992250"/>
            <a:ext cx="2357190" cy="3582925"/>
          </a:xfrm>
          <a:prstGeom prst="rect">
            <a:avLst/>
          </a:prstGeom>
          <a:noFill/>
          <a:ln>
            <a:noFill/>
          </a:ln>
        </p:spPr>
      </p:pic>
      <p:sp>
        <p:nvSpPr>
          <p:cNvPr id="1363" name="Google Shape;1363;p151"/>
          <p:cNvSpPr/>
          <p:nvPr/>
        </p:nvSpPr>
        <p:spPr>
          <a:xfrm>
            <a:off x="4257675" y="928375"/>
            <a:ext cx="1346700" cy="709800"/>
          </a:xfrm>
          <a:prstGeom prst="rightArrow">
            <a:avLst>
              <a:gd name="adj1" fmla="val 50000"/>
              <a:gd name="adj2" fmla="val 50000"/>
            </a:avLst>
          </a:prstGeom>
          <a:solidFill>
            <a:srgbClr val="00FF00"/>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b="1"/>
              <a:t>New (3/20/2024)</a:t>
            </a:r>
            <a:endParaRPr sz="1000" b="1"/>
          </a:p>
        </p:txBody>
      </p:sp>
      <p:pic>
        <p:nvPicPr>
          <p:cNvPr id="1364" name="Google Shape;1364;p151" descr="OASIS + logo"/>
          <p:cNvPicPr preferRelativeResize="0"/>
          <p:nvPr/>
        </p:nvPicPr>
        <p:blipFill>
          <a:blip r:embed="rId9">
            <a:alphaModFix/>
          </a:blip>
          <a:stretch>
            <a:fillRect/>
          </a:stretch>
        </p:blipFill>
        <p:spPr>
          <a:xfrm>
            <a:off x="7516738" y="113350"/>
            <a:ext cx="1371750" cy="575500"/>
          </a:xfrm>
          <a:prstGeom prst="rect">
            <a:avLst/>
          </a:prstGeom>
          <a:noFill/>
          <a:ln>
            <a:noFill/>
          </a:ln>
        </p:spPr>
      </p:pic>
      <p:pic>
        <p:nvPicPr>
          <p:cNvPr id="1365" name="Google Shape;1365;p151" descr="BIC_Icon "/>
          <p:cNvPicPr preferRelativeResize="0"/>
          <p:nvPr/>
        </p:nvPicPr>
        <p:blipFill>
          <a:blip r:embed="rId10">
            <a:alphaModFix/>
          </a:blip>
          <a:stretch>
            <a:fillRect/>
          </a:stretch>
        </p:blipFill>
        <p:spPr>
          <a:xfrm>
            <a:off x="169700" y="4577624"/>
            <a:ext cx="609225" cy="380125"/>
          </a:xfrm>
          <a:prstGeom prst="rect">
            <a:avLst/>
          </a:prstGeom>
          <a:noFill/>
          <a:ln>
            <a:noFill/>
          </a:ln>
        </p:spPr>
      </p:pic>
      <p:sp>
        <p:nvSpPr>
          <p:cNvPr id="1359" name="Google Shape;1359;p151"/>
          <p:cNvSpPr txBox="1">
            <a:spLocks noGrp="1"/>
          </p:cNvSpPr>
          <p:nvPr>
            <p:ph type="title"/>
          </p:nvPr>
        </p:nvSpPr>
        <p:spPr>
          <a:xfrm>
            <a:off x="311700" y="203200"/>
            <a:ext cx="8520600" cy="53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00">
                <a:solidFill>
                  <a:srgbClr val="0579BD"/>
                </a:solidFill>
              </a:rPr>
              <a:t>OASIS+ </a:t>
            </a:r>
            <a:r>
              <a:rPr lang="en" sz="3000">
                <a:solidFill>
                  <a:srgbClr val="003C71"/>
                </a:solidFill>
              </a:rPr>
              <a:t>Resources</a:t>
            </a:r>
            <a:endParaRPr sz="3000" i="1">
              <a:solidFill>
                <a:srgbClr val="0579BD"/>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1" name="Google Shape;1371;p15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1373" name="Google Shape;1373;p152"/>
          <p:cNvSpPr txBox="1"/>
          <p:nvPr/>
        </p:nvSpPr>
        <p:spPr>
          <a:xfrm>
            <a:off x="4543675" y="962025"/>
            <a:ext cx="4181100" cy="3637200"/>
          </a:xfrm>
          <a:prstGeom prst="rect">
            <a:avLst/>
          </a:prstGeom>
          <a:noFill/>
          <a:ln>
            <a:noFill/>
          </a:ln>
        </p:spPr>
        <p:txBody>
          <a:bodyPr spcFirstLastPara="1" wrap="square" lIns="91425" tIns="91425" rIns="91425" bIns="91425" anchor="t" anchorCtr="0">
            <a:noAutofit/>
          </a:bodyPr>
          <a:lstStyle/>
          <a:p>
            <a:pPr marL="342900" lvl="0" indent="-203200" algn="l" rtl="0">
              <a:spcBef>
                <a:spcPts val="0"/>
              </a:spcBef>
              <a:spcAft>
                <a:spcPts val="0"/>
              </a:spcAft>
              <a:buClr>
                <a:srgbClr val="248C3D"/>
              </a:buClr>
              <a:buSzPts val="1400"/>
              <a:buChar char="✓"/>
            </a:pPr>
            <a:r>
              <a:rPr lang="en" sz="1200">
                <a:solidFill>
                  <a:srgbClr val="000000"/>
                </a:solidFill>
              </a:rPr>
              <a:t>Achieve </a:t>
            </a:r>
            <a:r>
              <a:rPr lang="en" sz="1200"/>
              <a:t>Category Management </a:t>
            </a:r>
            <a:r>
              <a:rPr lang="en" sz="1200">
                <a:solidFill>
                  <a:srgbClr val="000000"/>
                </a:solidFill>
              </a:rPr>
              <a:t>Best-in-Class (BIC) Designation for OASIS+ prior to contract awards [4/22/2024]</a:t>
            </a:r>
            <a:endParaRPr sz="1200"/>
          </a:p>
          <a:p>
            <a:pPr marL="342900" lvl="0" indent="-190500" algn="l" rtl="0">
              <a:spcBef>
                <a:spcPts val="1000"/>
              </a:spcBef>
              <a:spcAft>
                <a:spcPts val="0"/>
              </a:spcAft>
              <a:buSzPts val="1200"/>
              <a:buChar char="●"/>
            </a:pPr>
            <a:r>
              <a:rPr lang="en" sz="1200"/>
              <a:t>Perform GSA Systems Configuration / Integration</a:t>
            </a:r>
            <a:endParaRPr sz="1200"/>
          </a:p>
          <a:p>
            <a:pPr marL="685800" lvl="1" indent="-203200" algn="l" rtl="0">
              <a:lnSpc>
                <a:spcPct val="125000"/>
              </a:lnSpc>
              <a:spcBef>
                <a:spcPts val="0"/>
              </a:spcBef>
              <a:spcAft>
                <a:spcPts val="0"/>
              </a:spcAft>
              <a:buClr>
                <a:srgbClr val="248C3D"/>
              </a:buClr>
              <a:buSzPts val="1400"/>
              <a:buChar char="✓"/>
            </a:pPr>
            <a:r>
              <a:rPr lang="en" sz="1200"/>
              <a:t>Symphony – Proposal Evaluation </a:t>
            </a:r>
            <a:r>
              <a:rPr lang="en" sz="1200" i="1"/>
              <a:t>(for PSHC)</a:t>
            </a:r>
            <a:endParaRPr sz="1200"/>
          </a:p>
          <a:p>
            <a:pPr marL="685800" lvl="1" indent="-203200" algn="l" rtl="0">
              <a:lnSpc>
                <a:spcPct val="115000"/>
              </a:lnSpc>
              <a:spcBef>
                <a:spcPts val="0"/>
              </a:spcBef>
              <a:spcAft>
                <a:spcPts val="0"/>
              </a:spcAft>
              <a:buClr>
                <a:srgbClr val="248C3D"/>
              </a:buClr>
              <a:buSzPts val="1400"/>
              <a:buChar char="✓"/>
            </a:pPr>
            <a:r>
              <a:rPr lang="en" sz="1200"/>
              <a:t>CALM – Contract Award Workspace </a:t>
            </a:r>
            <a:r>
              <a:rPr lang="en" sz="1200" i="1"/>
              <a:t>(for PSHC)</a:t>
            </a:r>
            <a:endParaRPr sz="1200"/>
          </a:p>
          <a:p>
            <a:pPr marL="685800" lvl="1" indent="-190500" algn="l" rtl="0">
              <a:lnSpc>
                <a:spcPct val="100000"/>
              </a:lnSpc>
              <a:spcBef>
                <a:spcPts val="0"/>
              </a:spcBef>
              <a:spcAft>
                <a:spcPts val="0"/>
              </a:spcAft>
              <a:buSzPts val="1200"/>
              <a:buChar char="○"/>
            </a:pPr>
            <a:r>
              <a:rPr lang="en" sz="1200"/>
              <a:t>Symphony – Task Order Mgmt </a:t>
            </a:r>
            <a:r>
              <a:rPr lang="en" sz="1200" i="1"/>
              <a:t>(for customers / industry)</a:t>
            </a:r>
            <a:endParaRPr sz="1200" i="1"/>
          </a:p>
          <a:p>
            <a:pPr marL="342900" lvl="0" indent="-190500" algn="l" rtl="0">
              <a:spcBef>
                <a:spcPts val="1000"/>
              </a:spcBef>
              <a:spcAft>
                <a:spcPts val="0"/>
              </a:spcAft>
              <a:buClr>
                <a:srgbClr val="000000"/>
              </a:buClr>
              <a:buSzPts val="1200"/>
              <a:buChar char="●"/>
            </a:pPr>
            <a:r>
              <a:rPr lang="en" sz="1200">
                <a:solidFill>
                  <a:srgbClr val="000000"/>
                </a:solidFill>
              </a:rPr>
              <a:t>Evaluate proposals, award contracts, and issue Notice to Proceed (NTP) dates by OASIS+ contract family:</a:t>
            </a:r>
            <a:endParaRPr sz="1200">
              <a:solidFill>
                <a:srgbClr val="000000"/>
              </a:solidFill>
            </a:endParaRPr>
          </a:p>
          <a:p>
            <a:pPr marL="685800" lvl="1" indent="-190500" algn="l" rtl="0">
              <a:lnSpc>
                <a:spcPct val="150000"/>
              </a:lnSpc>
              <a:spcBef>
                <a:spcPts val="0"/>
              </a:spcBef>
              <a:spcAft>
                <a:spcPts val="0"/>
              </a:spcAft>
              <a:buClr>
                <a:srgbClr val="000000"/>
              </a:buClr>
              <a:buSzPts val="1200"/>
              <a:buChar char="○"/>
            </a:pPr>
            <a:r>
              <a:rPr lang="en" sz="1200">
                <a:solidFill>
                  <a:srgbClr val="000000"/>
                </a:solidFill>
              </a:rPr>
              <a:t>Late Q3 – </a:t>
            </a:r>
            <a:r>
              <a:rPr lang="en" sz="1200" b="1">
                <a:solidFill>
                  <a:srgbClr val="000000"/>
                </a:solidFill>
              </a:rPr>
              <a:t>Total Small Business (SB)</a:t>
            </a:r>
            <a:endParaRPr sz="1200" b="1">
              <a:solidFill>
                <a:srgbClr val="000000"/>
              </a:solidFill>
            </a:endParaRPr>
          </a:p>
          <a:p>
            <a:pPr marL="685800" lvl="1" indent="-190500" algn="l" rtl="0">
              <a:lnSpc>
                <a:spcPct val="150000"/>
              </a:lnSpc>
              <a:spcBef>
                <a:spcPts val="0"/>
              </a:spcBef>
              <a:spcAft>
                <a:spcPts val="0"/>
              </a:spcAft>
              <a:buClr>
                <a:srgbClr val="000000"/>
              </a:buClr>
              <a:buSzPts val="1200"/>
              <a:buChar char="○"/>
            </a:pPr>
            <a:r>
              <a:rPr lang="en" sz="1200">
                <a:solidFill>
                  <a:srgbClr val="000000"/>
                </a:solidFill>
              </a:rPr>
              <a:t>Early Q4 – </a:t>
            </a:r>
            <a:r>
              <a:rPr lang="en" sz="1200" b="1">
                <a:solidFill>
                  <a:srgbClr val="000000"/>
                </a:solidFill>
              </a:rPr>
              <a:t>HUBZone, SDVOSB, and WOSB</a:t>
            </a:r>
            <a:endParaRPr sz="1200" b="1">
              <a:solidFill>
                <a:srgbClr val="000000"/>
              </a:solidFill>
            </a:endParaRPr>
          </a:p>
          <a:p>
            <a:pPr marL="685800" lvl="1" indent="-190500" algn="l" rtl="0">
              <a:lnSpc>
                <a:spcPct val="150000"/>
              </a:lnSpc>
              <a:spcBef>
                <a:spcPts val="0"/>
              </a:spcBef>
              <a:spcAft>
                <a:spcPts val="0"/>
              </a:spcAft>
              <a:buClr>
                <a:srgbClr val="000000"/>
              </a:buClr>
              <a:buSzPts val="1200"/>
              <a:buChar char="○"/>
            </a:pPr>
            <a:r>
              <a:rPr lang="en" sz="1200">
                <a:solidFill>
                  <a:srgbClr val="000000"/>
                </a:solidFill>
              </a:rPr>
              <a:t>Mid Q4 – </a:t>
            </a:r>
            <a:r>
              <a:rPr lang="en" sz="1200" b="1">
                <a:solidFill>
                  <a:srgbClr val="000000"/>
                </a:solidFill>
              </a:rPr>
              <a:t>8(a)</a:t>
            </a:r>
            <a:endParaRPr sz="1200" b="1">
              <a:solidFill>
                <a:srgbClr val="000000"/>
              </a:solidFill>
            </a:endParaRPr>
          </a:p>
          <a:p>
            <a:pPr marL="685800" lvl="1" indent="-190500" algn="l" rtl="0">
              <a:lnSpc>
                <a:spcPct val="150000"/>
              </a:lnSpc>
              <a:spcBef>
                <a:spcPts val="0"/>
              </a:spcBef>
              <a:spcAft>
                <a:spcPts val="0"/>
              </a:spcAft>
              <a:buClr>
                <a:srgbClr val="000000"/>
              </a:buClr>
              <a:buSzPts val="1200"/>
              <a:buChar char="○"/>
            </a:pPr>
            <a:r>
              <a:rPr lang="en" sz="1200">
                <a:solidFill>
                  <a:srgbClr val="000000"/>
                </a:solidFill>
              </a:rPr>
              <a:t>Late Q4 – </a:t>
            </a:r>
            <a:r>
              <a:rPr lang="en" sz="1200" b="1">
                <a:solidFill>
                  <a:srgbClr val="000000"/>
                </a:solidFill>
              </a:rPr>
              <a:t>UR</a:t>
            </a:r>
            <a:endParaRPr sz="1200" b="1" i="1"/>
          </a:p>
        </p:txBody>
      </p:sp>
      <p:sp>
        <p:nvSpPr>
          <p:cNvPr id="1372" name="Google Shape;1372;p152"/>
          <p:cNvSpPr txBox="1"/>
          <p:nvPr/>
        </p:nvSpPr>
        <p:spPr>
          <a:xfrm>
            <a:off x="303225" y="962025"/>
            <a:ext cx="3952200" cy="3680700"/>
          </a:xfrm>
          <a:prstGeom prst="rect">
            <a:avLst/>
          </a:prstGeom>
          <a:noFill/>
          <a:ln>
            <a:noFill/>
          </a:ln>
        </p:spPr>
        <p:txBody>
          <a:bodyPr spcFirstLastPara="1" wrap="square" lIns="91425" tIns="91425" rIns="91425" bIns="91425" anchor="t" anchorCtr="0">
            <a:noAutofit/>
          </a:bodyPr>
          <a:lstStyle/>
          <a:p>
            <a:pPr marL="342900" lvl="0" indent="-203200" algn="l" rtl="0">
              <a:spcBef>
                <a:spcPts val="0"/>
              </a:spcBef>
              <a:spcAft>
                <a:spcPts val="0"/>
              </a:spcAft>
              <a:buClr>
                <a:srgbClr val="248C3D"/>
              </a:buClr>
              <a:buSzPts val="1400"/>
              <a:buChar char="✓"/>
            </a:pPr>
            <a:r>
              <a:rPr lang="en" sz="1200"/>
              <a:t>Deliver recurring updates to program stakeholders via the GSA </a:t>
            </a:r>
            <a:r>
              <a:rPr lang="en" sz="1200" u="sng">
                <a:solidFill>
                  <a:srgbClr val="0000FF"/>
                </a:solidFill>
                <a:hlinkClick r:id="rId3">
                  <a:extLst>
                    <a:ext uri="{A12FA001-AC4F-418D-AE19-62706E023703}">
                      <ahyp:hlinkClr xmlns:ahyp="http://schemas.microsoft.com/office/drawing/2018/hyperlinkcolor" val="tx"/>
                    </a:ext>
                  </a:extLst>
                </a:hlinkClick>
              </a:rPr>
              <a:t>Interact</a:t>
            </a:r>
            <a:r>
              <a:rPr lang="en" sz="1200">
                <a:solidFill>
                  <a:srgbClr val="0000FF"/>
                </a:solidFill>
              </a:rPr>
              <a:t> </a:t>
            </a:r>
            <a:r>
              <a:rPr lang="en" sz="1200">
                <a:solidFill>
                  <a:srgbClr val="000000"/>
                </a:solidFill>
              </a:rPr>
              <a:t>blog</a:t>
            </a:r>
            <a:r>
              <a:rPr lang="en" sz="1200">
                <a:solidFill>
                  <a:srgbClr val="0000FF"/>
                </a:solidFill>
              </a:rPr>
              <a:t> </a:t>
            </a:r>
            <a:r>
              <a:rPr lang="en" sz="1200"/>
              <a:t>and briefings</a:t>
            </a:r>
            <a:endParaRPr sz="1200"/>
          </a:p>
          <a:p>
            <a:pPr marL="342900" lvl="0" indent="-203200" algn="l" rtl="0">
              <a:spcBef>
                <a:spcPts val="1000"/>
              </a:spcBef>
              <a:spcAft>
                <a:spcPts val="0"/>
              </a:spcAft>
              <a:buClr>
                <a:srgbClr val="248C3D"/>
              </a:buClr>
              <a:buSzPts val="1400"/>
              <a:buChar char="✓"/>
            </a:pPr>
            <a:r>
              <a:rPr lang="en" sz="1200"/>
              <a:t>Develop/deploy a new OASIS+ website: </a:t>
            </a:r>
            <a:r>
              <a:rPr lang="en" sz="1200" u="sng">
                <a:solidFill>
                  <a:srgbClr val="0000FF"/>
                </a:solidFill>
                <a:hlinkClick r:id="rId4">
                  <a:extLst>
                    <a:ext uri="{A12FA001-AC4F-418D-AE19-62706E023703}">
                      <ahyp:hlinkClr xmlns:ahyp="http://schemas.microsoft.com/office/drawing/2018/hyperlinkcolor" val="tx"/>
                    </a:ext>
                  </a:extLst>
                </a:hlinkClick>
              </a:rPr>
              <a:t>https://www.gsa.gov/oasis-plus</a:t>
            </a:r>
            <a:r>
              <a:rPr lang="en" sz="1200"/>
              <a:t>  </a:t>
            </a:r>
            <a:endParaRPr sz="1200"/>
          </a:p>
          <a:p>
            <a:pPr marL="342900" lvl="0" indent="-203200" algn="l" rtl="0">
              <a:spcBef>
                <a:spcPts val="1000"/>
              </a:spcBef>
              <a:spcAft>
                <a:spcPts val="0"/>
              </a:spcAft>
              <a:buClr>
                <a:srgbClr val="248C3D"/>
              </a:buClr>
              <a:buSzPts val="1400"/>
              <a:buChar char="✓"/>
            </a:pPr>
            <a:r>
              <a:rPr lang="en" sz="1200"/>
              <a:t>Develop/publish the OASIS+ Ordering Guide on the new website: </a:t>
            </a:r>
            <a:r>
              <a:rPr lang="en" sz="1200" u="sng">
                <a:solidFill>
                  <a:srgbClr val="0000FF"/>
                </a:solidFill>
                <a:hlinkClick r:id="rId5">
                  <a:extLst>
                    <a:ext uri="{A12FA001-AC4F-418D-AE19-62706E023703}">
                      <ahyp:hlinkClr xmlns:ahyp="http://schemas.microsoft.com/office/drawing/2018/hyperlinkcolor" val="tx"/>
                    </a:ext>
                  </a:extLst>
                </a:hlinkClick>
              </a:rPr>
              <a:t>https://www.gsa.gov/oasis-plus/ordering-guide/</a:t>
            </a:r>
            <a:endParaRPr sz="1200">
              <a:solidFill>
                <a:srgbClr val="0000FF"/>
              </a:solidFill>
            </a:endParaRPr>
          </a:p>
          <a:p>
            <a:pPr marL="342900" lvl="0" indent="-190500" algn="l" rtl="0">
              <a:lnSpc>
                <a:spcPct val="115000"/>
              </a:lnSpc>
              <a:spcBef>
                <a:spcPts val="1000"/>
              </a:spcBef>
              <a:spcAft>
                <a:spcPts val="0"/>
              </a:spcAft>
              <a:buSzPts val="1200"/>
              <a:buChar char="●"/>
            </a:pPr>
            <a:r>
              <a:rPr lang="en" sz="1200"/>
              <a:t>Develop/deliver OASIS+ events and training</a:t>
            </a:r>
            <a:endParaRPr sz="1200"/>
          </a:p>
          <a:p>
            <a:pPr marL="685800" lvl="1" indent="-203200" algn="l" rtl="0">
              <a:lnSpc>
                <a:spcPct val="115000"/>
              </a:lnSpc>
              <a:spcBef>
                <a:spcPts val="0"/>
              </a:spcBef>
              <a:spcAft>
                <a:spcPts val="0"/>
              </a:spcAft>
              <a:buClr>
                <a:srgbClr val="248C3D"/>
              </a:buClr>
              <a:buSzPts val="1400"/>
              <a:buChar char="✓"/>
            </a:pPr>
            <a:r>
              <a:rPr lang="en" sz="1200"/>
              <a:t>Intro to OASIS+ </a:t>
            </a:r>
            <a:r>
              <a:rPr lang="en" sz="1200" i="1"/>
              <a:t>(for customers / industry)</a:t>
            </a:r>
            <a:endParaRPr sz="1200" i="1"/>
          </a:p>
          <a:p>
            <a:pPr marL="685800" lvl="1" indent="-190500" algn="l" rtl="0">
              <a:lnSpc>
                <a:spcPct val="100000"/>
              </a:lnSpc>
              <a:spcBef>
                <a:spcPts val="1000"/>
              </a:spcBef>
              <a:spcAft>
                <a:spcPts val="0"/>
              </a:spcAft>
              <a:buSzPts val="1200"/>
              <a:buChar char="○"/>
            </a:pPr>
            <a:r>
              <a:rPr lang="en" sz="1200"/>
              <a:t>Delegation of Procurement Authority </a:t>
            </a:r>
            <a:r>
              <a:rPr lang="en" sz="1200" i="1"/>
              <a:t>(for customers)</a:t>
            </a:r>
            <a:endParaRPr sz="1200" i="1"/>
          </a:p>
          <a:p>
            <a:pPr marL="685800" lvl="1" indent="-190500" algn="l" rtl="0">
              <a:lnSpc>
                <a:spcPct val="100000"/>
              </a:lnSpc>
              <a:spcBef>
                <a:spcPts val="1000"/>
              </a:spcBef>
              <a:spcAft>
                <a:spcPts val="1000"/>
              </a:spcAft>
              <a:buSzPts val="1200"/>
              <a:buChar char="○"/>
            </a:pPr>
            <a:r>
              <a:rPr lang="en" sz="1200"/>
              <a:t>Symphony – Task Order Management </a:t>
            </a:r>
            <a:r>
              <a:rPr lang="en" sz="1200" i="1"/>
              <a:t>(for customers / industry)</a:t>
            </a:r>
            <a:endParaRPr sz="1200" i="1"/>
          </a:p>
        </p:txBody>
      </p:sp>
      <p:pic>
        <p:nvPicPr>
          <p:cNvPr id="1374" name="Google Shape;1374;p152" descr="OASIS + logo"/>
          <p:cNvPicPr preferRelativeResize="0"/>
          <p:nvPr/>
        </p:nvPicPr>
        <p:blipFill>
          <a:blip r:embed="rId6">
            <a:alphaModFix/>
          </a:blip>
          <a:stretch>
            <a:fillRect/>
          </a:stretch>
        </p:blipFill>
        <p:spPr>
          <a:xfrm>
            <a:off x="7516738" y="113350"/>
            <a:ext cx="1371750" cy="575500"/>
          </a:xfrm>
          <a:prstGeom prst="rect">
            <a:avLst/>
          </a:prstGeom>
          <a:noFill/>
          <a:ln>
            <a:noFill/>
          </a:ln>
        </p:spPr>
      </p:pic>
      <p:pic>
        <p:nvPicPr>
          <p:cNvPr id="1375" name="Google Shape;1375;p152" descr="BIC_Icon "/>
          <p:cNvPicPr preferRelativeResize="0"/>
          <p:nvPr/>
        </p:nvPicPr>
        <p:blipFill>
          <a:blip r:embed="rId7">
            <a:alphaModFix/>
          </a:blip>
          <a:stretch>
            <a:fillRect/>
          </a:stretch>
        </p:blipFill>
        <p:spPr>
          <a:xfrm>
            <a:off x="169700" y="4577624"/>
            <a:ext cx="609225" cy="380125"/>
          </a:xfrm>
          <a:prstGeom prst="rect">
            <a:avLst/>
          </a:prstGeom>
          <a:noFill/>
          <a:ln>
            <a:noFill/>
          </a:ln>
        </p:spPr>
      </p:pic>
      <p:sp>
        <p:nvSpPr>
          <p:cNvPr id="1370" name="Google Shape;1370;p152"/>
          <p:cNvSpPr txBox="1">
            <a:spLocks noGrp="1"/>
          </p:cNvSpPr>
          <p:nvPr>
            <p:ph type="title"/>
          </p:nvPr>
        </p:nvSpPr>
        <p:spPr>
          <a:xfrm>
            <a:off x="311700" y="231375"/>
            <a:ext cx="8520600" cy="501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00">
                <a:solidFill>
                  <a:srgbClr val="0579BD"/>
                </a:solidFill>
              </a:rPr>
              <a:t>OASIS+ </a:t>
            </a:r>
            <a:r>
              <a:rPr lang="en" sz="3000">
                <a:solidFill>
                  <a:srgbClr val="003C71"/>
                </a:solidFill>
              </a:rPr>
              <a:t>Goals for FY24</a:t>
            </a:r>
            <a:endParaRPr sz="3000" i="1">
              <a:solidFill>
                <a:srgbClr val="0579B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1" name="Google Shape;1381;p15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cxnSp>
        <p:nvCxnSpPr>
          <p:cNvPr id="1382" name="Google Shape;1382;p153">
            <a:extLst>
              <a:ext uri="{C183D7F6-B498-43B3-948B-1728B52AA6E4}">
                <adec:decorative xmlns:adec="http://schemas.microsoft.com/office/drawing/2017/decorative" val="1"/>
              </a:ext>
            </a:extLst>
          </p:cNvPr>
          <p:cNvCxnSpPr/>
          <p:nvPr/>
        </p:nvCxnSpPr>
        <p:spPr>
          <a:xfrm rot="10800000">
            <a:off x="5891300" y="2714550"/>
            <a:ext cx="10200" cy="1391100"/>
          </a:xfrm>
          <a:prstGeom prst="straightConnector1">
            <a:avLst/>
          </a:prstGeom>
          <a:noFill/>
          <a:ln w="19050" cap="flat" cmpd="sng">
            <a:solidFill>
              <a:srgbClr val="9E9E9E"/>
            </a:solidFill>
            <a:prstDash val="dash"/>
            <a:round/>
            <a:headEnd type="none" w="med" len="med"/>
            <a:tailEnd type="triangle" w="med" len="med"/>
          </a:ln>
        </p:spPr>
      </p:cxnSp>
      <p:sp>
        <p:nvSpPr>
          <p:cNvPr id="1383" name="Google Shape;1383;p153">
            <a:extLst>
              <a:ext uri="{C183D7F6-B498-43B3-948B-1728B52AA6E4}">
                <adec:decorative xmlns:adec="http://schemas.microsoft.com/office/drawing/2017/decorative" val="1"/>
              </a:ext>
            </a:extLst>
          </p:cNvPr>
          <p:cNvSpPr/>
          <p:nvPr/>
        </p:nvSpPr>
        <p:spPr>
          <a:xfrm rot="-985681">
            <a:off x="5002818" y="2506822"/>
            <a:ext cx="655563" cy="50401"/>
          </a:xfrm>
          <a:prstGeom prst="roundRect">
            <a:avLst>
              <a:gd name="adj" fmla="val 50000"/>
            </a:avLst>
          </a:prstGeom>
          <a:solidFill>
            <a:srgbClr val="FFFFFF"/>
          </a:solidFill>
          <a:ln w="9525"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3">
            <a:extLst>
              <a:ext uri="{C183D7F6-B498-43B3-948B-1728B52AA6E4}">
                <adec:decorative xmlns:adec="http://schemas.microsoft.com/office/drawing/2017/decorative" val="1"/>
              </a:ext>
            </a:extLst>
          </p:cNvPr>
          <p:cNvSpPr/>
          <p:nvPr/>
        </p:nvSpPr>
        <p:spPr>
          <a:xfrm rot="985148" flipH="1">
            <a:off x="5552844" y="2542200"/>
            <a:ext cx="852255" cy="57901"/>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3">
            <a:extLst>
              <a:ext uri="{C183D7F6-B498-43B3-948B-1728B52AA6E4}">
                <adec:decorative xmlns:adec="http://schemas.microsoft.com/office/drawing/2017/decorative" val="1"/>
              </a:ext>
            </a:extLst>
          </p:cNvPr>
          <p:cNvSpPr/>
          <p:nvPr/>
        </p:nvSpPr>
        <p:spPr>
          <a:xfrm rot="-985681">
            <a:off x="4530214" y="2644723"/>
            <a:ext cx="655563" cy="57901"/>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3">
            <a:extLst>
              <a:ext uri="{C183D7F6-B498-43B3-948B-1728B52AA6E4}">
                <adec:decorative xmlns:adec="http://schemas.microsoft.com/office/drawing/2017/decorative" val="1"/>
              </a:ext>
            </a:extLst>
          </p:cNvPr>
          <p:cNvSpPr/>
          <p:nvPr/>
        </p:nvSpPr>
        <p:spPr>
          <a:xfrm rot="984884" flipH="1">
            <a:off x="3490184" y="2579620"/>
            <a:ext cx="1116820" cy="57901"/>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3">
            <a:extLst>
              <a:ext uri="{C183D7F6-B498-43B3-948B-1728B52AA6E4}">
                <adec:decorative xmlns:adec="http://schemas.microsoft.com/office/drawing/2017/decorative" val="1"/>
              </a:ext>
            </a:extLst>
          </p:cNvPr>
          <p:cNvSpPr/>
          <p:nvPr/>
        </p:nvSpPr>
        <p:spPr>
          <a:xfrm rot="-984884">
            <a:off x="2467663" y="2579620"/>
            <a:ext cx="1116820" cy="57901"/>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3">
            <a:extLst>
              <a:ext uri="{C183D7F6-B498-43B3-948B-1728B52AA6E4}">
                <adec:decorative xmlns:adec="http://schemas.microsoft.com/office/drawing/2017/decorative" val="1"/>
              </a:ext>
            </a:extLst>
          </p:cNvPr>
          <p:cNvSpPr/>
          <p:nvPr/>
        </p:nvSpPr>
        <p:spPr>
          <a:xfrm rot="984884" flipH="1">
            <a:off x="1437007" y="2579620"/>
            <a:ext cx="1116820" cy="57901"/>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3">
            <a:extLst>
              <a:ext uri="{C183D7F6-B498-43B3-948B-1728B52AA6E4}">
                <adec:decorative xmlns:adec="http://schemas.microsoft.com/office/drawing/2017/decorative" val="1"/>
              </a:ext>
            </a:extLst>
          </p:cNvPr>
          <p:cNvSpPr/>
          <p:nvPr/>
        </p:nvSpPr>
        <p:spPr>
          <a:xfrm rot="-984884">
            <a:off x="414486" y="2579620"/>
            <a:ext cx="1116820" cy="57901"/>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0" name="Google Shape;1390;p153" descr="FY22 prepare draft RFPs"/>
          <p:cNvGrpSpPr/>
          <p:nvPr/>
        </p:nvGrpSpPr>
        <p:grpSpPr>
          <a:xfrm>
            <a:off x="1661750" y="2599303"/>
            <a:ext cx="1712700" cy="1391077"/>
            <a:chOff x="2114740" y="2543425"/>
            <a:chExt cx="1712700" cy="1230715"/>
          </a:xfrm>
        </p:grpSpPr>
        <p:sp>
          <p:nvSpPr>
            <p:cNvPr id="1391" name="Google Shape;1391;p153"/>
            <p:cNvSpPr txBox="1"/>
            <p:nvPr/>
          </p:nvSpPr>
          <p:spPr>
            <a:xfrm>
              <a:off x="2622642" y="2737212"/>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solidFill>
                    <a:srgbClr val="0C58D3"/>
                  </a:solidFill>
                  <a:latin typeface="Roboto"/>
                  <a:ea typeface="Roboto"/>
                  <a:cs typeface="Roboto"/>
                  <a:sym typeface="Roboto"/>
                </a:rPr>
                <a:t>FY22</a:t>
              </a:r>
              <a:endParaRPr sz="1000" b="1">
                <a:solidFill>
                  <a:srgbClr val="0C58D3"/>
                </a:solidFill>
                <a:latin typeface="Roboto"/>
                <a:ea typeface="Roboto"/>
                <a:cs typeface="Roboto"/>
                <a:sym typeface="Roboto"/>
              </a:endParaRPr>
            </a:p>
          </p:txBody>
        </p:sp>
        <p:sp>
          <p:nvSpPr>
            <p:cNvPr id="1392" name="Google Shape;1392;p153"/>
            <p:cNvSpPr/>
            <p:nvPr/>
          </p:nvSpPr>
          <p:spPr>
            <a:xfrm rot="-1789476">
              <a:off x="2888080" y="2572699"/>
              <a:ext cx="160451" cy="160451"/>
            </a:xfrm>
            <a:prstGeom prst="ellipse">
              <a:avLst/>
            </a:prstGeom>
            <a:solidFill>
              <a:srgbClr val="FFFFFF"/>
            </a:solidFill>
            <a:ln w="38100"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3"/>
            <p:cNvSpPr/>
            <p:nvPr/>
          </p:nvSpPr>
          <p:spPr>
            <a:xfrm>
              <a:off x="2114740" y="3070640"/>
              <a:ext cx="1712700" cy="703500"/>
            </a:xfrm>
            <a:prstGeom prst="roundRect">
              <a:avLst>
                <a:gd name="adj" fmla="val 4485"/>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94" name="Google Shape;1394;p153"/>
            <p:cNvSpPr txBox="1"/>
            <p:nvPr/>
          </p:nvSpPr>
          <p:spPr>
            <a:xfrm>
              <a:off x="2158990" y="3107840"/>
              <a:ext cx="1624200" cy="624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rgbClr val="FFFFFF"/>
                  </a:solidFill>
                  <a:latin typeface="Roboto"/>
                  <a:ea typeface="Roboto"/>
                  <a:cs typeface="Roboto"/>
                  <a:sym typeface="Roboto"/>
                </a:rPr>
                <a:t>Prepare Draft RFPs</a:t>
              </a:r>
              <a:endParaRPr sz="1000" b="1">
                <a:solidFill>
                  <a:srgbClr val="FFFFFF"/>
                </a:solidFill>
              </a:endParaRPr>
            </a:p>
          </p:txBody>
        </p:sp>
        <p:sp>
          <p:nvSpPr>
            <p:cNvPr id="1395" name="Google Shape;1395;p153"/>
            <p:cNvSpPr/>
            <p:nvPr/>
          </p:nvSpPr>
          <p:spPr>
            <a:xfrm>
              <a:off x="2926090" y="3005991"/>
              <a:ext cx="90000" cy="67500"/>
            </a:xfrm>
            <a:prstGeom prst="triangle">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153" descr="FY24 proposal evaluation, ordering guide, BIC designations, contract awards, task order activity begins "/>
          <p:cNvGrpSpPr/>
          <p:nvPr/>
        </p:nvGrpSpPr>
        <p:grpSpPr>
          <a:xfrm>
            <a:off x="3504700" y="2641580"/>
            <a:ext cx="2057400" cy="1348976"/>
            <a:chOff x="3957700" y="2609228"/>
            <a:chExt cx="2057400" cy="1164919"/>
          </a:xfrm>
        </p:grpSpPr>
        <p:sp>
          <p:nvSpPr>
            <p:cNvPr id="1397" name="Google Shape;1397;p153"/>
            <p:cNvSpPr/>
            <p:nvPr/>
          </p:nvSpPr>
          <p:spPr>
            <a:xfrm rot="-1789476">
              <a:off x="4941257" y="2638502"/>
              <a:ext cx="160451" cy="160451"/>
            </a:xfrm>
            <a:prstGeom prst="ellipse">
              <a:avLst/>
            </a:prstGeom>
            <a:solidFill>
              <a:srgbClr val="FFFFFF"/>
            </a:solidFill>
            <a:ln w="3810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3"/>
            <p:cNvSpPr txBox="1"/>
            <p:nvPr/>
          </p:nvSpPr>
          <p:spPr>
            <a:xfrm>
              <a:off x="4665125" y="2757259"/>
              <a:ext cx="696900" cy="255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solidFill>
                    <a:srgbClr val="FF0000"/>
                  </a:solidFill>
                  <a:latin typeface="Roboto"/>
                  <a:ea typeface="Roboto"/>
                  <a:cs typeface="Roboto"/>
                  <a:sym typeface="Roboto"/>
                </a:rPr>
                <a:t>FY24</a:t>
              </a:r>
              <a:endParaRPr sz="1000" b="1">
                <a:solidFill>
                  <a:srgbClr val="FF0000"/>
                </a:solidFill>
                <a:latin typeface="Roboto"/>
                <a:ea typeface="Roboto"/>
                <a:cs typeface="Roboto"/>
                <a:sym typeface="Roboto"/>
              </a:endParaRPr>
            </a:p>
          </p:txBody>
        </p:sp>
        <p:sp>
          <p:nvSpPr>
            <p:cNvPr id="1399" name="Google Shape;1399;p153"/>
            <p:cNvSpPr/>
            <p:nvPr/>
          </p:nvSpPr>
          <p:spPr>
            <a:xfrm>
              <a:off x="3985325" y="3070647"/>
              <a:ext cx="1971600" cy="703500"/>
            </a:xfrm>
            <a:prstGeom prst="roundRect">
              <a:avLst>
                <a:gd name="adj" fmla="val 4485"/>
              </a:avLst>
            </a:prstGeom>
            <a:solidFill>
              <a:srgbClr val="FFFFFF"/>
            </a:solidFill>
            <a:ln w="19050" cap="flat" cmpd="sng">
              <a:solidFill>
                <a:srgbClr val="FF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00" name="Google Shape;1400;p153"/>
            <p:cNvSpPr txBox="1"/>
            <p:nvPr/>
          </p:nvSpPr>
          <p:spPr>
            <a:xfrm>
              <a:off x="3957700" y="3107847"/>
              <a:ext cx="2057400" cy="624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b="1">
                  <a:solidFill>
                    <a:srgbClr val="5E5E5E"/>
                  </a:solidFill>
                  <a:latin typeface="Roboto"/>
                  <a:ea typeface="Roboto"/>
                  <a:cs typeface="Roboto"/>
                  <a:sym typeface="Roboto"/>
                </a:rPr>
                <a:t>Proposal Evaluation (Q1-4)</a:t>
              </a:r>
              <a:endParaRPr sz="800" b="1">
                <a:solidFill>
                  <a:srgbClr val="5E5E5E"/>
                </a:solidFill>
                <a:latin typeface="Roboto"/>
                <a:ea typeface="Roboto"/>
                <a:cs typeface="Roboto"/>
                <a:sym typeface="Roboto"/>
              </a:endParaRPr>
            </a:p>
            <a:p>
              <a:pPr marL="0" lvl="0" indent="0" algn="ctr" rtl="0">
                <a:lnSpc>
                  <a:spcPct val="115000"/>
                </a:lnSpc>
                <a:spcBef>
                  <a:spcPts val="0"/>
                </a:spcBef>
                <a:spcAft>
                  <a:spcPts val="0"/>
                </a:spcAft>
                <a:buNone/>
              </a:pPr>
              <a:r>
                <a:rPr lang="en" sz="800" b="1">
                  <a:solidFill>
                    <a:srgbClr val="5E5E5E"/>
                  </a:solidFill>
                  <a:latin typeface="Roboto"/>
                  <a:ea typeface="Roboto"/>
                  <a:cs typeface="Roboto"/>
                  <a:sym typeface="Roboto"/>
                </a:rPr>
                <a:t>Ordering Guide/DPA Training (Q2-4)</a:t>
              </a:r>
              <a:endParaRPr sz="800" b="1">
                <a:solidFill>
                  <a:srgbClr val="5E5E5E"/>
                </a:solidFill>
                <a:latin typeface="Roboto"/>
                <a:ea typeface="Roboto"/>
                <a:cs typeface="Roboto"/>
                <a:sym typeface="Roboto"/>
              </a:endParaRPr>
            </a:p>
            <a:p>
              <a:pPr marL="0" lvl="0" indent="0" algn="ctr" rtl="0">
                <a:lnSpc>
                  <a:spcPct val="115000"/>
                </a:lnSpc>
                <a:spcBef>
                  <a:spcPts val="0"/>
                </a:spcBef>
                <a:spcAft>
                  <a:spcPts val="0"/>
                </a:spcAft>
                <a:buNone/>
              </a:pPr>
              <a:r>
                <a:rPr lang="en" sz="800" b="1">
                  <a:solidFill>
                    <a:srgbClr val="5E5E5E"/>
                  </a:solidFill>
                  <a:latin typeface="Roboto"/>
                  <a:ea typeface="Roboto"/>
                  <a:cs typeface="Roboto"/>
                  <a:sym typeface="Roboto"/>
                </a:rPr>
                <a:t>BIC Designation (Q2-3)</a:t>
              </a:r>
              <a:endParaRPr sz="800" b="1">
                <a:solidFill>
                  <a:srgbClr val="5E5E5E"/>
                </a:solidFill>
                <a:latin typeface="Roboto"/>
                <a:ea typeface="Roboto"/>
                <a:cs typeface="Roboto"/>
                <a:sym typeface="Roboto"/>
              </a:endParaRPr>
            </a:p>
            <a:p>
              <a:pPr marL="0" lvl="0" indent="0" algn="ctr" rtl="0">
                <a:lnSpc>
                  <a:spcPct val="115000"/>
                </a:lnSpc>
                <a:spcBef>
                  <a:spcPts val="0"/>
                </a:spcBef>
                <a:spcAft>
                  <a:spcPts val="0"/>
                </a:spcAft>
                <a:buNone/>
              </a:pPr>
              <a:r>
                <a:rPr lang="en" sz="800" b="1">
                  <a:solidFill>
                    <a:srgbClr val="5E5E5E"/>
                  </a:solidFill>
                  <a:latin typeface="Roboto"/>
                  <a:ea typeface="Roboto"/>
                  <a:cs typeface="Roboto"/>
                  <a:sym typeface="Roboto"/>
                </a:rPr>
                <a:t>Contract Awards/NTPs (Q3/4)</a:t>
              </a:r>
              <a:endParaRPr sz="800" b="1">
                <a:solidFill>
                  <a:srgbClr val="5E5E5E"/>
                </a:solidFill>
                <a:latin typeface="Roboto"/>
                <a:ea typeface="Roboto"/>
                <a:cs typeface="Roboto"/>
                <a:sym typeface="Roboto"/>
              </a:endParaRPr>
            </a:p>
            <a:p>
              <a:pPr marL="0" lvl="0" indent="0" algn="ctr" rtl="0">
                <a:lnSpc>
                  <a:spcPct val="115000"/>
                </a:lnSpc>
                <a:spcBef>
                  <a:spcPts val="0"/>
                </a:spcBef>
                <a:spcAft>
                  <a:spcPts val="0"/>
                </a:spcAft>
                <a:buNone/>
              </a:pPr>
              <a:r>
                <a:rPr lang="en" sz="800" b="1">
                  <a:solidFill>
                    <a:srgbClr val="5E5E5E"/>
                  </a:solidFill>
                  <a:latin typeface="Roboto"/>
                  <a:ea typeface="Roboto"/>
                  <a:cs typeface="Roboto"/>
                  <a:sym typeface="Roboto"/>
                </a:rPr>
                <a:t>Task Order Activity Begins (Q3/4)</a:t>
              </a:r>
              <a:endParaRPr sz="800" b="1">
                <a:solidFill>
                  <a:srgbClr val="5E5E5E"/>
                </a:solidFill>
                <a:latin typeface="Roboto"/>
                <a:ea typeface="Roboto"/>
                <a:cs typeface="Roboto"/>
                <a:sym typeface="Roboto"/>
              </a:endParaRPr>
            </a:p>
          </p:txBody>
        </p:sp>
        <p:sp>
          <p:nvSpPr>
            <p:cNvPr id="1401" name="Google Shape;1401;p153"/>
            <p:cNvSpPr/>
            <p:nvPr/>
          </p:nvSpPr>
          <p:spPr>
            <a:xfrm>
              <a:off x="4976490" y="3005991"/>
              <a:ext cx="90000" cy="67500"/>
            </a:xfrm>
            <a:prstGeom prst="triangle">
              <a:avLst>
                <a:gd name="adj" fmla="val 50000"/>
              </a:avLst>
            </a:pr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153" descr="FY21 Market research acquisition planning "/>
          <p:cNvGrpSpPr/>
          <p:nvPr/>
        </p:nvGrpSpPr>
        <p:grpSpPr>
          <a:xfrm>
            <a:off x="624395" y="1318572"/>
            <a:ext cx="1712700" cy="1246754"/>
            <a:chOff x="1072790" y="1221570"/>
            <a:chExt cx="1712700" cy="1246754"/>
          </a:xfrm>
        </p:grpSpPr>
        <p:sp>
          <p:nvSpPr>
            <p:cNvPr id="1403" name="Google Shape;1403;p153"/>
            <p:cNvSpPr/>
            <p:nvPr/>
          </p:nvSpPr>
          <p:spPr>
            <a:xfrm>
              <a:off x="1072790" y="1221570"/>
              <a:ext cx="1712700" cy="703500"/>
            </a:xfrm>
            <a:prstGeom prst="roundRect">
              <a:avLst>
                <a:gd name="adj" fmla="val 4485"/>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04" name="Google Shape;1404;p153"/>
            <p:cNvSpPr txBox="1"/>
            <p:nvPr/>
          </p:nvSpPr>
          <p:spPr>
            <a:xfrm>
              <a:off x="1579860" y="198692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solidFill>
                    <a:srgbClr val="0C58D3"/>
                  </a:solidFill>
                  <a:latin typeface="Roboto"/>
                  <a:ea typeface="Roboto"/>
                  <a:cs typeface="Roboto"/>
                  <a:sym typeface="Roboto"/>
                </a:rPr>
                <a:t>FY21</a:t>
              </a:r>
              <a:endParaRPr sz="1000" b="1">
                <a:solidFill>
                  <a:srgbClr val="0C58D3"/>
                </a:solidFill>
                <a:latin typeface="Roboto"/>
                <a:ea typeface="Roboto"/>
                <a:cs typeface="Roboto"/>
                <a:sym typeface="Roboto"/>
              </a:endParaRPr>
            </a:p>
          </p:txBody>
        </p:sp>
        <p:sp>
          <p:nvSpPr>
            <p:cNvPr id="1405" name="Google Shape;1405;p153"/>
            <p:cNvSpPr/>
            <p:nvPr/>
          </p:nvSpPr>
          <p:spPr>
            <a:xfrm rot="10800000">
              <a:off x="1884115" y="1920663"/>
              <a:ext cx="90000" cy="67500"/>
            </a:xfrm>
            <a:prstGeom prst="triangle">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53"/>
            <p:cNvSpPr txBox="1"/>
            <p:nvPr/>
          </p:nvSpPr>
          <p:spPr>
            <a:xfrm>
              <a:off x="1117040" y="1258770"/>
              <a:ext cx="1624200" cy="624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rgbClr val="FFFFFF"/>
                  </a:solidFill>
                  <a:latin typeface="Roboto"/>
                  <a:ea typeface="Roboto"/>
                  <a:cs typeface="Roboto"/>
                  <a:sym typeface="Roboto"/>
                </a:rPr>
                <a:t>Market Research </a:t>
              </a:r>
              <a:endParaRPr sz="1000" b="1">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000" b="1">
                  <a:solidFill>
                    <a:srgbClr val="FFFFFF"/>
                  </a:solidFill>
                  <a:latin typeface="Roboto"/>
                  <a:ea typeface="Roboto"/>
                  <a:cs typeface="Roboto"/>
                  <a:sym typeface="Roboto"/>
                </a:rPr>
                <a:t>Acquisition Planning </a:t>
              </a:r>
              <a:endParaRPr sz="1000" b="1">
                <a:solidFill>
                  <a:srgbClr val="FFFFFF"/>
                </a:solidFill>
                <a:latin typeface="Roboto"/>
                <a:ea typeface="Roboto"/>
                <a:cs typeface="Roboto"/>
                <a:sym typeface="Roboto"/>
              </a:endParaRPr>
            </a:p>
          </p:txBody>
        </p:sp>
        <p:sp>
          <p:nvSpPr>
            <p:cNvPr id="1407" name="Google Shape;1407;p153"/>
            <p:cNvSpPr/>
            <p:nvPr/>
          </p:nvSpPr>
          <p:spPr>
            <a:xfrm rot="-1789476">
              <a:off x="1846080" y="2278597"/>
              <a:ext cx="160451" cy="160451"/>
            </a:xfrm>
            <a:prstGeom prst="ellipse">
              <a:avLst/>
            </a:prstGeom>
            <a:solidFill>
              <a:srgbClr val="FFFFFF"/>
            </a:solidFill>
            <a:ln w="38100"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8" name="Google Shape;1408;p153" descr="FY23 Release Draft RFPs&#13;&#10;Release Final RFPs&#13;&#10;OSP/Symphony webinars&#13;&#10;Stakeholder Communications"/>
          <p:cNvGrpSpPr/>
          <p:nvPr/>
        </p:nvGrpSpPr>
        <p:grpSpPr>
          <a:xfrm>
            <a:off x="2670140" y="1318572"/>
            <a:ext cx="1712700" cy="1246754"/>
            <a:chOff x="3123140" y="1221570"/>
            <a:chExt cx="1712700" cy="1246754"/>
          </a:xfrm>
        </p:grpSpPr>
        <p:sp>
          <p:nvSpPr>
            <p:cNvPr id="1409" name="Google Shape;1409;p153"/>
            <p:cNvSpPr/>
            <p:nvPr/>
          </p:nvSpPr>
          <p:spPr>
            <a:xfrm rot="-1789476">
              <a:off x="3899258" y="2278597"/>
              <a:ext cx="160451" cy="160451"/>
            </a:xfrm>
            <a:prstGeom prst="ellipse">
              <a:avLst/>
            </a:prstGeom>
            <a:solidFill>
              <a:srgbClr val="FFFFFF"/>
            </a:solidFill>
            <a:ln w="38100"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53"/>
            <p:cNvSpPr txBox="1"/>
            <p:nvPr/>
          </p:nvSpPr>
          <p:spPr>
            <a:xfrm>
              <a:off x="3635571" y="198692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solidFill>
                    <a:srgbClr val="0C58D3"/>
                  </a:solidFill>
                  <a:latin typeface="Roboto"/>
                  <a:ea typeface="Roboto"/>
                  <a:cs typeface="Roboto"/>
                  <a:sym typeface="Roboto"/>
                </a:rPr>
                <a:t>FY23</a:t>
              </a:r>
              <a:endParaRPr sz="1000" b="1">
                <a:solidFill>
                  <a:srgbClr val="0C58D3"/>
                </a:solidFill>
                <a:latin typeface="Roboto"/>
                <a:ea typeface="Roboto"/>
                <a:cs typeface="Roboto"/>
                <a:sym typeface="Roboto"/>
              </a:endParaRPr>
            </a:p>
          </p:txBody>
        </p:sp>
        <p:sp>
          <p:nvSpPr>
            <p:cNvPr id="1411" name="Google Shape;1411;p153"/>
            <p:cNvSpPr/>
            <p:nvPr/>
          </p:nvSpPr>
          <p:spPr>
            <a:xfrm>
              <a:off x="3123140" y="1221570"/>
              <a:ext cx="1712700" cy="703500"/>
            </a:xfrm>
            <a:prstGeom prst="roundRect">
              <a:avLst>
                <a:gd name="adj" fmla="val 4485"/>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C58D3"/>
                </a:highlight>
              </a:endParaRPr>
            </a:p>
            <a:p>
              <a:pPr marL="0" lvl="0" indent="0" algn="l" rtl="0">
                <a:spcBef>
                  <a:spcPts val="0"/>
                </a:spcBef>
                <a:spcAft>
                  <a:spcPts val="0"/>
                </a:spcAft>
                <a:buNone/>
              </a:pPr>
              <a:endParaRPr>
                <a:highlight>
                  <a:srgbClr val="0C58D3"/>
                </a:highlight>
              </a:endParaRPr>
            </a:p>
            <a:p>
              <a:pPr marL="0" lvl="0" indent="0" algn="l" rtl="0">
                <a:spcBef>
                  <a:spcPts val="0"/>
                </a:spcBef>
                <a:spcAft>
                  <a:spcPts val="0"/>
                </a:spcAft>
                <a:buNone/>
              </a:pPr>
              <a:endParaRPr>
                <a:highlight>
                  <a:srgbClr val="0C58D3"/>
                </a:highlight>
              </a:endParaRPr>
            </a:p>
            <a:p>
              <a:pPr marL="0" lvl="0" indent="0" algn="l" rtl="0">
                <a:spcBef>
                  <a:spcPts val="0"/>
                </a:spcBef>
                <a:spcAft>
                  <a:spcPts val="0"/>
                </a:spcAft>
                <a:buNone/>
              </a:pPr>
              <a:endParaRPr>
                <a:highlight>
                  <a:srgbClr val="0C58D3"/>
                </a:highlight>
              </a:endParaRPr>
            </a:p>
            <a:p>
              <a:pPr marL="0" lvl="0" indent="0" algn="l" rtl="0">
                <a:spcBef>
                  <a:spcPts val="0"/>
                </a:spcBef>
                <a:spcAft>
                  <a:spcPts val="0"/>
                </a:spcAft>
                <a:buNone/>
              </a:pPr>
              <a:endParaRPr>
                <a:highlight>
                  <a:srgbClr val="0C58D3"/>
                </a:highlight>
              </a:endParaRPr>
            </a:p>
            <a:p>
              <a:pPr marL="0" lvl="0" indent="0" algn="l" rtl="0">
                <a:spcBef>
                  <a:spcPts val="0"/>
                </a:spcBef>
                <a:spcAft>
                  <a:spcPts val="0"/>
                </a:spcAft>
                <a:buNone/>
              </a:pPr>
              <a:endParaRPr>
                <a:highlight>
                  <a:srgbClr val="0C58D3"/>
                </a:highlight>
              </a:endParaRPr>
            </a:p>
            <a:p>
              <a:pPr marL="0" lvl="0" indent="0" algn="l" rtl="0">
                <a:spcBef>
                  <a:spcPts val="0"/>
                </a:spcBef>
                <a:spcAft>
                  <a:spcPts val="0"/>
                </a:spcAft>
                <a:buNone/>
              </a:pPr>
              <a:endParaRPr>
                <a:highlight>
                  <a:srgbClr val="0C58D3"/>
                </a:highlight>
              </a:endParaRPr>
            </a:p>
          </p:txBody>
        </p:sp>
        <p:sp>
          <p:nvSpPr>
            <p:cNvPr id="1412" name="Google Shape;1412;p153"/>
            <p:cNvSpPr/>
            <p:nvPr/>
          </p:nvSpPr>
          <p:spPr>
            <a:xfrm rot="10800000">
              <a:off x="3934465" y="1920663"/>
              <a:ext cx="90000" cy="67500"/>
            </a:xfrm>
            <a:prstGeom prst="triangle">
              <a:avLst>
                <a:gd name="adj" fmla="val 50000"/>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53"/>
            <p:cNvSpPr txBox="1"/>
            <p:nvPr/>
          </p:nvSpPr>
          <p:spPr>
            <a:xfrm>
              <a:off x="3167390" y="1258770"/>
              <a:ext cx="1624200" cy="624600"/>
            </a:xfrm>
            <a:prstGeom prst="rect">
              <a:avLst/>
            </a:prstGeom>
            <a:solidFill>
              <a:srgbClr val="0579BD"/>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b="1" dirty="0">
                  <a:solidFill>
                    <a:srgbClr val="FFFFFF"/>
                  </a:solidFill>
                  <a:latin typeface="Roboto"/>
                  <a:ea typeface="Roboto"/>
                  <a:cs typeface="Roboto"/>
                  <a:sym typeface="Roboto"/>
                </a:rPr>
                <a:t>Release Draft RFPs</a:t>
              </a:r>
              <a:endParaRPr sz="800" b="1" dirty="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800" b="1" dirty="0">
                  <a:solidFill>
                    <a:srgbClr val="FFFFFF"/>
                  </a:solidFill>
                  <a:latin typeface="Roboto"/>
                  <a:ea typeface="Roboto"/>
                  <a:cs typeface="Roboto"/>
                  <a:sym typeface="Roboto"/>
                </a:rPr>
                <a:t>Release Final RFPs</a:t>
              </a:r>
              <a:endParaRPr sz="800" b="1" dirty="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800" b="1" dirty="0">
                  <a:solidFill>
                    <a:srgbClr val="FFFFFF"/>
                  </a:solidFill>
                  <a:latin typeface="Roboto"/>
                  <a:ea typeface="Roboto"/>
                  <a:cs typeface="Roboto"/>
                  <a:sym typeface="Roboto"/>
                </a:rPr>
                <a:t>OSP/Symphony webinars</a:t>
              </a:r>
              <a:endParaRPr sz="800" b="1" dirty="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800" b="1" dirty="0">
                  <a:solidFill>
                    <a:srgbClr val="FFFFFF"/>
                  </a:solidFill>
                  <a:latin typeface="Roboto"/>
                  <a:ea typeface="Roboto"/>
                  <a:cs typeface="Roboto"/>
                  <a:sym typeface="Roboto"/>
                </a:rPr>
                <a:t>Stakeholder Communications</a:t>
              </a:r>
              <a:endParaRPr sz="800" b="1" dirty="0">
                <a:solidFill>
                  <a:srgbClr val="FFFFFF"/>
                </a:solidFill>
                <a:latin typeface="Roboto"/>
                <a:ea typeface="Roboto"/>
                <a:cs typeface="Roboto"/>
                <a:sym typeface="Roboto"/>
              </a:endParaRPr>
            </a:p>
          </p:txBody>
        </p:sp>
      </p:grpSp>
      <p:grpSp>
        <p:nvGrpSpPr>
          <p:cNvPr id="1414" name="Google Shape;1414;p153" descr="FY25 Task Order Activity Continues&#13;&#10;OASIS+ PMR #1&#13;&#10;OASIS+ Phase 1 “Open Continuous”&#13;&#10;OASIS+ Phase 2&#13;&#10;"/>
          <p:cNvGrpSpPr/>
          <p:nvPr/>
        </p:nvGrpSpPr>
        <p:grpSpPr>
          <a:xfrm>
            <a:off x="4737709" y="1318578"/>
            <a:ext cx="1871961" cy="1246754"/>
            <a:chOff x="5201245" y="1221570"/>
            <a:chExt cx="1712839" cy="1246754"/>
          </a:xfrm>
        </p:grpSpPr>
        <p:sp>
          <p:nvSpPr>
            <p:cNvPr id="1415" name="Google Shape;1415;p153"/>
            <p:cNvSpPr/>
            <p:nvPr/>
          </p:nvSpPr>
          <p:spPr>
            <a:xfrm rot="-1789476">
              <a:off x="597764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53"/>
            <p:cNvSpPr txBox="1"/>
            <p:nvPr/>
          </p:nvSpPr>
          <p:spPr>
            <a:xfrm>
              <a:off x="5721781" y="1986924"/>
              <a:ext cx="696900" cy="27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b="1">
                  <a:solidFill>
                    <a:srgbClr val="5E5E5E"/>
                  </a:solidFill>
                  <a:latin typeface="Roboto"/>
                  <a:ea typeface="Roboto"/>
                  <a:cs typeface="Roboto"/>
                  <a:sym typeface="Roboto"/>
                </a:rPr>
                <a:t>FY25</a:t>
              </a:r>
              <a:endParaRPr sz="1000" b="1">
                <a:solidFill>
                  <a:srgbClr val="5E5E5E"/>
                </a:solidFill>
                <a:latin typeface="Roboto"/>
                <a:ea typeface="Roboto"/>
                <a:cs typeface="Roboto"/>
                <a:sym typeface="Roboto"/>
              </a:endParaRPr>
            </a:p>
          </p:txBody>
        </p:sp>
        <p:sp>
          <p:nvSpPr>
            <p:cNvPr id="1417" name="Google Shape;1417;p153"/>
            <p:cNvSpPr/>
            <p:nvPr/>
          </p:nvSpPr>
          <p:spPr>
            <a:xfrm>
              <a:off x="5201245" y="1221570"/>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18" name="Google Shape;1418;p153"/>
            <p:cNvSpPr/>
            <p:nvPr/>
          </p:nvSpPr>
          <p:spPr>
            <a:xfrm rot="10800000">
              <a:off x="6012570" y="1920663"/>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53"/>
            <p:cNvSpPr txBox="1"/>
            <p:nvPr/>
          </p:nvSpPr>
          <p:spPr>
            <a:xfrm>
              <a:off x="5245483" y="1258766"/>
              <a:ext cx="1668600" cy="624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800" b="1" dirty="0">
                  <a:solidFill>
                    <a:srgbClr val="5E5E5E"/>
                  </a:solidFill>
                  <a:latin typeface="Roboto"/>
                  <a:ea typeface="Roboto"/>
                  <a:cs typeface="Roboto"/>
                  <a:sym typeface="Roboto"/>
                </a:rPr>
                <a:t>Task Order Activity Continues</a:t>
              </a:r>
              <a:endParaRPr sz="800" b="1" dirty="0">
                <a:solidFill>
                  <a:srgbClr val="5E5E5E"/>
                </a:solidFill>
                <a:latin typeface="Roboto"/>
                <a:ea typeface="Roboto"/>
                <a:cs typeface="Roboto"/>
                <a:sym typeface="Roboto"/>
              </a:endParaRPr>
            </a:p>
            <a:p>
              <a:pPr marL="0" lvl="0" indent="0" algn="ctr" rtl="0">
                <a:lnSpc>
                  <a:spcPct val="115000"/>
                </a:lnSpc>
                <a:spcBef>
                  <a:spcPts val="0"/>
                </a:spcBef>
                <a:spcAft>
                  <a:spcPts val="0"/>
                </a:spcAft>
                <a:buNone/>
              </a:pPr>
              <a:r>
                <a:rPr lang="en" sz="800" b="1" dirty="0">
                  <a:solidFill>
                    <a:srgbClr val="5E5E5E"/>
                  </a:solidFill>
                  <a:latin typeface="Roboto"/>
                  <a:ea typeface="Roboto"/>
                  <a:cs typeface="Roboto"/>
                  <a:sym typeface="Roboto"/>
                </a:rPr>
                <a:t>OASIS+ PMR #1</a:t>
              </a:r>
              <a:endParaRPr sz="800" b="1" dirty="0">
                <a:solidFill>
                  <a:srgbClr val="5E5E5E"/>
                </a:solidFill>
                <a:latin typeface="Roboto"/>
                <a:ea typeface="Roboto"/>
                <a:cs typeface="Roboto"/>
                <a:sym typeface="Roboto"/>
              </a:endParaRPr>
            </a:p>
            <a:p>
              <a:pPr marL="0" lvl="0" indent="0" algn="ctr" rtl="0">
                <a:lnSpc>
                  <a:spcPct val="115000"/>
                </a:lnSpc>
                <a:spcBef>
                  <a:spcPts val="0"/>
                </a:spcBef>
                <a:spcAft>
                  <a:spcPts val="0"/>
                </a:spcAft>
                <a:buNone/>
              </a:pPr>
              <a:r>
                <a:rPr lang="en" sz="800" b="1" dirty="0">
                  <a:solidFill>
                    <a:srgbClr val="FF0000"/>
                  </a:solidFill>
                  <a:latin typeface="Roboto"/>
                  <a:ea typeface="Roboto"/>
                  <a:cs typeface="Roboto"/>
                  <a:sym typeface="Roboto"/>
                </a:rPr>
                <a:t>OASIS+ Phase 1 “Open Continuous”</a:t>
              </a:r>
              <a:endParaRPr sz="800" b="1" dirty="0">
                <a:solidFill>
                  <a:srgbClr val="FF0000"/>
                </a:solidFill>
                <a:latin typeface="Roboto"/>
                <a:ea typeface="Roboto"/>
                <a:cs typeface="Roboto"/>
                <a:sym typeface="Roboto"/>
              </a:endParaRPr>
            </a:p>
            <a:p>
              <a:pPr marL="0" lvl="0" indent="0" algn="ctr" rtl="0">
                <a:lnSpc>
                  <a:spcPct val="115000"/>
                </a:lnSpc>
                <a:spcBef>
                  <a:spcPts val="0"/>
                </a:spcBef>
                <a:spcAft>
                  <a:spcPts val="0"/>
                </a:spcAft>
                <a:buNone/>
              </a:pPr>
              <a:r>
                <a:rPr lang="en" sz="800" b="1" dirty="0">
                  <a:solidFill>
                    <a:srgbClr val="FF0000"/>
                  </a:solidFill>
                  <a:latin typeface="Roboto"/>
                  <a:ea typeface="Roboto"/>
                  <a:cs typeface="Roboto"/>
                  <a:sym typeface="Roboto"/>
                </a:rPr>
                <a:t>OASIS+ Phase 2</a:t>
              </a:r>
              <a:endParaRPr sz="800" b="1" dirty="0">
                <a:solidFill>
                  <a:srgbClr val="FF0000"/>
                </a:solidFill>
                <a:latin typeface="Roboto"/>
                <a:ea typeface="Roboto"/>
                <a:cs typeface="Roboto"/>
                <a:sym typeface="Roboto"/>
              </a:endParaRPr>
            </a:p>
          </p:txBody>
        </p:sp>
      </p:grpSp>
      <p:graphicFrame>
        <p:nvGraphicFramePr>
          <p:cNvPr id="1420" name="Google Shape;1420;p153"/>
          <p:cNvGraphicFramePr/>
          <p:nvPr>
            <p:extLst>
              <p:ext uri="{D42A27DB-BD31-4B8C-83A1-F6EECF244321}">
                <p14:modId xmlns:p14="http://schemas.microsoft.com/office/powerpoint/2010/main" val="8653031"/>
              </p:ext>
            </p:extLst>
          </p:nvPr>
        </p:nvGraphicFramePr>
        <p:xfrm>
          <a:off x="5735875" y="3803204"/>
          <a:ext cx="2341325" cy="648100"/>
        </p:xfrm>
        <a:graphic>
          <a:graphicData uri="http://schemas.openxmlformats.org/drawingml/2006/table">
            <a:tbl>
              <a:tblPr firstRow="1">
                <a:noFill/>
                <a:tableStyleId>{823FDB09-1BFF-431F-8251-C85B0343A380}</a:tableStyleId>
              </a:tblPr>
              <a:tblGrid>
                <a:gridCol w="635150">
                  <a:extLst>
                    <a:ext uri="{9D8B030D-6E8A-4147-A177-3AD203B41FA5}">
                      <a16:colId xmlns:a16="http://schemas.microsoft.com/office/drawing/2014/main" val="20000"/>
                    </a:ext>
                  </a:extLst>
                </a:gridCol>
                <a:gridCol w="911450">
                  <a:extLst>
                    <a:ext uri="{9D8B030D-6E8A-4147-A177-3AD203B41FA5}">
                      <a16:colId xmlns:a16="http://schemas.microsoft.com/office/drawing/2014/main" val="20001"/>
                    </a:ext>
                  </a:extLst>
                </a:gridCol>
                <a:gridCol w="794725">
                  <a:extLst>
                    <a:ext uri="{9D8B030D-6E8A-4147-A177-3AD203B41FA5}">
                      <a16:colId xmlns:a16="http://schemas.microsoft.com/office/drawing/2014/main" val="20002"/>
                    </a:ext>
                  </a:extLst>
                </a:gridCol>
              </a:tblGrid>
              <a:tr h="162025">
                <a:tc>
                  <a:txBody>
                    <a:bodyPr/>
                    <a:lstStyle/>
                    <a:p>
                      <a:pPr marL="0" lvl="0" indent="0" algn="ctr" rtl="0">
                        <a:lnSpc>
                          <a:spcPct val="115000"/>
                        </a:lnSpc>
                        <a:spcBef>
                          <a:spcPts val="0"/>
                        </a:spcBef>
                        <a:spcAft>
                          <a:spcPts val="0"/>
                        </a:spcAft>
                        <a:buNone/>
                      </a:pPr>
                      <a:r>
                        <a:rPr lang="en" sz="800" b="1" i="1">
                          <a:latin typeface="Roboto"/>
                          <a:ea typeface="Roboto"/>
                          <a:cs typeface="Roboto"/>
                          <a:sym typeface="Roboto"/>
                        </a:rPr>
                        <a:t>Name</a:t>
                      </a:r>
                      <a:endParaRPr sz="800" b="1" i="1">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i="1">
                          <a:latin typeface="Roboto"/>
                          <a:ea typeface="Roboto"/>
                          <a:cs typeface="Roboto"/>
                          <a:sym typeface="Roboto"/>
                        </a:rPr>
                        <a:t>Contract Holders</a:t>
                      </a:r>
                      <a:endParaRPr sz="800" b="1" i="1">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i="1">
                          <a:latin typeface="Roboto"/>
                          <a:ea typeface="Roboto"/>
                          <a:cs typeface="Roboto"/>
                          <a:sym typeface="Roboto"/>
                        </a:rPr>
                        <a:t>Expires</a:t>
                      </a:r>
                      <a:endParaRPr sz="800" b="1" i="1">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62025">
                <a:tc>
                  <a:txBody>
                    <a:bodyPr/>
                    <a:lstStyle/>
                    <a:p>
                      <a:pPr marL="0" lvl="0" indent="0" algn="l" rtl="0">
                        <a:lnSpc>
                          <a:spcPct val="115000"/>
                        </a:lnSpc>
                        <a:spcBef>
                          <a:spcPts val="0"/>
                        </a:spcBef>
                        <a:spcAft>
                          <a:spcPts val="0"/>
                        </a:spcAft>
                        <a:buNone/>
                      </a:pPr>
                      <a:r>
                        <a:rPr lang="en" sz="800">
                          <a:latin typeface="Roboto"/>
                          <a:ea typeface="Roboto"/>
                          <a:cs typeface="Roboto"/>
                          <a:sym typeface="Roboto"/>
                        </a:rPr>
                        <a:t>OASIS SB</a:t>
                      </a:r>
                      <a:endParaRPr sz="800" i="1">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a:latin typeface="Roboto"/>
                          <a:ea typeface="Roboto"/>
                          <a:cs typeface="Roboto"/>
                          <a:sym typeface="Roboto"/>
                        </a:rPr>
                        <a:t>488</a:t>
                      </a:r>
                      <a:endParaRPr sz="800">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a:latin typeface="Roboto"/>
                          <a:ea typeface="Roboto"/>
                          <a:cs typeface="Roboto"/>
                          <a:sym typeface="Roboto"/>
                        </a:rPr>
                        <a:t>12/19/2024</a:t>
                      </a:r>
                      <a:endParaRPr sz="800">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2025">
                <a:tc>
                  <a:txBody>
                    <a:bodyPr/>
                    <a:lstStyle/>
                    <a:p>
                      <a:pPr marL="0" lvl="0" indent="0" algn="l" rtl="0">
                        <a:lnSpc>
                          <a:spcPct val="115000"/>
                        </a:lnSpc>
                        <a:spcBef>
                          <a:spcPts val="0"/>
                        </a:spcBef>
                        <a:spcAft>
                          <a:spcPts val="0"/>
                        </a:spcAft>
                        <a:buNone/>
                      </a:pPr>
                      <a:r>
                        <a:rPr lang="en" sz="800">
                          <a:latin typeface="Roboto"/>
                          <a:ea typeface="Roboto"/>
                          <a:cs typeface="Roboto"/>
                          <a:sym typeface="Roboto"/>
                        </a:rPr>
                        <a:t>OASIS 8(a)</a:t>
                      </a:r>
                      <a:endParaRPr sz="800" i="1">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a:latin typeface="Roboto"/>
                          <a:ea typeface="Roboto"/>
                          <a:cs typeface="Roboto"/>
                          <a:sym typeface="Roboto"/>
                        </a:rPr>
                        <a:t>115</a:t>
                      </a:r>
                      <a:endParaRPr sz="800">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a:latin typeface="Roboto"/>
                          <a:ea typeface="Roboto"/>
                          <a:cs typeface="Roboto"/>
                          <a:sym typeface="Roboto"/>
                        </a:rPr>
                        <a:t>12/19/2024</a:t>
                      </a:r>
                      <a:endParaRPr sz="800">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62025">
                <a:tc>
                  <a:txBody>
                    <a:bodyPr/>
                    <a:lstStyle/>
                    <a:p>
                      <a:pPr marL="0" lvl="0" indent="0" algn="l" rtl="0">
                        <a:lnSpc>
                          <a:spcPct val="115000"/>
                        </a:lnSpc>
                        <a:spcBef>
                          <a:spcPts val="0"/>
                        </a:spcBef>
                        <a:spcAft>
                          <a:spcPts val="0"/>
                        </a:spcAft>
                        <a:buNone/>
                      </a:pPr>
                      <a:r>
                        <a:rPr lang="en" sz="800">
                          <a:latin typeface="Roboto"/>
                          <a:ea typeface="Roboto"/>
                          <a:cs typeface="Roboto"/>
                          <a:sym typeface="Roboto"/>
                        </a:rPr>
                        <a:t>OASIS UR</a:t>
                      </a:r>
                      <a:endParaRPr sz="800" i="1">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a:latin typeface="Roboto"/>
                          <a:ea typeface="Roboto"/>
                          <a:cs typeface="Roboto"/>
                          <a:sym typeface="Roboto"/>
                        </a:rPr>
                        <a:t>147</a:t>
                      </a:r>
                      <a:endParaRPr sz="800">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dirty="0">
                          <a:latin typeface="Roboto"/>
                          <a:ea typeface="Roboto"/>
                          <a:cs typeface="Roboto"/>
                          <a:sym typeface="Roboto"/>
                        </a:rPr>
                        <a:t>3/01/2025</a:t>
                      </a:r>
                      <a:endParaRPr sz="800" dirty="0">
                        <a:latin typeface="Roboto"/>
                        <a:ea typeface="Roboto"/>
                        <a:cs typeface="Roboto"/>
                        <a:sym typeface="Roboto"/>
                      </a:endParaRPr>
                    </a:p>
                  </a:txBody>
                  <a:tcPr marL="28575" marR="28575" marT="15425" marB="15425"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1421" name="Google Shape;1421;p153"/>
          <p:cNvSpPr txBox="1"/>
          <p:nvPr/>
        </p:nvSpPr>
        <p:spPr>
          <a:xfrm>
            <a:off x="5735875" y="3495400"/>
            <a:ext cx="2341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i="1">
                <a:latin typeface="Roboto"/>
                <a:ea typeface="Roboto"/>
                <a:cs typeface="Roboto"/>
                <a:sym typeface="Roboto"/>
              </a:rPr>
              <a:t>Expiration Dates – Legacy OASIS Contracts</a:t>
            </a:r>
            <a:endParaRPr sz="800" b="1" i="1">
              <a:latin typeface="Roboto"/>
              <a:ea typeface="Roboto"/>
              <a:cs typeface="Roboto"/>
              <a:sym typeface="Roboto"/>
            </a:endParaRPr>
          </a:p>
        </p:txBody>
      </p:sp>
      <p:sp>
        <p:nvSpPr>
          <p:cNvPr id="1422" name="Google Shape;1422;p153">
            <a:extLst>
              <a:ext uri="{C183D7F6-B498-43B3-948B-1728B52AA6E4}">
                <adec:decorative xmlns:adec="http://schemas.microsoft.com/office/drawing/2017/decorative" val="1"/>
              </a:ext>
            </a:extLst>
          </p:cNvPr>
          <p:cNvSpPr/>
          <p:nvPr/>
        </p:nvSpPr>
        <p:spPr>
          <a:xfrm rot="-1789476">
            <a:off x="5818898" y="2451800"/>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53"/>
          <p:cNvSpPr txBox="1"/>
          <p:nvPr/>
        </p:nvSpPr>
        <p:spPr>
          <a:xfrm>
            <a:off x="4787875" y="2298150"/>
            <a:ext cx="594600" cy="19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595959"/>
                </a:solidFill>
                <a:highlight>
                  <a:srgbClr val="FFFF00"/>
                </a:highlight>
              </a:rPr>
              <a:t>Today</a:t>
            </a:r>
            <a:endParaRPr sz="1000" b="1">
              <a:solidFill>
                <a:srgbClr val="595959"/>
              </a:solidFill>
              <a:highlight>
                <a:srgbClr val="FFFF00"/>
              </a:highlight>
            </a:endParaRPr>
          </a:p>
        </p:txBody>
      </p:sp>
      <p:sp>
        <p:nvSpPr>
          <p:cNvPr id="1424" name="Google Shape;1424;p153">
            <a:extLst>
              <a:ext uri="{C183D7F6-B498-43B3-948B-1728B52AA6E4}">
                <adec:decorative xmlns:adec="http://schemas.microsoft.com/office/drawing/2017/decorative" val="1"/>
              </a:ext>
            </a:extLst>
          </p:cNvPr>
          <p:cNvSpPr/>
          <p:nvPr/>
        </p:nvSpPr>
        <p:spPr>
          <a:xfrm rot="-1789476">
            <a:off x="5056898" y="2528000"/>
            <a:ext cx="160451" cy="160451"/>
          </a:xfrm>
          <a:prstGeom prst="ellipse">
            <a:avLst/>
          </a:prstGeom>
          <a:solidFill>
            <a:srgbClr val="FFFFFF"/>
          </a:solidFill>
          <a:ln w="38100" cap="flat" cmpd="sng">
            <a:solidFill>
              <a:srgbClr val="0C5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5" name="Google Shape;1425;p153" descr="Oasis + logo "/>
          <p:cNvPicPr preferRelativeResize="0"/>
          <p:nvPr/>
        </p:nvPicPr>
        <p:blipFill>
          <a:blip r:embed="rId3">
            <a:alphaModFix/>
          </a:blip>
          <a:stretch>
            <a:fillRect/>
          </a:stretch>
        </p:blipFill>
        <p:spPr>
          <a:xfrm>
            <a:off x="7516738" y="113350"/>
            <a:ext cx="1371750" cy="575500"/>
          </a:xfrm>
          <a:prstGeom prst="rect">
            <a:avLst/>
          </a:prstGeom>
          <a:noFill/>
          <a:ln>
            <a:noFill/>
          </a:ln>
        </p:spPr>
      </p:pic>
      <p:pic>
        <p:nvPicPr>
          <p:cNvPr id="1426" name="Google Shape;1426;p153" descr="BIC_Icon"/>
          <p:cNvPicPr preferRelativeResize="0"/>
          <p:nvPr/>
        </p:nvPicPr>
        <p:blipFill>
          <a:blip r:embed="rId4">
            <a:alphaModFix/>
          </a:blip>
          <a:stretch>
            <a:fillRect/>
          </a:stretch>
        </p:blipFill>
        <p:spPr>
          <a:xfrm>
            <a:off x="169700" y="4577624"/>
            <a:ext cx="609225" cy="380125"/>
          </a:xfrm>
          <a:prstGeom prst="rect">
            <a:avLst/>
          </a:prstGeom>
          <a:noFill/>
          <a:ln>
            <a:noFill/>
          </a:ln>
        </p:spPr>
      </p:pic>
      <p:sp>
        <p:nvSpPr>
          <p:cNvPr id="1380" name="Google Shape;1380;p153"/>
          <p:cNvSpPr txBox="1">
            <a:spLocks noGrp="1"/>
          </p:cNvSpPr>
          <p:nvPr>
            <p:ph type="title"/>
          </p:nvPr>
        </p:nvSpPr>
        <p:spPr>
          <a:xfrm>
            <a:off x="311700" y="291875"/>
            <a:ext cx="8520600" cy="4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90">
                <a:solidFill>
                  <a:srgbClr val="0579BD"/>
                </a:solidFill>
              </a:rPr>
              <a:t>OASIS+ </a:t>
            </a:r>
            <a:r>
              <a:rPr lang="en" sz="2200">
                <a:solidFill>
                  <a:srgbClr val="003C71"/>
                </a:solidFill>
              </a:rPr>
              <a:t>High-Level Milestone Chart (FY21-25)</a:t>
            </a:r>
            <a:endParaRPr sz="2200" i="1">
              <a:solidFill>
                <a:srgbClr val="0579BD"/>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54"/>
          <p:cNvSpPr txBox="1">
            <a:spLocks noGrp="1"/>
          </p:cNvSpPr>
          <p:nvPr>
            <p:ph type="title"/>
          </p:nvPr>
        </p:nvSpPr>
        <p:spPr>
          <a:xfrm>
            <a:off x="144075" y="2150850"/>
            <a:ext cx="64245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dirty="0"/>
              <a:t>Polls 2</a:t>
            </a:r>
            <a:endParaRPr dirty="0"/>
          </a:p>
        </p:txBody>
      </p:sp>
      <p:sp>
        <p:nvSpPr>
          <p:cNvPr id="1432" name="Google Shape;1432;p154"/>
          <p:cNvSpPr txBox="1">
            <a:spLocks noGrp="1"/>
          </p:cNvSpPr>
          <p:nvPr>
            <p:ph type="sldNum" idx="12"/>
          </p:nvPr>
        </p:nvSpPr>
        <p:spPr>
          <a:xfrm>
            <a:off x="693830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8" name="Google Shape;1438;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sp>
        <p:nvSpPr>
          <p:cNvPr id="1439" name="Google Shape;1439;p155"/>
          <p:cNvSpPr txBox="1">
            <a:spLocks noGrp="1"/>
          </p:cNvSpPr>
          <p:nvPr>
            <p:ph type="title" idx="4294967295"/>
          </p:nvPr>
        </p:nvSpPr>
        <p:spPr>
          <a:xfrm>
            <a:off x="3160713" y="1201738"/>
            <a:ext cx="4773612" cy="2436812"/>
          </a:xfrm>
          <a:prstGeom prst="rect">
            <a:avLst/>
          </a:prstGeom>
          <a:noFill/>
          <a:ln>
            <a:noFill/>
            <a:prstDash/>
          </a:ln>
          <a:effectLst/>
        </p:spPr>
        <p:txBody>
          <a:bodyPr rot="0" spcFirstLastPara="1" vertOverflow="overflow" horzOverflow="overflow" vert="horz" wrap="square" lIns="0" tIns="0" rIns="91425" bIns="91425" numCol="1" spcCol="0" rtlCol="0" fromWordArt="0" anchor="t" anchorCtr="0" forceAA="0" compatLnSpc="1">
            <a:prstTxWarp prst="textNoShape">
              <a:avLst/>
            </a:prstTxWarp>
            <a:normAutofit fontScale="90000"/>
          </a:bodyPr>
          <a:lstStyle/>
          <a:p>
            <a:pPr marL="228600" marR="0" lvl="0" indent="-114300" algn="l" defTabSz="914400" rtl="0" eaLnBrk="1" fontAlgn="auto" latinLnBrk="0" hangingPunct="1">
              <a:lnSpc>
                <a:spcPct val="100000"/>
              </a:lnSpc>
              <a:spcBef>
                <a:spcPts val="0"/>
              </a:spcBef>
              <a:spcAft>
                <a:spcPts val="0"/>
              </a:spcAft>
              <a:buClr>
                <a:schemeClr val="dk2"/>
              </a:buClr>
              <a:buSzPts val="1800"/>
              <a:buFont typeface="Arial"/>
              <a:buNone/>
              <a:tabLst/>
              <a:defRPr/>
            </a:pPr>
            <a:endParaRPr kumimoji="0" lang="en-US" sz="1600" b="1" i="0" u="none" strike="noStrike" kern="0" cap="none" spc="0" normalizeH="0" baseline="0" noProof="0" dirty="0">
              <a:ln>
                <a:noFill/>
              </a:ln>
              <a:solidFill>
                <a:srgbClr val="FFFFFF"/>
              </a:solidFill>
              <a:effectLst/>
              <a:uLnTx/>
              <a:uFillTx/>
              <a:latin typeface="Arial"/>
              <a:ea typeface="Arial"/>
              <a:cs typeface="Arial"/>
              <a:sym typeface="Arial"/>
            </a:endParaRP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2902" b="1" i="0" u="none" strike="noStrike" kern="0" cap="none" spc="0" normalizeH="0" baseline="0" noProof="0" dirty="0">
                <a:ln>
                  <a:noFill/>
                </a:ln>
                <a:solidFill>
                  <a:schemeClr val="dk1"/>
                </a:solidFill>
                <a:effectLst/>
                <a:uLnTx/>
                <a:uFillTx/>
                <a:latin typeface="Arial"/>
                <a:ea typeface="Arial"/>
                <a:cs typeface="Arial"/>
                <a:sym typeface="Arial"/>
              </a:rPr>
              <a:t>Bill </a:t>
            </a:r>
            <a:r>
              <a:rPr kumimoji="0" lang="en-US" sz="2902" b="1" i="0" u="none" strike="noStrike" kern="0" cap="none" spc="0" normalizeH="0" baseline="0" noProof="0" dirty="0" err="1">
                <a:ln>
                  <a:noFill/>
                </a:ln>
                <a:solidFill>
                  <a:schemeClr val="dk1"/>
                </a:solidFill>
                <a:effectLst/>
                <a:uLnTx/>
                <a:uFillTx/>
                <a:latin typeface="Arial"/>
                <a:ea typeface="Arial"/>
                <a:cs typeface="Arial"/>
                <a:sym typeface="Arial"/>
              </a:rPr>
              <a:t>Niess</a:t>
            </a:r>
            <a:endParaRPr kumimoji="0" lang="en-US" sz="2902" b="1" i="0" u="none" strike="noStrike" kern="0" cap="none" spc="0" normalizeH="0" baseline="0" noProof="0" dirty="0">
              <a:ln>
                <a:noFill/>
              </a:ln>
              <a:solidFill>
                <a:schemeClr val="dk1"/>
              </a:solidFill>
              <a:effectLst/>
              <a:uLnTx/>
              <a:uFillTx/>
              <a:latin typeface="Arial"/>
              <a:ea typeface="Arial"/>
              <a:cs typeface="Arial"/>
              <a:sym typeface="Arial"/>
            </a:endParaRP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2331" b="0" i="0" u="none" strike="noStrike" kern="0" cap="none" spc="0" normalizeH="0" baseline="0" noProof="0" dirty="0">
                <a:ln>
                  <a:noFill/>
                </a:ln>
                <a:solidFill>
                  <a:schemeClr val="dk1"/>
                </a:solidFill>
                <a:effectLst/>
                <a:uLnTx/>
                <a:uFillTx/>
                <a:latin typeface="Arial"/>
                <a:ea typeface="Arial"/>
                <a:cs typeface="Arial"/>
                <a:sym typeface="Arial"/>
              </a:rPr>
              <a:t>OASIS+ Program Manager</a:t>
            </a: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endParaRPr kumimoji="0" lang="en-US" sz="1702" b="0" i="0" u="none" strike="noStrike" kern="0" cap="none" spc="0" normalizeH="0" baseline="0" noProof="0" dirty="0">
              <a:ln>
                <a:noFill/>
              </a:ln>
              <a:solidFill>
                <a:schemeClr val="dk1"/>
              </a:solidFill>
              <a:effectLst/>
              <a:uLnTx/>
              <a:uFillTx/>
              <a:latin typeface="Arial"/>
              <a:ea typeface="Arial"/>
              <a:cs typeface="Arial"/>
              <a:sym typeface="Arial"/>
            </a:endParaRP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702" b="0" i="0" u="none" strike="noStrike" kern="0" cap="none" spc="0" normalizeH="0" baseline="0" noProof="0" dirty="0">
                <a:ln>
                  <a:noFill/>
                </a:ln>
                <a:solidFill>
                  <a:schemeClr val="dk1"/>
                </a:solidFill>
                <a:effectLst/>
                <a:uLnTx/>
                <a:uFillTx/>
                <a:latin typeface="Arial"/>
                <a:ea typeface="Arial"/>
                <a:cs typeface="Arial"/>
                <a:sym typeface="Arial"/>
              </a:rPr>
              <a:t>Office of Professional Services and Human Capital (PSHC)</a:t>
            </a: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702" b="0" i="0" u="none" strike="noStrike" kern="0" cap="none" spc="0" normalizeH="0" baseline="0" noProof="0" dirty="0">
                <a:ln>
                  <a:noFill/>
                </a:ln>
                <a:solidFill>
                  <a:schemeClr val="dk1"/>
                </a:solidFill>
                <a:effectLst/>
                <a:uLnTx/>
                <a:uFillTx/>
                <a:latin typeface="Arial"/>
                <a:ea typeface="Arial"/>
                <a:cs typeface="Arial"/>
                <a:sym typeface="Arial"/>
              </a:rPr>
              <a:t>Federal Acquisition Service (FAS)</a:t>
            </a: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702" b="0" i="0" u="none" strike="noStrike" kern="0" cap="none" spc="0" normalizeH="0" baseline="0" noProof="0" dirty="0">
                <a:ln>
                  <a:noFill/>
                </a:ln>
                <a:solidFill>
                  <a:schemeClr val="dk1"/>
                </a:solidFill>
                <a:effectLst/>
                <a:uLnTx/>
                <a:uFillTx/>
                <a:latin typeface="Arial"/>
                <a:ea typeface="Arial"/>
                <a:cs typeface="Arial"/>
                <a:sym typeface="Arial"/>
              </a:rPr>
              <a:t>U.S. General Services Administration (GSA)</a:t>
            </a: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endParaRPr kumimoji="0" lang="en-US" sz="1702" b="0" i="0" u="none" strike="noStrike" kern="0" cap="none" spc="0" normalizeH="0" baseline="0" noProof="0" dirty="0">
              <a:ln>
                <a:noFill/>
              </a:ln>
              <a:solidFill>
                <a:srgbClr val="0C58D3"/>
              </a:solidFill>
              <a:effectLst/>
              <a:uLnTx/>
              <a:uFillTx/>
              <a:latin typeface="Arial"/>
              <a:ea typeface="Arial"/>
              <a:cs typeface="Arial"/>
              <a:sym typeface="Arial"/>
            </a:endParaRP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702" b="0" i="0" u="none" strike="noStrike" kern="0" cap="none" spc="0" normalizeH="0" baseline="0" noProof="0" dirty="0">
                <a:ln>
                  <a:noFill/>
                </a:ln>
                <a:solidFill>
                  <a:schemeClr val="dk1"/>
                </a:solidFill>
                <a:effectLst/>
                <a:uLnTx/>
                <a:uFillTx/>
                <a:latin typeface="Arial"/>
                <a:ea typeface="Arial"/>
                <a:cs typeface="Arial"/>
                <a:sym typeface="Arial"/>
              </a:rPr>
              <a:t>Email –</a:t>
            </a:r>
            <a:r>
              <a:rPr kumimoji="0" lang="en-US" sz="1702" b="0" i="0" u="none" strike="noStrike" kern="0" cap="none" spc="0" normalizeH="0" baseline="0" noProof="0" dirty="0">
                <a:ln>
                  <a:noFill/>
                </a:ln>
                <a:solidFill>
                  <a:srgbClr val="0C58D3"/>
                </a:solidFill>
                <a:effectLst/>
                <a:uLnTx/>
                <a:uFillTx/>
                <a:latin typeface="Arial"/>
                <a:ea typeface="Arial"/>
                <a:cs typeface="Arial"/>
                <a:sym typeface="Arial"/>
              </a:rPr>
              <a:t> </a:t>
            </a:r>
            <a:r>
              <a:rPr kumimoji="0" lang="en-US" sz="1602" b="0" i="0" u="sng" strike="noStrike" kern="0" cap="none" spc="0" normalizeH="0" baseline="0" noProof="0" dirty="0">
                <a:ln>
                  <a:noFill/>
                </a:ln>
                <a:solidFill>
                  <a:srgbClr val="0C58D3"/>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william.niess@gsa.gov</a:t>
            </a:r>
            <a:endParaRPr kumimoji="0" lang="en-US" sz="1602" b="0" i="0" u="none" strike="noStrike" kern="0" cap="none" spc="0" normalizeH="0" baseline="0" noProof="0" dirty="0">
              <a:ln>
                <a:noFill/>
              </a:ln>
              <a:solidFill>
                <a:srgbClr val="0C58D3"/>
              </a:solidFill>
              <a:effectLst/>
              <a:uLnTx/>
              <a:uFillTx/>
              <a:latin typeface="Arial"/>
              <a:ea typeface="Arial"/>
              <a:cs typeface="Arial"/>
              <a:sym typeface="Arial"/>
            </a:endParaRPr>
          </a:p>
          <a:p>
            <a:pPr marL="228600" marR="0" lvl="0" indent="-114300" algn="l" defTabSz="914400" rtl="0" eaLnBrk="1" fontAlgn="auto" latinLnBrk="0" hangingPunct="1">
              <a:lnSpc>
                <a:spcPct val="115000"/>
              </a:lnSpc>
              <a:spcBef>
                <a:spcPts val="1000"/>
              </a:spcBef>
              <a:spcAft>
                <a:spcPts val="0"/>
              </a:spcAft>
              <a:buClr>
                <a:schemeClr val="dk2"/>
              </a:buClr>
              <a:buSzPts val="1800"/>
              <a:buFont typeface="Arial"/>
              <a:buNone/>
              <a:tabLst/>
              <a:defRPr/>
            </a:pPr>
            <a:r>
              <a:rPr kumimoji="0" lang="en-US" sz="1602" b="0" i="0" u="none" strike="noStrike" kern="0" cap="none" spc="0" normalizeH="0" baseline="0" noProof="0" dirty="0">
                <a:ln>
                  <a:noFill/>
                </a:ln>
                <a:solidFill>
                  <a:schemeClr val="dk1"/>
                </a:solidFill>
                <a:effectLst/>
                <a:uLnTx/>
                <a:uFillTx/>
                <a:latin typeface="Arial"/>
                <a:ea typeface="Arial"/>
                <a:cs typeface="Arial"/>
                <a:sym typeface="Arial"/>
              </a:rPr>
              <a:t>Group Email –</a:t>
            </a:r>
            <a:r>
              <a:rPr kumimoji="0" lang="en-US" sz="1602" b="0" i="0" u="none" strike="noStrike" kern="0" cap="none" spc="0" normalizeH="0" baseline="0" noProof="0" dirty="0">
                <a:ln>
                  <a:noFill/>
                </a:ln>
                <a:solidFill>
                  <a:srgbClr val="0C58D3"/>
                </a:solidFill>
                <a:effectLst/>
                <a:uLnTx/>
                <a:uFillTx/>
                <a:latin typeface="Arial"/>
                <a:ea typeface="Arial"/>
                <a:cs typeface="Arial"/>
                <a:sym typeface="Arial"/>
              </a:rPr>
              <a:t> </a:t>
            </a:r>
            <a:r>
              <a:rPr kumimoji="0" lang="en-US" sz="1602" b="0" i="0" u="sng" strike="noStrike" kern="0" cap="none" spc="0" normalizeH="0" baseline="0" noProof="0" dirty="0">
                <a:ln>
                  <a:noFill/>
                </a:ln>
                <a:solidFill>
                  <a:srgbClr val="0C58D3"/>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OASISPlus@gsa.gov</a:t>
            </a:r>
            <a:r>
              <a:rPr kumimoji="0" lang="en-US" sz="1602" b="0" i="0" u="none" strike="noStrike" kern="0" cap="none" spc="0" normalizeH="0" baseline="0" noProof="0" dirty="0">
                <a:ln>
                  <a:noFill/>
                </a:ln>
                <a:solidFill>
                  <a:srgbClr val="0C58D3"/>
                </a:solidFill>
                <a:effectLst/>
                <a:uLnTx/>
                <a:uFillTx/>
                <a:latin typeface="Arial"/>
                <a:ea typeface="Arial"/>
                <a:cs typeface="Arial"/>
                <a:sym typeface="Arial"/>
              </a:rPr>
              <a:t> </a:t>
            </a: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endParaRPr kumimoji="0" lang="en-US" sz="1602" b="0" i="0" u="none" strike="noStrike" kern="0" cap="none" spc="0" normalizeH="0" baseline="0" noProof="0" dirty="0">
              <a:ln>
                <a:noFill/>
              </a:ln>
              <a:solidFill>
                <a:srgbClr val="0C58D3"/>
              </a:solidFill>
              <a:effectLst/>
              <a:uLnTx/>
              <a:uFillTx/>
              <a:latin typeface="Arial"/>
              <a:ea typeface="Arial"/>
              <a:cs typeface="Arial"/>
              <a:sym typeface="Arial"/>
            </a:endParaRPr>
          </a:p>
          <a:p>
            <a:pPr marL="228600" marR="0" lvl="0" indent="-114300" algn="l" defTabSz="914400" rtl="0" eaLnBrk="1" fontAlgn="auto" latinLnBrk="0" hangingPunct="1">
              <a:lnSpc>
                <a:spcPct val="115000"/>
              </a:lnSpc>
              <a:spcBef>
                <a:spcPts val="0"/>
              </a:spcBef>
              <a:spcAft>
                <a:spcPts val="0"/>
              </a:spcAft>
              <a:buClr>
                <a:schemeClr val="dk2"/>
              </a:buClr>
              <a:buSzPts val="1800"/>
              <a:buFont typeface="Arial"/>
              <a:buNone/>
              <a:tabLst/>
              <a:defRPr/>
            </a:pPr>
            <a:r>
              <a:rPr kumimoji="0" lang="en-US" sz="1600" b="0" i="0" u="none" strike="noStrike" kern="0" cap="none" spc="0" normalizeH="0" baseline="0" noProof="0" dirty="0">
                <a:ln>
                  <a:noFill/>
                </a:ln>
                <a:solidFill>
                  <a:schemeClr val="dk1"/>
                </a:solidFill>
                <a:effectLst/>
                <a:uLnTx/>
                <a:uFillTx/>
                <a:latin typeface="Arial"/>
                <a:ea typeface="Arial"/>
                <a:cs typeface="Arial"/>
                <a:sym typeface="Arial"/>
              </a:rPr>
              <a:t>OASIS+ Website</a:t>
            </a:r>
            <a:r>
              <a:rPr kumimoji="0" lang="en-US" sz="1600" b="1" i="0" u="none" strike="noStrike" kern="0" cap="none" spc="0" normalizeH="0" baseline="0" noProof="0" dirty="0">
                <a:ln>
                  <a:noFill/>
                </a:ln>
                <a:solidFill>
                  <a:schemeClr val="dk1"/>
                </a:solidFill>
                <a:effectLst/>
                <a:uLnTx/>
                <a:uFillTx/>
                <a:latin typeface="Arial"/>
                <a:ea typeface="Arial"/>
                <a:cs typeface="Arial"/>
                <a:sym typeface="Arial"/>
              </a:rPr>
              <a:t>:</a:t>
            </a:r>
            <a:r>
              <a:rPr kumimoji="0" lang="en-US" sz="1500" b="1"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1500" b="0" i="0" u="sng" strike="noStrike" kern="0" cap="none" spc="0" normalizeH="0" baseline="0" noProof="0" dirty="0">
                <a:ln>
                  <a:noFill/>
                </a:ln>
                <a:solidFill>
                  <a:srgbClr val="0C58D3"/>
                </a:solidFill>
                <a:effectLst/>
                <a:uLnTx/>
                <a:uFillTx/>
                <a:latin typeface="Arial"/>
                <a:ea typeface="Arial"/>
                <a:cs typeface="Arial"/>
                <a:sym typeface="Arial"/>
                <a:hlinkClick r:id="rId5">
                  <a:extLst>
                    <a:ext uri="{A12FA001-AC4F-418D-AE19-62706E023703}">
                      <ahyp:hlinkClr xmlns:ahyp="http://schemas.microsoft.com/office/drawing/2018/hyperlinkcolor" val="tx"/>
                    </a:ext>
                  </a:extLst>
                </a:hlinkClick>
              </a:rPr>
              <a:t>https://www.gsa.gov/oasis-plus/</a:t>
            </a:r>
            <a:endParaRPr kumimoji="0" lang="en-US" sz="1800" b="1" i="0" u="none" strike="noStrike" kern="0" cap="none" spc="0" normalizeH="0" baseline="0" noProof="0" dirty="0">
              <a:ln>
                <a:noFill/>
              </a:ln>
              <a:solidFill>
                <a:srgbClr val="0C58D3"/>
              </a:solidFill>
              <a:effectLst/>
              <a:uLnTx/>
              <a:uFillTx/>
              <a:latin typeface="Arial"/>
              <a:ea typeface="Arial"/>
              <a:cs typeface="Arial"/>
              <a:sym typeface="Arial"/>
            </a:endParaRPr>
          </a:p>
        </p:txBody>
      </p:sp>
      <p:sp>
        <p:nvSpPr>
          <p:cNvPr id="1437" name="Google Shape;1437;p155"/>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11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graphicFrame>
        <p:nvGraphicFramePr>
          <p:cNvPr id="811" name="Google Shape;811;p111"/>
          <p:cNvGraphicFramePr/>
          <p:nvPr>
            <p:extLst>
              <p:ext uri="{D42A27DB-BD31-4B8C-83A1-F6EECF244321}">
                <p14:modId xmlns:p14="http://schemas.microsoft.com/office/powerpoint/2010/main" val="906654181"/>
              </p:ext>
            </p:extLst>
          </p:nvPr>
        </p:nvGraphicFramePr>
        <p:xfrm>
          <a:off x="592638" y="1268725"/>
          <a:ext cx="7114400" cy="3408600"/>
        </p:xfrm>
        <a:graphic>
          <a:graphicData uri="http://schemas.openxmlformats.org/drawingml/2006/table">
            <a:tbl>
              <a:tblPr firstRow="1">
                <a:noFill/>
                <a:tableStyleId>{14804647-6DFD-4ACA-9A88-54C4BE6BFB69}</a:tableStyleId>
              </a:tblPr>
              <a:tblGrid>
                <a:gridCol w="610100">
                  <a:extLst>
                    <a:ext uri="{9D8B030D-6E8A-4147-A177-3AD203B41FA5}">
                      <a16:colId xmlns:a16="http://schemas.microsoft.com/office/drawing/2014/main" val="20000"/>
                    </a:ext>
                  </a:extLst>
                </a:gridCol>
                <a:gridCol w="65043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Clr>
                          <a:schemeClr val="dk1"/>
                        </a:buClr>
                        <a:buSzPts val="1100"/>
                        <a:buFont typeface="Arial"/>
                        <a:buNone/>
                      </a:pPr>
                      <a:r>
                        <a:rPr lang="en" sz="2200" b="1">
                          <a:solidFill>
                            <a:schemeClr val="lt1"/>
                          </a:solidFill>
                        </a:rPr>
                        <a:t>#</a:t>
                      </a:r>
                      <a:endParaRPr sz="18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32963"/>
                    </a:solidFill>
                  </a:tcPr>
                </a:tc>
                <a:tc>
                  <a:txBody>
                    <a:bodyPr/>
                    <a:lstStyle/>
                    <a:p>
                      <a:pPr marL="0" marR="0" lvl="0" indent="0" algn="l" rtl="0">
                        <a:lnSpc>
                          <a:spcPct val="100000"/>
                        </a:lnSpc>
                        <a:spcBef>
                          <a:spcPts val="0"/>
                        </a:spcBef>
                        <a:spcAft>
                          <a:spcPts val="0"/>
                        </a:spcAft>
                        <a:buNone/>
                      </a:pPr>
                      <a:r>
                        <a:rPr lang="en" sz="2200" b="1">
                          <a:solidFill>
                            <a:schemeClr val="lt1"/>
                          </a:solidFill>
                        </a:rPr>
                        <a:t>Topic</a:t>
                      </a:r>
                      <a:endParaRPr sz="2200" b="1">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32963"/>
                    </a:solidFill>
                  </a:tcPr>
                </a:tc>
                <a:extLst>
                  <a:ext uri="{0D108BD9-81ED-4DB2-BD59-A6C34878D82A}">
                    <a16:rowId xmlns:a16="http://schemas.microsoft.com/office/drawing/2014/main" val="10000"/>
                  </a:ext>
                </a:extLst>
              </a:tr>
              <a:tr h="354000">
                <a:tc>
                  <a:txBody>
                    <a:bodyPr/>
                    <a:lstStyle/>
                    <a:p>
                      <a:pPr marL="0" marR="0" lvl="0" indent="0" algn="ctr" rtl="0">
                        <a:lnSpc>
                          <a:spcPct val="120000"/>
                        </a:lnSpc>
                        <a:spcBef>
                          <a:spcPts val="0"/>
                        </a:spcBef>
                        <a:spcAft>
                          <a:spcPts val="0"/>
                        </a:spcAft>
                        <a:buNone/>
                      </a:pPr>
                      <a:r>
                        <a:rPr lang="en" sz="1800" b="1">
                          <a:solidFill>
                            <a:schemeClr val="dk2"/>
                          </a:solidFill>
                        </a:rPr>
                        <a:t>4</a:t>
                      </a:r>
                      <a:endParaRPr sz="1800" b="1">
                        <a:solidFill>
                          <a:schemeClr val="dk2"/>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tc>
                  <a:txBody>
                    <a:bodyPr/>
                    <a:lstStyle/>
                    <a:p>
                      <a:pPr marL="0" lvl="0" indent="0" algn="l" rtl="0">
                        <a:lnSpc>
                          <a:spcPct val="120000"/>
                        </a:lnSpc>
                        <a:spcBef>
                          <a:spcPts val="0"/>
                        </a:spcBef>
                        <a:spcAft>
                          <a:spcPts val="0"/>
                        </a:spcAft>
                        <a:buNone/>
                      </a:pPr>
                      <a:r>
                        <a:rPr lang="en" sz="1800" b="1">
                          <a:solidFill>
                            <a:schemeClr val="dk2"/>
                          </a:solidFill>
                        </a:rPr>
                        <a:t>Demand Data</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extLst>
                  <a:ext uri="{0D108BD9-81ED-4DB2-BD59-A6C34878D82A}">
                    <a16:rowId xmlns:a16="http://schemas.microsoft.com/office/drawing/2014/main" val="10001"/>
                  </a:ext>
                </a:extLst>
              </a:tr>
              <a:tr h="381000">
                <a:tc>
                  <a:txBody>
                    <a:bodyPr/>
                    <a:lstStyle/>
                    <a:p>
                      <a:pPr marL="0" marR="0" lvl="0" indent="0" algn="ctr" rtl="0">
                        <a:lnSpc>
                          <a:spcPct val="120000"/>
                        </a:lnSpc>
                        <a:spcBef>
                          <a:spcPts val="0"/>
                        </a:spcBef>
                        <a:spcAft>
                          <a:spcPts val="0"/>
                        </a:spcAft>
                        <a:buNone/>
                      </a:pPr>
                      <a:r>
                        <a:rPr lang="en" sz="1800" b="1">
                          <a:solidFill>
                            <a:schemeClr val="dk2"/>
                          </a:solidFill>
                        </a:rPr>
                        <a:t>5</a:t>
                      </a:r>
                      <a:endParaRPr sz="1800" b="1">
                        <a:solidFill>
                          <a:schemeClr val="dk2"/>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tc>
                  <a:txBody>
                    <a:bodyPr/>
                    <a:lstStyle/>
                    <a:p>
                      <a:pPr marL="0" lvl="0" indent="0" algn="l" rtl="0">
                        <a:lnSpc>
                          <a:spcPct val="120000"/>
                        </a:lnSpc>
                        <a:spcBef>
                          <a:spcPts val="0"/>
                        </a:spcBef>
                        <a:spcAft>
                          <a:spcPts val="0"/>
                        </a:spcAft>
                        <a:buNone/>
                      </a:pPr>
                      <a:r>
                        <a:rPr lang="en" sz="1800" b="1">
                          <a:solidFill>
                            <a:schemeClr val="dk2"/>
                          </a:solidFill>
                        </a:rPr>
                        <a:t>Delivery Statistics</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extLst>
                  <a:ext uri="{0D108BD9-81ED-4DB2-BD59-A6C34878D82A}">
                    <a16:rowId xmlns:a16="http://schemas.microsoft.com/office/drawing/2014/main" val="10002"/>
                  </a:ext>
                </a:extLst>
              </a:tr>
              <a:tr h="381000">
                <a:tc>
                  <a:txBody>
                    <a:bodyPr/>
                    <a:lstStyle/>
                    <a:p>
                      <a:pPr marL="0" marR="0" lvl="0" indent="0" algn="ctr" rtl="0">
                        <a:lnSpc>
                          <a:spcPct val="120000"/>
                        </a:lnSpc>
                        <a:spcBef>
                          <a:spcPts val="0"/>
                        </a:spcBef>
                        <a:spcAft>
                          <a:spcPts val="0"/>
                        </a:spcAft>
                        <a:buNone/>
                      </a:pPr>
                      <a:r>
                        <a:rPr lang="en" sz="1800" b="1">
                          <a:solidFill>
                            <a:schemeClr val="dk2"/>
                          </a:solidFill>
                        </a:rPr>
                        <a:t>6</a:t>
                      </a:r>
                      <a:endParaRPr sz="1800" b="1">
                        <a:solidFill>
                          <a:schemeClr val="dk2"/>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tc>
                  <a:txBody>
                    <a:bodyPr/>
                    <a:lstStyle/>
                    <a:p>
                      <a:pPr marL="0" lvl="0" indent="0" algn="l" rtl="0">
                        <a:lnSpc>
                          <a:spcPct val="120000"/>
                        </a:lnSpc>
                        <a:spcBef>
                          <a:spcPts val="0"/>
                        </a:spcBef>
                        <a:spcAft>
                          <a:spcPts val="0"/>
                        </a:spcAft>
                        <a:buNone/>
                      </a:pPr>
                      <a:r>
                        <a:rPr lang="en" sz="1800" b="1">
                          <a:solidFill>
                            <a:schemeClr val="dk2"/>
                          </a:solidFill>
                        </a:rPr>
                        <a:t>Advantage Suspensions</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extLst>
                  <a:ext uri="{0D108BD9-81ED-4DB2-BD59-A6C34878D82A}">
                    <a16:rowId xmlns:a16="http://schemas.microsoft.com/office/drawing/2014/main" val="10003"/>
                  </a:ext>
                </a:extLst>
              </a:tr>
              <a:tr h="381000">
                <a:tc>
                  <a:txBody>
                    <a:bodyPr/>
                    <a:lstStyle/>
                    <a:p>
                      <a:pPr marL="0" marR="0" lvl="0" indent="0" algn="ctr" rtl="0">
                        <a:lnSpc>
                          <a:spcPct val="120000"/>
                        </a:lnSpc>
                        <a:spcBef>
                          <a:spcPts val="0"/>
                        </a:spcBef>
                        <a:spcAft>
                          <a:spcPts val="0"/>
                        </a:spcAft>
                        <a:buNone/>
                      </a:pPr>
                      <a:r>
                        <a:rPr lang="en" sz="1800" b="1">
                          <a:solidFill>
                            <a:schemeClr val="dk2"/>
                          </a:solidFill>
                        </a:rPr>
                        <a:t>7</a:t>
                      </a:r>
                      <a:endParaRPr sz="1800" b="1">
                        <a:solidFill>
                          <a:schemeClr val="dk2"/>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tc>
                  <a:txBody>
                    <a:bodyPr/>
                    <a:lstStyle/>
                    <a:p>
                      <a:pPr marL="0" lvl="0" indent="0" algn="l" rtl="0">
                        <a:lnSpc>
                          <a:spcPct val="120000"/>
                        </a:lnSpc>
                        <a:spcBef>
                          <a:spcPts val="0"/>
                        </a:spcBef>
                        <a:spcAft>
                          <a:spcPts val="0"/>
                        </a:spcAft>
                        <a:buNone/>
                      </a:pPr>
                      <a:r>
                        <a:rPr lang="en" sz="1800" b="1">
                          <a:solidFill>
                            <a:schemeClr val="dk2"/>
                          </a:solidFill>
                        </a:rPr>
                        <a:t>Requisition Channel - Scorecard</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extLst>
                  <a:ext uri="{0D108BD9-81ED-4DB2-BD59-A6C34878D82A}">
                    <a16:rowId xmlns:a16="http://schemas.microsoft.com/office/drawing/2014/main" val="10004"/>
                  </a:ext>
                </a:extLst>
              </a:tr>
              <a:tr h="381000">
                <a:tc>
                  <a:txBody>
                    <a:bodyPr/>
                    <a:lstStyle/>
                    <a:p>
                      <a:pPr marL="0" marR="0" lvl="0" indent="0" algn="ctr" rtl="0">
                        <a:lnSpc>
                          <a:spcPct val="120000"/>
                        </a:lnSpc>
                        <a:spcBef>
                          <a:spcPts val="0"/>
                        </a:spcBef>
                        <a:spcAft>
                          <a:spcPts val="0"/>
                        </a:spcAft>
                        <a:buNone/>
                      </a:pPr>
                      <a:r>
                        <a:rPr lang="en" sz="1800" b="1">
                          <a:solidFill>
                            <a:schemeClr val="dk2"/>
                          </a:solidFill>
                        </a:rPr>
                        <a:t>8</a:t>
                      </a:r>
                      <a:endParaRPr sz="1800" b="1">
                        <a:solidFill>
                          <a:schemeClr val="dk2"/>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tc>
                  <a:txBody>
                    <a:bodyPr/>
                    <a:lstStyle/>
                    <a:p>
                      <a:pPr marL="0" lvl="0" indent="0" algn="l" rtl="0">
                        <a:lnSpc>
                          <a:spcPct val="120000"/>
                        </a:lnSpc>
                        <a:spcBef>
                          <a:spcPts val="0"/>
                        </a:spcBef>
                        <a:spcAft>
                          <a:spcPts val="0"/>
                        </a:spcAft>
                        <a:buNone/>
                      </a:pPr>
                      <a:r>
                        <a:rPr lang="en" sz="1800" b="1">
                          <a:solidFill>
                            <a:schemeClr val="dk2"/>
                          </a:solidFill>
                        </a:rPr>
                        <a:t>Perfect Order Fulfillment (POF) Metric</a:t>
                      </a: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extLst>
                  <a:ext uri="{0D108BD9-81ED-4DB2-BD59-A6C34878D82A}">
                    <a16:rowId xmlns:a16="http://schemas.microsoft.com/office/drawing/2014/main" val="10005"/>
                  </a:ext>
                </a:extLst>
              </a:tr>
              <a:tr h="381000">
                <a:tc>
                  <a:txBody>
                    <a:bodyPr/>
                    <a:lstStyle/>
                    <a:p>
                      <a:pPr marL="0" marR="0" lvl="0" indent="0" algn="ctr" rtl="0">
                        <a:lnSpc>
                          <a:spcPct val="120000"/>
                        </a:lnSpc>
                        <a:spcBef>
                          <a:spcPts val="0"/>
                        </a:spcBef>
                        <a:spcAft>
                          <a:spcPts val="0"/>
                        </a:spcAft>
                        <a:buNone/>
                      </a:pPr>
                      <a:r>
                        <a:rPr lang="en" sz="1800" b="1">
                          <a:solidFill>
                            <a:schemeClr val="dk2"/>
                          </a:solidFill>
                        </a:rPr>
                        <a:t>9</a:t>
                      </a:r>
                      <a:endParaRPr sz="1800" b="1">
                        <a:solidFill>
                          <a:schemeClr val="dk2"/>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tc>
                  <a:txBody>
                    <a:bodyPr/>
                    <a:lstStyle/>
                    <a:p>
                      <a:pPr marL="0" lvl="0" indent="0" algn="l" rtl="0">
                        <a:lnSpc>
                          <a:spcPct val="120000"/>
                        </a:lnSpc>
                        <a:spcBef>
                          <a:spcPts val="0"/>
                        </a:spcBef>
                        <a:spcAft>
                          <a:spcPts val="0"/>
                        </a:spcAft>
                        <a:buNone/>
                      </a:pPr>
                      <a:r>
                        <a:rPr lang="en" sz="1800" b="1" dirty="0">
                          <a:solidFill>
                            <a:schemeClr val="dk2"/>
                          </a:solidFill>
                        </a:rPr>
                        <a:t>Customer Order Cancellation</a:t>
                      </a:r>
                      <a:endParaRPr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1EFFB"/>
                    </a:solidFill>
                  </a:tcPr>
                </a:tc>
                <a:extLst>
                  <a:ext uri="{0D108BD9-81ED-4DB2-BD59-A6C34878D82A}">
                    <a16:rowId xmlns:a16="http://schemas.microsoft.com/office/drawing/2014/main" val="10006"/>
                  </a:ext>
                </a:extLst>
              </a:tr>
            </a:tbl>
          </a:graphicData>
        </a:graphic>
      </p:graphicFrame>
      <p:sp>
        <p:nvSpPr>
          <p:cNvPr id="809" name="Google Shape;809;p111"/>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Topics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56"/>
          <p:cNvSpPr txBox="1">
            <a:spLocks noGrp="1"/>
          </p:cNvSpPr>
          <p:nvPr>
            <p:ph type="ctrTitle"/>
          </p:nvPr>
        </p:nvSpPr>
        <p:spPr>
          <a:xfrm>
            <a:off x="311700" y="942100"/>
            <a:ext cx="5550600" cy="2827012"/>
          </a:xfrm>
          <a:prstGeom prst="rect">
            <a:avLst/>
          </a:prstGeom>
          <a:noFill/>
          <a:ln>
            <a:noFill/>
          </a:ln>
        </p:spPr>
        <p:txBody>
          <a:bodyPr spcFirstLastPara="1" wrap="square" lIns="91425" tIns="91425" rIns="91425" bIns="91425" anchor="b" anchorCtr="0">
            <a:normAutofit/>
          </a:bodyPr>
          <a:lstStyle/>
          <a:p>
            <a:r>
              <a:rPr lang="en" dirty="0"/>
              <a:t>FAST 2024</a:t>
            </a:r>
            <a:br>
              <a:rPr lang="en" dirty="0"/>
            </a:br>
            <a:r>
              <a:rPr lang="en-US" sz="3600" b="1" dirty="0">
                <a:solidFill>
                  <a:schemeClr val="lt1"/>
                </a:solidFill>
              </a:rPr>
              <a:t>Energy Savings Performance Contracts (ESPC) </a:t>
            </a:r>
            <a:r>
              <a:rPr lang="en-US" sz="2800" b="1" dirty="0"/>
              <a:t>ENABLE</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1" name="Google Shape;1451;p157"/>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51</a:t>
            </a:fld>
            <a:endParaRPr/>
          </a:p>
        </p:txBody>
      </p:sp>
      <p:sp>
        <p:nvSpPr>
          <p:cNvPr id="1452" name="Google Shape;1452;p157"/>
          <p:cNvSpPr txBox="1"/>
          <p:nvPr/>
        </p:nvSpPr>
        <p:spPr>
          <a:xfrm>
            <a:off x="278674" y="1532709"/>
            <a:ext cx="6035100" cy="301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What are ESPCs? What is ESPC ENABLE?</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Advantages of ESPCs With ENABLE</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What ESPC ENABLE Offers Agencies</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ESPC ENABLE Procurement Cycle</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GSA and ESPC ENABLE</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ESPC Campaign and SCEP</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Resources </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Points of Contact</a:t>
            </a:r>
            <a:endParaRPr/>
          </a:p>
          <a:p>
            <a:pPr marL="0" marR="0" lvl="0" indent="0" algn="l"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Questions</a:t>
            </a:r>
            <a:endParaRPr/>
          </a:p>
        </p:txBody>
      </p:sp>
      <p:sp>
        <p:nvSpPr>
          <p:cNvPr id="1450" name="Google Shape;1450;p157"/>
          <p:cNvSpPr txBox="1">
            <a:spLocks noGrp="1"/>
          </p:cNvSpPr>
          <p:nvPr>
            <p:ph type="title"/>
          </p:nvPr>
        </p:nvSpPr>
        <p:spPr>
          <a:xfrm>
            <a:off x="100532" y="295924"/>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GSA ESPC ENABLE </a:t>
            </a:r>
            <a:br>
              <a:rPr lang="en"/>
            </a:br>
            <a:r>
              <a:rPr lang="en"/>
              <a:t>PROGRAM - Agenda</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8" name="Google Shape;1458;p158"/>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52</a:t>
            </a:fld>
            <a:endParaRPr/>
          </a:p>
        </p:txBody>
      </p:sp>
      <p:sp>
        <p:nvSpPr>
          <p:cNvPr id="1459" name="Google Shape;1459;p158"/>
          <p:cNvSpPr txBox="1"/>
          <p:nvPr/>
        </p:nvSpPr>
        <p:spPr>
          <a:xfrm>
            <a:off x="534747" y="1843807"/>
            <a:ext cx="5503800" cy="301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Acronyms </a:t>
            </a:r>
            <a:endParaRPr/>
          </a:p>
          <a:p>
            <a:pPr marL="0" marR="0" lvl="0" indent="0" algn="l" rtl="0">
              <a:lnSpc>
                <a:spcPct val="100000"/>
              </a:lnSpc>
              <a:spcBef>
                <a:spcPts val="0"/>
              </a:spcBef>
              <a:spcAft>
                <a:spcPts val="0"/>
              </a:spcAft>
              <a:buNone/>
            </a:pPr>
            <a:endParaRPr sz="1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FEMP – Federal Energy Management Program (DOE)</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SCEP – State and Community Energy Programs (DOE)</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ECM – Energy or Water Conservation Measure</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M&amp;V – Measurement and Verification</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O&amp;M – Operations and Maintenance</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NOO – Notice Of Opprotunity </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NOITA – Notice of intent to award task order</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IGA – Investment Grade Audit</a:t>
            </a:r>
            <a:endParaRPr/>
          </a:p>
          <a:p>
            <a:pPr marL="0" marR="0" lvl="0" indent="0" algn="l" rtl="0">
              <a:lnSpc>
                <a:spcPct val="100000"/>
              </a:lnSpc>
              <a:spcBef>
                <a:spcPts val="0"/>
              </a:spcBef>
              <a:spcAft>
                <a:spcPts val="0"/>
              </a:spcAft>
              <a:buNone/>
            </a:pPr>
            <a:r>
              <a:rPr lang="en" sz="1600" b="0" i="0" u="none" strike="noStrike" cap="none">
                <a:solidFill>
                  <a:schemeClr val="lt1"/>
                </a:solidFill>
                <a:latin typeface="Arial"/>
                <a:ea typeface="Arial"/>
                <a:cs typeface="Arial"/>
                <a:sym typeface="Arial"/>
              </a:rPr>
              <a:t>DOE – Department of Energy</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158"/>
          <p:cNvSpPr txBox="1">
            <a:spLocks noGrp="1"/>
          </p:cNvSpPr>
          <p:nvPr>
            <p:ph type="title"/>
          </p:nvPr>
        </p:nvSpPr>
        <p:spPr>
          <a:xfrm>
            <a:off x="74406" y="644267"/>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Energy Savings Performance Contracts (ESPC)</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5" name="Google Shape;1465;p159"/>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53</a:t>
            </a:fld>
            <a:endParaRPr/>
          </a:p>
        </p:txBody>
      </p:sp>
      <p:sp>
        <p:nvSpPr>
          <p:cNvPr id="1466" name="Google Shape;1466;p159"/>
          <p:cNvSpPr txBox="1"/>
          <p:nvPr/>
        </p:nvSpPr>
        <p:spPr>
          <a:xfrm>
            <a:off x="298938" y="1310055"/>
            <a:ext cx="6736800" cy="237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chemeClr val="lt1"/>
                </a:solidFill>
                <a:latin typeface="Arial"/>
                <a:ea typeface="Arial"/>
                <a:cs typeface="Arial"/>
                <a:sym typeface="Arial"/>
              </a:rPr>
              <a:t>Energy Savings Performance Contracts (ESPCs) are contracts that allow </a:t>
            </a:r>
            <a:endParaRPr/>
          </a:p>
          <a:p>
            <a:pPr marL="0" marR="0" lvl="0" indent="0" algn="l" rtl="0">
              <a:lnSpc>
                <a:spcPct val="100000"/>
              </a:lnSpc>
              <a:spcBef>
                <a:spcPts val="0"/>
              </a:spcBef>
              <a:spcAft>
                <a:spcPts val="0"/>
              </a:spcAft>
              <a:buNone/>
            </a:pPr>
            <a:r>
              <a:rPr lang="en" sz="1350" b="0" i="0" u="none" strike="noStrike" cap="none">
                <a:solidFill>
                  <a:schemeClr val="lt1"/>
                </a:solidFill>
                <a:latin typeface="Arial"/>
                <a:ea typeface="Arial"/>
                <a:cs typeface="Arial"/>
                <a:sym typeface="Arial"/>
              </a:rPr>
              <a:t>agencies to do energy projects with no upfront capital cost and no special appropriations from Congress</a:t>
            </a:r>
            <a:endParaRPr/>
          </a:p>
          <a:p>
            <a:pPr marL="0" marR="0" lvl="0" indent="0" algn="l"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a:p>
            <a:pPr marL="285750" marR="0" lvl="4" indent="-285750" algn="l" rtl="0">
              <a:lnSpc>
                <a:spcPct val="100000"/>
              </a:lnSpc>
              <a:spcBef>
                <a:spcPts val="0"/>
              </a:spcBef>
              <a:spcAft>
                <a:spcPts val="0"/>
              </a:spcAft>
              <a:buClr>
                <a:schemeClr val="lt1"/>
              </a:buClr>
              <a:buSzPts val="1350"/>
              <a:buFont typeface="Arial"/>
              <a:buChar char="•"/>
            </a:pPr>
            <a:r>
              <a:rPr lang="en" sz="1350" b="0" i="0" u="none" strike="noStrike" cap="none">
                <a:solidFill>
                  <a:schemeClr val="lt1"/>
                </a:solidFill>
                <a:latin typeface="Arial"/>
                <a:ea typeface="Arial"/>
                <a:cs typeface="Arial"/>
                <a:sym typeface="Arial"/>
              </a:rPr>
              <a:t>Well-suited to meet the needs of a wide variety of federal facilities </a:t>
            </a:r>
            <a:endParaRPr/>
          </a:p>
          <a:p>
            <a:pPr marL="285750" marR="0" lvl="4" indent="-200025" algn="l" rtl="0">
              <a:lnSpc>
                <a:spcPct val="100000"/>
              </a:lnSpc>
              <a:spcBef>
                <a:spcPts val="0"/>
              </a:spcBef>
              <a:spcAft>
                <a:spcPts val="0"/>
              </a:spcAft>
              <a:buClr>
                <a:schemeClr val="lt1"/>
              </a:buClr>
              <a:buSzPts val="1350"/>
              <a:buFont typeface="Arial"/>
              <a:buNone/>
            </a:pPr>
            <a:endParaRPr sz="1350" b="0" i="0" u="none" strike="noStrike" cap="none">
              <a:solidFill>
                <a:schemeClr val="lt1"/>
              </a:solidFill>
              <a:latin typeface="Arial"/>
              <a:ea typeface="Arial"/>
              <a:cs typeface="Arial"/>
              <a:sym typeface="Arial"/>
            </a:endParaRPr>
          </a:p>
          <a:p>
            <a:pPr marL="285750" marR="0" lvl="5" indent="-285750" algn="l" rtl="0">
              <a:lnSpc>
                <a:spcPct val="100000"/>
              </a:lnSpc>
              <a:spcBef>
                <a:spcPts val="0"/>
              </a:spcBef>
              <a:spcAft>
                <a:spcPts val="0"/>
              </a:spcAft>
              <a:buClr>
                <a:schemeClr val="lt1"/>
              </a:buClr>
              <a:buSzPts val="1350"/>
              <a:buFont typeface="Arial"/>
              <a:buChar char="•"/>
            </a:pPr>
            <a:r>
              <a:rPr lang="en" sz="1350" b="0" i="0" u="none" strike="noStrike" cap="none">
                <a:solidFill>
                  <a:schemeClr val="lt1"/>
                </a:solidFill>
                <a:latin typeface="Arial"/>
                <a:ea typeface="Arial"/>
                <a:cs typeface="Arial"/>
                <a:sym typeface="Arial"/>
              </a:rPr>
              <a:t>No specific size or cost restrictions</a:t>
            </a:r>
            <a:endParaRPr/>
          </a:p>
          <a:p>
            <a:pPr marL="0" marR="0" lvl="5" indent="0" algn="l"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a:p>
            <a:pPr marL="285750" marR="0" lvl="5" indent="-285750" algn="l" rtl="0">
              <a:lnSpc>
                <a:spcPct val="100000"/>
              </a:lnSpc>
              <a:spcBef>
                <a:spcPts val="0"/>
              </a:spcBef>
              <a:spcAft>
                <a:spcPts val="0"/>
              </a:spcAft>
              <a:buClr>
                <a:schemeClr val="lt1"/>
              </a:buClr>
              <a:buSzPts val="1350"/>
              <a:buFont typeface="Arial"/>
              <a:buChar char="•"/>
            </a:pPr>
            <a:r>
              <a:rPr lang="en" sz="1350" b="0" i="0" u="none" strike="noStrike" cap="none">
                <a:solidFill>
                  <a:schemeClr val="lt1"/>
                </a:solidFill>
                <a:latin typeface="Arial"/>
                <a:ea typeface="Arial"/>
                <a:cs typeface="Arial"/>
                <a:sym typeface="Arial"/>
              </a:rPr>
              <a:t>Best or only funding option available for some projects</a:t>
            </a:r>
            <a:endParaRPr/>
          </a:p>
          <a:p>
            <a:pPr marL="285750" marR="0" lvl="5" indent="-200025" algn="l" rtl="0">
              <a:lnSpc>
                <a:spcPct val="100000"/>
              </a:lnSpc>
              <a:spcBef>
                <a:spcPts val="0"/>
              </a:spcBef>
              <a:spcAft>
                <a:spcPts val="0"/>
              </a:spcAft>
              <a:buClr>
                <a:schemeClr val="lt1"/>
              </a:buClr>
              <a:buSzPts val="1350"/>
              <a:buFont typeface="Arial"/>
              <a:buNone/>
            </a:pPr>
            <a:endParaRPr sz="1350" b="0" i="0" u="none" strike="noStrike" cap="none">
              <a:solidFill>
                <a:schemeClr val="lt1"/>
              </a:solidFill>
              <a:latin typeface="Arial"/>
              <a:ea typeface="Arial"/>
              <a:cs typeface="Arial"/>
              <a:sym typeface="Arial"/>
            </a:endParaRPr>
          </a:p>
          <a:p>
            <a:pPr marL="285750" marR="0" lvl="5" indent="-285750" algn="l" rtl="0">
              <a:lnSpc>
                <a:spcPct val="100000"/>
              </a:lnSpc>
              <a:spcBef>
                <a:spcPts val="0"/>
              </a:spcBef>
              <a:spcAft>
                <a:spcPts val="0"/>
              </a:spcAft>
              <a:buClr>
                <a:schemeClr val="lt1"/>
              </a:buClr>
              <a:buSzPts val="1350"/>
              <a:buFont typeface="Arial"/>
              <a:buChar char="•"/>
            </a:pPr>
            <a:r>
              <a:rPr lang="en" sz="1350" b="0" i="0" u="none" strike="noStrike" cap="none">
                <a:solidFill>
                  <a:schemeClr val="lt1"/>
                </a:solidFill>
                <a:latin typeface="Arial"/>
                <a:ea typeface="Arial"/>
                <a:cs typeface="Arial"/>
                <a:sym typeface="Arial"/>
              </a:rPr>
              <a:t>0%-100% Funding</a:t>
            </a:r>
            <a:endParaRPr/>
          </a:p>
        </p:txBody>
      </p:sp>
      <p:sp>
        <p:nvSpPr>
          <p:cNvPr id="1464" name="Google Shape;1464;p159"/>
          <p:cNvSpPr txBox="1">
            <a:spLocks noGrp="1"/>
          </p:cNvSpPr>
          <p:nvPr>
            <p:ph type="title"/>
          </p:nvPr>
        </p:nvSpPr>
        <p:spPr>
          <a:xfrm>
            <a:off x="199257" y="246185"/>
            <a:ext cx="5770800" cy="8793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What are ESPCs? What is ESPC ENABLE?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2" name="Google Shape;1472;p160"/>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54</a:t>
            </a:fld>
            <a:endParaRPr/>
          </a:p>
        </p:txBody>
      </p:sp>
      <p:sp>
        <p:nvSpPr>
          <p:cNvPr id="1473" name="Google Shape;1473;p160"/>
          <p:cNvSpPr txBox="1"/>
          <p:nvPr/>
        </p:nvSpPr>
        <p:spPr>
          <a:xfrm>
            <a:off x="362290" y="1910368"/>
            <a:ext cx="61365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Pre-established procurement and technical tools to administer projects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through the General Services Administration (GSA) Schedule, SIN 334512.</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Tools and templates are available to streamline the process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FEMP ENABLE team will review ESCO savings and cost estimates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and M&amp;V plans</a:t>
            </a:r>
            <a:endParaRPr/>
          </a:p>
        </p:txBody>
      </p:sp>
      <p:sp>
        <p:nvSpPr>
          <p:cNvPr id="1471" name="Google Shape;1471;p160"/>
          <p:cNvSpPr txBox="1">
            <a:spLocks noGrp="1"/>
          </p:cNvSpPr>
          <p:nvPr>
            <p:ph type="title"/>
          </p:nvPr>
        </p:nvSpPr>
        <p:spPr>
          <a:xfrm>
            <a:off x="-87086" y="79131"/>
            <a:ext cx="6585900" cy="1195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3200"/>
              <a:t>What are ESPCs? What is </a:t>
            </a:r>
            <a:br>
              <a:rPr lang="en" sz="3200"/>
            </a:br>
            <a:r>
              <a:rPr lang="en" sz="3200"/>
              <a:t>ESPC ENABLE? (Cont.)</a:t>
            </a:r>
            <a:endParaRPr sz="32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161"/>
          <p:cNvSpPr txBox="1">
            <a:spLocks noGrp="1"/>
          </p:cNvSpPr>
          <p:nvPr>
            <p:ph type="title"/>
          </p:nvPr>
        </p:nvSpPr>
        <p:spPr>
          <a:xfrm>
            <a:off x="-125891" y="269799"/>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Advantages of ESPCs With ENABLE</a:t>
            </a:r>
            <a:endParaRPr/>
          </a:p>
        </p:txBody>
      </p:sp>
      <p:sp>
        <p:nvSpPr>
          <p:cNvPr id="1479" name="Google Shape;1479;p161"/>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55</a:t>
            </a:fld>
            <a:endParaRPr/>
          </a:p>
        </p:txBody>
      </p:sp>
      <p:sp>
        <p:nvSpPr>
          <p:cNvPr id="1480" name="Google Shape;1480;p161"/>
          <p:cNvSpPr txBox="1"/>
          <p:nvPr/>
        </p:nvSpPr>
        <p:spPr>
          <a:xfrm>
            <a:off x="501162" y="1943187"/>
            <a:ext cx="56589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Zero upfront capital costs to the agency</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ECMs designed and installed by an energy service company (ESCO)</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Guaranteed energy cost savings sufficient to pay for the project</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Measurement and verification (M&amp;V)</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6" name="Google Shape;1486;p162"/>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56</a:t>
            </a:fld>
            <a:endParaRPr/>
          </a:p>
        </p:txBody>
      </p:sp>
      <p:sp>
        <p:nvSpPr>
          <p:cNvPr id="1487" name="Google Shape;1487;p162"/>
          <p:cNvSpPr txBox="1"/>
          <p:nvPr/>
        </p:nvSpPr>
        <p:spPr>
          <a:xfrm>
            <a:off x="387123" y="1721812"/>
            <a:ext cx="48303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Streamlined selection and acquisitions process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Standardized tools and contract templates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Qualified pool of vendors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Support and resources</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Appropriate streamlined level of M&amp;V and annual reporting</a:t>
            </a:r>
            <a:endParaRPr/>
          </a:p>
        </p:txBody>
      </p:sp>
      <p:sp>
        <p:nvSpPr>
          <p:cNvPr id="1485" name="Google Shape;1485;p162"/>
          <p:cNvSpPr txBox="1">
            <a:spLocks noGrp="1"/>
          </p:cNvSpPr>
          <p:nvPr>
            <p:ph type="title"/>
          </p:nvPr>
        </p:nvSpPr>
        <p:spPr>
          <a:xfrm>
            <a:off x="-134600" y="252382"/>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What ESPC ENABLE Offers Agencies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3" name="Google Shape;1493;p163"/>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57</a:t>
            </a:fld>
            <a:endParaRPr/>
          </a:p>
        </p:txBody>
      </p:sp>
      <p:pic>
        <p:nvPicPr>
          <p:cNvPr id="1494" name="Google Shape;1494;p163" descr="Image of 5 phases of ESPC ENABLE &#10;Projects typically awarded in about 6 to 12 months &#10;Energy/ cost savings in 8 - 12 months "/>
          <p:cNvPicPr preferRelativeResize="0"/>
          <p:nvPr/>
        </p:nvPicPr>
        <p:blipFill rotWithShape="1">
          <a:blip r:embed="rId3">
            <a:alphaModFix/>
          </a:blip>
          <a:srcRect/>
          <a:stretch/>
        </p:blipFill>
        <p:spPr>
          <a:xfrm>
            <a:off x="429717" y="1609105"/>
            <a:ext cx="5381998" cy="2785507"/>
          </a:xfrm>
          <a:prstGeom prst="rect">
            <a:avLst/>
          </a:prstGeom>
          <a:noFill/>
          <a:ln>
            <a:noFill/>
          </a:ln>
        </p:spPr>
      </p:pic>
      <p:sp>
        <p:nvSpPr>
          <p:cNvPr id="1492" name="Google Shape;1492;p163"/>
          <p:cNvSpPr txBox="1">
            <a:spLocks noGrp="1"/>
          </p:cNvSpPr>
          <p:nvPr>
            <p:ph type="title"/>
          </p:nvPr>
        </p:nvSpPr>
        <p:spPr>
          <a:xfrm>
            <a:off x="-117182" y="147879"/>
            <a:ext cx="6424500" cy="841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ESPC ENABLE: Process Cycle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500" name="Google Shape;1500;p164"/>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58</a:t>
            </a:fld>
            <a:endParaRPr/>
          </a:p>
        </p:txBody>
      </p:sp>
      <p:sp>
        <p:nvSpPr>
          <p:cNvPr id="1501" name="Google Shape;1501;p164"/>
          <p:cNvSpPr txBox="1"/>
          <p:nvPr/>
        </p:nvSpPr>
        <p:spPr>
          <a:xfrm>
            <a:off x="269776" y="1455680"/>
            <a:ext cx="6490500" cy="267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The ESPC ENABLE program offers a streamlined procurement process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using the General Services Administration (GSA) Supply Schedule Special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Identification Number 334512.</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 Action Plan for Promoting Schedule Contract</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Hybrid Sales / Marketing Model for Business Development: FAR 8.4</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Capturing Non-Schedule Customer Spend</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Forming Partnership between Government and Industry</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99" name="Google Shape;1499;p164"/>
          <p:cNvSpPr txBox="1">
            <a:spLocks noGrp="1"/>
          </p:cNvSpPr>
          <p:nvPr>
            <p:ph type="title"/>
          </p:nvPr>
        </p:nvSpPr>
        <p:spPr>
          <a:xfrm>
            <a:off x="-127817" y="0"/>
            <a:ext cx="5684700" cy="832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3200"/>
              <a:t>GSA and ENABLE</a:t>
            </a:r>
            <a:endParaRPr sz="32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7" name="Google Shape;1507;p165"/>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59</a:t>
            </a:fld>
            <a:endParaRPr/>
          </a:p>
        </p:txBody>
      </p:sp>
      <p:sp>
        <p:nvSpPr>
          <p:cNvPr id="1508" name="Google Shape;1508;p165"/>
          <p:cNvSpPr txBox="1"/>
          <p:nvPr/>
        </p:nvSpPr>
        <p:spPr>
          <a:xfrm>
            <a:off x="482765" y="1663809"/>
            <a:ext cx="5755200" cy="246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ENABLE is currently offered to FEDERAL agencies only.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GSA and the DOE are currently working on a program for cooperative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purchasing eligible agencies.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MUSH – Municipalities, Universities, Schools, and Hospitals.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…More to come!</a:t>
            </a:r>
            <a:endParaRPr/>
          </a:p>
        </p:txBody>
      </p:sp>
      <p:sp>
        <p:nvSpPr>
          <p:cNvPr id="1506" name="Google Shape;1506;p165"/>
          <p:cNvSpPr txBox="1">
            <a:spLocks noGrp="1"/>
          </p:cNvSpPr>
          <p:nvPr>
            <p:ph type="title"/>
          </p:nvPr>
        </p:nvSpPr>
        <p:spPr>
          <a:xfrm>
            <a:off x="0" y="139170"/>
            <a:ext cx="6424500" cy="8418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3200"/>
              <a:t>ENABLE Isn’t For Everyone</a:t>
            </a:r>
            <a:endParaRPr sz="3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112" title="Chart"/>
          <p:cNvPicPr preferRelativeResize="0"/>
          <p:nvPr/>
        </p:nvPicPr>
        <p:blipFill>
          <a:blip r:embed="rId3">
            <a:alphaModFix/>
          </a:blip>
          <a:stretch>
            <a:fillRect/>
          </a:stretch>
        </p:blipFill>
        <p:spPr>
          <a:xfrm>
            <a:off x="2551400" y="865175"/>
            <a:ext cx="5737173" cy="3487126"/>
          </a:xfrm>
          <a:prstGeom prst="rect">
            <a:avLst/>
          </a:prstGeom>
          <a:noFill/>
          <a:ln>
            <a:noFill/>
          </a:ln>
        </p:spPr>
      </p:pic>
      <p:sp>
        <p:nvSpPr>
          <p:cNvPr id="818" name="Google Shape;818;p11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819" name="Google Shape;819;p112"/>
          <p:cNvSpPr txBox="1"/>
          <p:nvPr/>
        </p:nvSpPr>
        <p:spPr>
          <a:xfrm>
            <a:off x="3483000" y="2911388"/>
            <a:ext cx="4472400" cy="554100"/>
          </a:xfrm>
          <a:prstGeom prst="rect">
            <a:avLst/>
          </a:prstGeom>
          <a:solidFill>
            <a:srgbClr val="FCE5CD"/>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a:solidFill>
                  <a:srgbClr val="000000"/>
                </a:solidFill>
              </a:rPr>
              <a:t>Over half of the </a:t>
            </a:r>
            <a:r>
              <a:rPr lang="en" sz="1200" i="1"/>
              <a:t>~</a:t>
            </a:r>
            <a:r>
              <a:rPr lang="en" sz="1200" i="1">
                <a:solidFill>
                  <a:srgbClr val="000000"/>
                </a:solidFill>
              </a:rPr>
              <a:t>Billion Dollars in Annual sales captured in the data is represented by </a:t>
            </a:r>
            <a:r>
              <a:rPr lang="en" sz="1200" i="1"/>
              <a:t>951 </a:t>
            </a:r>
            <a:r>
              <a:rPr lang="en" sz="1200" i="1">
                <a:solidFill>
                  <a:srgbClr val="000000"/>
                </a:solidFill>
              </a:rPr>
              <a:t>items across </a:t>
            </a:r>
            <a:r>
              <a:rPr lang="en" sz="1200" i="1"/>
              <a:t>GSS and ITC</a:t>
            </a:r>
            <a:endParaRPr sz="1200" i="1">
              <a:solidFill>
                <a:srgbClr val="000000"/>
              </a:solidFill>
            </a:endParaRPr>
          </a:p>
        </p:txBody>
      </p:sp>
      <p:graphicFrame>
        <p:nvGraphicFramePr>
          <p:cNvPr id="820" name="Google Shape;820;p112"/>
          <p:cNvGraphicFramePr/>
          <p:nvPr>
            <p:extLst>
              <p:ext uri="{D42A27DB-BD31-4B8C-83A1-F6EECF244321}">
                <p14:modId xmlns:p14="http://schemas.microsoft.com/office/powerpoint/2010/main" val="3682289862"/>
              </p:ext>
            </p:extLst>
          </p:nvPr>
        </p:nvGraphicFramePr>
        <p:xfrm>
          <a:off x="746250" y="865163"/>
          <a:ext cx="1669800" cy="4083450"/>
        </p:xfrm>
        <a:graphic>
          <a:graphicData uri="http://schemas.openxmlformats.org/drawingml/2006/table">
            <a:tbl>
              <a:tblPr firstRow="1">
                <a:noFill/>
                <a:tableStyleId>{823FDB09-1BFF-431F-8251-C85B0343A380}</a:tableStyleId>
              </a:tblPr>
              <a:tblGrid>
                <a:gridCol w="468550">
                  <a:extLst>
                    <a:ext uri="{9D8B030D-6E8A-4147-A177-3AD203B41FA5}">
                      <a16:colId xmlns:a16="http://schemas.microsoft.com/office/drawing/2014/main" val="20000"/>
                    </a:ext>
                  </a:extLst>
                </a:gridCol>
                <a:gridCol w="494125">
                  <a:extLst>
                    <a:ext uri="{9D8B030D-6E8A-4147-A177-3AD203B41FA5}">
                      <a16:colId xmlns:a16="http://schemas.microsoft.com/office/drawing/2014/main" val="20001"/>
                    </a:ext>
                  </a:extLst>
                </a:gridCol>
                <a:gridCol w="707125">
                  <a:extLst>
                    <a:ext uri="{9D8B030D-6E8A-4147-A177-3AD203B41FA5}">
                      <a16:colId xmlns:a16="http://schemas.microsoft.com/office/drawing/2014/main" val="20002"/>
                    </a:ext>
                  </a:extLst>
                </a:gridCol>
              </a:tblGrid>
              <a:tr h="194450">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Count</a:t>
                      </a:r>
                      <a:endParaRPr sz="900" b="1">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 Items</a:t>
                      </a:r>
                      <a:endParaRPr sz="900" b="1">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b="1">
                          <a:latin typeface="Calibri"/>
                          <a:ea typeface="Calibri"/>
                          <a:cs typeface="Calibri"/>
                          <a:sym typeface="Calibri"/>
                        </a:rPr>
                        <a:t>Cum % Sales</a:t>
                      </a:r>
                      <a:endParaRPr sz="900" b="1">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139</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5"/>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211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325</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7"/>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478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8"/>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680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0.4%</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09"/>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951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0.5%</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CE5CD"/>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FCE5CD"/>
                    </a:solidFill>
                  </a:tcPr>
                </a:tc>
                <a:extLst>
                  <a:ext uri="{0D108BD9-81ED-4DB2-BD59-A6C34878D82A}">
                    <a16:rowId xmlns:a16="http://schemas.microsoft.com/office/drawing/2014/main" val="10010"/>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1,331</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0.7%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1,846</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60.00%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2"/>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2,532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65.00%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3"/>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3,555</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1.9%</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70.00%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4"/>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4,984</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2.7%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75.00%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C9DAF8"/>
                    </a:solidFill>
                  </a:tcPr>
                </a:tc>
                <a:extLst>
                  <a:ext uri="{0D108BD9-81ED-4DB2-BD59-A6C34878D82A}">
                    <a16:rowId xmlns:a16="http://schemas.microsoft.com/office/drawing/2014/main" val="10015"/>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7,053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3.8%</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10,667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5.7%</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85.00%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7"/>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17,540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AD1DC"/>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9.3%</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AD1DC"/>
                    </a:solidFill>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solidFill>
                      <a:srgbClr val="EAD1DC"/>
                    </a:solidFill>
                  </a:tcPr>
                </a:tc>
                <a:extLst>
                  <a:ext uri="{0D108BD9-81ED-4DB2-BD59-A6C34878D82A}">
                    <a16:rowId xmlns:a16="http://schemas.microsoft.com/office/drawing/2014/main" val="10018"/>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34,272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18.2%</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95.00%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19"/>
                  </a:ext>
                </a:extLst>
              </a:tr>
              <a:tr h="194450">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187,800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a:latin typeface="Calibri"/>
                          <a:ea typeface="Calibri"/>
                          <a:cs typeface="Calibri"/>
                          <a:sym typeface="Calibri"/>
                        </a:rPr>
                        <a:t>100.0%</a:t>
                      </a:r>
                      <a:endParaRPr sz="90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900" dirty="0">
                          <a:latin typeface="Calibri"/>
                          <a:ea typeface="Calibri"/>
                          <a:cs typeface="Calibri"/>
                          <a:sym typeface="Calibri"/>
                        </a:rPr>
                        <a:t>100.00%</a:t>
                      </a:r>
                      <a:endParaRPr sz="900" dirty="0">
                        <a:latin typeface="Calibri"/>
                        <a:ea typeface="Calibri"/>
                        <a:cs typeface="Calibri"/>
                        <a:sym typeface="Calibri"/>
                      </a:endParaRPr>
                    </a:p>
                  </a:txBody>
                  <a:tcPr marL="28575" marR="28575" marT="19050" marB="19050" anchor="b">
                    <a:lnL w="10575" cap="flat" cmpd="sng">
                      <a:solidFill>
                        <a:srgbClr val="CCCCCC"/>
                      </a:solidFill>
                      <a:prstDash val="solid"/>
                      <a:round/>
                      <a:headEnd type="none" w="sm" len="sm"/>
                      <a:tailEnd type="none" w="sm" len="sm"/>
                    </a:lnL>
                    <a:lnR w="10575" cap="flat" cmpd="sng">
                      <a:solidFill>
                        <a:srgbClr val="CCCCCC"/>
                      </a:solidFill>
                      <a:prstDash val="solid"/>
                      <a:round/>
                      <a:headEnd type="none" w="sm" len="sm"/>
                      <a:tailEnd type="none" w="sm" len="sm"/>
                    </a:lnR>
                    <a:lnT w="10575" cap="flat" cmpd="sng">
                      <a:solidFill>
                        <a:srgbClr val="CCCCCC"/>
                      </a:solidFill>
                      <a:prstDash val="solid"/>
                      <a:round/>
                      <a:headEnd type="none" w="sm" len="sm"/>
                      <a:tailEnd type="none" w="sm" len="sm"/>
                    </a:lnT>
                    <a:lnB w="10575" cap="flat" cmpd="sng">
                      <a:solidFill>
                        <a:srgbClr val="CCCCCC"/>
                      </a:solidFill>
                      <a:prstDash val="solid"/>
                      <a:round/>
                      <a:headEnd type="none" w="sm" len="sm"/>
                      <a:tailEnd type="none" w="sm" len="sm"/>
                    </a:lnB>
                  </a:tcPr>
                </a:tc>
                <a:extLst>
                  <a:ext uri="{0D108BD9-81ED-4DB2-BD59-A6C34878D82A}">
                    <a16:rowId xmlns:a16="http://schemas.microsoft.com/office/drawing/2014/main" val="10020"/>
                  </a:ext>
                </a:extLst>
              </a:tr>
            </a:tbl>
          </a:graphicData>
        </a:graphic>
      </p:graphicFrame>
      <p:sp>
        <p:nvSpPr>
          <p:cNvPr id="821" name="Google Shape;821;p112">
            <a:extLst>
              <a:ext uri="{C183D7F6-B498-43B3-948B-1728B52AA6E4}">
                <adec:decorative xmlns:adec="http://schemas.microsoft.com/office/drawing/2017/decorative" val="1"/>
              </a:ext>
            </a:extLst>
          </p:cNvPr>
          <p:cNvSpPr/>
          <p:nvPr/>
        </p:nvSpPr>
        <p:spPr>
          <a:xfrm>
            <a:off x="3228875" y="2378063"/>
            <a:ext cx="149100" cy="133800"/>
          </a:xfrm>
          <a:prstGeom prst="flowChartConnector">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2">
            <a:extLst>
              <a:ext uri="{C183D7F6-B498-43B3-948B-1728B52AA6E4}">
                <adec:decorative xmlns:adec="http://schemas.microsoft.com/office/drawing/2017/decorative" val="1"/>
              </a:ext>
            </a:extLst>
          </p:cNvPr>
          <p:cNvSpPr/>
          <p:nvPr/>
        </p:nvSpPr>
        <p:spPr>
          <a:xfrm>
            <a:off x="3301100" y="1731488"/>
            <a:ext cx="149100" cy="133800"/>
          </a:xfrm>
          <a:prstGeom prst="flowChartConnector">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2">
            <a:extLst>
              <a:ext uri="{C183D7F6-B498-43B3-948B-1728B52AA6E4}">
                <adec:decorative xmlns:adec="http://schemas.microsoft.com/office/drawing/2017/decorative" val="1"/>
              </a:ext>
            </a:extLst>
          </p:cNvPr>
          <p:cNvSpPr/>
          <p:nvPr/>
        </p:nvSpPr>
        <p:spPr>
          <a:xfrm>
            <a:off x="3750275" y="1265213"/>
            <a:ext cx="149100" cy="133800"/>
          </a:xfrm>
          <a:prstGeom prst="flowChartConnector">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2"/>
          <p:cNvSpPr txBox="1"/>
          <p:nvPr/>
        </p:nvSpPr>
        <p:spPr>
          <a:xfrm>
            <a:off x="2734988" y="4352300"/>
            <a:ext cx="5187000" cy="692700"/>
          </a:xfrm>
          <a:prstGeom prst="rect">
            <a:avLst/>
          </a:prstGeom>
          <a:solidFill>
            <a:srgbClr val="C9DAF8"/>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tx1"/>
                </a:solidFill>
              </a:rPr>
              <a:t>This information is published to VSC and Interact bi-monthly.  </a:t>
            </a:r>
            <a:endParaRPr sz="1100">
              <a:solidFill>
                <a:schemeClr val="tx1"/>
              </a:solidFill>
            </a:endParaRPr>
          </a:p>
          <a:p>
            <a:pPr marL="0" lvl="0" indent="0" algn="ctr" rtl="0">
              <a:spcBef>
                <a:spcPts val="0"/>
              </a:spcBef>
              <a:spcAft>
                <a:spcPts val="0"/>
              </a:spcAft>
              <a:buNone/>
            </a:pPr>
            <a:r>
              <a:rPr lang="en" sz="1100">
                <a:solidFill>
                  <a:schemeClr val="tx1"/>
                </a:solidFill>
              </a:rPr>
              <a:t>Check it out at this link: </a:t>
            </a:r>
            <a:r>
              <a:rPr lang="en" sz="1100" u="sng">
                <a:solidFill>
                  <a:schemeClr val="tx1"/>
                </a:solidFill>
                <a:hlinkClick r:id="rId4">
                  <a:extLst>
                    <a:ext uri="{A12FA001-AC4F-418D-AE19-62706E023703}">
                      <ahyp:hlinkClr xmlns:ahyp="http://schemas.microsoft.com/office/drawing/2018/hyperlinkcolor" val="tx"/>
                    </a:ext>
                  </a:extLst>
                </a:hlinkClick>
              </a:rPr>
              <a:t>https://vsc.gsa.gov/vsc/app-content-viewer/section/150</a:t>
            </a:r>
            <a:r>
              <a:rPr lang="en" sz="1100">
                <a:solidFill>
                  <a:schemeClr val="tx1"/>
                </a:solidFill>
              </a:rPr>
              <a:t> </a:t>
            </a:r>
            <a:endParaRPr sz="1100">
              <a:solidFill>
                <a:schemeClr val="tx1"/>
              </a:solidFill>
            </a:endParaRPr>
          </a:p>
          <a:p>
            <a:pPr marL="0" lvl="0" indent="0" algn="ctr" rtl="0">
              <a:spcBef>
                <a:spcPts val="0"/>
              </a:spcBef>
              <a:spcAft>
                <a:spcPts val="0"/>
              </a:spcAft>
              <a:buNone/>
            </a:pPr>
            <a:r>
              <a:rPr lang="en" sz="1100">
                <a:solidFill>
                  <a:schemeClr val="tx1"/>
                </a:solidFill>
              </a:rPr>
              <a:t>Scroll down to Demand Data  </a:t>
            </a:r>
            <a:endParaRPr sz="1100">
              <a:solidFill>
                <a:schemeClr val="tx1"/>
              </a:solidFill>
            </a:endParaRPr>
          </a:p>
        </p:txBody>
      </p:sp>
      <p:sp>
        <p:nvSpPr>
          <p:cNvPr id="817" name="Google Shape;817;p112"/>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Demand Data</a:t>
            </a:r>
            <a:endParaRPr>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4" name="Google Shape;1514;p166"/>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60</a:t>
            </a:fld>
            <a:endParaRPr/>
          </a:p>
        </p:txBody>
      </p:sp>
      <p:sp>
        <p:nvSpPr>
          <p:cNvPr id="1515" name="Google Shape;1515;p166"/>
          <p:cNvSpPr txBox="1"/>
          <p:nvPr/>
        </p:nvSpPr>
        <p:spPr>
          <a:xfrm>
            <a:off x="355872" y="2094696"/>
            <a:ext cx="5827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Office of State and Community Energy Programs (SCEP)</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Engages public sector building owners across the municipal and state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governments, universities and colleges, schools, and hospitals (MUSH)</a:t>
            </a:r>
            <a:endParaRPr/>
          </a:p>
        </p:txBody>
      </p:sp>
      <p:sp>
        <p:nvSpPr>
          <p:cNvPr id="1513" name="Google Shape;1513;p166"/>
          <p:cNvSpPr txBox="1">
            <a:spLocks noGrp="1"/>
          </p:cNvSpPr>
          <p:nvPr>
            <p:ph type="title"/>
          </p:nvPr>
        </p:nvSpPr>
        <p:spPr>
          <a:xfrm>
            <a:off x="-110232" y="160690"/>
            <a:ext cx="5684700" cy="832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ESPC Campaign and SCEP</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1" name="Google Shape;1521;p167"/>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61</a:t>
            </a:fld>
            <a:endParaRPr/>
          </a:p>
        </p:txBody>
      </p:sp>
      <p:sp>
        <p:nvSpPr>
          <p:cNvPr id="1522" name="Google Shape;1522;p167"/>
          <p:cNvSpPr txBox="1"/>
          <p:nvPr/>
        </p:nvSpPr>
        <p:spPr>
          <a:xfrm>
            <a:off x="211016" y="1512276"/>
            <a:ext cx="64221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Sign Up: Obtain a Partner Agreement from DOE or a Campaign Leader in your</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state and email the signed form to the ESPC Campaign inbox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Learn More: Fill out the Expression of Interest Form on the ESPC Campaign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website, or email the ESPC Campaign team</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www.energy.gov/scep/espc-campaign</a:t>
            </a:r>
            <a:r>
              <a:rPr lang="en" sz="14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ESPCcampaign@hq.doe.gov</a:t>
            </a:r>
            <a:r>
              <a:rPr lang="en" sz="14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23" name="Google Shape;1523;p167" descr="QR code "/>
          <p:cNvPicPr preferRelativeResize="0"/>
          <p:nvPr/>
        </p:nvPicPr>
        <p:blipFill rotWithShape="1">
          <a:blip r:embed="rId5">
            <a:alphaModFix/>
          </a:blip>
          <a:srcRect/>
          <a:stretch/>
        </p:blipFill>
        <p:spPr>
          <a:xfrm>
            <a:off x="4017097" y="3147257"/>
            <a:ext cx="1627565" cy="1622414"/>
          </a:xfrm>
          <a:prstGeom prst="rect">
            <a:avLst/>
          </a:prstGeom>
          <a:noFill/>
          <a:ln>
            <a:noFill/>
          </a:ln>
        </p:spPr>
      </p:pic>
      <p:sp>
        <p:nvSpPr>
          <p:cNvPr id="1520" name="Google Shape;1520;p167"/>
          <p:cNvSpPr txBox="1">
            <a:spLocks noGrp="1"/>
          </p:cNvSpPr>
          <p:nvPr>
            <p:ph type="title"/>
          </p:nvPr>
        </p:nvSpPr>
        <p:spPr>
          <a:xfrm>
            <a:off x="-110232" y="160690"/>
            <a:ext cx="5684700" cy="8328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dirty="0"/>
              <a:t>ESPC Campaign and SCEP continued</a:t>
            </a:r>
            <a:endParaRP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9" name="Google Shape;1529;p168"/>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62</a:t>
            </a:fld>
            <a:endParaRPr/>
          </a:p>
        </p:txBody>
      </p:sp>
      <p:sp>
        <p:nvSpPr>
          <p:cNvPr id="1530" name="Google Shape;1530;p168"/>
          <p:cNvSpPr txBox="1"/>
          <p:nvPr/>
        </p:nvSpPr>
        <p:spPr>
          <a:xfrm>
            <a:off x="0" y="1019906"/>
            <a:ext cx="61704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Energy Savings Performance Contract (ESPC): </a:t>
            </a:r>
            <a:endParaRPr/>
          </a:p>
          <a:p>
            <a:pPr marL="0" marR="0" lvl="0" indent="0" algn="l" rtl="0">
              <a:lnSpc>
                <a:spcPct val="100000"/>
              </a:lnSpc>
              <a:spcBef>
                <a:spcPts val="0"/>
              </a:spcBef>
              <a:spcAft>
                <a:spcPts val="0"/>
              </a:spcAft>
              <a:buNone/>
            </a:pPr>
            <a:r>
              <a:rPr lang="en" sz="14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http://energy.gov/eere/femp/espc-enable</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Selector for ENABLE : </a:t>
            </a:r>
            <a:r>
              <a:rPr lang="en" sz="1400" b="0" i="0" u="sng" strike="noStrike" cap="none">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https://esco-selector-enable.ornl.gov</a:t>
            </a:r>
            <a:r>
              <a:rPr lang="en" sz="14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Federal Energy Management Program Investment Grade Audit Tool: </a:t>
            </a:r>
            <a:endParaRPr/>
          </a:p>
          <a:p>
            <a:pPr marL="0" marR="0" lvl="0" indent="0" algn="l" rtl="0">
              <a:lnSpc>
                <a:spcPct val="100000"/>
              </a:lnSpc>
              <a:spcBef>
                <a:spcPts val="0"/>
              </a:spcBef>
              <a:spcAft>
                <a:spcPts val="0"/>
              </a:spcAft>
              <a:buNone/>
            </a:pPr>
            <a:r>
              <a:rPr lang="en" sz="14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https://www.energy.gov/eere/femp/downloads/federal-energy-management-</a:t>
            </a:r>
            <a:endParaRPr/>
          </a:p>
          <a:p>
            <a:pPr marL="0" marR="0" lvl="0" indent="0" algn="l" rtl="0">
              <a:lnSpc>
                <a:spcPct val="100000"/>
              </a:lnSpc>
              <a:spcBef>
                <a:spcPts val="0"/>
              </a:spcBef>
              <a:spcAft>
                <a:spcPts val="0"/>
              </a:spcAft>
              <a:buNone/>
            </a:pPr>
            <a:r>
              <a:rPr lang="en" sz="14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program-investment-grade-audit-tool</a:t>
            </a:r>
            <a:r>
              <a:rPr lang="en" sz="1400" b="0" i="0" u="none" strike="noStrike" cap="none">
                <a:solidFill>
                  <a:schemeClr val="lt1"/>
                </a:solidFill>
                <a:latin typeface="Arial"/>
                <a:ea typeface="Arial"/>
                <a:cs typeface="Arial"/>
                <a:sym typeface="Arial"/>
              </a:rPr>
              <a:t> </a:t>
            </a:r>
            <a:endParaRPr/>
          </a:p>
        </p:txBody>
      </p:sp>
      <p:pic>
        <p:nvPicPr>
          <p:cNvPr id="1531" name="Google Shape;1531;p168" descr="QR code "/>
          <p:cNvPicPr preferRelativeResize="0"/>
          <p:nvPr/>
        </p:nvPicPr>
        <p:blipFill rotWithShape="1">
          <a:blip r:embed="rId6">
            <a:alphaModFix/>
          </a:blip>
          <a:srcRect/>
          <a:stretch/>
        </p:blipFill>
        <p:spPr>
          <a:xfrm>
            <a:off x="399222" y="3066909"/>
            <a:ext cx="1518036" cy="1572904"/>
          </a:xfrm>
          <a:prstGeom prst="rect">
            <a:avLst/>
          </a:prstGeom>
          <a:noFill/>
          <a:ln>
            <a:noFill/>
          </a:ln>
        </p:spPr>
      </p:pic>
      <p:sp>
        <p:nvSpPr>
          <p:cNvPr id="1528" name="Google Shape;1528;p168"/>
          <p:cNvSpPr txBox="1">
            <a:spLocks noGrp="1"/>
          </p:cNvSpPr>
          <p:nvPr>
            <p:ph type="title"/>
          </p:nvPr>
        </p:nvSpPr>
        <p:spPr>
          <a:xfrm>
            <a:off x="-83855" y="72766"/>
            <a:ext cx="5684700" cy="7977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3200"/>
              <a:t>Resources</a:t>
            </a:r>
            <a:r>
              <a:rPr lang="en"/>
              <a:t>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7" name="Google Shape;1537;p169"/>
          <p:cNvSpPr txBox="1">
            <a:spLocks noGrp="1"/>
          </p:cNvSpPr>
          <p:nvPr>
            <p:ph type="sldNum" idx="12"/>
          </p:nvPr>
        </p:nvSpPr>
        <p:spPr>
          <a:xfrm>
            <a:off x="693830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63</a:t>
            </a:fld>
            <a:endParaRPr/>
          </a:p>
        </p:txBody>
      </p:sp>
      <p:sp>
        <p:nvSpPr>
          <p:cNvPr id="1538" name="Google Shape;1538;p169"/>
          <p:cNvSpPr txBox="1"/>
          <p:nvPr/>
        </p:nvSpPr>
        <p:spPr>
          <a:xfrm>
            <a:off x="0" y="1019906"/>
            <a:ext cx="62874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National Energy Conservation and Policy Act (NECPA), 42, U.S.C. 8287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(Established ESPC)</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FAR Clauses 52.223-15 ENERGY EFFICIENCY IN ENERGY-CONSUMING </a:t>
            </a:r>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PRODUCTS (MAY 2020)</a:t>
            </a:r>
            <a:endParaRPr/>
          </a:p>
          <a:p>
            <a:pPr marL="0" marR="0" lvl="0" indent="0" algn="l"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chemeClr val="lt1"/>
                </a:solidFill>
                <a:latin typeface="Arial"/>
                <a:ea typeface="Arial"/>
                <a:cs typeface="Arial"/>
                <a:sym typeface="Arial"/>
              </a:rPr>
              <a:t>DOE Qualified List of Energy Service Companies</a:t>
            </a:r>
            <a:endParaRPr/>
          </a:p>
        </p:txBody>
      </p:sp>
      <p:pic>
        <p:nvPicPr>
          <p:cNvPr id="1539" name="Google Shape;1539;p169" descr="QR code "/>
          <p:cNvPicPr preferRelativeResize="0"/>
          <p:nvPr/>
        </p:nvPicPr>
        <p:blipFill rotWithShape="1">
          <a:blip r:embed="rId3">
            <a:alphaModFix/>
          </a:blip>
          <a:srcRect/>
          <a:stretch/>
        </p:blipFill>
        <p:spPr>
          <a:xfrm>
            <a:off x="654382" y="3049319"/>
            <a:ext cx="1530229" cy="1560711"/>
          </a:xfrm>
          <a:prstGeom prst="rect">
            <a:avLst/>
          </a:prstGeom>
          <a:noFill/>
          <a:ln>
            <a:noFill/>
          </a:ln>
        </p:spPr>
      </p:pic>
      <p:sp>
        <p:nvSpPr>
          <p:cNvPr id="1536" name="Google Shape;1536;p169"/>
          <p:cNvSpPr txBox="1">
            <a:spLocks noGrp="1"/>
          </p:cNvSpPr>
          <p:nvPr>
            <p:ph type="title"/>
          </p:nvPr>
        </p:nvSpPr>
        <p:spPr>
          <a:xfrm>
            <a:off x="-83855" y="72766"/>
            <a:ext cx="5684700" cy="7977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3200" dirty="0"/>
              <a:t>Resources continued</a:t>
            </a:r>
            <a:r>
              <a:rPr lang="en" dirty="0"/>
              <a:t> </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7" name="Google Shape;1547;p1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64</a:t>
            </a:fld>
            <a:endParaRPr/>
          </a:p>
        </p:txBody>
      </p:sp>
      <p:sp>
        <p:nvSpPr>
          <p:cNvPr id="1546" name="Google Shape;1546;p170"/>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b="1"/>
              <a:t>For more information, visit:</a:t>
            </a:r>
            <a:r>
              <a:rPr lang="en"/>
              <a:t> gsa.gov/FAST</a:t>
            </a:r>
            <a:endParaRPr/>
          </a:p>
        </p:txBody>
      </p:sp>
      <p:sp>
        <p:nvSpPr>
          <p:cNvPr id="1545" name="Google Shape;1545;p170"/>
          <p:cNvSpPr txBox="1">
            <a:spLocks noGrp="1"/>
          </p:cNvSpPr>
          <p:nvPr>
            <p:ph type="body" idx="1"/>
          </p:nvPr>
        </p:nvSpPr>
        <p:spPr>
          <a:xfrm>
            <a:off x="4572000" y="1515291"/>
            <a:ext cx="4422600" cy="2458500"/>
          </a:xfrm>
          <a:prstGeom prst="rect">
            <a:avLst/>
          </a:prstGeom>
          <a:noFill/>
          <a:ln>
            <a:noFill/>
          </a:ln>
        </p:spPr>
        <p:txBody>
          <a:bodyPr spcFirstLastPara="1" wrap="square" lIns="0" tIns="0" rIns="91425" bIns="91425" anchor="t" anchorCtr="0">
            <a:norm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9F5900"/>
                </a:solidFill>
                <a:latin typeface="Arial"/>
                <a:ea typeface="Arial"/>
                <a:cs typeface="Arial"/>
                <a:sym typeface="Arial"/>
              </a:rPr>
              <a:t>Michael Brown </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Contracting Officer, MAS Contracting Division</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MAS General Products Branch, Section 2 (QSCADB)</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Office of Contract Operations</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General Supplies and Services</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Federal Acquisition Service</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Email: </a:t>
            </a:r>
            <a:r>
              <a:rPr lang="en" sz="1300" b="0" i="0" u="sng" strike="noStrike" cap="none">
                <a:solidFill>
                  <a:srgbClr val="595959"/>
                </a:solidFill>
                <a:latin typeface="Arial"/>
                <a:ea typeface="Arial"/>
                <a:cs typeface="Arial"/>
                <a:sym typeface="Arial"/>
                <a:hlinkClick r:id="rId3">
                  <a:extLst>
                    <a:ext uri="{A12FA001-AC4F-418D-AE19-62706E023703}">
                      <ahyp:hlinkClr xmlns:ahyp="http://schemas.microsoft.com/office/drawing/2018/hyperlinkcolor" val="tx"/>
                    </a:ext>
                  </a:extLst>
                </a:hlinkClick>
              </a:rPr>
              <a:t>michael.s.brown@gsa.gov</a:t>
            </a:r>
            <a:r>
              <a:rPr lang="en" sz="1300" b="0" i="0" u="none" strike="noStrike" cap="none">
                <a:solidFill>
                  <a:srgbClr val="595959"/>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Phone: (817) 850-8340</a:t>
            </a:r>
            <a:endParaRPr/>
          </a:p>
          <a:p>
            <a:pPr marL="0" marR="0" lvl="0" indent="0" algn="ctr" rtl="0">
              <a:lnSpc>
                <a:spcPct val="100000"/>
              </a:lnSpc>
              <a:spcBef>
                <a:spcPts val="0"/>
              </a:spcBef>
              <a:spcAft>
                <a:spcPts val="0"/>
              </a:spcAft>
              <a:buClr>
                <a:srgbClr val="000000"/>
              </a:buClr>
              <a:buSzPts val="1300"/>
              <a:buFont typeface="Arial"/>
              <a:buNone/>
            </a:pPr>
            <a:r>
              <a:rPr lang="en" sz="1300" b="0" i="0" u="none" strike="noStrike" cap="none">
                <a:solidFill>
                  <a:srgbClr val="595959"/>
                </a:solidFill>
                <a:latin typeface="Arial"/>
                <a:ea typeface="Arial"/>
                <a:cs typeface="Arial"/>
                <a:sym typeface="Arial"/>
              </a:rPr>
              <a:t>Cell: (682) 346-4335</a:t>
            </a:r>
            <a:endParaRPr sz="1300" b="0" i="0" u="none" strike="noStrike" cap="none">
              <a:solidFill>
                <a:srgbClr val="595959"/>
              </a:solidFill>
              <a:latin typeface="Public Sans"/>
              <a:ea typeface="Public Sans"/>
              <a:cs typeface="Public Sans"/>
              <a:sym typeface="Public Sans"/>
            </a:endParaRPr>
          </a:p>
          <a:p>
            <a:pPr marL="0" lvl="0" indent="0" algn="l" rtl="0">
              <a:lnSpc>
                <a:spcPct val="115000"/>
              </a:lnSpc>
              <a:spcBef>
                <a:spcPts val="0"/>
              </a:spcBef>
              <a:spcAft>
                <a:spcPts val="1200"/>
              </a:spcAft>
              <a:buSzPts val="1800"/>
              <a:buNone/>
            </a:pPr>
            <a:endParaRPr/>
          </a:p>
        </p:txBody>
      </p:sp>
      <p:pic>
        <p:nvPicPr>
          <p:cNvPr id="1548" name="Google Shape;1548;p170" descr="Picture of Michael "/>
          <p:cNvPicPr preferRelativeResize="0"/>
          <p:nvPr/>
        </p:nvPicPr>
        <p:blipFill rotWithShape="1">
          <a:blip r:embed="rId4">
            <a:alphaModFix/>
          </a:blip>
          <a:srcRect/>
          <a:stretch/>
        </p:blipFill>
        <p:spPr>
          <a:xfrm>
            <a:off x="3149187" y="1169699"/>
            <a:ext cx="1353429" cy="1767993"/>
          </a:xfrm>
          <a:prstGeom prst="rect">
            <a:avLst/>
          </a:prstGeom>
          <a:noFill/>
          <a:ln>
            <a:noFill/>
          </a:ln>
        </p:spPr>
      </p:pic>
      <p:pic>
        <p:nvPicPr>
          <p:cNvPr id="1549" name="Google Shape;1549;p170" descr="QR code "/>
          <p:cNvPicPr preferRelativeResize="0"/>
          <p:nvPr/>
        </p:nvPicPr>
        <p:blipFill rotWithShape="1">
          <a:blip r:embed="rId5">
            <a:alphaModFix/>
          </a:blip>
          <a:srcRect/>
          <a:stretch/>
        </p:blipFill>
        <p:spPr>
          <a:xfrm>
            <a:off x="3059065" y="3010111"/>
            <a:ext cx="1676900" cy="1691439"/>
          </a:xfrm>
          <a:prstGeom prst="rect">
            <a:avLst/>
          </a:prstGeom>
          <a:noFill/>
          <a:ln>
            <a:noFill/>
          </a:ln>
        </p:spPr>
      </p:pic>
      <p:pic>
        <p:nvPicPr>
          <p:cNvPr id="1550" name="Google Shape;1550;p170" descr="GSA logo "/>
          <p:cNvPicPr preferRelativeResize="0"/>
          <p:nvPr/>
        </p:nvPicPr>
        <p:blipFill rotWithShape="1">
          <a:blip r:embed="rId6">
            <a:alphaModFix/>
          </a:blip>
          <a:srcRect/>
          <a:stretch/>
        </p:blipFill>
        <p:spPr>
          <a:xfrm>
            <a:off x="7647424" y="86683"/>
            <a:ext cx="1367785" cy="1251270"/>
          </a:xfrm>
          <a:prstGeom prst="rect">
            <a:avLst/>
          </a:prstGeom>
          <a:noFill/>
          <a:ln>
            <a:noFill/>
          </a:ln>
        </p:spPr>
      </p:pic>
      <p:sp>
        <p:nvSpPr>
          <p:cNvPr id="1544" name="Google Shape;1544;p170"/>
          <p:cNvSpPr txBox="1">
            <a:spLocks noGrp="1"/>
          </p:cNvSpPr>
          <p:nvPr>
            <p:ph type="title"/>
          </p:nvPr>
        </p:nvSpPr>
        <p:spPr>
          <a:xfrm>
            <a:off x="2908663" y="322217"/>
            <a:ext cx="4833300" cy="6702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a:t>Contact Information - GSA</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8" name="Google Shape;1558;p1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65</a:t>
            </a:fld>
            <a:endParaRPr/>
          </a:p>
        </p:txBody>
      </p:sp>
      <p:sp>
        <p:nvSpPr>
          <p:cNvPr id="1557" name="Google Shape;1557;p171"/>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b="1"/>
              <a:t>For more information, visit:</a:t>
            </a:r>
            <a:r>
              <a:rPr lang="en"/>
              <a:t> gsa.gov/FAST</a:t>
            </a:r>
            <a:endParaRPr/>
          </a:p>
        </p:txBody>
      </p:sp>
      <p:pic>
        <p:nvPicPr>
          <p:cNvPr id="1559" name="Google Shape;1559;p171" descr="Us department of energy logo "/>
          <p:cNvPicPr preferRelativeResize="0"/>
          <p:nvPr/>
        </p:nvPicPr>
        <p:blipFill rotWithShape="1">
          <a:blip r:embed="rId3">
            <a:alphaModFix/>
          </a:blip>
          <a:srcRect/>
          <a:stretch/>
        </p:blipFill>
        <p:spPr>
          <a:xfrm>
            <a:off x="2913022" y="1169699"/>
            <a:ext cx="2042337" cy="1316850"/>
          </a:xfrm>
          <a:prstGeom prst="rect">
            <a:avLst/>
          </a:prstGeom>
          <a:noFill/>
          <a:ln>
            <a:noFill/>
          </a:ln>
        </p:spPr>
      </p:pic>
      <p:pic>
        <p:nvPicPr>
          <p:cNvPr id="1560" name="Google Shape;1560;p171" descr="FEMP logo "/>
          <p:cNvPicPr preferRelativeResize="0"/>
          <p:nvPr/>
        </p:nvPicPr>
        <p:blipFill rotWithShape="1">
          <a:blip r:embed="rId4">
            <a:alphaModFix/>
          </a:blip>
          <a:srcRect/>
          <a:stretch/>
        </p:blipFill>
        <p:spPr>
          <a:xfrm>
            <a:off x="7176970" y="266051"/>
            <a:ext cx="1664352" cy="749873"/>
          </a:xfrm>
          <a:prstGeom prst="rect">
            <a:avLst/>
          </a:prstGeom>
          <a:noFill/>
          <a:ln>
            <a:noFill/>
          </a:ln>
        </p:spPr>
      </p:pic>
      <p:pic>
        <p:nvPicPr>
          <p:cNvPr id="1561" name="Google Shape;1561;p171" descr="QR code "/>
          <p:cNvPicPr preferRelativeResize="0"/>
          <p:nvPr/>
        </p:nvPicPr>
        <p:blipFill rotWithShape="1">
          <a:blip r:embed="rId5">
            <a:alphaModFix/>
          </a:blip>
          <a:srcRect/>
          <a:stretch/>
        </p:blipFill>
        <p:spPr>
          <a:xfrm>
            <a:off x="3000108" y="2729255"/>
            <a:ext cx="1780898" cy="1834059"/>
          </a:xfrm>
          <a:prstGeom prst="rect">
            <a:avLst/>
          </a:prstGeom>
          <a:noFill/>
          <a:ln>
            <a:noFill/>
          </a:ln>
        </p:spPr>
      </p:pic>
      <p:sp>
        <p:nvSpPr>
          <p:cNvPr id="1556" name="Google Shape;1556;p171"/>
          <p:cNvSpPr txBox="1">
            <a:spLocks noGrp="1"/>
          </p:cNvSpPr>
          <p:nvPr>
            <p:ph type="body" idx="1"/>
          </p:nvPr>
        </p:nvSpPr>
        <p:spPr>
          <a:xfrm>
            <a:off x="4523354" y="1169699"/>
            <a:ext cx="4422600" cy="2804100"/>
          </a:xfrm>
          <a:prstGeom prst="rect">
            <a:avLst/>
          </a:prstGeom>
          <a:noFill/>
          <a:ln>
            <a:noFill/>
          </a:ln>
        </p:spPr>
        <p:txBody>
          <a:bodyPr spcFirstLastPara="1" wrap="square" lIns="0" tIns="0" rIns="91425" bIns="91425" anchor="t" anchorCtr="0">
            <a:norm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9F5900"/>
                </a:solidFill>
                <a:latin typeface="Arial"/>
                <a:ea typeface="Arial"/>
                <a:cs typeface="Arial"/>
                <a:sym typeface="Arial"/>
              </a:rPr>
              <a:t>Ira Birnbaum</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Program Manager, FEMP/ENABLE</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U.S. Department of Energy</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Office of Infrastructure</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Washington, DC</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Mobile: 202-304-4940</a:t>
            </a:r>
            <a:endParaRPr/>
          </a:p>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Ira.Birnbaum@hq.doe.gov</a:t>
            </a:r>
            <a:endParaRPr sz="1400" b="0" i="0" u="none" strike="noStrike" cap="none">
              <a:solidFill>
                <a:srgbClr val="000000"/>
              </a:solidFill>
              <a:latin typeface="Arial"/>
              <a:ea typeface="Arial"/>
              <a:cs typeface="Arial"/>
              <a:sym typeface="Arial"/>
            </a:endParaRPr>
          </a:p>
          <a:p>
            <a:pPr marL="0" lvl="0" indent="0" algn="l" rtl="0">
              <a:lnSpc>
                <a:spcPct val="115000"/>
              </a:lnSpc>
              <a:spcBef>
                <a:spcPts val="0"/>
              </a:spcBef>
              <a:spcAft>
                <a:spcPts val="1200"/>
              </a:spcAft>
              <a:buSzPts val="1800"/>
              <a:buNone/>
            </a:pPr>
            <a:endParaRPr/>
          </a:p>
        </p:txBody>
      </p:sp>
      <p:sp>
        <p:nvSpPr>
          <p:cNvPr id="1555" name="Google Shape;1555;p171"/>
          <p:cNvSpPr txBox="1">
            <a:spLocks noGrp="1"/>
          </p:cNvSpPr>
          <p:nvPr>
            <p:ph type="title"/>
          </p:nvPr>
        </p:nvSpPr>
        <p:spPr>
          <a:xfrm>
            <a:off x="2913022" y="334950"/>
            <a:ext cx="5928300" cy="6810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a:t>Point of Contact - FEMP</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9" name="Google Shape;1569;p1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66</a:t>
            </a:fld>
            <a:endParaRPr/>
          </a:p>
        </p:txBody>
      </p:sp>
      <p:sp>
        <p:nvSpPr>
          <p:cNvPr id="1568" name="Google Shape;1568;p172"/>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b="1"/>
              <a:t>For more information, visit:</a:t>
            </a:r>
            <a:r>
              <a:rPr lang="en"/>
              <a:t> gsa.gov/FAST</a:t>
            </a:r>
            <a:endParaRPr/>
          </a:p>
        </p:txBody>
      </p:sp>
      <p:pic>
        <p:nvPicPr>
          <p:cNvPr id="1570" name="Google Shape;1570;p172" descr="Us department of energy logo "/>
          <p:cNvPicPr preferRelativeResize="0"/>
          <p:nvPr/>
        </p:nvPicPr>
        <p:blipFill rotWithShape="1">
          <a:blip r:embed="rId3">
            <a:alphaModFix/>
          </a:blip>
          <a:srcRect/>
          <a:stretch/>
        </p:blipFill>
        <p:spPr>
          <a:xfrm>
            <a:off x="2913022" y="1451650"/>
            <a:ext cx="2042337" cy="1316850"/>
          </a:xfrm>
          <a:prstGeom prst="rect">
            <a:avLst/>
          </a:prstGeom>
          <a:noFill/>
          <a:ln>
            <a:noFill/>
          </a:ln>
        </p:spPr>
      </p:pic>
      <p:pic>
        <p:nvPicPr>
          <p:cNvPr id="1571" name="Google Shape;1571;p172" descr="FEMP logo"/>
          <p:cNvPicPr preferRelativeResize="0"/>
          <p:nvPr/>
        </p:nvPicPr>
        <p:blipFill rotWithShape="1">
          <a:blip r:embed="rId4">
            <a:alphaModFix/>
          </a:blip>
          <a:srcRect/>
          <a:stretch/>
        </p:blipFill>
        <p:spPr>
          <a:xfrm>
            <a:off x="7176970" y="266051"/>
            <a:ext cx="1664352" cy="749873"/>
          </a:xfrm>
          <a:prstGeom prst="rect">
            <a:avLst/>
          </a:prstGeom>
          <a:noFill/>
          <a:ln>
            <a:noFill/>
          </a:ln>
        </p:spPr>
      </p:pic>
      <p:sp>
        <p:nvSpPr>
          <p:cNvPr id="1567" name="Google Shape;1567;p172"/>
          <p:cNvSpPr txBox="1">
            <a:spLocks noGrp="1"/>
          </p:cNvSpPr>
          <p:nvPr>
            <p:ph type="body" idx="1"/>
          </p:nvPr>
        </p:nvSpPr>
        <p:spPr>
          <a:xfrm>
            <a:off x="4523354" y="1451651"/>
            <a:ext cx="4422600" cy="2522100"/>
          </a:xfrm>
          <a:prstGeom prst="rect">
            <a:avLst/>
          </a:prstGeom>
          <a:noFill/>
          <a:ln>
            <a:noFill/>
          </a:ln>
        </p:spPr>
        <p:txBody>
          <a:bodyPr spcFirstLastPara="1" wrap="square" lIns="0" tIns="0" rIns="91425" bIns="91425" anchor="t" anchorCtr="0">
            <a:norm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9F5900"/>
                </a:solidFill>
                <a:latin typeface="Arial"/>
                <a:ea typeface="Arial"/>
                <a:cs typeface="Arial"/>
                <a:sym typeface="Arial"/>
              </a:rPr>
              <a:t>Sam Espinosa</a:t>
            </a:r>
            <a:endParaRPr/>
          </a:p>
          <a:p>
            <a:pPr marL="0" marR="0" lvl="0" indent="0" algn="ctr" rtl="0">
              <a:lnSpc>
                <a:spcPct val="100000"/>
              </a:lnSpc>
              <a:spcBef>
                <a:spcPts val="0"/>
              </a:spcBef>
              <a:spcAft>
                <a:spcPts val="0"/>
              </a:spcAft>
              <a:buClr>
                <a:srgbClr val="000000"/>
              </a:buClr>
              <a:buSzPts val="1600"/>
              <a:buFont typeface="Arial"/>
              <a:buNone/>
            </a:pPr>
            <a:r>
              <a:rPr lang="en" sz="1600">
                <a:solidFill>
                  <a:schemeClr val="dk1"/>
                </a:solidFill>
              </a:rPr>
              <a:t>FEMP – Contracting SME</a:t>
            </a:r>
            <a:endParaRPr sz="160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Mobile: 505-463-0942</a:t>
            </a:r>
            <a:endParaRPr/>
          </a:p>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samespinosa@comcast.net</a:t>
            </a:r>
            <a:r>
              <a:rPr lang="en" sz="1400" b="0"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1400"/>
              <a:buFont typeface="Arial"/>
              <a:buNone/>
            </a:pPr>
            <a:endParaRPr sz="1400">
              <a:solidFill>
                <a:srgbClr val="000000"/>
              </a:solidFill>
            </a:endParaRPr>
          </a:p>
        </p:txBody>
      </p:sp>
      <p:sp>
        <p:nvSpPr>
          <p:cNvPr id="1566" name="Google Shape;1566;p172"/>
          <p:cNvSpPr txBox="1">
            <a:spLocks noGrp="1"/>
          </p:cNvSpPr>
          <p:nvPr>
            <p:ph type="title"/>
          </p:nvPr>
        </p:nvSpPr>
        <p:spPr>
          <a:xfrm>
            <a:off x="2913022" y="334950"/>
            <a:ext cx="5928300" cy="6810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ts val="2800"/>
              <a:buNone/>
            </a:pPr>
            <a:r>
              <a:rPr lang="en" dirty="0"/>
              <a:t>Point of Contact – FEMP continued</a:t>
            </a: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9" name="Google Shape;1579;p1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67</a:t>
            </a:fld>
            <a:endParaRPr/>
          </a:p>
        </p:txBody>
      </p:sp>
      <p:sp>
        <p:nvSpPr>
          <p:cNvPr id="1578" name="Google Shape;1578;p173"/>
          <p:cNvSpPr txBox="1">
            <a:spLocks noGrp="1"/>
          </p:cNvSpPr>
          <p:nvPr>
            <p:ph type="body" idx="2"/>
          </p:nvPr>
        </p:nvSpPr>
        <p:spPr>
          <a:xfrm>
            <a:off x="137150" y="2768500"/>
            <a:ext cx="2397900" cy="189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b="1"/>
              <a:t>For more information, visit:</a:t>
            </a:r>
            <a:r>
              <a:rPr lang="en"/>
              <a:t> gsa.gov/FAST</a:t>
            </a:r>
            <a:endParaRPr/>
          </a:p>
        </p:txBody>
      </p:sp>
      <p:pic>
        <p:nvPicPr>
          <p:cNvPr id="1580" name="Google Shape;1580;p173" descr="Us department of energy logo "/>
          <p:cNvPicPr preferRelativeResize="0"/>
          <p:nvPr/>
        </p:nvPicPr>
        <p:blipFill rotWithShape="1">
          <a:blip r:embed="rId3">
            <a:alphaModFix/>
          </a:blip>
          <a:srcRect/>
          <a:stretch/>
        </p:blipFill>
        <p:spPr>
          <a:xfrm>
            <a:off x="2850884" y="1228623"/>
            <a:ext cx="1991082" cy="1210329"/>
          </a:xfrm>
          <a:prstGeom prst="rect">
            <a:avLst/>
          </a:prstGeom>
          <a:noFill/>
          <a:ln>
            <a:noFill/>
          </a:ln>
        </p:spPr>
      </p:pic>
      <p:pic>
        <p:nvPicPr>
          <p:cNvPr id="1581" name="Google Shape;1581;p173" descr="QR code "/>
          <p:cNvPicPr preferRelativeResize="0"/>
          <p:nvPr/>
        </p:nvPicPr>
        <p:blipFill rotWithShape="1">
          <a:blip r:embed="rId4">
            <a:alphaModFix/>
          </a:blip>
          <a:srcRect/>
          <a:stretch/>
        </p:blipFill>
        <p:spPr>
          <a:xfrm>
            <a:off x="2956937" y="2571750"/>
            <a:ext cx="1672469" cy="1688197"/>
          </a:xfrm>
          <a:prstGeom prst="rect">
            <a:avLst/>
          </a:prstGeom>
          <a:noFill/>
          <a:ln>
            <a:noFill/>
          </a:ln>
        </p:spPr>
      </p:pic>
      <p:pic>
        <p:nvPicPr>
          <p:cNvPr id="1582" name="Google Shape;1582;p173" descr="SCEP logo"/>
          <p:cNvPicPr preferRelativeResize="0"/>
          <p:nvPr/>
        </p:nvPicPr>
        <p:blipFill rotWithShape="1">
          <a:blip r:embed="rId5">
            <a:alphaModFix/>
          </a:blip>
          <a:srcRect/>
          <a:stretch/>
        </p:blipFill>
        <p:spPr>
          <a:xfrm>
            <a:off x="7518900" y="505612"/>
            <a:ext cx="1227908" cy="490229"/>
          </a:xfrm>
          <a:prstGeom prst="rect">
            <a:avLst/>
          </a:prstGeom>
          <a:noFill/>
          <a:ln>
            <a:noFill/>
          </a:ln>
        </p:spPr>
      </p:pic>
      <p:sp>
        <p:nvSpPr>
          <p:cNvPr id="1577" name="Google Shape;1577;p173"/>
          <p:cNvSpPr txBox="1">
            <a:spLocks noGrp="1"/>
          </p:cNvSpPr>
          <p:nvPr>
            <p:ph type="body" idx="1"/>
          </p:nvPr>
        </p:nvSpPr>
        <p:spPr>
          <a:xfrm>
            <a:off x="4629406" y="1228623"/>
            <a:ext cx="4316400" cy="3409200"/>
          </a:xfrm>
          <a:prstGeom prst="rect">
            <a:avLst/>
          </a:prstGeom>
          <a:noFill/>
          <a:ln>
            <a:noFill/>
          </a:ln>
        </p:spPr>
        <p:txBody>
          <a:bodyPr spcFirstLastPara="1" wrap="square" lIns="0" tIns="0" rIns="91425" bIns="91425" anchor="t" anchorCtr="0">
            <a:norm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9F5900"/>
                </a:solidFill>
                <a:latin typeface="Arial"/>
                <a:ea typeface="Arial"/>
                <a:cs typeface="Arial"/>
                <a:sym typeface="Arial"/>
              </a:rPr>
              <a:t>Laura Carpenter</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Program Manager, SCEP</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U.S. Department of Energy</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Office of Energy Efficiency &amp; Renewable Energy</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Washington, DC</a:t>
            </a: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Phone: 240-449-5059</a:t>
            </a:r>
            <a:endParaRPr/>
          </a:p>
          <a:p>
            <a:pPr marL="0" marR="0" lvl="0" indent="0" algn="ctr" rtl="0">
              <a:lnSpc>
                <a:spcPct val="100000"/>
              </a:lnSpc>
              <a:spcBef>
                <a:spcPts val="0"/>
              </a:spcBef>
              <a:spcAft>
                <a:spcPts val="0"/>
              </a:spcAft>
              <a:buClr>
                <a:srgbClr val="000000"/>
              </a:buClr>
              <a:buSzPts val="1400"/>
              <a:buFont typeface="Arial"/>
              <a:buNone/>
            </a:pPr>
            <a:r>
              <a:rPr lang="en"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laura.carpenter@hq.doe.gov</a:t>
            </a:r>
            <a:endParaRPr/>
          </a:p>
        </p:txBody>
      </p:sp>
      <p:sp>
        <p:nvSpPr>
          <p:cNvPr id="1576" name="Google Shape;1576;p173"/>
          <p:cNvSpPr txBox="1">
            <a:spLocks noGrp="1"/>
          </p:cNvSpPr>
          <p:nvPr>
            <p:ph type="title"/>
          </p:nvPr>
        </p:nvSpPr>
        <p:spPr>
          <a:xfrm>
            <a:off x="3017525" y="441950"/>
            <a:ext cx="5928300" cy="681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800"/>
              <a:buNone/>
            </a:pPr>
            <a:r>
              <a:rPr lang="en"/>
              <a:t>Point of Contact - SCEP</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pic>
        <p:nvPicPr>
          <p:cNvPr id="1587" name="Google Shape;1587;p174" descr="Picture of a government building "/>
          <p:cNvPicPr preferRelativeResize="0"/>
          <p:nvPr/>
        </p:nvPicPr>
        <p:blipFill rotWithShape="1">
          <a:blip r:embed="rId3">
            <a:alphaModFix/>
          </a:blip>
          <a:srcRect/>
          <a:stretch/>
        </p:blipFill>
        <p:spPr>
          <a:xfrm>
            <a:off x="20981" y="0"/>
            <a:ext cx="9141293" cy="5143501"/>
          </a:xfrm>
          <a:prstGeom prst="rect">
            <a:avLst/>
          </a:prstGeom>
          <a:noFill/>
          <a:ln>
            <a:noFill/>
          </a:ln>
        </p:spPr>
      </p:pic>
      <p:sp>
        <p:nvSpPr>
          <p:cNvPr id="1588" name="Google Shape;1588;p174"/>
          <p:cNvSpPr txBox="1">
            <a:spLocks noGrp="1"/>
          </p:cNvSpPr>
          <p:nvPr>
            <p:ph type="title" idx="4294967295"/>
          </p:nvPr>
        </p:nvSpPr>
        <p:spPr>
          <a:xfrm>
            <a:off x="136525" y="3352800"/>
            <a:ext cx="2398713" cy="130968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5000"/>
              </a:lnSpc>
              <a:spcBef>
                <a:spcPts val="0"/>
              </a:spcBef>
              <a:spcAft>
                <a:spcPts val="1200"/>
              </a:spcAft>
              <a:buClr>
                <a:schemeClr val="dk2"/>
              </a:buClr>
              <a:buSzPts val="1800"/>
              <a:buFont typeface="Arial"/>
              <a:buNone/>
              <a:tabLst/>
              <a:defRPr/>
            </a:pPr>
            <a:r>
              <a:rPr kumimoji="0" lang="en-US" sz="1800" b="1" i="0" u="none" strike="noStrike" kern="0" cap="none" spc="0" normalizeH="0" baseline="0" noProof="0" dirty="0">
                <a:ln>
                  <a:noFill/>
                </a:ln>
                <a:solidFill>
                  <a:schemeClr val="lt1"/>
                </a:solidFill>
                <a:effectLst/>
                <a:uLnTx/>
                <a:uFillTx/>
                <a:latin typeface="Arial"/>
                <a:ea typeface="Arial"/>
                <a:cs typeface="Arial"/>
                <a:sym typeface="Arial"/>
              </a:rPr>
              <a:t>For more information, visit:</a:t>
            </a:r>
            <a:r>
              <a:rPr kumimoji="0" lang="en-US" sz="1800" b="0" i="0" u="none" strike="noStrike" kern="0" cap="none" spc="0" normalizeH="0" baseline="0" noProof="0" dirty="0">
                <a:ln>
                  <a:noFill/>
                </a:ln>
                <a:solidFill>
                  <a:schemeClr val="lt1"/>
                </a:solidFill>
                <a:effectLst/>
                <a:uLnTx/>
                <a:uFillTx/>
                <a:latin typeface="Arial"/>
                <a:ea typeface="Arial"/>
                <a:cs typeface="Arial"/>
                <a:sym typeface="Arial"/>
              </a:rPr>
              <a:t> </a:t>
            </a:r>
            <a:r>
              <a:rPr kumimoji="0" lang="en-US" sz="1800" b="0" i="0" u="none" strike="noStrike" kern="0" cap="none" spc="0" normalizeH="0" baseline="0" noProof="0" dirty="0" err="1">
                <a:ln>
                  <a:noFill/>
                </a:ln>
                <a:solidFill>
                  <a:schemeClr val="lt1"/>
                </a:solidFill>
                <a:effectLst/>
                <a:uLnTx/>
                <a:uFillTx/>
                <a:latin typeface="Arial"/>
                <a:ea typeface="Arial"/>
                <a:cs typeface="Arial"/>
                <a:sym typeface="Arial"/>
              </a:rPr>
              <a:t>gsa.gov</a:t>
            </a:r>
            <a:r>
              <a:rPr kumimoji="0" lang="en-US" sz="1800" b="0" i="0" u="none" strike="noStrike" kern="0" cap="none" spc="0" normalizeH="0" baseline="0" noProof="0" dirty="0">
                <a:ln>
                  <a:noFill/>
                </a:ln>
                <a:solidFill>
                  <a:schemeClr val="lt1"/>
                </a:solidFill>
                <a:effectLst/>
                <a:uLnTx/>
                <a:uFillTx/>
                <a:latin typeface="Arial"/>
                <a:ea typeface="Arial"/>
                <a:cs typeface="Arial"/>
                <a:sym typeface="Arial"/>
              </a:rPr>
              <a:t>/FAST</a:t>
            </a:r>
          </a:p>
        </p:txBody>
      </p:sp>
      <p:sp>
        <p:nvSpPr>
          <p:cNvPr id="1589" name="Google Shape;1589;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175"/>
          <p:cNvSpPr txBox="1">
            <a:spLocks noGrp="1"/>
          </p:cNvSpPr>
          <p:nvPr>
            <p:ph type="ctrTitle"/>
          </p:nvPr>
        </p:nvSpPr>
        <p:spPr>
          <a:xfrm>
            <a:off x="311700" y="1323100"/>
            <a:ext cx="5550600" cy="185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a:solidFill>
                  <a:schemeClr val="lt1"/>
                </a:solidFill>
              </a:rPr>
              <a:t>GSA Helping Tribal Governments Meet Contracting and Ordering Needs</a:t>
            </a:r>
            <a:endParaRPr sz="3200">
              <a:solidFill>
                <a:schemeClr val="lt1"/>
              </a:solidFill>
            </a:endParaRPr>
          </a:p>
        </p:txBody>
      </p:sp>
      <p:sp>
        <p:nvSpPr>
          <p:cNvPr id="1595" name="Google Shape;1595;p175"/>
          <p:cNvSpPr txBox="1">
            <a:spLocks noGrp="1"/>
          </p:cNvSpPr>
          <p:nvPr>
            <p:ph type="subTitle" idx="1"/>
          </p:nvPr>
        </p:nvSpPr>
        <p:spPr>
          <a:xfrm>
            <a:off x="311700" y="3215125"/>
            <a:ext cx="65157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May 2024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0" name="Google Shape;830;p11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831" name="Google Shape;831;p113" title="Chart"/>
          <p:cNvPicPr preferRelativeResize="0"/>
          <p:nvPr/>
        </p:nvPicPr>
        <p:blipFill>
          <a:blip r:embed="rId3">
            <a:alphaModFix/>
          </a:blip>
          <a:stretch>
            <a:fillRect/>
          </a:stretch>
        </p:blipFill>
        <p:spPr>
          <a:xfrm>
            <a:off x="443700" y="2851250"/>
            <a:ext cx="3496100" cy="1868349"/>
          </a:xfrm>
          <a:prstGeom prst="rect">
            <a:avLst/>
          </a:prstGeom>
          <a:noFill/>
          <a:ln w="38100" cap="flat" cmpd="sng">
            <a:solidFill>
              <a:schemeClr val="dk2"/>
            </a:solidFill>
            <a:prstDash val="solid"/>
            <a:round/>
            <a:headEnd type="none" w="sm" len="sm"/>
            <a:tailEnd type="none" w="sm" len="sm"/>
          </a:ln>
        </p:spPr>
      </p:pic>
      <p:graphicFrame>
        <p:nvGraphicFramePr>
          <p:cNvPr id="832" name="Google Shape;832;p113"/>
          <p:cNvGraphicFramePr/>
          <p:nvPr>
            <p:extLst>
              <p:ext uri="{D42A27DB-BD31-4B8C-83A1-F6EECF244321}">
                <p14:modId xmlns:p14="http://schemas.microsoft.com/office/powerpoint/2010/main" val="2400918857"/>
              </p:ext>
            </p:extLst>
          </p:nvPr>
        </p:nvGraphicFramePr>
        <p:xfrm>
          <a:off x="4130638" y="2823400"/>
          <a:ext cx="3790700" cy="1818450"/>
        </p:xfrm>
        <a:graphic>
          <a:graphicData uri="http://schemas.openxmlformats.org/drawingml/2006/table">
            <a:tbl>
              <a:tblPr firstRow="1">
                <a:noFill/>
                <a:tableStyleId>{823FDB09-1BFF-431F-8251-C85B0343A380}</a:tableStyleId>
              </a:tblPr>
              <a:tblGrid>
                <a:gridCol w="1498425">
                  <a:extLst>
                    <a:ext uri="{9D8B030D-6E8A-4147-A177-3AD203B41FA5}">
                      <a16:colId xmlns:a16="http://schemas.microsoft.com/office/drawing/2014/main" val="20000"/>
                    </a:ext>
                  </a:extLst>
                </a:gridCol>
                <a:gridCol w="633275">
                  <a:extLst>
                    <a:ext uri="{9D8B030D-6E8A-4147-A177-3AD203B41FA5}">
                      <a16:colId xmlns:a16="http://schemas.microsoft.com/office/drawing/2014/main" val="20001"/>
                    </a:ext>
                  </a:extLst>
                </a:gridCol>
                <a:gridCol w="642200">
                  <a:extLst>
                    <a:ext uri="{9D8B030D-6E8A-4147-A177-3AD203B41FA5}">
                      <a16:colId xmlns:a16="http://schemas.microsoft.com/office/drawing/2014/main" val="20002"/>
                    </a:ext>
                  </a:extLst>
                </a:gridCol>
                <a:gridCol w="579975">
                  <a:extLst>
                    <a:ext uri="{9D8B030D-6E8A-4147-A177-3AD203B41FA5}">
                      <a16:colId xmlns:a16="http://schemas.microsoft.com/office/drawing/2014/main" val="20003"/>
                    </a:ext>
                  </a:extLst>
                </a:gridCol>
                <a:gridCol w="436825">
                  <a:extLst>
                    <a:ext uri="{9D8B030D-6E8A-4147-A177-3AD203B41FA5}">
                      <a16:colId xmlns:a16="http://schemas.microsoft.com/office/drawing/2014/main" val="20004"/>
                    </a:ext>
                  </a:extLst>
                </a:gridCol>
              </a:tblGrid>
              <a:tr h="601950">
                <a:tc>
                  <a:txBody>
                    <a:bodyPr/>
                    <a:lstStyle/>
                    <a:p>
                      <a:pPr marL="0" lvl="0" indent="0" algn="ctr" rtl="0">
                        <a:lnSpc>
                          <a:spcPct val="115000"/>
                        </a:lnSpc>
                        <a:spcBef>
                          <a:spcPts val="0"/>
                        </a:spcBef>
                        <a:spcAft>
                          <a:spcPts val="0"/>
                        </a:spcAft>
                        <a:buNone/>
                      </a:pPr>
                      <a:r>
                        <a:rPr lang="en" sz="1000" b="1">
                          <a:solidFill>
                            <a:schemeClr val="lt1"/>
                          </a:solidFill>
                        </a:rPr>
                        <a:t>Revenue in 000’s</a:t>
                      </a:r>
                      <a:endParaRPr sz="1000" b="1">
                        <a:solidFill>
                          <a:schemeClr val="lt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32963"/>
                    </a:solidFill>
                  </a:tcPr>
                </a:tc>
                <a:tc>
                  <a:txBody>
                    <a:bodyPr/>
                    <a:lstStyle/>
                    <a:p>
                      <a:pPr marL="0" lvl="0" indent="0" algn="ctr" rtl="0">
                        <a:lnSpc>
                          <a:spcPct val="115000"/>
                        </a:lnSpc>
                        <a:spcBef>
                          <a:spcPts val="0"/>
                        </a:spcBef>
                        <a:spcAft>
                          <a:spcPts val="0"/>
                        </a:spcAft>
                        <a:buNone/>
                      </a:pPr>
                      <a:r>
                        <a:rPr lang="en" sz="1000" b="1">
                          <a:solidFill>
                            <a:schemeClr val="lt1"/>
                          </a:solidFill>
                        </a:rPr>
                        <a:t>YTD AP06</a:t>
                      </a:r>
                      <a:endParaRPr sz="1000" b="1">
                        <a:solidFill>
                          <a:schemeClr val="lt1"/>
                        </a:solidFill>
                      </a:endParaRPr>
                    </a:p>
                    <a:p>
                      <a:pPr marL="0" lvl="0" indent="0" algn="ctr" rtl="0">
                        <a:lnSpc>
                          <a:spcPct val="115000"/>
                        </a:lnSpc>
                        <a:spcBef>
                          <a:spcPts val="0"/>
                        </a:spcBef>
                        <a:spcAft>
                          <a:spcPts val="0"/>
                        </a:spcAft>
                        <a:buNone/>
                      </a:pPr>
                      <a:r>
                        <a:rPr lang="en" sz="1000" b="1">
                          <a:solidFill>
                            <a:schemeClr val="lt1"/>
                          </a:solidFill>
                        </a:rPr>
                        <a:t>FY2023</a:t>
                      </a:r>
                      <a:endParaRPr sz="1000" b="1">
                        <a:solidFill>
                          <a:schemeClr val="lt1"/>
                        </a:solidFill>
                      </a:endParaRPr>
                    </a:p>
                    <a:p>
                      <a:pPr marL="0" lvl="0" indent="0" algn="ctr" rtl="0">
                        <a:lnSpc>
                          <a:spcPct val="115000"/>
                        </a:lnSpc>
                        <a:spcBef>
                          <a:spcPts val="0"/>
                        </a:spcBef>
                        <a:spcAft>
                          <a:spcPts val="0"/>
                        </a:spcAft>
                        <a:buNone/>
                      </a:pPr>
                      <a:r>
                        <a:rPr lang="en" sz="1000" b="1">
                          <a:solidFill>
                            <a:schemeClr val="lt1"/>
                          </a:solidFill>
                        </a:rPr>
                        <a:t>ACTUAL</a:t>
                      </a:r>
                      <a:endParaRPr sz="1000" b="1">
                        <a:solidFill>
                          <a:schemeClr val="lt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32963"/>
                    </a:solidFill>
                  </a:tcPr>
                </a:tc>
                <a:tc>
                  <a:txBody>
                    <a:bodyPr/>
                    <a:lstStyle/>
                    <a:p>
                      <a:pPr marL="0" lvl="0" indent="0" algn="ctr" rtl="0">
                        <a:lnSpc>
                          <a:spcPct val="115000"/>
                        </a:lnSpc>
                        <a:spcBef>
                          <a:spcPts val="0"/>
                        </a:spcBef>
                        <a:spcAft>
                          <a:spcPts val="0"/>
                        </a:spcAft>
                        <a:buNone/>
                      </a:pPr>
                      <a:r>
                        <a:rPr lang="en" sz="1000" b="1">
                          <a:solidFill>
                            <a:schemeClr val="lt1"/>
                          </a:solidFill>
                        </a:rPr>
                        <a:t>YTD AP06</a:t>
                      </a:r>
                      <a:endParaRPr sz="1000" b="1">
                        <a:solidFill>
                          <a:schemeClr val="lt1"/>
                        </a:solidFill>
                      </a:endParaRPr>
                    </a:p>
                    <a:p>
                      <a:pPr marL="0" lvl="0" indent="0" algn="ctr" rtl="0">
                        <a:lnSpc>
                          <a:spcPct val="115000"/>
                        </a:lnSpc>
                        <a:spcBef>
                          <a:spcPts val="0"/>
                        </a:spcBef>
                        <a:spcAft>
                          <a:spcPts val="0"/>
                        </a:spcAft>
                        <a:buNone/>
                      </a:pPr>
                      <a:r>
                        <a:rPr lang="en" sz="1000" b="1">
                          <a:solidFill>
                            <a:schemeClr val="lt1"/>
                          </a:solidFill>
                        </a:rPr>
                        <a:t>FY2024</a:t>
                      </a:r>
                      <a:endParaRPr sz="1000" b="1">
                        <a:solidFill>
                          <a:schemeClr val="lt1"/>
                        </a:solidFill>
                      </a:endParaRPr>
                    </a:p>
                    <a:p>
                      <a:pPr marL="0" lvl="0" indent="0" algn="ctr" rtl="0">
                        <a:lnSpc>
                          <a:spcPct val="115000"/>
                        </a:lnSpc>
                        <a:spcBef>
                          <a:spcPts val="0"/>
                        </a:spcBef>
                        <a:spcAft>
                          <a:spcPts val="0"/>
                        </a:spcAft>
                        <a:buNone/>
                      </a:pPr>
                      <a:r>
                        <a:rPr lang="en" sz="1000" b="1">
                          <a:solidFill>
                            <a:schemeClr val="lt1"/>
                          </a:solidFill>
                        </a:rPr>
                        <a:t>ACTUAL</a:t>
                      </a:r>
                      <a:endParaRPr sz="1000" b="1">
                        <a:solidFill>
                          <a:schemeClr val="lt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32963"/>
                    </a:solidFill>
                  </a:tcPr>
                </a:tc>
                <a:tc>
                  <a:txBody>
                    <a:bodyPr/>
                    <a:lstStyle/>
                    <a:p>
                      <a:pPr marL="0" lvl="0" indent="0" algn="ctr" rtl="0">
                        <a:lnSpc>
                          <a:spcPct val="115000"/>
                        </a:lnSpc>
                        <a:spcBef>
                          <a:spcPts val="0"/>
                        </a:spcBef>
                        <a:spcAft>
                          <a:spcPts val="0"/>
                        </a:spcAft>
                        <a:buNone/>
                      </a:pPr>
                      <a:r>
                        <a:rPr lang="en" sz="1000" b="1">
                          <a:solidFill>
                            <a:schemeClr val="lt1"/>
                          </a:solidFill>
                        </a:rPr>
                        <a:t>vs. 2022</a:t>
                      </a:r>
                      <a:endParaRPr sz="1000" b="1">
                        <a:solidFill>
                          <a:schemeClr val="lt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32963"/>
                    </a:solidFill>
                  </a:tcPr>
                </a:tc>
                <a:tc>
                  <a:txBody>
                    <a:bodyPr/>
                    <a:lstStyle/>
                    <a:p>
                      <a:pPr marL="0" lvl="0" indent="0" algn="ctr" rtl="0">
                        <a:lnSpc>
                          <a:spcPct val="115000"/>
                        </a:lnSpc>
                        <a:spcBef>
                          <a:spcPts val="0"/>
                        </a:spcBef>
                        <a:spcAft>
                          <a:spcPts val="0"/>
                        </a:spcAft>
                        <a:buNone/>
                      </a:pPr>
                      <a:r>
                        <a:rPr lang="en" sz="1000" b="1">
                          <a:solidFill>
                            <a:schemeClr val="lt1"/>
                          </a:solidFill>
                        </a:rPr>
                        <a:t>% DIFF</a:t>
                      </a:r>
                      <a:endParaRPr sz="1000" b="1">
                        <a:solidFill>
                          <a:schemeClr val="lt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32963"/>
                    </a:solidFill>
                  </a:tcPr>
                </a:tc>
                <a:extLst>
                  <a:ext uri="{0D108BD9-81ED-4DB2-BD59-A6C34878D82A}">
                    <a16:rowId xmlns:a16="http://schemas.microsoft.com/office/drawing/2014/main" val="10000"/>
                  </a:ext>
                </a:extLst>
              </a:tr>
              <a:tr h="171525">
                <a:tc>
                  <a:txBody>
                    <a:bodyPr/>
                    <a:lstStyle/>
                    <a:p>
                      <a:pPr marL="0" lvl="0" indent="0" algn="l" rtl="0">
                        <a:lnSpc>
                          <a:spcPct val="115000"/>
                        </a:lnSpc>
                        <a:spcBef>
                          <a:spcPts val="0"/>
                        </a:spcBef>
                        <a:spcAft>
                          <a:spcPts val="0"/>
                        </a:spcAft>
                        <a:buNone/>
                      </a:pPr>
                      <a:r>
                        <a:rPr lang="en" sz="900" b="1">
                          <a:solidFill>
                            <a:schemeClr val="dk1"/>
                          </a:solidFill>
                        </a:rPr>
                        <a:t>ASSISTED SOLUTIONS</a:t>
                      </a:r>
                      <a:endParaRPr sz="900" b="1">
                        <a:solidFill>
                          <a:schemeClr val="dk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900">
                          <a:solidFill>
                            <a:schemeClr val="dk1"/>
                          </a:solidFill>
                        </a:rPr>
                        <a:t>$185,062</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$202,869</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$17,807</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9.6%</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71525">
                <a:tc>
                  <a:txBody>
                    <a:bodyPr/>
                    <a:lstStyle/>
                    <a:p>
                      <a:pPr marL="0" lvl="0" indent="0" algn="l" rtl="0">
                        <a:lnSpc>
                          <a:spcPct val="115000"/>
                        </a:lnSpc>
                        <a:spcBef>
                          <a:spcPts val="0"/>
                        </a:spcBef>
                        <a:spcAft>
                          <a:spcPts val="0"/>
                        </a:spcAft>
                        <a:buNone/>
                      </a:pPr>
                      <a:r>
                        <a:rPr lang="en" sz="900" b="1">
                          <a:solidFill>
                            <a:schemeClr val="dk1"/>
                          </a:solidFill>
                        </a:rPr>
                        <a:t>SCHEDULES</a:t>
                      </a:r>
                      <a:endParaRPr sz="900" b="1">
                        <a:solidFill>
                          <a:schemeClr val="dk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$26,886</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$32,275</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$5,389</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20.0%</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71525">
                <a:tc>
                  <a:txBody>
                    <a:bodyPr/>
                    <a:lstStyle/>
                    <a:p>
                      <a:pPr marL="0" lvl="0" indent="0" algn="l" rtl="0">
                        <a:lnSpc>
                          <a:spcPct val="115000"/>
                        </a:lnSpc>
                        <a:spcBef>
                          <a:spcPts val="0"/>
                        </a:spcBef>
                        <a:spcAft>
                          <a:spcPts val="0"/>
                        </a:spcAft>
                        <a:buNone/>
                      </a:pPr>
                      <a:r>
                        <a:rPr lang="en" sz="900" b="1">
                          <a:solidFill>
                            <a:schemeClr val="dk1"/>
                          </a:solidFill>
                        </a:rPr>
                        <a:t>PROPERTY</a:t>
                      </a:r>
                      <a:endParaRPr sz="900" b="1">
                        <a:solidFill>
                          <a:schemeClr val="dk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$18,272</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$20,452</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$2,180</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11.9%</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71525">
                <a:tc>
                  <a:txBody>
                    <a:bodyPr/>
                    <a:lstStyle/>
                    <a:p>
                      <a:pPr marL="0" lvl="0" indent="0" algn="l" rtl="0">
                        <a:lnSpc>
                          <a:spcPct val="115000"/>
                        </a:lnSpc>
                        <a:spcBef>
                          <a:spcPts val="0"/>
                        </a:spcBef>
                        <a:spcAft>
                          <a:spcPts val="0"/>
                        </a:spcAft>
                        <a:buNone/>
                      </a:pPr>
                      <a:r>
                        <a:rPr lang="en" sz="900" b="1">
                          <a:solidFill>
                            <a:schemeClr val="dk1"/>
                          </a:solidFill>
                        </a:rPr>
                        <a:t>RETAIL</a:t>
                      </a:r>
                      <a:endParaRPr sz="900" b="1">
                        <a:solidFill>
                          <a:schemeClr val="dk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$203,361</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$259,582</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$56,221</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27.6%</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171525">
                <a:tc>
                  <a:txBody>
                    <a:bodyPr/>
                    <a:lstStyle/>
                    <a:p>
                      <a:pPr marL="0" lvl="0" indent="0" algn="l" rtl="0">
                        <a:lnSpc>
                          <a:spcPct val="115000"/>
                        </a:lnSpc>
                        <a:spcBef>
                          <a:spcPts val="0"/>
                        </a:spcBef>
                        <a:spcAft>
                          <a:spcPts val="0"/>
                        </a:spcAft>
                        <a:buNone/>
                      </a:pPr>
                      <a:r>
                        <a:rPr lang="en" sz="900" b="1">
                          <a:solidFill>
                            <a:schemeClr val="dk1"/>
                          </a:solidFill>
                        </a:rPr>
                        <a:t>SUPPLY CHAIN</a:t>
                      </a:r>
                      <a:endParaRPr sz="900" b="1">
                        <a:solidFill>
                          <a:schemeClr val="dk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$357,157</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$395,478</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$38,321</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a:solidFill>
                            <a:schemeClr val="dk1"/>
                          </a:solidFill>
                        </a:rPr>
                        <a:t>10.7%</a:t>
                      </a:r>
                      <a:endParaRPr sz="90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171525">
                <a:tc>
                  <a:txBody>
                    <a:bodyPr/>
                    <a:lstStyle/>
                    <a:p>
                      <a:pPr marL="0" lvl="0" indent="0" algn="l" rtl="0">
                        <a:lnSpc>
                          <a:spcPct val="115000"/>
                        </a:lnSpc>
                        <a:spcBef>
                          <a:spcPts val="0"/>
                        </a:spcBef>
                        <a:spcAft>
                          <a:spcPts val="0"/>
                        </a:spcAft>
                        <a:buNone/>
                      </a:pPr>
                      <a:r>
                        <a:rPr lang="en" sz="900" b="1">
                          <a:solidFill>
                            <a:schemeClr val="dk1"/>
                          </a:solidFill>
                        </a:rPr>
                        <a:t>TOTAL GSS REVENUE</a:t>
                      </a:r>
                      <a:endParaRPr sz="900" b="1">
                        <a:solidFill>
                          <a:schemeClr val="dk1"/>
                        </a:solidFill>
                      </a:endParaRPr>
                    </a:p>
                  </a:txBody>
                  <a:tcPr marL="28575" marR="28575" marT="19050" marB="19050" anchor="ctr">
                    <a:lnL w="9525" cap="flat" cmpd="sng">
                      <a:solidFill>
                        <a:srgbClr val="CCCCCC"/>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b="1">
                          <a:solidFill>
                            <a:schemeClr val="dk1"/>
                          </a:solidFill>
                        </a:rPr>
                        <a:t>$798,587</a:t>
                      </a:r>
                      <a:endParaRPr sz="900" b="1">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b="1">
                          <a:solidFill>
                            <a:schemeClr val="dk1"/>
                          </a:solidFill>
                        </a:rPr>
                        <a:t>$913,159</a:t>
                      </a:r>
                      <a:endParaRPr sz="900" b="1">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b="1">
                          <a:solidFill>
                            <a:schemeClr val="dk1"/>
                          </a:solidFill>
                        </a:rPr>
                        <a:t>$114,572</a:t>
                      </a:r>
                      <a:endParaRPr sz="900" b="1">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900" b="1" dirty="0">
                          <a:solidFill>
                            <a:schemeClr val="dk1"/>
                          </a:solidFill>
                        </a:rPr>
                        <a:t>14.3%</a:t>
                      </a:r>
                      <a:endParaRPr sz="900" b="1" dirty="0">
                        <a:solidFill>
                          <a:schemeClr val="dk1"/>
                        </a:solidFill>
                      </a:endParaRPr>
                    </a:p>
                  </a:txBody>
                  <a:tcPr marL="28575" marR="28575" marT="19050" marB="19050" anchor="ctr">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pic>
        <p:nvPicPr>
          <p:cNvPr id="833" name="Google Shape;833;p113" title="Chart"/>
          <p:cNvPicPr preferRelativeResize="0"/>
          <p:nvPr/>
        </p:nvPicPr>
        <p:blipFill>
          <a:blip r:embed="rId4">
            <a:alphaModFix/>
          </a:blip>
          <a:stretch>
            <a:fillRect/>
          </a:stretch>
        </p:blipFill>
        <p:spPr>
          <a:xfrm>
            <a:off x="3602925" y="951500"/>
            <a:ext cx="5169651" cy="1709325"/>
          </a:xfrm>
          <a:prstGeom prst="rect">
            <a:avLst/>
          </a:prstGeom>
          <a:noFill/>
          <a:ln w="38100" cap="flat" cmpd="sng">
            <a:solidFill>
              <a:schemeClr val="dk2"/>
            </a:solidFill>
            <a:prstDash val="solid"/>
            <a:round/>
            <a:headEnd type="none" w="sm" len="sm"/>
            <a:tailEnd type="none" w="sm" len="sm"/>
          </a:ln>
        </p:spPr>
      </p:pic>
      <p:sp>
        <p:nvSpPr>
          <p:cNvPr id="834" name="Google Shape;834;p113"/>
          <p:cNvSpPr txBox="1">
            <a:spLocks noGrp="1"/>
          </p:cNvSpPr>
          <p:nvPr>
            <p:ph type="body" idx="1"/>
          </p:nvPr>
        </p:nvSpPr>
        <p:spPr>
          <a:xfrm>
            <a:off x="311700" y="951500"/>
            <a:ext cx="2860800" cy="170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Results of our focus on delivery……</a:t>
            </a:r>
            <a:endParaRPr/>
          </a:p>
        </p:txBody>
      </p:sp>
      <p:sp>
        <p:nvSpPr>
          <p:cNvPr id="835" name="Google Shape;835;p113" descr="Chart with revenue data for assisted solutions, schedules, property, retail, supply chain, and total gross revenue"/>
          <p:cNvSpPr/>
          <p:nvPr/>
        </p:nvSpPr>
        <p:spPr>
          <a:xfrm>
            <a:off x="4130600" y="2822125"/>
            <a:ext cx="3790800" cy="1926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9" name="Google Shape;829;p113"/>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Delivery Statistics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2" name="Google Shape;1602;p17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pic>
        <p:nvPicPr>
          <p:cNvPr id="1603" name="Google Shape;1603;p176" descr="Image of Native American clothing"/>
          <p:cNvPicPr preferRelativeResize="0"/>
          <p:nvPr/>
        </p:nvPicPr>
        <p:blipFill rotWithShape="1">
          <a:blip r:embed="rId3">
            <a:alphaModFix/>
          </a:blip>
          <a:srcRect/>
          <a:stretch/>
        </p:blipFill>
        <p:spPr>
          <a:xfrm>
            <a:off x="6847000" y="1278554"/>
            <a:ext cx="2126025" cy="2423775"/>
          </a:xfrm>
          <a:prstGeom prst="rect">
            <a:avLst/>
          </a:prstGeom>
          <a:noFill/>
          <a:ln w="9525" cap="flat" cmpd="sng">
            <a:solidFill>
              <a:schemeClr val="dk1"/>
            </a:solidFill>
            <a:prstDash val="solid"/>
            <a:round/>
            <a:headEnd type="none" w="sm" len="sm"/>
            <a:tailEnd type="none" w="sm" len="sm"/>
          </a:ln>
        </p:spPr>
      </p:pic>
      <p:pic>
        <p:nvPicPr>
          <p:cNvPr id="1604" name="Google Shape;1604;p176" descr="Image of Native American clothing"/>
          <p:cNvPicPr preferRelativeResize="0"/>
          <p:nvPr/>
        </p:nvPicPr>
        <p:blipFill rotWithShape="1">
          <a:blip r:embed="rId4">
            <a:alphaModFix/>
          </a:blip>
          <a:srcRect/>
          <a:stretch/>
        </p:blipFill>
        <p:spPr>
          <a:xfrm>
            <a:off x="4720975" y="2246150"/>
            <a:ext cx="2126025" cy="2423776"/>
          </a:xfrm>
          <a:prstGeom prst="rect">
            <a:avLst/>
          </a:prstGeom>
          <a:noFill/>
          <a:ln w="9525" cap="flat" cmpd="sng">
            <a:solidFill>
              <a:schemeClr val="dk1"/>
            </a:solidFill>
            <a:prstDash val="solid"/>
            <a:round/>
            <a:headEnd type="none" w="sm" len="sm"/>
            <a:tailEnd type="none" w="sm" len="sm"/>
          </a:ln>
        </p:spPr>
      </p:pic>
      <p:sp>
        <p:nvSpPr>
          <p:cNvPr id="1601" name="Google Shape;1601;p176"/>
          <p:cNvSpPr txBox="1">
            <a:spLocks noGrp="1"/>
          </p:cNvSpPr>
          <p:nvPr>
            <p:ph type="body" idx="1"/>
          </p:nvPr>
        </p:nvSpPr>
        <p:spPr>
          <a:xfrm>
            <a:off x="311700" y="1152475"/>
            <a:ext cx="4481100" cy="3476100"/>
          </a:xfrm>
          <a:prstGeom prst="rect">
            <a:avLst/>
          </a:prstGeom>
        </p:spPr>
        <p:txBody>
          <a:bodyPr spcFirstLastPara="1" wrap="square" lIns="91425" tIns="91425" rIns="91425" bIns="91425" anchor="t" anchorCtr="0">
            <a:normAutofit/>
          </a:bodyPr>
          <a:lstStyle/>
          <a:p>
            <a:pPr marL="457200" lvl="0" indent="-342900" algn="l" rtl="0">
              <a:spcBef>
                <a:spcPts val="1000"/>
              </a:spcBef>
              <a:spcAft>
                <a:spcPts val="0"/>
              </a:spcAft>
              <a:buClr>
                <a:schemeClr val="dk1"/>
              </a:buClr>
              <a:buSzPts val="1800"/>
              <a:buChar char="●"/>
            </a:pPr>
            <a:r>
              <a:rPr lang="en">
                <a:solidFill>
                  <a:schemeClr val="dk1"/>
                </a:solidFill>
              </a:rPr>
              <a:t>GSA’s role in Native American Affairs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GSA Programs available to Tribes</a:t>
            </a:r>
            <a:endParaRPr>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Multiple Award Schedule (MAS)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Travel Programs</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Fleet Management and Electrification</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Surplus Personal Property</a:t>
            </a:r>
            <a:endParaRPr sz="1600">
              <a:solidFill>
                <a:schemeClr val="dk1"/>
              </a:solidFill>
            </a:endParaRPr>
          </a:p>
          <a:p>
            <a:pPr marL="914400" lvl="1" indent="-330200" algn="l" rtl="0">
              <a:spcBef>
                <a:spcPts val="0"/>
              </a:spcBef>
              <a:spcAft>
                <a:spcPts val="0"/>
              </a:spcAft>
              <a:buClr>
                <a:schemeClr val="dk1"/>
              </a:buClr>
              <a:buSzPts val="1600"/>
              <a:buChar char="○"/>
            </a:pPr>
            <a:r>
              <a:rPr lang="en" sz="1600">
                <a:solidFill>
                  <a:schemeClr val="dk1"/>
                </a:solidFill>
              </a:rPr>
              <a:t>Computers for Learning</a:t>
            </a:r>
            <a:endParaRPr sz="1600">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GSA eTools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Helpful Links</a:t>
            </a:r>
            <a:endParaRPr>
              <a:solidFill>
                <a:srgbClr val="3F3F3F"/>
              </a:solidFill>
            </a:endParaRPr>
          </a:p>
          <a:p>
            <a:pPr marL="0" lvl="0" indent="0" algn="l" rtl="0">
              <a:spcBef>
                <a:spcPts val="0"/>
              </a:spcBef>
              <a:spcAft>
                <a:spcPts val="1200"/>
              </a:spcAft>
              <a:buNone/>
            </a:pPr>
            <a:endParaRPr/>
          </a:p>
        </p:txBody>
      </p:sp>
      <p:sp>
        <p:nvSpPr>
          <p:cNvPr id="1600" name="Google Shape;1600;p176"/>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rgbClr val="002665"/>
              </a:buClr>
              <a:buSzPct val="93333"/>
              <a:buFont typeface="Arial"/>
              <a:buNone/>
            </a:pPr>
            <a:r>
              <a:rPr lang="en" sz="3000">
                <a:solidFill>
                  <a:srgbClr val="005087"/>
                </a:solidFill>
              </a:rPr>
              <a:t>In this course, you’ll learn about: </a:t>
            </a:r>
            <a:endParaRPr sz="3000">
              <a:solidFill>
                <a:srgbClr val="0B5394"/>
              </a:solidFill>
            </a:endParaRPr>
          </a:p>
          <a:p>
            <a:pPr marL="0" lvl="0" indent="0" algn="l" rtl="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177"/>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n" sz="3000">
                <a:solidFill>
                  <a:srgbClr val="005087"/>
                </a:solidFill>
              </a:rPr>
              <a:t>Native American Affairs</a:t>
            </a:r>
            <a:endParaRPr sz="3000">
              <a:solidFill>
                <a:srgbClr val="005087"/>
              </a:solidFill>
            </a:endParaRPr>
          </a:p>
          <a:p>
            <a:pPr marL="0" lvl="0" indent="0" algn="l" rtl="0">
              <a:spcBef>
                <a:spcPts val="0"/>
              </a:spcBef>
              <a:spcAft>
                <a:spcPts val="0"/>
              </a:spcAft>
              <a:buNone/>
            </a:pPr>
            <a:endParaRPr sz="3000">
              <a:solidFill>
                <a:srgbClr val="005087"/>
              </a:solidFill>
            </a:endParaRPr>
          </a:p>
          <a:p>
            <a:pPr marL="0" lvl="0" indent="0" algn="l" rtl="0">
              <a:spcBef>
                <a:spcPts val="0"/>
              </a:spcBef>
              <a:spcAft>
                <a:spcPts val="0"/>
              </a:spcAft>
              <a:buNone/>
            </a:pPr>
            <a:endParaRPr/>
          </a:p>
        </p:txBody>
      </p:sp>
      <p:sp>
        <p:nvSpPr>
          <p:cNvPr id="1610" name="Google Shape;1610;p177"/>
          <p:cNvSpPr txBox="1">
            <a:spLocks noGrp="1"/>
          </p:cNvSpPr>
          <p:nvPr>
            <p:ph type="body" idx="1"/>
          </p:nvPr>
        </p:nvSpPr>
        <p:spPr>
          <a:xfrm>
            <a:off x="311700" y="1152475"/>
            <a:ext cx="3326700" cy="347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GSA supports tribes and tribal organizations through:</a:t>
            </a:r>
            <a:endParaRPr>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Delivering cost savings</a:t>
            </a:r>
            <a:r>
              <a:rPr lang="en">
                <a:solidFill>
                  <a:schemeClr val="dk1"/>
                </a:solidFill>
              </a:rPr>
              <a:t> for products and services</a:t>
            </a:r>
            <a:endParaRPr>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Reducing administrative burden </a:t>
            </a:r>
            <a:r>
              <a:rPr lang="en">
                <a:solidFill>
                  <a:schemeClr val="dk1"/>
                </a:solidFill>
              </a:rPr>
              <a:t>on Tribal Governments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Supporting Native Owned Businesses</a:t>
            </a:r>
            <a:endParaRPr>
              <a:solidFill>
                <a:schemeClr val="dk1"/>
              </a:solidFill>
            </a:endParaRPr>
          </a:p>
          <a:p>
            <a:pPr marL="0" lvl="0" indent="0" algn="l" rtl="0">
              <a:spcBef>
                <a:spcPts val="0"/>
              </a:spcBef>
              <a:spcAft>
                <a:spcPts val="1200"/>
              </a:spcAft>
              <a:buNone/>
            </a:pPr>
            <a:endParaRPr/>
          </a:p>
        </p:txBody>
      </p:sp>
      <p:sp>
        <p:nvSpPr>
          <p:cNvPr id="1611" name="Google Shape;1611;p17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pic>
        <p:nvPicPr>
          <p:cNvPr id="1612" name="Google Shape;1612;p177" descr="Screenshot of https://www.gsa.gov/resources/native-american-affairs">
            <a:hlinkClick r:id="rId3"/>
          </p:cNvPr>
          <p:cNvPicPr preferRelativeResize="0"/>
          <p:nvPr/>
        </p:nvPicPr>
        <p:blipFill rotWithShape="1">
          <a:blip r:embed="rId4">
            <a:alphaModFix/>
          </a:blip>
          <a:srcRect/>
          <a:stretch/>
        </p:blipFill>
        <p:spPr>
          <a:xfrm>
            <a:off x="3781375" y="1255631"/>
            <a:ext cx="5204476" cy="321800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9" name="Google Shape;1619;p17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1621" name="Google Shape;1621;p178"/>
          <p:cNvSpPr/>
          <p:nvPr/>
        </p:nvSpPr>
        <p:spPr>
          <a:xfrm>
            <a:off x="6742801" y="1702100"/>
            <a:ext cx="2325000" cy="1899000"/>
          </a:xfrm>
          <a:prstGeom prst="ellipse">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300" b="1" i="0" u="none" strike="noStrike" cap="none">
                <a:solidFill>
                  <a:schemeClr val="dk1"/>
                </a:solidFill>
                <a:latin typeface="Arial"/>
                <a:ea typeface="Arial"/>
                <a:cs typeface="Arial"/>
                <a:sym typeface="Arial"/>
              </a:rPr>
              <a:t>25 U.S.C. chapter 18 </a:t>
            </a:r>
            <a:br>
              <a:rPr lang="en" sz="1300" b="1" i="0" u="none" strike="noStrike" cap="none">
                <a:solidFill>
                  <a:schemeClr val="dk1"/>
                </a:solidFill>
                <a:latin typeface="Arial"/>
                <a:ea typeface="Arial"/>
                <a:cs typeface="Arial"/>
                <a:sym typeface="Arial"/>
              </a:rPr>
            </a:br>
            <a:r>
              <a:rPr lang="en" sz="1300" b="0" i="0" u="none" strike="noStrike" cap="none">
                <a:solidFill>
                  <a:schemeClr val="dk1"/>
                </a:solidFill>
                <a:latin typeface="Arial"/>
                <a:ea typeface="Arial"/>
                <a:cs typeface="Arial"/>
                <a:sym typeface="Arial"/>
              </a:rPr>
              <a:t>Indian Health Care Improvement Act</a:t>
            </a:r>
            <a:endParaRPr sz="1300" b="0" i="0" u="none" strike="noStrike" cap="none">
              <a:solidFill>
                <a:schemeClr val="dk1"/>
              </a:solidFill>
              <a:latin typeface="Arial"/>
              <a:ea typeface="Arial"/>
              <a:cs typeface="Arial"/>
              <a:sym typeface="Arial"/>
            </a:endParaRPr>
          </a:p>
        </p:txBody>
      </p:sp>
      <p:sp>
        <p:nvSpPr>
          <p:cNvPr id="1624" name="Google Shape;1624;p178"/>
          <p:cNvSpPr/>
          <p:nvPr/>
        </p:nvSpPr>
        <p:spPr>
          <a:xfrm>
            <a:off x="5109341" y="3120431"/>
            <a:ext cx="2324700" cy="1899000"/>
          </a:xfrm>
          <a:prstGeom prst="ellipse">
            <a:avLst/>
          </a:prstGeom>
          <a:solidFill>
            <a:srgbClr val="FFE6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300" b="1" i="0" u="none" strike="noStrike" cap="none">
                <a:solidFill>
                  <a:schemeClr val="dk1"/>
                </a:solidFill>
                <a:latin typeface="Arial"/>
                <a:ea typeface="Arial"/>
                <a:cs typeface="Arial"/>
                <a:sym typeface="Arial"/>
              </a:rPr>
              <a:t>25 U.S.C. chapter 46</a:t>
            </a:r>
            <a:br>
              <a:rPr lang="en" sz="1300" b="1" i="0" u="none" strike="noStrike" cap="none">
                <a:solidFill>
                  <a:schemeClr val="dk1"/>
                </a:solidFill>
                <a:latin typeface="Arial"/>
                <a:ea typeface="Arial"/>
                <a:cs typeface="Arial"/>
                <a:sym typeface="Arial"/>
              </a:rPr>
            </a:br>
            <a:r>
              <a:rPr lang="en" sz="1300" b="0" i="0" u="none" strike="noStrike" cap="none">
                <a:solidFill>
                  <a:schemeClr val="dk1"/>
                </a:solidFill>
                <a:latin typeface="Arial"/>
                <a:ea typeface="Arial"/>
                <a:cs typeface="Arial"/>
                <a:sym typeface="Arial"/>
              </a:rPr>
              <a:t>Indian Self-Determination and Education Assistance Act </a:t>
            </a:r>
            <a:r>
              <a:rPr lang="en" sz="1300" b="1" i="0" u="none" strike="noStrike" cap="none">
                <a:solidFill>
                  <a:schemeClr val="dk1"/>
                </a:solidFill>
                <a:latin typeface="Arial"/>
                <a:ea typeface="Arial"/>
                <a:cs typeface="Arial"/>
                <a:sym typeface="Arial"/>
              </a:rPr>
              <a:t>(ISDEAA)</a:t>
            </a:r>
            <a:endParaRPr sz="1300" b="1" i="0" u="none" strike="noStrike" cap="none">
              <a:solidFill>
                <a:schemeClr val="dk1"/>
              </a:solidFill>
              <a:latin typeface="Trebuchet MS"/>
              <a:ea typeface="Trebuchet MS"/>
              <a:cs typeface="Trebuchet MS"/>
              <a:sym typeface="Trebuchet MS"/>
            </a:endParaRPr>
          </a:p>
        </p:txBody>
      </p:sp>
      <p:sp>
        <p:nvSpPr>
          <p:cNvPr id="1622" name="Google Shape;1622;p178"/>
          <p:cNvSpPr/>
          <p:nvPr/>
        </p:nvSpPr>
        <p:spPr>
          <a:xfrm>
            <a:off x="3409488" y="1702100"/>
            <a:ext cx="2325000" cy="1899000"/>
          </a:xfrm>
          <a:prstGeom prst="ellipse">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300" b="1" i="0" u="none" strike="noStrike" cap="none">
                <a:solidFill>
                  <a:schemeClr val="dk1"/>
                </a:solidFill>
                <a:latin typeface="Arial"/>
                <a:ea typeface="Arial"/>
                <a:cs typeface="Arial"/>
                <a:sym typeface="Arial"/>
              </a:rPr>
              <a:t>23 U.S.C. § 207 </a:t>
            </a:r>
            <a:endParaRPr sz="13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en" sz="1300" b="0" i="0" u="none" strike="noStrike" cap="none">
                <a:solidFill>
                  <a:schemeClr val="dk1"/>
                </a:solidFill>
                <a:latin typeface="Arial"/>
                <a:ea typeface="Arial"/>
                <a:cs typeface="Arial"/>
                <a:sym typeface="Arial"/>
              </a:rPr>
              <a:t>Tribal transportation self-governance program</a:t>
            </a:r>
            <a:endParaRPr sz="1300" b="0" i="0" u="none" strike="noStrike" cap="none">
              <a:solidFill>
                <a:schemeClr val="dk1"/>
              </a:solidFill>
              <a:latin typeface="Arial"/>
              <a:ea typeface="Arial"/>
              <a:cs typeface="Arial"/>
              <a:sym typeface="Arial"/>
            </a:endParaRPr>
          </a:p>
        </p:txBody>
      </p:sp>
      <p:sp>
        <p:nvSpPr>
          <p:cNvPr id="1623" name="Google Shape;1623;p178"/>
          <p:cNvSpPr/>
          <p:nvPr/>
        </p:nvSpPr>
        <p:spPr>
          <a:xfrm>
            <a:off x="1709281" y="3120431"/>
            <a:ext cx="2324700" cy="1899000"/>
          </a:xfrm>
          <a:prstGeom prst="ellipse">
            <a:avLst/>
          </a:prstGeom>
          <a:solidFill>
            <a:srgbClr val="FFE6C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300" b="1" i="0" u="none" strike="noStrike" cap="none">
                <a:solidFill>
                  <a:schemeClr val="dk1"/>
                </a:solidFill>
                <a:latin typeface="Arial"/>
                <a:ea typeface="Arial"/>
                <a:cs typeface="Arial"/>
                <a:sym typeface="Arial"/>
              </a:rPr>
              <a:t>25 U.S.C. chapter 43</a:t>
            </a:r>
            <a:br>
              <a:rPr lang="en" sz="1300" b="1" i="0" u="none" strike="noStrike" cap="none">
                <a:solidFill>
                  <a:schemeClr val="dk1"/>
                </a:solidFill>
                <a:latin typeface="Arial"/>
                <a:ea typeface="Arial"/>
                <a:cs typeface="Arial"/>
                <a:sym typeface="Arial"/>
              </a:rPr>
            </a:br>
            <a:r>
              <a:rPr lang="en" sz="1300" b="0" i="0" u="none" strike="noStrike" cap="none">
                <a:solidFill>
                  <a:schemeClr val="dk1"/>
                </a:solidFill>
                <a:latin typeface="Arial"/>
                <a:ea typeface="Arial"/>
                <a:cs typeface="Arial"/>
                <a:sym typeface="Arial"/>
              </a:rPr>
              <a:t>Native American Housing Assistance and Self Determination Act (NAHASDA)</a:t>
            </a:r>
            <a:endParaRPr sz="1300" b="0" i="0" u="none" strike="noStrike" cap="none">
              <a:solidFill>
                <a:schemeClr val="dk1"/>
              </a:solidFill>
              <a:latin typeface="Trebuchet MS"/>
              <a:ea typeface="Trebuchet MS"/>
              <a:cs typeface="Trebuchet MS"/>
              <a:sym typeface="Trebuchet MS"/>
            </a:endParaRPr>
          </a:p>
        </p:txBody>
      </p:sp>
      <p:sp>
        <p:nvSpPr>
          <p:cNvPr id="1620" name="Google Shape;1620;p178"/>
          <p:cNvSpPr/>
          <p:nvPr/>
        </p:nvSpPr>
        <p:spPr>
          <a:xfrm>
            <a:off x="76175" y="1702100"/>
            <a:ext cx="2325000" cy="1899000"/>
          </a:xfrm>
          <a:prstGeom prst="ellipse">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300" b="1" i="0" u="none" strike="noStrike" cap="none">
                <a:solidFill>
                  <a:schemeClr val="dk1"/>
                </a:solidFill>
                <a:latin typeface="Arial"/>
                <a:ea typeface="Arial"/>
                <a:cs typeface="Arial"/>
                <a:sym typeface="Arial"/>
              </a:rPr>
              <a:t>25 U.S.C. Chapter 27 </a:t>
            </a:r>
            <a:br>
              <a:rPr lang="en" sz="1300" b="1" i="0" u="none" strike="noStrike" cap="none">
                <a:solidFill>
                  <a:schemeClr val="dk1"/>
                </a:solidFill>
                <a:latin typeface="Arial"/>
                <a:ea typeface="Arial"/>
                <a:cs typeface="Arial"/>
                <a:sym typeface="Arial"/>
              </a:rPr>
            </a:br>
            <a:r>
              <a:rPr lang="en" sz="1300" b="0" i="0" u="none" strike="noStrike" cap="none">
                <a:solidFill>
                  <a:schemeClr val="dk1"/>
                </a:solidFill>
                <a:latin typeface="Arial"/>
                <a:ea typeface="Arial"/>
                <a:cs typeface="Arial"/>
                <a:sym typeface="Arial"/>
              </a:rPr>
              <a:t>Tribally Controlled Schools Act</a:t>
            </a:r>
            <a:endParaRPr sz="1300" b="0" i="0" u="none" strike="noStrike" cap="none">
              <a:solidFill>
                <a:schemeClr val="dk1"/>
              </a:solidFill>
              <a:latin typeface="Arial"/>
              <a:ea typeface="Arial"/>
              <a:cs typeface="Arial"/>
              <a:sym typeface="Arial"/>
            </a:endParaRPr>
          </a:p>
        </p:txBody>
      </p:sp>
      <p:sp>
        <p:nvSpPr>
          <p:cNvPr id="1618" name="Google Shape;1618;p178"/>
          <p:cNvSpPr txBox="1">
            <a:spLocks noGrp="1"/>
          </p:cNvSpPr>
          <p:nvPr>
            <p:ph type="body" idx="1"/>
          </p:nvPr>
        </p:nvSpPr>
        <p:spPr>
          <a:xfrm>
            <a:off x="311700" y="847675"/>
            <a:ext cx="8520600" cy="347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ts val="1500"/>
              <a:buFont typeface="Arial"/>
              <a:buNone/>
            </a:pPr>
            <a:r>
              <a:rPr lang="en" sz="1500" b="1">
                <a:solidFill>
                  <a:srgbClr val="005087"/>
                </a:solidFill>
              </a:rPr>
              <a:t>The following authorities support Tribal use of GSA solutions*:</a:t>
            </a:r>
            <a:endParaRPr sz="1500" b="1">
              <a:solidFill>
                <a:srgbClr val="005087"/>
              </a:solidFill>
            </a:endParaRPr>
          </a:p>
          <a:p>
            <a:pPr marL="0" lvl="0" indent="0" algn="l" rtl="0">
              <a:spcBef>
                <a:spcPts val="0"/>
              </a:spcBef>
              <a:spcAft>
                <a:spcPts val="0"/>
              </a:spcAft>
              <a:buClr>
                <a:srgbClr val="000000"/>
              </a:buClr>
              <a:buSzPts val="1300"/>
              <a:buFont typeface="Arial"/>
              <a:buNone/>
            </a:pPr>
            <a:r>
              <a:rPr lang="en" sz="1300">
                <a:solidFill>
                  <a:schemeClr val="dk1"/>
                </a:solidFill>
              </a:rPr>
              <a:t>*Each authority has specific criteria that must be met to support eligibility and actual ordering/use of the GSA solution.</a:t>
            </a:r>
            <a:endParaRPr sz="1300" b="1">
              <a:solidFill>
                <a:srgbClr val="005087"/>
              </a:solidFill>
            </a:endParaRPr>
          </a:p>
          <a:p>
            <a:pPr marL="0" lvl="0" indent="0" algn="l" rtl="0">
              <a:spcBef>
                <a:spcPts val="0"/>
              </a:spcBef>
              <a:spcAft>
                <a:spcPts val="1200"/>
              </a:spcAft>
              <a:buNone/>
            </a:pPr>
            <a:endParaRPr>
              <a:solidFill>
                <a:schemeClr val="dk1"/>
              </a:solidFill>
            </a:endParaRPr>
          </a:p>
        </p:txBody>
      </p:sp>
      <p:sp>
        <p:nvSpPr>
          <p:cNvPr id="1617" name="Google Shape;1617;p178"/>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rgbClr val="002665"/>
              </a:buClr>
              <a:buSzPct val="93333"/>
              <a:buFont typeface="Arial"/>
              <a:buNone/>
            </a:pPr>
            <a:r>
              <a:rPr lang="en" sz="3000">
                <a:solidFill>
                  <a:srgbClr val="005087"/>
                </a:solidFill>
              </a:rPr>
              <a:t>Authorities for Tribal Policy- </a:t>
            </a:r>
            <a:r>
              <a:rPr lang="en" sz="1700">
                <a:solidFill>
                  <a:srgbClr val="005087"/>
                </a:solidFill>
              </a:rPr>
              <a:t>Federally Recognized</a:t>
            </a:r>
            <a:r>
              <a:rPr lang="en" sz="1400">
                <a:solidFill>
                  <a:srgbClr val="005087"/>
                </a:solidFill>
              </a:rPr>
              <a:t> </a:t>
            </a:r>
            <a:endParaRPr sz="1400">
              <a:solidFill>
                <a:srgbClr val="005087"/>
              </a:solidFill>
            </a:endParaRPr>
          </a:p>
          <a:p>
            <a:pPr marL="0" lvl="0" indent="0" algn="l" rtl="0">
              <a:spcBef>
                <a:spcPts val="0"/>
              </a:spcBef>
              <a:spcAft>
                <a:spcPts val="0"/>
              </a:spcAft>
              <a:buNone/>
            </a:pPr>
            <a:endParaRPr sz="3000">
              <a:solidFill>
                <a:srgbClr val="005087"/>
              </a:solidFill>
            </a:endParaRPr>
          </a:p>
          <a:p>
            <a:pPr marL="0" lvl="0" indent="0" algn="l" rtl="0">
              <a:spcBef>
                <a:spcPts val="0"/>
              </a:spcBef>
              <a:spcAft>
                <a:spcPts val="0"/>
              </a:spcAft>
              <a:buNone/>
            </a:pPr>
            <a:endParaRPr sz="3000">
              <a:solidFill>
                <a:srgbClr val="005087"/>
              </a:solidFill>
            </a:endParaRPr>
          </a:p>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30" name="Google Shape;1630;p179"/>
          <p:cNvSpPr txBox="1">
            <a:spLocks noGrp="1"/>
          </p:cNvSpPr>
          <p:nvPr>
            <p:ph type="sldNum" idx="12"/>
          </p:nvPr>
        </p:nvSpPr>
        <p:spPr>
          <a:xfrm>
            <a:off x="8240925" y="4899072"/>
            <a:ext cx="548700" cy="2445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sz="800">
                <a:solidFill>
                  <a:schemeClr val="dk2"/>
                </a:solidFill>
              </a:rPr>
              <a:t>73</a:t>
            </a:fld>
            <a:endParaRPr sz="800">
              <a:solidFill>
                <a:schemeClr val="dk2"/>
              </a:solidFill>
            </a:endParaRPr>
          </a:p>
        </p:txBody>
      </p:sp>
      <p:graphicFrame>
        <p:nvGraphicFramePr>
          <p:cNvPr id="1631" name="Google Shape;1631;p179"/>
          <p:cNvGraphicFramePr/>
          <p:nvPr>
            <p:extLst>
              <p:ext uri="{D42A27DB-BD31-4B8C-83A1-F6EECF244321}">
                <p14:modId xmlns:p14="http://schemas.microsoft.com/office/powerpoint/2010/main" val="4220681989"/>
              </p:ext>
            </p:extLst>
          </p:nvPr>
        </p:nvGraphicFramePr>
        <p:xfrm>
          <a:off x="71250" y="1256125"/>
          <a:ext cx="9001500" cy="3747775"/>
        </p:xfrm>
        <a:graphic>
          <a:graphicData uri="http://schemas.openxmlformats.org/drawingml/2006/table">
            <a:tbl>
              <a:tblPr firstRow="1">
                <a:noFill/>
                <a:tableStyleId>{8A9789AD-31DC-43CC-B9FB-718468B5A227}</a:tableStyleId>
              </a:tblPr>
              <a:tblGrid>
                <a:gridCol w="2896050">
                  <a:extLst>
                    <a:ext uri="{9D8B030D-6E8A-4147-A177-3AD203B41FA5}">
                      <a16:colId xmlns:a16="http://schemas.microsoft.com/office/drawing/2014/main" val="20000"/>
                    </a:ext>
                  </a:extLst>
                </a:gridCol>
                <a:gridCol w="6105450">
                  <a:extLst>
                    <a:ext uri="{9D8B030D-6E8A-4147-A177-3AD203B41FA5}">
                      <a16:colId xmlns:a16="http://schemas.microsoft.com/office/drawing/2014/main" val="20001"/>
                    </a:ext>
                  </a:extLst>
                </a:gridCol>
              </a:tblGrid>
              <a:tr h="8421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1B1B1B"/>
                          </a:solidFill>
                        </a:rPr>
                        <a:t>Access to Federal sources of supply </a:t>
                      </a:r>
                      <a:br>
                        <a:rPr lang="en" sz="1100" b="1" u="none" strike="noStrike" cap="none">
                          <a:solidFill>
                            <a:srgbClr val="1B1B1B"/>
                          </a:solidFill>
                        </a:rPr>
                      </a:br>
                      <a:r>
                        <a:rPr lang="en" sz="1100" u="none" strike="noStrike" cap="none">
                          <a:solidFill>
                            <a:srgbClr val="1B1B1B"/>
                          </a:solidFill>
                        </a:rPr>
                        <a:t>[25 usc 450j(a)]</a:t>
                      </a:r>
                      <a:endParaRPr sz="1100" u="none" strike="noStrike" cap="none">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B1B1B"/>
                          </a:solidFill>
                          <a:highlight>
                            <a:srgbClr val="FFFFFF"/>
                          </a:highlight>
                        </a:rPr>
                        <a:t>A tribal organization carrying out a contract, grant, or cooperative agreement under this subchapter </a:t>
                      </a:r>
                      <a:r>
                        <a:rPr lang="en" sz="1000" b="1" u="none" strike="noStrike" cap="none">
                          <a:solidFill>
                            <a:srgbClr val="1B1B1B"/>
                          </a:solidFill>
                          <a:highlight>
                            <a:srgbClr val="FFFFFF"/>
                          </a:highlight>
                        </a:rPr>
                        <a:t>shall be deemed an executive agency </a:t>
                      </a:r>
                      <a:r>
                        <a:rPr lang="en" sz="1000" u="none" strike="noStrike" cap="none">
                          <a:solidFill>
                            <a:srgbClr val="1B1B1B"/>
                          </a:solidFill>
                          <a:highlight>
                            <a:srgbClr val="FFFFFF"/>
                          </a:highlight>
                        </a:rPr>
                        <a:t>when carrying out such contract, grant, or agreement and the employees of the tribal organization </a:t>
                      </a:r>
                      <a:r>
                        <a:rPr lang="en" sz="1000" b="1" u="none" strike="noStrike" cap="none">
                          <a:solidFill>
                            <a:srgbClr val="1B1B1B"/>
                          </a:solidFill>
                          <a:highlight>
                            <a:srgbClr val="FFFFFF"/>
                          </a:highlight>
                        </a:rPr>
                        <a:t>shall be eligible to have access to such sources of supply on the same basis as employees of an executive agency have such access</a:t>
                      </a:r>
                      <a:r>
                        <a:rPr lang="en" sz="1000" u="none" strike="noStrike" cap="none">
                          <a:solidFill>
                            <a:srgbClr val="1B1B1B"/>
                          </a:solidFill>
                          <a:highlight>
                            <a:srgbClr val="FFFFFF"/>
                          </a:highlight>
                        </a:rPr>
                        <a:t>.</a:t>
                      </a:r>
                      <a:endParaRPr sz="1000" u="none" strike="noStrike" cap="none">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76975">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1B1B1B"/>
                          </a:solidFill>
                        </a:rPr>
                        <a:t>Applicability of Federal contracting laws and regulations; waiver of requirements </a:t>
                      </a:r>
                      <a:br>
                        <a:rPr lang="en" sz="1100" b="1" u="none" strike="noStrike" cap="none">
                          <a:solidFill>
                            <a:srgbClr val="1B1B1B"/>
                          </a:solidFill>
                        </a:rPr>
                      </a:br>
                      <a:r>
                        <a:rPr lang="en" sz="1100" u="none" strike="noStrike" cap="none">
                          <a:solidFill>
                            <a:srgbClr val="1B1B1B"/>
                          </a:solidFill>
                        </a:rPr>
                        <a:t>[25 usc 450j(a)]</a:t>
                      </a:r>
                      <a:endParaRPr sz="1100" u="none" strike="noStrike" cap="none">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E6C7"/>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b="1" u="none" strike="noStrike" cap="none">
                          <a:solidFill>
                            <a:srgbClr val="1B1B1B"/>
                          </a:solidFill>
                          <a:highlight>
                            <a:srgbClr val="FFFFFF"/>
                          </a:highlight>
                        </a:rPr>
                        <a:t>Contracts and cooperative agreements</a:t>
                      </a:r>
                      <a:r>
                        <a:rPr lang="en" sz="1000" u="none" strike="noStrike" cap="none">
                          <a:solidFill>
                            <a:srgbClr val="1B1B1B"/>
                          </a:solidFill>
                          <a:highlight>
                            <a:srgbClr val="FFFFFF"/>
                          </a:highlight>
                        </a:rPr>
                        <a:t> entered into with tribal organizations pursuant to section 450f of this title </a:t>
                      </a:r>
                      <a:r>
                        <a:rPr lang="en" sz="1000" b="1" u="none" strike="noStrike" cap="none">
                          <a:solidFill>
                            <a:srgbClr val="1B1B1B"/>
                          </a:solidFill>
                          <a:highlight>
                            <a:srgbClr val="FFFFFF"/>
                          </a:highlight>
                        </a:rPr>
                        <a:t>shall not be subject to Federal contracting or cooperative agreement laws </a:t>
                      </a:r>
                      <a:r>
                        <a:rPr lang="en" sz="1000" u="none" strike="noStrike" cap="none">
                          <a:solidFill>
                            <a:srgbClr val="1B1B1B"/>
                          </a:solidFill>
                          <a:highlight>
                            <a:srgbClr val="FFFFFF"/>
                          </a:highlight>
                        </a:rPr>
                        <a:t>(including any regulations), except to the extent that such laws expressly apply to Indian tribes.</a:t>
                      </a:r>
                      <a:endParaRPr sz="1000" u="none" strike="noStrike" cap="none">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0505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1B1B1B"/>
                          </a:solidFill>
                        </a:rPr>
                        <a:t>Contract or Grant Provisions &amp; Administrations - Applicability of Federal contracting laws and regulations; waiver of requirements</a:t>
                      </a:r>
                      <a:br>
                        <a:rPr lang="en" sz="1100" b="1" u="none" strike="noStrike" cap="none">
                          <a:solidFill>
                            <a:srgbClr val="1B1B1B"/>
                          </a:solidFill>
                        </a:rPr>
                      </a:br>
                      <a:r>
                        <a:rPr lang="en" sz="1100" u="none" strike="noStrike" cap="none">
                          <a:solidFill>
                            <a:srgbClr val="1B1B1B"/>
                          </a:solidFill>
                        </a:rPr>
                        <a:t>[25 usc 450j(a)]</a:t>
                      </a:r>
                      <a:endParaRPr sz="1100" u="none" strike="noStrike" cap="none">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2C2C2"/>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a:solidFill>
                            <a:srgbClr val="1B1B1B"/>
                          </a:solidFill>
                          <a:highlight>
                            <a:srgbClr val="FFFFFF"/>
                          </a:highlight>
                        </a:rPr>
                        <a:t>Notwithstanding any other provision of law, subject to paragraph (3), the </a:t>
                      </a:r>
                      <a:r>
                        <a:rPr lang="en" sz="1000" b="1" u="none" strike="noStrike" cap="none">
                          <a:solidFill>
                            <a:srgbClr val="1B1B1B"/>
                          </a:solidFill>
                          <a:highlight>
                            <a:srgbClr val="FFFFFF"/>
                          </a:highlight>
                        </a:rPr>
                        <a:t>contracts and cooperative agreements</a:t>
                      </a:r>
                      <a:r>
                        <a:rPr lang="en" sz="1000" u="none" strike="noStrike" cap="none">
                          <a:solidFill>
                            <a:srgbClr val="1B1B1B"/>
                          </a:solidFill>
                          <a:highlight>
                            <a:srgbClr val="FFFFFF"/>
                          </a:highlight>
                        </a:rPr>
                        <a:t> entered into with tribal organizations pursuant to section 450f of this title </a:t>
                      </a:r>
                      <a:r>
                        <a:rPr lang="en" sz="1000" b="1" u="none" strike="noStrike" cap="none">
                          <a:solidFill>
                            <a:srgbClr val="1B1B1B"/>
                          </a:solidFill>
                          <a:highlight>
                            <a:srgbClr val="FFFFFF"/>
                          </a:highlight>
                        </a:rPr>
                        <a:t>shall not be subject to Federal contracting or cooperative agreement laws</a:t>
                      </a:r>
                      <a:r>
                        <a:rPr lang="en" sz="1000" u="none" strike="noStrike" cap="none">
                          <a:solidFill>
                            <a:srgbClr val="1B1B1B"/>
                          </a:solidFill>
                          <a:highlight>
                            <a:srgbClr val="FFFFFF"/>
                          </a:highlight>
                        </a:rPr>
                        <a:t> (including any regulations), except to the extent that such laws expressly apply to Indian tribes</a:t>
                      </a:r>
                      <a:endParaRPr sz="1000" u="none" strike="noStrike" cap="none">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2365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1B1B1B"/>
                          </a:solidFill>
                        </a:rPr>
                        <a:t>Contract or Grant Provisions &amp; Administrations - Access to Federal sources of supply</a:t>
                      </a:r>
                      <a:br>
                        <a:rPr lang="en" sz="1100" b="1" u="none" strike="noStrike" cap="none">
                          <a:solidFill>
                            <a:srgbClr val="1B1B1B"/>
                          </a:solidFill>
                        </a:rPr>
                      </a:br>
                      <a:r>
                        <a:rPr lang="en" sz="1100" u="none" strike="noStrike" cap="none">
                          <a:solidFill>
                            <a:srgbClr val="1B1B1B"/>
                          </a:solidFill>
                        </a:rPr>
                        <a:t>[25 usc 450j(k)]</a:t>
                      </a:r>
                      <a:endParaRPr sz="1100" u="none" strike="noStrike" cap="none">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3F3F3"/>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 sz="1000" u="none" strike="noStrike" cap="none" dirty="0">
                          <a:solidFill>
                            <a:srgbClr val="1B1B1B"/>
                          </a:solidFill>
                          <a:highlight>
                            <a:srgbClr val="FFFFFF"/>
                          </a:highlight>
                        </a:rPr>
                        <a:t>A </a:t>
                      </a:r>
                      <a:r>
                        <a:rPr lang="en" sz="1000" b="1" u="none" strike="noStrike" cap="none" dirty="0">
                          <a:solidFill>
                            <a:srgbClr val="1B1B1B"/>
                          </a:solidFill>
                          <a:highlight>
                            <a:srgbClr val="FFFFFF"/>
                          </a:highlight>
                        </a:rPr>
                        <a:t>tribal organization carrying out a contract, grant, or cooperative agreement </a:t>
                      </a:r>
                      <a:r>
                        <a:rPr lang="en" sz="1000" u="none" strike="noStrike" cap="none" dirty="0">
                          <a:solidFill>
                            <a:srgbClr val="1B1B1B"/>
                          </a:solidFill>
                          <a:highlight>
                            <a:srgbClr val="FFFFFF"/>
                          </a:highlight>
                        </a:rPr>
                        <a:t>under this subchapter </a:t>
                      </a:r>
                      <a:r>
                        <a:rPr lang="en" sz="1000" b="1" u="none" strike="noStrike" cap="none" dirty="0">
                          <a:solidFill>
                            <a:srgbClr val="1B1B1B"/>
                          </a:solidFill>
                          <a:highlight>
                            <a:srgbClr val="FFFFFF"/>
                          </a:highlight>
                        </a:rPr>
                        <a:t>shall be deemed an executive agency </a:t>
                      </a:r>
                      <a:r>
                        <a:rPr lang="en" sz="1000" u="none" strike="noStrike" cap="none" dirty="0">
                          <a:solidFill>
                            <a:srgbClr val="1B1B1B"/>
                          </a:solidFill>
                          <a:highlight>
                            <a:srgbClr val="FFFFFF"/>
                          </a:highlight>
                        </a:rPr>
                        <a:t>when carrying out such contract, grant, or agreement and the employees of the tribal organization </a:t>
                      </a:r>
                      <a:r>
                        <a:rPr lang="en" sz="1000" b="1" u="none" strike="noStrike" cap="none" dirty="0">
                          <a:solidFill>
                            <a:srgbClr val="1B1B1B"/>
                          </a:solidFill>
                          <a:highlight>
                            <a:srgbClr val="FFFFFF"/>
                          </a:highlight>
                        </a:rPr>
                        <a:t>shall be eligible to have access to such sources of supply on the same basis as employees of an executive agency </a:t>
                      </a:r>
                      <a:r>
                        <a:rPr lang="en" sz="1000" u="none" strike="noStrike" cap="none" dirty="0">
                          <a:solidFill>
                            <a:srgbClr val="1B1B1B"/>
                          </a:solidFill>
                          <a:highlight>
                            <a:srgbClr val="FFFFFF"/>
                          </a:highlight>
                        </a:rPr>
                        <a:t>have such access.</a:t>
                      </a:r>
                      <a:endParaRPr sz="1000" u="none" strike="noStrike" cap="none" dirty="0">
                        <a:solidFill>
                          <a:srgbClr val="1B1B1B"/>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629" name="Google Shape;1629;p179"/>
          <p:cNvSpPr txBox="1"/>
          <p:nvPr/>
        </p:nvSpPr>
        <p:spPr>
          <a:xfrm>
            <a:off x="273300" y="833125"/>
            <a:ext cx="6573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sng" strike="noStrike" cap="none">
                <a:solidFill>
                  <a:schemeClr val="hlink"/>
                </a:solidFill>
                <a:latin typeface="Arial"/>
                <a:ea typeface="Arial"/>
                <a:cs typeface="Arial"/>
                <a:sym typeface="Arial"/>
                <a:hlinkClick r:id="rId3"/>
              </a:rPr>
              <a:t>25 USC § 5324</a:t>
            </a:r>
            <a:r>
              <a:rPr lang="en" sz="1500" b="1" i="0" u="none" strike="noStrike" cap="none">
                <a:solidFill>
                  <a:srgbClr val="005087"/>
                </a:solidFill>
                <a:latin typeface="Arial"/>
                <a:ea typeface="Arial"/>
                <a:cs typeface="Arial"/>
                <a:sym typeface="Arial"/>
              </a:rPr>
              <a:t>: Contract or Grant Provisions and Administration</a:t>
            </a:r>
            <a:endParaRPr sz="1500" b="1" i="0" u="none" strike="noStrike" cap="none">
              <a:solidFill>
                <a:srgbClr val="005087"/>
              </a:solidFill>
              <a:latin typeface="Arial"/>
              <a:ea typeface="Arial"/>
              <a:cs typeface="Arial"/>
              <a:sym typeface="Arial"/>
            </a:endParaRPr>
          </a:p>
        </p:txBody>
      </p:sp>
      <p:sp>
        <p:nvSpPr>
          <p:cNvPr id="1632" name="Google Shape;1632;p179"/>
          <p:cNvSpPr txBox="1">
            <a:spLocks noGrp="1"/>
          </p:cNvSpPr>
          <p:nvPr>
            <p:ph type="title"/>
          </p:nvPr>
        </p:nvSpPr>
        <p:spPr>
          <a:xfrm>
            <a:off x="2733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2700" b="1" dirty="0">
                <a:solidFill>
                  <a:srgbClr val="005087"/>
                </a:solidFill>
              </a:rPr>
              <a:t>Tribal</a:t>
            </a:r>
            <a:r>
              <a:rPr lang="en" sz="2700" dirty="0">
                <a:solidFill>
                  <a:srgbClr val="005087"/>
                </a:solidFill>
              </a:rPr>
              <a:t> </a:t>
            </a:r>
            <a:r>
              <a:rPr lang="en" sz="2700" b="1" dirty="0">
                <a:solidFill>
                  <a:srgbClr val="005087"/>
                </a:solidFill>
              </a:rPr>
              <a:t>Ordering Through GSA</a:t>
            </a:r>
            <a:endParaRPr sz="2700" b="1" dirty="0">
              <a:solidFill>
                <a:srgbClr val="005087"/>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180"/>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Tribes and Tribal Organization Guide</a:t>
            </a:r>
            <a:endParaRPr sz="3000">
              <a:solidFill>
                <a:srgbClr val="0B5394"/>
              </a:solidFill>
            </a:endParaRPr>
          </a:p>
        </p:txBody>
      </p:sp>
      <p:pic>
        <p:nvPicPr>
          <p:cNvPr id="1638" name="Google Shape;1638;p180" descr="Picture of the cover of a tribes. And tribal organizations guide ">
            <a:hlinkClick r:id="rId3"/>
          </p:cNvPr>
          <p:cNvPicPr preferRelativeResize="0"/>
          <p:nvPr/>
        </p:nvPicPr>
        <p:blipFill rotWithShape="1">
          <a:blip r:embed="rId4">
            <a:alphaModFix/>
          </a:blip>
          <a:srcRect/>
          <a:stretch/>
        </p:blipFill>
        <p:spPr>
          <a:xfrm>
            <a:off x="833375" y="1325000"/>
            <a:ext cx="2724525" cy="3227750"/>
          </a:xfrm>
          <a:prstGeom prst="rect">
            <a:avLst/>
          </a:prstGeom>
          <a:noFill/>
          <a:ln w="9525" cap="flat" cmpd="sng">
            <a:solidFill>
              <a:schemeClr val="dk1"/>
            </a:solidFill>
            <a:prstDash val="solid"/>
            <a:round/>
            <a:headEnd type="none" w="sm" len="sm"/>
            <a:tailEnd type="none" w="sm" len="sm"/>
          </a:ln>
        </p:spPr>
      </p:pic>
      <p:sp>
        <p:nvSpPr>
          <p:cNvPr id="1639" name="Google Shape;1639;p180"/>
          <p:cNvSpPr txBox="1"/>
          <p:nvPr/>
        </p:nvSpPr>
        <p:spPr>
          <a:xfrm>
            <a:off x="3557900" y="1322625"/>
            <a:ext cx="5510100" cy="32325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B5394"/>
              </a:buClr>
              <a:buSzPts val="1800"/>
              <a:buFont typeface="Arial"/>
              <a:buChar char="●"/>
            </a:pPr>
            <a:r>
              <a:rPr lang="en" sz="1800" b="0" i="0" u="none" strike="noStrike" cap="none">
                <a:solidFill>
                  <a:srgbClr val="000000"/>
                </a:solidFill>
                <a:latin typeface="Arial"/>
                <a:ea typeface="Arial"/>
                <a:cs typeface="Arial"/>
                <a:sym typeface="Arial"/>
              </a:rPr>
              <a:t>Provides practical guidance for successful use </a:t>
            </a:r>
            <a:endParaRPr sz="1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7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B5394"/>
              </a:buClr>
              <a:buSzPts val="1800"/>
              <a:buFont typeface="Arial"/>
              <a:buChar char="●"/>
            </a:pPr>
            <a:r>
              <a:rPr lang="en" sz="1800" b="0" i="0" u="none" strike="noStrike" cap="none">
                <a:solidFill>
                  <a:srgbClr val="000000"/>
                </a:solidFill>
                <a:latin typeface="Arial"/>
                <a:ea typeface="Arial"/>
                <a:cs typeface="Arial"/>
                <a:sym typeface="Arial"/>
              </a:rPr>
              <a:t>Discusses various authorities that support tribes' and tribal organizations’ use of GSA sources and programs</a:t>
            </a:r>
            <a:endParaRPr sz="1800" b="0" i="0" u="none" strike="noStrike" cap="none">
              <a:solidFill>
                <a:srgbClr val="000000"/>
              </a:solidFill>
              <a:latin typeface="Arial"/>
              <a:ea typeface="Arial"/>
              <a:cs typeface="Arial"/>
              <a:sym typeface="Arial"/>
            </a:endParaRPr>
          </a:p>
          <a:p>
            <a:pPr marL="1371600" marR="0" lvl="0" indent="0" algn="l" rtl="0">
              <a:lnSpc>
                <a:spcPct val="100000"/>
              </a:lnSpc>
              <a:spcBef>
                <a:spcPts val="0"/>
              </a:spcBef>
              <a:spcAft>
                <a:spcPts val="0"/>
              </a:spcAft>
              <a:buClr>
                <a:srgbClr val="000000"/>
              </a:buClr>
              <a:buSzPts val="17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B5394"/>
              </a:buClr>
              <a:buSzPts val="1800"/>
              <a:buFont typeface="Arial"/>
              <a:buChar char="●"/>
            </a:pPr>
            <a:r>
              <a:rPr lang="en" sz="1800" b="0" i="0" u="none" strike="noStrike" cap="none">
                <a:solidFill>
                  <a:srgbClr val="000000"/>
                </a:solidFill>
                <a:latin typeface="Arial"/>
                <a:ea typeface="Arial"/>
                <a:cs typeface="Arial"/>
                <a:sym typeface="Arial"/>
              </a:rPr>
              <a:t>Identifies GSA sources, programs, and resources available and how to use them</a:t>
            </a:r>
            <a:endParaRPr sz="18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rgbClr val="0B5394"/>
              </a:buClr>
              <a:buSzPts val="17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B5394"/>
              </a:buClr>
              <a:buSzPts val="1800"/>
              <a:buFont typeface="Arial"/>
              <a:buChar char="●"/>
            </a:pPr>
            <a:r>
              <a:rPr lang="en" sz="1800" b="0" i="0" u="none" strike="noStrike" cap="none">
                <a:solidFill>
                  <a:srgbClr val="000000"/>
                </a:solidFill>
                <a:latin typeface="Arial"/>
                <a:ea typeface="Arial"/>
                <a:cs typeface="Arial"/>
                <a:sym typeface="Arial"/>
              </a:rPr>
              <a:t>Download a copy of the guide at </a:t>
            </a:r>
            <a:r>
              <a:rPr lang="en" sz="1800" b="0" i="0" u="sng" strike="noStrike" cap="none">
                <a:solidFill>
                  <a:schemeClr val="hlink"/>
                </a:solidFill>
                <a:latin typeface="Arial"/>
                <a:ea typeface="Arial"/>
                <a:cs typeface="Arial"/>
                <a:sym typeface="Arial"/>
                <a:hlinkClick r:id="rId5"/>
              </a:rPr>
              <a:t>gsa.gov/tribal</a:t>
            </a:r>
            <a:r>
              <a:rPr lang="en" sz="1800" b="0" i="0" u="none" strike="noStrike" cap="none">
                <a:solidFill>
                  <a:srgbClr val="000000"/>
                </a:solidFill>
                <a:latin typeface="Arial"/>
                <a:ea typeface="Arial"/>
                <a:cs typeface="Arial"/>
                <a:sym typeface="Arial"/>
              </a:rPr>
              <a:t> under “Getting Started”</a:t>
            </a:r>
            <a:endParaRPr sz="1800" b="0" i="0" u="none" strike="noStrike" cap="none">
              <a:solidFill>
                <a:srgbClr val="000000"/>
              </a:solidFill>
              <a:latin typeface="Arial"/>
              <a:ea typeface="Arial"/>
              <a:cs typeface="Arial"/>
              <a:sym typeface="Arial"/>
            </a:endParaRPr>
          </a:p>
        </p:txBody>
      </p:sp>
      <p:sp>
        <p:nvSpPr>
          <p:cNvPr id="1640" name="Google Shape;1640;p18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grpSp>
        <p:nvGrpSpPr>
          <p:cNvPr id="1645" name="Google Shape;1645;p181" descr="Buyers Provide access to commercial products and services&#13;&#10;"/>
          <p:cNvGrpSpPr/>
          <p:nvPr/>
        </p:nvGrpSpPr>
        <p:grpSpPr>
          <a:xfrm>
            <a:off x="3522581" y="1097180"/>
            <a:ext cx="2486828" cy="3782492"/>
            <a:chOff x="1118224" y="283725"/>
            <a:chExt cx="2090826" cy="4076400"/>
          </a:xfrm>
        </p:grpSpPr>
        <p:sp>
          <p:nvSpPr>
            <p:cNvPr id="1646" name="Google Shape;1646;p181"/>
            <p:cNvSpPr/>
            <p:nvPr/>
          </p:nvSpPr>
          <p:spPr>
            <a:xfrm>
              <a:off x="1178650" y="283725"/>
              <a:ext cx="2030400" cy="40764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47" name="Google Shape;1647;p181"/>
            <p:cNvSpPr/>
            <p:nvPr/>
          </p:nvSpPr>
          <p:spPr>
            <a:xfrm>
              <a:off x="1118224" y="341749"/>
              <a:ext cx="2048100" cy="2490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48" name="Google Shape;1648;p181" descr="B"/>
            <p:cNvSpPr/>
            <p:nvPr/>
          </p:nvSpPr>
          <p:spPr>
            <a:xfrm>
              <a:off x="1233923" y="1225069"/>
              <a:ext cx="19149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Roboto Medium"/>
                  <a:ea typeface="Roboto Medium"/>
                  <a:cs typeface="Roboto Medium"/>
                  <a:sym typeface="Roboto Medium"/>
                </a:rPr>
                <a:t>Provide access to commercial products and services</a:t>
              </a:r>
              <a:endParaRPr sz="1200" b="0" i="0" u="none" strike="noStrike" cap="none" dirty="0">
                <a:solidFill>
                  <a:schemeClr val="dk1"/>
                </a:solidFill>
                <a:latin typeface="Roboto Medium"/>
                <a:ea typeface="Roboto Medium"/>
                <a:cs typeface="Roboto Medium"/>
                <a:sym typeface="Roboto Medium"/>
              </a:endParaRPr>
            </a:p>
          </p:txBody>
        </p:sp>
        <p:sp>
          <p:nvSpPr>
            <p:cNvPr id="1649" name="Google Shape;1649;p181"/>
            <p:cNvSpPr/>
            <p:nvPr/>
          </p:nvSpPr>
          <p:spPr>
            <a:xfrm>
              <a:off x="1178643" y="470593"/>
              <a:ext cx="18702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dirty="0">
                  <a:solidFill>
                    <a:srgbClr val="005087"/>
                  </a:solidFill>
                  <a:latin typeface="Roboto"/>
                  <a:ea typeface="Roboto"/>
                  <a:cs typeface="Roboto"/>
                  <a:sym typeface="Roboto"/>
                </a:rPr>
                <a:t>BUYERS</a:t>
              </a:r>
              <a:endParaRPr sz="4000" b="0" i="0" u="none" strike="noStrike" cap="none" dirty="0">
                <a:solidFill>
                  <a:srgbClr val="005087"/>
                </a:solidFill>
                <a:latin typeface="Roboto Thin"/>
                <a:ea typeface="Roboto Thin"/>
                <a:cs typeface="Roboto Thin"/>
                <a:sym typeface="Roboto Thin"/>
              </a:endParaRPr>
            </a:p>
          </p:txBody>
        </p:sp>
        <p:sp>
          <p:nvSpPr>
            <p:cNvPr id="1650" name="Google Shape;1650;p181"/>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1" name="Google Shape;1651;p181"/>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457200" marR="0" lvl="0" indent="-285750" algn="l" rtl="0">
                <a:lnSpc>
                  <a:spcPct val="115000"/>
                </a:lnSpc>
                <a:spcBef>
                  <a:spcPts val="0"/>
                </a:spcBef>
                <a:spcAft>
                  <a:spcPts val="0"/>
                </a:spcAft>
                <a:buClr>
                  <a:schemeClr val="dk1"/>
                </a:buClr>
                <a:buSzPts val="900"/>
                <a:buFont typeface="Roboto"/>
                <a:buChar char="●"/>
              </a:pPr>
              <a:r>
                <a:rPr lang="en" sz="900" b="1" i="0" u="none" strike="noStrike" cap="none">
                  <a:solidFill>
                    <a:schemeClr val="dk1"/>
                  </a:solidFill>
                  <a:latin typeface="Roboto"/>
                  <a:ea typeface="Roboto"/>
                  <a:cs typeface="Roboto"/>
                  <a:sym typeface="Roboto"/>
                </a:rPr>
                <a:t>GSA Advantage</a:t>
              </a:r>
              <a:r>
                <a:rPr lang="en" sz="900" b="0" i="0" u="none" strike="noStrike" cap="none">
                  <a:solidFill>
                    <a:schemeClr val="dk1"/>
                  </a:solidFill>
                  <a:latin typeface="Roboto"/>
                  <a:ea typeface="Roboto"/>
                  <a:cs typeface="Roboto"/>
                  <a:sym typeface="Roboto"/>
                </a:rPr>
                <a:t>: used to purchase products only</a:t>
              </a:r>
              <a:endParaRPr sz="900" b="0" i="0" u="none" strike="noStrike" cap="none">
                <a:solidFill>
                  <a:schemeClr val="dk1"/>
                </a:solidFill>
                <a:latin typeface="Roboto"/>
                <a:ea typeface="Roboto"/>
                <a:cs typeface="Roboto"/>
                <a:sym typeface="Roboto"/>
              </a:endParaRPr>
            </a:p>
            <a:p>
              <a:pPr marL="457200" marR="0" lvl="0" indent="-285750" algn="l" rtl="0">
                <a:lnSpc>
                  <a:spcPct val="115000"/>
                </a:lnSpc>
                <a:spcBef>
                  <a:spcPts val="0"/>
                </a:spcBef>
                <a:spcAft>
                  <a:spcPts val="0"/>
                </a:spcAft>
                <a:buClr>
                  <a:schemeClr val="dk1"/>
                </a:buClr>
                <a:buSzPts val="900"/>
                <a:buFont typeface="Roboto"/>
                <a:buChar char="●"/>
              </a:pPr>
              <a:r>
                <a:rPr lang="en" sz="900" b="1" i="0" u="none" strike="noStrike" cap="none">
                  <a:solidFill>
                    <a:schemeClr val="dk1"/>
                  </a:solidFill>
                  <a:latin typeface="Roboto"/>
                  <a:ea typeface="Roboto"/>
                  <a:cs typeface="Roboto"/>
                  <a:sym typeface="Roboto"/>
                </a:rPr>
                <a:t>eBuy:</a:t>
              </a:r>
              <a:r>
                <a:rPr lang="en" sz="900" b="0" i="0" u="none" strike="noStrike" cap="none">
                  <a:solidFill>
                    <a:schemeClr val="dk1"/>
                  </a:solidFill>
                  <a:latin typeface="Roboto"/>
                  <a:ea typeface="Roboto"/>
                  <a:cs typeface="Roboto"/>
                  <a:sym typeface="Roboto"/>
                </a:rPr>
                <a:t> used to purchase products and services</a:t>
              </a:r>
              <a:endParaRPr sz="900" b="0" i="0" u="none" strike="noStrike" cap="none">
                <a:solidFill>
                  <a:schemeClr val="dk1"/>
                </a:solidFill>
                <a:latin typeface="Roboto"/>
                <a:ea typeface="Roboto"/>
                <a:cs typeface="Roboto"/>
                <a:sym typeface="Roboto"/>
              </a:endParaRPr>
            </a:p>
          </p:txBody>
        </p:sp>
      </p:grpSp>
      <p:pic>
        <p:nvPicPr>
          <p:cNvPr id="1653" name="Google Shape;1653;p181" descr="Image of a multiple award schedules desk reference guide "/>
          <p:cNvPicPr preferRelativeResize="0"/>
          <p:nvPr/>
        </p:nvPicPr>
        <p:blipFill rotWithShape="1">
          <a:blip r:embed="rId3">
            <a:alphaModFix/>
          </a:blip>
          <a:srcRect/>
          <a:stretch/>
        </p:blipFill>
        <p:spPr>
          <a:xfrm>
            <a:off x="398675" y="1227013"/>
            <a:ext cx="2786986" cy="3588925"/>
          </a:xfrm>
          <a:prstGeom prst="rect">
            <a:avLst/>
          </a:prstGeom>
          <a:noFill/>
          <a:ln w="9525" cap="flat" cmpd="sng">
            <a:solidFill>
              <a:schemeClr val="dk1"/>
            </a:solidFill>
            <a:prstDash val="solid"/>
            <a:round/>
            <a:headEnd type="none" w="sm" len="sm"/>
            <a:tailEnd type="none" w="sm" len="sm"/>
          </a:ln>
        </p:spPr>
      </p:pic>
      <p:grpSp>
        <p:nvGrpSpPr>
          <p:cNvPr id="1654" name="Google Shape;1654;p181" descr="Sellers Sell products, services, and solutions at pre-negotiated prices&#13;&#10;"/>
          <p:cNvGrpSpPr/>
          <p:nvPr/>
        </p:nvGrpSpPr>
        <p:grpSpPr>
          <a:xfrm>
            <a:off x="6071788" y="1097180"/>
            <a:ext cx="2486828" cy="3782492"/>
            <a:chOff x="1118224" y="283725"/>
            <a:chExt cx="2090826" cy="4076400"/>
          </a:xfrm>
        </p:grpSpPr>
        <p:sp>
          <p:nvSpPr>
            <p:cNvPr id="1655" name="Google Shape;1655;p181"/>
            <p:cNvSpPr/>
            <p:nvPr/>
          </p:nvSpPr>
          <p:spPr>
            <a:xfrm>
              <a:off x="1178650" y="283725"/>
              <a:ext cx="2030400" cy="4076400"/>
            </a:xfrm>
            <a:prstGeom prst="rect">
              <a:avLst/>
            </a:prstGeom>
            <a:solidFill>
              <a:srgbClr val="C2C2C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6" name="Google Shape;1656;p181"/>
            <p:cNvSpPr/>
            <p:nvPr/>
          </p:nvSpPr>
          <p:spPr>
            <a:xfrm>
              <a:off x="1118224" y="341749"/>
              <a:ext cx="2048100" cy="2490600"/>
            </a:xfrm>
            <a:prstGeom prst="rect">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7" name="Google Shape;1657;p181"/>
            <p:cNvSpPr/>
            <p:nvPr/>
          </p:nvSpPr>
          <p:spPr>
            <a:xfrm>
              <a:off x="1233928" y="1225069"/>
              <a:ext cx="1914900" cy="60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chemeClr val="dk1"/>
                  </a:solidFill>
                  <a:latin typeface="Roboto Medium"/>
                  <a:ea typeface="Roboto Medium"/>
                  <a:cs typeface="Roboto Medium"/>
                  <a:sym typeface="Roboto Medium"/>
                </a:rPr>
                <a:t>Sell products, services, and solutions at pre-negotiated prices</a:t>
              </a:r>
              <a:endParaRPr sz="1200" b="0" i="0" u="none" strike="noStrike" cap="none" dirty="0">
                <a:solidFill>
                  <a:schemeClr val="dk1"/>
                </a:solidFill>
                <a:latin typeface="Roboto Medium"/>
                <a:ea typeface="Roboto Medium"/>
                <a:cs typeface="Roboto Medium"/>
                <a:sym typeface="Roboto Medium"/>
              </a:endParaRPr>
            </a:p>
          </p:txBody>
        </p:sp>
        <p:sp>
          <p:nvSpPr>
            <p:cNvPr id="1658" name="Google Shape;1658;p181"/>
            <p:cNvSpPr/>
            <p:nvPr/>
          </p:nvSpPr>
          <p:spPr>
            <a:xfrm>
              <a:off x="1234774" y="1982513"/>
              <a:ext cx="1815000" cy="82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dk1"/>
                  </a:solidFill>
                  <a:latin typeface="Roboto"/>
                  <a:ea typeface="Roboto"/>
                  <a:cs typeface="Roboto"/>
                  <a:sym typeface="Roboto"/>
                </a:rPr>
                <a:t>Getting a MAS contract is required in order to sell to government agencies</a:t>
              </a:r>
              <a:endParaRPr sz="1200" b="0" i="0" u="none" strike="noStrike" cap="none" dirty="0">
                <a:solidFill>
                  <a:schemeClr val="dk1"/>
                </a:solidFill>
                <a:latin typeface="Roboto"/>
                <a:ea typeface="Roboto"/>
                <a:cs typeface="Roboto"/>
                <a:sym typeface="Roboto"/>
              </a:endParaRPr>
            </a:p>
          </p:txBody>
        </p:sp>
        <p:sp>
          <p:nvSpPr>
            <p:cNvPr id="1659" name="Google Shape;1659;p181"/>
            <p:cNvSpPr/>
            <p:nvPr/>
          </p:nvSpPr>
          <p:spPr>
            <a:xfrm>
              <a:off x="1178648" y="470593"/>
              <a:ext cx="1921500" cy="67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4000" b="1" i="0" u="none" strike="noStrike" cap="none">
                  <a:solidFill>
                    <a:srgbClr val="005087"/>
                  </a:solidFill>
                  <a:latin typeface="Roboto"/>
                  <a:ea typeface="Roboto"/>
                  <a:cs typeface="Roboto"/>
                  <a:sym typeface="Roboto"/>
                </a:rPr>
                <a:t>SELLERS</a:t>
              </a:r>
              <a:endParaRPr sz="4000" b="1" i="0" u="none" strike="noStrike" cap="none">
                <a:solidFill>
                  <a:srgbClr val="005087"/>
                </a:solidFill>
                <a:latin typeface="Roboto"/>
                <a:ea typeface="Roboto"/>
                <a:cs typeface="Roboto"/>
                <a:sym typeface="Roboto"/>
              </a:endParaRPr>
            </a:p>
          </p:txBody>
        </p:sp>
        <p:sp>
          <p:nvSpPr>
            <p:cNvPr id="1660" name="Google Shape;1660;p181"/>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61" name="Google Shape;1661;p181"/>
            <p:cNvSpPr/>
            <p:nvPr/>
          </p:nvSpPr>
          <p:spPr>
            <a:xfrm>
              <a:off x="1118308" y="3172455"/>
              <a:ext cx="2030400" cy="1085400"/>
            </a:xfrm>
            <a:prstGeom prst="rect">
              <a:avLst/>
            </a:prstGeom>
            <a:noFill/>
            <a:ln>
              <a:noFill/>
            </a:ln>
          </p:spPr>
          <p:txBody>
            <a:bodyPr spcFirstLastPara="1" wrap="square" lIns="91425" tIns="91425" rIns="91425" bIns="91425" anchor="t" anchorCtr="0">
              <a:noAutofit/>
            </a:bodyPr>
            <a:lstStyle/>
            <a:p>
              <a:pPr marL="457200" marR="0" lvl="0" indent="-285750" algn="l" rtl="0">
                <a:lnSpc>
                  <a:spcPct val="115000"/>
                </a:lnSpc>
                <a:spcBef>
                  <a:spcPts val="0"/>
                </a:spcBef>
                <a:spcAft>
                  <a:spcPts val="0"/>
                </a:spcAft>
                <a:buClr>
                  <a:schemeClr val="dk1"/>
                </a:buClr>
                <a:buSzPts val="900"/>
                <a:buFont typeface="Roboto"/>
                <a:buChar char="●"/>
              </a:pPr>
              <a:r>
                <a:rPr lang="en" sz="900" b="0" i="0" u="none" strike="noStrike" cap="none">
                  <a:solidFill>
                    <a:schemeClr val="dk1"/>
                  </a:solidFill>
                  <a:latin typeface="Roboto"/>
                  <a:ea typeface="Roboto"/>
                  <a:cs typeface="Roboto"/>
                  <a:sym typeface="Roboto"/>
                </a:rPr>
                <a:t>Five (5) year contract with option to renew 3 five-year options (up to 20-year contract)</a:t>
              </a:r>
              <a:endParaRPr sz="900" b="0" i="0" u="none" strike="noStrike" cap="none">
                <a:solidFill>
                  <a:schemeClr val="dk1"/>
                </a:solidFill>
                <a:latin typeface="Roboto"/>
                <a:ea typeface="Roboto"/>
                <a:cs typeface="Roboto"/>
                <a:sym typeface="Roboto"/>
              </a:endParaRPr>
            </a:p>
            <a:p>
              <a:pPr marL="457200" marR="0" lvl="0" indent="-285750" algn="l" rtl="0">
                <a:lnSpc>
                  <a:spcPct val="115000"/>
                </a:lnSpc>
                <a:spcBef>
                  <a:spcPts val="0"/>
                </a:spcBef>
                <a:spcAft>
                  <a:spcPts val="0"/>
                </a:spcAft>
                <a:buClr>
                  <a:schemeClr val="dk1"/>
                </a:buClr>
                <a:buSzPts val="900"/>
                <a:buFont typeface="Roboto"/>
                <a:buChar char="●"/>
              </a:pPr>
              <a:r>
                <a:rPr lang="en" sz="900" b="0" i="0" u="none" strike="noStrike" cap="none">
                  <a:solidFill>
                    <a:schemeClr val="dk1"/>
                  </a:solidFill>
                  <a:latin typeface="Roboto"/>
                  <a:ea typeface="Roboto"/>
                  <a:cs typeface="Roboto"/>
                  <a:sym typeface="Roboto"/>
                </a:rPr>
                <a:t>Organizations owned by Tribal organizations classify as 8(a) </a:t>
              </a:r>
              <a:endParaRPr sz="900" b="0" i="0" u="none" strike="noStrike" cap="none">
                <a:solidFill>
                  <a:schemeClr val="dk1"/>
                </a:solidFill>
                <a:latin typeface="Roboto"/>
                <a:ea typeface="Roboto"/>
                <a:cs typeface="Roboto"/>
                <a:sym typeface="Roboto"/>
              </a:endParaRPr>
            </a:p>
            <a:p>
              <a:pPr marL="457200" marR="0" lvl="0" indent="-285750" algn="l" rtl="0">
                <a:lnSpc>
                  <a:spcPct val="115000"/>
                </a:lnSpc>
                <a:spcBef>
                  <a:spcPts val="0"/>
                </a:spcBef>
                <a:spcAft>
                  <a:spcPts val="0"/>
                </a:spcAft>
                <a:buClr>
                  <a:schemeClr val="dk1"/>
                </a:buClr>
                <a:buSzPts val="900"/>
                <a:buFont typeface="Roboto"/>
                <a:buChar char="●"/>
              </a:pPr>
              <a:r>
                <a:rPr lang="en" sz="900" b="0" i="0" u="sng" strike="noStrike" cap="none">
                  <a:solidFill>
                    <a:schemeClr val="hlink"/>
                  </a:solidFill>
                  <a:latin typeface="Roboto"/>
                  <a:ea typeface="Roboto"/>
                  <a:cs typeface="Roboto"/>
                  <a:sym typeface="Roboto"/>
                  <a:hlinkClick r:id="rId4"/>
                </a:rPr>
                <a:t>Roadmap to get a MAS contract</a:t>
              </a:r>
              <a:endParaRPr sz="900" b="0" i="0" u="none" strike="noStrike" cap="none">
                <a:solidFill>
                  <a:schemeClr val="dk1"/>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900"/>
                <a:buFont typeface="Arial"/>
                <a:buNone/>
              </a:pPr>
              <a:endParaRPr sz="900" b="0" i="0" u="none" strike="noStrike" cap="none">
                <a:solidFill>
                  <a:schemeClr val="dk1"/>
                </a:solidFill>
                <a:latin typeface="Roboto"/>
                <a:ea typeface="Roboto"/>
                <a:cs typeface="Roboto"/>
                <a:sym typeface="Roboto"/>
              </a:endParaRPr>
            </a:p>
          </p:txBody>
        </p:sp>
      </p:grpSp>
      <p:sp>
        <p:nvSpPr>
          <p:cNvPr id="1662" name="Google Shape;1662;p18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sp>
        <p:nvSpPr>
          <p:cNvPr id="1652" name="Google Shape;1652;p181"/>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Multiple Award Schedule</a:t>
            </a:r>
            <a:endParaRPr sz="3000">
              <a:solidFill>
                <a:srgbClr val="0B5394"/>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sp>
        <p:nvSpPr>
          <p:cNvPr id="1667" name="Google Shape;1667;p182"/>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Products Available Through MAS</a:t>
            </a:r>
            <a:endParaRPr sz="3000">
              <a:solidFill>
                <a:srgbClr val="0B5394"/>
              </a:solidFill>
            </a:endParaRPr>
          </a:p>
        </p:txBody>
      </p:sp>
      <p:sp>
        <p:nvSpPr>
          <p:cNvPr id="1668" name="Google Shape;1668;p182"/>
          <p:cNvSpPr txBox="1"/>
          <p:nvPr/>
        </p:nvSpPr>
        <p:spPr>
          <a:xfrm>
            <a:off x="103350" y="1118350"/>
            <a:ext cx="4441500" cy="3587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0" rIns="91425" bIns="0" anchor="t" anchorCtr="0">
            <a:noAutofit/>
          </a:bodyPr>
          <a:lstStyle/>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rgbClr val="000000"/>
                </a:solidFill>
                <a:latin typeface="Arial"/>
                <a:ea typeface="Arial"/>
                <a:cs typeface="Arial"/>
                <a:sym typeface="Arial"/>
              </a:rPr>
              <a:t>Appliances and Food Services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rgbClr val="000000"/>
                </a:solidFill>
              </a:rPr>
              <a:t>Building and Industrial Materials</a:t>
            </a:r>
            <a:endParaRPr sz="1600" b="1" i="0" u="none" strike="noStrike" cap="none">
              <a:solidFill>
                <a:srgbClr val="000000"/>
              </a:solidFil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rgbClr val="000000"/>
                </a:solidFill>
                <a:latin typeface="Arial"/>
                <a:ea typeface="Arial"/>
                <a:cs typeface="Arial"/>
                <a:sym typeface="Arial"/>
              </a:rPr>
              <a:t>Facilities Supplies</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rgbClr val="000000"/>
                </a:solidFill>
                <a:latin typeface="Arial"/>
                <a:ea typeface="Arial"/>
                <a:cs typeface="Arial"/>
                <a:sym typeface="Arial"/>
              </a:rPr>
              <a:t>Food Service Equipment</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rgbClr val="000000"/>
                </a:solidFill>
                <a:latin typeface="Arial"/>
                <a:ea typeface="Arial"/>
                <a:cs typeface="Arial"/>
                <a:sym typeface="Arial"/>
              </a:rPr>
              <a:t>Furniture</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rgbClr val="000000"/>
                </a:solidFill>
              </a:rPr>
              <a:t>Information Technology Products</a:t>
            </a:r>
            <a:endParaRPr sz="1600" b="1" i="0" u="none" strike="noStrike" cap="none">
              <a:solidFill>
                <a:srgbClr val="000000"/>
              </a:solidFill>
            </a:endParaRPr>
          </a:p>
          <a:p>
            <a:pPr marL="457200" lvl="0" indent="-330200" algn="l" rtl="0">
              <a:spcBef>
                <a:spcPts val="1200"/>
              </a:spcBef>
              <a:spcAft>
                <a:spcPts val="0"/>
              </a:spcAft>
              <a:buClr>
                <a:srgbClr val="0B5394"/>
              </a:buClr>
              <a:buSzPts val="1600"/>
              <a:buChar char="●"/>
            </a:pPr>
            <a:r>
              <a:rPr lang="en" sz="1600">
                <a:solidFill>
                  <a:schemeClr val="dk1"/>
                </a:solidFill>
              </a:rPr>
              <a:t>Laboratory Animals/Equipment</a:t>
            </a:r>
            <a:endParaRPr sz="1600">
              <a:solidFill>
                <a:schemeClr val="dk1"/>
              </a:solidFill>
            </a:endParaRPr>
          </a:p>
          <a:p>
            <a:pPr marL="457200" marR="0" lvl="0" indent="0" algn="l" rtl="0">
              <a:lnSpc>
                <a:spcPct val="100000"/>
              </a:lnSpc>
              <a:spcBef>
                <a:spcPts val="1200"/>
              </a:spcBef>
              <a:spcAft>
                <a:spcPts val="0"/>
              </a:spcAft>
              <a:buNone/>
            </a:pPr>
            <a:endParaRPr sz="1600"/>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114300" marR="0" lvl="0" indent="0" algn="l" rtl="0">
              <a:lnSpc>
                <a:spcPct val="115000"/>
              </a:lnSpc>
              <a:spcBef>
                <a:spcPts val="10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1669" name="Google Shape;1669;p182"/>
          <p:cNvSpPr txBox="1"/>
          <p:nvPr/>
        </p:nvSpPr>
        <p:spPr>
          <a:xfrm>
            <a:off x="4599150" y="1118350"/>
            <a:ext cx="4441500" cy="3587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0" rIns="91425" bIns="0" anchor="t" anchorCtr="0">
            <a:noAutofit/>
          </a:bodyPr>
          <a:lstStyle/>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rgbClr val="000000"/>
                </a:solidFill>
              </a:rPr>
              <a:t>Law enforcement, Fire, and Security Products </a:t>
            </a:r>
            <a:endParaRPr sz="1400" b="1" i="0" u="none" strike="noStrike" cap="none">
              <a:solidFill>
                <a:srgbClr val="000000"/>
              </a:solidFill>
            </a:endParaRPr>
          </a:p>
          <a:p>
            <a:pPr marL="457200" marR="0" lvl="0" indent="-330200" algn="l" rtl="0">
              <a:lnSpc>
                <a:spcPct val="100000"/>
              </a:lnSpc>
              <a:spcBef>
                <a:spcPts val="1200"/>
              </a:spcBef>
              <a:spcAft>
                <a:spcPts val="0"/>
              </a:spcAft>
              <a:buClr>
                <a:srgbClr val="0B5394"/>
              </a:buClr>
              <a:buSzPts val="1600"/>
              <a:buChar char="●"/>
            </a:pPr>
            <a:r>
              <a:rPr lang="en" sz="1600" b="1"/>
              <a:t>Clinic/</a:t>
            </a:r>
            <a:r>
              <a:rPr lang="en" sz="1600" b="1" i="0" u="none" strike="noStrike" cap="none">
                <a:solidFill>
                  <a:srgbClr val="000000"/>
                </a:solidFill>
              </a:rPr>
              <a:t>Medical Equipment</a:t>
            </a:r>
            <a:endParaRPr sz="1600" b="1"/>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rgbClr val="000000"/>
                </a:solidFill>
              </a:rPr>
              <a:t>Office Supplies and Equipment</a:t>
            </a:r>
            <a:endParaRPr sz="1600" b="1" i="0" u="none" strike="noStrike" cap="none">
              <a:solidFill>
                <a:srgbClr val="000000"/>
              </a:solidFil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rgbClr val="000000"/>
                </a:solidFill>
                <a:latin typeface="Arial"/>
                <a:ea typeface="Arial"/>
                <a:cs typeface="Arial"/>
                <a:sym typeface="Arial"/>
              </a:rPr>
              <a:t>Protective equipment</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rgbClr val="000000"/>
                </a:solidFill>
                <a:latin typeface="Arial"/>
                <a:ea typeface="Arial"/>
                <a:cs typeface="Arial"/>
                <a:sym typeface="Arial"/>
              </a:rPr>
              <a:t>Scientific Equipment</a:t>
            </a:r>
            <a:endParaRPr sz="1600" b="0" i="0" u="none" strike="noStrike" cap="none">
              <a:solidFill>
                <a:srgbClr val="000000"/>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rgbClr val="000000"/>
                </a:solidFill>
              </a:rPr>
              <a:t>Tools and Hardware</a:t>
            </a:r>
            <a:endParaRPr sz="1600" b="1" i="0" u="none" strike="noStrike" cap="none">
              <a:solidFill>
                <a:srgbClr val="000000"/>
              </a:solidFil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rgbClr val="000000"/>
                </a:solidFill>
              </a:rPr>
              <a:t>Vehicles and Support Equipment</a:t>
            </a:r>
            <a:endParaRPr sz="1600" b="1" i="0" u="none" strike="noStrike" cap="none">
              <a:solidFill>
                <a:srgbClr val="000000"/>
              </a:solidFill>
            </a:endParaRPr>
          </a:p>
        </p:txBody>
      </p:sp>
      <p:sp>
        <p:nvSpPr>
          <p:cNvPr id="1670" name="Google Shape;1670;p182"/>
          <p:cNvSpPr txBox="1"/>
          <p:nvPr/>
        </p:nvSpPr>
        <p:spPr>
          <a:xfrm>
            <a:off x="619500" y="4774575"/>
            <a:ext cx="7905000" cy="340053"/>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tx1"/>
                </a:solidFill>
                <a:latin typeface="Arial"/>
                <a:ea typeface="Arial"/>
                <a:cs typeface="Arial"/>
                <a:sym typeface="Arial"/>
              </a:rPr>
              <a:t>For a complete list of products available through the Multiple Award Schedule, visit </a:t>
            </a:r>
            <a:r>
              <a:rPr lang="en" sz="14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GSA eLibrary</a:t>
            </a:r>
            <a:endParaRPr sz="1400" b="0" i="0" u="none" strike="noStrike" cap="none">
              <a:solidFill>
                <a:schemeClr val="tx1"/>
              </a:solidFill>
              <a:latin typeface="Arial"/>
              <a:ea typeface="Arial"/>
              <a:cs typeface="Arial"/>
              <a:sym typeface="Arial"/>
            </a:endParaRPr>
          </a:p>
        </p:txBody>
      </p:sp>
      <p:sp>
        <p:nvSpPr>
          <p:cNvPr id="1671" name="Google Shape;1671;p18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183"/>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Services available through MAS</a:t>
            </a:r>
            <a:endParaRPr sz="3000">
              <a:solidFill>
                <a:srgbClr val="0B5394"/>
              </a:solidFill>
            </a:endParaRPr>
          </a:p>
        </p:txBody>
      </p:sp>
      <p:sp>
        <p:nvSpPr>
          <p:cNvPr id="1677" name="Google Shape;1677;p183"/>
          <p:cNvSpPr txBox="1"/>
          <p:nvPr/>
        </p:nvSpPr>
        <p:spPr>
          <a:xfrm>
            <a:off x="103350" y="1118350"/>
            <a:ext cx="4441500" cy="3587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0" rIns="91425" bIns="0" anchor="t" anchorCtr="0">
            <a:noAutofit/>
          </a:bodyPr>
          <a:lstStyle/>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Advertising and Marketing Services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Disaster Relief</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chemeClr val="dk1"/>
                </a:solidFill>
              </a:rPr>
              <a:t>Environmental Services</a:t>
            </a:r>
            <a:endParaRPr sz="1600" b="1" i="0" u="none" strike="noStrike" cap="none">
              <a:solidFill>
                <a:schemeClr val="dk1"/>
              </a:solidFil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Facilities Maintenance</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Financial and Business Solutions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Human Resources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Information Technology Services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Language Services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chemeClr val="dk1"/>
                </a:solidFill>
              </a:rPr>
              <a:t>Logistics Services</a:t>
            </a:r>
            <a:endParaRPr sz="1400" b="1" i="0" u="none" strike="noStrike" cap="none">
              <a:solidFill>
                <a:srgbClr val="000000"/>
              </a:solidFill>
            </a:endParaRPr>
          </a:p>
        </p:txBody>
      </p:sp>
      <p:sp>
        <p:nvSpPr>
          <p:cNvPr id="1678" name="Google Shape;1678;p183"/>
          <p:cNvSpPr txBox="1"/>
          <p:nvPr/>
        </p:nvSpPr>
        <p:spPr>
          <a:xfrm>
            <a:off x="4599150" y="1118350"/>
            <a:ext cx="4441500" cy="3587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0" rIns="91425" bIns="0" anchor="t" anchorCtr="0">
            <a:noAutofit/>
          </a:bodyPr>
          <a:lstStyle/>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Management and Consulting Services (including Training)</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Office Services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Professional Engineering Services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Scientific Services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Font typeface="Arial"/>
              <a:buChar char="●"/>
            </a:pPr>
            <a:r>
              <a:rPr lang="en" sz="1600" b="0" i="0" u="none" strike="noStrike" cap="none">
                <a:solidFill>
                  <a:schemeClr val="dk1"/>
                </a:solidFill>
                <a:latin typeface="Arial"/>
                <a:ea typeface="Arial"/>
                <a:cs typeface="Arial"/>
                <a:sym typeface="Arial"/>
              </a:rPr>
              <a:t>Security Services</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chemeClr val="dk1"/>
                </a:solidFill>
              </a:rPr>
              <a:t>Social Services</a:t>
            </a:r>
            <a:endParaRPr sz="1600" b="1" i="0" u="none" strike="noStrike" cap="none">
              <a:solidFill>
                <a:schemeClr val="dk1"/>
              </a:solidFill>
            </a:endParaRPr>
          </a:p>
          <a:p>
            <a:pPr marL="457200" marR="0" lvl="0" indent="-330200" algn="l" rtl="0">
              <a:lnSpc>
                <a:spcPct val="100000"/>
              </a:lnSpc>
              <a:spcBef>
                <a:spcPts val="1200"/>
              </a:spcBef>
              <a:spcAft>
                <a:spcPts val="0"/>
              </a:spcAft>
              <a:buClr>
                <a:srgbClr val="0B5394"/>
              </a:buClr>
              <a:buSzPts val="1600"/>
              <a:buChar char="●"/>
            </a:pPr>
            <a:r>
              <a:rPr lang="en" sz="1600" b="1" i="0" u="none" strike="noStrike" cap="none">
                <a:solidFill>
                  <a:schemeClr val="dk1"/>
                </a:solidFill>
              </a:rPr>
              <a:t>Temporary Administrative and Professional Services</a:t>
            </a:r>
            <a:endParaRPr sz="1600" b="1" i="0" u="none" strike="noStrike" cap="none">
              <a:solidFill>
                <a:schemeClr val="dk1"/>
              </a:solidFill>
            </a:endParaRPr>
          </a:p>
          <a:p>
            <a:pPr marL="914400" marR="0" lvl="1" indent="-317500" algn="l" rtl="0">
              <a:lnSpc>
                <a:spcPct val="100000"/>
              </a:lnSpc>
              <a:spcBef>
                <a:spcPts val="1200"/>
              </a:spcBef>
              <a:spcAft>
                <a:spcPts val="0"/>
              </a:spcAft>
              <a:buClr>
                <a:schemeClr val="dk1"/>
              </a:buClr>
              <a:buSzPts val="1400"/>
              <a:buChar char="○"/>
            </a:pPr>
            <a:r>
              <a:rPr lang="en" b="1">
                <a:solidFill>
                  <a:schemeClr val="dk1"/>
                </a:solidFill>
              </a:rPr>
              <a:t>Including Grants Management</a:t>
            </a:r>
            <a:endParaRPr b="1">
              <a:solidFill>
                <a:schemeClr val="dk1"/>
              </a:solidFill>
            </a:endParaRPr>
          </a:p>
        </p:txBody>
      </p:sp>
      <p:sp>
        <p:nvSpPr>
          <p:cNvPr id="1679" name="Google Shape;1679;p183"/>
          <p:cNvSpPr txBox="1"/>
          <p:nvPr/>
        </p:nvSpPr>
        <p:spPr>
          <a:xfrm>
            <a:off x="619500" y="4774575"/>
            <a:ext cx="7905000" cy="340053"/>
          </a:xfrm>
          <a:prstGeom prst="rect">
            <a:avLst/>
          </a:prstGeom>
          <a:solidFill>
            <a:schemeClr val="accent1">
              <a:lumMod val="60000"/>
              <a:lumOff val="40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tx1"/>
                </a:solidFill>
                <a:latin typeface="Arial"/>
                <a:ea typeface="Arial"/>
                <a:cs typeface="Arial"/>
                <a:sym typeface="Arial"/>
              </a:rPr>
              <a:t>For a complete list of products available through the Multiple Award Schedule, visit </a:t>
            </a:r>
            <a:r>
              <a:rPr lang="en" sz="14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GSA eLibrary</a:t>
            </a:r>
            <a:endParaRPr sz="1400" b="0" i="0" u="none" strike="noStrike" cap="none">
              <a:solidFill>
                <a:schemeClr val="tx1"/>
              </a:solidFill>
              <a:latin typeface="Arial"/>
              <a:ea typeface="Arial"/>
              <a:cs typeface="Arial"/>
              <a:sym typeface="Arial"/>
            </a:endParaRPr>
          </a:p>
        </p:txBody>
      </p:sp>
      <p:sp>
        <p:nvSpPr>
          <p:cNvPr id="1680" name="Google Shape;1680;p18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92" name="Google Shape;1692;p18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pic>
        <p:nvPicPr>
          <p:cNvPr id="1689" name="Google Shape;1689;p184" descr="Screenshot of buy.gsa.gov. website "/>
          <p:cNvPicPr preferRelativeResize="0"/>
          <p:nvPr/>
        </p:nvPicPr>
        <p:blipFill rotWithShape="1">
          <a:blip r:embed="rId3">
            <a:alphaModFix/>
          </a:blip>
          <a:srcRect/>
          <a:stretch/>
        </p:blipFill>
        <p:spPr>
          <a:xfrm>
            <a:off x="3270738" y="3360050"/>
            <a:ext cx="2638515" cy="1637625"/>
          </a:xfrm>
          <a:prstGeom prst="rect">
            <a:avLst/>
          </a:prstGeom>
          <a:noFill/>
          <a:ln w="9525" cap="flat" cmpd="sng">
            <a:solidFill>
              <a:schemeClr val="dk1"/>
            </a:solidFill>
            <a:prstDash val="solid"/>
            <a:round/>
            <a:headEnd type="none" w="sm" len="sm"/>
            <a:tailEnd type="none" w="sm" len="sm"/>
          </a:ln>
        </p:spPr>
      </p:pic>
      <p:graphicFrame>
        <p:nvGraphicFramePr>
          <p:cNvPr id="1685" name="Google Shape;1685;p184" title="Travel details"/>
          <p:cNvGraphicFramePr/>
          <p:nvPr/>
        </p:nvGraphicFramePr>
        <p:xfrm>
          <a:off x="3280913" y="1158088"/>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1692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Buy.GSA.gov</a:t>
                      </a:r>
                      <a:endParaRPr sz="1100" u="none" strike="noStrike" cap="none">
                        <a:solidFill>
                          <a:schemeClr val="dk1"/>
                        </a:solidFill>
                      </a:endParaRPr>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C2C2"/>
                    </a:solidFill>
                  </a:tcPr>
                </a:tc>
                <a:extLst>
                  <a:ext uri="{0D108BD9-81ED-4DB2-BD59-A6C34878D82A}">
                    <a16:rowId xmlns:a16="http://schemas.microsoft.com/office/drawing/2014/main" val="10000"/>
                  </a:ext>
                </a:extLst>
              </a:tr>
              <a:tr h="2527925">
                <a:tc>
                  <a:txBody>
                    <a:bodyPr/>
                    <a:lstStyle/>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Designed to help agency customers </a:t>
                      </a:r>
                      <a:r>
                        <a:rPr lang="en" sz="1500" b="1" u="none" strike="noStrike" cap="none" dirty="0"/>
                        <a:t>navigate the acquisition process </a:t>
                      </a:r>
                      <a:r>
                        <a:rPr lang="en" sz="1500" u="none" strike="noStrike" cap="none" dirty="0"/>
                        <a:t>(document, IGCE, pricing development)</a:t>
                      </a:r>
                      <a:endParaRPr sz="1500"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b="1" u="none" strike="noStrike" cap="none" dirty="0"/>
                        <a:t>Helps industry bring supplies </a:t>
                      </a:r>
                      <a:r>
                        <a:rPr lang="en" sz="1500" u="none" strike="noStrike" cap="none" dirty="0"/>
                        <a:t>into the federal marketplace</a:t>
                      </a:r>
                      <a:endParaRPr sz="1500" u="none" strike="noStrike" cap="none" dirty="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687" name="Google Shape;1687;p184" title="Purchase details"/>
          <p:cNvGraphicFramePr/>
          <p:nvPr/>
        </p:nvGraphicFramePr>
        <p:xfrm>
          <a:off x="537725" y="1158106"/>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49375">
                <a:tc>
                  <a:txBody>
                    <a:bodyPr/>
                    <a:lstStyle/>
                    <a:p>
                      <a:pPr marL="0" marR="0" lvl="0" indent="0" algn="ctr" rtl="0">
                        <a:lnSpc>
                          <a:spcPct val="100000"/>
                        </a:lnSpc>
                        <a:spcBef>
                          <a:spcPts val="0"/>
                        </a:spcBef>
                        <a:spcAft>
                          <a:spcPts val="0"/>
                        </a:spcAft>
                        <a:buClr>
                          <a:schemeClr val="dk1"/>
                        </a:buClr>
                        <a:buSzPts val="1200"/>
                        <a:buFont typeface="Arial"/>
                        <a:buNone/>
                      </a:pPr>
                      <a:r>
                        <a:rPr lang="en" sz="1200" u="none" strike="noStrike" cap="none">
                          <a:solidFill>
                            <a:schemeClr val="dk1"/>
                          </a:solidFill>
                        </a:rPr>
                        <a:t>GSA eLibrary</a:t>
                      </a:r>
                      <a:endParaRPr sz="1100" u="none" strike="noStrike" cap="none">
                        <a:solidFill>
                          <a:schemeClr val="dk1"/>
                        </a:solidFill>
                      </a:endParaRPr>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C2C2"/>
                    </a:solidFill>
                  </a:tcPr>
                </a:tc>
                <a:extLst>
                  <a:ext uri="{0D108BD9-81ED-4DB2-BD59-A6C34878D82A}">
                    <a16:rowId xmlns:a16="http://schemas.microsoft.com/office/drawing/2014/main" val="10000"/>
                  </a:ext>
                </a:extLst>
              </a:tr>
              <a:tr h="2495475">
                <a:tc>
                  <a:txBody>
                    <a:bodyPr/>
                    <a:lstStyle/>
                    <a:p>
                      <a:pPr marL="127000" marR="0" lvl="0" indent="-127000" algn="l" rtl="0">
                        <a:lnSpc>
                          <a:spcPct val="100000"/>
                        </a:lnSpc>
                        <a:spcBef>
                          <a:spcPts val="0"/>
                        </a:spcBef>
                        <a:spcAft>
                          <a:spcPts val="0"/>
                        </a:spcAft>
                        <a:buClr>
                          <a:schemeClr val="dk1"/>
                        </a:buClr>
                        <a:buSzPts val="1500"/>
                        <a:buFont typeface="Arial"/>
                        <a:buChar char="●"/>
                      </a:pPr>
                      <a:r>
                        <a:rPr lang="en" sz="1500" b="1" u="none" strike="noStrike" cap="none" dirty="0"/>
                        <a:t>Centralized online resource </a:t>
                      </a:r>
                      <a:r>
                        <a:rPr lang="en" sz="1500" u="none" strike="noStrike" cap="none" dirty="0"/>
                        <a:t>to identify businesses </a:t>
                      </a:r>
                      <a:r>
                        <a:rPr lang="en" sz="1500" b="1" u="none" strike="noStrike" cap="none" dirty="0"/>
                        <a:t>using GSA and VA acquisition solutions</a:t>
                      </a:r>
                      <a:endParaRPr sz="1500" b="1"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Updated nightly to ensure accuracy </a:t>
                      </a:r>
                      <a:endParaRPr sz="1500" u="none" strike="noStrike" cap="none" dirty="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1688" name="Google Shape;1688;p184" descr="Screenshot of eLibrary website "/>
          <p:cNvPicPr preferRelativeResize="0"/>
          <p:nvPr/>
        </p:nvPicPr>
        <p:blipFill rotWithShape="1">
          <a:blip r:embed="rId4">
            <a:alphaModFix/>
          </a:blip>
          <a:srcRect b="6437"/>
          <a:stretch/>
        </p:blipFill>
        <p:spPr>
          <a:xfrm>
            <a:off x="539800" y="3360050"/>
            <a:ext cx="2620249" cy="1637625"/>
          </a:xfrm>
          <a:prstGeom prst="rect">
            <a:avLst/>
          </a:prstGeom>
          <a:noFill/>
          <a:ln w="9525" cap="flat" cmpd="sng">
            <a:solidFill>
              <a:schemeClr val="dk1"/>
            </a:solidFill>
            <a:prstDash val="solid"/>
            <a:round/>
            <a:headEnd type="none" w="sm" len="sm"/>
            <a:tailEnd type="none" w="sm" len="sm"/>
          </a:ln>
        </p:spPr>
      </p:pic>
      <p:graphicFrame>
        <p:nvGraphicFramePr>
          <p:cNvPr id="1690" name="Google Shape;1690;p184" title="Fleet details"/>
          <p:cNvGraphicFramePr/>
          <p:nvPr/>
        </p:nvGraphicFramePr>
        <p:xfrm>
          <a:off x="6024113" y="1158106"/>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20050">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Market Research as a Service</a:t>
                      </a:r>
                      <a:endParaRPr sz="1100" u="none" strike="noStrike" cap="none">
                        <a:solidFill>
                          <a:schemeClr val="dk1"/>
                        </a:solidFill>
                      </a:endParaRPr>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C2C2"/>
                    </a:solidFill>
                  </a:tcPr>
                </a:tc>
                <a:extLst>
                  <a:ext uri="{0D108BD9-81ED-4DB2-BD59-A6C34878D82A}">
                    <a16:rowId xmlns:a16="http://schemas.microsoft.com/office/drawing/2014/main" val="10000"/>
                  </a:ext>
                </a:extLst>
              </a:tr>
              <a:tr h="2524800">
                <a:tc>
                  <a:txBody>
                    <a:bodyPr/>
                    <a:lstStyle/>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MRAS delivers market data to federal, state, and local agencies</a:t>
                      </a:r>
                      <a:endParaRPr sz="1500"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Provides </a:t>
                      </a:r>
                      <a:r>
                        <a:rPr lang="en" sz="1500" b="1" u="none" strike="noStrike" cap="none" dirty="0"/>
                        <a:t>automated RFIs and Sources Sought </a:t>
                      </a:r>
                      <a:r>
                        <a:rPr lang="en" sz="1500" u="none" strike="noStrike" cap="none" dirty="0"/>
                        <a:t>or develop </a:t>
                      </a:r>
                      <a:r>
                        <a:rPr lang="en" sz="1500" b="1" u="none" strike="noStrike" cap="none" dirty="0"/>
                        <a:t>customized requirements </a:t>
                      </a:r>
                      <a:endParaRPr sz="1500" b="1" u="none" strike="noStrike" cap="none" dirty="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1691" name="Google Shape;1691;p184" descr="Image of MRAS website "/>
          <p:cNvPicPr preferRelativeResize="0"/>
          <p:nvPr/>
        </p:nvPicPr>
        <p:blipFill rotWithShape="1">
          <a:blip r:embed="rId5">
            <a:alphaModFix/>
          </a:blip>
          <a:srcRect/>
          <a:stretch/>
        </p:blipFill>
        <p:spPr>
          <a:xfrm>
            <a:off x="6019950" y="3360050"/>
            <a:ext cx="2620250" cy="1637624"/>
          </a:xfrm>
          <a:prstGeom prst="rect">
            <a:avLst/>
          </a:prstGeom>
          <a:noFill/>
          <a:ln w="9525" cap="flat" cmpd="sng">
            <a:solidFill>
              <a:schemeClr val="dk1"/>
            </a:solidFill>
            <a:prstDash val="solid"/>
            <a:round/>
            <a:headEnd type="none" w="sm" len="sm"/>
            <a:tailEnd type="none" w="sm" len="sm"/>
          </a:ln>
        </p:spPr>
      </p:pic>
      <p:sp>
        <p:nvSpPr>
          <p:cNvPr id="1686" name="Google Shape;1686;p184"/>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GSA eTools - Market Research Tools</a:t>
            </a:r>
            <a:endParaRPr sz="3000">
              <a:solidFill>
                <a:srgbClr val="0B5394"/>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705" name="Google Shape;1705;p18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
        <p:nvSpPr>
          <p:cNvPr id="1697" name="Google Shape;1697;p185">
            <a:extLst>
              <a:ext uri="{C183D7F6-B498-43B3-948B-1728B52AA6E4}">
                <adec:decorative xmlns:adec="http://schemas.microsoft.com/office/drawing/2017/decorative" val="1"/>
              </a:ext>
            </a:extLst>
          </p:cNvPr>
          <p:cNvSpPr txBox="1"/>
          <p:nvPr/>
        </p:nvSpPr>
        <p:spPr>
          <a:xfrm>
            <a:off x="5967150" y="3749125"/>
            <a:ext cx="3209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698" name="Google Shape;1698;p185" title="Travel details"/>
          <p:cNvGraphicFramePr/>
          <p:nvPr/>
        </p:nvGraphicFramePr>
        <p:xfrm>
          <a:off x="3280913" y="1158088"/>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1692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GSA eBuy</a:t>
                      </a:r>
                      <a:endParaRPr sz="1100" u="none" strike="noStrike" cap="none">
                        <a:solidFill>
                          <a:schemeClr val="dk1"/>
                        </a:solidFill>
                      </a:endParaRPr>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C2C2"/>
                    </a:solidFill>
                  </a:tcPr>
                </a:tc>
                <a:extLst>
                  <a:ext uri="{0D108BD9-81ED-4DB2-BD59-A6C34878D82A}">
                    <a16:rowId xmlns:a16="http://schemas.microsoft.com/office/drawing/2014/main" val="10000"/>
                  </a:ext>
                </a:extLst>
              </a:tr>
              <a:tr h="2527925">
                <a:tc>
                  <a:txBody>
                    <a:bodyPr/>
                    <a:lstStyle/>
                    <a:p>
                      <a:pPr marL="127000" marR="0" lvl="0" indent="-127000" algn="l" rtl="0">
                        <a:lnSpc>
                          <a:spcPct val="100000"/>
                        </a:lnSpc>
                        <a:spcBef>
                          <a:spcPts val="0"/>
                        </a:spcBef>
                        <a:spcAft>
                          <a:spcPts val="0"/>
                        </a:spcAft>
                        <a:buClr>
                          <a:schemeClr val="dk1"/>
                        </a:buClr>
                        <a:buSzPts val="1300"/>
                        <a:buFont typeface="Arial"/>
                        <a:buChar char="●"/>
                      </a:pPr>
                      <a:r>
                        <a:rPr lang="en" sz="1500" u="none" strike="noStrike" cap="none" dirty="0"/>
                        <a:t>Acquisition tool used to </a:t>
                      </a:r>
                      <a:r>
                        <a:rPr lang="en" sz="1500" b="1" u="none" strike="noStrike" cap="none" dirty="0"/>
                        <a:t>achieve competition, best pricing, and value</a:t>
                      </a:r>
                      <a:endParaRPr sz="1500" b="1"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All acquisitions are </a:t>
                      </a:r>
                      <a:r>
                        <a:rPr lang="en" sz="1500" b="1" u="none" strike="noStrike" cap="none" dirty="0"/>
                        <a:t>FAR compliant</a:t>
                      </a:r>
                      <a:r>
                        <a:rPr lang="en" sz="1500" u="none" strike="noStrike" cap="none" dirty="0"/>
                        <a:t> </a:t>
                      </a:r>
                      <a:endParaRPr sz="1500"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Solicit information, requirements, and/or large dollar items</a:t>
                      </a:r>
                      <a:endParaRPr sz="1500" u="none" strike="noStrike" cap="none" dirty="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699" name="Google Shape;1699;p185" title="Fleet details"/>
          <p:cNvGraphicFramePr/>
          <p:nvPr/>
        </p:nvGraphicFramePr>
        <p:xfrm>
          <a:off x="6024113" y="1158106"/>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20050">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GSA Global Supply®</a:t>
                      </a:r>
                      <a:endParaRPr sz="1100" u="none" strike="noStrike" cap="none">
                        <a:solidFill>
                          <a:schemeClr val="dk1"/>
                        </a:solidFill>
                      </a:endParaRPr>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C2C2"/>
                    </a:solidFill>
                  </a:tcPr>
                </a:tc>
                <a:extLst>
                  <a:ext uri="{0D108BD9-81ED-4DB2-BD59-A6C34878D82A}">
                    <a16:rowId xmlns:a16="http://schemas.microsoft.com/office/drawing/2014/main" val="10000"/>
                  </a:ext>
                </a:extLst>
              </a:tr>
              <a:tr h="2524800">
                <a:tc>
                  <a:txBody>
                    <a:bodyPr/>
                    <a:lstStyle/>
                    <a:p>
                      <a:pPr marL="127000" marR="0" lvl="0" indent="-127000" algn="l" rtl="0">
                        <a:lnSpc>
                          <a:spcPct val="100000"/>
                        </a:lnSpc>
                        <a:spcBef>
                          <a:spcPts val="0"/>
                        </a:spcBef>
                        <a:spcAft>
                          <a:spcPts val="0"/>
                        </a:spcAft>
                        <a:buClr>
                          <a:schemeClr val="dk1"/>
                        </a:buClr>
                        <a:buSzPts val="1500"/>
                        <a:buFont typeface="Arial"/>
                        <a:buChar char="●"/>
                      </a:pPr>
                      <a:r>
                        <a:rPr lang="en" sz="1500" u="none" strike="noStrike" cap="none" dirty="0"/>
                        <a:t>Offers </a:t>
                      </a:r>
                      <a:r>
                        <a:rPr lang="en" sz="1500" b="1" u="none" strike="noStrike" cap="none" dirty="0"/>
                        <a:t>requisition-based ordering </a:t>
                      </a:r>
                      <a:r>
                        <a:rPr lang="en" sz="1500" u="none" strike="noStrike" cap="none" dirty="0"/>
                        <a:t>for over 800,000 products daily</a:t>
                      </a:r>
                      <a:endParaRPr sz="1500"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All items are </a:t>
                      </a:r>
                      <a:r>
                        <a:rPr lang="en" sz="1500" b="1" u="none" strike="noStrike" cap="none" dirty="0"/>
                        <a:t>compliant with federal regulations</a:t>
                      </a:r>
                      <a:endParaRPr sz="1500" b="1"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u="none" strike="noStrike" cap="none" dirty="0"/>
                        <a:t>Single consolidated bill for </a:t>
                      </a:r>
                      <a:r>
                        <a:rPr lang="en" sz="1500" b="1" u="none" strike="noStrike" cap="none" dirty="0"/>
                        <a:t>transparency and compliance</a:t>
                      </a:r>
                      <a:endParaRPr sz="1500" b="1" u="none" strike="noStrike" cap="none" dirty="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700" name="Google Shape;1700;p185" title="Purchase details"/>
          <p:cNvGraphicFramePr/>
          <p:nvPr/>
        </p:nvGraphicFramePr>
        <p:xfrm>
          <a:off x="537725" y="1158106"/>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4937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1"/>
                          </a:solidFill>
                        </a:rPr>
                        <a:t>GSA Advantage® </a:t>
                      </a:r>
                      <a:endParaRPr sz="1100" u="none" strike="noStrike" cap="none">
                        <a:solidFill>
                          <a:schemeClr val="dk1"/>
                        </a:solidFill>
                      </a:endParaRPr>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2C2C2"/>
                    </a:solidFill>
                  </a:tcPr>
                </a:tc>
                <a:extLst>
                  <a:ext uri="{0D108BD9-81ED-4DB2-BD59-A6C34878D82A}">
                    <a16:rowId xmlns:a16="http://schemas.microsoft.com/office/drawing/2014/main" val="10000"/>
                  </a:ext>
                </a:extLst>
              </a:tr>
              <a:tr h="2495475">
                <a:tc>
                  <a:txBody>
                    <a:bodyPr/>
                    <a:lstStyle/>
                    <a:p>
                      <a:pPr marL="127000" marR="0" lvl="0" indent="-127000" algn="l" rtl="0">
                        <a:lnSpc>
                          <a:spcPct val="100000"/>
                        </a:lnSpc>
                        <a:spcBef>
                          <a:spcPts val="0"/>
                        </a:spcBef>
                        <a:spcAft>
                          <a:spcPts val="0"/>
                        </a:spcAft>
                        <a:buClr>
                          <a:schemeClr val="dk1"/>
                        </a:buClr>
                        <a:buSzPts val="1500"/>
                        <a:buFont typeface="Arial"/>
                        <a:buChar char="●"/>
                      </a:pPr>
                      <a:r>
                        <a:rPr lang="en" sz="1500" u="none" strike="noStrike" cap="none" dirty="0"/>
                        <a:t>The government’s central </a:t>
                      </a:r>
                      <a:r>
                        <a:rPr lang="en" sz="1500" b="1" u="none" strike="noStrike" cap="none" dirty="0"/>
                        <a:t>online shopping superstore</a:t>
                      </a:r>
                      <a:endParaRPr sz="1500" b="1"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b="1" u="none" strike="noStrike" cap="none" dirty="0"/>
                        <a:t>Millions of products and services</a:t>
                      </a:r>
                      <a:r>
                        <a:rPr lang="en" sz="1500" u="none" strike="noStrike" cap="none" dirty="0"/>
                        <a:t> from thousands of federal contractors</a:t>
                      </a:r>
                      <a:endParaRPr sz="1500" u="none" strike="noStrike" cap="none" dirty="0"/>
                    </a:p>
                    <a:p>
                      <a:pPr marL="127000" marR="0" lvl="0" indent="-127000" algn="l" rtl="0">
                        <a:lnSpc>
                          <a:spcPct val="100000"/>
                        </a:lnSpc>
                        <a:spcBef>
                          <a:spcPts val="0"/>
                        </a:spcBef>
                        <a:spcAft>
                          <a:spcPts val="0"/>
                        </a:spcAft>
                        <a:buClr>
                          <a:srgbClr val="000000"/>
                        </a:buClr>
                        <a:buSzPts val="1500"/>
                        <a:buFont typeface="Arial"/>
                        <a:buChar char="●"/>
                      </a:pPr>
                      <a:r>
                        <a:rPr lang="en" sz="1500" b="1" u="none" strike="noStrike" cap="none" dirty="0"/>
                        <a:t>Discounted prices</a:t>
                      </a:r>
                      <a:endParaRPr sz="1500" u="none" strike="noStrike" cap="none" dirty="0"/>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1701" name="Google Shape;1701;p185" descr="Screenshot of eBuy website "/>
          <p:cNvPicPr preferRelativeResize="0"/>
          <p:nvPr/>
        </p:nvPicPr>
        <p:blipFill rotWithShape="1">
          <a:blip r:embed="rId3">
            <a:alphaModFix/>
          </a:blip>
          <a:srcRect/>
          <a:stretch/>
        </p:blipFill>
        <p:spPr>
          <a:xfrm>
            <a:off x="3283012" y="3360057"/>
            <a:ext cx="2616074" cy="1637616"/>
          </a:xfrm>
          <a:prstGeom prst="rect">
            <a:avLst/>
          </a:prstGeom>
          <a:noFill/>
          <a:ln w="9525" cap="flat" cmpd="sng">
            <a:solidFill>
              <a:schemeClr val="dk1"/>
            </a:solidFill>
            <a:prstDash val="solid"/>
            <a:round/>
            <a:headEnd type="none" w="sm" len="sm"/>
            <a:tailEnd type="none" w="sm" len="sm"/>
          </a:ln>
        </p:spPr>
      </p:pic>
      <p:pic>
        <p:nvPicPr>
          <p:cNvPr id="1702" name="Google Shape;1702;p185" descr="Screenshot of GSA Advantage website "/>
          <p:cNvPicPr preferRelativeResize="0"/>
          <p:nvPr/>
        </p:nvPicPr>
        <p:blipFill rotWithShape="1">
          <a:blip r:embed="rId4">
            <a:alphaModFix/>
          </a:blip>
          <a:srcRect/>
          <a:stretch/>
        </p:blipFill>
        <p:spPr>
          <a:xfrm>
            <a:off x="541900" y="3360050"/>
            <a:ext cx="2616086" cy="1637625"/>
          </a:xfrm>
          <a:prstGeom prst="rect">
            <a:avLst/>
          </a:prstGeom>
          <a:noFill/>
          <a:ln w="9525" cap="flat" cmpd="sng">
            <a:solidFill>
              <a:schemeClr val="dk1"/>
            </a:solidFill>
            <a:prstDash val="solid"/>
            <a:round/>
            <a:headEnd type="none" w="sm" len="sm"/>
            <a:tailEnd type="none" w="sm" len="sm"/>
          </a:ln>
        </p:spPr>
      </p:pic>
      <p:pic>
        <p:nvPicPr>
          <p:cNvPr id="1703" name="Google Shape;1703;p185" descr="Screenshot of global. Supply website "/>
          <p:cNvPicPr preferRelativeResize="0"/>
          <p:nvPr/>
        </p:nvPicPr>
        <p:blipFill rotWithShape="1">
          <a:blip r:embed="rId5">
            <a:alphaModFix/>
          </a:blip>
          <a:srcRect/>
          <a:stretch/>
        </p:blipFill>
        <p:spPr>
          <a:xfrm>
            <a:off x="6024123" y="3360050"/>
            <a:ext cx="2620252" cy="1637623"/>
          </a:xfrm>
          <a:prstGeom prst="rect">
            <a:avLst/>
          </a:prstGeom>
          <a:noFill/>
          <a:ln w="9525" cap="flat" cmpd="sng">
            <a:solidFill>
              <a:schemeClr val="dk1"/>
            </a:solidFill>
            <a:prstDash val="solid"/>
            <a:round/>
            <a:headEnd type="none" w="sm" len="sm"/>
            <a:tailEnd type="none" w="sm" len="sm"/>
          </a:ln>
        </p:spPr>
      </p:pic>
      <p:sp>
        <p:nvSpPr>
          <p:cNvPr id="1704" name="Google Shape;1704;p185"/>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GSA eTools - Purchasing Tools</a:t>
            </a:r>
            <a:endParaRPr sz="3000">
              <a:solidFill>
                <a:srgbClr val="0B5394"/>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4" descr="68.9 % highlighted for on time"/>
          <p:cNvSpPr/>
          <p:nvPr/>
        </p:nvSpPr>
        <p:spPr>
          <a:xfrm>
            <a:off x="5063926" y="3940725"/>
            <a:ext cx="1187784" cy="686286"/>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1" name="Google Shape;841;p114" descr="13 % highlighted for cancellations"/>
          <p:cNvSpPr/>
          <p:nvPr/>
        </p:nvSpPr>
        <p:spPr>
          <a:xfrm>
            <a:off x="7082788" y="1262375"/>
            <a:ext cx="887976" cy="553554"/>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4" name="Google Shape;844;p11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845" name="Google Shape;845;p114" descr="Chart with data on cancellations and on time "/>
          <p:cNvPicPr preferRelativeResize="0"/>
          <p:nvPr/>
        </p:nvPicPr>
        <p:blipFill>
          <a:blip r:embed="rId3">
            <a:alphaModFix/>
          </a:blip>
          <a:stretch>
            <a:fillRect/>
          </a:stretch>
        </p:blipFill>
        <p:spPr>
          <a:xfrm>
            <a:off x="4572000" y="1928375"/>
            <a:ext cx="4248150" cy="1925950"/>
          </a:xfrm>
          <a:prstGeom prst="rect">
            <a:avLst/>
          </a:prstGeom>
          <a:noFill/>
          <a:ln>
            <a:noFill/>
          </a:ln>
        </p:spPr>
      </p:pic>
      <p:sp>
        <p:nvSpPr>
          <p:cNvPr id="846" name="Google Shape;846;p114"/>
          <p:cNvSpPr txBox="1"/>
          <p:nvPr/>
        </p:nvSpPr>
        <p:spPr>
          <a:xfrm>
            <a:off x="5271500" y="4061900"/>
            <a:ext cx="8880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68.9%</a:t>
            </a:r>
            <a:endParaRPr sz="1800">
              <a:solidFill>
                <a:schemeClr val="dk2"/>
              </a:solidFill>
            </a:endParaRPr>
          </a:p>
        </p:txBody>
      </p:sp>
      <p:cxnSp>
        <p:nvCxnSpPr>
          <p:cNvPr id="847" name="Google Shape;847;p114">
            <a:extLst>
              <a:ext uri="{C183D7F6-B498-43B3-948B-1728B52AA6E4}">
                <adec:decorative xmlns:adec="http://schemas.microsoft.com/office/drawing/2017/decorative" val="1"/>
              </a:ext>
            </a:extLst>
          </p:cNvPr>
          <p:cNvCxnSpPr>
            <a:stCxn id="846" idx="0"/>
          </p:cNvCxnSpPr>
          <p:nvPr/>
        </p:nvCxnSpPr>
        <p:spPr>
          <a:xfrm rot="10800000" flipH="1">
            <a:off x="5715500" y="3854300"/>
            <a:ext cx="570900" cy="207600"/>
          </a:xfrm>
          <a:prstGeom prst="straightConnector1">
            <a:avLst/>
          </a:prstGeom>
          <a:noFill/>
          <a:ln w="9525" cap="flat" cmpd="sng">
            <a:solidFill>
              <a:schemeClr val="dk2"/>
            </a:solidFill>
            <a:prstDash val="solid"/>
            <a:round/>
            <a:headEnd type="none" w="med" len="med"/>
            <a:tailEnd type="triangle" w="med" len="med"/>
          </a:ln>
        </p:spPr>
      </p:cxnSp>
      <p:cxnSp>
        <p:nvCxnSpPr>
          <p:cNvPr id="848" name="Google Shape;848;p114" descr="Arrow">
            <a:extLst>
              <a:ext uri="{C183D7F6-B498-43B3-948B-1728B52AA6E4}">
                <adec:decorative xmlns:adec="http://schemas.microsoft.com/office/drawing/2017/decorative" val="0"/>
              </a:ext>
            </a:extLst>
          </p:cNvPr>
          <p:cNvCxnSpPr>
            <a:stCxn id="849" idx="1"/>
          </p:cNvCxnSpPr>
          <p:nvPr/>
        </p:nvCxnSpPr>
        <p:spPr>
          <a:xfrm flipH="1">
            <a:off x="6540125" y="1539150"/>
            <a:ext cx="713100" cy="942600"/>
          </a:xfrm>
          <a:prstGeom prst="straightConnector1">
            <a:avLst/>
          </a:prstGeom>
          <a:noFill/>
          <a:ln w="9525" cap="flat" cmpd="sng">
            <a:solidFill>
              <a:schemeClr val="dk2"/>
            </a:solidFill>
            <a:prstDash val="solid"/>
            <a:round/>
            <a:headEnd type="none" w="med" len="med"/>
            <a:tailEnd type="triangle" w="med" len="med"/>
          </a:ln>
        </p:spPr>
      </p:cxnSp>
      <p:sp>
        <p:nvSpPr>
          <p:cNvPr id="849" name="Google Shape;849;p114"/>
          <p:cNvSpPr txBox="1"/>
          <p:nvPr/>
        </p:nvSpPr>
        <p:spPr>
          <a:xfrm>
            <a:off x="7253225" y="1308300"/>
            <a:ext cx="79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13%</a:t>
            </a:r>
            <a:endParaRPr sz="1800">
              <a:solidFill>
                <a:schemeClr val="dk2"/>
              </a:solidFill>
            </a:endParaRPr>
          </a:p>
        </p:txBody>
      </p:sp>
      <p:sp>
        <p:nvSpPr>
          <p:cNvPr id="843" name="Google Shape;843;p1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AutoNum type="arabicPeriod"/>
            </a:pPr>
            <a:r>
              <a:rPr lang="en" sz="1800" b="1"/>
              <a:t>Per Cycle </a:t>
            </a:r>
            <a:endParaRPr sz="1800" b="1"/>
          </a:p>
          <a:p>
            <a:pPr marL="914400" lvl="1" indent="-317500" algn="l" rtl="0">
              <a:spcBef>
                <a:spcPts val="0"/>
              </a:spcBef>
              <a:spcAft>
                <a:spcPts val="0"/>
              </a:spcAft>
              <a:buSzPts val="1400"/>
              <a:buAutoNum type="alphaLcPeriod"/>
            </a:pPr>
            <a:r>
              <a:rPr lang="en" sz="1800" b="1"/>
              <a:t>~1550 Passing Scorecards</a:t>
            </a:r>
            <a:endParaRPr sz="1800" b="1"/>
          </a:p>
          <a:p>
            <a:pPr marL="914400" lvl="1" indent="-317500" algn="l" rtl="0">
              <a:spcBef>
                <a:spcPts val="0"/>
              </a:spcBef>
              <a:spcAft>
                <a:spcPts val="0"/>
              </a:spcAft>
              <a:buSzPts val="1400"/>
              <a:buAutoNum type="alphaLcPeriod"/>
            </a:pPr>
            <a:r>
              <a:rPr lang="en" sz="1800" b="1"/>
              <a:t>~1200 No Orders Notices</a:t>
            </a:r>
            <a:endParaRPr sz="1800" b="1"/>
          </a:p>
          <a:p>
            <a:pPr marL="914400" lvl="1" indent="-317500" algn="l" rtl="0">
              <a:spcBef>
                <a:spcPts val="0"/>
              </a:spcBef>
              <a:spcAft>
                <a:spcPts val="0"/>
              </a:spcAft>
              <a:buSzPts val="1400"/>
              <a:buAutoNum type="alphaLcPeriod"/>
            </a:pPr>
            <a:r>
              <a:rPr lang="en" sz="1800" b="1"/>
              <a:t>~50 Failures</a:t>
            </a:r>
            <a:endParaRPr sz="1800" b="1"/>
          </a:p>
          <a:p>
            <a:pPr marL="457200" lvl="0" indent="-342900" algn="l" rtl="0">
              <a:spcBef>
                <a:spcPts val="0"/>
              </a:spcBef>
              <a:spcAft>
                <a:spcPts val="0"/>
              </a:spcAft>
              <a:buSzPts val="1800"/>
              <a:buAutoNum type="arabicPeriod"/>
            </a:pPr>
            <a:r>
              <a:rPr lang="en" sz="1800" b="1"/>
              <a:t>Notices of Suspension FY23/24</a:t>
            </a:r>
            <a:endParaRPr sz="1800" b="1"/>
          </a:p>
          <a:p>
            <a:pPr marL="914400" lvl="1" indent="-342900" algn="l" rtl="0">
              <a:spcBef>
                <a:spcPts val="0"/>
              </a:spcBef>
              <a:spcAft>
                <a:spcPts val="0"/>
              </a:spcAft>
              <a:buSzPts val="1800"/>
              <a:buAutoNum type="alphaLcPeriod"/>
            </a:pPr>
            <a:r>
              <a:rPr lang="en" sz="1800" b="1"/>
              <a:t>523 Distinct Contracts</a:t>
            </a:r>
            <a:endParaRPr sz="1800" b="1"/>
          </a:p>
          <a:p>
            <a:pPr marL="457200" lvl="0" indent="-342900" algn="l" rtl="0">
              <a:spcBef>
                <a:spcPts val="0"/>
              </a:spcBef>
              <a:spcAft>
                <a:spcPts val="0"/>
              </a:spcAft>
              <a:buSzPts val="1800"/>
              <a:buAutoNum type="arabicPeriod"/>
            </a:pPr>
            <a:r>
              <a:rPr lang="en" sz="1800" b="1"/>
              <a:t>Suspension Actions</a:t>
            </a:r>
            <a:endParaRPr sz="1800" b="1"/>
          </a:p>
          <a:p>
            <a:pPr marL="914400" lvl="1" indent="-317500" algn="l" rtl="0">
              <a:spcBef>
                <a:spcPts val="0"/>
              </a:spcBef>
              <a:spcAft>
                <a:spcPts val="0"/>
              </a:spcAft>
              <a:buSzPts val="1400"/>
              <a:buAutoNum type="alphaLcPeriod"/>
            </a:pPr>
            <a:r>
              <a:rPr lang="en" sz="1800" b="1"/>
              <a:t>Suspended –125</a:t>
            </a:r>
            <a:endParaRPr sz="1800" b="1"/>
          </a:p>
          <a:p>
            <a:pPr marL="914400" lvl="1" indent="-342900" algn="l" rtl="0">
              <a:spcBef>
                <a:spcPts val="0"/>
              </a:spcBef>
              <a:spcAft>
                <a:spcPts val="0"/>
              </a:spcAft>
              <a:buSzPts val="1800"/>
              <a:buAutoNum type="alphaLcPeriod"/>
            </a:pPr>
            <a:r>
              <a:rPr lang="en" sz="1800" b="1"/>
              <a:t>Reinstated - 78</a:t>
            </a:r>
            <a:endParaRPr sz="1800" b="1"/>
          </a:p>
          <a:p>
            <a:pPr marL="914400" lvl="1" indent="-342900" algn="l" rtl="0">
              <a:spcBef>
                <a:spcPts val="0"/>
              </a:spcBef>
              <a:spcAft>
                <a:spcPts val="0"/>
              </a:spcAft>
              <a:buSzPts val="1800"/>
              <a:buAutoNum type="alphaLcPeriod"/>
            </a:pPr>
            <a:r>
              <a:rPr lang="en" sz="1800" b="1"/>
              <a:t>Deleted - 47</a:t>
            </a:r>
            <a:endParaRPr sz="1800" b="1"/>
          </a:p>
        </p:txBody>
      </p:sp>
      <p:sp>
        <p:nvSpPr>
          <p:cNvPr id="842" name="Google Shape;842;p114"/>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Advantage Suspensions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5" name="Google Shape;1715;p18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
        <p:nvSpPr>
          <p:cNvPr id="1714" name="Google Shape;1714;p186"/>
          <p:cNvSpPr txBox="1"/>
          <p:nvPr/>
        </p:nvSpPr>
        <p:spPr>
          <a:xfrm>
            <a:off x="2497650" y="4774575"/>
            <a:ext cx="4148700" cy="340053"/>
          </a:xfrm>
          <a:prstGeom prst="rect">
            <a:avLst/>
          </a:prstGeom>
          <a:solidFill>
            <a:schemeClr val="accent1">
              <a:lumMod val="60000"/>
              <a:lumOff val="40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tx1"/>
                </a:solidFill>
                <a:latin typeface="Arial"/>
                <a:ea typeface="Arial"/>
                <a:cs typeface="Arial"/>
                <a:sym typeface="Arial"/>
              </a:rPr>
              <a:t>For more information, visit </a:t>
            </a:r>
            <a:r>
              <a:rPr lang="en" sz="14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GSA Travel Programs</a:t>
            </a:r>
            <a:endParaRPr sz="1400" b="0" i="0" u="none" strike="noStrike" cap="none">
              <a:solidFill>
                <a:schemeClr val="tx1"/>
              </a:solidFill>
              <a:latin typeface="Arial"/>
              <a:ea typeface="Arial"/>
              <a:cs typeface="Arial"/>
              <a:sym typeface="Arial"/>
            </a:endParaRPr>
          </a:p>
        </p:txBody>
      </p:sp>
      <p:pic>
        <p:nvPicPr>
          <p:cNvPr id="1711" name="Google Shape;1711;p186" descr="Screenshot of GSA travel resource website "/>
          <p:cNvPicPr preferRelativeResize="0"/>
          <p:nvPr/>
        </p:nvPicPr>
        <p:blipFill rotWithShape="1">
          <a:blip r:embed="rId4">
            <a:alphaModFix/>
          </a:blip>
          <a:srcRect/>
          <a:stretch/>
        </p:blipFill>
        <p:spPr>
          <a:xfrm>
            <a:off x="4791075" y="1517300"/>
            <a:ext cx="4148684" cy="3024601"/>
          </a:xfrm>
          <a:prstGeom prst="rect">
            <a:avLst/>
          </a:prstGeom>
          <a:noFill/>
          <a:ln w="9525" cap="flat" cmpd="sng">
            <a:solidFill>
              <a:schemeClr val="dk1"/>
            </a:solidFill>
            <a:prstDash val="solid"/>
            <a:round/>
            <a:headEnd type="none" w="sm" len="sm"/>
            <a:tailEnd type="none" w="sm" len="sm"/>
          </a:ln>
        </p:spPr>
      </p:pic>
      <p:sp>
        <p:nvSpPr>
          <p:cNvPr id="1712" name="Google Shape;1712;p186"/>
          <p:cNvSpPr txBox="1">
            <a:spLocks noGrp="1"/>
          </p:cNvSpPr>
          <p:nvPr>
            <p:ph type="body" idx="1"/>
          </p:nvPr>
        </p:nvSpPr>
        <p:spPr>
          <a:xfrm>
            <a:off x="235500" y="1533475"/>
            <a:ext cx="4336500" cy="3416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800" b="0" i="0" u="none" strike="noStrike" cap="none">
                <a:solidFill>
                  <a:schemeClr val="dk1"/>
                </a:solidFill>
                <a:latin typeface="Arial"/>
                <a:ea typeface="Arial"/>
                <a:cs typeface="Arial"/>
                <a:sym typeface="Arial"/>
              </a:rPr>
              <a:t>Fully refundable tickets</a:t>
            </a:r>
            <a:endParaRPr sz="18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800" b="0" i="0" u="none" strike="noStrike" cap="none">
                <a:solidFill>
                  <a:schemeClr val="dk1"/>
                </a:solidFill>
                <a:latin typeface="Arial"/>
                <a:ea typeface="Arial"/>
                <a:cs typeface="Arial"/>
                <a:sym typeface="Arial"/>
              </a:rPr>
              <a:t>No advance purchase required</a:t>
            </a:r>
            <a:endParaRPr sz="18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800" b="0" i="0" u="none" strike="noStrike" cap="none">
                <a:solidFill>
                  <a:schemeClr val="dk1"/>
                </a:solidFill>
                <a:latin typeface="Arial"/>
                <a:ea typeface="Arial"/>
                <a:cs typeface="Arial"/>
                <a:sym typeface="Arial"/>
              </a:rPr>
              <a:t>No change fees or cancelation penalties</a:t>
            </a:r>
            <a:endParaRPr sz="18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800" b="0" i="0" u="none" strike="noStrike" cap="none">
                <a:solidFill>
                  <a:schemeClr val="dk1"/>
                </a:solidFill>
                <a:latin typeface="Arial"/>
                <a:ea typeface="Arial"/>
                <a:cs typeface="Arial"/>
                <a:sym typeface="Arial"/>
              </a:rPr>
              <a:t>Stable prices which enables accurate travel budgeting</a:t>
            </a:r>
            <a:endParaRPr sz="18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800" b="0" i="0" u="none" strike="noStrike" cap="none">
                <a:solidFill>
                  <a:schemeClr val="dk1"/>
                </a:solidFill>
                <a:latin typeface="Arial"/>
                <a:ea typeface="Arial"/>
                <a:cs typeface="Arial"/>
                <a:sym typeface="Arial"/>
              </a:rPr>
              <a:t>No blackout dates</a:t>
            </a:r>
            <a:endParaRPr sz="18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800" b="0" i="0" u="none" strike="noStrike" cap="none">
                <a:solidFill>
                  <a:schemeClr val="dk1"/>
                </a:solidFill>
                <a:latin typeface="Arial"/>
                <a:ea typeface="Arial"/>
                <a:cs typeface="Arial"/>
                <a:sym typeface="Arial"/>
              </a:rPr>
              <a:t>Fares priced on one-way routes, permitting agencies to plan multiple destinations</a:t>
            </a:r>
            <a:endParaRPr sz="1800" b="0" i="0" u="none" strike="noStrike" cap="none">
              <a:solidFill>
                <a:schemeClr val="dk1"/>
              </a:solidFill>
              <a:latin typeface="Arial"/>
              <a:ea typeface="Arial"/>
              <a:cs typeface="Arial"/>
              <a:sym typeface="Arial"/>
            </a:endParaRPr>
          </a:p>
        </p:txBody>
      </p:sp>
      <p:sp>
        <p:nvSpPr>
          <p:cNvPr id="1713" name="Google Shape;1713;p186"/>
          <p:cNvSpPr txBox="1"/>
          <p:nvPr/>
        </p:nvSpPr>
        <p:spPr>
          <a:xfrm>
            <a:off x="349500" y="830963"/>
            <a:ext cx="8902200" cy="588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rgbClr val="005087"/>
                </a:solidFill>
                <a:latin typeface="Arial"/>
                <a:ea typeface="Arial"/>
                <a:cs typeface="Arial"/>
                <a:sym typeface="Arial"/>
              </a:rPr>
              <a:t>The </a:t>
            </a:r>
            <a:r>
              <a:rPr lang="en" sz="1500" b="1" i="0" u="sng" strike="noStrike" cap="none">
                <a:solidFill>
                  <a:schemeClr val="hlink"/>
                </a:solidFill>
                <a:latin typeface="Arial"/>
                <a:ea typeface="Arial"/>
                <a:cs typeface="Arial"/>
                <a:sym typeface="Arial"/>
                <a:hlinkClick r:id="rId5"/>
              </a:rPr>
              <a:t>City Pair Program</a:t>
            </a:r>
            <a:r>
              <a:rPr lang="en" sz="1500" b="1" i="0" u="sng" strike="noStrike" cap="none">
                <a:solidFill>
                  <a:srgbClr val="005087"/>
                </a:solidFill>
                <a:latin typeface="Arial"/>
                <a:ea typeface="Arial"/>
                <a:cs typeface="Arial"/>
                <a:sym typeface="Arial"/>
              </a:rPr>
              <a:t>,</a:t>
            </a:r>
            <a:r>
              <a:rPr lang="en" sz="1500" b="1" i="0" strike="noStrike" cap="none">
                <a:solidFill>
                  <a:srgbClr val="005087"/>
                </a:solidFill>
                <a:latin typeface="Arial"/>
                <a:ea typeface="Arial"/>
                <a:cs typeface="Arial"/>
                <a:sym typeface="Arial"/>
              </a:rPr>
              <a:t> a</a:t>
            </a:r>
            <a:r>
              <a:rPr lang="en" sz="1500" b="1">
                <a:solidFill>
                  <a:srgbClr val="005087"/>
                </a:solidFill>
              </a:rPr>
              <a:t>long with the </a:t>
            </a:r>
            <a:r>
              <a:rPr lang="en" sz="1500" b="1" u="sng">
                <a:solidFill>
                  <a:schemeClr val="hlink"/>
                </a:solidFill>
                <a:hlinkClick r:id="rId6"/>
              </a:rPr>
              <a:t>FedRooms Program</a:t>
            </a:r>
            <a:r>
              <a:rPr lang="en" sz="1500" b="1" i="0" u="none" strike="noStrike" cap="none">
                <a:solidFill>
                  <a:srgbClr val="005087"/>
                </a:solidFill>
                <a:latin typeface="Arial"/>
                <a:ea typeface="Arial"/>
                <a:cs typeface="Arial"/>
                <a:sym typeface="Arial"/>
              </a:rPr>
              <a:t> provides a best-in-class portal to purchase airfare and hotels for official Government travel. </a:t>
            </a:r>
            <a:endParaRPr sz="1500" b="1" i="0" u="none" strike="noStrike" cap="none">
              <a:solidFill>
                <a:srgbClr val="005087"/>
              </a:solidFill>
              <a:latin typeface="Arial"/>
              <a:ea typeface="Arial"/>
              <a:cs typeface="Arial"/>
              <a:sym typeface="Arial"/>
            </a:endParaRPr>
          </a:p>
        </p:txBody>
      </p:sp>
      <p:sp>
        <p:nvSpPr>
          <p:cNvPr id="1710" name="Google Shape;1710;p186"/>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None/>
            </a:pPr>
            <a:r>
              <a:rPr lang="en" sz="3000" b="1">
                <a:solidFill>
                  <a:srgbClr val="0B5394"/>
                </a:solidFill>
              </a:rPr>
              <a:t>Travel Programs</a:t>
            </a:r>
            <a:endParaRPr sz="3000" b="1">
              <a:solidFill>
                <a:srgbClr val="0B5394"/>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30" name="Google Shape;1730;p187"/>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
        <p:nvSpPr>
          <p:cNvPr id="1729" name="Google Shape;1729;p187"/>
          <p:cNvSpPr txBox="1"/>
          <p:nvPr/>
        </p:nvSpPr>
        <p:spPr>
          <a:xfrm>
            <a:off x="2629650" y="4774575"/>
            <a:ext cx="3884700" cy="340053"/>
          </a:xfrm>
          <a:prstGeom prst="rect">
            <a:avLst/>
          </a:prstGeom>
          <a:solidFill>
            <a:schemeClr val="accent1">
              <a:lumMod val="60000"/>
              <a:lumOff val="40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tx1"/>
                </a:solidFill>
                <a:latin typeface="Arial"/>
                <a:ea typeface="Arial"/>
                <a:cs typeface="Arial"/>
                <a:sym typeface="Arial"/>
              </a:rPr>
              <a:t>For more information, visit </a:t>
            </a:r>
            <a:r>
              <a:rPr lang="en" sz="14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GSA SmartPay</a:t>
            </a:r>
            <a:endParaRPr sz="1400" b="0" i="0" u="none" strike="noStrike" cap="none">
              <a:solidFill>
                <a:schemeClr val="tx1"/>
              </a:solidFill>
              <a:latin typeface="Arial"/>
              <a:ea typeface="Arial"/>
              <a:cs typeface="Arial"/>
              <a:sym typeface="Arial"/>
            </a:endParaRPr>
          </a:p>
        </p:txBody>
      </p:sp>
      <p:graphicFrame>
        <p:nvGraphicFramePr>
          <p:cNvPr id="1720" name="Google Shape;1720;p187" title="Travel details"/>
          <p:cNvGraphicFramePr/>
          <p:nvPr/>
        </p:nvGraphicFramePr>
        <p:xfrm>
          <a:off x="3280913" y="1691488"/>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1692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lt1"/>
                          </a:solidFill>
                          <a:latin typeface="Arial"/>
                          <a:ea typeface="Arial"/>
                          <a:cs typeface="Arial"/>
                          <a:sym typeface="Arial"/>
                        </a:rPr>
                        <a:t>Travel</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90F72"/>
                    </a:solidFill>
                  </a:tcPr>
                </a:tc>
                <a:extLst>
                  <a:ext uri="{0D108BD9-81ED-4DB2-BD59-A6C34878D82A}">
                    <a16:rowId xmlns:a16="http://schemas.microsoft.com/office/drawing/2014/main" val="10000"/>
                  </a:ext>
                </a:extLst>
              </a:tr>
              <a:tr h="2527925">
                <a:tc>
                  <a:txBody>
                    <a:bodyPr/>
                    <a:lstStyle/>
                    <a:p>
                      <a:pPr marL="127000" marR="0" lvl="0" indent="-120650" algn="l" rtl="0">
                        <a:lnSpc>
                          <a:spcPct val="100000"/>
                        </a:lnSpc>
                        <a:spcBef>
                          <a:spcPts val="0"/>
                        </a:spcBef>
                        <a:spcAft>
                          <a:spcPts val="0"/>
                        </a:spcAft>
                        <a:buClr>
                          <a:schemeClr val="dk1"/>
                        </a:buClr>
                        <a:buSzPts val="900"/>
                        <a:buFont typeface="Arial"/>
                        <a:buChar char="●"/>
                      </a:pPr>
                      <a:r>
                        <a:rPr lang="en" sz="900" u="none" strike="noStrike" cap="none"/>
                        <a:t>Mandatory use for </a:t>
                      </a:r>
                      <a:r>
                        <a:rPr lang="en" sz="900" b="0" u="sng" strike="noStrike" cap="none">
                          <a:latin typeface="Arial"/>
                          <a:ea typeface="Arial"/>
                          <a:cs typeface="Arial"/>
                          <a:sym typeface="Arial"/>
                        </a:rPr>
                        <a:t>authorized travel expenses while on official tribal government travel</a:t>
                      </a:r>
                      <a:r>
                        <a:rPr lang="en" sz="900" u="none" strike="noStrike" cap="none"/>
                        <a:t> (unless an exception is provided)</a:t>
                      </a:r>
                      <a:r>
                        <a:rPr lang="en" sz="900" b="0" u="none" strike="noStrike" cap="none">
                          <a:latin typeface="Arial"/>
                          <a:ea typeface="Arial"/>
                          <a:cs typeface="Arial"/>
                          <a:sym typeface="Arial"/>
                        </a:rPr>
                        <a:t> </a:t>
                      </a:r>
                      <a:endParaRPr sz="1100" u="none" strike="noStrike" cap="none"/>
                    </a:p>
                    <a:p>
                      <a:pPr marL="127000" marR="0" lvl="0" indent="-120650" algn="l" rtl="0">
                        <a:lnSpc>
                          <a:spcPct val="100000"/>
                        </a:lnSpc>
                        <a:spcBef>
                          <a:spcPts val="0"/>
                        </a:spcBef>
                        <a:spcAft>
                          <a:spcPts val="0"/>
                        </a:spcAft>
                        <a:buClr>
                          <a:schemeClr val="dk1"/>
                        </a:buClr>
                        <a:buSzPts val="900"/>
                        <a:buFont typeface="Arial"/>
                        <a:buChar char="●"/>
                      </a:pPr>
                      <a:r>
                        <a:rPr lang="en" sz="900" b="0" u="none" strike="noStrike" cap="none">
                          <a:latin typeface="Arial"/>
                          <a:ea typeface="Arial"/>
                          <a:cs typeface="Arial"/>
                          <a:sym typeface="Arial"/>
                        </a:rPr>
                        <a:t>Applicants subject to a creditworthiness check and must complete training </a:t>
                      </a:r>
                      <a:r>
                        <a:rPr lang="en" sz="900" u="none" strike="noStrike" cap="none"/>
                        <a:t>prior to card issuance</a:t>
                      </a:r>
                      <a:endParaRPr sz="1100" u="none" strike="noStrike" cap="none"/>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722" name="Google Shape;1722;p187" title="Purchase details"/>
          <p:cNvGraphicFramePr/>
          <p:nvPr/>
        </p:nvGraphicFramePr>
        <p:xfrm>
          <a:off x="537725" y="1691506"/>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49375">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lt1"/>
                          </a:solidFill>
                          <a:latin typeface="Arial"/>
                          <a:ea typeface="Arial"/>
                          <a:cs typeface="Arial"/>
                          <a:sym typeface="Arial"/>
                        </a:rPr>
                        <a:t>Purchase</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90000"/>
                    </a:solidFill>
                  </a:tcPr>
                </a:tc>
                <a:extLst>
                  <a:ext uri="{0D108BD9-81ED-4DB2-BD59-A6C34878D82A}">
                    <a16:rowId xmlns:a16="http://schemas.microsoft.com/office/drawing/2014/main" val="10000"/>
                  </a:ext>
                </a:extLst>
              </a:tr>
              <a:tr h="2495475">
                <a:tc>
                  <a:txBody>
                    <a:bodyPr/>
                    <a:lstStyle/>
                    <a:p>
                      <a:pPr marL="127000" marR="0" lvl="0" indent="-120650" algn="l" rtl="0">
                        <a:lnSpc>
                          <a:spcPct val="100000"/>
                        </a:lnSpc>
                        <a:spcBef>
                          <a:spcPts val="0"/>
                        </a:spcBef>
                        <a:spcAft>
                          <a:spcPts val="0"/>
                        </a:spcAft>
                        <a:buClr>
                          <a:schemeClr val="dk1"/>
                        </a:buClr>
                        <a:buSzPts val="900"/>
                        <a:buFont typeface="Arial"/>
                        <a:buChar char="●"/>
                      </a:pPr>
                      <a:r>
                        <a:rPr lang="en" sz="900" u="none" strike="noStrike" cap="none" dirty="0"/>
                        <a:t>P</a:t>
                      </a:r>
                      <a:r>
                        <a:rPr lang="en" sz="900" b="0" u="none" strike="noStrike" cap="none" dirty="0">
                          <a:latin typeface="Arial"/>
                          <a:ea typeface="Arial"/>
                          <a:cs typeface="Arial"/>
                          <a:sym typeface="Arial"/>
                        </a:rPr>
                        <a:t>rocure, order, or pay for </a:t>
                      </a:r>
                      <a:r>
                        <a:rPr lang="en" sz="900" b="0" u="sng" strike="noStrike" cap="none" dirty="0">
                          <a:latin typeface="Arial"/>
                          <a:ea typeface="Arial"/>
                          <a:cs typeface="Arial"/>
                          <a:sym typeface="Arial"/>
                        </a:rPr>
                        <a:t>general supplies or services</a:t>
                      </a:r>
                      <a:r>
                        <a:rPr lang="en" sz="900" b="0" u="none" strike="noStrike" cap="none" dirty="0">
                          <a:latin typeface="Arial"/>
                          <a:ea typeface="Arial"/>
                          <a:cs typeface="Arial"/>
                          <a:sym typeface="Arial"/>
                        </a:rPr>
                        <a:t> for official government use</a:t>
                      </a:r>
                      <a:endParaRPr sz="900" b="0" u="none" strike="noStrike" cap="none" dirty="0">
                        <a:latin typeface="Arial"/>
                        <a:ea typeface="Arial"/>
                        <a:cs typeface="Arial"/>
                        <a:sym typeface="Arial"/>
                      </a:endParaRPr>
                    </a:p>
                    <a:p>
                      <a:pPr marL="127000" marR="0" lvl="0" indent="-120650" algn="l" rtl="0">
                        <a:lnSpc>
                          <a:spcPct val="100000"/>
                        </a:lnSpc>
                        <a:spcBef>
                          <a:spcPts val="0"/>
                        </a:spcBef>
                        <a:spcAft>
                          <a:spcPts val="0"/>
                        </a:spcAft>
                        <a:buClr>
                          <a:schemeClr val="dk1"/>
                        </a:buClr>
                        <a:buSzPts val="900"/>
                        <a:buFont typeface="Arial"/>
                        <a:buChar char="●"/>
                      </a:pPr>
                      <a:r>
                        <a:rPr lang="en" sz="900" b="0" u="none" strike="noStrike" cap="none" dirty="0">
                          <a:latin typeface="Arial"/>
                          <a:ea typeface="Arial"/>
                          <a:cs typeface="Arial"/>
                          <a:sym typeface="Arial"/>
                        </a:rPr>
                        <a:t>Purchase card holders must be recommended by their supervisor</a:t>
                      </a:r>
                      <a:r>
                        <a:rPr lang="en" sz="900" u="none" strike="noStrike" cap="none" dirty="0"/>
                        <a:t> and </a:t>
                      </a:r>
                      <a:r>
                        <a:rPr lang="en" sz="900" b="0" u="none" strike="noStrike" cap="none" dirty="0">
                          <a:latin typeface="Arial"/>
                          <a:ea typeface="Arial"/>
                          <a:cs typeface="Arial"/>
                          <a:sym typeface="Arial"/>
                        </a:rPr>
                        <a:t>complete a mandatory training before a purchase card is issued.</a:t>
                      </a:r>
                      <a:endParaRPr sz="900" b="0" u="none" strike="noStrike" cap="none" dirty="0">
                        <a:latin typeface="Arial"/>
                        <a:ea typeface="Arial"/>
                        <a:cs typeface="Arial"/>
                        <a:sym typeface="Ari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723" name="Google Shape;1723;p187">
            <a:extLst>
              <a:ext uri="{C183D7F6-B498-43B3-948B-1728B52AA6E4}">
                <adec:decorative xmlns:adec="http://schemas.microsoft.com/office/drawing/2017/decorative" val="1"/>
              </a:ext>
            </a:extLst>
          </p:cNvPr>
          <p:cNvSpPr txBox="1"/>
          <p:nvPr/>
        </p:nvSpPr>
        <p:spPr>
          <a:xfrm>
            <a:off x="613508" y="421494"/>
            <a:ext cx="8183400" cy="6633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005390"/>
              </a:buClr>
              <a:buSzPts val="3200"/>
              <a:buFont typeface="Arial"/>
              <a:buNone/>
            </a:pPr>
            <a:endParaRPr sz="1700" b="0" i="0" u="none" strike="noStrike" cap="none">
              <a:solidFill>
                <a:schemeClr val="dk1"/>
              </a:solidFill>
              <a:latin typeface="Arial"/>
              <a:ea typeface="Arial"/>
              <a:cs typeface="Arial"/>
              <a:sym typeface="Arial"/>
            </a:endParaRPr>
          </a:p>
        </p:txBody>
      </p:sp>
      <p:graphicFrame>
        <p:nvGraphicFramePr>
          <p:cNvPr id="1724" name="Google Shape;1724;p187" title="Fleet details"/>
          <p:cNvGraphicFramePr/>
          <p:nvPr/>
        </p:nvGraphicFramePr>
        <p:xfrm>
          <a:off x="6024113" y="1691506"/>
          <a:ext cx="2620250" cy="2844850"/>
        </p:xfrm>
        <a:graphic>
          <a:graphicData uri="http://schemas.openxmlformats.org/drawingml/2006/table">
            <a:tbl>
              <a:tblPr firstRow="1" bandRow="1">
                <a:noFill/>
                <a:tableStyleId>{FA933F0B-B2EA-4760-BCB5-52E1A30FC65C}</a:tableStyleId>
              </a:tblPr>
              <a:tblGrid>
                <a:gridCol w="2620250">
                  <a:extLst>
                    <a:ext uri="{9D8B030D-6E8A-4147-A177-3AD203B41FA5}">
                      <a16:colId xmlns:a16="http://schemas.microsoft.com/office/drawing/2014/main" val="20000"/>
                    </a:ext>
                  </a:extLst>
                </a:gridCol>
              </a:tblGrid>
              <a:tr h="320050">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lt1"/>
                          </a:solidFill>
                          <a:latin typeface="Arial"/>
                          <a:ea typeface="Arial"/>
                          <a:cs typeface="Arial"/>
                          <a:sym typeface="Arial"/>
                        </a:rPr>
                        <a:t>Fleet</a:t>
                      </a:r>
                      <a:endParaRPr sz="1100" u="none" strike="noStrike" cap="none"/>
                    </a:p>
                  </a:txBody>
                  <a:tcPr marL="91450" marR="91450" marT="34300" marB="343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16623"/>
                    </a:solidFill>
                  </a:tcPr>
                </a:tc>
                <a:extLst>
                  <a:ext uri="{0D108BD9-81ED-4DB2-BD59-A6C34878D82A}">
                    <a16:rowId xmlns:a16="http://schemas.microsoft.com/office/drawing/2014/main" val="10000"/>
                  </a:ext>
                </a:extLst>
              </a:tr>
              <a:tr h="2524800">
                <a:tc>
                  <a:txBody>
                    <a:bodyPr/>
                    <a:lstStyle/>
                    <a:p>
                      <a:pPr marL="457200" marR="0" lvl="0" indent="0" algn="l" rtl="0">
                        <a:lnSpc>
                          <a:spcPct val="100000"/>
                        </a:lnSpc>
                        <a:spcBef>
                          <a:spcPts val="0"/>
                        </a:spcBef>
                        <a:spcAft>
                          <a:spcPts val="0"/>
                        </a:spcAft>
                        <a:buClr>
                          <a:srgbClr val="000000"/>
                        </a:buClr>
                        <a:buSzPts val="900"/>
                        <a:buFont typeface="Arial"/>
                        <a:buNone/>
                      </a:pPr>
                      <a:endParaRPr sz="900" u="none" strike="noStrike" cap="none" dirty="0"/>
                    </a:p>
                    <a:p>
                      <a:pPr marL="127000" marR="0" lvl="0" indent="-120650" algn="l" rtl="0">
                        <a:lnSpc>
                          <a:spcPct val="100000"/>
                        </a:lnSpc>
                        <a:spcBef>
                          <a:spcPts val="0"/>
                        </a:spcBef>
                        <a:spcAft>
                          <a:spcPts val="0"/>
                        </a:spcAft>
                        <a:buClr>
                          <a:schemeClr val="dk1"/>
                        </a:buClr>
                        <a:buSzPts val="900"/>
                        <a:buFont typeface="Arial"/>
                        <a:buChar char="●"/>
                      </a:pPr>
                      <a:r>
                        <a:rPr lang="en" sz="900" b="0" u="none" strike="noStrike" cap="none" dirty="0">
                          <a:latin typeface="Arial"/>
                          <a:ea typeface="Arial"/>
                          <a:cs typeface="Arial"/>
                          <a:sym typeface="Arial"/>
                        </a:rPr>
                        <a:t>Used </a:t>
                      </a:r>
                      <a:r>
                        <a:rPr lang="en" sz="900" u="none" strike="noStrike" cap="none" dirty="0"/>
                        <a:t>to</a:t>
                      </a:r>
                      <a:r>
                        <a:rPr lang="en" sz="900" b="0" u="none" strike="noStrike" cap="none" dirty="0">
                          <a:latin typeface="Arial"/>
                          <a:ea typeface="Arial"/>
                          <a:cs typeface="Arial"/>
                          <a:sym typeface="Arial"/>
                        </a:rPr>
                        <a:t> purchase </a:t>
                      </a:r>
                      <a:r>
                        <a:rPr lang="en" sz="900" b="0" u="sng" strike="noStrike" cap="none" dirty="0">
                          <a:latin typeface="Arial"/>
                          <a:ea typeface="Arial"/>
                          <a:cs typeface="Arial"/>
                          <a:sym typeface="Arial"/>
                        </a:rPr>
                        <a:t>fuel, maintenance, and repair tribal government owned/operated motor vehicles</a:t>
                      </a:r>
                      <a:endParaRPr sz="900" b="0" u="none" strike="noStrike" cap="none" dirty="0">
                        <a:latin typeface="Arial"/>
                        <a:ea typeface="Arial"/>
                        <a:cs typeface="Arial"/>
                        <a:sym typeface="Arial"/>
                      </a:endParaRPr>
                    </a:p>
                    <a:p>
                      <a:pPr marL="127000" marR="0" lvl="0" indent="-120650" algn="l" rtl="0">
                        <a:lnSpc>
                          <a:spcPct val="100000"/>
                        </a:lnSpc>
                        <a:spcBef>
                          <a:spcPts val="0"/>
                        </a:spcBef>
                        <a:spcAft>
                          <a:spcPts val="0"/>
                        </a:spcAft>
                        <a:buClr>
                          <a:schemeClr val="dk1"/>
                        </a:buClr>
                        <a:buSzPts val="900"/>
                        <a:buFont typeface="Arial"/>
                        <a:buChar char="●"/>
                      </a:pPr>
                      <a:r>
                        <a:rPr lang="en" sz="900" u="none" strike="noStrike" cap="none" dirty="0"/>
                        <a:t>G</a:t>
                      </a:r>
                      <a:r>
                        <a:rPr lang="en" sz="900" b="0" u="none" strike="noStrike" cap="none" dirty="0">
                          <a:latin typeface="Arial"/>
                          <a:ea typeface="Arial"/>
                          <a:cs typeface="Arial"/>
                          <a:sym typeface="Arial"/>
                        </a:rPr>
                        <a:t>enerally assigned to a vehicle or fleet office, rather than an individual</a:t>
                      </a:r>
                      <a:endParaRPr sz="900" b="0" u="none" strike="noStrike" cap="none" dirty="0">
                        <a:latin typeface="Arial"/>
                        <a:ea typeface="Arial"/>
                        <a:cs typeface="Arial"/>
                        <a:sym typeface="Arial"/>
                      </a:endParaRPr>
                    </a:p>
                  </a:txBody>
                  <a:tcPr marL="91450" marR="9145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pic>
        <p:nvPicPr>
          <p:cNvPr id="1725" name="Google Shape;1725;p187" descr="Image of smart pay credit card "/>
          <p:cNvPicPr preferRelativeResize="0"/>
          <p:nvPr/>
        </p:nvPicPr>
        <p:blipFill rotWithShape="1">
          <a:blip r:embed="rId4">
            <a:alphaModFix/>
          </a:blip>
          <a:srcRect/>
          <a:stretch/>
        </p:blipFill>
        <p:spPr>
          <a:xfrm>
            <a:off x="3544991" y="2953791"/>
            <a:ext cx="2092125" cy="1367664"/>
          </a:xfrm>
          <a:prstGeom prst="rect">
            <a:avLst/>
          </a:prstGeom>
          <a:noFill/>
          <a:ln>
            <a:noFill/>
          </a:ln>
        </p:spPr>
      </p:pic>
      <p:pic>
        <p:nvPicPr>
          <p:cNvPr id="1726" name="Google Shape;1726;p187" descr="Image of credit card "/>
          <p:cNvPicPr preferRelativeResize="0"/>
          <p:nvPr/>
        </p:nvPicPr>
        <p:blipFill rotWithShape="1">
          <a:blip r:embed="rId5">
            <a:alphaModFix/>
          </a:blip>
          <a:srcRect/>
          <a:stretch/>
        </p:blipFill>
        <p:spPr>
          <a:xfrm>
            <a:off x="6288201" y="2953801"/>
            <a:ext cx="2092125" cy="1343400"/>
          </a:xfrm>
          <a:prstGeom prst="rect">
            <a:avLst/>
          </a:prstGeom>
          <a:noFill/>
          <a:ln>
            <a:noFill/>
          </a:ln>
        </p:spPr>
      </p:pic>
      <p:pic>
        <p:nvPicPr>
          <p:cNvPr id="1727" name="Google Shape;1727;p187" descr="Image of credit card "/>
          <p:cNvPicPr preferRelativeResize="0"/>
          <p:nvPr/>
        </p:nvPicPr>
        <p:blipFill rotWithShape="1">
          <a:blip r:embed="rId6">
            <a:alphaModFix/>
          </a:blip>
          <a:srcRect/>
          <a:stretch/>
        </p:blipFill>
        <p:spPr>
          <a:xfrm>
            <a:off x="801784" y="2960747"/>
            <a:ext cx="2092125" cy="1353750"/>
          </a:xfrm>
          <a:prstGeom prst="rect">
            <a:avLst/>
          </a:prstGeom>
          <a:noFill/>
          <a:ln>
            <a:noFill/>
          </a:ln>
        </p:spPr>
      </p:pic>
      <p:sp>
        <p:nvSpPr>
          <p:cNvPr id="1728" name="Google Shape;1728;p187"/>
          <p:cNvSpPr txBox="1"/>
          <p:nvPr/>
        </p:nvSpPr>
        <p:spPr>
          <a:xfrm>
            <a:off x="327025" y="933025"/>
            <a:ext cx="8317500" cy="588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rgbClr val="005087"/>
                </a:solidFill>
                <a:latin typeface="Arial"/>
                <a:ea typeface="Arial"/>
                <a:cs typeface="Arial"/>
                <a:sym typeface="Arial"/>
              </a:rPr>
              <a:t>The GSA SmartPay® Program provides options for purchases, travel and fleet missions within your communities with no upfront cost to use. </a:t>
            </a:r>
            <a:endParaRPr sz="1500" b="1" i="0" u="none" strike="noStrike" cap="none">
              <a:solidFill>
                <a:srgbClr val="005087"/>
              </a:solidFill>
              <a:latin typeface="Arial"/>
              <a:ea typeface="Arial"/>
              <a:cs typeface="Arial"/>
              <a:sym typeface="Arial"/>
            </a:endParaRPr>
          </a:p>
        </p:txBody>
      </p:sp>
      <p:sp>
        <p:nvSpPr>
          <p:cNvPr id="1721" name="Google Shape;1721;p187"/>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b="1">
                <a:solidFill>
                  <a:srgbClr val="0B5394"/>
                </a:solidFill>
              </a:rPr>
              <a:t>SmartPay</a:t>
            </a:r>
            <a:r>
              <a:rPr lang="en" sz="2400" baseline="30000">
                <a:solidFill>
                  <a:srgbClr val="0B5394"/>
                </a:solidFill>
              </a:rPr>
              <a:t>®</a:t>
            </a:r>
            <a:r>
              <a:rPr lang="en" sz="3000" b="1">
                <a:solidFill>
                  <a:srgbClr val="0B5394"/>
                </a:solidFill>
              </a:rPr>
              <a:t> </a:t>
            </a:r>
            <a:endParaRPr sz="3000" b="1">
              <a:solidFill>
                <a:srgbClr val="0B5394"/>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9" name="Google Shape;1739;p188"/>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1738" name="Google Shape;1738;p188"/>
          <p:cNvSpPr txBox="1"/>
          <p:nvPr/>
        </p:nvSpPr>
        <p:spPr>
          <a:xfrm>
            <a:off x="702950" y="4765575"/>
            <a:ext cx="4636800" cy="340053"/>
          </a:xfrm>
          <a:prstGeom prst="rect">
            <a:avLst/>
          </a:prstGeom>
          <a:solidFill>
            <a:schemeClr val="accent1">
              <a:lumMod val="60000"/>
              <a:lumOff val="40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chemeClr val="tx1"/>
                </a:solidFill>
                <a:latin typeface="Arial"/>
                <a:ea typeface="Arial"/>
                <a:cs typeface="Arial"/>
                <a:sym typeface="Arial"/>
              </a:rPr>
              <a:t>For more information, visit </a:t>
            </a:r>
            <a:r>
              <a:rPr lang="en" sz="14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GSA Fleet Management</a:t>
            </a:r>
            <a:endParaRPr sz="1400" b="0" i="0" u="none" strike="noStrike" cap="none">
              <a:solidFill>
                <a:schemeClr val="tx1"/>
              </a:solidFill>
              <a:latin typeface="Arial"/>
              <a:ea typeface="Arial"/>
              <a:cs typeface="Arial"/>
              <a:sym typeface="Arial"/>
            </a:endParaRPr>
          </a:p>
        </p:txBody>
      </p:sp>
      <p:pic>
        <p:nvPicPr>
          <p:cNvPr id="1736" name="Google Shape;1736;p188" descr="Picture of school buses "/>
          <p:cNvPicPr preferRelativeResize="0"/>
          <p:nvPr/>
        </p:nvPicPr>
        <p:blipFill rotWithShape="1">
          <a:blip r:embed="rId4">
            <a:alphaModFix/>
          </a:blip>
          <a:srcRect l="27896" r="27892"/>
          <a:stretch/>
        </p:blipFill>
        <p:spPr>
          <a:xfrm>
            <a:off x="5937898" y="304800"/>
            <a:ext cx="3206052" cy="4838724"/>
          </a:xfrm>
          <a:prstGeom prst="rect">
            <a:avLst/>
          </a:prstGeom>
          <a:noFill/>
          <a:ln>
            <a:noFill/>
          </a:ln>
        </p:spPr>
      </p:pic>
      <p:sp>
        <p:nvSpPr>
          <p:cNvPr id="1737" name="Google Shape;1737;p188"/>
          <p:cNvSpPr txBox="1">
            <a:spLocks noGrp="1"/>
          </p:cNvSpPr>
          <p:nvPr>
            <p:ph type="body" idx="1"/>
          </p:nvPr>
        </p:nvSpPr>
        <p:spPr>
          <a:xfrm>
            <a:off x="311700" y="1152475"/>
            <a:ext cx="52827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800"/>
              <a:buFont typeface="Arial"/>
              <a:buNone/>
            </a:pPr>
            <a:r>
              <a:rPr lang="en" sz="1800">
                <a:solidFill>
                  <a:srgbClr val="1B1B1B"/>
                </a:solidFill>
                <a:highlight>
                  <a:schemeClr val="lt1"/>
                </a:highlight>
              </a:rPr>
              <a:t>GSA Fleet provides comprehensive fleet management services to the federal government. </a:t>
            </a:r>
            <a:endParaRPr sz="1800">
              <a:solidFill>
                <a:srgbClr val="1B1B1B"/>
              </a:solidFill>
              <a:highlight>
                <a:schemeClr val="lt1"/>
              </a:highlight>
            </a:endParaRPr>
          </a:p>
          <a:p>
            <a:pPr marL="457200" lvl="0" indent="-342900" algn="l" rtl="0">
              <a:lnSpc>
                <a:spcPct val="115000"/>
              </a:lnSpc>
              <a:spcBef>
                <a:spcPts val="1200"/>
              </a:spcBef>
              <a:spcAft>
                <a:spcPts val="0"/>
              </a:spcAft>
              <a:buClr>
                <a:srgbClr val="1B1B1B"/>
              </a:buClr>
              <a:buSzPts val="1800"/>
              <a:buChar char="●"/>
            </a:pPr>
            <a:r>
              <a:rPr lang="en" sz="1800">
                <a:solidFill>
                  <a:srgbClr val="1B1B1B"/>
                </a:solidFill>
                <a:highlight>
                  <a:schemeClr val="lt1"/>
                </a:highlight>
              </a:rPr>
              <a:t>Fleet Electrification</a:t>
            </a:r>
            <a:endParaRPr sz="1800">
              <a:solidFill>
                <a:srgbClr val="1B1B1B"/>
              </a:solidFill>
              <a:highlight>
                <a:schemeClr val="lt1"/>
              </a:highlight>
            </a:endParaRPr>
          </a:p>
          <a:p>
            <a:pPr marL="457200" lvl="0" indent="-342900" algn="l" rtl="0">
              <a:lnSpc>
                <a:spcPct val="115000"/>
              </a:lnSpc>
              <a:spcBef>
                <a:spcPts val="0"/>
              </a:spcBef>
              <a:spcAft>
                <a:spcPts val="0"/>
              </a:spcAft>
              <a:buClr>
                <a:srgbClr val="1B1B1B"/>
              </a:buClr>
              <a:buSzPts val="1800"/>
              <a:buChar char="●"/>
            </a:pPr>
            <a:r>
              <a:rPr lang="en" sz="1800">
                <a:solidFill>
                  <a:srgbClr val="1B1B1B"/>
                </a:solidFill>
                <a:highlight>
                  <a:schemeClr val="lt1"/>
                </a:highlight>
              </a:rPr>
              <a:t>Short-Term Rentals</a:t>
            </a:r>
            <a:endParaRPr sz="1800">
              <a:solidFill>
                <a:srgbClr val="1B1B1B"/>
              </a:solidFill>
              <a:highlight>
                <a:schemeClr val="lt1"/>
              </a:highlight>
            </a:endParaRPr>
          </a:p>
          <a:p>
            <a:pPr marL="457200" lvl="0" indent="-342900" algn="l" rtl="0">
              <a:lnSpc>
                <a:spcPct val="115000"/>
              </a:lnSpc>
              <a:spcBef>
                <a:spcPts val="0"/>
              </a:spcBef>
              <a:spcAft>
                <a:spcPts val="0"/>
              </a:spcAft>
              <a:buClr>
                <a:srgbClr val="1B1B1B"/>
              </a:buClr>
              <a:buSzPts val="1800"/>
              <a:buChar char="●"/>
            </a:pPr>
            <a:r>
              <a:rPr lang="en" sz="1800">
                <a:solidFill>
                  <a:srgbClr val="1B1B1B"/>
                </a:solidFill>
                <a:highlight>
                  <a:schemeClr val="lt1"/>
                </a:highlight>
              </a:rPr>
              <a:t>Vehicle Leasing</a:t>
            </a:r>
            <a:endParaRPr sz="1800">
              <a:solidFill>
                <a:srgbClr val="1B1B1B"/>
              </a:solidFill>
              <a:highlight>
                <a:schemeClr val="lt1"/>
              </a:highlight>
            </a:endParaRPr>
          </a:p>
          <a:p>
            <a:pPr marL="457200" lvl="0" indent="-342900" algn="l" rtl="0">
              <a:lnSpc>
                <a:spcPct val="115000"/>
              </a:lnSpc>
              <a:spcBef>
                <a:spcPts val="0"/>
              </a:spcBef>
              <a:spcAft>
                <a:spcPts val="0"/>
              </a:spcAft>
              <a:buClr>
                <a:srgbClr val="1B1B1B"/>
              </a:buClr>
              <a:buSzPts val="1800"/>
              <a:buChar char="●"/>
            </a:pPr>
            <a:r>
              <a:rPr lang="en" sz="1800">
                <a:solidFill>
                  <a:srgbClr val="1B1B1B"/>
                </a:solidFill>
                <a:highlight>
                  <a:schemeClr val="lt1"/>
                </a:highlight>
              </a:rPr>
              <a:t>Vehicle Purchasing</a:t>
            </a:r>
            <a:endParaRPr sz="1800">
              <a:solidFill>
                <a:srgbClr val="1B1B1B"/>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sz="1800">
              <a:solidFill>
                <a:srgbClr val="1B1B1B"/>
              </a:solidFill>
              <a:highlight>
                <a:schemeClr val="lt1"/>
              </a:highlight>
            </a:endParaRPr>
          </a:p>
          <a:p>
            <a:pPr marL="0" lvl="0" indent="0" algn="l" rtl="0">
              <a:lnSpc>
                <a:spcPct val="115000"/>
              </a:lnSpc>
              <a:spcBef>
                <a:spcPts val="0"/>
              </a:spcBef>
              <a:spcAft>
                <a:spcPts val="0"/>
              </a:spcAft>
              <a:buSzPts val="1800"/>
              <a:buNone/>
            </a:pPr>
            <a:r>
              <a:rPr lang="en" sz="1800" u="sng">
                <a:solidFill>
                  <a:schemeClr val="hlink"/>
                </a:solidFill>
                <a:highlight>
                  <a:schemeClr val="lt1"/>
                </a:highlight>
                <a:hlinkClick r:id="rId5"/>
              </a:rPr>
              <a:t>GSA Fleet FAQ for Tribes</a:t>
            </a:r>
            <a:endParaRPr sz="1800">
              <a:solidFill>
                <a:schemeClr val="dk1"/>
              </a:solidFill>
            </a:endParaRPr>
          </a:p>
        </p:txBody>
      </p:sp>
      <p:sp>
        <p:nvSpPr>
          <p:cNvPr id="1735" name="Google Shape;1735;p188"/>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Fleet Management</a:t>
            </a:r>
            <a:endParaRPr sz="3000">
              <a:solidFill>
                <a:srgbClr val="0B5394"/>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p189"/>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b="1">
                <a:solidFill>
                  <a:srgbClr val="0B5394"/>
                </a:solidFill>
              </a:rPr>
              <a:t>Fleet Electrification</a:t>
            </a:r>
            <a:endParaRPr sz="3000">
              <a:solidFill>
                <a:srgbClr val="0B5394"/>
              </a:solidFill>
            </a:endParaRPr>
          </a:p>
        </p:txBody>
      </p:sp>
      <p:sp>
        <p:nvSpPr>
          <p:cNvPr id="1745" name="Google Shape;1745;p189"/>
          <p:cNvSpPr txBox="1">
            <a:spLocks noGrp="1"/>
          </p:cNvSpPr>
          <p:nvPr>
            <p:ph type="body" idx="1"/>
          </p:nvPr>
        </p:nvSpPr>
        <p:spPr>
          <a:xfrm>
            <a:off x="311700" y="1152475"/>
            <a:ext cx="34539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ial"/>
                <a:ea typeface="Arial"/>
                <a:cs typeface="Arial"/>
                <a:sym typeface="Arial"/>
              </a:rPr>
              <a:t>GSA is maximizing use of Electric Vehicles (EVs) through it’s </a:t>
            </a:r>
            <a:r>
              <a:rPr lang="en" sz="1800" b="0" i="0" u="sng" strike="noStrike" cap="none">
                <a:solidFill>
                  <a:schemeClr val="hlink"/>
                </a:solidFill>
                <a:latin typeface="Arial"/>
                <a:ea typeface="Arial"/>
                <a:cs typeface="Arial"/>
                <a:sym typeface="Arial"/>
                <a:hlinkClick r:id="rId3"/>
              </a:rPr>
              <a:t>Fleet Electrification</a:t>
            </a:r>
            <a:r>
              <a:rPr lang="en" sz="1800" b="0" i="0" u="none" strike="noStrike" cap="none">
                <a:solidFill>
                  <a:schemeClr val="dk1"/>
                </a:solidFill>
                <a:latin typeface="Arial"/>
                <a:ea typeface="Arial"/>
                <a:cs typeface="Arial"/>
                <a:sym typeface="Arial"/>
              </a:rPr>
              <a:t> initiative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ial"/>
                <a:ea typeface="Arial"/>
                <a:cs typeface="Arial"/>
                <a:sym typeface="Arial"/>
              </a:rPr>
              <a:t>GSA provides: </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Assistance with </a:t>
            </a:r>
            <a:r>
              <a:rPr lang="en" sz="1800" b="0" i="0" u="sng" strike="noStrike" cap="none">
                <a:solidFill>
                  <a:schemeClr val="hlink"/>
                </a:solidFill>
                <a:latin typeface="Arial"/>
                <a:ea typeface="Arial"/>
                <a:cs typeface="Arial"/>
                <a:sym typeface="Arial"/>
                <a:hlinkClick r:id="rId4"/>
              </a:rPr>
              <a:t>purchasing </a:t>
            </a:r>
            <a:r>
              <a:rPr lang="en" sz="1800" b="0" i="0" u="none" strike="noStrike" cap="none">
                <a:solidFill>
                  <a:schemeClr val="dk1"/>
                </a:solidFill>
                <a:latin typeface="Arial"/>
                <a:ea typeface="Arial"/>
                <a:cs typeface="Arial"/>
                <a:sym typeface="Arial"/>
              </a:rPr>
              <a:t>or </a:t>
            </a:r>
            <a:r>
              <a:rPr lang="en" sz="1800" b="0" i="0" u="sng" strike="noStrike" cap="none">
                <a:solidFill>
                  <a:schemeClr val="hlink"/>
                </a:solidFill>
                <a:latin typeface="Arial"/>
                <a:ea typeface="Arial"/>
                <a:cs typeface="Arial"/>
                <a:sym typeface="Arial"/>
                <a:hlinkClick r:id="rId5"/>
              </a:rPr>
              <a:t>leasing </a:t>
            </a:r>
            <a:r>
              <a:rPr lang="en" sz="1800" b="0" i="0" u="none" strike="noStrike" cap="none">
                <a:solidFill>
                  <a:schemeClr val="dk1"/>
                </a:solidFill>
                <a:latin typeface="Arial"/>
                <a:ea typeface="Arial"/>
                <a:cs typeface="Arial"/>
                <a:sym typeface="Arial"/>
              </a:rPr>
              <a:t>alternative fuel vehicles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 source to buy and install charging infrastructure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46" name="Google Shape;1746;p189" descr="Picture of car plugged in "/>
          <p:cNvPicPr preferRelativeResize="0"/>
          <p:nvPr/>
        </p:nvPicPr>
        <p:blipFill rotWithShape="1">
          <a:blip r:embed="rId6">
            <a:alphaModFix/>
          </a:blip>
          <a:srcRect/>
          <a:stretch/>
        </p:blipFill>
        <p:spPr>
          <a:xfrm>
            <a:off x="3893950" y="1329375"/>
            <a:ext cx="4826450" cy="3216851"/>
          </a:xfrm>
          <a:prstGeom prst="rect">
            <a:avLst/>
          </a:prstGeom>
          <a:noFill/>
          <a:ln>
            <a:noFill/>
          </a:ln>
        </p:spPr>
      </p:pic>
      <p:sp>
        <p:nvSpPr>
          <p:cNvPr id="1747" name="Google Shape;1747;p189"/>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51"/>
        <p:cNvGrpSpPr/>
        <p:nvPr/>
      </p:nvGrpSpPr>
      <p:grpSpPr>
        <a:xfrm>
          <a:off x="0" y="0"/>
          <a:ext cx="0" cy="0"/>
          <a:chOff x="0" y="0"/>
          <a:chExt cx="0" cy="0"/>
        </a:xfrm>
      </p:grpSpPr>
      <p:sp>
        <p:nvSpPr>
          <p:cNvPr id="1758" name="Google Shape;1758;p190"/>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sp>
        <p:nvSpPr>
          <p:cNvPr id="1754" name="Google Shape;1754;p190"/>
          <p:cNvSpPr txBox="1"/>
          <p:nvPr/>
        </p:nvSpPr>
        <p:spPr>
          <a:xfrm>
            <a:off x="1438800" y="4354650"/>
            <a:ext cx="6266400" cy="588600"/>
          </a:xfrm>
          <a:prstGeom prst="rect">
            <a:avLst/>
          </a:prstGeom>
          <a:solidFill>
            <a:srgbClr val="005087"/>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chemeClr val="lt1"/>
                </a:solidFill>
                <a:latin typeface="Arial"/>
                <a:ea typeface="Arial"/>
                <a:cs typeface="Arial"/>
                <a:sym typeface="Arial"/>
              </a:rPr>
              <a:t>GSA Fleet Short-Term Rental (STR) Program supplies vehicles and equipment and manages procurement for all federal agencies. </a:t>
            </a:r>
            <a:endParaRPr sz="1500" b="1" i="0" u="none" strike="noStrike" cap="none">
              <a:solidFill>
                <a:schemeClr val="lt1"/>
              </a:solidFill>
              <a:latin typeface="Arial"/>
              <a:ea typeface="Arial"/>
              <a:cs typeface="Arial"/>
              <a:sym typeface="Arial"/>
            </a:endParaRPr>
          </a:p>
        </p:txBody>
      </p:sp>
      <p:sp>
        <p:nvSpPr>
          <p:cNvPr id="1752" name="Google Shape;1752;p190"/>
          <p:cNvSpPr txBox="1">
            <a:spLocks noGrp="1"/>
          </p:cNvSpPr>
          <p:nvPr>
            <p:ph type="body" idx="1"/>
          </p:nvPr>
        </p:nvSpPr>
        <p:spPr>
          <a:xfrm>
            <a:off x="3688200" y="2978250"/>
            <a:ext cx="5144100" cy="137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Vehicle Examples:</a:t>
            </a:r>
            <a:r>
              <a:rPr lang="en" sz="1800" b="0" i="0" u="none" strike="noStrike" cap="none">
                <a:solidFill>
                  <a:schemeClr val="dk1"/>
                </a:solidFill>
                <a:latin typeface="Arial"/>
                <a:ea typeface="Arial"/>
                <a:cs typeface="Arial"/>
                <a:sym typeface="Arial"/>
              </a:rPr>
              <a:t> Busses, Cars, Conventional Tractors, Trucks, and more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Equipment Types</a:t>
            </a:r>
            <a:r>
              <a:rPr lang="en" sz="1800" b="0" i="0" u="none" strike="noStrike" cap="none">
                <a:solidFill>
                  <a:schemeClr val="dk1"/>
                </a:solidFill>
                <a:latin typeface="Arial"/>
                <a:ea typeface="Arial"/>
                <a:cs typeface="Arial"/>
                <a:sym typeface="Arial"/>
              </a:rPr>
              <a:t>: Dump Trucks, Excavators, Forklifts, Generators, Light Towers, and more</a:t>
            </a:r>
            <a:endParaRPr sz="1800" b="0" i="0" u="none" strike="noStrike" cap="none">
              <a:solidFill>
                <a:schemeClr val="dk1"/>
              </a:solidFill>
              <a:latin typeface="Arial"/>
              <a:ea typeface="Arial"/>
              <a:cs typeface="Arial"/>
              <a:sym typeface="Arial"/>
            </a:endParaRPr>
          </a:p>
        </p:txBody>
      </p:sp>
      <p:sp>
        <p:nvSpPr>
          <p:cNvPr id="1753" name="Google Shape;1753;p190"/>
          <p:cNvSpPr txBox="1">
            <a:spLocks noGrp="1"/>
          </p:cNvSpPr>
          <p:nvPr>
            <p:ph type="body" idx="4294967295"/>
          </p:nvPr>
        </p:nvSpPr>
        <p:spPr>
          <a:xfrm>
            <a:off x="311700" y="1120325"/>
            <a:ext cx="3237600" cy="272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GSA offers STRs for both Vehicles and Equipment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Arial"/>
                <a:ea typeface="Arial"/>
                <a:cs typeface="Arial"/>
                <a:sym typeface="Arial"/>
                <a:hlinkClick r:id="rId3"/>
              </a:rPr>
              <a:t>WebSTR</a:t>
            </a:r>
            <a:r>
              <a:rPr lang="en" sz="1800" b="0" i="0" u="none" strike="noStrike" cap="none">
                <a:solidFill>
                  <a:schemeClr val="dk1"/>
                </a:solidFill>
                <a:latin typeface="Arial"/>
                <a:ea typeface="Arial"/>
                <a:cs typeface="Arial"/>
                <a:sym typeface="Arial"/>
              </a:rPr>
              <a:t> is used to: </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Submit a vehicle or equipment rental request</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Track requests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Accept quotes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View rental histories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756" name="Google Shape;1756;p190" descr="Picture of a car "/>
          <p:cNvPicPr preferRelativeResize="0"/>
          <p:nvPr/>
        </p:nvPicPr>
        <p:blipFill rotWithShape="1">
          <a:blip r:embed="rId4">
            <a:alphaModFix/>
          </a:blip>
          <a:srcRect/>
          <a:stretch/>
        </p:blipFill>
        <p:spPr>
          <a:xfrm>
            <a:off x="3688200" y="1196538"/>
            <a:ext cx="2479900" cy="1652850"/>
          </a:xfrm>
          <a:prstGeom prst="rect">
            <a:avLst/>
          </a:prstGeom>
          <a:noFill/>
          <a:ln>
            <a:noFill/>
          </a:ln>
        </p:spPr>
      </p:pic>
      <p:pic>
        <p:nvPicPr>
          <p:cNvPr id="1757" name="Google Shape;1757;p190" descr="Picture of a fork lift moving something "/>
          <p:cNvPicPr preferRelativeResize="0"/>
          <p:nvPr/>
        </p:nvPicPr>
        <p:blipFill rotWithShape="1">
          <a:blip r:embed="rId5">
            <a:alphaModFix/>
          </a:blip>
          <a:srcRect/>
          <a:stretch/>
        </p:blipFill>
        <p:spPr>
          <a:xfrm>
            <a:off x="6275625" y="1196525"/>
            <a:ext cx="2479898" cy="1652884"/>
          </a:xfrm>
          <a:prstGeom prst="rect">
            <a:avLst/>
          </a:prstGeom>
          <a:noFill/>
          <a:ln>
            <a:noFill/>
          </a:ln>
        </p:spPr>
      </p:pic>
      <p:sp>
        <p:nvSpPr>
          <p:cNvPr id="1755" name="Google Shape;1755;p190"/>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b="1">
                <a:solidFill>
                  <a:srgbClr val="0B5394"/>
                </a:solidFill>
              </a:rPr>
              <a:t>Short-Term Rentals</a:t>
            </a:r>
            <a:endParaRPr sz="3000">
              <a:solidFill>
                <a:srgbClr val="0B5394"/>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7" name="Google Shape;1767;p191"/>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pic>
        <p:nvPicPr>
          <p:cNvPr id="1763" name="Google Shape;1763;p191" descr="Picture of vans and trucks "/>
          <p:cNvPicPr preferRelativeResize="0"/>
          <p:nvPr/>
        </p:nvPicPr>
        <p:blipFill rotWithShape="1">
          <a:blip r:embed="rId3">
            <a:alphaModFix/>
          </a:blip>
          <a:srcRect/>
          <a:stretch/>
        </p:blipFill>
        <p:spPr>
          <a:xfrm>
            <a:off x="3949688" y="1245375"/>
            <a:ext cx="4994976" cy="2250075"/>
          </a:xfrm>
          <a:prstGeom prst="rect">
            <a:avLst/>
          </a:prstGeom>
          <a:noFill/>
          <a:ln>
            <a:noFill/>
          </a:ln>
        </p:spPr>
      </p:pic>
      <p:sp>
        <p:nvSpPr>
          <p:cNvPr id="1765" name="Google Shape;1765;p191"/>
          <p:cNvSpPr txBox="1">
            <a:spLocks noGrp="1"/>
          </p:cNvSpPr>
          <p:nvPr>
            <p:ph type="body" idx="1"/>
          </p:nvPr>
        </p:nvSpPr>
        <p:spPr>
          <a:xfrm>
            <a:off x="3949663" y="3571875"/>
            <a:ext cx="4995000" cy="74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Use </a:t>
            </a:r>
            <a:r>
              <a:rPr lang="en" sz="1800" b="1" i="0" u="sng" strike="noStrike" cap="none">
                <a:solidFill>
                  <a:schemeClr val="hlink"/>
                </a:solidFill>
                <a:latin typeface="Arial"/>
                <a:ea typeface="Arial"/>
                <a:cs typeface="Arial"/>
                <a:sym typeface="Arial"/>
                <a:hlinkClick r:id="rId4"/>
              </a:rPr>
              <a:t>GSA Fleet Drive-thru</a:t>
            </a:r>
            <a:r>
              <a:rPr lang="en" sz="1800" b="0" i="0" u="none" strike="noStrike" cap="none">
                <a:solidFill>
                  <a:schemeClr val="dk1"/>
                </a:solidFill>
                <a:latin typeface="Arial"/>
                <a:ea typeface="Arial"/>
                <a:cs typeface="Arial"/>
                <a:sym typeface="Arial"/>
              </a:rPr>
              <a:t> to select and secure leases </a:t>
            </a:r>
            <a:endParaRPr sz="1800" b="0" i="0" u="none" strike="noStrike" cap="none">
              <a:solidFill>
                <a:schemeClr val="dk1"/>
              </a:solidFill>
              <a:latin typeface="Arial"/>
              <a:ea typeface="Arial"/>
              <a:cs typeface="Arial"/>
              <a:sym typeface="Arial"/>
            </a:endParaRPr>
          </a:p>
        </p:txBody>
      </p:sp>
      <p:sp>
        <p:nvSpPr>
          <p:cNvPr id="1766" name="Google Shape;1766;p191"/>
          <p:cNvSpPr txBox="1">
            <a:spLocks noGrp="1"/>
          </p:cNvSpPr>
          <p:nvPr>
            <p:ph type="body" idx="4294967295"/>
          </p:nvPr>
        </p:nvSpPr>
        <p:spPr>
          <a:xfrm>
            <a:off x="311700" y="1120325"/>
            <a:ext cx="3675000" cy="3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Lease quality vehicles from GSA to meet your needs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Many federal agencies, international organizations, contractors, and other entities are eligible to lease through GSA Fleet.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Contact </a:t>
            </a:r>
            <a:r>
              <a:rPr lang="en" sz="1800" b="0" i="0" u="sng" strike="noStrike" cap="none">
                <a:solidFill>
                  <a:schemeClr val="hlink"/>
                </a:solidFill>
                <a:latin typeface="Arial"/>
                <a:ea typeface="Arial"/>
                <a:cs typeface="Arial"/>
                <a:sym typeface="Arial"/>
                <a:hlinkClick r:id="rId5"/>
              </a:rPr>
              <a:t>local Fleet Representative</a:t>
            </a:r>
            <a:r>
              <a:rPr lang="en" sz="1800" b="0" i="0" u="none" strike="noStrike" cap="none">
                <a:solidFill>
                  <a:schemeClr val="dk1"/>
                </a:solidFill>
                <a:latin typeface="Arial"/>
                <a:ea typeface="Arial"/>
                <a:cs typeface="Arial"/>
                <a:sym typeface="Arial"/>
              </a:rPr>
              <a:t> to learn more </a:t>
            </a:r>
            <a:endParaRPr sz="1800" b="0" i="0" u="none" strike="noStrike" cap="none">
              <a:solidFill>
                <a:schemeClr val="dk1"/>
              </a:solidFill>
              <a:latin typeface="Arial"/>
              <a:ea typeface="Arial"/>
              <a:cs typeface="Arial"/>
              <a:sym typeface="Arial"/>
            </a:endParaRPr>
          </a:p>
        </p:txBody>
      </p:sp>
      <p:sp>
        <p:nvSpPr>
          <p:cNvPr id="1764" name="Google Shape;1764;p191"/>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b="1">
                <a:solidFill>
                  <a:srgbClr val="0B5394"/>
                </a:solidFill>
              </a:rPr>
              <a:t>Vehicle Leasing Program</a:t>
            </a:r>
            <a:endParaRPr sz="3000">
              <a:solidFill>
                <a:srgbClr val="0B5394"/>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82" name="Google Shape;1782;p192"/>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sp>
        <p:nvSpPr>
          <p:cNvPr id="1772" name="Google Shape;1772;p192" descr="Auto auctions Used to sell over 30,000 used Fleet vehicles each year to the public &#13;&#10;"/>
          <p:cNvSpPr/>
          <p:nvPr/>
        </p:nvSpPr>
        <p:spPr>
          <a:xfrm>
            <a:off x="6565550" y="1210350"/>
            <a:ext cx="2270400" cy="3632700"/>
          </a:xfrm>
          <a:prstGeom prst="rect">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192"/>
          <p:cNvSpPr txBox="1">
            <a:spLocks noGrp="1"/>
          </p:cNvSpPr>
          <p:nvPr>
            <p:ph type="body" idx="1"/>
          </p:nvPr>
        </p:nvSpPr>
        <p:spPr>
          <a:xfrm>
            <a:off x="6673150" y="3019375"/>
            <a:ext cx="2019900" cy="46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a:ea typeface="Arial"/>
                <a:cs typeface="Arial"/>
                <a:sym typeface="Arial"/>
              </a:rPr>
              <a:t>Used to </a:t>
            </a:r>
            <a:r>
              <a:rPr lang="en" sz="1800" b="1" i="0" u="none" strike="noStrike" cap="none" dirty="0">
                <a:solidFill>
                  <a:schemeClr val="dk1"/>
                </a:solidFill>
                <a:latin typeface="Arial"/>
                <a:ea typeface="Arial"/>
                <a:cs typeface="Arial"/>
                <a:sym typeface="Arial"/>
              </a:rPr>
              <a:t>sell over 30,000 used Fleet vehicles </a:t>
            </a:r>
            <a:r>
              <a:rPr lang="en" sz="1800" b="0" i="0" u="none" strike="noStrike" cap="none" dirty="0">
                <a:solidFill>
                  <a:schemeClr val="dk1"/>
                </a:solidFill>
                <a:latin typeface="Arial"/>
                <a:ea typeface="Arial"/>
                <a:cs typeface="Arial"/>
                <a:sym typeface="Arial"/>
              </a:rPr>
              <a:t>each year </a:t>
            </a:r>
            <a:r>
              <a:rPr lang="en" sz="1800" b="1" i="0" u="none" strike="noStrike" cap="none" dirty="0">
                <a:solidFill>
                  <a:schemeClr val="dk1"/>
                </a:solidFill>
                <a:latin typeface="Arial"/>
                <a:ea typeface="Arial"/>
                <a:cs typeface="Arial"/>
                <a:sym typeface="Arial"/>
              </a:rPr>
              <a:t>to the public</a:t>
            </a:r>
            <a:r>
              <a:rPr lang="en"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pic>
        <p:nvPicPr>
          <p:cNvPr id="1776" name="Google Shape;1776;p192" descr="Picture of a 2017 ford focus "/>
          <p:cNvPicPr preferRelativeResize="0"/>
          <p:nvPr/>
        </p:nvPicPr>
        <p:blipFill rotWithShape="1">
          <a:blip r:embed="rId3">
            <a:alphaModFix/>
          </a:blip>
          <a:srcRect/>
          <a:stretch/>
        </p:blipFill>
        <p:spPr>
          <a:xfrm>
            <a:off x="6824938" y="1787738"/>
            <a:ext cx="1781175" cy="1152525"/>
          </a:xfrm>
          <a:prstGeom prst="rect">
            <a:avLst/>
          </a:prstGeom>
          <a:noFill/>
          <a:ln>
            <a:noFill/>
          </a:ln>
        </p:spPr>
      </p:pic>
      <p:sp>
        <p:nvSpPr>
          <p:cNvPr id="1777" name="Google Shape;1777;p192"/>
          <p:cNvSpPr txBox="1"/>
          <p:nvPr/>
        </p:nvSpPr>
        <p:spPr>
          <a:xfrm>
            <a:off x="6824938" y="1340075"/>
            <a:ext cx="1716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Arial"/>
                <a:ea typeface="Arial"/>
                <a:cs typeface="Arial"/>
                <a:sym typeface="Arial"/>
                <a:hlinkClick r:id="rId4"/>
              </a:rPr>
              <a:t>Auto Auctions</a:t>
            </a:r>
            <a:r>
              <a:rPr lang="en"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78" name="Google Shape;1778;p192" descr="Auto choice Buy auto products at over 24% discount off dealer invoice annually&#13;&#10;"/>
          <p:cNvSpPr/>
          <p:nvPr/>
        </p:nvSpPr>
        <p:spPr>
          <a:xfrm>
            <a:off x="4127150" y="1210350"/>
            <a:ext cx="2270400" cy="3632700"/>
          </a:xfrm>
          <a:prstGeom prst="rect">
            <a:avLst/>
          </a:prstGeom>
          <a:solidFill>
            <a:srgbClr val="ECEC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9" name="Google Shape;1779;p192"/>
          <p:cNvSpPr txBox="1"/>
          <p:nvPr/>
        </p:nvSpPr>
        <p:spPr>
          <a:xfrm>
            <a:off x="4418988" y="1340075"/>
            <a:ext cx="1716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Arial"/>
                <a:ea typeface="Arial"/>
                <a:cs typeface="Arial"/>
                <a:sym typeface="Arial"/>
                <a:hlinkClick r:id="rId5"/>
              </a:rPr>
              <a:t>Auto Choice</a:t>
            </a:r>
            <a:r>
              <a:rPr lang="en"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780" name="Google Shape;1780;p192" descr="Auto choice logo "/>
          <p:cNvPicPr preferRelativeResize="0"/>
          <p:nvPr/>
        </p:nvPicPr>
        <p:blipFill rotWithShape="1">
          <a:blip r:embed="rId6">
            <a:alphaModFix/>
          </a:blip>
          <a:srcRect/>
          <a:stretch/>
        </p:blipFill>
        <p:spPr>
          <a:xfrm>
            <a:off x="4393825" y="1801775"/>
            <a:ext cx="1781100" cy="643175"/>
          </a:xfrm>
          <a:prstGeom prst="rect">
            <a:avLst/>
          </a:prstGeom>
          <a:noFill/>
          <a:ln>
            <a:noFill/>
          </a:ln>
        </p:spPr>
      </p:pic>
      <p:sp>
        <p:nvSpPr>
          <p:cNvPr id="1781" name="Google Shape;1781;p192"/>
          <p:cNvSpPr txBox="1">
            <a:spLocks noGrp="1"/>
          </p:cNvSpPr>
          <p:nvPr>
            <p:ph type="body" idx="4294967295"/>
          </p:nvPr>
        </p:nvSpPr>
        <p:spPr>
          <a:xfrm>
            <a:off x="4127050" y="2563775"/>
            <a:ext cx="2270400" cy="179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Arial"/>
                <a:ea typeface="Arial"/>
                <a:cs typeface="Arial"/>
                <a:sym typeface="Arial"/>
              </a:rPr>
              <a:t>Buy auto products at </a:t>
            </a:r>
            <a:r>
              <a:rPr lang="en" sz="1800" b="1" i="0" u="none" strike="noStrike" cap="none" dirty="0">
                <a:solidFill>
                  <a:schemeClr val="dk1"/>
                </a:solidFill>
                <a:latin typeface="Arial"/>
                <a:ea typeface="Arial"/>
                <a:cs typeface="Arial"/>
                <a:sym typeface="Arial"/>
              </a:rPr>
              <a:t>over 24% discount </a:t>
            </a:r>
            <a:r>
              <a:rPr lang="en" sz="1800" b="0" i="0" u="none" strike="noStrike" cap="none" dirty="0">
                <a:solidFill>
                  <a:schemeClr val="dk1"/>
                </a:solidFill>
                <a:latin typeface="Arial"/>
                <a:ea typeface="Arial"/>
                <a:cs typeface="Arial"/>
                <a:sym typeface="Arial"/>
              </a:rPr>
              <a:t>off dealer invoice annually</a:t>
            </a:r>
            <a:endParaRPr sz="1800" b="0" i="0" u="none" strike="noStrike" cap="none" dirty="0">
              <a:solidFill>
                <a:schemeClr val="dk1"/>
              </a:solidFill>
              <a:latin typeface="Arial"/>
              <a:ea typeface="Arial"/>
              <a:cs typeface="Arial"/>
              <a:sym typeface="Arial"/>
            </a:endParaRPr>
          </a:p>
        </p:txBody>
      </p:sp>
      <p:sp>
        <p:nvSpPr>
          <p:cNvPr id="1774" name="Google Shape;1774;p192"/>
          <p:cNvSpPr txBox="1">
            <a:spLocks noGrp="1"/>
          </p:cNvSpPr>
          <p:nvPr>
            <p:ph type="body" idx="4294967295"/>
          </p:nvPr>
        </p:nvSpPr>
        <p:spPr>
          <a:xfrm>
            <a:off x="311700" y="1210350"/>
            <a:ext cx="3691500" cy="3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What is the Vehicle Purchasing Program?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Use GSA Fleet to purchase vehicles to meet your needs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1" i="0" u="none" strike="noStrike" cap="none">
                <a:solidFill>
                  <a:schemeClr val="dk1"/>
                </a:solidFill>
                <a:latin typeface="Arial"/>
                <a:ea typeface="Arial"/>
                <a:cs typeface="Arial"/>
                <a:sym typeface="Arial"/>
              </a:rPr>
              <a:t>Choose equipment </a:t>
            </a:r>
            <a:r>
              <a:rPr lang="en" sz="1800" b="0" i="0" u="none" strike="noStrike" cap="none">
                <a:solidFill>
                  <a:schemeClr val="dk1"/>
                </a:solidFill>
                <a:latin typeface="Arial"/>
                <a:ea typeface="Arial"/>
                <a:cs typeface="Arial"/>
                <a:sym typeface="Arial"/>
              </a:rPr>
              <a:t>and color options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1" i="0" u="none" strike="noStrike" cap="none">
                <a:solidFill>
                  <a:schemeClr val="dk1"/>
                </a:solidFill>
                <a:latin typeface="Arial"/>
                <a:ea typeface="Arial"/>
                <a:cs typeface="Arial"/>
                <a:sym typeface="Arial"/>
              </a:rPr>
              <a:t>Compare </a:t>
            </a:r>
            <a:r>
              <a:rPr lang="en" sz="1800" b="0" i="0" u="none" strike="noStrike" cap="none">
                <a:solidFill>
                  <a:schemeClr val="dk1"/>
                </a:solidFill>
                <a:latin typeface="Arial"/>
                <a:ea typeface="Arial"/>
                <a:cs typeface="Arial"/>
                <a:sym typeface="Arial"/>
              </a:rPr>
              <a:t>vehicle models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GSA Fleet </a:t>
            </a:r>
            <a:r>
              <a:rPr lang="en" sz="1800" b="1" i="0" u="none" strike="noStrike" cap="none">
                <a:solidFill>
                  <a:schemeClr val="dk1"/>
                </a:solidFill>
                <a:latin typeface="Arial"/>
                <a:ea typeface="Arial"/>
                <a:cs typeface="Arial"/>
                <a:sym typeface="Arial"/>
              </a:rPr>
              <a:t>completes all contracting actions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75" name="Google Shape;1775;p192"/>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b="1">
                <a:solidFill>
                  <a:srgbClr val="0B5394"/>
                </a:solidFill>
              </a:rPr>
              <a:t>Vehicle Purchasing Program</a:t>
            </a:r>
            <a:endParaRPr sz="3000">
              <a:solidFill>
                <a:srgbClr val="0B5394"/>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94" name="Google Shape;1794;p193"/>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
        <p:nvSpPr>
          <p:cNvPr id="1793" name="Google Shape;1793;p193"/>
          <p:cNvSpPr txBox="1"/>
          <p:nvPr/>
        </p:nvSpPr>
        <p:spPr>
          <a:xfrm>
            <a:off x="3623150" y="4811850"/>
            <a:ext cx="5210400" cy="357750"/>
          </a:xfrm>
          <a:prstGeom prst="rect">
            <a:avLst/>
          </a:prstGeom>
          <a:solidFill>
            <a:schemeClr val="accent1">
              <a:lumMod val="60000"/>
              <a:lumOff val="40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 sz="1500" b="0" i="0" u="none" strike="noStrike" cap="none">
                <a:solidFill>
                  <a:schemeClr val="tx1"/>
                </a:solidFill>
                <a:latin typeface="Arial"/>
                <a:ea typeface="Arial"/>
                <a:cs typeface="Arial"/>
                <a:sym typeface="Arial"/>
              </a:rPr>
              <a:t>For more information, visit </a:t>
            </a:r>
            <a:r>
              <a:rPr lang="en" sz="15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ppms.gov</a:t>
            </a:r>
            <a:endParaRPr sz="1500" b="0" i="0" u="none" strike="noStrike" cap="none">
              <a:solidFill>
                <a:schemeClr val="tx1"/>
              </a:solidFill>
              <a:latin typeface="Arial"/>
              <a:ea typeface="Arial"/>
              <a:cs typeface="Arial"/>
              <a:sym typeface="Arial"/>
            </a:endParaRPr>
          </a:p>
        </p:txBody>
      </p:sp>
      <p:sp>
        <p:nvSpPr>
          <p:cNvPr id="1787" name="Google Shape;1787;p193"/>
          <p:cNvSpPr txBox="1">
            <a:spLocks noGrp="1"/>
          </p:cNvSpPr>
          <p:nvPr>
            <p:ph type="body" idx="1"/>
          </p:nvPr>
        </p:nvSpPr>
        <p:spPr>
          <a:xfrm>
            <a:off x="4200500" y="2571750"/>
            <a:ext cx="2003100" cy="191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Arial"/>
                <a:ea typeface="Arial"/>
                <a:cs typeface="Arial"/>
                <a:sym typeface="Arial"/>
              </a:rPr>
              <a:t>Additional Examples:</a:t>
            </a:r>
            <a:r>
              <a:rPr lang="en" sz="1800" b="0" i="0" u="none" strike="noStrike" cap="none">
                <a:solidFill>
                  <a:schemeClr val="dk1"/>
                </a:solidFill>
                <a:latin typeface="Arial"/>
                <a:ea typeface="Arial"/>
                <a:cs typeface="Arial"/>
                <a:sym typeface="Arial"/>
              </a:rPr>
              <a:t> Agriculture machinery, boats, lab equipment, motor vehicles, tools, and more</a:t>
            </a:r>
            <a:endParaRPr sz="1800" b="0" i="0" u="none" strike="noStrike" cap="none">
              <a:solidFill>
                <a:schemeClr val="dk1"/>
              </a:solidFill>
              <a:latin typeface="Arial"/>
              <a:ea typeface="Arial"/>
              <a:cs typeface="Arial"/>
              <a:sym typeface="Arial"/>
            </a:endParaRPr>
          </a:p>
        </p:txBody>
      </p:sp>
      <p:pic>
        <p:nvPicPr>
          <p:cNvPr id="1790" name="Google Shape;1790;p193" descr="Picture of conference room "/>
          <p:cNvPicPr preferRelativeResize="0"/>
          <p:nvPr/>
        </p:nvPicPr>
        <p:blipFill rotWithShape="1">
          <a:blip r:embed="rId4">
            <a:alphaModFix/>
          </a:blip>
          <a:srcRect/>
          <a:stretch/>
        </p:blipFill>
        <p:spPr>
          <a:xfrm>
            <a:off x="4200500" y="1220813"/>
            <a:ext cx="2080969" cy="1294799"/>
          </a:xfrm>
          <a:prstGeom prst="rect">
            <a:avLst/>
          </a:prstGeom>
          <a:noFill/>
          <a:ln>
            <a:noFill/>
          </a:ln>
        </p:spPr>
      </p:pic>
      <p:pic>
        <p:nvPicPr>
          <p:cNvPr id="1791" name="Google Shape;1791;p193" descr="Picture of machine "/>
          <p:cNvPicPr preferRelativeResize="0"/>
          <p:nvPr/>
        </p:nvPicPr>
        <p:blipFill rotWithShape="1">
          <a:blip r:embed="rId5">
            <a:alphaModFix/>
          </a:blip>
          <a:srcRect/>
          <a:stretch/>
        </p:blipFill>
        <p:spPr>
          <a:xfrm>
            <a:off x="6371995" y="1220812"/>
            <a:ext cx="2080955" cy="1294796"/>
          </a:xfrm>
          <a:prstGeom prst="rect">
            <a:avLst/>
          </a:prstGeom>
          <a:noFill/>
          <a:ln>
            <a:noFill/>
          </a:ln>
        </p:spPr>
      </p:pic>
      <p:pic>
        <p:nvPicPr>
          <p:cNvPr id="1792" name="Google Shape;1792;p193" descr="Picture of cameras "/>
          <p:cNvPicPr preferRelativeResize="0"/>
          <p:nvPr/>
        </p:nvPicPr>
        <p:blipFill rotWithShape="1">
          <a:blip r:embed="rId6">
            <a:alphaModFix/>
          </a:blip>
          <a:srcRect t="-5000" b="4999"/>
          <a:stretch/>
        </p:blipFill>
        <p:spPr>
          <a:xfrm>
            <a:off x="6371999" y="2565125"/>
            <a:ext cx="2080976" cy="1524000"/>
          </a:xfrm>
          <a:prstGeom prst="rect">
            <a:avLst/>
          </a:prstGeom>
          <a:noFill/>
          <a:ln>
            <a:noFill/>
          </a:ln>
        </p:spPr>
      </p:pic>
      <p:sp>
        <p:nvSpPr>
          <p:cNvPr id="1788" name="Google Shape;1788;p193"/>
          <p:cNvSpPr txBox="1">
            <a:spLocks noGrp="1"/>
          </p:cNvSpPr>
          <p:nvPr>
            <p:ph type="body" idx="4294967295"/>
          </p:nvPr>
        </p:nvSpPr>
        <p:spPr>
          <a:xfrm>
            <a:off x="311700" y="1120325"/>
            <a:ext cx="3691500" cy="380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Federal agencies dispose of surplus personal property</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Includes all types of property except: </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Land or other real property</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Certain naval vessels;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Records of the federal government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Arial"/>
                <a:ea typeface="Arial"/>
                <a:cs typeface="Arial"/>
                <a:sym typeface="Arial"/>
                <a:hlinkClick r:id="rId7"/>
              </a:rPr>
              <a:t>Personal Property Management System</a:t>
            </a:r>
            <a:r>
              <a:rPr lang="en" sz="1800" b="0" i="0" u="none" strike="noStrike" cap="none">
                <a:solidFill>
                  <a:schemeClr val="dk1"/>
                </a:solidFill>
                <a:latin typeface="Arial"/>
                <a:ea typeface="Arial"/>
                <a:cs typeface="Arial"/>
                <a:sym typeface="Arial"/>
              </a:rPr>
              <a:t> used to search for and select personal property</a:t>
            </a:r>
            <a:endParaRPr sz="1800" b="0" i="0" u="none" strike="noStrike" cap="none">
              <a:solidFill>
                <a:schemeClr val="dk1"/>
              </a:solidFill>
              <a:latin typeface="Arial"/>
              <a:ea typeface="Arial"/>
              <a:cs typeface="Arial"/>
              <a:sym typeface="Arial"/>
            </a:endParaRPr>
          </a:p>
        </p:txBody>
      </p:sp>
      <p:sp>
        <p:nvSpPr>
          <p:cNvPr id="1789" name="Google Shape;1789;p193"/>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b="1">
                <a:solidFill>
                  <a:srgbClr val="0B5394"/>
                </a:solidFill>
              </a:rPr>
              <a:t>Surplus Personal Property Program</a:t>
            </a:r>
            <a:endParaRPr sz="3000" b="1">
              <a:solidFill>
                <a:srgbClr val="0B5394"/>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804" name="Google Shape;1804;p194"/>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sp>
        <p:nvSpPr>
          <p:cNvPr id="1803" name="Google Shape;1803;p194"/>
          <p:cNvSpPr txBox="1"/>
          <p:nvPr/>
        </p:nvSpPr>
        <p:spPr>
          <a:xfrm>
            <a:off x="1438800" y="4583250"/>
            <a:ext cx="6266400" cy="357750"/>
          </a:xfrm>
          <a:prstGeom prst="rect">
            <a:avLst/>
          </a:prstGeom>
          <a:solidFill>
            <a:schemeClr val="accent1">
              <a:lumMod val="60000"/>
              <a:lumOff val="40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 sz="1500" b="0" i="0" u="none" strike="noStrike" cap="none">
                <a:solidFill>
                  <a:schemeClr val="tx1"/>
                </a:solidFill>
                <a:latin typeface="Arial"/>
                <a:ea typeface="Arial"/>
                <a:cs typeface="Arial"/>
                <a:sym typeface="Arial"/>
              </a:rPr>
              <a:t>For more information, visit </a:t>
            </a:r>
            <a:r>
              <a:rPr lang="en" sz="15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computersforlearning.gov</a:t>
            </a:r>
            <a:endParaRPr sz="1500" b="0" i="0" u="none" strike="noStrike" cap="none">
              <a:solidFill>
                <a:schemeClr val="tx1"/>
              </a:solidFill>
              <a:latin typeface="Arial"/>
              <a:ea typeface="Arial"/>
              <a:cs typeface="Arial"/>
              <a:sym typeface="Arial"/>
            </a:endParaRPr>
          </a:p>
        </p:txBody>
      </p:sp>
      <p:pic>
        <p:nvPicPr>
          <p:cNvPr id="1800" name="Google Shape;1800;p194" descr="Pictures of kids smiling "/>
          <p:cNvPicPr preferRelativeResize="0"/>
          <p:nvPr/>
        </p:nvPicPr>
        <p:blipFill rotWithShape="1">
          <a:blip r:embed="rId4">
            <a:alphaModFix/>
          </a:blip>
          <a:srcRect/>
          <a:stretch/>
        </p:blipFill>
        <p:spPr>
          <a:xfrm>
            <a:off x="4893125" y="1292650"/>
            <a:ext cx="3469426" cy="1949475"/>
          </a:xfrm>
          <a:prstGeom prst="rect">
            <a:avLst/>
          </a:prstGeom>
          <a:noFill/>
          <a:ln>
            <a:noFill/>
          </a:ln>
        </p:spPr>
      </p:pic>
      <p:sp>
        <p:nvSpPr>
          <p:cNvPr id="1801" name="Google Shape;1801;p194"/>
          <p:cNvSpPr txBox="1"/>
          <p:nvPr/>
        </p:nvSpPr>
        <p:spPr>
          <a:xfrm>
            <a:off x="4835325" y="3316450"/>
            <a:ext cx="3976200" cy="905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Arial"/>
                <a:ea typeface="Arial"/>
                <a:cs typeface="Arial"/>
                <a:sym typeface="Arial"/>
              </a:rPr>
              <a:t>Eligible schools can register using the </a:t>
            </a:r>
            <a:r>
              <a:rPr lang="en" sz="1600" b="0" i="0" u="sng" strike="noStrike" cap="none">
                <a:solidFill>
                  <a:schemeClr val="hlink"/>
                </a:solidFill>
                <a:latin typeface="Arial"/>
                <a:ea typeface="Arial"/>
                <a:cs typeface="Arial"/>
                <a:sym typeface="Arial"/>
                <a:hlinkClick r:id="rId5"/>
              </a:rPr>
              <a:t>Computers for Learning Registration</a:t>
            </a:r>
            <a:r>
              <a:rPr lang="en" sz="1600" b="0" i="0" u="none" strike="noStrike" cap="none">
                <a:solidFill>
                  <a:schemeClr val="dk1"/>
                </a:solidFill>
                <a:latin typeface="Arial"/>
                <a:ea typeface="Arial"/>
                <a:cs typeface="Arial"/>
                <a:sym typeface="Arial"/>
              </a:rPr>
              <a:t> online portal</a:t>
            </a:r>
            <a:endParaRPr sz="1600" b="0" i="0" u="none" strike="noStrike" cap="none">
              <a:solidFill>
                <a:schemeClr val="dk1"/>
              </a:solidFill>
              <a:latin typeface="Arial"/>
              <a:ea typeface="Arial"/>
              <a:cs typeface="Arial"/>
              <a:sym typeface="Arial"/>
            </a:endParaRPr>
          </a:p>
        </p:txBody>
      </p:sp>
      <p:sp>
        <p:nvSpPr>
          <p:cNvPr id="1799" name="Google Shape;1799;p194"/>
          <p:cNvSpPr txBox="1">
            <a:spLocks noGrp="1"/>
          </p:cNvSpPr>
          <p:nvPr>
            <p:ph type="body" idx="1"/>
          </p:nvPr>
        </p:nvSpPr>
        <p:spPr>
          <a:xfrm>
            <a:off x="311700" y="1166850"/>
            <a:ext cx="43398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800">
                <a:solidFill>
                  <a:schemeClr val="dk1"/>
                </a:solidFill>
              </a:rPr>
              <a:t>GSA encourages the reuse of computers for Tribal Schools and nonprofit educational organizations </a:t>
            </a:r>
            <a:endParaRPr sz="1800">
              <a:solidFill>
                <a:schemeClr val="dk1"/>
              </a:solidFill>
            </a:endParaRPr>
          </a:p>
          <a:p>
            <a:pPr marL="0" lvl="0" indent="0" algn="l" rtl="0">
              <a:lnSpc>
                <a:spcPct val="115000"/>
              </a:lnSpc>
              <a:spcBef>
                <a:spcPts val="0"/>
              </a:spcBef>
              <a:spcAft>
                <a:spcPts val="0"/>
              </a:spcAft>
              <a:buSzPts val="1800"/>
              <a:buNone/>
            </a:pPr>
            <a:endParaRPr sz="1800">
              <a:solidFill>
                <a:schemeClr val="dk1"/>
              </a:solidFill>
            </a:endParaRPr>
          </a:p>
          <a:p>
            <a:pPr marL="0" lvl="0" indent="0" algn="l" rtl="0">
              <a:lnSpc>
                <a:spcPct val="115000"/>
              </a:lnSpc>
              <a:spcBef>
                <a:spcPts val="0"/>
              </a:spcBef>
              <a:spcAft>
                <a:spcPts val="0"/>
              </a:spcAft>
              <a:buSzPts val="1800"/>
              <a:buNone/>
            </a:pPr>
            <a:r>
              <a:rPr lang="en" sz="1800">
                <a:solidFill>
                  <a:schemeClr val="dk1"/>
                </a:solidFill>
              </a:rPr>
              <a:t>All educational organizations must: </a:t>
            </a:r>
            <a:endParaRPr sz="18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Be a school or educational non-profit (Pre-K through 12th Grade) in a U.S. territory</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Have a NCES Number</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Be able to provide proof of eligibility and upload documentation to the portal</a:t>
            </a:r>
            <a:endParaRPr sz="1600">
              <a:solidFill>
                <a:schemeClr val="dk1"/>
              </a:solidFill>
            </a:endParaRPr>
          </a:p>
          <a:p>
            <a:pPr marL="0" lvl="0" indent="0" algn="l" rtl="0">
              <a:lnSpc>
                <a:spcPct val="115000"/>
              </a:lnSpc>
              <a:spcBef>
                <a:spcPts val="0"/>
              </a:spcBef>
              <a:spcAft>
                <a:spcPts val="0"/>
              </a:spcAft>
              <a:buSzPts val="1800"/>
              <a:buNone/>
            </a:pPr>
            <a:endParaRPr sz="1800">
              <a:solidFill>
                <a:schemeClr val="dk1"/>
              </a:solidFill>
            </a:endParaRPr>
          </a:p>
          <a:p>
            <a:pPr marL="0" lvl="0" indent="0" algn="l" rtl="0">
              <a:lnSpc>
                <a:spcPct val="115000"/>
              </a:lnSpc>
              <a:spcBef>
                <a:spcPts val="0"/>
              </a:spcBef>
              <a:spcAft>
                <a:spcPts val="0"/>
              </a:spcAft>
              <a:buSzPts val="1800"/>
              <a:buNone/>
            </a:pPr>
            <a:endParaRPr sz="1800">
              <a:solidFill>
                <a:schemeClr val="dk1"/>
              </a:solidFill>
            </a:endParaRPr>
          </a:p>
        </p:txBody>
      </p:sp>
      <p:sp>
        <p:nvSpPr>
          <p:cNvPr id="1802" name="Google Shape;1802;p194"/>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Computers for Learning Program</a:t>
            </a:r>
            <a:endParaRPr sz="3000">
              <a:solidFill>
                <a:srgbClr val="0B5394"/>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15" name="Google Shape;1815;p19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sp>
        <p:nvSpPr>
          <p:cNvPr id="1813" name="Google Shape;1813;p195"/>
          <p:cNvSpPr txBox="1"/>
          <p:nvPr/>
        </p:nvSpPr>
        <p:spPr>
          <a:xfrm>
            <a:off x="1438800" y="4583250"/>
            <a:ext cx="6266400" cy="357750"/>
          </a:xfrm>
          <a:prstGeom prst="rect">
            <a:avLst/>
          </a:prstGeom>
          <a:solidFill>
            <a:schemeClr val="accent1">
              <a:lumMod val="60000"/>
              <a:lumOff val="40000"/>
            </a:schemeClr>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500"/>
              <a:buFont typeface="Arial"/>
              <a:buNone/>
            </a:pPr>
            <a:r>
              <a:rPr lang="en" sz="1500" b="0" i="0" u="none" strike="noStrike" cap="none">
                <a:solidFill>
                  <a:schemeClr val="tx1"/>
                </a:solidFill>
                <a:latin typeface="Arial"/>
                <a:ea typeface="Arial"/>
                <a:cs typeface="Arial"/>
                <a:sym typeface="Arial"/>
              </a:rPr>
              <a:t>For more information, visit </a:t>
            </a:r>
            <a:r>
              <a:rPr lang="en" sz="1500" b="0" i="0" u="sng" strike="noStrike" cap="none">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aas.gsa.gov</a:t>
            </a:r>
            <a:endParaRPr sz="1500" b="0" i="0" u="none" strike="noStrike" cap="none">
              <a:solidFill>
                <a:schemeClr val="tx1"/>
              </a:solidFill>
              <a:latin typeface="Arial"/>
              <a:ea typeface="Arial"/>
              <a:cs typeface="Arial"/>
              <a:sym typeface="Arial"/>
            </a:endParaRPr>
          </a:p>
        </p:txBody>
      </p:sp>
      <p:pic>
        <p:nvPicPr>
          <p:cNvPr id="1810" name="Google Shape;1810;p195" descr="AAS logo "/>
          <p:cNvPicPr preferRelativeResize="0"/>
          <p:nvPr/>
        </p:nvPicPr>
        <p:blipFill rotWithShape="1">
          <a:blip r:embed="rId4">
            <a:alphaModFix/>
          </a:blip>
          <a:srcRect/>
          <a:stretch/>
        </p:blipFill>
        <p:spPr>
          <a:xfrm>
            <a:off x="7674503" y="421513"/>
            <a:ext cx="771525" cy="628650"/>
          </a:xfrm>
          <a:prstGeom prst="rect">
            <a:avLst/>
          </a:prstGeom>
          <a:noFill/>
          <a:ln>
            <a:noFill/>
          </a:ln>
        </p:spPr>
      </p:pic>
      <p:sp>
        <p:nvSpPr>
          <p:cNvPr id="1811" name="Google Shape;1811;p195">
            <a:extLst>
              <a:ext uri="{C183D7F6-B498-43B3-948B-1728B52AA6E4}">
                <adec:decorative xmlns:adec="http://schemas.microsoft.com/office/drawing/2017/decorative" val="1"/>
              </a:ext>
            </a:extLst>
          </p:cNvPr>
          <p:cNvSpPr txBox="1"/>
          <p:nvPr/>
        </p:nvSpPr>
        <p:spPr>
          <a:xfrm>
            <a:off x="2029177" y="4099558"/>
            <a:ext cx="45777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endParaRPr sz="1400" b="0" i="0" u="none" strike="noStrike" cap="none">
              <a:solidFill>
                <a:schemeClr val="dk1"/>
              </a:solidFill>
              <a:latin typeface="Arial"/>
              <a:ea typeface="Arial"/>
              <a:cs typeface="Arial"/>
              <a:sym typeface="Arial"/>
            </a:endParaRPr>
          </a:p>
        </p:txBody>
      </p:sp>
      <p:pic>
        <p:nvPicPr>
          <p:cNvPr id="1814" name="Google Shape;1814;p19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464547" y="1322897"/>
            <a:ext cx="2880800" cy="2986675"/>
          </a:xfrm>
          <a:prstGeom prst="rect">
            <a:avLst/>
          </a:prstGeom>
          <a:noFill/>
          <a:ln>
            <a:noFill/>
          </a:ln>
        </p:spPr>
      </p:pic>
      <p:sp>
        <p:nvSpPr>
          <p:cNvPr id="1809" name="Google Shape;1809;p195"/>
          <p:cNvSpPr txBox="1">
            <a:spLocks noGrp="1"/>
          </p:cNvSpPr>
          <p:nvPr>
            <p:ph type="body" idx="1"/>
          </p:nvPr>
        </p:nvSpPr>
        <p:spPr>
          <a:xfrm>
            <a:off x="311700" y="1108050"/>
            <a:ext cx="5079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800">
                <a:solidFill>
                  <a:schemeClr val="dk1"/>
                </a:solidFill>
              </a:rPr>
              <a:t>Do you have money and need help spending it?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GSA, provides Assisted Acquisition Services for projects over $5 million.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Assisted acquisition services, or AAS, is a full-spectrum, cradle-to-grave acquisition, project, and financial management service provider.</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AAS supports all contract types except *Construction</a:t>
            </a:r>
            <a:r>
              <a:rPr lang="en" sz="1100">
                <a:solidFill>
                  <a:srgbClr val="1B1B1B"/>
                </a:solidFill>
              </a:rPr>
              <a:t>                                                                                                                      *As </a:t>
            </a:r>
            <a:r>
              <a:rPr lang="en" sz="1100" u="sng">
                <a:solidFill>
                  <a:schemeClr val="hlink"/>
                </a:solidFill>
                <a:hlinkClick r:id="rId6"/>
              </a:rPr>
              <a:t>defined by FAR 36</a:t>
            </a:r>
            <a:endParaRPr sz="1100"/>
          </a:p>
          <a:p>
            <a:pPr marL="0" lvl="0" indent="0" algn="l" rtl="0">
              <a:lnSpc>
                <a:spcPct val="115000"/>
              </a:lnSpc>
              <a:spcBef>
                <a:spcPts val="0"/>
              </a:spcBef>
              <a:spcAft>
                <a:spcPts val="0"/>
              </a:spcAft>
              <a:buSzPts val="1800"/>
              <a:buNone/>
            </a:pPr>
            <a:endParaRPr sz="1800" b="1">
              <a:solidFill>
                <a:schemeClr val="dk1"/>
              </a:solidFill>
            </a:endParaRPr>
          </a:p>
        </p:txBody>
      </p:sp>
      <p:sp>
        <p:nvSpPr>
          <p:cNvPr id="1812" name="Google Shape;1812;p195"/>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002665"/>
              </a:buClr>
              <a:buSzPts val="2800"/>
              <a:buNone/>
            </a:pPr>
            <a:r>
              <a:rPr lang="en" sz="3000">
                <a:solidFill>
                  <a:srgbClr val="0B5394"/>
                </a:solidFill>
              </a:rPr>
              <a:t>FAS Assisted Acquisition Service</a:t>
            </a:r>
            <a:endParaRPr sz="3000">
              <a:solidFill>
                <a:srgbClr val="0B539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5" name="Google Shape;855;p115"/>
          <p:cNvSpPr txBox="1">
            <a:spLocks noGrp="1"/>
          </p:cNvSpPr>
          <p:nvPr>
            <p:ph type="body" idx="2"/>
          </p:nvPr>
        </p:nvSpPr>
        <p:spPr>
          <a:xfrm>
            <a:off x="2674400" y="1842950"/>
            <a:ext cx="5403600" cy="3084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b="1" u="sng">
                <a:solidFill>
                  <a:schemeClr val="hlink"/>
                </a:solidFill>
                <a:hlinkClick r:id="rId3"/>
              </a:rPr>
              <a:t>Perfect Order Fulfillment (POF):</a:t>
            </a:r>
            <a:endParaRPr sz="1600" b="1"/>
          </a:p>
          <a:p>
            <a:pPr marL="457200" lvl="0" indent="-317500" algn="l" rtl="0">
              <a:spcBef>
                <a:spcPts val="1200"/>
              </a:spcBef>
              <a:spcAft>
                <a:spcPts val="0"/>
              </a:spcAft>
              <a:buSzPts val="1400"/>
              <a:buChar char="●"/>
            </a:pPr>
            <a:r>
              <a:rPr lang="en"/>
              <a:t>Measures quality and timeliness of fulfilling Customer orders</a:t>
            </a:r>
            <a:endParaRPr/>
          </a:p>
          <a:p>
            <a:pPr marL="457200" lvl="0" indent="-317500" algn="l" rtl="0">
              <a:spcBef>
                <a:spcPts val="0"/>
              </a:spcBef>
              <a:spcAft>
                <a:spcPts val="0"/>
              </a:spcAft>
              <a:buSzPts val="1400"/>
              <a:buChar char="●"/>
            </a:pPr>
            <a:r>
              <a:rPr lang="en"/>
              <a:t>Ensures we’re improving delivery to our Customers</a:t>
            </a:r>
            <a:endParaRPr/>
          </a:p>
          <a:p>
            <a:pPr marL="457200" lvl="0" indent="-317500" algn="l" rtl="0">
              <a:spcBef>
                <a:spcPts val="0"/>
              </a:spcBef>
              <a:spcAft>
                <a:spcPts val="0"/>
              </a:spcAft>
              <a:buSzPts val="1400"/>
              <a:buChar char="●"/>
            </a:pPr>
            <a:r>
              <a:rPr lang="en"/>
              <a:t>Establishes an unforgivingly high standard for “perfection”:</a:t>
            </a:r>
            <a:endParaRPr/>
          </a:p>
          <a:p>
            <a:pPr marL="914400" lvl="1" indent="-304800" algn="l" rtl="0">
              <a:spcBef>
                <a:spcPts val="0"/>
              </a:spcBef>
              <a:spcAft>
                <a:spcPts val="0"/>
              </a:spcAft>
              <a:buSzPts val="1200"/>
              <a:buChar char="○"/>
            </a:pPr>
            <a:r>
              <a:rPr lang="en"/>
              <a:t>Any order cancelled for any reason is not perfect</a:t>
            </a:r>
            <a:endParaRPr/>
          </a:p>
          <a:p>
            <a:pPr marL="914400" lvl="1" indent="-304800" algn="l" rtl="0">
              <a:spcBef>
                <a:spcPts val="0"/>
              </a:spcBef>
              <a:spcAft>
                <a:spcPts val="0"/>
              </a:spcAft>
              <a:buSzPts val="1200"/>
              <a:buChar char="○"/>
            </a:pPr>
            <a:r>
              <a:rPr lang="en"/>
              <a:t>Any order with an NCSC case of any type is not perfect</a:t>
            </a:r>
            <a:endParaRPr/>
          </a:p>
          <a:p>
            <a:pPr marL="914400" lvl="1" indent="-304800" algn="l" rtl="0">
              <a:spcBef>
                <a:spcPts val="0"/>
              </a:spcBef>
              <a:spcAft>
                <a:spcPts val="0"/>
              </a:spcAft>
              <a:buSzPts val="1200"/>
              <a:buChar char="○"/>
            </a:pPr>
            <a:r>
              <a:rPr lang="en"/>
              <a:t>Any order where the contractor fails to provide status is not perfect</a:t>
            </a:r>
            <a:endParaRPr/>
          </a:p>
          <a:p>
            <a:pPr marL="914400" lvl="1" indent="-304800" algn="l" rtl="0">
              <a:spcBef>
                <a:spcPts val="0"/>
              </a:spcBef>
              <a:spcAft>
                <a:spcPts val="0"/>
              </a:spcAft>
              <a:buSzPts val="1200"/>
              <a:buChar char="○"/>
            </a:pPr>
            <a:r>
              <a:rPr lang="en"/>
              <a:t>Any order, regardless of contract lead time, that takes longer than 7 days to fulfill, is not perfect</a:t>
            </a:r>
            <a:endParaRPr/>
          </a:p>
          <a:p>
            <a:pPr marL="457200" lvl="0" indent="-317500" algn="l" rtl="0">
              <a:spcBef>
                <a:spcPts val="0"/>
              </a:spcBef>
              <a:spcAft>
                <a:spcPts val="0"/>
              </a:spcAft>
              <a:buSzPts val="1400"/>
              <a:buChar char="●"/>
            </a:pPr>
            <a:r>
              <a:rPr lang="en"/>
              <a:t>Drives us to improve toward </a:t>
            </a:r>
            <a:r>
              <a:rPr lang="en" i="1"/>
              <a:t>exceeding</a:t>
            </a:r>
            <a:r>
              <a:rPr lang="en"/>
              <a:t> Customer expectations</a:t>
            </a:r>
            <a:endParaRPr/>
          </a:p>
        </p:txBody>
      </p:sp>
      <p:sp>
        <p:nvSpPr>
          <p:cNvPr id="856" name="Google Shape;856;p115"/>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857" name="Google Shape;857;p115" descr="Graphs with data on POF metrics"/>
          <p:cNvPicPr preferRelativeResize="0"/>
          <p:nvPr/>
        </p:nvPicPr>
        <p:blipFill>
          <a:blip r:embed="rId4">
            <a:alphaModFix/>
          </a:blip>
          <a:stretch>
            <a:fillRect/>
          </a:stretch>
        </p:blipFill>
        <p:spPr>
          <a:xfrm>
            <a:off x="304675" y="1734275"/>
            <a:ext cx="2114575" cy="3174450"/>
          </a:xfrm>
          <a:prstGeom prst="rect">
            <a:avLst/>
          </a:prstGeom>
          <a:noFill/>
          <a:ln>
            <a:noFill/>
          </a:ln>
        </p:spPr>
      </p:pic>
      <p:pic>
        <p:nvPicPr>
          <p:cNvPr id="858" name="Google Shape;858;p115" descr="Delivered &gt; 7 days delivered as of the snapshot but more than 7 days after ordered cancelled: cancelled prior the snapshot, Undelivered: no receipt or. delivery identified, Imperfect: missing status or other known defect detected, Perfect no defects and filled in 7 days or less "/>
          <p:cNvPicPr preferRelativeResize="0"/>
          <p:nvPr/>
        </p:nvPicPr>
        <p:blipFill>
          <a:blip r:embed="rId5">
            <a:alphaModFix/>
          </a:blip>
          <a:stretch>
            <a:fillRect/>
          </a:stretch>
        </p:blipFill>
        <p:spPr>
          <a:xfrm>
            <a:off x="228600" y="859949"/>
            <a:ext cx="8371450" cy="877824"/>
          </a:xfrm>
          <a:prstGeom prst="rect">
            <a:avLst/>
          </a:prstGeom>
          <a:noFill/>
          <a:ln>
            <a:noFill/>
          </a:ln>
        </p:spPr>
      </p:pic>
      <p:sp>
        <p:nvSpPr>
          <p:cNvPr id="854" name="Google Shape;854;p115"/>
          <p:cNvSpPr txBox="1">
            <a:spLocks noGrp="1"/>
          </p:cNvSpPr>
          <p:nvPr>
            <p:ph type="title"/>
          </p:nvPr>
        </p:nvSpPr>
        <p:spPr>
          <a:xfrm>
            <a:off x="311700" y="160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POF Metric</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3" name="Google Shape;1823;p196"/>
          <p:cNvSpPr txBox="1">
            <a:spLocks noGrp="1"/>
          </p:cNvSpPr>
          <p:nvPr>
            <p:ph type="sldNum" idx="12"/>
          </p:nvPr>
        </p:nvSpPr>
        <p:spPr>
          <a:xfrm>
            <a:off x="8240925" y="4899072"/>
            <a:ext cx="548700" cy="244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
        <p:nvSpPr>
          <p:cNvPr id="1820" name="Google Shape;1820;p196"/>
          <p:cNvSpPr txBox="1">
            <a:spLocks noGrp="1"/>
          </p:cNvSpPr>
          <p:nvPr>
            <p:ph type="body" idx="1"/>
          </p:nvPr>
        </p:nvSpPr>
        <p:spPr>
          <a:xfrm>
            <a:off x="311700" y="1152475"/>
            <a:ext cx="8520600" cy="3746700"/>
          </a:xfrm>
          <a:prstGeom prst="rect">
            <a:avLst/>
          </a:prstGeom>
          <a:solidFill>
            <a:srgbClr val="CFE2F3"/>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700">
                <a:solidFill>
                  <a:schemeClr val="tx1"/>
                </a:solidFill>
              </a:rPr>
              <a:t>Learn more about GSA:</a:t>
            </a:r>
            <a:endParaRPr sz="1700">
              <a:solidFill>
                <a:schemeClr val="tx1"/>
              </a:solidFill>
            </a:endParaRPr>
          </a:p>
          <a:p>
            <a:pPr marL="457200" lvl="0" indent="-317500" algn="l" rtl="0">
              <a:lnSpc>
                <a:spcPct val="100000"/>
              </a:lnSpc>
              <a:spcBef>
                <a:spcPts val="0"/>
              </a:spcBef>
              <a:spcAft>
                <a:spcPts val="0"/>
              </a:spcAft>
              <a:buClr>
                <a:srgbClr val="0B5394"/>
              </a:buClr>
              <a:buSzPts val="1400"/>
              <a:buChar char="●"/>
            </a:pPr>
            <a:r>
              <a:rPr lang="en" sz="1400" u="sng">
                <a:solidFill>
                  <a:schemeClr val="tx1"/>
                </a:solidFill>
                <a:hlinkClick r:id="rId3">
                  <a:extLst>
                    <a:ext uri="{A12FA001-AC4F-418D-AE19-62706E023703}">
                      <ahyp:hlinkClr xmlns:ahyp="http://schemas.microsoft.com/office/drawing/2018/hyperlinkcolor" val="tx"/>
                    </a:ext>
                  </a:extLst>
                </a:hlinkClick>
              </a:rPr>
              <a:t>GSA's Native American Affairs landing page</a:t>
            </a:r>
            <a:endParaRPr sz="1400">
              <a:solidFill>
                <a:schemeClr val="tx1"/>
              </a:solidFill>
            </a:endParaRPr>
          </a:p>
          <a:p>
            <a:pPr marL="457200" lvl="0" indent="-317500" algn="l" rtl="0">
              <a:lnSpc>
                <a:spcPct val="100000"/>
              </a:lnSpc>
              <a:spcBef>
                <a:spcPts val="1000"/>
              </a:spcBef>
              <a:spcAft>
                <a:spcPts val="0"/>
              </a:spcAft>
              <a:buClr>
                <a:srgbClr val="0B5394"/>
              </a:buClr>
              <a:buSzPts val="1400"/>
              <a:buChar char="●"/>
            </a:pPr>
            <a:r>
              <a:rPr lang="en" sz="1400" u="sng">
                <a:solidFill>
                  <a:schemeClr val="tx1"/>
                </a:solidFill>
                <a:hlinkClick r:id="rId4">
                  <a:extLst>
                    <a:ext uri="{A12FA001-AC4F-418D-AE19-62706E023703}">
                      <ahyp:hlinkClr xmlns:ahyp="http://schemas.microsoft.com/office/drawing/2018/hyperlinkcolor" val="tx"/>
                    </a:ext>
                  </a:extLst>
                </a:hlinkClick>
              </a:rPr>
              <a:t>Multiple Award Schedule (MAS)</a:t>
            </a:r>
            <a:endParaRPr sz="1400">
              <a:solidFill>
                <a:schemeClr val="tx1"/>
              </a:solidFill>
            </a:endParaRPr>
          </a:p>
          <a:p>
            <a:pPr marL="457200" lvl="0" indent="-317500" algn="l" rtl="0">
              <a:lnSpc>
                <a:spcPct val="100000"/>
              </a:lnSpc>
              <a:spcBef>
                <a:spcPts val="1000"/>
              </a:spcBef>
              <a:spcAft>
                <a:spcPts val="0"/>
              </a:spcAft>
              <a:buClr>
                <a:srgbClr val="0B5394"/>
              </a:buClr>
              <a:buSzPts val="1400"/>
              <a:buChar char="●"/>
            </a:pPr>
            <a:r>
              <a:rPr lang="en" sz="1400" u="sng">
                <a:solidFill>
                  <a:schemeClr val="tx1"/>
                </a:solidFill>
                <a:hlinkClick r:id="rId5">
                  <a:extLst>
                    <a:ext uri="{A12FA001-AC4F-418D-AE19-62706E023703}">
                      <ahyp:hlinkClr xmlns:ahyp="http://schemas.microsoft.com/office/drawing/2018/hyperlinkcolor" val="tx"/>
                    </a:ext>
                  </a:extLst>
                </a:hlinkClick>
              </a:rPr>
              <a:t>SmartPay</a:t>
            </a:r>
            <a:r>
              <a:rPr lang="en" sz="1400" u="sng" baseline="30000">
                <a:solidFill>
                  <a:schemeClr val="tx1"/>
                </a:solidFill>
                <a:hlinkClick r:id="rId5">
                  <a:extLst>
                    <a:ext uri="{A12FA001-AC4F-418D-AE19-62706E023703}">
                      <ahyp:hlinkClr xmlns:ahyp="http://schemas.microsoft.com/office/drawing/2018/hyperlinkcolor" val="tx"/>
                    </a:ext>
                  </a:extLst>
                </a:hlinkClick>
              </a:rPr>
              <a:t>®</a:t>
            </a:r>
            <a:endParaRPr sz="1400">
              <a:solidFill>
                <a:schemeClr val="tx1"/>
              </a:solidFill>
            </a:endParaRPr>
          </a:p>
          <a:p>
            <a:pPr marL="457200" lvl="0" indent="-317500" algn="l" rtl="0">
              <a:lnSpc>
                <a:spcPct val="100000"/>
              </a:lnSpc>
              <a:spcBef>
                <a:spcPts val="1000"/>
              </a:spcBef>
              <a:spcAft>
                <a:spcPts val="0"/>
              </a:spcAft>
              <a:buClr>
                <a:srgbClr val="0B5394"/>
              </a:buClr>
              <a:buSzPts val="1400"/>
              <a:buChar char="●"/>
            </a:pPr>
            <a:r>
              <a:rPr lang="en" sz="1400" u="sng">
                <a:solidFill>
                  <a:schemeClr val="tx1"/>
                </a:solidFill>
                <a:hlinkClick r:id="rId6">
                  <a:extLst>
                    <a:ext uri="{A12FA001-AC4F-418D-AE19-62706E023703}">
                      <ahyp:hlinkClr xmlns:ahyp="http://schemas.microsoft.com/office/drawing/2018/hyperlinkcolor" val="tx"/>
                    </a:ext>
                  </a:extLst>
                </a:hlinkClick>
              </a:rPr>
              <a:t>Travel Programs</a:t>
            </a:r>
            <a:endParaRPr sz="1400">
              <a:solidFill>
                <a:schemeClr val="tx1"/>
              </a:solidFill>
            </a:endParaRPr>
          </a:p>
          <a:p>
            <a:pPr marL="457200" lvl="0" indent="-317500" algn="l" rtl="0">
              <a:lnSpc>
                <a:spcPct val="100000"/>
              </a:lnSpc>
              <a:spcBef>
                <a:spcPts val="1000"/>
              </a:spcBef>
              <a:spcAft>
                <a:spcPts val="0"/>
              </a:spcAft>
              <a:buClr>
                <a:srgbClr val="0B5394"/>
              </a:buClr>
              <a:buSzPts val="1400"/>
              <a:buChar char="●"/>
            </a:pPr>
            <a:r>
              <a:rPr lang="en" sz="1400" u="sng">
                <a:solidFill>
                  <a:schemeClr val="tx1"/>
                </a:solidFill>
                <a:hlinkClick r:id="rId7">
                  <a:extLst>
                    <a:ext uri="{A12FA001-AC4F-418D-AE19-62706E023703}">
                      <ahyp:hlinkClr xmlns:ahyp="http://schemas.microsoft.com/office/drawing/2018/hyperlinkcolor" val="tx"/>
                    </a:ext>
                  </a:extLst>
                </a:hlinkClick>
              </a:rPr>
              <a:t>Fleet Management</a:t>
            </a:r>
            <a:endParaRPr sz="1400">
              <a:solidFill>
                <a:schemeClr val="tx1"/>
              </a:solidFill>
            </a:endParaRPr>
          </a:p>
          <a:p>
            <a:pPr marL="457200" lvl="0" indent="-317500" algn="l" rtl="0">
              <a:lnSpc>
                <a:spcPct val="100000"/>
              </a:lnSpc>
              <a:spcBef>
                <a:spcPts val="1000"/>
              </a:spcBef>
              <a:spcAft>
                <a:spcPts val="0"/>
              </a:spcAft>
              <a:buClr>
                <a:srgbClr val="0B5394"/>
              </a:buClr>
              <a:buSzPts val="1400"/>
              <a:buChar char="●"/>
            </a:pPr>
            <a:r>
              <a:rPr lang="en" sz="1400" u="sng">
                <a:solidFill>
                  <a:schemeClr val="tx1"/>
                </a:solidFill>
                <a:hlinkClick r:id="rId8">
                  <a:extLst>
                    <a:ext uri="{A12FA001-AC4F-418D-AE19-62706E023703}">
                      <ahyp:hlinkClr xmlns:ahyp="http://schemas.microsoft.com/office/drawing/2018/hyperlinkcolor" val="tx"/>
                    </a:ext>
                  </a:extLst>
                </a:hlinkClick>
              </a:rPr>
              <a:t>Personal Property</a:t>
            </a:r>
            <a:endParaRPr sz="1400">
              <a:solidFill>
                <a:schemeClr val="tx1"/>
              </a:solidFill>
            </a:endParaRPr>
          </a:p>
          <a:p>
            <a:pPr marL="457200" lvl="0" indent="-317500" algn="l" rtl="0">
              <a:lnSpc>
                <a:spcPct val="100000"/>
              </a:lnSpc>
              <a:spcBef>
                <a:spcPts val="1000"/>
              </a:spcBef>
              <a:spcAft>
                <a:spcPts val="0"/>
              </a:spcAft>
              <a:buClr>
                <a:srgbClr val="0B5394"/>
              </a:buClr>
              <a:buSzPts val="1400"/>
              <a:buChar char="●"/>
            </a:pPr>
            <a:r>
              <a:rPr lang="en" sz="1400" u="sng">
                <a:solidFill>
                  <a:schemeClr val="tx1"/>
                </a:solidFill>
                <a:hlinkClick r:id="rId9">
                  <a:extLst>
                    <a:ext uri="{A12FA001-AC4F-418D-AE19-62706E023703}">
                      <ahyp:hlinkClr xmlns:ahyp="http://schemas.microsoft.com/office/drawing/2018/hyperlinkcolor" val="tx"/>
                    </a:ext>
                  </a:extLst>
                </a:hlinkClick>
              </a:rPr>
              <a:t>Global Supply</a:t>
            </a:r>
            <a:r>
              <a:rPr lang="en" sz="1400" u="sng" baseline="30000">
                <a:solidFill>
                  <a:schemeClr val="tx1"/>
                </a:solidFill>
                <a:hlinkClick r:id="rId9">
                  <a:extLst>
                    <a:ext uri="{A12FA001-AC4F-418D-AE19-62706E023703}">
                      <ahyp:hlinkClr xmlns:ahyp="http://schemas.microsoft.com/office/drawing/2018/hyperlinkcolor" val="tx"/>
                    </a:ext>
                  </a:extLst>
                </a:hlinkClick>
              </a:rPr>
              <a:t>®</a:t>
            </a:r>
            <a:endParaRPr sz="1400">
              <a:solidFill>
                <a:schemeClr val="tx1"/>
              </a:solidFill>
            </a:endParaRPr>
          </a:p>
          <a:p>
            <a:pPr marL="457200" lvl="0" indent="-317500" algn="l" rtl="0">
              <a:lnSpc>
                <a:spcPct val="100000"/>
              </a:lnSpc>
              <a:spcBef>
                <a:spcPts val="1000"/>
              </a:spcBef>
              <a:spcAft>
                <a:spcPts val="0"/>
              </a:spcAft>
              <a:buClr>
                <a:srgbClr val="0B5394"/>
              </a:buClr>
              <a:buSzPts val="1400"/>
              <a:buChar char="●"/>
            </a:pPr>
            <a:r>
              <a:rPr lang="en" sz="1400" u="sng">
                <a:solidFill>
                  <a:schemeClr val="tx1"/>
                </a:solidFill>
                <a:hlinkClick r:id="rId10">
                  <a:extLst>
                    <a:ext uri="{A12FA001-AC4F-418D-AE19-62706E023703}">
                      <ahyp:hlinkClr xmlns:ahyp="http://schemas.microsoft.com/office/drawing/2018/hyperlinkcolor" val="tx"/>
                    </a:ext>
                  </a:extLst>
                </a:hlinkClick>
              </a:rPr>
              <a:t>Advantage!</a:t>
            </a:r>
            <a:r>
              <a:rPr lang="en" sz="1400" u="sng" baseline="30000">
                <a:solidFill>
                  <a:schemeClr val="tx1"/>
                </a:solidFill>
                <a:hlinkClick r:id="rId10">
                  <a:extLst>
                    <a:ext uri="{A12FA001-AC4F-418D-AE19-62706E023703}">
                      <ahyp:hlinkClr xmlns:ahyp="http://schemas.microsoft.com/office/drawing/2018/hyperlinkcolor" val="tx"/>
                    </a:ext>
                  </a:extLst>
                </a:hlinkClick>
              </a:rPr>
              <a:t>®</a:t>
            </a:r>
            <a:endParaRPr sz="1400">
              <a:solidFill>
                <a:schemeClr val="tx1"/>
              </a:solidFill>
            </a:endParaRPr>
          </a:p>
          <a:p>
            <a:pPr marL="457200" lvl="0" indent="-317500" algn="l" rtl="0">
              <a:lnSpc>
                <a:spcPct val="100000"/>
              </a:lnSpc>
              <a:spcBef>
                <a:spcPts val="1000"/>
              </a:spcBef>
              <a:spcAft>
                <a:spcPts val="0"/>
              </a:spcAft>
              <a:buClr>
                <a:srgbClr val="0B5394"/>
              </a:buClr>
              <a:buSzPts val="1400"/>
              <a:buFont typeface="Arial"/>
              <a:buChar char="●"/>
            </a:pPr>
            <a:r>
              <a:rPr lang="en" sz="1400" u="sng">
                <a:solidFill>
                  <a:schemeClr val="tx1"/>
                </a:solidFill>
                <a:hlinkClick r:id="rId11">
                  <a:extLst>
                    <a:ext uri="{A12FA001-AC4F-418D-AE19-62706E023703}">
                      <ahyp:hlinkClr xmlns:ahyp="http://schemas.microsoft.com/office/drawing/2018/hyperlinkcolor" val="tx"/>
                    </a:ext>
                  </a:extLst>
                </a:hlinkClick>
              </a:rPr>
              <a:t>Market Research as a Service (M-RAS)</a:t>
            </a:r>
            <a:r>
              <a:rPr lang="en" sz="1400">
                <a:solidFill>
                  <a:schemeClr val="tx1"/>
                </a:solidFill>
              </a:rPr>
              <a:t> </a:t>
            </a:r>
            <a:endParaRPr sz="1400">
              <a:solidFill>
                <a:schemeClr val="tx1"/>
              </a:solidFill>
            </a:endParaRPr>
          </a:p>
          <a:p>
            <a:pPr marL="457200" lvl="0" indent="-317500" algn="l" rtl="0">
              <a:lnSpc>
                <a:spcPct val="100000"/>
              </a:lnSpc>
              <a:spcBef>
                <a:spcPts val="1000"/>
              </a:spcBef>
              <a:spcAft>
                <a:spcPts val="0"/>
              </a:spcAft>
              <a:buClr>
                <a:srgbClr val="0B5394"/>
              </a:buClr>
              <a:buSzPts val="1400"/>
              <a:buFont typeface="Arial"/>
              <a:buChar char="●"/>
            </a:pPr>
            <a:r>
              <a:rPr lang="en" sz="1400" u="sng">
                <a:solidFill>
                  <a:schemeClr val="tx1"/>
                </a:solidFill>
                <a:hlinkClick r:id="rId12">
                  <a:extLst>
                    <a:ext uri="{A12FA001-AC4F-418D-AE19-62706E023703}">
                      <ahyp:hlinkClr xmlns:ahyp="http://schemas.microsoft.com/office/drawing/2018/hyperlinkcolor" val="tx"/>
                    </a:ext>
                  </a:extLst>
                </a:hlinkClick>
              </a:rPr>
              <a:t>BUY.GSA.GOV </a:t>
            </a:r>
            <a:endParaRPr sz="1400">
              <a:solidFill>
                <a:schemeClr val="tx1"/>
              </a:solidFill>
            </a:endParaRPr>
          </a:p>
          <a:p>
            <a:pPr marL="114300" lvl="0" indent="0" algn="l" rtl="0">
              <a:lnSpc>
                <a:spcPct val="115000"/>
              </a:lnSpc>
              <a:spcBef>
                <a:spcPts val="1000"/>
              </a:spcBef>
              <a:spcAft>
                <a:spcPts val="0"/>
              </a:spcAft>
              <a:buClr>
                <a:srgbClr val="3F3F3F"/>
              </a:buClr>
              <a:buSzPts val="1800"/>
              <a:buFont typeface="Arial"/>
              <a:buNone/>
            </a:pPr>
            <a:endParaRPr>
              <a:solidFill>
                <a:schemeClr val="tx1"/>
              </a:solidFill>
            </a:endParaRPr>
          </a:p>
        </p:txBody>
      </p:sp>
      <p:pic>
        <p:nvPicPr>
          <p:cNvPr id="1822" name="Google Shape;1822;p196" descr="Picture of bird flying "/>
          <p:cNvPicPr preferRelativeResize="0"/>
          <p:nvPr/>
        </p:nvPicPr>
        <p:blipFill rotWithShape="1">
          <a:blip r:embed="rId13">
            <a:alphaModFix/>
          </a:blip>
          <a:srcRect l="37061" t="-2760" r="-7898" b="2760"/>
          <a:stretch/>
        </p:blipFill>
        <p:spPr>
          <a:xfrm>
            <a:off x="4590425" y="930825"/>
            <a:ext cx="5082720" cy="4108000"/>
          </a:xfrm>
          <a:prstGeom prst="rect">
            <a:avLst/>
          </a:prstGeom>
          <a:noFill/>
          <a:ln>
            <a:noFill/>
          </a:ln>
        </p:spPr>
      </p:pic>
      <p:sp>
        <p:nvSpPr>
          <p:cNvPr id="1821" name="Google Shape;1821;p196"/>
          <p:cNvSpPr txBox="1">
            <a:spLocks noGrp="1"/>
          </p:cNvSpPr>
          <p:nvPr>
            <p:ph type="title"/>
          </p:nvPr>
        </p:nvSpPr>
        <p:spPr>
          <a:xfrm>
            <a:off x="311700" y="1605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None/>
            </a:pPr>
            <a:r>
              <a:rPr lang="en" sz="3000">
                <a:solidFill>
                  <a:srgbClr val="005087"/>
                </a:solidFill>
              </a:rPr>
              <a:t>Helpful Links </a:t>
            </a:r>
            <a:r>
              <a:rPr lang="en" sz="2900" u="sng">
                <a:solidFill>
                  <a:schemeClr val="hlink"/>
                </a:solidFill>
                <a:hlinkClick r:id="rId14"/>
              </a:rPr>
              <a:t>GSA Native American Affairs</a:t>
            </a:r>
            <a:endParaRPr sz="3000">
              <a:solidFill>
                <a:srgbClr val="005087"/>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31" name="Google Shape;1831;p1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91</a:t>
            </a:fld>
            <a:endParaRPr/>
          </a:p>
        </p:txBody>
      </p:sp>
      <p:sp>
        <p:nvSpPr>
          <p:cNvPr id="1830" name="Google Shape;1830;p197"/>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
        <p:nvSpPr>
          <p:cNvPr id="1829" name="Google Shape;1829;p197"/>
          <p:cNvSpPr txBox="1">
            <a:spLocks noGrp="1"/>
          </p:cNvSpPr>
          <p:nvPr>
            <p:ph type="body" idx="1"/>
          </p:nvPr>
        </p:nvSpPr>
        <p:spPr>
          <a:xfrm>
            <a:off x="5265425" y="2138600"/>
            <a:ext cx="3512700" cy="1366500"/>
          </a:xfrm>
          <a:prstGeom prst="rect">
            <a:avLst/>
          </a:prstGeom>
        </p:spPr>
        <p:txBody>
          <a:bodyPr spcFirstLastPara="1" wrap="square" lIns="0" tIns="0" rIns="91425" bIns="91425" anchor="t" anchorCtr="0">
            <a:normAutofit fontScale="92500" lnSpcReduction="10000"/>
          </a:bodyPr>
          <a:lstStyle/>
          <a:p>
            <a:pPr marL="0" lvl="0" indent="0" algn="l" rtl="0">
              <a:spcBef>
                <a:spcPts val="0"/>
              </a:spcBef>
              <a:spcAft>
                <a:spcPts val="0"/>
              </a:spcAft>
              <a:buNone/>
            </a:pPr>
            <a:r>
              <a:rPr lang="en"/>
              <a:t>FAS Tribal Program Advisor</a:t>
            </a:r>
            <a:endParaRPr/>
          </a:p>
          <a:p>
            <a:pPr marL="0" lvl="0" indent="0" algn="l" rtl="0">
              <a:spcBef>
                <a:spcPts val="1200"/>
              </a:spcBef>
              <a:spcAft>
                <a:spcPts val="0"/>
              </a:spcAft>
              <a:buNone/>
            </a:pPr>
            <a:r>
              <a:rPr lang="en" u="sng">
                <a:solidFill>
                  <a:schemeClr val="hlink"/>
                </a:solidFill>
                <a:hlinkClick r:id="rId3"/>
              </a:rPr>
              <a:t>jessi.jagne@gsa.gov</a:t>
            </a:r>
            <a:endParaRPr/>
          </a:p>
          <a:p>
            <a:pPr marL="0" lvl="0" indent="0" algn="l" rtl="0">
              <a:spcBef>
                <a:spcPts val="1200"/>
              </a:spcBef>
              <a:spcAft>
                <a:spcPts val="1200"/>
              </a:spcAft>
              <a:buNone/>
            </a:pPr>
            <a:r>
              <a:rPr lang="en"/>
              <a:t>253-266-5304</a:t>
            </a:r>
            <a:endParaRPr/>
          </a:p>
        </p:txBody>
      </p:sp>
      <p:sp>
        <p:nvSpPr>
          <p:cNvPr id="1828" name="Google Shape;1828;p197"/>
          <p:cNvSpPr txBox="1">
            <a:spLocks noGrp="1"/>
          </p:cNvSpPr>
          <p:nvPr>
            <p:ph type="title"/>
          </p:nvPr>
        </p:nvSpPr>
        <p:spPr>
          <a:xfrm>
            <a:off x="5151125" y="1387475"/>
            <a:ext cx="3077100" cy="72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Jessi Jagne</a:t>
            </a:r>
            <a:endParaRPr/>
          </a:p>
        </p:txBody>
      </p:sp>
      <p:pic>
        <p:nvPicPr>
          <p:cNvPr id="1832" name="Google Shape;1832;p197" descr="Picture of Jessi "/>
          <p:cNvPicPr preferRelativeResize="0"/>
          <p:nvPr/>
        </p:nvPicPr>
        <p:blipFill rotWithShape="1">
          <a:blip r:embed="rId4">
            <a:alphaModFix/>
          </a:blip>
          <a:srcRect/>
          <a:stretch/>
        </p:blipFill>
        <p:spPr>
          <a:xfrm>
            <a:off x="2928900" y="1508525"/>
            <a:ext cx="1894799" cy="189479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7" name="Google Shape;1837;p198"/>
          <p:cNvSpPr txBox="1">
            <a:spLocks noGrp="1"/>
          </p:cNvSpPr>
          <p:nvPr>
            <p:ph type="title"/>
          </p:nvPr>
        </p:nvSpPr>
        <p:spPr>
          <a:xfrm>
            <a:off x="3017525" y="441950"/>
            <a:ext cx="5928300" cy="2028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100" dirty="0"/>
              <a:t>Thank You</a:t>
            </a:r>
            <a:br>
              <a:rPr lang="en" sz="3100" dirty="0"/>
            </a:br>
            <a:r>
              <a:rPr lang="en" sz="3100" dirty="0"/>
              <a:t>Have a good day!</a:t>
            </a:r>
            <a:endParaRPr sz="3100" dirty="0"/>
          </a:p>
        </p:txBody>
      </p:sp>
      <p:sp>
        <p:nvSpPr>
          <p:cNvPr id="1838" name="Google Shape;1838;p198"/>
          <p:cNvSpPr txBox="1">
            <a:spLocks noGrp="1"/>
          </p:cNvSpPr>
          <p:nvPr>
            <p:ph type="body" idx="2"/>
          </p:nvPr>
        </p:nvSpPr>
        <p:spPr>
          <a:xfrm>
            <a:off x="137150" y="2768500"/>
            <a:ext cx="2397900" cy="189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For more information, visit:</a:t>
            </a:r>
            <a:r>
              <a:rPr lang="en"/>
              <a:t> gsa.gov/FAST</a:t>
            </a:r>
            <a:endParaRPr/>
          </a:p>
        </p:txBody>
      </p:sp>
      <p:sp>
        <p:nvSpPr>
          <p:cNvPr id="1839" name="Google Shape;1839;p1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92</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SAW Master Slid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SAW Master Slid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TotalTime>
  <Words>8543</Words>
  <Application>Microsoft Macintosh PowerPoint</Application>
  <PresentationFormat>On-screen Show (16:9)</PresentationFormat>
  <Paragraphs>1312</Paragraphs>
  <Slides>92</Slides>
  <Notes>92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92</vt:i4>
      </vt:variant>
    </vt:vector>
  </HeadingPairs>
  <TitlesOfParts>
    <vt:vector size="108" baseType="lpstr">
      <vt:lpstr>Bilbo</vt:lpstr>
      <vt:lpstr>Calibri</vt:lpstr>
      <vt:lpstr>Public Sans</vt:lpstr>
      <vt:lpstr>Roboto Medium</vt:lpstr>
      <vt:lpstr>Arial</vt:lpstr>
      <vt:lpstr>Trebuchet MS</vt:lpstr>
      <vt:lpstr>Noto Sans Symbols</vt:lpstr>
      <vt:lpstr>Roboto Thin</vt:lpstr>
      <vt:lpstr>Roboto</vt:lpstr>
      <vt:lpstr>Helvetica Neue</vt:lpstr>
      <vt:lpstr>Georgia</vt:lpstr>
      <vt:lpstr>Simple Light</vt:lpstr>
      <vt:lpstr>Simple Light</vt:lpstr>
      <vt:lpstr>Simple Light</vt:lpstr>
      <vt:lpstr>CSAW Master Slide Theme</vt:lpstr>
      <vt:lpstr>CSAW Master Slide Theme</vt:lpstr>
      <vt:lpstr>FAST 2024</vt:lpstr>
      <vt:lpstr>Polls</vt:lpstr>
      <vt:lpstr>Delivery-Automating FAS Acquisition</vt:lpstr>
      <vt:lpstr>FAST 2024 Delivery-Automating FAS Acquisition</vt:lpstr>
      <vt:lpstr>Topics</vt:lpstr>
      <vt:lpstr>Demand Data</vt:lpstr>
      <vt:lpstr>Delivery Statistics</vt:lpstr>
      <vt:lpstr>Advantage Suspensions</vt:lpstr>
      <vt:lpstr>POF Metric</vt:lpstr>
      <vt:lpstr>Customer Order Cancellations</vt:lpstr>
      <vt:lpstr>Requisition Channel - Scorecard and Dashboard</vt:lpstr>
      <vt:lpstr>Questions?</vt:lpstr>
      <vt:lpstr>Asking the Right Questions:  Tips on Creating Effective RFIs and Solicitation Documents </vt:lpstr>
      <vt:lpstr>Who We Are</vt:lpstr>
      <vt:lpstr>PIL ConOps</vt:lpstr>
      <vt:lpstr>How to Use Interview-Style Questions</vt:lpstr>
      <vt:lpstr>How to Use Interview-Style Questions continued </vt:lpstr>
      <vt:lpstr>How to Use Interview-Style Questions continued 2</vt:lpstr>
      <vt:lpstr>Interview-Style Questions for Market Research</vt:lpstr>
      <vt:lpstr>Now it’s YOUR Turn!</vt:lpstr>
      <vt:lpstr>Form Based Request for Information (RFI)</vt:lpstr>
      <vt:lpstr>Now it’s YOUR Turn! 2</vt:lpstr>
      <vt:lpstr>RFI</vt:lpstr>
      <vt:lpstr>Thank You!</vt:lpstr>
      <vt:lpstr>FAST 2024 Better Contracting Initiative (BCI) &amp; CSAWs</vt:lpstr>
      <vt:lpstr>Better Contracting Initiative</vt:lpstr>
      <vt:lpstr>Better Contracting Initiative continued</vt:lpstr>
      <vt:lpstr>Good Fit Customer Requirements </vt:lpstr>
      <vt:lpstr>Good Fit for a Facilitator </vt:lpstr>
      <vt:lpstr>Performance-Based Acquisition</vt:lpstr>
      <vt:lpstr>4 KEY ELEMENTS OF PBA</vt:lpstr>
      <vt:lpstr>STEPS TO PERFORMANCE BASED ACQUISITION</vt:lpstr>
      <vt:lpstr>Contact Us</vt:lpstr>
      <vt:lpstr>Break</vt:lpstr>
      <vt:lpstr>OASIS+: The Next Generation Services MAC</vt:lpstr>
      <vt:lpstr>What is OASIS+</vt:lpstr>
      <vt:lpstr>OASIS+ Contracts </vt:lpstr>
      <vt:lpstr>OASIS+ Unique Features</vt:lpstr>
      <vt:lpstr>OASIS+ Domains</vt:lpstr>
      <vt:lpstr>OASIS+ Domains – cont’d </vt:lpstr>
      <vt:lpstr>Navigate to the OASIS+ Website, review the OASIS+ Ordering Guide, obtain OASIS+ DPA Certification, login to Symphony, and …</vt:lpstr>
      <vt:lpstr>OASIS+  Task Order Process   Ordering Official  Perspective</vt:lpstr>
      <vt:lpstr>OASIS+  Task Order Process continued   Ordering Official  Perspective</vt:lpstr>
      <vt:lpstr>OASIS+  Task Order Process continued 2   Ordering Official  Perspective</vt:lpstr>
      <vt:lpstr>OASIS+ Resources</vt:lpstr>
      <vt:lpstr>OASIS+ Goals for FY24</vt:lpstr>
      <vt:lpstr>OASIS+ High-Level Milestone Chart (FY21-25)</vt:lpstr>
      <vt:lpstr>Polls 2</vt:lpstr>
      <vt:lpstr> Bill Niess OASIS+ Program Manager  Office of Professional Services and Human Capital (PSHC) Federal Acquisition Service (FAS) U.S. General Services Administration (GSA)  Email – william.niess@gsa.gov Group Email – OASISPlus@gsa.gov   OASIS+ Website: https://www.gsa.gov/oasis-plus/</vt:lpstr>
      <vt:lpstr>FAST 2024 Energy Savings Performance Contracts (ESPC) ENABLE</vt:lpstr>
      <vt:lpstr>GSA ESPC ENABLE  PROGRAM - Agenda</vt:lpstr>
      <vt:lpstr>Energy Savings Performance Contracts (ESPC)</vt:lpstr>
      <vt:lpstr>What are ESPCs? What is ESPC ENABLE?</vt:lpstr>
      <vt:lpstr>What are ESPCs? What is  ESPC ENABLE? (Cont.)</vt:lpstr>
      <vt:lpstr>Advantages of ESPCs With ENABLE</vt:lpstr>
      <vt:lpstr>What ESPC ENABLE Offers Agencies</vt:lpstr>
      <vt:lpstr>ESPC ENABLE: Process Cycle </vt:lpstr>
      <vt:lpstr>GSA and ENABLE</vt:lpstr>
      <vt:lpstr>ENABLE Isn’t For Everyone</vt:lpstr>
      <vt:lpstr>ESPC Campaign and SCEP</vt:lpstr>
      <vt:lpstr>ESPC Campaign and SCEP continued</vt:lpstr>
      <vt:lpstr>Resources </vt:lpstr>
      <vt:lpstr>Resources continued </vt:lpstr>
      <vt:lpstr>Contact Information - GSA</vt:lpstr>
      <vt:lpstr>Point of Contact - FEMP</vt:lpstr>
      <vt:lpstr>Point of Contact – FEMP continued</vt:lpstr>
      <vt:lpstr>Point of Contact - SCEP</vt:lpstr>
      <vt:lpstr>For more information, visit: gsa.gov/FAST</vt:lpstr>
      <vt:lpstr>GSA Helping Tribal Governments Meet Contracting and Ordering Needs</vt:lpstr>
      <vt:lpstr>In this course, you’ll learn about:  </vt:lpstr>
      <vt:lpstr>Native American Affairs  </vt:lpstr>
      <vt:lpstr>Authorities for Tribal Policy- Federally Recognized    </vt:lpstr>
      <vt:lpstr>Tribal Ordering Through GSA</vt:lpstr>
      <vt:lpstr>Tribes and Tribal Organization Guide</vt:lpstr>
      <vt:lpstr>Multiple Award Schedule</vt:lpstr>
      <vt:lpstr>Products Available Through MAS</vt:lpstr>
      <vt:lpstr>Services available through MAS</vt:lpstr>
      <vt:lpstr>GSA eTools - Market Research Tools</vt:lpstr>
      <vt:lpstr>GSA eTools - Purchasing Tools</vt:lpstr>
      <vt:lpstr>Travel Programs</vt:lpstr>
      <vt:lpstr>SmartPay® </vt:lpstr>
      <vt:lpstr>Fleet Management</vt:lpstr>
      <vt:lpstr>Fleet Electrification</vt:lpstr>
      <vt:lpstr>Short-Term Rentals</vt:lpstr>
      <vt:lpstr>Vehicle Leasing Program</vt:lpstr>
      <vt:lpstr>Vehicle Purchasing Program</vt:lpstr>
      <vt:lpstr>Surplus Personal Property Program</vt:lpstr>
      <vt:lpstr>Computers for Learning Program</vt:lpstr>
      <vt:lpstr>FAS Assisted Acquisition Service</vt:lpstr>
      <vt:lpstr>Helpful Links GSA Native American Affairs</vt:lpstr>
      <vt:lpstr>Jessi Jagne</vt:lpstr>
      <vt:lpstr>Thank You Have a good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2024</dc:title>
  <cp:lastModifiedBy>Kelly Robinson</cp:lastModifiedBy>
  <cp:revision>4</cp:revision>
  <dcterms:modified xsi:type="dcterms:W3CDTF">2024-05-13T04:28:59Z</dcterms:modified>
</cp:coreProperties>
</file>